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53" r:id="rId2"/>
    <p:sldId id="432" r:id="rId3"/>
    <p:sldId id="434" r:id="rId4"/>
    <p:sldId id="435" r:id="rId5"/>
    <p:sldId id="454" r:id="rId6"/>
    <p:sldId id="455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52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4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4F7"/>
    <a:srgbClr val="E0E0E0"/>
    <a:srgbClr val="EFEFEF"/>
    <a:srgbClr val="2E4864"/>
    <a:srgbClr val="10327B"/>
    <a:srgbClr val="000000"/>
    <a:srgbClr val="FAFAFA"/>
    <a:srgbClr val="FDFDFD"/>
    <a:srgbClr val="838E63"/>
    <a:srgbClr val="27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94303" autoAdjust="0"/>
  </p:normalViewPr>
  <p:slideViewPr>
    <p:cSldViewPr snapToGrid="0" showGuides="1">
      <p:cViewPr varScale="1">
        <p:scale>
          <a:sx n="87" d="100"/>
          <a:sy n="87" d="100"/>
        </p:scale>
        <p:origin x="888" y="56"/>
      </p:cViewPr>
      <p:guideLst>
        <p:guide orient="horz" pos="3094"/>
        <p:guide pos="317"/>
        <p:guide orient="horz" pos="146"/>
        <p:guide pos="2880"/>
        <p:guide orient="horz" pos="1620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00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935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310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36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36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68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714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626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537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8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20" name="椭圆 19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2481513" y="1657924"/>
            <a:ext cx="40127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2E4864"/>
                </a:solidFill>
                <a:latin typeface="+mn-ea"/>
                <a:ea typeface="+mn-ea"/>
              </a:rPr>
              <a:t>深 度 学 习 中 的 正 则 化</a:t>
            </a:r>
            <a:endParaRPr lang="en-US" altLang="zh-CN" sz="2400" b="1" dirty="0" smtClean="0">
              <a:solidFill>
                <a:srgbClr val="2E4864"/>
              </a:solidFill>
              <a:latin typeface="+mn-ea"/>
              <a:ea typeface="+mn-ea"/>
            </a:endParaRPr>
          </a:p>
        </p:txBody>
      </p:sp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7009916" y="3433819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+mn-lt"/>
                <a:ea typeface="方正兰亭黑_GBK"/>
              </a:rPr>
              <a:t>曾凯</a:t>
            </a:r>
            <a:endParaRPr lang="en-US" altLang="zh-CN" sz="1800" dirty="0">
              <a:solidFill>
                <a:schemeClr val="accent1"/>
              </a:solidFill>
              <a:latin typeface="+mn-lt"/>
              <a:ea typeface="方正兰亭黑_GBK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44004" y="4042045"/>
            <a:ext cx="97815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201720995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92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L1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正则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—w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往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0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靠</a:t>
            </a:r>
            <a:endParaRPr lang="zh-CN" altLang="en-US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09" y="960873"/>
            <a:ext cx="5379738" cy="13192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34511" y="2687986"/>
            <a:ext cx="71432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4F4F4F"/>
                </a:solidFill>
                <a:latin typeface="-apple-system"/>
              </a:rPr>
              <a:t>    比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原始的更新规则多出了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η * λ * </a:t>
            </a:r>
            <a:r>
              <a:rPr lang="en-US" altLang="zh-CN" sz="1600" dirty="0" err="1">
                <a:solidFill>
                  <a:srgbClr val="4F4F4F"/>
                </a:solidFill>
                <a:latin typeface="-apple-system"/>
              </a:rPr>
              <a:t>sgn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(w)/n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这一项。当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w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为正时，更新后的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w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变小。当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w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为负时，更新后的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w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变大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——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因此它的效果就是让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w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往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0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靠，使网络中的权重尽可能为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0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，也就相当于减小了网络复杂度，防止过拟合。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934511" y="3782331"/>
            <a:ext cx="71432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4F4F4F"/>
                </a:solidFill>
                <a:latin typeface="-apple-system"/>
              </a:rPr>
              <a:t>编程小细节：</a:t>
            </a:r>
            <a:r>
              <a:rPr lang="zh-CN" altLang="en-US" dirty="0" smtClean="0">
                <a:solidFill>
                  <a:srgbClr val="4F4F4F"/>
                </a:solidFill>
                <a:latin typeface="-apple-system"/>
              </a:rPr>
              <a:t>另外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，上面没有提到一个问题，当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w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为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0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时怎么办？当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w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等于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0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时，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|W|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是不可导的，所以我们只能按照原始的未经正则化的方法去更新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w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，这就相当于去掉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η*λ*</a:t>
            </a:r>
            <a:r>
              <a:rPr lang="en-US" altLang="zh-CN" dirty="0" err="1">
                <a:solidFill>
                  <a:srgbClr val="4F4F4F"/>
                </a:solidFill>
                <a:latin typeface="-apple-system"/>
              </a:rPr>
              <a:t>sgn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(w)/n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这一项，所以我们可以规定</a:t>
            </a:r>
            <a:r>
              <a:rPr lang="en-US" altLang="zh-CN" dirty="0" err="1">
                <a:solidFill>
                  <a:srgbClr val="4F4F4F"/>
                </a:solidFill>
                <a:latin typeface="-apple-system"/>
              </a:rPr>
              <a:t>sgn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(0)=0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，这样就把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w=0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的情况也统一进来了</a:t>
            </a:r>
            <a:r>
              <a:rPr lang="zh-CN" altLang="en-US" dirty="0" smtClean="0">
                <a:solidFill>
                  <a:srgbClr val="4F4F4F"/>
                </a:solidFill>
                <a:latin typeface="-apple-system"/>
              </a:rPr>
              <a:t>。</a:t>
            </a:r>
            <a:endParaRPr lang="en-US" altLang="zh-CN" dirty="0">
              <a:solidFill>
                <a:srgbClr val="4F4F4F"/>
              </a:solidFill>
              <a:latin typeface="-apple-system"/>
            </a:endParaRPr>
          </a:p>
          <a:p>
            <a:r>
              <a:rPr lang="zh-CN" altLang="en-US" dirty="0" smtClean="0">
                <a:solidFill>
                  <a:srgbClr val="4F4F4F"/>
                </a:solidFill>
                <a:latin typeface="-apple-system"/>
              </a:rPr>
              <a:t>（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在编程的时候，令</a:t>
            </a:r>
            <a:r>
              <a:rPr lang="en-US" altLang="zh-CN" dirty="0" err="1">
                <a:solidFill>
                  <a:srgbClr val="4F4F4F"/>
                </a:solidFill>
                <a:latin typeface="-apple-system"/>
              </a:rPr>
              <a:t>sgn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(0)=0,sgn(w&gt;0)=1,sgn(w&lt;0)=-1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924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知识扩充</a:t>
            </a:r>
            <a:endParaRPr lang="zh-CN" altLang="en-US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04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48331" y="111191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目标函数，损失函数，代价函数有什么区别</a:t>
            </a:r>
            <a:endParaRPr lang="zh-CN" altLang="en-US" sz="1800" dirty="0"/>
          </a:p>
        </p:txBody>
      </p:sp>
      <p:sp>
        <p:nvSpPr>
          <p:cNvPr id="20" name="矩形 19"/>
          <p:cNvSpPr/>
          <p:nvPr/>
        </p:nvSpPr>
        <p:spPr>
          <a:xfrm>
            <a:off x="6510856" y="834911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？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52966" y="2492720"/>
            <a:ext cx="47578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1A1A1A"/>
                </a:solidFill>
                <a:latin typeface="-apple-system"/>
              </a:rPr>
              <a:t>损失函数和代价函数是同一个东西，目标函数是一个与他们相关但更广的</a:t>
            </a:r>
            <a:r>
              <a:rPr lang="zh-CN" altLang="en-US" sz="1600" dirty="0" smtClean="0">
                <a:solidFill>
                  <a:srgbClr val="1A1A1A"/>
                </a:solidFill>
                <a:latin typeface="-apple-system"/>
              </a:rPr>
              <a:t>概念</a:t>
            </a:r>
            <a:r>
              <a:rPr lang="zh-CN" altLang="en-US" sz="1600" dirty="0">
                <a:solidFill>
                  <a:srgbClr val="1A1A1A"/>
                </a:solidFill>
                <a:latin typeface="-apple-system"/>
              </a:rPr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848910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知识扩充</a:t>
            </a:r>
            <a:endParaRPr lang="zh-CN" altLang="en-US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04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09" y="718669"/>
            <a:ext cx="7827677" cy="2563377"/>
          </a:xfrm>
          <a:prstGeom prst="rect">
            <a:avLst/>
          </a:prstGeom>
        </p:spPr>
      </p:pic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1342914" y="3395270"/>
            <a:ext cx="6324239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4F4F4F"/>
                </a:solidFill>
                <a:latin typeface="-apple-system"/>
              </a:rPr>
              <a:t>    </a:t>
            </a:r>
            <a:r>
              <a:rPr lang="zh-CN" altLang="zh-CN" sz="1600" dirty="0" smtClean="0">
                <a:solidFill>
                  <a:srgbClr val="4F4F4F"/>
                </a:solidFill>
                <a:latin typeface="-apple-system"/>
              </a:rPr>
              <a:t>我们给定</a:t>
            </a:r>
            <a:r>
              <a:rPr lang="en-US" altLang="zh-CN" sz="1600" dirty="0" smtClean="0">
                <a:solidFill>
                  <a:srgbClr val="4F4F4F"/>
                </a:solidFill>
                <a:latin typeface="-apple-system"/>
              </a:rPr>
              <a:t>x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,</a:t>
            </a:r>
            <a:r>
              <a:rPr lang="zh-CN" altLang="zh-CN" sz="1600" dirty="0" smtClean="0">
                <a:solidFill>
                  <a:srgbClr val="4F4F4F"/>
                </a:solidFill>
                <a:latin typeface="-apple-system"/>
              </a:rPr>
              <a:t>这</a:t>
            </a:r>
            <a:r>
              <a:rPr lang="zh-CN" altLang="zh-CN" sz="1600" dirty="0">
                <a:solidFill>
                  <a:srgbClr val="4F4F4F"/>
                </a:solidFill>
                <a:latin typeface="-apple-system"/>
              </a:rPr>
              <a:t>三个函数都会输出一</a:t>
            </a:r>
            <a:r>
              <a:rPr lang="zh-CN" altLang="zh-CN" sz="1600" dirty="0" smtClean="0">
                <a:solidFill>
                  <a:srgbClr val="4F4F4F"/>
                </a:solidFill>
                <a:latin typeface="-apple-system"/>
              </a:rPr>
              <a:t>个</a:t>
            </a:r>
            <a:r>
              <a:rPr lang="en-US" altLang="zh-CN" sz="1600" dirty="0" smtClean="0">
                <a:solidFill>
                  <a:srgbClr val="4F4F4F"/>
                </a:solidFill>
                <a:latin typeface="-apple-system"/>
              </a:rPr>
              <a:t>f(x)</a:t>
            </a:r>
            <a:r>
              <a:rPr lang="zh-CN" altLang="zh-CN" sz="1600" dirty="0" smtClean="0">
                <a:solidFill>
                  <a:srgbClr val="4F4F4F"/>
                </a:solidFill>
                <a:latin typeface="-apple-system"/>
              </a:rPr>
              <a:t>,</a:t>
            </a:r>
            <a:r>
              <a:rPr lang="zh-CN" altLang="zh-CN" sz="1600" dirty="0">
                <a:solidFill>
                  <a:srgbClr val="4F4F4F"/>
                </a:solidFill>
                <a:latin typeface="-apple-system"/>
              </a:rPr>
              <a:t>这个输出</a:t>
            </a:r>
            <a:r>
              <a:rPr lang="zh-CN" altLang="zh-CN" sz="1600" dirty="0" smtClean="0">
                <a:solidFill>
                  <a:srgbClr val="4F4F4F"/>
                </a:solidFill>
                <a:latin typeface="-apple-system"/>
              </a:rPr>
              <a:t>的</a:t>
            </a:r>
            <a:r>
              <a:rPr lang="en-US" altLang="zh-CN" sz="1600" dirty="0" smtClean="0">
                <a:solidFill>
                  <a:srgbClr val="4F4F4F"/>
                </a:solidFill>
                <a:latin typeface="-apple-system"/>
              </a:rPr>
              <a:t>f(x)</a:t>
            </a:r>
            <a:r>
              <a:rPr lang="zh-CN" altLang="zh-CN" sz="1600" dirty="0" smtClean="0">
                <a:solidFill>
                  <a:srgbClr val="4F4F4F"/>
                </a:solidFill>
                <a:latin typeface="-apple-system"/>
              </a:rPr>
              <a:t>与真实值</a:t>
            </a:r>
            <a:r>
              <a:rPr lang="en-US" altLang="zh-CN" sz="1600" dirty="0" smtClean="0">
                <a:solidFill>
                  <a:srgbClr val="4F4F4F"/>
                </a:solidFill>
                <a:latin typeface="-apple-system"/>
              </a:rPr>
              <a:t>Y</a:t>
            </a:r>
            <a:r>
              <a:rPr lang="zh-CN" altLang="zh-CN" sz="1600" dirty="0" smtClean="0">
                <a:solidFill>
                  <a:srgbClr val="4F4F4F"/>
                </a:solidFill>
                <a:latin typeface="-apple-system"/>
              </a:rPr>
              <a:t>可能</a:t>
            </a:r>
            <a:r>
              <a:rPr lang="zh-CN" altLang="zh-CN" sz="1600" dirty="0">
                <a:solidFill>
                  <a:srgbClr val="4F4F4F"/>
                </a:solidFill>
                <a:latin typeface="-apple-system"/>
              </a:rPr>
              <a:t>是相同的，也可能是不同的，为了表示我们拟合的好坏，我们就用一个函数来度量拟合的程度，比如</a:t>
            </a:r>
            <a:r>
              <a:rPr lang="zh-CN" altLang="zh-CN" sz="1600" dirty="0" smtClean="0">
                <a:solidFill>
                  <a:srgbClr val="4F4F4F"/>
                </a:solidFill>
                <a:latin typeface="-apple-system"/>
              </a:rPr>
              <a:t>：</a:t>
            </a:r>
            <a:endParaRPr lang="en-US" altLang="zh-CN" sz="1600" dirty="0" smtClean="0">
              <a:solidFill>
                <a:srgbClr val="4F4F4F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dirty="0" smtClean="0">
                <a:solidFill>
                  <a:srgbClr val="4F4F4F"/>
                </a:solidFill>
                <a:latin typeface="-apple-system"/>
              </a:rPr>
              <a:t> </a:t>
            </a:r>
            <a:r>
              <a:rPr lang="zh-CN" altLang="zh-CN" sz="1600" dirty="0">
                <a:solidFill>
                  <a:srgbClr val="4F4F4F"/>
                </a:solidFill>
                <a:latin typeface="-apple-system"/>
              </a:rPr>
              <a:t>，这个函数就称为损失函数(loss function)，或者叫代价函数(cost function)。损失函数越小，就代表模型拟合的越好。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rgbClr val="1A1A1A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sp>
        <p:nvSpPr>
          <p:cNvPr id="45" name="AutoShape 30" descr="x"/>
          <p:cNvSpPr>
            <a:spLocks noChangeAspect="1" noChangeArrowheads="1"/>
          </p:cNvSpPr>
          <p:nvPr/>
        </p:nvSpPr>
        <p:spPr bwMode="auto">
          <a:xfrm>
            <a:off x="1050499" y="28943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AutoShape 31" descr="f(X)"/>
          <p:cNvSpPr>
            <a:spLocks noChangeAspect="1" noChangeArrowheads="1"/>
          </p:cNvSpPr>
          <p:nvPr/>
        </p:nvSpPr>
        <p:spPr bwMode="auto">
          <a:xfrm>
            <a:off x="3212674" y="28943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AutoShape 32" descr="f(X)"/>
          <p:cNvSpPr>
            <a:spLocks noChangeAspect="1" noChangeArrowheads="1"/>
          </p:cNvSpPr>
          <p:nvPr/>
        </p:nvSpPr>
        <p:spPr bwMode="auto">
          <a:xfrm>
            <a:off x="4435049" y="28943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AutoShape 33" descr="Y"/>
          <p:cNvSpPr>
            <a:spLocks noChangeAspect="1" noChangeArrowheads="1"/>
          </p:cNvSpPr>
          <p:nvPr/>
        </p:nvSpPr>
        <p:spPr bwMode="auto">
          <a:xfrm>
            <a:off x="5479624" y="28943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AutoShape 34" descr="L(Y,f(X)) = (Y-f(X))^2"/>
          <p:cNvSpPr>
            <a:spLocks noChangeAspect="1" noChangeArrowheads="1"/>
          </p:cNvSpPr>
          <p:nvPr/>
        </p:nvSpPr>
        <p:spPr bwMode="auto">
          <a:xfrm>
            <a:off x="453599" y="318325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043" y="3866445"/>
            <a:ext cx="1895985" cy="29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51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知识扩充</a:t>
            </a:r>
            <a:endParaRPr lang="zh-CN" altLang="en-US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04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08674" y="1258966"/>
            <a:ext cx="5928579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4F4F4F"/>
                </a:solidFill>
                <a:latin typeface="-apple-system"/>
              </a:rPr>
              <a:t>    </a:t>
            </a:r>
            <a:r>
              <a:rPr lang="zh-CN" altLang="zh-CN" sz="1600" dirty="0" smtClean="0">
                <a:solidFill>
                  <a:srgbClr val="4F4F4F"/>
                </a:solidFill>
                <a:latin typeface="-apple-system"/>
              </a:rPr>
              <a:t>这个</a:t>
            </a:r>
            <a:r>
              <a:rPr lang="zh-CN" altLang="zh-CN" sz="1600" dirty="0">
                <a:solidFill>
                  <a:srgbClr val="4F4F4F"/>
                </a:solidFill>
                <a:latin typeface="-apple-system"/>
              </a:rPr>
              <a:t>时候还有一个概念叫风险函数(risk function)。风险函数是损失函数的期望，这是由于我们输入输出的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(X,Y)</a:t>
            </a:r>
            <a:r>
              <a:rPr lang="zh-CN" altLang="zh-CN" sz="1600" dirty="0">
                <a:solidFill>
                  <a:srgbClr val="4F4F4F"/>
                </a:solidFill>
                <a:latin typeface="-apple-system"/>
              </a:rPr>
              <a:t> 遵循一个联合分布</a:t>
            </a:r>
            <a:r>
              <a:rPr lang="zh-CN" altLang="zh-CN" sz="1600" dirty="0" smtClean="0">
                <a:solidFill>
                  <a:srgbClr val="4F4F4F"/>
                </a:solidFill>
                <a:latin typeface="-apple-system"/>
              </a:rPr>
              <a:t>，但是</a:t>
            </a:r>
            <a:r>
              <a:rPr lang="zh-CN" altLang="zh-CN" sz="1600" dirty="0">
                <a:solidFill>
                  <a:srgbClr val="4F4F4F"/>
                </a:solidFill>
                <a:latin typeface="-apple-system"/>
              </a:rPr>
              <a:t>这个联合分布是未知的，所以无法计算。但是我们是有历史数据的，就是我们的训练集，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f(X)</a:t>
            </a:r>
            <a:r>
              <a:rPr lang="zh-CN" altLang="zh-CN" sz="1600" dirty="0">
                <a:solidFill>
                  <a:srgbClr val="4F4F4F"/>
                </a:solidFill>
                <a:latin typeface="-apple-system"/>
              </a:rPr>
              <a:t>关于训练集的平均损失称作经验风险(empirical risk)，即 </a:t>
            </a:r>
            <a:r>
              <a:rPr lang="en-US" altLang="zh-CN" sz="1600" dirty="0" smtClean="0">
                <a:solidFill>
                  <a:srgbClr val="4F4F4F"/>
                </a:solidFill>
                <a:latin typeface="-apple-system"/>
              </a:rPr>
              <a:t>:</a:t>
            </a:r>
            <a:endParaRPr lang="zh-CN" altLang="zh-CN" sz="1600" dirty="0">
              <a:solidFill>
                <a:srgbClr val="4F4F4F"/>
              </a:solidFill>
              <a:latin typeface="-apple-system"/>
            </a:endParaRPr>
          </a:p>
        </p:txBody>
      </p:sp>
      <p:sp>
        <p:nvSpPr>
          <p:cNvPr id="5" name="AutoShape 3" descr="(X,Y)"/>
          <p:cNvSpPr>
            <a:spLocks noChangeAspect="1" noChangeArrowheads="1"/>
          </p:cNvSpPr>
          <p:nvPr/>
        </p:nvSpPr>
        <p:spPr bwMode="auto">
          <a:xfrm>
            <a:off x="6500813" y="-6492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f(X)"/>
          <p:cNvSpPr>
            <a:spLocks noChangeAspect="1" noChangeArrowheads="1"/>
          </p:cNvSpPr>
          <p:nvPr/>
        </p:nvSpPr>
        <p:spPr bwMode="auto">
          <a:xfrm>
            <a:off x="13971588" y="-6492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247" y="2657240"/>
            <a:ext cx="1658551" cy="71827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26976" y="3656979"/>
            <a:ext cx="5109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1A1A1A"/>
                </a:solidFill>
                <a:latin typeface="-apple-system"/>
              </a:rPr>
              <a:t>所以我们的目标就是最小</a:t>
            </a:r>
            <a:r>
              <a:rPr lang="zh-CN" altLang="en-US" sz="1600" dirty="0" smtClean="0">
                <a:solidFill>
                  <a:srgbClr val="1A1A1A"/>
                </a:solidFill>
                <a:latin typeface="-apple-system"/>
              </a:rPr>
              <a:t>化上式，称为</a:t>
            </a:r>
            <a:r>
              <a:rPr lang="zh-CN" altLang="en-US" sz="1600" b="1" dirty="0" smtClean="0">
                <a:solidFill>
                  <a:srgbClr val="1A1A1A"/>
                </a:solidFill>
                <a:latin typeface="-apple-system"/>
              </a:rPr>
              <a:t>经验风险最小化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697207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知识扩充</a:t>
            </a:r>
            <a:endParaRPr lang="zh-CN" altLang="en-US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04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67" y="1041698"/>
            <a:ext cx="355085" cy="24855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4860" y="1041698"/>
            <a:ext cx="762901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         经验风险最小，但是显然由于过度学习导致过拟合了，因此我们不仅要让经验风险最小化，</a:t>
            </a:r>
            <a:endParaRPr lang="en-US" altLang="zh-CN" dirty="0" smtClean="0"/>
          </a:p>
          <a:p>
            <a:r>
              <a:rPr lang="zh-CN" altLang="en-US" dirty="0" smtClean="0"/>
              <a:t>还要让结构风险最小化，</a:t>
            </a:r>
            <a:r>
              <a:rPr lang="zh-CN" altLang="en-US" dirty="0"/>
              <a:t>这个时候就定义了一个</a:t>
            </a:r>
            <a:r>
              <a:rPr lang="zh-CN" altLang="en-US" dirty="0" smtClean="0"/>
              <a:t>函数         ，这个函数</a:t>
            </a:r>
            <a:r>
              <a:rPr lang="zh-CN" altLang="en-US" dirty="0"/>
              <a:t>专门用来度量</a:t>
            </a:r>
            <a:r>
              <a:rPr lang="zh-CN" altLang="en-US" b="1" dirty="0"/>
              <a:t>模型的复杂度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机器学习中也叫正则化</a:t>
            </a:r>
            <a:r>
              <a:rPr lang="en-US" altLang="zh-CN" dirty="0"/>
              <a:t>(regularization)</a:t>
            </a:r>
            <a:r>
              <a:rPr lang="zh-CN" altLang="en-US" dirty="0" smtClean="0"/>
              <a:t>。常用的有</a:t>
            </a:r>
            <a:r>
              <a:rPr lang="en-US" altLang="zh-CN" dirty="0" smtClean="0"/>
              <a:t>L1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L2</a:t>
            </a:r>
            <a:r>
              <a:rPr lang="zh-CN" altLang="en-US" dirty="0" smtClean="0"/>
              <a:t>范数。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992" y="1290257"/>
            <a:ext cx="314830" cy="25927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32788" y="2220219"/>
            <a:ext cx="208903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我们最终的优化函数</a:t>
            </a:r>
            <a:r>
              <a:rPr lang="zh-CN" altLang="en-US" dirty="0" smtClean="0">
                <a:solidFill>
                  <a:srgbClr val="1A1A1A"/>
                </a:solidFill>
                <a:latin typeface="-apple-system"/>
              </a:rPr>
              <a:t>是：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465" y="2005838"/>
            <a:ext cx="3035338" cy="75883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032788" y="2863190"/>
            <a:ext cx="61985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即最优化经验风险和结构风险，而这个函数就被称为</a:t>
            </a:r>
            <a:r>
              <a:rPr lang="zh-CN" altLang="en-US" b="1" dirty="0">
                <a:solidFill>
                  <a:srgbClr val="1A1A1A"/>
                </a:solidFill>
                <a:latin typeface="-apple-system"/>
              </a:rPr>
              <a:t>目标函数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。</a:t>
            </a:r>
            <a:endParaRPr lang="zh-CN" altLang="en-US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303" y="3238438"/>
            <a:ext cx="637207" cy="448942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4303" y="3687380"/>
            <a:ext cx="617461" cy="50064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6311" y="4269183"/>
            <a:ext cx="619826" cy="418801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836420" y="3356120"/>
            <a:ext cx="648462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结构风险最小（模型结构最简单），但是经验风险最大（对历史数据拟合的最差）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836420" y="3787661"/>
            <a:ext cx="64008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A1A1A"/>
                </a:solidFill>
                <a:latin typeface="-apple-system"/>
              </a:rPr>
              <a:t>经验风险最小（对历史数据拟合的最好），但是结构风险最大（模型结构最复杂）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836420" y="4328542"/>
            <a:ext cx="43396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达到了二者的良好</a:t>
            </a:r>
            <a:r>
              <a:rPr lang="zh-CN" altLang="en-US" b="1" dirty="0">
                <a:solidFill>
                  <a:srgbClr val="1A1A1A"/>
                </a:solidFill>
                <a:latin typeface="-apple-system"/>
              </a:rPr>
              <a:t>平衡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，最适合用来预测未知数据集。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0175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6"/>
          <p:cNvSpPr txBox="1">
            <a:spLocks noChangeArrowheads="1"/>
          </p:cNvSpPr>
          <p:nvPr/>
        </p:nvSpPr>
        <p:spPr bwMode="auto">
          <a:xfrm>
            <a:off x="1804078" y="1600210"/>
            <a:ext cx="52058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schemeClr val="accent1"/>
                </a:solidFill>
                <a:latin typeface="+mn-lt"/>
                <a:ea typeface="方正兰亭黑_GBK"/>
              </a:rPr>
              <a:t>THANK YOU FOR </a:t>
            </a:r>
            <a:r>
              <a:rPr lang="en-US" altLang="zh-CN" sz="3600" b="1" dirty="0" smtClean="0">
                <a:solidFill>
                  <a:schemeClr val="accent1"/>
                </a:solidFill>
                <a:latin typeface="+mn-lt"/>
                <a:ea typeface="方正兰亭黑_GBK"/>
              </a:rPr>
              <a:t>LISTENING</a:t>
            </a:r>
            <a:endParaRPr lang="en-US" altLang="zh-CN" sz="3600" b="1" dirty="0">
              <a:solidFill>
                <a:schemeClr val="accent1"/>
              </a:solidFill>
              <a:latin typeface="+mn-lt"/>
              <a:ea typeface="方正兰亭黑_GBK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312403" y="4794930"/>
            <a:ext cx="519193" cy="94600"/>
            <a:chOff x="3510366" y="-2733"/>
            <a:chExt cx="1300959" cy="237042"/>
          </a:xfrm>
        </p:grpSpPr>
        <p:sp>
          <p:nvSpPr>
            <p:cNvPr id="46" name="椭圆 45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582275" y="2169074"/>
            <a:ext cx="2042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smtClean="0">
                <a:solidFill>
                  <a:schemeClr val="accent1"/>
                </a:solidFill>
                <a:latin typeface="方正兰亭黑_GBK"/>
                <a:ea typeface="方正兰亭黑_GBK"/>
              </a:rPr>
              <a:t>CONTENTS</a:t>
            </a:r>
            <a:endParaRPr lang="zh-CN" altLang="en-US" sz="2400" b="1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695097" y="2636516"/>
            <a:ext cx="3540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227112" y="789284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227111" y="184928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447845" y="774156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01.</a:t>
            </a: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正则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化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47845" y="1823355"/>
            <a:ext cx="2073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02.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L2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正则（权重衰减）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227111" y="285658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447845" y="2830655"/>
            <a:ext cx="9957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03.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L1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正则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227111" y="383494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447845" y="3809015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04.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知识</a:t>
            </a: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扩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充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b="7817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chemeClr val="accent1"/>
                </a:solidFill>
                <a:latin typeface="方正兰亭黑_GBK"/>
                <a:ea typeface="方正兰亭黑_GBK"/>
              </a:rPr>
              <a:t>正则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化</a:t>
            </a:r>
            <a:endParaRPr lang="zh-CN" altLang="en-US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9259" y="965606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正则化：</a:t>
            </a:r>
            <a:r>
              <a:rPr lang="zh-CN" altLang="en-US" sz="1600" dirty="0"/>
              <a:t>防止过拟合，提高泛化能力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09" y="1542984"/>
            <a:ext cx="3196413" cy="246242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0663" y="4358618"/>
            <a:ext cx="5519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正则化就是为了减少测试误差，我们以增大训练误差为代价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4301338" y="1669533"/>
            <a:ext cx="244169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避免过拟合的方法还有：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early stopping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）数据集扩增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（</a:t>
            </a:r>
            <a:r>
              <a:rPr lang="en-US" altLang="zh-CN" sz="1600" dirty="0"/>
              <a:t>3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dropout</a:t>
            </a:r>
            <a:endParaRPr lang="zh-CN" altLang="en-US" sz="16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9546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L2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正则（权重衰减）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定义</a:t>
            </a:r>
            <a:endParaRPr lang="zh-CN" altLang="en-US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217" y="1379180"/>
            <a:ext cx="3239094" cy="132435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07948" y="980615"/>
            <a:ext cx="49039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L2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正则化就是在代价函数后面再加上一个正则化项：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799882" y="3314169"/>
            <a:ext cx="77589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4F4F4F"/>
                </a:solidFill>
                <a:latin typeface="-apple-system"/>
              </a:rPr>
              <a:t>    C0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代表原始的代价函数，后面那一项就是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L2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正则化项，它是这样来的：所有参数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w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的平方的和，除以训练集的样本大小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n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。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λ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就是正则项系数，权衡正则项与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C0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项的比重。另外还有一个系数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1/2</a:t>
            </a:r>
            <a:r>
              <a:rPr lang="zh-CN" altLang="en-US" sz="1600" dirty="0" smtClean="0">
                <a:solidFill>
                  <a:srgbClr val="4F4F4F"/>
                </a:solidFill>
                <a:latin typeface="-apple-system"/>
              </a:rPr>
              <a:t>，主要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是为了后面求导的结果方便，后面那一项求导会产生一个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2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，与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1/2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相乘刚好凑整。</a:t>
            </a:r>
            <a:endParaRPr lang="zh-CN" altLang="en-US" sz="16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L2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正则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参数更新</a:t>
            </a:r>
            <a:endParaRPr lang="zh-CN" altLang="en-US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86" y="1358695"/>
            <a:ext cx="3239094" cy="13243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411" y="995728"/>
            <a:ext cx="3046154" cy="1907543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279393" y="1894636"/>
            <a:ext cx="980236" cy="1097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45762" y="1594554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求导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65886" y="89052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梯度下降：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934511" y="2983136"/>
            <a:ext cx="70317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可以发现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L2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正则化项对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b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的更新没有影响，但是对于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w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的更新有影响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:</a:t>
            </a:r>
            <a:endParaRPr lang="zh-CN" altLang="en-US" sz="16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4339" y="3401555"/>
            <a:ext cx="3533759" cy="156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193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6850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L2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正则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—w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变小</a:t>
            </a:r>
            <a:endParaRPr lang="zh-CN" altLang="en-US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349" y="840678"/>
            <a:ext cx="3914150" cy="173320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87851" y="2913296"/>
            <a:ext cx="70811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4F4F4F"/>
                </a:solidFill>
                <a:latin typeface="-apple-system"/>
              </a:rPr>
              <a:t>   在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不使用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L2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正则化时，求导结果中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w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前系数为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1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，现在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w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前面系数为 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1−</a:t>
            </a:r>
            <a:r>
              <a:rPr lang="en-US" altLang="zh-CN" sz="1600" dirty="0" smtClean="0">
                <a:solidFill>
                  <a:srgbClr val="4F4F4F"/>
                </a:solidFill>
                <a:latin typeface="-apple-system"/>
              </a:rPr>
              <a:t>η</a:t>
            </a:r>
            <a:r>
              <a:rPr lang="zh-CN" altLang="en-US" sz="1600" dirty="0" smtClean="0">
                <a:solidFill>
                  <a:srgbClr val="4F4F4F"/>
                </a:solidFill>
                <a:latin typeface="-apple-system"/>
              </a:rPr>
              <a:t>*</a:t>
            </a:r>
            <a:r>
              <a:rPr lang="en-US" altLang="zh-CN" sz="1600" dirty="0" smtClean="0">
                <a:solidFill>
                  <a:srgbClr val="4F4F4F"/>
                </a:solidFill>
                <a:latin typeface="-apple-system"/>
              </a:rPr>
              <a:t>λ/n 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，因为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η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、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λ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、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n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都是正的，所以 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1−</a:t>
            </a:r>
            <a:r>
              <a:rPr lang="en-US" altLang="zh-CN" sz="1600" dirty="0" smtClean="0">
                <a:solidFill>
                  <a:srgbClr val="4F4F4F"/>
                </a:solidFill>
                <a:latin typeface="-apple-system"/>
              </a:rPr>
              <a:t>η</a:t>
            </a:r>
            <a:r>
              <a:rPr lang="zh-CN" altLang="en-US" sz="1600" dirty="0" smtClean="0">
                <a:solidFill>
                  <a:srgbClr val="4F4F4F"/>
                </a:solidFill>
                <a:latin typeface="-apple-system"/>
              </a:rPr>
              <a:t>*</a:t>
            </a:r>
            <a:r>
              <a:rPr lang="en-US" altLang="zh-CN" sz="1600" dirty="0" smtClean="0">
                <a:solidFill>
                  <a:srgbClr val="4F4F4F"/>
                </a:solidFill>
                <a:latin typeface="-apple-system"/>
              </a:rPr>
              <a:t>λ/n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小于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1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，它的效果是减小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w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，这也就是权重衰减（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weight decay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）的由来。当然考虑到后面的导数项，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w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最终的值可能增大也可能减小。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0164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L2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正则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防止过拟合</a:t>
            </a:r>
            <a:endParaRPr lang="zh-CN" altLang="en-US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2914" y="1104595"/>
            <a:ext cx="6832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</a:t>
            </a:r>
            <a:r>
              <a:rPr lang="zh-CN" altLang="en-US" dirty="0" smtClean="0"/>
              <a:t>变小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2384755" y="1221638"/>
            <a:ext cx="658368" cy="65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43047" y="1104595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防止过拟合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47894" y="759973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？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7441" y="1683303"/>
            <a:ext cx="6631769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4F4F4F"/>
                </a:solidFill>
                <a:latin typeface="-apple-system"/>
              </a:rPr>
              <a:t>解释一：</a:t>
            </a:r>
            <a:r>
              <a:rPr lang="zh-CN" altLang="en-US" dirty="0" smtClean="0">
                <a:solidFill>
                  <a:srgbClr val="4F4F4F"/>
                </a:solidFill>
                <a:latin typeface="-apple-system"/>
              </a:rPr>
              <a:t>更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小的权值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w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，从某种意义上说，表示网络的复杂度更低，对数据的拟合刚刚好（这个法则也叫做奥卡姆剃刀），而在实际应用中，也验证了这一点，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L2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正则化的效果往往好于未经正则化的效果。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851" y="2437356"/>
            <a:ext cx="2739169" cy="24542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63594" y="266073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1" dirty="0" smtClean="0">
                <a:solidFill>
                  <a:srgbClr val="4F4F4F"/>
                </a:solidFill>
                <a:latin typeface="-apple-system"/>
              </a:rPr>
              <a:t>解释二：</a:t>
            </a:r>
            <a:r>
              <a:rPr lang="zh-CN" altLang="en-US" dirty="0" smtClean="0">
                <a:solidFill>
                  <a:srgbClr val="4F4F4F"/>
                </a:solidFill>
                <a:latin typeface="-apple-system"/>
              </a:rPr>
              <a:t>过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拟合，就是拟合函数需要顾忌每一个点，最终形成的拟合函数波动很大。在某些很小的区间里，函数值的变化很剧烈。这就意味着函数在某些小区间里的导数值（绝对值）非常大，由于自变量值可大可小，所以只有</a:t>
            </a:r>
            <a:r>
              <a:rPr lang="zh-CN" altLang="en-US" dirty="0" smtClean="0">
                <a:solidFill>
                  <a:srgbClr val="4F4F4F"/>
                </a:solidFill>
                <a:latin typeface="-apple-system"/>
              </a:rPr>
              <a:t>系数即</a:t>
            </a:r>
            <a:r>
              <a:rPr lang="en-US" altLang="zh-CN" dirty="0" smtClean="0">
                <a:solidFill>
                  <a:srgbClr val="4F4F4F"/>
                </a:solidFill>
                <a:latin typeface="-apple-system"/>
              </a:rPr>
              <a:t>w</a:t>
            </a:r>
            <a:r>
              <a:rPr lang="zh-CN" altLang="en-US" dirty="0" smtClean="0">
                <a:solidFill>
                  <a:srgbClr val="4F4F4F"/>
                </a:solidFill>
                <a:latin typeface="-apple-system"/>
              </a:rPr>
              <a:t>足够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大，才能保证导数值很大。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063594" y="3863356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而正则化是通过约束参数的范数使其不要太大，所以可以在一定程度上减少过拟合情况。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3775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L1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正则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定义</a:t>
            </a:r>
            <a:endParaRPr lang="zh-CN" altLang="en-US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2516" y="1061082"/>
            <a:ext cx="64606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   L1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正则是在原始的代价函数后面加上一个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L1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正则化项，即所有权重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w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的绝对值的和，乘以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λ/n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。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n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为训练集的样本大小，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λ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就是正则项系数，权衡正则项与</a:t>
            </a:r>
            <a:r>
              <a:rPr lang="en-US" altLang="zh-CN" sz="1600" dirty="0">
                <a:solidFill>
                  <a:srgbClr val="4F4F4F"/>
                </a:solidFill>
                <a:latin typeface="-apple-system"/>
              </a:rPr>
              <a:t>C0</a:t>
            </a:r>
            <a:r>
              <a:rPr lang="zh-CN" altLang="en-US" sz="1600" dirty="0">
                <a:solidFill>
                  <a:srgbClr val="4F4F4F"/>
                </a:solidFill>
                <a:latin typeface="-apple-system"/>
              </a:rPr>
              <a:t>项的比重。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010" y="2570910"/>
            <a:ext cx="2579091" cy="111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14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L1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正则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参数更新</a:t>
            </a:r>
            <a:endParaRPr lang="zh-CN" altLang="en-US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279393" y="1894636"/>
            <a:ext cx="980236" cy="1097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45762" y="1594554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求导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65886" y="89052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梯度下降：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934511" y="2983136"/>
            <a:ext cx="70317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上式中</a:t>
            </a:r>
            <a:r>
              <a:rPr lang="en-US" altLang="zh-CN" sz="1600" dirty="0" err="1"/>
              <a:t>sgn</a:t>
            </a:r>
            <a:r>
              <a:rPr lang="en-US" altLang="zh-CN" sz="1600" dirty="0"/>
              <a:t>(w)</a:t>
            </a:r>
            <a:r>
              <a:rPr lang="zh-CN" altLang="en-US" sz="1600" dirty="0"/>
              <a:t>表示</a:t>
            </a:r>
            <a:r>
              <a:rPr lang="en-US" altLang="zh-CN" sz="1600" dirty="0"/>
              <a:t>w</a:t>
            </a:r>
            <a:r>
              <a:rPr lang="zh-CN" altLang="en-US" sz="1600" dirty="0"/>
              <a:t>的符号。那么权重</a:t>
            </a:r>
            <a:r>
              <a:rPr lang="en-US" altLang="zh-CN" sz="1600" dirty="0"/>
              <a:t>w</a:t>
            </a:r>
            <a:r>
              <a:rPr lang="zh-CN" altLang="en-US" sz="1600" dirty="0"/>
              <a:t>的更新规则为：</a:t>
            </a:r>
            <a:endParaRPr lang="zh-CN" altLang="en-US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88" y="1308942"/>
            <a:ext cx="2868532" cy="11928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071" y="1408237"/>
            <a:ext cx="2772474" cy="9727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3028" y="3350979"/>
            <a:ext cx="5464041" cy="156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438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1170</Words>
  <Application>Microsoft Office PowerPoint</Application>
  <PresentationFormat>全屏显示(16:9)</PresentationFormat>
  <Paragraphs>88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-apple-system</vt:lpstr>
      <vt:lpstr>方正兰亭黑_GBK</vt:lpstr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subject>BOSSPPT 2017-2018</dc:subject>
  <dc:creator>BOSSPPT 2017-2018</dc:creator>
  <cp:keywords>BOSSPPT顶尖职业文案</cp:keywords>
  <dc:description>BOSSPPT致力于提供高质量，有品质的模板，拒绝垃圾模板！_x000d_
本模板由bossppt设计师制作或制作师二次制作整理，bossppt为此花费了大量心血。_x000d_
如果非本店购买，请直接向盗版店进行索赔。_x000d_
本店淘宝唯一购买网址：https://chinappt.taobao.com</dc:description>
  <cp:lastModifiedBy>曾 凯</cp:lastModifiedBy>
  <cp:revision>19</cp:revision>
  <dcterms:created xsi:type="dcterms:W3CDTF">2016-04-24T15:52:00Z</dcterms:created>
  <dcterms:modified xsi:type="dcterms:W3CDTF">2018-05-15T13:46:29Z</dcterms:modified>
  <cp:category>店铺： BOSSPPT顶尖职业文案</cp:category>
  <cp:contentStatus>BOSSPPT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