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81" r:id="rId4"/>
    <p:sldId id="367" r:id="rId5"/>
    <p:sldId id="364" r:id="rId6"/>
    <p:sldId id="365" r:id="rId7"/>
    <p:sldId id="366" r:id="rId8"/>
    <p:sldId id="368" r:id="rId9"/>
    <p:sldId id="369" r:id="rId10"/>
    <p:sldId id="306" r:id="rId11"/>
    <p:sldId id="347" r:id="rId12"/>
    <p:sldId id="370" r:id="rId13"/>
    <p:sldId id="371" r:id="rId14"/>
    <p:sldId id="373" r:id="rId15"/>
    <p:sldId id="374" r:id="rId16"/>
    <p:sldId id="375" r:id="rId17"/>
    <p:sldId id="265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CC6"/>
    <a:srgbClr val="33816D"/>
    <a:srgbClr val="F8D35E"/>
    <a:srgbClr val="FF8400"/>
    <a:srgbClr val="723531"/>
    <a:srgbClr val="F47264"/>
    <a:srgbClr val="DF0002"/>
    <a:srgbClr val="EE6E16"/>
    <a:srgbClr val="EABCB2"/>
    <a:srgbClr val="FF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8" autoAdjust="0"/>
    <p:restoredTop sz="82083" autoAdjust="0"/>
  </p:normalViewPr>
  <p:slideViewPr>
    <p:cSldViewPr snapToGrid="0">
      <p:cViewPr>
        <p:scale>
          <a:sx n="70" d="100"/>
          <a:sy n="70" d="100"/>
        </p:scale>
        <p:origin x="10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3CCF9-DE23-2D42-BD4A-5AFCF7AFF448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6CB87-481F-984A-94BB-C7A151482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27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35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59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8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不工作的那些节点可以暂时认为不是网络结构的一部分，但是它的权重得保留下来（只是暂时不更新而已），因为下次样本输入时它可能又得工作了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73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809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088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不工作的那些节点可以暂时认为不是网络结构的一部分，但是它的权重得保留下来（只是暂时不更新而已），因为下次样本输入时它可能又得工作了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2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不工作的那些节点可以暂时认为不是网络结构的一部分，但是它的权重得保留下来（只是暂时不更新而已），因为下次样本输入时它可能又得工作了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4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44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61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53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21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5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96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9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B87-481F-984A-94BB-C7A151482D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3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157920" y="1580637"/>
            <a:ext cx="815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2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深度学习中的正则化</a:t>
            </a:r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en-US" altLang="zh-CN" sz="5400" b="1" dirty="0" smtClean="0">
                <a:solidFill>
                  <a:schemeClr val="bg2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3</a:t>
            </a:r>
            <a:endParaRPr lang="en-US" altLang="zh-CN" sz="5400" b="1" dirty="0">
              <a:solidFill>
                <a:schemeClr val="bg2">
                  <a:lumMod val="50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任意多边形 97"/>
          <p:cNvSpPr/>
          <p:nvPr/>
        </p:nvSpPr>
        <p:spPr>
          <a:xfrm>
            <a:off x="8109303" y="5038398"/>
            <a:ext cx="2200057" cy="635000"/>
          </a:xfrm>
          <a:custGeom>
            <a:avLst/>
            <a:gdLst>
              <a:gd name="connsiteX0" fmla="*/ 311792 w 3067792"/>
              <a:gd name="connsiteY0" fmla="*/ 0 h 612000"/>
              <a:gd name="connsiteX1" fmla="*/ 311793 w 3067792"/>
              <a:gd name="connsiteY1" fmla="*/ 0 h 612000"/>
              <a:gd name="connsiteX2" fmla="*/ 2755999 w 3067792"/>
              <a:gd name="connsiteY2" fmla="*/ 0 h 612000"/>
              <a:gd name="connsiteX3" fmla="*/ 2778036 w 3067792"/>
              <a:gd name="connsiteY3" fmla="*/ 0 h 612000"/>
              <a:gd name="connsiteX4" fmla="*/ 2778036 w 3067792"/>
              <a:gd name="connsiteY4" fmla="*/ 2180 h 612000"/>
              <a:gd name="connsiteX5" fmla="*/ 2818837 w 3067792"/>
              <a:gd name="connsiteY5" fmla="*/ 6217 h 612000"/>
              <a:gd name="connsiteX6" fmla="*/ 3067792 w 3067792"/>
              <a:gd name="connsiteY6" fmla="*/ 306000 h 612000"/>
              <a:gd name="connsiteX7" fmla="*/ 2818837 w 3067792"/>
              <a:gd name="connsiteY7" fmla="*/ 605783 h 612000"/>
              <a:gd name="connsiteX8" fmla="*/ 2778036 w 3067792"/>
              <a:gd name="connsiteY8" fmla="*/ 609820 h 612000"/>
              <a:gd name="connsiteX9" fmla="*/ 2778036 w 3067792"/>
              <a:gd name="connsiteY9" fmla="*/ 612000 h 612000"/>
              <a:gd name="connsiteX10" fmla="*/ 2755999 w 3067792"/>
              <a:gd name="connsiteY10" fmla="*/ 612000 h 612000"/>
              <a:gd name="connsiteX11" fmla="*/ 311793 w 3067792"/>
              <a:gd name="connsiteY11" fmla="*/ 612000 h 612000"/>
              <a:gd name="connsiteX12" fmla="*/ 311792 w 3067792"/>
              <a:gd name="connsiteY12" fmla="*/ 612000 h 612000"/>
              <a:gd name="connsiteX13" fmla="*/ 311792 w 3067792"/>
              <a:gd name="connsiteY13" fmla="*/ 612000 h 612000"/>
              <a:gd name="connsiteX14" fmla="*/ 248955 w 3067792"/>
              <a:gd name="connsiteY14" fmla="*/ 605783 h 612000"/>
              <a:gd name="connsiteX15" fmla="*/ 0 w 3067792"/>
              <a:gd name="connsiteY15" fmla="*/ 306000 h 612000"/>
              <a:gd name="connsiteX16" fmla="*/ 248955 w 3067792"/>
              <a:gd name="connsiteY16" fmla="*/ 6217 h 612000"/>
              <a:gd name="connsiteX17" fmla="*/ 311792 w 3067792"/>
              <a:gd name="connsiteY17" fmla="*/ 0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7792" h="612000">
                <a:moveTo>
                  <a:pt x="311792" y="0"/>
                </a:moveTo>
                <a:lnTo>
                  <a:pt x="311793" y="0"/>
                </a:lnTo>
                <a:lnTo>
                  <a:pt x="2755999" y="0"/>
                </a:lnTo>
                <a:lnTo>
                  <a:pt x="2778036" y="0"/>
                </a:lnTo>
                <a:lnTo>
                  <a:pt x="2778036" y="2180"/>
                </a:lnTo>
                <a:lnTo>
                  <a:pt x="2818837" y="6217"/>
                </a:lnTo>
                <a:cubicBezTo>
                  <a:pt x="2960916" y="34750"/>
                  <a:pt x="3067792" y="158126"/>
                  <a:pt x="3067792" y="306000"/>
                </a:cubicBezTo>
                <a:cubicBezTo>
                  <a:pt x="3067792" y="453874"/>
                  <a:pt x="2960916" y="577250"/>
                  <a:pt x="2818837" y="605783"/>
                </a:cubicBezTo>
                <a:lnTo>
                  <a:pt x="2778036" y="609820"/>
                </a:lnTo>
                <a:lnTo>
                  <a:pt x="2778036" y="612000"/>
                </a:lnTo>
                <a:lnTo>
                  <a:pt x="2755999" y="612000"/>
                </a:lnTo>
                <a:lnTo>
                  <a:pt x="311793" y="612000"/>
                </a:lnTo>
                <a:lnTo>
                  <a:pt x="311792" y="612000"/>
                </a:lnTo>
                <a:lnTo>
                  <a:pt x="311792" y="612000"/>
                </a:lnTo>
                <a:lnTo>
                  <a:pt x="248955" y="605783"/>
                </a:lnTo>
                <a:cubicBezTo>
                  <a:pt x="106876" y="577250"/>
                  <a:pt x="0" y="453874"/>
                  <a:pt x="0" y="306000"/>
                </a:cubicBezTo>
                <a:cubicBezTo>
                  <a:pt x="0" y="158126"/>
                  <a:pt x="106876" y="34750"/>
                  <a:pt x="248955" y="6217"/>
                </a:cubicBezTo>
                <a:lnTo>
                  <a:pt x="311792" y="0"/>
                </a:lnTo>
                <a:close/>
              </a:path>
            </a:pathLst>
          </a:cu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rgbClr val="ED6F77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85125" y="5037138"/>
            <a:ext cx="647700" cy="647700"/>
          </a:xfrm>
          <a:prstGeom prst="ellipse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rgbClr val="FF9EAC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8612061" y="50577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 董  珂</a:t>
            </a:r>
            <a:endParaRPr lang="zh-CN" altLang="en-US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" y="587118"/>
            <a:ext cx="4313519" cy="520091"/>
            <a:chOff x="-12700" y="587118"/>
            <a:chExt cx="3653965" cy="520091"/>
          </a:xfrm>
        </p:grpSpPr>
        <p:sp>
          <p:nvSpPr>
            <p:cNvPr id="9" name="文本框 8"/>
            <p:cNvSpPr txBox="1"/>
            <p:nvPr/>
          </p:nvSpPr>
          <p:spPr>
            <a:xfrm>
              <a:off x="598216" y="631719"/>
              <a:ext cx="3043049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集成化方法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(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Bagging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)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1188" y="2060041"/>
            <a:ext cx="6484284" cy="38399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1188" y="1281439"/>
            <a:ext cx="105990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训练数字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8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的检测器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20692" y="3700142"/>
            <a:ext cx="428362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zh-CN" sz="2400" dirty="0">
                <a:latin typeface="SimHei" charset="-122"/>
                <a:ea typeface="SimHei" charset="-122"/>
                <a:cs typeface="SimHei" charset="-122"/>
              </a:rPr>
              <a:t>数字顶部有一个</a:t>
            </a:r>
            <a:r>
              <a:rPr lang="zh-CN" altLang="zh-CN" sz="2400">
                <a:latin typeface="SimHei" charset="-122"/>
                <a:ea typeface="SimHei" charset="-122"/>
                <a:cs typeface="SimHei" charset="-122"/>
              </a:rPr>
              <a:t>环</a:t>
            </a:r>
            <a:r>
              <a:rPr lang="zh-CN" altLang="zh-CN" sz="2400" smtClean="0">
                <a:latin typeface="SimHei" charset="-122"/>
                <a:ea typeface="SimHei" charset="-122"/>
                <a:cs typeface="SimHei" charset="-122"/>
              </a:rPr>
              <a:t>就</a:t>
            </a:r>
            <a:r>
              <a:rPr lang="zh-CN" altLang="en-US" sz="2400" smtClean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8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0692" y="4968110"/>
            <a:ext cx="428362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zh-CN" sz="2400" dirty="0" smtClean="0">
                <a:latin typeface="SimHei" charset="-122"/>
                <a:ea typeface="SimHei" charset="-122"/>
                <a:cs typeface="SimHei" charset="-122"/>
              </a:rPr>
              <a:t>数字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底部</a:t>
            </a:r>
            <a:r>
              <a:rPr lang="zh-CN" altLang="zh-CN" sz="2400" dirty="0" smtClean="0">
                <a:latin typeface="SimHei" charset="-122"/>
                <a:ea typeface="SimHei" charset="-122"/>
                <a:cs typeface="SimHei" charset="-122"/>
              </a:rPr>
              <a:t>有</a:t>
            </a:r>
            <a:r>
              <a:rPr lang="zh-CN" altLang="zh-CN" sz="2400" dirty="0">
                <a:latin typeface="SimHei" charset="-122"/>
                <a:ea typeface="SimHei" charset="-122"/>
                <a:cs typeface="SimHei" charset="-122"/>
              </a:rPr>
              <a:t>一个环</a:t>
            </a:r>
            <a:r>
              <a:rPr lang="zh-CN" altLang="zh-CN" sz="2400" dirty="0" smtClean="0">
                <a:latin typeface="SimHei" charset="-122"/>
                <a:ea typeface="SimHei" charset="-122"/>
                <a:cs typeface="SimHei" charset="-122"/>
              </a:rPr>
              <a:t>就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8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1188" y="6211669"/>
            <a:ext cx="11312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平均它们</a:t>
            </a:r>
            <a:r>
              <a:rPr lang="zh-CN" altLang="zh-CN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的输出就</a:t>
            </a:r>
            <a:r>
              <a:rPr lang="zh-CN" altLang="zh-CN" sz="2400" kern="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能得到鲁棒的检测器，</a:t>
            </a:r>
            <a:r>
              <a:rPr lang="zh-CN" altLang="zh-CN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只有</a:t>
            </a:r>
            <a:r>
              <a:rPr lang="en-US" altLang="zh-CN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8</a:t>
            </a:r>
            <a:r>
              <a:rPr lang="zh-CN" altLang="zh-CN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zh-CN" sz="2400" kern="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两个环都</a:t>
            </a:r>
            <a:r>
              <a:rPr lang="zh-CN" altLang="zh-CN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存在才</a:t>
            </a:r>
            <a:r>
              <a:rPr lang="zh-CN" altLang="en-US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能</a:t>
            </a:r>
            <a:r>
              <a:rPr lang="zh-CN" altLang="zh-CN" sz="2400" kern="0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实现</a:t>
            </a:r>
            <a:r>
              <a:rPr lang="zh-CN" altLang="zh-CN" sz="2400" kern="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最大置信度</a:t>
            </a:r>
            <a:r>
              <a:rPr lang="zh-CN" altLang="zh-CN" sz="2400" dirty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5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98993"/>
            <a:ext cx="2209800" cy="520091"/>
            <a:chOff x="-12700" y="587118"/>
            <a:chExt cx="2209800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252015" y="631720"/>
              <a:ext cx="1945085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1188" y="1281439"/>
            <a:ext cx="10599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基本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思想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模型训练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的时候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随机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dropout(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丢弃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一些神经元节点及其连接，从而对于每一个样本都会获得一个精简后的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规模更小、节点更少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的网络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9" name="图片 8" descr="../Library/Containers/com.tencent.qq/Data/Library/Application%20Support/QQ/Users/632937445/QQ/Temp.db/738938B8-7511-46EF-9724-6B6BBEAFF44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52" y="3242722"/>
            <a:ext cx="5739448" cy="322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3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98993"/>
            <a:ext cx="2209800" cy="520091"/>
            <a:chOff x="-12700" y="587118"/>
            <a:chExt cx="2209800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252015" y="631720"/>
              <a:ext cx="1945085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1188" y="1281439"/>
            <a:ext cx="51309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对于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一个有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个节点的神经网络来说，使用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后，就可以看做是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模型的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集合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它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是一种近似的、高效的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bagging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不同在于：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Bagging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——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所有模型都是独立的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Dropout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——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所有模型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共享参数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，其中每个模型继承原始神经网络参数的不同子集。 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endParaRPr lang="en-US" altLang="zh-CN" sz="24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8" name="图片 7" descr="../Downloads/20160703231351001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643595"/>
            <a:ext cx="6339840" cy="6068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98993"/>
            <a:ext cx="2209800" cy="520091"/>
            <a:chOff x="-12700" y="587118"/>
            <a:chExt cx="2209800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252015" y="631720"/>
              <a:ext cx="1945085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../Downloads/n7-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57" y="1053958"/>
            <a:ext cx="10452053" cy="39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69" y="5176342"/>
            <a:ext cx="3534219" cy="122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10" y="5008676"/>
            <a:ext cx="3232289" cy="1940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线连接符 2"/>
          <p:cNvCxnSpPr/>
          <p:nvPr/>
        </p:nvCxnSpPr>
        <p:spPr>
          <a:xfrm>
            <a:off x="5914644" y="1074482"/>
            <a:ext cx="10668" cy="5234878"/>
          </a:xfrm>
          <a:prstGeom prst="line">
            <a:avLst/>
          </a:prstGeom>
          <a:ln w="28575">
            <a:solidFill>
              <a:srgbClr val="84C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68823" y="5045252"/>
            <a:ext cx="2998886" cy="861772"/>
          </a:xfrm>
          <a:prstGeom prst="rect">
            <a:avLst/>
          </a:prstGeom>
          <a:noFill/>
          <a:ln w="38100">
            <a:solidFill>
              <a:srgbClr val="84CC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2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98993"/>
            <a:ext cx="2209800" cy="520091"/>
            <a:chOff x="-12700" y="587118"/>
            <a:chExt cx="2209800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252015" y="631720"/>
              <a:ext cx="1945085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1517415"/>
            <a:ext cx="4261104" cy="22969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6520018" y="2121408"/>
            <a:ext cx="575726" cy="4974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21808" y="3666462"/>
            <a:ext cx="7034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l"/>
            </a:pPr>
            <a:r>
              <a:rPr lang="zh-CN" altLang="zh-CN" sz="2400" dirty="0">
                <a:latin typeface="SimHei" charset="-122"/>
                <a:ea typeface="SimHei" charset="-122"/>
                <a:cs typeface="SimHei" charset="-122"/>
              </a:rPr>
              <a:t>在实际应用中，为了</a:t>
            </a:r>
            <a:r>
              <a:rPr lang="zh-CN" altLang="zh-CN" sz="240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修正或弥补去掉的节点的内容，使得对应隐藏层的输出期望值不变，会使</a:t>
            </a:r>
            <a:r>
              <a:rPr lang="en-US" altLang="zh-CN" sz="240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zh-CN" sz="2400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后的对应</a:t>
            </a:r>
            <a:r>
              <a:rPr lang="zh-CN" altLang="zh-CN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隐藏层</a:t>
            </a:r>
            <a:r>
              <a:rPr lang="zh-CN" altLang="zh-CN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输出</a:t>
            </a:r>
            <a:r>
              <a:rPr lang="en-US" altLang="zh-CN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除以</a:t>
            </a:r>
            <a:r>
              <a:rPr lang="zh-CN" altLang="zh-CN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保留率</a:t>
            </a:r>
            <a:r>
              <a:rPr lang="en-US" altLang="zh-CN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p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反向传播的权重调整阶段只根据伯努利函数生成的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0,1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向量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调整那些未被舍弃的结点的权重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CN" altLang="zh-CN" sz="2400" dirty="0">
              <a:solidFill>
                <a:srgbClr val="FF0000"/>
              </a:solidFill>
              <a:effectLst/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84030"/>
            <a:ext cx="4928108" cy="50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98993"/>
            <a:ext cx="2209800" cy="520091"/>
            <a:chOff x="-12700" y="587118"/>
            <a:chExt cx="2209800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252015" y="631720"/>
              <a:ext cx="1945085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3504" y="1362174"/>
            <a:ext cx="102961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训练阶段才会使用</a:t>
            </a:r>
            <a:r>
              <a:rPr lang="en-US" altLang="zh-CN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，测试和实际应用阶段不能进行</a:t>
            </a:r>
            <a:r>
              <a:rPr lang="en-US" altLang="zh-CN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如何防止过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拟合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避免某些特征只在固定组合下才生效，有意识地让网络去学习一些普遍的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共性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不同的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样本对应不同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的网络结构又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同时共享隐含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节点的权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值，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是一种近似的、高效的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bagging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CN" altLang="zh-CN" sz="2400" dirty="0">
              <a:solidFill>
                <a:srgbClr val="FF0000"/>
              </a:solidFill>
              <a:effectLst/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8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98993"/>
            <a:ext cx="2209800" cy="520091"/>
            <a:chOff x="-12700" y="587118"/>
            <a:chExt cx="2209800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252015" y="631720"/>
              <a:ext cx="1945085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3504" y="1362174"/>
            <a:ext cx="102961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实际使用建议：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在使用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的时候，不同隐藏层的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系数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keep_prob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可以不同。一般来说，神经元越多的隐藏层，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keep_out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可以设置得小一些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，例如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0.5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；神经元越少的隐藏层，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keep_out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可以设置的大一些，例如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0.8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Ø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实际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应用中，不建议对输入层进行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。 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除非算法过拟合，一般不用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。 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样本数量很多时，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dropout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效果好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Ø"/>
            </a:pP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charset="2"/>
              <a:buChar char="l"/>
            </a:pPr>
            <a:endParaRPr lang="zh-CN" altLang="zh-CN" sz="2400" dirty="0">
              <a:solidFill>
                <a:srgbClr val="FF0000"/>
              </a:solidFill>
              <a:effectLst/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0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2237" y="2324382"/>
            <a:ext cx="5908252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15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5240" y="5375769"/>
            <a:ext cx="990600" cy="1478280"/>
          </a:xfrm>
          <a:prstGeom prst="rtTriangl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H="1">
            <a:off x="11445240" y="5619609"/>
            <a:ext cx="746760" cy="1234440"/>
          </a:xfrm>
          <a:prstGeom prst="rtTriangle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E80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669596" y="1821336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48199" y="2208427"/>
            <a:ext cx="2233689" cy="830997"/>
            <a:chOff x="2015383" y="1928500"/>
            <a:chExt cx="2233689" cy="830997"/>
          </a:xfrm>
        </p:grpSpPr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19786" y="2240310"/>
              <a:ext cx="1529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知识回顾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21284" y="2981902"/>
            <a:ext cx="2531937" cy="830997"/>
            <a:chOff x="3609975" y="2795249"/>
            <a:chExt cx="1996355" cy="830997"/>
          </a:xfrm>
        </p:grpSpPr>
        <p:sp>
          <p:nvSpPr>
            <p:cNvPr id="18" name="Text Placeholder 3"/>
            <p:cNvSpPr txBox="1">
              <a:spLocks/>
            </p:cNvSpPr>
            <p:nvPr/>
          </p:nvSpPr>
          <p:spPr>
            <a:xfrm>
              <a:off x="3609975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79416" y="3107059"/>
              <a:ext cx="122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集成方法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314925" y="3704117"/>
            <a:ext cx="2554356" cy="830997"/>
            <a:chOff x="6781706" y="4603606"/>
            <a:chExt cx="1969827" cy="830997"/>
          </a:xfrm>
        </p:grpSpPr>
        <p:sp>
          <p:nvSpPr>
            <p:cNvPr id="28" name="Text Placeholder 3"/>
            <p:cNvSpPr txBox="1">
              <a:spLocks/>
            </p:cNvSpPr>
            <p:nvPr/>
          </p:nvSpPr>
          <p:spPr>
            <a:xfrm>
              <a:off x="6781706" y="4603606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51148" y="4915416"/>
              <a:ext cx="1200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Dropout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2" name="Straight Connector 13"/>
          <p:cNvCxnSpPr/>
          <p:nvPr/>
        </p:nvCxnSpPr>
        <p:spPr>
          <a:xfrm>
            <a:off x="2032920" y="3098878"/>
            <a:ext cx="9636" cy="3755171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/>
          <p:cNvCxnSpPr/>
          <p:nvPr/>
        </p:nvCxnSpPr>
        <p:spPr>
          <a:xfrm flipH="1">
            <a:off x="5343896" y="3977154"/>
            <a:ext cx="2831" cy="2876895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/>
        </p:nvCxnSpPr>
        <p:spPr>
          <a:xfrm>
            <a:off x="8734669" y="4494521"/>
            <a:ext cx="0" cy="2359528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09483" y="265430"/>
            <a:ext cx="3077062" cy="807720"/>
          </a:xfrm>
          <a:prstGeom prst="homePlat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知 识 回 顾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54305" y="137795"/>
            <a:ext cx="490855" cy="1058545"/>
          </a:xfrm>
          <a:prstGeom prst="rect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5197" y="1374897"/>
            <a:ext cx="11696040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正则化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regularization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：机器学习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中</a:t>
            </a:r>
            <a:r>
              <a:rPr lang="zh-CN" altLang="en-US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防止过拟合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的技术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为什么正则化能防止过拟合？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正则化就是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控制模型空间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的一种办法，使网络的有效大小变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小。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8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09483" y="265430"/>
            <a:ext cx="3077062" cy="807720"/>
          </a:xfrm>
          <a:prstGeom prst="homePlat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知 识 回 顾</a:t>
            </a:r>
            <a:endParaRPr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54305" y="137795"/>
            <a:ext cx="490855" cy="1058545"/>
          </a:xfrm>
          <a:prstGeom prst="rect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5197" y="1374897"/>
            <a:ext cx="1169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参数添加约束 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训练集合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扩充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提前终止 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集成化方法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Dropout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09483" y="265430"/>
            <a:ext cx="3077062" cy="807720"/>
          </a:xfrm>
          <a:prstGeom prst="homePlat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知 识 回 顾</a:t>
            </a:r>
            <a:endParaRPr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54305" y="137795"/>
            <a:ext cx="490855" cy="1058545"/>
          </a:xfrm>
          <a:prstGeom prst="rect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5197" y="1374897"/>
            <a:ext cx="1169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参数添加约束 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训练集合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扩充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提前终止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集成化方法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64" y="1196340"/>
            <a:ext cx="7897210" cy="39546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92496" y="5329567"/>
            <a:ext cx="2342288" cy="105570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8788868" y="5447917"/>
            <a:ext cx="1826808" cy="81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09483" y="265430"/>
            <a:ext cx="3077062" cy="807720"/>
          </a:xfrm>
          <a:prstGeom prst="homePlat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知 识 回 顾</a:t>
            </a:r>
            <a:endParaRPr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54305" y="137795"/>
            <a:ext cx="490855" cy="1058545"/>
          </a:xfrm>
          <a:prstGeom prst="rect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5197" y="1374897"/>
            <a:ext cx="1169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参数添加约束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训练集合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扩充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添加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噪声、数据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变换）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提前终止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集成化方法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 descr="d8519f0d34e540d69dad8704bf9e7682_th[1]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76" y="667067"/>
            <a:ext cx="5706300" cy="582517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145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09483" y="265430"/>
            <a:ext cx="3077062" cy="807720"/>
          </a:xfrm>
          <a:prstGeom prst="homePlat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知 识 回 顾</a:t>
            </a:r>
            <a:endParaRPr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54305" y="137795"/>
            <a:ext cx="490855" cy="1058545"/>
          </a:xfrm>
          <a:prstGeom prst="rect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5197" y="1374897"/>
            <a:ext cx="1169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参数添加约束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训练集合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扩充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提前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终止 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集成化方法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90" y="1196340"/>
            <a:ext cx="8544010" cy="396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838448" y="5462296"/>
            <a:ext cx="70612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测试误差开始上升之前，就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停止</a:t>
            </a:r>
            <a:r>
              <a:rPr lang="zh-CN" altLang="en-US" sz="2400" smtClean="0">
                <a:latin typeface="SimHei" charset="-122"/>
                <a:ea typeface="SimHei" charset="-122"/>
                <a:cs typeface="SimHei" charset="-122"/>
              </a:rPr>
              <a:t>训练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1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09483" y="265430"/>
            <a:ext cx="3077062" cy="807720"/>
          </a:xfrm>
          <a:prstGeom prst="homePlate">
            <a:avLst/>
          </a:prstGeom>
          <a:solidFill>
            <a:srgbClr val="ED6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知 识 回 顾</a:t>
            </a:r>
            <a:endParaRPr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54305" y="137795"/>
            <a:ext cx="490855" cy="1058545"/>
          </a:xfrm>
          <a:prstGeom prst="rect">
            <a:avLst/>
          </a:prstGeom>
          <a:solidFill>
            <a:srgbClr val="EA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5197" y="1374897"/>
            <a:ext cx="1169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参数添加约束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训练集合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扩充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提前终止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集成化方法</a:t>
            </a:r>
            <a:endParaRPr lang="zh-CN" altLang="en-US" sz="24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Dropout</a:t>
            </a:r>
            <a:endParaRPr lang="en-US" altLang="zh-CN" sz="24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21188" y="1281439"/>
            <a:ext cx="105990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结合多个模型降低泛化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误差的技术（又称：模型平均）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基本思想：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对原始训练集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有放回地抽取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训练样例，构建多组与原始数据集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相同规模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的样例。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根据多组新样例，分别训练出不同的基本分类器。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使用所有的基本模型进行分类，最终以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的方式决定测试样例的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输出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作为论文算法时，不鼓励使用，因为任何机器学习算法都可以从模型平均中获得好的结果。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机器学习竞赛中通常会使用超过几十种模型平均的方法。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" y="587118"/>
            <a:ext cx="4313519" cy="520091"/>
            <a:chOff x="-12700" y="587118"/>
            <a:chExt cx="3653965" cy="520091"/>
          </a:xfrm>
        </p:grpSpPr>
        <p:sp>
          <p:nvSpPr>
            <p:cNvPr id="9" name="文本框 8"/>
            <p:cNvSpPr txBox="1"/>
            <p:nvPr/>
          </p:nvSpPr>
          <p:spPr>
            <a:xfrm>
              <a:off x="598216" y="631719"/>
              <a:ext cx="3043049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集成化方法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(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Bagging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)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7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823</Words>
  <Application>Microsoft Macintosh PowerPoint</Application>
  <PresentationFormat>宽屏</PresentationFormat>
  <Paragraphs>101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Calibri</vt:lpstr>
      <vt:lpstr>Calibri Light</vt:lpstr>
      <vt:lpstr>Comic Sans MS</vt:lpstr>
      <vt:lpstr>DengXian</vt:lpstr>
      <vt:lpstr>Microsoft YaHei</vt:lpstr>
      <vt:lpstr>SimHei</vt:lpstr>
      <vt:lpstr>Times</vt:lpstr>
      <vt:lpstr>Wingdings</vt:lpstr>
      <vt:lpstr>华文琥珀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wangxihong</dc:creator>
  <cp:lastModifiedBy>dong ke</cp:lastModifiedBy>
  <cp:revision>243</cp:revision>
  <dcterms:created xsi:type="dcterms:W3CDTF">2017-05-18T14:56:00Z</dcterms:created>
  <dcterms:modified xsi:type="dcterms:W3CDTF">2018-05-30T03:46:30Z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