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269" r:id="rId2"/>
    <p:sldId id="296" r:id="rId3"/>
    <p:sldId id="270" r:id="rId4"/>
    <p:sldId id="297" r:id="rId5"/>
    <p:sldId id="294" r:id="rId6"/>
    <p:sldId id="298" r:id="rId7"/>
    <p:sldId id="299" r:id="rId8"/>
    <p:sldId id="300" r:id="rId9"/>
    <p:sldId id="301" r:id="rId10"/>
    <p:sldId id="302" r:id="rId11"/>
    <p:sldId id="303" r:id="rId12"/>
    <p:sldId id="305" r:id="rId13"/>
    <p:sldId id="304" r:id="rId14"/>
    <p:sldId id="306" r:id="rId15"/>
    <p:sldId id="307" r:id="rId16"/>
    <p:sldId id="308" r:id="rId17"/>
    <p:sldId id="310" r:id="rId18"/>
    <p:sldId id="312" r:id="rId19"/>
    <p:sldId id="313" r:id="rId20"/>
    <p:sldId id="315" r:id="rId21"/>
    <p:sldId id="314" r:id="rId22"/>
    <p:sldId id="26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EEF"/>
    <a:srgbClr val="E7F7FF"/>
    <a:srgbClr val="FFFFFF"/>
    <a:srgbClr val="FEF3C8"/>
    <a:srgbClr val="FDEBA3"/>
    <a:srgbClr val="C0E8FD"/>
    <a:srgbClr val="E6E6E6"/>
    <a:srgbClr val="1C97EE"/>
    <a:srgbClr val="0283EB"/>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0" d="100"/>
          <a:sy n="70" d="100"/>
        </p:scale>
        <p:origin x="536" y="56"/>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9" d="100"/>
          <a:sy n="59" d="100"/>
        </p:scale>
        <p:origin x="149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9BA72-ED4E-4AD5-BDD9-104245DAD6E2}" type="datetimeFigureOut">
              <a:rPr lang="zh-CN" altLang="en-US" smtClean="0"/>
              <a:t>2018/5/29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62735A-2086-4C7D-A970-FFB82E7A1D2D}" type="slidenum">
              <a:rPr lang="zh-CN" altLang="en-US" smtClean="0"/>
              <a:t>‹#›</a:t>
            </a:fld>
            <a:endParaRPr lang="zh-CN" altLang="en-US"/>
          </a:p>
        </p:txBody>
      </p:sp>
    </p:spTree>
    <p:extLst>
      <p:ext uri="{BB962C8B-B14F-4D97-AF65-F5344CB8AC3E}">
        <p14:creationId xmlns:p14="http://schemas.microsoft.com/office/powerpoint/2010/main" val="1947173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166911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56" name="组合 555"/>
          <p:cNvGrpSpPr/>
          <p:nvPr userDrawn="1"/>
        </p:nvGrpSpPr>
        <p:grpSpPr>
          <a:xfrm>
            <a:off x="1588" y="-104775"/>
            <a:ext cx="12192000" cy="6972527"/>
            <a:chOff x="1588" y="4763"/>
            <a:chExt cx="12192000" cy="6862989"/>
          </a:xfrm>
        </p:grpSpPr>
        <p:sp>
          <p:nvSpPr>
            <p:cNvPr id="545" name="Freeform 509"/>
            <p:cNvSpPr/>
            <p:nvPr userDrawn="1"/>
          </p:nvSpPr>
          <p:spPr bwMode="auto">
            <a:xfrm>
              <a:off x="1588" y="4763"/>
              <a:ext cx="11485563" cy="6122988"/>
            </a:xfrm>
            <a:custGeom>
              <a:avLst/>
              <a:gdLst>
                <a:gd name="T0" fmla="*/ 0 w 7235"/>
                <a:gd name="T1" fmla="*/ 0 h 3862"/>
                <a:gd name="T2" fmla="*/ 0 w 7235"/>
                <a:gd name="T3" fmla="*/ 2873 h 3862"/>
                <a:gd name="T4" fmla="*/ 2804 w 7235"/>
                <a:gd name="T5" fmla="*/ 3862 h 3862"/>
                <a:gd name="T6" fmla="*/ 7235 w 7235"/>
                <a:gd name="T7" fmla="*/ 0 h 3862"/>
                <a:gd name="T8" fmla="*/ 0 w 7235"/>
                <a:gd name="T9" fmla="*/ 0 h 3862"/>
              </a:gdLst>
              <a:ahLst/>
              <a:cxnLst>
                <a:cxn ang="0">
                  <a:pos x="T0" y="T1"/>
                </a:cxn>
                <a:cxn ang="0">
                  <a:pos x="T2" y="T3"/>
                </a:cxn>
                <a:cxn ang="0">
                  <a:pos x="T4" y="T5"/>
                </a:cxn>
                <a:cxn ang="0">
                  <a:pos x="T6" y="T7"/>
                </a:cxn>
                <a:cxn ang="0">
                  <a:pos x="T8" y="T9"/>
                </a:cxn>
              </a:cxnLst>
              <a:rect l="0" t="0" r="r" b="b"/>
              <a:pathLst>
                <a:path w="7235" h="3862">
                  <a:moveTo>
                    <a:pt x="0" y="0"/>
                  </a:moveTo>
                  <a:cubicBezTo>
                    <a:pt x="0" y="2873"/>
                    <a:pt x="0" y="2873"/>
                    <a:pt x="0" y="2873"/>
                  </a:cubicBezTo>
                  <a:cubicBezTo>
                    <a:pt x="767" y="3492"/>
                    <a:pt x="1742" y="3862"/>
                    <a:pt x="2804" y="3862"/>
                  </a:cubicBezTo>
                  <a:cubicBezTo>
                    <a:pt x="5067" y="3862"/>
                    <a:pt x="6938" y="2181"/>
                    <a:pt x="7235" y="0"/>
                  </a:cubicBezTo>
                  <a:lnTo>
                    <a:pt x="0" y="0"/>
                  </a:lnTo>
                  <a:close/>
                </a:path>
              </a:pathLst>
            </a:custGeom>
            <a:solidFill>
              <a:schemeClr val="accent5">
                <a:lumMod val="20000"/>
                <a:lumOff val="80000"/>
                <a:alpha val="70000"/>
              </a:schemeClr>
            </a:solidFill>
            <a:ln>
              <a:noFill/>
            </a:ln>
          </p:spPr>
          <p:txBody>
            <a:bodyPr vert="horz" wrap="square" lIns="91440" tIns="45720" rIns="91440" bIns="45720" numCol="1" anchor="t" anchorCtr="0" compatLnSpc="1"/>
            <a:lstStyle/>
            <a:p>
              <a:endParaRPr lang="zh-CN" altLang="en-US" dirty="0"/>
            </a:p>
          </p:txBody>
        </p:sp>
        <p:sp>
          <p:nvSpPr>
            <p:cNvPr id="546" name="Freeform 510"/>
            <p:cNvSpPr/>
            <p:nvPr userDrawn="1"/>
          </p:nvSpPr>
          <p:spPr bwMode="auto">
            <a:xfrm>
              <a:off x="3684588" y="6131152"/>
              <a:ext cx="1652588" cy="736600"/>
            </a:xfrm>
            <a:custGeom>
              <a:avLst/>
              <a:gdLst>
                <a:gd name="T0" fmla="*/ 0 w 1041"/>
                <a:gd name="T1" fmla="*/ 465 h 465"/>
                <a:gd name="T2" fmla="*/ 1041 w 1041"/>
                <a:gd name="T3" fmla="*/ 465 h 465"/>
                <a:gd name="T4" fmla="*/ 520 w 1041"/>
                <a:gd name="T5" fmla="*/ 0 h 465"/>
                <a:gd name="T6" fmla="*/ 0 w 1041"/>
                <a:gd name="T7" fmla="*/ 465 h 465"/>
              </a:gdLst>
              <a:ahLst/>
              <a:cxnLst>
                <a:cxn ang="0">
                  <a:pos x="T0" y="T1"/>
                </a:cxn>
                <a:cxn ang="0">
                  <a:pos x="T2" y="T3"/>
                </a:cxn>
                <a:cxn ang="0">
                  <a:pos x="T4" y="T5"/>
                </a:cxn>
                <a:cxn ang="0">
                  <a:pos x="T6" y="T7"/>
                </a:cxn>
              </a:cxnLst>
              <a:rect l="0" t="0" r="r" b="b"/>
              <a:pathLst>
                <a:path w="1041" h="465">
                  <a:moveTo>
                    <a:pt x="0" y="465"/>
                  </a:moveTo>
                  <a:cubicBezTo>
                    <a:pt x="1041" y="465"/>
                    <a:pt x="1041" y="465"/>
                    <a:pt x="1041" y="465"/>
                  </a:cubicBezTo>
                  <a:cubicBezTo>
                    <a:pt x="1011" y="203"/>
                    <a:pt x="790" y="0"/>
                    <a:pt x="520" y="0"/>
                  </a:cubicBezTo>
                  <a:cubicBezTo>
                    <a:pt x="251" y="0"/>
                    <a:pt x="30" y="203"/>
                    <a:pt x="0" y="465"/>
                  </a:cubicBez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sp>
          <p:nvSpPr>
            <p:cNvPr id="547" name="Oval 511"/>
            <p:cNvSpPr>
              <a:spLocks noChangeArrowheads="1"/>
            </p:cNvSpPr>
            <p:nvPr userDrawn="1"/>
          </p:nvSpPr>
          <p:spPr bwMode="auto">
            <a:xfrm>
              <a:off x="7786688" y="2857501"/>
              <a:ext cx="2973388" cy="2968625"/>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548" name="Freeform 512"/>
            <p:cNvSpPr/>
            <p:nvPr userDrawn="1"/>
          </p:nvSpPr>
          <p:spPr bwMode="auto">
            <a:xfrm>
              <a:off x="6223000" y="4763"/>
              <a:ext cx="5970588" cy="5961063"/>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gradFill>
              <a:gsLst>
                <a:gs pos="97000">
                  <a:schemeClr val="accent2"/>
                </a:gs>
                <a:gs pos="28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49" name="Freeform 513"/>
            <p:cNvSpPr/>
            <p:nvPr userDrawn="1"/>
          </p:nvSpPr>
          <p:spPr bwMode="auto">
            <a:xfrm>
              <a:off x="9610725" y="3206751"/>
              <a:ext cx="1450975" cy="2898775"/>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50" name="Freeform 514"/>
            <p:cNvSpPr/>
            <p:nvPr userDrawn="1"/>
          </p:nvSpPr>
          <p:spPr bwMode="auto">
            <a:xfrm>
              <a:off x="295275" y="1303338"/>
              <a:ext cx="527050" cy="588963"/>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51" name="Freeform 515"/>
            <p:cNvSpPr/>
            <p:nvPr userDrawn="1"/>
          </p:nvSpPr>
          <p:spPr bwMode="auto">
            <a:xfrm>
              <a:off x="5476875" y="4763"/>
              <a:ext cx="4738688" cy="2876550"/>
            </a:xfrm>
            <a:custGeom>
              <a:avLst/>
              <a:gdLst>
                <a:gd name="T0" fmla="*/ 0 w 2985"/>
                <a:gd name="T1" fmla="*/ 323 h 1815"/>
                <a:gd name="T2" fmla="*/ 1492 w 2985"/>
                <a:gd name="T3" fmla="*/ 1815 h 1815"/>
                <a:gd name="T4" fmla="*/ 2985 w 2985"/>
                <a:gd name="T5" fmla="*/ 323 h 1815"/>
                <a:gd name="T6" fmla="*/ 2950 w 2985"/>
                <a:gd name="T7" fmla="*/ 0 h 1815"/>
                <a:gd name="T8" fmla="*/ 35 w 2985"/>
                <a:gd name="T9" fmla="*/ 0 h 1815"/>
                <a:gd name="T10" fmla="*/ 0 w 2985"/>
                <a:gd name="T11" fmla="*/ 323 h 1815"/>
              </a:gdLst>
              <a:ahLst/>
              <a:cxnLst>
                <a:cxn ang="0">
                  <a:pos x="T0" y="T1"/>
                </a:cxn>
                <a:cxn ang="0">
                  <a:pos x="T2" y="T3"/>
                </a:cxn>
                <a:cxn ang="0">
                  <a:pos x="T4" y="T5"/>
                </a:cxn>
                <a:cxn ang="0">
                  <a:pos x="T6" y="T7"/>
                </a:cxn>
                <a:cxn ang="0">
                  <a:pos x="T8" y="T9"/>
                </a:cxn>
                <a:cxn ang="0">
                  <a:pos x="T10" y="T11"/>
                </a:cxn>
              </a:cxnLst>
              <a:rect l="0" t="0" r="r" b="b"/>
              <a:pathLst>
                <a:path w="2985" h="1815">
                  <a:moveTo>
                    <a:pt x="0" y="323"/>
                  </a:moveTo>
                  <a:cubicBezTo>
                    <a:pt x="0" y="1147"/>
                    <a:pt x="668" y="1815"/>
                    <a:pt x="1492" y="1815"/>
                  </a:cubicBezTo>
                  <a:cubicBezTo>
                    <a:pt x="2317" y="1815"/>
                    <a:pt x="2985" y="1147"/>
                    <a:pt x="2985" y="323"/>
                  </a:cubicBezTo>
                  <a:cubicBezTo>
                    <a:pt x="2985" y="212"/>
                    <a:pt x="2973" y="104"/>
                    <a:pt x="2950" y="0"/>
                  </a:cubicBezTo>
                  <a:cubicBezTo>
                    <a:pt x="35" y="0"/>
                    <a:pt x="35" y="0"/>
                    <a:pt x="35" y="0"/>
                  </a:cubicBezTo>
                  <a:cubicBezTo>
                    <a:pt x="12" y="104"/>
                    <a:pt x="0" y="212"/>
                    <a:pt x="0" y="323"/>
                  </a:cubicBezTo>
                  <a:close/>
                </a:path>
              </a:pathLst>
            </a:custGeom>
            <a:gradFill>
              <a:gsLst>
                <a:gs pos="8000">
                  <a:schemeClr val="accent4">
                    <a:lumMod val="60000"/>
                    <a:lumOff val="40000"/>
                  </a:schemeClr>
                </a:gs>
                <a:gs pos="85000">
                  <a:schemeClr val="accent4"/>
                </a:gs>
              </a:gsLst>
              <a:lin ang="0" scaled="0"/>
            </a:gradFill>
            <a:ln>
              <a:noFill/>
            </a:ln>
          </p:spPr>
          <p:txBody>
            <a:bodyPr vert="horz" wrap="square" lIns="91440" tIns="45720" rIns="91440" bIns="45720" numCol="1" anchor="t" anchorCtr="0" compatLnSpc="1"/>
            <a:lstStyle/>
            <a:p>
              <a:endParaRPr lang="zh-CN" altLang="en-US"/>
            </a:p>
          </p:txBody>
        </p:sp>
        <p:sp>
          <p:nvSpPr>
            <p:cNvPr id="552" name="Freeform 516"/>
            <p:cNvSpPr/>
            <p:nvPr userDrawn="1"/>
          </p:nvSpPr>
          <p:spPr bwMode="auto">
            <a:xfrm>
              <a:off x="7513638" y="4763"/>
              <a:ext cx="2701925" cy="2178050"/>
            </a:xfrm>
            <a:custGeom>
              <a:avLst/>
              <a:gdLst>
                <a:gd name="T0" fmla="*/ 1269 w 1702"/>
                <a:gd name="T1" fmla="*/ 1374 h 1374"/>
                <a:gd name="T2" fmla="*/ 1702 w 1702"/>
                <a:gd name="T3" fmla="*/ 323 h 1374"/>
                <a:gd name="T4" fmla="*/ 1667 w 1702"/>
                <a:gd name="T5" fmla="*/ 0 h 1374"/>
                <a:gd name="T6" fmla="*/ 0 w 1702"/>
                <a:gd name="T7" fmla="*/ 0 h 1374"/>
                <a:gd name="T8" fmla="*/ 1269 w 1702"/>
                <a:gd name="T9" fmla="*/ 1374 h 1374"/>
              </a:gdLst>
              <a:ahLst/>
              <a:cxnLst>
                <a:cxn ang="0">
                  <a:pos x="T0" y="T1"/>
                </a:cxn>
                <a:cxn ang="0">
                  <a:pos x="T2" y="T3"/>
                </a:cxn>
                <a:cxn ang="0">
                  <a:pos x="T4" y="T5"/>
                </a:cxn>
                <a:cxn ang="0">
                  <a:pos x="T6" y="T7"/>
                </a:cxn>
                <a:cxn ang="0">
                  <a:pos x="T8" y="T9"/>
                </a:cxn>
              </a:cxnLst>
              <a:rect l="0" t="0" r="r" b="b"/>
              <a:pathLst>
                <a:path w="1702" h="1374">
                  <a:moveTo>
                    <a:pt x="1269" y="1374"/>
                  </a:moveTo>
                  <a:cubicBezTo>
                    <a:pt x="1536" y="1104"/>
                    <a:pt x="1702" y="733"/>
                    <a:pt x="1702" y="323"/>
                  </a:cubicBezTo>
                  <a:cubicBezTo>
                    <a:pt x="1702" y="212"/>
                    <a:pt x="1690" y="104"/>
                    <a:pt x="1667" y="0"/>
                  </a:cubicBezTo>
                  <a:cubicBezTo>
                    <a:pt x="0" y="0"/>
                    <a:pt x="0" y="0"/>
                    <a:pt x="0" y="0"/>
                  </a:cubicBezTo>
                  <a:lnTo>
                    <a:pt x="1269" y="1374"/>
                  </a:ln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1246981" y="3006820"/>
            <a:ext cx="5627686"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1246982" y="1938685"/>
            <a:ext cx="5627686" cy="1042559"/>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251875" y="4630968"/>
            <a:ext cx="2500975" cy="296271"/>
          </a:xfrm>
          <a:prstGeom prst="roundRect">
            <a:avLst>
              <a:gd name="adj" fmla="val 50000"/>
            </a:avLst>
          </a:prstGeom>
          <a:gradFill>
            <a:gsLst>
              <a:gs pos="9000">
                <a:schemeClr val="accent2"/>
              </a:gs>
              <a:gs pos="85000">
                <a:schemeClr val="accent1"/>
              </a:gs>
            </a:gsLst>
            <a:lin ang="0" scaled="0"/>
          </a:gradFill>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246982" y="4998158"/>
            <a:ext cx="1620043" cy="296271"/>
          </a:xfrm>
          <a:prstGeom prst="roundRect">
            <a:avLst>
              <a:gd name="adj" fmla="val 50000"/>
            </a:avLst>
          </a:prstGeom>
          <a:ln>
            <a:gradFill>
              <a:gsLst>
                <a:gs pos="10000">
                  <a:schemeClr val="accent2"/>
                </a:gs>
                <a:gs pos="87000">
                  <a:schemeClr val="accent1"/>
                </a:gs>
              </a:gsLst>
              <a:lin ang="5400000" scaled="1"/>
            </a:gradFill>
          </a:ln>
        </p:spPr>
        <p:txBody>
          <a:bodyPr vert="horz" anchor="ctr">
            <a:noAutofit/>
          </a:bodyPr>
          <a:lstStyle>
            <a:lvl1pPr marL="0" indent="0" algn="l">
              <a:buNone/>
              <a:defRPr sz="15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4769" y="409716"/>
            <a:ext cx="1773181" cy="49626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578" name="Freeform 512"/>
          <p:cNvSpPr/>
          <p:nvPr userDrawn="1"/>
        </p:nvSpPr>
        <p:spPr bwMode="auto">
          <a:xfrm>
            <a:off x="8057356" y="0"/>
            <a:ext cx="4141788" cy="4135181"/>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583" name="组合 582"/>
          <p:cNvGrpSpPr/>
          <p:nvPr userDrawn="1"/>
        </p:nvGrpSpPr>
        <p:grpSpPr>
          <a:xfrm rot="1015566">
            <a:off x="822326" y="1077560"/>
            <a:ext cx="1616075" cy="3328401"/>
            <a:chOff x="682625" y="1041062"/>
            <a:chExt cx="1616075" cy="3328401"/>
          </a:xfrm>
        </p:grpSpPr>
        <p:sp>
          <p:nvSpPr>
            <p:cNvPr id="579" name="Freeform 513"/>
            <p:cNvSpPr/>
            <p:nvPr userDrawn="1"/>
          </p:nvSpPr>
          <p:spPr bwMode="auto">
            <a:xfrm rot="576007">
              <a:off x="682625" y="1140849"/>
              <a:ext cx="1616075" cy="3228614"/>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80" name="Freeform 514"/>
            <p:cNvSpPr/>
            <p:nvPr userDrawn="1"/>
          </p:nvSpPr>
          <p:spPr bwMode="auto">
            <a:xfrm rot="900000">
              <a:off x="1159555" y="1041062"/>
              <a:ext cx="874939" cy="977719"/>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grpSp>
      <p:sp>
        <p:nvSpPr>
          <p:cNvPr id="20" name="标题 1"/>
          <p:cNvSpPr>
            <a:spLocks noGrp="1"/>
          </p:cNvSpPr>
          <p:nvPr userDrawn="1">
            <p:ph type="title"/>
          </p:nvPr>
        </p:nvSpPr>
        <p:spPr>
          <a:xfrm>
            <a:off x="2846196" y="1942131"/>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846195" y="2837481"/>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246" y="362091"/>
            <a:ext cx="1773181" cy="49626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2018/5/29</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t>2018/5/29</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userDrawn="1">
  <p:cSld name="1_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t>2018/5/29</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
        <p:nvSpPr>
          <p:cNvPr id="7" name="图片占位符 6"/>
          <p:cNvSpPr>
            <a:spLocks noGrp="1"/>
          </p:cNvSpPr>
          <p:nvPr>
            <p:ph type="pic" idx="13"/>
          </p:nvPr>
        </p:nvSpPr>
        <p:spPr>
          <a:xfrm>
            <a:off x="8362950" y="1809750"/>
            <a:ext cx="2857500" cy="2438400"/>
          </a:xfr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4769" y="409716"/>
            <a:ext cx="1773181" cy="496260"/>
          </a:xfrm>
          <a:prstGeom prst="rect">
            <a:avLst/>
          </a:prstGeom>
        </p:spPr>
      </p:pic>
      <p:sp>
        <p:nvSpPr>
          <p:cNvPr id="3" name="Oval 511"/>
          <p:cNvSpPr>
            <a:spLocks noChangeArrowheads="1"/>
          </p:cNvSpPr>
          <p:nvPr userDrawn="1"/>
        </p:nvSpPr>
        <p:spPr bwMode="auto">
          <a:xfrm>
            <a:off x="9403004" y="5412016"/>
            <a:ext cx="1772996" cy="1798409"/>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6" name="Freeform 512"/>
          <p:cNvSpPr/>
          <p:nvPr userDrawn="1"/>
        </p:nvSpPr>
        <p:spPr bwMode="auto">
          <a:xfrm>
            <a:off x="8057356" y="0"/>
            <a:ext cx="4141788" cy="4135181"/>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blipFill dpi="0" rotWithShape="1">
            <a:blip r:embed="rId3"/>
            <a:srcRect/>
            <a:stretch>
              <a:fillRect l="-4000" t="-16000" r="-40000"/>
            </a:stretch>
          </a:blipFill>
          <a:ln>
            <a:noFill/>
          </a:ln>
        </p:spPr>
        <p:txBody>
          <a:bodyPr vert="horz" wrap="square" lIns="91440" tIns="45720" rIns="91440" bIns="45720" numCol="1" anchor="t" anchorCtr="0" compatLnSpc="1"/>
          <a:lstStyle/>
          <a:p>
            <a:endParaRPr lang="zh-CN" altLang="en-US"/>
          </a:p>
        </p:txBody>
      </p:sp>
      <p:grpSp>
        <p:nvGrpSpPr>
          <p:cNvPr id="7" name="组合 6"/>
          <p:cNvGrpSpPr/>
          <p:nvPr userDrawn="1"/>
        </p:nvGrpSpPr>
        <p:grpSpPr>
          <a:xfrm rot="959293">
            <a:off x="13061" y="3476994"/>
            <a:ext cx="1514633" cy="3119475"/>
            <a:chOff x="682625" y="1041062"/>
            <a:chExt cx="1616075" cy="3328401"/>
          </a:xfrm>
        </p:grpSpPr>
        <p:sp>
          <p:nvSpPr>
            <p:cNvPr id="8" name="Freeform 513"/>
            <p:cNvSpPr/>
            <p:nvPr userDrawn="1"/>
          </p:nvSpPr>
          <p:spPr bwMode="auto">
            <a:xfrm rot="576007">
              <a:off x="682625" y="1140849"/>
              <a:ext cx="1616075" cy="3228614"/>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9" name="Freeform 514"/>
            <p:cNvSpPr/>
            <p:nvPr userDrawn="1"/>
          </p:nvSpPr>
          <p:spPr bwMode="auto">
            <a:xfrm rot="900000">
              <a:off x="1159555" y="1041062"/>
              <a:ext cx="874939" cy="977719"/>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333" name="组合 332"/>
          <p:cNvGrpSpPr/>
          <p:nvPr userDrawn="1"/>
        </p:nvGrpSpPr>
        <p:grpSpPr>
          <a:xfrm flipH="1">
            <a:off x="1588" y="-85725"/>
            <a:ext cx="12192000" cy="6953477"/>
            <a:chOff x="1588" y="4763"/>
            <a:chExt cx="12192000" cy="6862989"/>
          </a:xfrm>
        </p:grpSpPr>
        <p:sp>
          <p:nvSpPr>
            <p:cNvPr id="334" name="Freeform 509"/>
            <p:cNvSpPr/>
            <p:nvPr userDrawn="1"/>
          </p:nvSpPr>
          <p:spPr bwMode="auto">
            <a:xfrm>
              <a:off x="1588" y="4763"/>
              <a:ext cx="11485563" cy="6122988"/>
            </a:xfrm>
            <a:custGeom>
              <a:avLst/>
              <a:gdLst>
                <a:gd name="T0" fmla="*/ 0 w 7235"/>
                <a:gd name="T1" fmla="*/ 0 h 3862"/>
                <a:gd name="T2" fmla="*/ 0 w 7235"/>
                <a:gd name="T3" fmla="*/ 2873 h 3862"/>
                <a:gd name="T4" fmla="*/ 2804 w 7235"/>
                <a:gd name="T5" fmla="*/ 3862 h 3862"/>
                <a:gd name="T6" fmla="*/ 7235 w 7235"/>
                <a:gd name="T7" fmla="*/ 0 h 3862"/>
                <a:gd name="T8" fmla="*/ 0 w 7235"/>
                <a:gd name="T9" fmla="*/ 0 h 3862"/>
              </a:gdLst>
              <a:ahLst/>
              <a:cxnLst>
                <a:cxn ang="0">
                  <a:pos x="T0" y="T1"/>
                </a:cxn>
                <a:cxn ang="0">
                  <a:pos x="T2" y="T3"/>
                </a:cxn>
                <a:cxn ang="0">
                  <a:pos x="T4" y="T5"/>
                </a:cxn>
                <a:cxn ang="0">
                  <a:pos x="T6" y="T7"/>
                </a:cxn>
                <a:cxn ang="0">
                  <a:pos x="T8" y="T9"/>
                </a:cxn>
              </a:cxnLst>
              <a:rect l="0" t="0" r="r" b="b"/>
              <a:pathLst>
                <a:path w="7235" h="3862">
                  <a:moveTo>
                    <a:pt x="0" y="0"/>
                  </a:moveTo>
                  <a:cubicBezTo>
                    <a:pt x="0" y="2873"/>
                    <a:pt x="0" y="2873"/>
                    <a:pt x="0" y="2873"/>
                  </a:cubicBezTo>
                  <a:cubicBezTo>
                    <a:pt x="767" y="3492"/>
                    <a:pt x="1742" y="3862"/>
                    <a:pt x="2804" y="3862"/>
                  </a:cubicBezTo>
                  <a:cubicBezTo>
                    <a:pt x="5067" y="3862"/>
                    <a:pt x="6938" y="2181"/>
                    <a:pt x="7235" y="0"/>
                  </a:cubicBezTo>
                  <a:lnTo>
                    <a:pt x="0" y="0"/>
                  </a:lnTo>
                  <a:close/>
                </a:path>
              </a:pathLst>
            </a:custGeom>
            <a:solidFill>
              <a:schemeClr val="accent5">
                <a:lumMod val="20000"/>
                <a:lumOff val="80000"/>
                <a:alpha val="70000"/>
              </a:schemeClr>
            </a:solidFill>
            <a:ln>
              <a:noFill/>
            </a:ln>
          </p:spPr>
          <p:txBody>
            <a:bodyPr vert="horz" wrap="square" lIns="91440" tIns="45720" rIns="91440" bIns="45720" numCol="1" anchor="t" anchorCtr="0" compatLnSpc="1"/>
            <a:lstStyle/>
            <a:p>
              <a:endParaRPr lang="zh-CN" altLang="en-US" dirty="0"/>
            </a:p>
          </p:txBody>
        </p:sp>
        <p:sp>
          <p:nvSpPr>
            <p:cNvPr id="335" name="Freeform 510"/>
            <p:cNvSpPr/>
            <p:nvPr userDrawn="1"/>
          </p:nvSpPr>
          <p:spPr bwMode="auto">
            <a:xfrm>
              <a:off x="3684588" y="6131152"/>
              <a:ext cx="1652588" cy="736600"/>
            </a:xfrm>
            <a:custGeom>
              <a:avLst/>
              <a:gdLst>
                <a:gd name="T0" fmla="*/ 0 w 1041"/>
                <a:gd name="T1" fmla="*/ 465 h 465"/>
                <a:gd name="T2" fmla="*/ 1041 w 1041"/>
                <a:gd name="T3" fmla="*/ 465 h 465"/>
                <a:gd name="T4" fmla="*/ 520 w 1041"/>
                <a:gd name="T5" fmla="*/ 0 h 465"/>
                <a:gd name="T6" fmla="*/ 0 w 1041"/>
                <a:gd name="T7" fmla="*/ 465 h 465"/>
              </a:gdLst>
              <a:ahLst/>
              <a:cxnLst>
                <a:cxn ang="0">
                  <a:pos x="T0" y="T1"/>
                </a:cxn>
                <a:cxn ang="0">
                  <a:pos x="T2" y="T3"/>
                </a:cxn>
                <a:cxn ang="0">
                  <a:pos x="T4" y="T5"/>
                </a:cxn>
                <a:cxn ang="0">
                  <a:pos x="T6" y="T7"/>
                </a:cxn>
              </a:cxnLst>
              <a:rect l="0" t="0" r="r" b="b"/>
              <a:pathLst>
                <a:path w="1041" h="465">
                  <a:moveTo>
                    <a:pt x="0" y="465"/>
                  </a:moveTo>
                  <a:cubicBezTo>
                    <a:pt x="1041" y="465"/>
                    <a:pt x="1041" y="465"/>
                    <a:pt x="1041" y="465"/>
                  </a:cubicBezTo>
                  <a:cubicBezTo>
                    <a:pt x="1011" y="203"/>
                    <a:pt x="790" y="0"/>
                    <a:pt x="520" y="0"/>
                  </a:cubicBezTo>
                  <a:cubicBezTo>
                    <a:pt x="251" y="0"/>
                    <a:pt x="30" y="203"/>
                    <a:pt x="0" y="465"/>
                  </a:cubicBez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sp>
          <p:nvSpPr>
            <p:cNvPr id="336" name="Oval 511"/>
            <p:cNvSpPr>
              <a:spLocks noChangeArrowheads="1"/>
            </p:cNvSpPr>
            <p:nvPr userDrawn="1"/>
          </p:nvSpPr>
          <p:spPr bwMode="auto">
            <a:xfrm>
              <a:off x="7786688" y="2857501"/>
              <a:ext cx="2973388" cy="2968625"/>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337" name="Freeform 512"/>
            <p:cNvSpPr/>
            <p:nvPr userDrawn="1"/>
          </p:nvSpPr>
          <p:spPr bwMode="auto">
            <a:xfrm>
              <a:off x="5516564" y="4763"/>
              <a:ext cx="6677024" cy="5961063"/>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blipFill>
              <a:blip r:embed="rId2"/>
              <a:stretch>
                <a:fillRect/>
              </a:stretch>
            </a:blipFill>
            <a:ln>
              <a:noFill/>
            </a:ln>
          </p:spPr>
          <p:txBody>
            <a:bodyPr vert="horz" wrap="square" lIns="91440" tIns="45720" rIns="91440" bIns="45720" numCol="1" anchor="t" anchorCtr="0" compatLnSpc="1"/>
            <a:lstStyle/>
            <a:p>
              <a:endParaRPr lang="zh-CN" altLang="en-US" dirty="0"/>
            </a:p>
          </p:txBody>
        </p:sp>
        <p:sp>
          <p:nvSpPr>
            <p:cNvPr id="338" name="Freeform 513"/>
            <p:cNvSpPr/>
            <p:nvPr userDrawn="1"/>
          </p:nvSpPr>
          <p:spPr bwMode="auto">
            <a:xfrm>
              <a:off x="9610725" y="3206751"/>
              <a:ext cx="1450975" cy="2898775"/>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339" name="Freeform 514"/>
            <p:cNvSpPr/>
            <p:nvPr userDrawn="1"/>
          </p:nvSpPr>
          <p:spPr bwMode="auto">
            <a:xfrm>
              <a:off x="295275" y="1303338"/>
              <a:ext cx="527050" cy="588963"/>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340" name="Freeform 515"/>
            <p:cNvSpPr/>
            <p:nvPr userDrawn="1"/>
          </p:nvSpPr>
          <p:spPr bwMode="auto">
            <a:xfrm>
              <a:off x="5476875" y="4763"/>
              <a:ext cx="4738688" cy="2876550"/>
            </a:xfrm>
            <a:custGeom>
              <a:avLst/>
              <a:gdLst>
                <a:gd name="T0" fmla="*/ 0 w 2985"/>
                <a:gd name="T1" fmla="*/ 323 h 1815"/>
                <a:gd name="T2" fmla="*/ 1492 w 2985"/>
                <a:gd name="T3" fmla="*/ 1815 h 1815"/>
                <a:gd name="T4" fmla="*/ 2985 w 2985"/>
                <a:gd name="T5" fmla="*/ 323 h 1815"/>
                <a:gd name="T6" fmla="*/ 2950 w 2985"/>
                <a:gd name="T7" fmla="*/ 0 h 1815"/>
                <a:gd name="T8" fmla="*/ 35 w 2985"/>
                <a:gd name="T9" fmla="*/ 0 h 1815"/>
                <a:gd name="T10" fmla="*/ 0 w 2985"/>
                <a:gd name="T11" fmla="*/ 323 h 1815"/>
              </a:gdLst>
              <a:ahLst/>
              <a:cxnLst>
                <a:cxn ang="0">
                  <a:pos x="T0" y="T1"/>
                </a:cxn>
                <a:cxn ang="0">
                  <a:pos x="T2" y="T3"/>
                </a:cxn>
                <a:cxn ang="0">
                  <a:pos x="T4" y="T5"/>
                </a:cxn>
                <a:cxn ang="0">
                  <a:pos x="T6" y="T7"/>
                </a:cxn>
                <a:cxn ang="0">
                  <a:pos x="T8" y="T9"/>
                </a:cxn>
                <a:cxn ang="0">
                  <a:pos x="T10" y="T11"/>
                </a:cxn>
              </a:cxnLst>
              <a:rect l="0" t="0" r="r" b="b"/>
              <a:pathLst>
                <a:path w="2985" h="1815">
                  <a:moveTo>
                    <a:pt x="0" y="323"/>
                  </a:moveTo>
                  <a:cubicBezTo>
                    <a:pt x="0" y="1147"/>
                    <a:pt x="668" y="1815"/>
                    <a:pt x="1492" y="1815"/>
                  </a:cubicBezTo>
                  <a:cubicBezTo>
                    <a:pt x="2317" y="1815"/>
                    <a:pt x="2985" y="1147"/>
                    <a:pt x="2985" y="323"/>
                  </a:cubicBezTo>
                  <a:cubicBezTo>
                    <a:pt x="2985" y="212"/>
                    <a:pt x="2973" y="104"/>
                    <a:pt x="2950" y="0"/>
                  </a:cubicBezTo>
                  <a:cubicBezTo>
                    <a:pt x="35" y="0"/>
                    <a:pt x="35" y="0"/>
                    <a:pt x="35" y="0"/>
                  </a:cubicBezTo>
                  <a:cubicBezTo>
                    <a:pt x="12" y="104"/>
                    <a:pt x="0" y="212"/>
                    <a:pt x="0" y="323"/>
                  </a:cubicBezTo>
                  <a:close/>
                </a:path>
              </a:pathLst>
            </a:custGeom>
            <a:gradFill>
              <a:gsLst>
                <a:gs pos="8000">
                  <a:schemeClr val="accent4">
                    <a:lumMod val="60000"/>
                    <a:lumOff val="40000"/>
                  </a:schemeClr>
                </a:gs>
                <a:gs pos="85000">
                  <a:schemeClr val="accent4"/>
                </a:gs>
              </a:gsLst>
              <a:lin ang="0" scaled="0"/>
            </a:gradFill>
            <a:ln>
              <a:noFill/>
            </a:ln>
          </p:spPr>
          <p:txBody>
            <a:bodyPr vert="horz" wrap="square" lIns="91440" tIns="45720" rIns="91440" bIns="45720" numCol="1" anchor="t" anchorCtr="0" compatLnSpc="1"/>
            <a:lstStyle/>
            <a:p>
              <a:endParaRPr lang="zh-CN" altLang="en-US"/>
            </a:p>
          </p:txBody>
        </p:sp>
        <p:sp>
          <p:nvSpPr>
            <p:cNvPr id="341" name="Freeform 516"/>
            <p:cNvSpPr/>
            <p:nvPr userDrawn="1"/>
          </p:nvSpPr>
          <p:spPr bwMode="auto">
            <a:xfrm>
              <a:off x="7513638" y="4763"/>
              <a:ext cx="2701925" cy="2178050"/>
            </a:xfrm>
            <a:custGeom>
              <a:avLst/>
              <a:gdLst>
                <a:gd name="T0" fmla="*/ 1269 w 1702"/>
                <a:gd name="T1" fmla="*/ 1374 h 1374"/>
                <a:gd name="T2" fmla="*/ 1702 w 1702"/>
                <a:gd name="T3" fmla="*/ 323 h 1374"/>
                <a:gd name="T4" fmla="*/ 1667 w 1702"/>
                <a:gd name="T5" fmla="*/ 0 h 1374"/>
                <a:gd name="T6" fmla="*/ 0 w 1702"/>
                <a:gd name="T7" fmla="*/ 0 h 1374"/>
                <a:gd name="T8" fmla="*/ 1269 w 1702"/>
                <a:gd name="T9" fmla="*/ 1374 h 1374"/>
              </a:gdLst>
              <a:ahLst/>
              <a:cxnLst>
                <a:cxn ang="0">
                  <a:pos x="T0" y="T1"/>
                </a:cxn>
                <a:cxn ang="0">
                  <a:pos x="T2" y="T3"/>
                </a:cxn>
                <a:cxn ang="0">
                  <a:pos x="T4" y="T5"/>
                </a:cxn>
                <a:cxn ang="0">
                  <a:pos x="T6" y="T7"/>
                </a:cxn>
                <a:cxn ang="0">
                  <a:pos x="T8" y="T9"/>
                </a:cxn>
              </a:cxnLst>
              <a:rect l="0" t="0" r="r" b="b"/>
              <a:pathLst>
                <a:path w="1702" h="1374">
                  <a:moveTo>
                    <a:pt x="1269" y="1374"/>
                  </a:moveTo>
                  <a:cubicBezTo>
                    <a:pt x="1536" y="1104"/>
                    <a:pt x="1702" y="733"/>
                    <a:pt x="1702" y="323"/>
                  </a:cubicBezTo>
                  <a:cubicBezTo>
                    <a:pt x="1702" y="212"/>
                    <a:pt x="1690" y="104"/>
                    <a:pt x="1667" y="0"/>
                  </a:cubicBezTo>
                  <a:cubicBezTo>
                    <a:pt x="0" y="0"/>
                    <a:pt x="0" y="0"/>
                    <a:pt x="0" y="0"/>
                  </a:cubicBezTo>
                  <a:lnTo>
                    <a:pt x="1269" y="1374"/>
                  </a:ln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grpSp>
      <p:sp>
        <p:nvSpPr>
          <p:cNvPr id="13" name="标题 1"/>
          <p:cNvSpPr>
            <a:spLocks noGrp="1"/>
          </p:cNvSpPr>
          <p:nvPr userDrawn="1">
            <p:ph type="ctrTitle" hasCustomPrompt="1"/>
          </p:nvPr>
        </p:nvSpPr>
        <p:spPr>
          <a:xfrm>
            <a:off x="6678613" y="2070558"/>
            <a:ext cx="4604544"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78613" y="4376794"/>
            <a:ext cx="4604544"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userDrawn="1">
            <p:ph type="body" sz="quarter" idx="10" hasCustomPrompt="1"/>
          </p:nvPr>
        </p:nvSpPr>
        <p:spPr>
          <a:xfrm>
            <a:off x="6678614" y="4080523"/>
            <a:ext cx="4604544"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2018/5/29</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5.xml"/><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03091" y="3959953"/>
            <a:ext cx="3686429" cy="2595315"/>
            <a:chOff x="2702168" y="2807384"/>
            <a:chExt cx="3686429" cy="2595315"/>
          </a:xfrm>
        </p:grpSpPr>
        <p:sp>
          <p:nvSpPr>
            <p:cNvPr id="16" name="椭圆 15"/>
            <p:cNvSpPr/>
            <p:nvPr/>
          </p:nvSpPr>
          <p:spPr>
            <a:xfrm>
              <a:off x="3307647"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7" name="椭圆 16"/>
            <p:cNvSpPr/>
            <p:nvPr/>
          </p:nvSpPr>
          <p:spPr>
            <a:xfrm>
              <a:off x="3987268"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8" name="椭圆 17"/>
            <p:cNvSpPr/>
            <p:nvPr/>
          </p:nvSpPr>
          <p:spPr>
            <a:xfrm>
              <a:off x="4666889"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9" name="椭圆 18"/>
            <p:cNvSpPr/>
            <p:nvPr/>
          </p:nvSpPr>
          <p:spPr>
            <a:xfrm>
              <a:off x="5346510"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0" name="椭圆 19"/>
            <p:cNvSpPr/>
            <p:nvPr/>
          </p:nvSpPr>
          <p:spPr>
            <a:xfrm>
              <a:off x="3307647"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1" name="椭圆 20"/>
            <p:cNvSpPr/>
            <p:nvPr/>
          </p:nvSpPr>
          <p:spPr>
            <a:xfrm>
              <a:off x="3987268"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2" name="椭圆 21"/>
            <p:cNvSpPr/>
            <p:nvPr/>
          </p:nvSpPr>
          <p:spPr>
            <a:xfrm>
              <a:off x="4666889"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3" name="椭圆 22"/>
            <p:cNvSpPr/>
            <p:nvPr/>
          </p:nvSpPr>
          <p:spPr>
            <a:xfrm>
              <a:off x="5346510"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椭圆 23"/>
            <p:cNvSpPr/>
            <p:nvPr/>
          </p:nvSpPr>
          <p:spPr>
            <a:xfrm>
              <a:off x="2990492"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椭圆 24"/>
            <p:cNvSpPr/>
            <p:nvPr/>
          </p:nvSpPr>
          <p:spPr>
            <a:xfrm>
              <a:off x="3670113"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6" name="椭圆 25"/>
            <p:cNvSpPr/>
            <p:nvPr/>
          </p:nvSpPr>
          <p:spPr>
            <a:xfrm>
              <a:off x="4349734"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7" name="椭圆 26"/>
            <p:cNvSpPr/>
            <p:nvPr/>
          </p:nvSpPr>
          <p:spPr>
            <a:xfrm>
              <a:off x="5029355"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8" name="椭圆 27"/>
            <p:cNvSpPr/>
            <p:nvPr/>
          </p:nvSpPr>
          <p:spPr>
            <a:xfrm>
              <a:off x="5708976" y="359216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9" name="椭圆 28"/>
            <p:cNvSpPr/>
            <p:nvPr/>
          </p:nvSpPr>
          <p:spPr>
            <a:xfrm>
              <a:off x="2702168"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0" name="椭圆 29"/>
            <p:cNvSpPr/>
            <p:nvPr/>
          </p:nvSpPr>
          <p:spPr>
            <a:xfrm>
              <a:off x="3381789"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1" name="椭圆 30"/>
            <p:cNvSpPr/>
            <p:nvPr/>
          </p:nvSpPr>
          <p:spPr>
            <a:xfrm>
              <a:off x="4061410"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2" name="椭圆 31"/>
            <p:cNvSpPr/>
            <p:nvPr/>
          </p:nvSpPr>
          <p:spPr>
            <a:xfrm>
              <a:off x="4741031"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3" name="椭圆 32"/>
            <p:cNvSpPr/>
            <p:nvPr/>
          </p:nvSpPr>
          <p:spPr>
            <a:xfrm>
              <a:off x="5420652" y="436116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4" name="椭圆 33"/>
            <p:cNvSpPr/>
            <p:nvPr/>
          </p:nvSpPr>
          <p:spPr>
            <a:xfrm>
              <a:off x="6100273" y="436116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35" name="直接连接符 34"/>
            <p:cNvCxnSpPr>
              <a:stCxn id="20" idx="4"/>
              <a:endCxn id="24" idx="0"/>
            </p:cNvCxnSpPr>
            <p:nvPr/>
          </p:nvCxnSpPr>
          <p:spPr>
            <a:xfrm flipH="1">
              <a:off x="3134654"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0"/>
              <a:endCxn id="20" idx="4"/>
            </p:cNvCxnSpPr>
            <p:nvPr/>
          </p:nvCxnSpPr>
          <p:spPr>
            <a:xfrm flipH="1" flipV="1">
              <a:off x="3451809" y="3095708"/>
              <a:ext cx="3624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6" idx="0"/>
              <a:endCxn id="20" idx="4"/>
            </p:cNvCxnSpPr>
            <p:nvPr/>
          </p:nvCxnSpPr>
          <p:spPr>
            <a:xfrm flipH="1" flipV="1">
              <a:off x="3451809" y="3095708"/>
              <a:ext cx="104208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0"/>
              <a:endCxn id="20" idx="4"/>
            </p:cNvCxnSpPr>
            <p:nvPr/>
          </p:nvCxnSpPr>
          <p:spPr>
            <a:xfrm flipH="1" flipV="1">
              <a:off x="3451809" y="3095708"/>
              <a:ext cx="172170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0"/>
              <a:endCxn id="20" idx="4"/>
            </p:cNvCxnSpPr>
            <p:nvPr/>
          </p:nvCxnSpPr>
          <p:spPr>
            <a:xfrm flipH="1" flipV="1">
              <a:off x="3451809" y="3095708"/>
              <a:ext cx="2401329"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0"/>
              <a:endCxn id="21" idx="4"/>
            </p:cNvCxnSpPr>
            <p:nvPr/>
          </p:nvCxnSpPr>
          <p:spPr>
            <a:xfrm flipV="1">
              <a:off x="3134654" y="3095708"/>
              <a:ext cx="99677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5" idx="0"/>
              <a:endCxn id="21" idx="4"/>
            </p:cNvCxnSpPr>
            <p:nvPr/>
          </p:nvCxnSpPr>
          <p:spPr>
            <a:xfrm flipV="1">
              <a:off x="3814275"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0"/>
              <a:endCxn id="22" idx="4"/>
            </p:cNvCxnSpPr>
            <p:nvPr/>
          </p:nvCxnSpPr>
          <p:spPr>
            <a:xfrm flipV="1">
              <a:off x="4493896"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6" idx="0"/>
              <a:endCxn id="21" idx="4"/>
            </p:cNvCxnSpPr>
            <p:nvPr/>
          </p:nvCxnSpPr>
          <p:spPr>
            <a:xfrm flipH="1" flipV="1">
              <a:off x="4131430" y="3095708"/>
              <a:ext cx="3624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7" idx="0"/>
              <a:endCxn id="21" idx="4"/>
            </p:cNvCxnSpPr>
            <p:nvPr/>
          </p:nvCxnSpPr>
          <p:spPr>
            <a:xfrm flipH="1" flipV="1">
              <a:off x="4131430" y="3095708"/>
              <a:ext cx="104208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8" idx="0"/>
              <a:endCxn id="21" idx="4"/>
            </p:cNvCxnSpPr>
            <p:nvPr/>
          </p:nvCxnSpPr>
          <p:spPr>
            <a:xfrm flipH="1" flipV="1">
              <a:off x="4131430" y="3095708"/>
              <a:ext cx="1721708"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4" idx="0"/>
              <a:endCxn id="22" idx="4"/>
            </p:cNvCxnSpPr>
            <p:nvPr/>
          </p:nvCxnSpPr>
          <p:spPr>
            <a:xfrm flipV="1">
              <a:off x="3134654" y="3095708"/>
              <a:ext cx="16763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a:endCxn id="22" idx="4"/>
            </p:cNvCxnSpPr>
            <p:nvPr/>
          </p:nvCxnSpPr>
          <p:spPr>
            <a:xfrm flipV="1">
              <a:off x="3814275" y="3095708"/>
              <a:ext cx="99677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7" idx="0"/>
              <a:endCxn id="22" idx="4"/>
            </p:cNvCxnSpPr>
            <p:nvPr/>
          </p:nvCxnSpPr>
          <p:spPr>
            <a:xfrm flipH="1" flipV="1">
              <a:off x="4811051" y="3095708"/>
              <a:ext cx="3624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8" idx="0"/>
              <a:endCxn id="22" idx="4"/>
            </p:cNvCxnSpPr>
            <p:nvPr/>
          </p:nvCxnSpPr>
          <p:spPr>
            <a:xfrm flipH="1" flipV="1">
              <a:off x="4811051" y="3095708"/>
              <a:ext cx="1042087"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4" idx="0"/>
              <a:endCxn id="23" idx="4"/>
            </p:cNvCxnSpPr>
            <p:nvPr/>
          </p:nvCxnSpPr>
          <p:spPr>
            <a:xfrm flipV="1">
              <a:off x="3134654" y="3095708"/>
              <a:ext cx="235601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5" idx="0"/>
              <a:endCxn id="23" idx="4"/>
            </p:cNvCxnSpPr>
            <p:nvPr/>
          </p:nvCxnSpPr>
          <p:spPr>
            <a:xfrm flipV="1">
              <a:off x="3814275" y="3095708"/>
              <a:ext cx="16763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6" idx="0"/>
              <a:endCxn id="23" idx="4"/>
            </p:cNvCxnSpPr>
            <p:nvPr/>
          </p:nvCxnSpPr>
          <p:spPr>
            <a:xfrm flipV="1">
              <a:off x="4493896" y="3095708"/>
              <a:ext cx="99677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7" idx="0"/>
              <a:endCxn id="23" idx="4"/>
            </p:cNvCxnSpPr>
            <p:nvPr/>
          </p:nvCxnSpPr>
          <p:spPr>
            <a:xfrm flipV="1">
              <a:off x="5173517"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8" idx="0"/>
              <a:endCxn id="23" idx="4"/>
            </p:cNvCxnSpPr>
            <p:nvPr/>
          </p:nvCxnSpPr>
          <p:spPr>
            <a:xfrm flipH="1" flipV="1">
              <a:off x="5490672" y="3095708"/>
              <a:ext cx="362466"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4" idx="4"/>
              <a:endCxn id="29" idx="0"/>
            </p:cNvCxnSpPr>
            <p:nvPr/>
          </p:nvCxnSpPr>
          <p:spPr>
            <a:xfrm flipH="1">
              <a:off x="2846330"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4" idx="4"/>
              <a:endCxn id="30" idx="0"/>
            </p:cNvCxnSpPr>
            <p:nvPr/>
          </p:nvCxnSpPr>
          <p:spPr>
            <a:xfrm>
              <a:off x="3134654" y="3864705"/>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4"/>
              <a:endCxn id="31" idx="0"/>
            </p:cNvCxnSpPr>
            <p:nvPr/>
          </p:nvCxnSpPr>
          <p:spPr>
            <a:xfrm>
              <a:off x="3134654" y="3864705"/>
              <a:ext cx="107091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4" idx="4"/>
              <a:endCxn id="32" idx="0"/>
            </p:cNvCxnSpPr>
            <p:nvPr/>
          </p:nvCxnSpPr>
          <p:spPr>
            <a:xfrm>
              <a:off x="3134654" y="3864705"/>
              <a:ext cx="175053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4" idx="4"/>
              <a:endCxn id="33" idx="0"/>
            </p:cNvCxnSpPr>
            <p:nvPr/>
          </p:nvCxnSpPr>
          <p:spPr>
            <a:xfrm>
              <a:off x="3134654" y="3864705"/>
              <a:ext cx="2430160"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4" idx="4"/>
              <a:endCxn id="34" idx="0"/>
            </p:cNvCxnSpPr>
            <p:nvPr/>
          </p:nvCxnSpPr>
          <p:spPr>
            <a:xfrm>
              <a:off x="3134654" y="3864705"/>
              <a:ext cx="3109781"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25" idx="4"/>
              <a:endCxn id="29" idx="0"/>
            </p:cNvCxnSpPr>
            <p:nvPr/>
          </p:nvCxnSpPr>
          <p:spPr>
            <a:xfrm flipH="1">
              <a:off x="2846330" y="3864705"/>
              <a:ext cx="96794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5" idx="4"/>
              <a:endCxn id="30" idx="0"/>
            </p:cNvCxnSpPr>
            <p:nvPr/>
          </p:nvCxnSpPr>
          <p:spPr>
            <a:xfrm flipH="1">
              <a:off x="3525951"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25" idx="4"/>
              <a:endCxn id="31" idx="0"/>
            </p:cNvCxnSpPr>
            <p:nvPr/>
          </p:nvCxnSpPr>
          <p:spPr>
            <a:xfrm>
              <a:off x="3814275" y="3864705"/>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5" idx="4"/>
              <a:endCxn id="32" idx="0"/>
            </p:cNvCxnSpPr>
            <p:nvPr/>
          </p:nvCxnSpPr>
          <p:spPr>
            <a:xfrm>
              <a:off x="3814275" y="3864705"/>
              <a:ext cx="107091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25" idx="4"/>
              <a:endCxn id="33" idx="0"/>
            </p:cNvCxnSpPr>
            <p:nvPr/>
          </p:nvCxnSpPr>
          <p:spPr>
            <a:xfrm>
              <a:off x="3814275" y="3864705"/>
              <a:ext cx="1750539"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5" idx="4"/>
              <a:endCxn id="34" idx="0"/>
            </p:cNvCxnSpPr>
            <p:nvPr/>
          </p:nvCxnSpPr>
          <p:spPr>
            <a:xfrm>
              <a:off x="3814275" y="3864705"/>
              <a:ext cx="2430160"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26" idx="4"/>
              <a:endCxn id="29" idx="0"/>
            </p:cNvCxnSpPr>
            <p:nvPr/>
          </p:nvCxnSpPr>
          <p:spPr>
            <a:xfrm flipH="1">
              <a:off x="2846330" y="3864705"/>
              <a:ext cx="16475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6" idx="4"/>
              <a:endCxn id="30" idx="0"/>
            </p:cNvCxnSpPr>
            <p:nvPr/>
          </p:nvCxnSpPr>
          <p:spPr>
            <a:xfrm flipH="1">
              <a:off x="3525951" y="3864705"/>
              <a:ext cx="96794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26" idx="4"/>
              <a:endCxn id="31" idx="0"/>
            </p:cNvCxnSpPr>
            <p:nvPr/>
          </p:nvCxnSpPr>
          <p:spPr>
            <a:xfrm flipH="1">
              <a:off x="4205572"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6" idx="4"/>
              <a:endCxn id="32" idx="0"/>
            </p:cNvCxnSpPr>
            <p:nvPr/>
          </p:nvCxnSpPr>
          <p:spPr>
            <a:xfrm>
              <a:off x="4493896" y="3864705"/>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6" idx="4"/>
              <a:endCxn id="33" idx="0"/>
            </p:cNvCxnSpPr>
            <p:nvPr/>
          </p:nvCxnSpPr>
          <p:spPr>
            <a:xfrm>
              <a:off x="4493896" y="3864705"/>
              <a:ext cx="1070918"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6" idx="4"/>
              <a:endCxn id="34" idx="0"/>
            </p:cNvCxnSpPr>
            <p:nvPr/>
          </p:nvCxnSpPr>
          <p:spPr>
            <a:xfrm>
              <a:off x="4493896" y="3864705"/>
              <a:ext cx="1750539"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29" idx="0"/>
            </p:cNvCxnSpPr>
            <p:nvPr/>
          </p:nvCxnSpPr>
          <p:spPr>
            <a:xfrm flipH="1">
              <a:off x="2846330" y="3864705"/>
              <a:ext cx="232718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27" idx="4"/>
              <a:endCxn id="30" idx="0"/>
            </p:cNvCxnSpPr>
            <p:nvPr/>
          </p:nvCxnSpPr>
          <p:spPr>
            <a:xfrm flipH="1">
              <a:off x="3525951" y="3864705"/>
              <a:ext cx="16475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7" idx="4"/>
              <a:endCxn id="31" idx="0"/>
            </p:cNvCxnSpPr>
            <p:nvPr/>
          </p:nvCxnSpPr>
          <p:spPr>
            <a:xfrm flipH="1">
              <a:off x="4205572" y="3864705"/>
              <a:ext cx="96794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7" idx="4"/>
              <a:endCxn id="32" idx="0"/>
            </p:cNvCxnSpPr>
            <p:nvPr/>
          </p:nvCxnSpPr>
          <p:spPr>
            <a:xfrm flipH="1">
              <a:off x="4885193"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7" idx="4"/>
              <a:endCxn id="33" idx="0"/>
            </p:cNvCxnSpPr>
            <p:nvPr/>
          </p:nvCxnSpPr>
          <p:spPr>
            <a:xfrm>
              <a:off x="5173517" y="3864705"/>
              <a:ext cx="391297"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27" idx="4"/>
              <a:endCxn id="34" idx="0"/>
            </p:cNvCxnSpPr>
            <p:nvPr/>
          </p:nvCxnSpPr>
          <p:spPr>
            <a:xfrm>
              <a:off x="5173517" y="3864705"/>
              <a:ext cx="1070918"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8" idx="4"/>
              <a:endCxn id="29" idx="0"/>
            </p:cNvCxnSpPr>
            <p:nvPr/>
          </p:nvCxnSpPr>
          <p:spPr>
            <a:xfrm flipH="1">
              <a:off x="2846330" y="3880488"/>
              <a:ext cx="3006808"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28" idx="4"/>
              <a:endCxn id="30" idx="0"/>
            </p:cNvCxnSpPr>
            <p:nvPr/>
          </p:nvCxnSpPr>
          <p:spPr>
            <a:xfrm flipH="1">
              <a:off x="3525951" y="3880488"/>
              <a:ext cx="2327187"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8" idx="4"/>
              <a:endCxn id="31" idx="0"/>
            </p:cNvCxnSpPr>
            <p:nvPr/>
          </p:nvCxnSpPr>
          <p:spPr>
            <a:xfrm flipH="1">
              <a:off x="4205572" y="3880488"/>
              <a:ext cx="1647566"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8" idx="4"/>
              <a:endCxn id="32" idx="0"/>
            </p:cNvCxnSpPr>
            <p:nvPr/>
          </p:nvCxnSpPr>
          <p:spPr>
            <a:xfrm flipH="1">
              <a:off x="4885193" y="3880488"/>
              <a:ext cx="967945"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28" idx="4"/>
              <a:endCxn id="33" idx="0"/>
            </p:cNvCxnSpPr>
            <p:nvPr/>
          </p:nvCxnSpPr>
          <p:spPr>
            <a:xfrm flipH="1">
              <a:off x="5564814" y="3880488"/>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28" idx="4"/>
              <a:endCxn id="34" idx="0"/>
            </p:cNvCxnSpPr>
            <p:nvPr/>
          </p:nvCxnSpPr>
          <p:spPr>
            <a:xfrm>
              <a:off x="5853138" y="3880488"/>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29" idx="4"/>
              <a:endCxn id="16" idx="0"/>
            </p:cNvCxnSpPr>
            <p:nvPr/>
          </p:nvCxnSpPr>
          <p:spPr>
            <a:xfrm>
              <a:off x="2846330"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6" idx="0"/>
              <a:endCxn id="30" idx="4"/>
            </p:cNvCxnSpPr>
            <p:nvPr/>
          </p:nvCxnSpPr>
          <p:spPr>
            <a:xfrm flipV="1">
              <a:off x="3451809" y="4633702"/>
              <a:ext cx="74142"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7" idx="0"/>
            </p:cNvCxnSpPr>
            <p:nvPr/>
          </p:nvCxnSpPr>
          <p:spPr>
            <a:xfrm flipV="1">
              <a:off x="4131430" y="4649485"/>
              <a:ext cx="74142"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6" idx="0"/>
              <a:endCxn id="31" idx="4"/>
            </p:cNvCxnSpPr>
            <p:nvPr/>
          </p:nvCxnSpPr>
          <p:spPr>
            <a:xfrm flipV="1">
              <a:off x="3451809" y="4633702"/>
              <a:ext cx="753763"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6" idx="0"/>
              <a:endCxn id="32" idx="4"/>
            </p:cNvCxnSpPr>
            <p:nvPr/>
          </p:nvCxnSpPr>
          <p:spPr>
            <a:xfrm flipV="1">
              <a:off x="3451809" y="4633702"/>
              <a:ext cx="143338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6" idx="0"/>
              <a:endCxn id="33" idx="4"/>
            </p:cNvCxnSpPr>
            <p:nvPr/>
          </p:nvCxnSpPr>
          <p:spPr>
            <a:xfrm flipV="1">
              <a:off x="3451809" y="4649485"/>
              <a:ext cx="2113005"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6" idx="0"/>
              <a:endCxn id="34" idx="4"/>
            </p:cNvCxnSpPr>
            <p:nvPr/>
          </p:nvCxnSpPr>
          <p:spPr>
            <a:xfrm flipV="1">
              <a:off x="3451809" y="4649485"/>
              <a:ext cx="2792626"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7" idx="0"/>
              <a:endCxn id="29" idx="4"/>
            </p:cNvCxnSpPr>
            <p:nvPr/>
          </p:nvCxnSpPr>
          <p:spPr>
            <a:xfrm flipH="1" flipV="1">
              <a:off x="2846330" y="4633702"/>
              <a:ext cx="1285100"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7" idx="0"/>
              <a:endCxn id="30" idx="4"/>
            </p:cNvCxnSpPr>
            <p:nvPr/>
          </p:nvCxnSpPr>
          <p:spPr>
            <a:xfrm flipH="1" flipV="1">
              <a:off x="3525951"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7" idx="0"/>
              <a:endCxn id="32" idx="4"/>
            </p:cNvCxnSpPr>
            <p:nvPr/>
          </p:nvCxnSpPr>
          <p:spPr>
            <a:xfrm flipV="1">
              <a:off x="4131430" y="4633702"/>
              <a:ext cx="753763"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0"/>
              <a:endCxn id="33" idx="4"/>
            </p:cNvCxnSpPr>
            <p:nvPr/>
          </p:nvCxnSpPr>
          <p:spPr>
            <a:xfrm flipV="1">
              <a:off x="4131430" y="4649485"/>
              <a:ext cx="1433384"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7" idx="0"/>
              <a:endCxn id="34" idx="4"/>
            </p:cNvCxnSpPr>
            <p:nvPr/>
          </p:nvCxnSpPr>
          <p:spPr>
            <a:xfrm flipV="1">
              <a:off x="4131430" y="4649485"/>
              <a:ext cx="2113005"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8" idx="0"/>
              <a:endCxn id="29" idx="4"/>
            </p:cNvCxnSpPr>
            <p:nvPr/>
          </p:nvCxnSpPr>
          <p:spPr>
            <a:xfrm flipH="1" flipV="1">
              <a:off x="2846330" y="4633702"/>
              <a:ext cx="1964721"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30" idx="4"/>
            </p:cNvCxnSpPr>
            <p:nvPr/>
          </p:nvCxnSpPr>
          <p:spPr>
            <a:xfrm flipH="1" flipV="1">
              <a:off x="3525951" y="4633702"/>
              <a:ext cx="1285100"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8" idx="0"/>
              <a:endCxn id="31" idx="4"/>
            </p:cNvCxnSpPr>
            <p:nvPr/>
          </p:nvCxnSpPr>
          <p:spPr>
            <a:xfrm flipH="1" flipV="1">
              <a:off x="4205572"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8" idx="0"/>
              <a:endCxn id="32" idx="4"/>
            </p:cNvCxnSpPr>
            <p:nvPr/>
          </p:nvCxnSpPr>
          <p:spPr>
            <a:xfrm flipV="1">
              <a:off x="4811051" y="4633702"/>
              <a:ext cx="74142"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8" idx="0"/>
              <a:endCxn id="33" idx="4"/>
            </p:cNvCxnSpPr>
            <p:nvPr/>
          </p:nvCxnSpPr>
          <p:spPr>
            <a:xfrm flipV="1">
              <a:off x="4811051" y="4649485"/>
              <a:ext cx="753763"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8" idx="0"/>
              <a:endCxn id="34" idx="4"/>
            </p:cNvCxnSpPr>
            <p:nvPr/>
          </p:nvCxnSpPr>
          <p:spPr>
            <a:xfrm flipV="1">
              <a:off x="4811051" y="4649485"/>
              <a:ext cx="1433384"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9" idx="0"/>
              <a:endCxn id="29" idx="4"/>
            </p:cNvCxnSpPr>
            <p:nvPr/>
          </p:nvCxnSpPr>
          <p:spPr>
            <a:xfrm flipH="1" flipV="1">
              <a:off x="2846330" y="4633702"/>
              <a:ext cx="2644342"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9" idx="0"/>
              <a:endCxn id="30" idx="4"/>
            </p:cNvCxnSpPr>
            <p:nvPr/>
          </p:nvCxnSpPr>
          <p:spPr>
            <a:xfrm flipH="1" flipV="1">
              <a:off x="3525951" y="4633702"/>
              <a:ext cx="1964721"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9" idx="7"/>
              <a:endCxn id="31" idx="4"/>
            </p:cNvCxnSpPr>
            <p:nvPr/>
          </p:nvCxnSpPr>
          <p:spPr>
            <a:xfrm flipH="1" flipV="1">
              <a:off x="4205572" y="4633702"/>
              <a:ext cx="1387038" cy="522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9" idx="0"/>
              <a:endCxn id="32" idx="4"/>
            </p:cNvCxnSpPr>
            <p:nvPr/>
          </p:nvCxnSpPr>
          <p:spPr>
            <a:xfrm flipH="1" flipV="1">
              <a:off x="4885193"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9" idx="0"/>
              <a:endCxn id="33" idx="4"/>
            </p:cNvCxnSpPr>
            <p:nvPr/>
          </p:nvCxnSpPr>
          <p:spPr>
            <a:xfrm flipV="1">
              <a:off x="5490672" y="4649485"/>
              <a:ext cx="74142"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9" idx="0"/>
              <a:endCxn id="34" idx="4"/>
            </p:cNvCxnSpPr>
            <p:nvPr/>
          </p:nvCxnSpPr>
          <p:spPr>
            <a:xfrm flipV="1">
              <a:off x="5490672" y="4649485"/>
              <a:ext cx="753763" cy="4648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标题 3"/>
          <p:cNvSpPr txBox="1">
            <a:spLocks/>
          </p:cNvSpPr>
          <p:nvPr/>
        </p:nvSpPr>
        <p:spPr>
          <a:xfrm>
            <a:off x="3807302" y="2469037"/>
            <a:ext cx="3681634" cy="1042559"/>
          </a:xfrm>
          <a:prstGeom prst="rect">
            <a:avLst/>
          </a:prstGeom>
        </p:spPr>
        <p:txBody>
          <a:bodyPr>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algn="dist"/>
            <a:r>
              <a:rPr lang="zh-CN" altLang="en-US" sz="4400" dirty="0" smtClean="0"/>
              <a:t>卷积网络</a:t>
            </a:r>
            <a:endParaRPr lang="zh-CN" altLang="en-US" sz="4400" dirty="0"/>
          </a:p>
        </p:txBody>
      </p:sp>
      <p:sp>
        <p:nvSpPr>
          <p:cNvPr id="13" name="文本占位符 6"/>
          <p:cNvSpPr txBox="1">
            <a:spLocks/>
          </p:cNvSpPr>
          <p:nvPr/>
        </p:nvSpPr>
        <p:spPr>
          <a:xfrm>
            <a:off x="4546136" y="3283384"/>
            <a:ext cx="2853340" cy="652834"/>
          </a:xfrm>
          <a:prstGeom prst="roundRect">
            <a:avLst>
              <a:gd name="adj" fmla="val 50000"/>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b="1" dirty="0"/>
              <a:t>汇报人</a:t>
            </a:r>
            <a:r>
              <a:rPr lang="zh-CN" altLang="en-US" sz="2000" b="1" dirty="0" smtClean="0"/>
              <a:t>：杨争争</a:t>
            </a:r>
            <a:endParaRPr lang="en-US"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smtClean="0"/>
              <a:t>、</a:t>
            </a:r>
            <a:r>
              <a:rPr lang="zh-CN" altLang="en-US" dirty="0"/>
              <a:t>卷积</a:t>
            </a:r>
            <a:r>
              <a:rPr lang="en-US" altLang="zh-CN" dirty="0"/>
              <a:t>--convolution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dirty="0"/>
          </a:p>
        </p:txBody>
      </p:sp>
      <p:sp>
        <p:nvSpPr>
          <p:cNvPr id="7" name="文本框 6"/>
          <p:cNvSpPr txBox="1"/>
          <p:nvPr/>
        </p:nvSpPr>
        <p:spPr>
          <a:xfrm>
            <a:off x="1200419" y="1189926"/>
            <a:ext cx="1569660" cy="369332"/>
          </a:xfrm>
          <a:prstGeom prst="rect">
            <a:avLst/>
          </a:prstGeom>
          <a:noFill/>
        </p:spPr>
        <p:txBody>
          <a:bodyPr wrap="none" rtlCol="0">
            <a:spAutoFit/>
          </a:bodyPr>
          <a:lstStyle/>
          <a:p>
            <a:r>
              <a:rPr lang="zh-CN" altLang="en-US" dirty="0" smtClean="0"/>
              <a:t>如何计算呢？</a:t>
            </a:r>
            <a:endParaRPr lang="zh-CN" altLang="en-US" dirty="0"/>
          </a:p>
        </p:txBody>
      </p:sp>
      <p:sp>
        <p:nvSpPr>
          <p:cNvPr id="9" name="矩形 8"/>
          <p:cNvSpPr/>
          <p:nvPr/>
        </p:nvSpPr>
        <p:spPr>
          <a:xfrm>
            <a:off x="1200419" y="1559258"/>
            <a:ext cx="6149972" cy="4548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endParaRPr lang="zh-CN" altLang="en-US" sz="1600" dirty="0">
              <a:solidFill>
                <a:schemeClr val="tx1">
                  <a:lumMod val="50000"/>
                  <a:lumOff val="50000"/>
                </a:schemeClr>
              </a:solidFill>
            </a:endParaRPr>
          </a:p>
        </p:txBody>
      </p:sp>
      <p:sp>
        <p:nvSpPr>
          <p:cNvPr id="12" name="矩形 11"/>
          <p:cNvSpPr/>
          <p:nvPr/>
        </p:nvSpPr>
        <p:spPr>
          <a:xfrm>
            <a:off x="1108979" y="1028700"/>
            <a:ext cx="6149972" cy="2070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应用在整幅图上就是：</a:t>
            </a:r>
            <a:endParaRPr lang="en-US" altLang="zh-CN" sz="1600" dirty="0" smtClean="0">
              <a:solidFill>
                <a:schemeClr val="tx1">
                  <a:lumMod val="50000"/>
                  <a:lumOff val="50000"/>
                </a:schemeClr>
              </a:solidFill>
            </a:endParaRPr>
          </a:p>
          <a:p>
            <a:pPr algn="just">
              <a:lnSpc>
                <a:spcPct val="150000"/>
              </a:lnSpc>
            </a:pPr>
            <a:endParaRPr lang="zh-CN" altLang="en-US" sz="1600" dirty="0">
              <a:solidFill>
                <a:schemeClr val="tx1">
                  <a:lumMod val="50000"/>
                  <a:lumOff val="50000"/>
                </a:schemeClr>
              </a:solidFill>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779" y="1646119"/>
            <a:ext cx="5904469" cy="5915343"/>
          </a:xfrm>
          <a:prstGeom prst="rect">
            <a:avLst/>
          </a:prstGeom>
        </p:spPr>
      </p:pic>
    </p:spTree>
    <p:extLst>
      <p:ext uri="{BB962C8B-B14F-4D97-AF65-F5344CB8AC3E}">
        <p14:creationId xmlns:p14="http://schemas.microsoft.com/office/powerpoint/2010/main" val="21814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en-US" dirty="0"/>
              <a:t>稀疏连接</a:t>
            </a:r>
            <a:r>
              <a:rPr lang="en-US" altLang="zh-CN" dirty="0"/>
              <a:t>--sparse </a:t>
            </a:r>
            <a:r>
              <a:rPr lang="en-US" altLang="zh-CN" dirty="0" smtClean="0"/>
              <a:t>connectivity</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sp>
        <p:nvSpPr>
          <p:cNvPr id="9" name="矩形 8"/>
          <p:cNvSpPr/>
          <p:nvPr/>
        </p:nvSpPr>
        <p:spPr>
          <a:xfrm>
            <a:off x="1200419" y="1559258"/>
            <a:ext cx="6149972" cy="4548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endParaRPr lang="zh-CN" altLang="en-US" sz="1600" dirty="0">
              <a:solidFill>
                <a:schemeClr val="tx1">
                  <a:lumMod val="50000"/>
                  <a:lumOff val="50000"/>
                </a:schemeClr>
              </a:solidFill>
            </a:endParaRPr>
          </a:p>
        </p:txBody>
      </p:sp>
      <mc:AlternateContent xmlns:mc="http://schemas.openxmlformats.org/markup-compatibility/2006">
        <mc:Choice xmlns:a14="http://schemas.microsoft.com/office/drawing/2010/main" Requires="a14">
          <p:sp>
            <p:nvSpPr>
              <p:cNvPr id="8" name="文本框 7"/>
              <p:cNvSpPr txBox="1"/>
              <p:nvPr/>
            </p:nvSpPr>
            <p:spPr>
              <a:xfrm>
                <a:off x="1450651" y="1408018"/>
                <a:ext cx="4493538" cy="1815882"/>
              </a:xfrm>
              <a:prstGeom prst="rect">
                <a:avLst/>
              </a:prstGeom>
              <a:noFill/>
            </p:spPr>
            <p:txBody>
              <a:bodyPr wrap="none" rtlCol="0">
                <a:spAutoFit/>
              </a:bodyPr>
              <a:lstStyle/>
              <a:p>
                <a:r>
                  <a:rPr lang="zh-CN" altLang="en-US" sz="1600" dirty="0"/>
                  <a:t>正是由于卷积核的存在，而且卷积</a:t>
                </a:r>
                <a:r>
                  <a:rPr lang="zh-CN" altLang="en-US" sz="1600" dirty="0" smtClean="0"/>
                  <a:t>核的大小比整</a:t>
                </a:r>
                <a:endParaRPr lang="en-US" altLang="zh-CN" sz="1600" dirty="0" smtClean="0"/>
              </a:p>
              <a:p>
                <a:r>
                  <a:rPr lang="zh-CN" altLang="en-US" sz="1600" dirty="0" smtClean="0"/>
                  <a:t>幅图像小，所以才产生了稀疏连接这样的思想。</a:t>
                </a:r>
                <a:endParaRPr lang="en-US" altLang="zh-CN" sz="1600" dirty="0" smtClean="0"/>
              </a:p>
              <a:p>
                <a:r>
                  <a:rPr lang="zh-CN" altLang="en-US" sz="1600" dirty="0" smtClean="0"/>
                  <a:t>我们传统的</a:t>
                </a:r>
                <a:r>
                  <a:rPr lang="en-US" altLang="zh-CN" sz="1600" dirty="0" smtClean="0"/>
                  <a:t>FNN</a:t>
                </a:r>
                <a:r>
                  <a:rPr lang="zh-CN" altLang="en-US" sz="1600" dirty="0" smtClean="0"/>
                  <a:t>一般是全连接的的，就像右图下</a:t>
                </a:r>
                <a:endParaRPr lang="en-US" altLang="zh-CN" sz="1600" dirty="0" smtClean="0"/>
              </a:p>
              <a:p>
                <a:r>
                  <a:rPr lang="zh-CN" altLang="en-US" sz="1600" dirty="0" smtClean="0"/>
                  <a:t>面蓝色框表示，虽然这是</a:t>
                </a:r>
                <a:r>
                  <a:rPr lang="zh-CN" altLang="en-US" sz="1600" dirty="0"/>
                  <a:t>一</a:t>
                </a:r>
                <a:r>
                  <a:rPr lang="zh-CN" altLang="en-US" sz="1600" dirty="0" smtClean="0"/>
                  <a:t>维的，但是和二维同</a:t>
                </a:r>
                <a:endParaRPr lang="en-US" altLang="zh-CN" sz="1600" dirty="0" smtClean="0"/>
              </a:p>
              <a:p>
                <a:r>
                  <a:rPr lang="zh-CN" altLang="en-US" sz="1600" dirty="0" smtClean="0"/>
                  <a:t>理，我们可以把卷积核就想成连接权，这时卷积</a:t>
                </a:r>
                <a:endParaRPr lang="en-US" altLang="zh-CN" sz="1600" dirty="0" smtClean="0"/>
              </a:p>
              <a:p>
                <a:r>
                  <a:rPr lang="zh-CN" altLang="en-US" sz="1600" dirty="0" smtClean="0"/>
                  <a:t>核和图像大小相同，相当于全连接，所以输出层</a:t>
                </a:r>
                <a:endParaRPr lang="en-US" altLang="zh-CN" sz="1600" dirty="0" smtClean="0"/>
              </a:p>
              <a:p>
                <a:r>
                  <a:rPr lang="zh-CN" altLang="en-US" sz="1600" dirty="0" smtClean="0"/>
                  <a:t>中的</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𝑠</m:t>
                        </m:r>
                      </m:e>
                      <m:sub>
                        <m:r>
                          <a:rPr lang="zh-CN" altLang="en-US" sz="1600">
                            <a:latin typeface="Cambria Math" panose="02040503050406030204" pitchFamily="18" charset="0"/>
                          </a:rPr>
                          <m:t>3</m:t>
                        </m:r>
                      </m:sub>
                    </m:sSub>
                  </m:oMath>
                </a14:m>
                <a:r>
                  <a:rPr lang="zh-CN" altLang="en-US" sz="1600" dirty="0" smtClean="0"/>
                  <a:t>收到输入层所有神经元的影响。</a:t>
                </a:r>
                <a:endParaRPr lang="zh-CN" altLang="en-US" sz="1600" dirty="0"/>
              </a:p>
            </p:txBody>
          </p:sp>
        </mc:Choice>
        <mc:Fallback>
          <p:sp>
            <p:nvSpPr>
              <p:cNvPr id="8" name="文本框 7"/>
              <p:cNvSpPr txBox="1">
                <a:spLocks noRot="1" noChangeAspect="1" noMove="1" noResize="1" noEditPoints="1" noAdjustHandles="1" noChangeArrowheads="1" noChangeShapeType="1" noTextEdit="1"/>
              </p:cNvSpPr>
              <p:nvPr/>
            </p:nvSpPr>
            <p:spPr>
              <a:xfrm>
                <a:off x="1450651" y="1408018"/>
                <a:ext cx="4493538" cy="1815882"/>
              </a:xfrm>
              <a:prstGeom prst="rect">
                <a:avLst/>
              </a:prstGeom>
              <a:blipFill rotWithShape="0">
                <a:blip r:embed="rId2"/>
                <a:stretch>
                  <a:fillRect l="-814" t="-1007" b="-3356"/>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521" y="1627825"/>
            <a:ext cx="3600000" cy="3533333"/>
          </a:xfrm>
          <a:prstGeom prst="rect">
            <a:avLst/>
          </a:prstGeom>
        </p:spPr>
      </p:pic>
      <p:sp>
        <p:nvSpPr>
          <p:cNvPr id="13" name="文本框 12"/>
          <p:cNvSpPr txBox="1"/>
          <p:nvPr/>
        </p:nvSpPr>
        <p:spPr>
          <a:xfrm>
            <a:off x="6488305" y="5517574"/>
            <a:ext cx="3262432" cy="584775"/>
          </a:xfrm>
          <a:prstGeom prst="rect">
            <a:avLst/>
          </a:prstGeom>
          <a:noFill/>
        </p:spPr>
        <p:txBody>
          <a:bodyPr wrap="none" rtlCol="0">
            <a:spAutoFit/>
          </a:bodyPr>
          <a:lstStyle/>
          <a:p>
            <a:r>
              <a:rPr lang="zh-CN" altLang="en-US" sz="1600" dirty="0" smtClean="0"/>
              <a:t>上图中红色框里面的表示稀疏连接</a:t>
            </a:r>
            <a:endParaRPr lang="en-US" altLang="zh-CN" sz="1600" dirty="0" smtClean="0"/>
          </a:p>
          <a:p>
            <a:r>
              <a:rPr lang="zh-CN" altLang="en-US" sz="1600" dirty="0"/>
              <a:t>上</a:t>
            </a:r>
            <a:r>
              <a:rPr lang="zh-CN" altLang="en-US" sz="1600" dirty="0" smtClean="0"/>
              <a:t>图中蓝色框里面表示非稀疏连接</a:t>
            </a:r>
            <a:endParaRPr lang="zh-CN" altLang="en-US" sz="1600" dirty="0"/>
          </a:p>
        </p:txBody>
      </p:sp>
      <mc:AlternateContent xmlns:mc="http://schemas.openxmlformats.org/markup-compatibility/2006">
        <mc:Choice xmlns:a14="http://schemas.microsoft.com/office/drawing/2010/main" Requires="a14">
          <p:sp>
            <p:nvSpPr>
              <p:cNvPr id="14" name="文本框 13"/>
              <p:cNvSpPr txBox="1"/>
              <p:nvPr/>
            </p:nvSpPr>
            <p:spPr>
              <a:xfrm>
                <a:off x="1450651" y="3465662"/>
                <a:ext cx="4496744" cy="1077218"/>
              </a:xfrm>
              <a:prstGeom prst="rect">
                <a:avLst/>
              </a:prstGeom>
              <a:noFill/>
            </p:spPr>
            <p:txBody>
              <a:bodyPr wrap="none" rtlCol="0">
                <a:spAutoFit/>
              </a:bodyPr>
              <a:lstStyle/>
              <a:p>
                <a:r>
                  <a:rPr lang="zh-CN" altLang="en-US" sz="1600" dirty="0" smtClean="0"/>
                  <a:t>再看红色框里面的连接方式，可以把图像想象成</a:t>
                </a:r>
                <a:endParaRPr lang="en-US" altLang="zh-CN" sz="1600" dirty="0" smtClean="0"/>
              </a:p>
              <a:p>
                <a:r>
                  <a:rPr lang="zh-CN" altLang="en-US" sz="1600" dirty="0" smtClean="0"/>
                  <a:t>二维的，这里只展示出了一维信息，而卷积核是</a:t>
                </a:r>
                <a:endParaRPr lang="en-US" altLang="zh-CN" sz="1600" dirty="0" smtClean="0"/>
              </a:p>
              <a:p>
                <a:r>
                  <a:rPr lang="en-US" altLang="zh-CN" sz="1600" dirty="0" smtClean="0"/>
                  <a:t>3</a:t>
                </a:r>
                <a:r>
                  <a:rPr lang="zh-CN" altLang="en-US" sz="1600" dirty="0" smtClean="0"/>
                  <a:t>乘</a:t>
                </a:r>
                <a:r>
                  <a:rPr lang="en-US" altLang="zh-CN" sz="1600" dirty="0" smtClean="0"/>
                  <a:t>3</a:t>
                </a:r>
                <a:r>
                  <a:rPr lang="zh-CN" altLang="en-US" sz="1600" dirty="0" smtClean="0"/>
                  <a:t>大小的，所以就产生了连接权的稀疏性，即</a:t>
                </a:r>
                <a:endParaRPr lang="en-US" altLang="zh-CN" sz="1600" dirty="0" smtClean="0"/>
              </a:p>
              <a:p>
                <a:r>
                  <a:rPr lang="zh-CN" altLang="en-US" sz="1600" dirty="0"/>
                  <a:t>最终</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𝑠</m:t>
                        </m:r>
                      </m:e>
                      <m:sub>
                        <m:r>
                          <a:rPr lang="zh-CN" altLang="en-US" sz="1600">
                            <a:latin typeface="Cambria Math" panose="02040503050406030204" pitchFamily="18" charset="0"/>
                          </a:rPr>
                          <m:t>3</m:t>
                        </m:r>
                      </m:sub>
                    </m:sSub>
                  </m:oMath>
                </a14:m>
                <a:r>
                  <a:rPr lang="zh-CN" altLang="en-US" sz="1600" dirty="0" smtClean="0"/>
                  <a:t>只受到了三个神经元的影响。</a:t>
                </a:r>
                <a:endParaRPr lang="zh-CN" altLang="en-US" sz="1600" dirty="0"/>
              </a:p>
            </p:txBody>
          </p:sp>
        </mc:Choice>
        <mc:Fallback>
          <p:sp>
            <p:nvSpPr>
              <p:cNvPr id="14" name="文本框 13"/>
              <p:cNvSpPr txBox="1">
                <a:spLocks noRot="1" noChangeAspect="1" noMove="1" noResize="1" noEditPoints="1" noAdjustHandles="1" noChangeArrowheads="1" noChangeShapeType="1" noTextEdit="1"/>
              </p:cNvSpPr>
              <p:nvPr/>
            </p:nvSpPr>
            <p:spPr>
              <a:xfrm>
                <a:off x="1450651" y="3465662"/>
                <a:ext cx="4496744" cy="1077218"/>
              </a:xfrm>
              <a:prstGeom prst="rect">
                <a:avLst/>
              </a:prstGeom>
              <a:blipFill rotWithShape="0">
                <a:blip r:embed="rId4"/>
                <a:stretch>
                  <a:fillRect l="-813" t="-1705" b="-6818"/>
                </a:stretch>
              </a:blipFill>
            </p:spPr>
            <p:txBody>
              <a:bodyPr/>
              <a:lstStyle/>
              <a:p>
                <a:r>
                  <a:rPr lang="zh-CN" altLang="en-US">
                    <a:noFill/>
                  </a:rPr>
                  <a:t> </a:t>
                </a:r>
              </a:p>
            </p:txBody>
          </p:sp>
        </mc:Fallback>
      </mc:AlternateContent>
      <p:sp>
        <p:nvSpPr>
          <p:cNvPr id="15" name="文本框 14"/>
          <p:cNvSpPr txBox="1"/>
          <p:nvPr/>
        </p:nvSpPr>
        <p:spPr>
          <a:xfrm>
            <a:off x="1450651" y="4784642"/>
            <a:ext cx="4493538" cy="1323439"/>
          </a:xfrm>
          <a:prstGeom prst="rect">
            <a:avLst/>
          </a:prstGeom>
          <a:noFill/>
        </p:spPr>
        <p:txBody>
          <a:bodyPr wrap="none" rtlCol="0">
            <a:spAutoFit/>
          </a:bodyPr>
          <a:lstStyle/>
          <a:p>
            <a:r>
              <a:rPr lang="zh-CN" altLang="en-US" sz="1600" dirty="0" smtClean="0"/>
              <a:t>这么做是有道理的，就是根据一些生物学的研究</a:t>
            </a:r>
            <a:endParaRPr lang="en-US" altLang="zh-CN" sz="1600" dirty="0" smtClean="0"/>
          </a:p>
          <a:p>
            <a:r>
              <a:rPr lang="zh-CN" altLang="en-US" sz="1600" dirty="0" smtClean="0"/>
              <a:t>我们的视觉感知细胞其实是</a:t>
            </a:r>
            <a:r>
              <a:rPr lang="zh-CN" altLang="en-US" sz="1600" dirty="0" smtClean="0">
                <a:solidFill>
                  <a:srgbClr val="0070C0"/>
                </a:solidFill>
              </a:rPr>
              <a:t>局部感知</a:t>
            </a:r>
            <a:r>
              <a:rPr lang="zh-CN" altLang="en-US" sz="1600" dirty="0" smtClean="0"/>
              <a:t>的，比如我</a:t>
            </a:r>
            <a:endParaRPr lang="en-US" altLang="zh-CN" sz="1600" dirty="0" smtClean="0"/>
          </a:p>
          <a:p>
            <a:r>
              <a:rPr lang="zh-CN" altLang="en-US" sz="1600" dirty="0" smtClean="0"/>
              <a:t>们用很小的卷积核来提取整幅图像的布局边缘信</a:t>
            </a:r>
            <a:endParaRPr lang="en-US" altLang="zh-CN" sz="1600" dirty="0" smtClean="0"/>
          </a:p>
          <a:p>
            <a:r>
              <a:rPr lang="zh-CN" altLang="en-US" sz="1600" dirty="0" smtClean="0"/>
              <a:t>息，这时候采用全连接的意义并不大，不能学到</a:t>
            </a:r>
            <a:endParaRPr lang="en-US" altLang="zh-CN" sz="1600" dirty="0" smtClean="0"/>
          </a:p>
          <a:p>
            <a:r>
              <a:rPr lang="zh-CN" altLang="en-US" sz="1600" dirty="0"/>
              <a:t>很好</a:t>
            </a:r>
            <a:r>
              <a:rPr lang="zh-CN" altLang="en-US" sz="1600" dirty="0" smtClean="0"/>
              <a:t>的</a:t>
            </a:r>
            <a:r>
              <a:rPr lang="zh-CN" altLang="en-US" sz="1600" dirty="0" smtClean="0">
                <a:solidFill>
                  <a:srgbClr val="0070C0"/>
                </a:solidFill>
              </a:rPr>
              <a:t>图像特征信息</a:t>
            </a:r>
            <a:r>
              <a:rPr lang="zh-CN" altLang="en-US" sz="1600" dirty="0" smtClean="0"/>
              <a:t>，而且模型复杂度还很高。</a:t>
            </a:r>
            <a:endParaRPr lang="zh-CN" altLang="en-US" sz="1600" dirty="0"/>
          </a:p>
        </p:txBody>
      </p:sp>
    </p:spTree>
    <p:extLst>
      <p:ext uri="{BB962C8B-B14F-4D97-AF65-F5344CB8AC3E}">
        <p14:creationId xmlns:p14="http://schemas.microsoft.com/office/powerpoint/2010/main" val="464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zh-CN" altLang="en-US" dirty="0"/>
              <a:t>参数共享</a:t>
            </a:r>
            <a:r>
              <a:rPr lang="en-US" altLang="zh-CN" dirty="0"/>
              <a:t>--parameter </a:t>
            </a:r>
            <a:r>
              <a:rPr lang="en-US" altLang="zh-CN" dirty="0" smtClean="0"/>
              <a:t>sharing</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1591187" y="4963308"/>
                <a:ext cx="4288353" cy="1815882"/>
              </a:xfrm>
              <a:prstGeom prst="rect">
                <a:avLst/>
              </a:prstGeom>
              <a:noFill/>
            </p:spPr>
            <p:txBody>
              <a:bodyPr wrap="none" rtlCol="0">
                <a:spAutoFit/>
              </a:bodyPr>
              <a:lstStyle/>
              <a:p>
                <a:r>
                  <a:rPr lang="zh-CN" altLang="en-US" sz="1600" dirty="0" smtClean="0"/>
                  <a:t>第一部分降到的卷积核在整幅图像上滑动其实</a:t>
                </a:r>
                <a:endParaRPr lang="en-US" altLang="zh-CN" sz="1600" dirty="0" smtClean="0"/>
              </a:p>
              <a:p>
                <a:r>
                  <a:rPr lang="zh-CN" altLang="en-US" sz="1600" dirty="0" smtClean="0"/>
                  <a:t>就是一种权值共享，因为这里的卷积核代表的</a:t>
                </a:r>
                <a:endParaRPr lang="en-US" altLang="zh-CN" sz="1600" dirty="0" smtClean="0"/>
              </a:p>
              <a:p>
                <a:r>
                  <a:rPr lang="zh-CN" altLang="en-US" sz="1600" dirty="0" smtClean="0"/>
                  <a:t>其实就是权值，而这个权值用于了整幅图像从</a:t>
                </a:r>
                <a:endParaRPr lang="en-US" altLang="zh-CN" sz="1600" dirty="0" smtClean="0"/>
              </a:p>
              <a:p>
                <a:r>
                  <a:rPr lang="zh-CN" altLang="en-US" sz="1600" dirty="0" smtClean="0"/>
                  <a:t>而产生了下一层网络，也就是说对于图像的每</a:t>
                </a:r>
                <a:endParaRPr lang="en-US" altLang="zh-CN" sz="1600" dirty="0" smtClean="0"/>
              </a:p>
              <a:p>
                <a:r>
                  <a:rPr lang="zh-CN" altLang="en-US" sz="1600" dirty="0" smtClean="0"/>
                  <a:t>个局部位置，它们连接到下一层的权值都是一</a:t>
                </a:r>
                <a:endParaRPr lang="en-US" altLang="zh-CN" sz="1600" dirty="0" smtClean="0"/>
              </a:p>
              <a:p>
                <a:r>
                  <a:rPr lang="zh-CN" altLang="en-US" sz="1600" dirty="0" smtClean="0"/>
                  <a:t>样的，所以权值共享还有另一种叫法，是</a:t>
                </a:r>
                <a14:m>
                  <m:oMath xmlns:m="http://schemas.openxmlformats.org/officeDocument/2006/math">
                    <m:r>
                      <a:rPr lang="zh-CN" altLang="en-US" sz="1600" i="1">
                        <a:latin typeface="Cambria Math" panose="02040503050406030204" pitchFamily="18" charset="0"/>
                      </a:rPr>
                      <m:t>𝑡𝑖𝑒</m:t>
                    </m:r>
                    <m:r>
                      <a:rPr lang="zh-CN" altLang="en-US" sz="1600" i="1" smtClean="0">
                        <a:latin typeface="Cambria Math" panose="02040503050406030204" pitchFamily="18" charset="0"/>
                      </a:rPr>
                      <m:t>𝑑</m:t>
                    </m:r>
                  </m:oMath>
                </a14:m>
                <a:endParaRPr lang="en-US" altLang="zh-CN" sz="1600" i="1" dirty="0" smtClean="0">
                  <a:latin typeface="Cambria Math" panose="02040503050406030204" pitchFamily="18" charset="0"/>
                </a:endParaRPr>
              </a:p>
              <a:p>
                <a:r>
                  <a:rPr lang="en-US" altLang="zh-CN" sz="1600" i="1" dirty="0">
                    <a:latin typeface="Cambria Math" panose="02040503050406030204" pitchFamily="18" charset="0"/>
                  </a:rPr>
                  <a:t>weights</a:t>
                </a:r>
                <a:r>
                  <a:rPr lang="zh-CN" altLang="en-US" sz="1600" dirty="0" smtClean="0"/>
                  <a:t>。</a:t>
                </a:r>
                <a:endParaRPr lang="zh-CN" altLang="en-US" sz="1600" dirty="0"/>
              </a:p>
            </p:txBody>
          </p:sp>
        </mc:Choice>
        <mc:Fallback>
          <p:sp>
            <p:nvSpPr>
              <p:cNvPr id="10" name="文本框 9"/>
              <p:cNvSpPr txBox="1">
                <a:spLocks noRot="1" noChangeAspect="1" noMove="1" noResize="1" noEditPoints="1" noAdjustHandles="1" noChangeArrowheads="1" noChangeShapeType="1" noTextEdit="1"/>
              </p:cNvSpPr>
              <p:nvPr/>
            </p:nvSpPr>
            <p:spPr>
              <a:xfrm>
                <a:off x="1591187" y="4963308"/>
                <a:ext cx="4288353" cy="1815882"/>
              </a:xfrm>
              <a:prstGeom prst="rect">
                <a:avLst/>
              </a:prstGeom>
              <a:blipFill rotWithShape="0">
                <a:blip r:embed="rId2"/>
                <a:stretch>
                  <a:fillRect l="-711" t="-1007" b="-3356"/>
                </a:stretch>
              </a:blipFill>
            </p:spPr>
            <p:txBody>
              <a:bodyPr/>
              <a:lstStyle/>
              <a:p>
                <a:r>
                  <a:rPr lang="zh-CN" altLang="en-US">
                    <a:noFill/>
                  </a:rPr>
                  <a:t> </a:t>
                </a:r>
              </a:p>
            </p:txBody>
          </p:sp>
        </mc:Fallback>
      </mc:AlternateContent>
      <p:grpSp>
        <p:nvGrpSpPr>
          <p:cNvPr id="12" name="组合 11"/>
          <p:cNvGrpSpPr/>
          <p:nvPr/>
        </p:nvGrpSpPr>
        <p:grpSpPr>
          <a:xfrm>
            <a:off x="6349309" y="1586118"/>
            <a:ext cx="3583638" cy="2848374"/>
            <a:chOff x="4941485" y="1369827"/>
            <a:chExt cx="3583638" cy="2848374"/>
          </a:xfrm>
        </p:grpSpPr>
        <p:pic>
          <p:nvPicPr>
            <p:cNvPr id="16" name="图片 15"/>
            <p:cNvPicPr>
              <a:picLocks noChangeAspect="1"/>
            </p:cNvPicPr>
            <p:nvPr/>
          </p:nvPicPr>
          <p:blipFill>
            <a:blip r:embed="rId3"/>
            <a:stretch>
              <a:fillRect/>
            </a:stretch>
          </p:blipFill>
          <p:spPr>
            <a:xfrm>
              <a:off x="4962276" y="1369827"/>
              <a:ext cx="3562847" cy="2848373"/>
            </a:xfrm>
            <a:prstGeom prst="rect">
              <a:avLst/>
            </a:prstGeom>
          </p:spPr>
        </p:pic>
        <p:sp>
          <p:nvSpPr>
            <p:cNvPr id="17" name="矩形 16"/>
            <p:cNvSpPr/>
            <p:nvPr/>
          </p:nvSpPr>
          <p:spPr>
            <a:xfrm>
              <a:off x="4941486" y="1424353"/>
              <a:ext cx="3566053" cy="1301263"/>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矩形 17"/>
            <p:cNvSpPr/>
            <p:nvPr/>
          </p:nvSpPr>
          <p:spPr>
            <a:xfrm>
              <a:off x="4941485" y="2904139"/>
              <a:ext cx="3566053" cy="1314062"/>
            </a:xfrm>
            <a:prstGeom prst="rect">
              <a:avLst/>
            </a:prstGeom>
            <a:noFill/>
            <a:ln w="28575">
              <a:solidFill>
                <a:srgbClr val="0070C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984" y="1111652"/>
            <a:ext cx="3715742" cy="3639042"/>
          </a:xfrm>
          <a:prstGeom prst="rect">
            <a:avLst/>
          </a:prstGeom>
        </p:spPr>
      </p:pic>
      <p:sp>
        <p:nvSpPr>
          <p:cNvPr id="20" name="文本框 19"/>
          <p:cNvSpPr txBox="1"/>
          <p:nvPr/>
        </p:nvSpPr>
        <p:spPr>
          <a:xfrm>
            <a:off x="5971032" y="4944894"/>
            <a:ext cx="4288353" cy="1815882"/>
          </a:xfrm>
          <a:prstGeom prst="rect">
            <a:avLst/>
          </a:prstGeom>
          <a:noFill/>
        </p:spPr>
        <p:txBody>
          <a:bodyPr wrap="none" rtlCol="0">
            <a:spAutoFit/>
          </a:bodyPr>
          <a:lstStyle/>
          <a:p>
            <a:r>
              <a:rPr lang="zh-CN" altLang="en-US" sz="1600" dirty="0"/>
              <a:t>上</a:t>
            </a:r>
            <a:r>
              <a:rPr lang="zh-CN" altLang="en-US" sz="1600" dirty="0" smtClean="0"/>
              <a:t>图中的</a:t>
            </a:r>
            <a:r>
              <a:rPr lang="zh-CN" altLang="en-US" sz="1600" dirty="0" smtClean="0">
                <a:solidFill>
                  <a:srgbClr val="0070C0"/>
                </a:solidFill>
              </a:rPr>
              <a:t>红色</a:t>
            </a:r>
            <a:r>
              <a:rPr lang="zh-CN" altLang="en-US" sz="1600" dirty="0" smtClean="0"/>
              <a:t>框中，黑色的箭头表示，在一个</a:t>
            </a:r>
            <a:endParaRPr lang="en-US" altLang="zh-CN" sz="1600" dirty="0" smtClean="0"/>
          </a:p>
          <a:p>
            <a:r>
              <a:rPr lang="zh-CN" altLang="en-US" sz="1600" dirty="0" smtClean="0"/>
              <a:t>卷积网络中</a:t>
            </a:r>
            <a:r>
              <a:rPr lang="zh-CN" altLang="en-US" sz="1600" dirty="0"/>
              <a:t>一</a:t>
            </a:r>
            <a:r>
              <a:rPr lang="zh-CN" altLang="en-US" sz="1600" dirty="0" smtClean="0"/>
              <a:t>个三维的卷积核的其中一个元素</a:t>
            </a:r>
            <a:endParaRPr lang="en-US" altLang="zh-CN" sz="1600" dirty="0" smtClean="0"/>
          </a:p>
          <a:p>
            <a:r>
              <a:rPr lang="zh-CN" altLang="en-US" sz="1600" dirty="0" smtClean="0"/>
              <a:t>由于左图的权值共享，导致对于所有输入神经</a:t>
            </a:r>
            <a:endParaRPr lang="en-US" altLang="zh-CN" sz="1600" dirty="0" smtClean="0"/>
          </a:p>
          <a:p>
            <a:r>
              <a:rPr lang="zh-CN" altLang="en-US" sz="1600" dirty="0" smtClean="0"/>
              <a:t>元，黑色箭头的值都是相同的。而下面的</a:t>
            </a:r>
            <a:r>
              <a:rPr lang="zh-CN" altLang="en-US" sz="1600" dirty="0" smtClean="0">
                <a:solidFill>
                  <a:srgbClr val="0070C0"/>
                </a:solidFill>
              </a:rPr>
              <a:t>蓝色</a:t>
            </a:r>
            <a:endParaRPr lang="en-US" altLang="zh-CN" sz="1600" dirty="0" smtClean="0">
              <a:solidFill>
                <a:srgbClr val="0070C0"/>
              </a:solidFill>
            </a:endParaRPr>
          </a:p>
          <a:p>
            <a:r>
              <a:rPr lang="zh-CN" altLang="en-US" sz="1600" dirty="0" smtClean="0"/>
              <a:t>框中，黑色箭头表示全连接层中所有权值最中</a:t>
            </a:r>
            <a:endParaRPr lang="en-US" altLang="zh-CN" sz="1600" dirty="0" smtClean="0"/>
          </a:p>
          <a:p>
            <a:r>
              <a:rPr lang="zh-CN" altLang="en-US" sz="1600" dirty="0" smtClean="0"/>
              <a:t>心的一个权值，它只使用了一次，没有被任何</a:t>
            </a:r>
            <a:endParaRPr lang="en-US" altLang="zh-CN" sz="1600" dirty="0" smtClean="0"/>
          </a:p>
          <a:p>
            <a:r>
              <a:rPr lang="zh-CN" altLang="en-US" sz="1600" dirty="0" smtClean="0"/>
              <a:t>神经元再次共享。</a:t>
            </a:r>
            <a:endParaRPr lang="zh-CN" altLang="en-US" sz="1600" dirty="0"/>
          </a:p>
        </p:txBody>
      </p:sp>
    </p:spTree>
    <p:extLst>
      <p:ext uri="{BB962C8B-B14F-4D97-AF65-F5344CB8AC3E}">
        <p14:creationId xmlns:p14="http://schemas.microsoft.com/office/powerpoint/2010/main" val="132563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zh-CN" altLang="en-US" dirty="0" smtClean="0"/>
              <a:t>、卷积层</a:t>
            </a:r>
            <a:r>
              <a:rPr lang="en-US" altLang="zh-CN" dirty="0"/>
              <a:t>-Convolutional </a:t>
            </a:r>
            <a:r>
              <a:rPr lang="en-US" altLang="zh-CN" dirty="0" smtClean="0"/>
              <a:t>Layer</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grpSp>
        <p:nvGrpSpPr>
          <p:cNvPr id="39" name="组合 38"/>
          <p:cNvGrpSpPr/>
          <p:nvPr/>
        </p:nvGrpSpPr>
        <p:grpSpPr>
          <a:xfrm>
            <a:off x="1066006" y="2621880"/>
            <a:ext cx="9211849" cy="3833784"/>
            <a:chOff x="510684" y="2002550"/>
            <a:chExt cx="8246454" cy="3194457"/>
          </a:xfrm>
        </p:grpSpPr>
        <p:grpSp>
          <p:nvGrpSpPr>
            <p:cNvPr id="40" name="组合 39"/>
            <p:cNvGrpSpPr/>
            <p:nvPr/>
          </p:nvGrpSpPr>
          <p:grpSpPr>
            <a:xfrm>
              <a:off x="1938703" y="2112446"/>
              <a:ext cx="4909039" cy="422032"/>
              <a:chOff x="1950425" y="978240"/>
              <a:chExt cx="4909039" cy="422032"/>
            </a:xfrm>
          </p:grpSpPr>
          <p:sp>
            <p:nvSpPr>
              <p:cNvPr id="56" name="矩形 55"/>
              <p:cNvSpPr/>
              <p:nvPr/>
            </p:nvSpPr>
            <p:spPr>
              <a:xfrm>
                <a:off x="1950425" y="978241"/>
                <a:ext cx="2092569" cy="422031"/>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卷积</a:t>
                </a:r>
                <a:r>
                  <a:rPr lang="en-US" altLang="zh-CN" sz="2000" i="1" dirty="0">
                    <a:solidFill>
                      <a:schemeClr val="bg1"/>
                    </a:solidFill>
                    <a:latin typeface="Cambria Math" panose="02040503050406030204" pitchFamily="18" charset="0"/>
                  </a:rPr>
                  <a:t>--convolution</a:t>
                </a:r>
                <a:endParaRPr lang="zh-CN" altLang="en-US" sz="2000" i="1" dirty="0">
                  <a:solidFill>
                    <a:schemeClr val="bg1"/>
                  </a:solidFill>
                  <a:latin typeface="Cambria Math" panose="02040503050406030204" pitchFamily="18" charset="0"/>
                </a:endParaRPr>
              </a:p>
            </p:txBody>
          </p:sp>
          <p:sp>
            <p:nvSpPr>
              <p:cNvPr id="57" name="矩形 56"/>
              <p:cNvSpPr/>
              <p:nvPr/>
            </p:nvSpPr>
            <p:spPr>
              <a:xfrm>
                <a:off x="4766895" y="978240"/>
                <a:ext cx="2092569"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池化</a:t>
                </a:r>
                <a:r>
                  <a:rPr lang="en-US" altLang="zh-CN" sz="2000" i="1" dirty="0" smtClean="0">
                    <a:solidFill>
                      <a:schemeClr val="bg1"/>
                    </a:solidFill>
                    <a:latin typeface="Cambria Math" panose="02040503050406030204" pitchFamily="18" charset="0"/>
                  </a:rPr>
                  <a:t>--pooling</a:t>
                </a:r>
                <a:endParaRPr lang="zh-CN" altLang="en-US" sz="2000" i="1" dirty="0">
                  <a:solidFill>
                    <a:schemeClr val="bg1"/>
                  </a:solidFill>
                  <a:latin typeface="Cambria Math" panose="02040503050406030204" pitchFamily="18" charset="0"/>
                </a:endParaRPr>
              </a:p>
            </p:txBody>
          </p:sp>
        </p:grpSp>
        <p:sp>
          <p:nvSpPr>
            <p:cNvPr id="41" name="下箭头 40"/>
            <p:cNvSpPr/>
            <p:nvPr/>
          </p:nvSpPr>
          <p:spPr>
            <a:xfrm>
              <a:off x="4303833" y="2747937"/>
              <a:ext cx="193430" cy="39565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2" name="下箭头 41"/>
            <p:cNvSpPr/>
            <p:nvPr/>
          </p:nvSpPr>
          <p:spPr>
            <a:xfrm>
              <a:off x="4303833" y="4042803"/>
              <a:ext cx="193430" cy="39565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3" name="矩形 42"/>
            <p:cNvSpPr/>
            <p:nvPr/>
          </p:nvSpPr>
          <p:spPr>
            <a:xfrm>
              <a:off x="1705708" y="2002550"/>
              <a:ext cx="5398477" cy="646222"/>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510684" y="3267799"/>
              <a:ext cx="8246454" cy="648344"/>
              <a:chOff x="491634" y="1990478"/>
              <a:chExt cx="8246454" cy="648344"/>
            </a:xfrm>
          </p:grpSpPr>
          <p:grpSp>
            <p:nvGrpSpPr>
              <p:cNvPr id="51" name="组合 50"/>
              <p:cNvGrpSpPr/>
              <p:nvPr/>
            </p:nvGrpSpPr>
            <p:grpSpPr>
              <a:xfrm>
                <a:off x="570032" y="2049686"/>
                <a:ext cx="8088926" cy="521693"/>
                <a:chOff x="570032" y="901159"/>
                <a:chExt cx="8088926" cy="521693"/>
              </a:xfrm>
            </p:grpSpPr>
            <p:sp>
              <p:nvSpPr>
                <p:cNvPr id="53" name="矩形 52"/>
                <p:cNvSpPr/>
                <p:nvPr/>
              </p:nvSpPr>
              <p:spPr>
                <a:xfrm>
                  <a:off x="570032" y="901159"/>
                  <a:ext cx="2368062" cy="52169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稀疏连接</a:t>
                  </a:r>
                  <a:r>
                    <a:rPr lang="en-US" altLang="zh-CN" sz="2000" i="1" dirty="0" smtClean="0">
                      <a:solidFill>
                        <a:schemeClr val="bg1"/>
                      </a:solidFill>
                      <a:latin typeface="Cambria Math" panose="02040503050406030204" pitchFamily="18" charset="0"/>
                    </a:rPr>
                    <a:t>--sparse </a:t>
                  </a:r>
                  <a:r>
                    <a:rPr lang="en-US" altLang="zh-CN" sz="2000" i="1" dirty="0">
                      <a:solidFill>
                        <a:schemeClr val="bg1"/>
                      </a:solidFill>
                      <a:latin typeface="Cambria Math" panose="02040503050406030204" pitchFamily="18" charset="0"/>
                    </a:rPr>
                    <a:t>connectivity</a:t>
                  </a:r>
                  <a:endParaRPr lang="zh-CN" altLang="en-US" sz="2000" i="1" dirty="0">
                    <a:solidFill>
                      <a:schemeClr val="bg1"/>
                    </a:solidFill>
                    <a:latin typeface="Cambria Math" panose="02040503050406030204" pitchFamily="18" charset="0"/>
                  </a:endParaRPr>
                </a:p>
              </p:txBody>
            </p:sp>
            <p:sp>
              <p:nvSpPr>
                <p:cNvPr id="54" name="矩形 53"/>
                <p:cNvSpPr/>
                <p:nvPr/>
              </p:nvSpPr>
              <p:spPr>
                <a:xfrm>
                  <a:off x="3037208" y="916398"/>
                  <a:ext cx="2394975" cy="506454"/>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参数共享</a:t>
                  </a:r>
                  <a:r>
                    <a:rPr lang="en-US" altLang="zh-CN" sz="2000" i="1" dirty="0">
                      <a:solidFill>
                        <a:schemeClr val="bg1"/>
                      </a:solidFill>
                      <a:latin typeface="Cambria Math" panose="02040503050406030204" pitchFamily="18" charset="0"/>
                    </a:rPr>
                    <a:t>--parameter sharing</a:t>
                  </a:r>
                  <a:endParaRPr lang="zh-CN" altLang="en-US" sz="2000" i="1" dirty="0">
                    <a:solidFill>
                      <a:schemeClr val="bg1"/>
                    </a:solidFill>
                    <a:latin typeface="Cambria Math" panose="02040503050406030204" pitchFamily="18" charset="0"/>
                  </a:endParaRPr>
                </a:p>
              </p:txBody>
            </p:sp>
            <p:sp>
              <p:nvSpPr>
                <p:cNvPr id="55" name="矩形 54"/>
                <p:cNvSpPr/>
                <p:nvPr/>
              </p:nvSpPr>
              <p:spPr>
                <a:xfrm>
                  <a:off x="5498134" y="916398"/>
                  <a:ext cx="3160824" cy="5064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等</a:t>
                  </a:r>
                  <a:r>
                    <a:rPr lang="zh-CN" altLang="en-US" sz="2000" i="1" dirty="0" smtClean="0">
                      <a:solidFill>
                        <a:schemeClr val="bg1"/>
                      </a:solidFill>
                      <a:latin typeface="Cambria Math" panose="02040503050406030204" pitchFamily="18" charset="0"/>
                    </a:rPr>
                    <a:t>变表示</a:t>
                  </a:r>
                  <a:r>
                    <a:rPr lang="en-US" altLang="zh-CN" sz="2000" i="1" dirty="0" smtClean="0">
                      <a:solidFill>
                        <a:schemeClr val="bg1"/>
                      </a:solidFill>
                      <a:latin typeface="Cambria Math" panose="02040503050406030204" pitchFamily="18" charset="0"/>
                    </a:rPr>
                    <a:t>--</a:t>
                  </a:r>
                  <a:r>
                    <a:rPr lang="en-US" altLang="zh-CN" sz="2000" i="1" dirty="0" err="1" smtClean="0">
                      <a:solidFill>
                        <a:schemeClr val="bg1"/>
                      </a:solidFill>
                      <a:latin typeface="Cambria Math" panose="02040503050406030204" pitchFamily="18" charset="0"/>
                    </a:rPr>
                    <a:t>equivariant</a:t>
                  </a:r>
                  <a:r>
                    <a:rPr lang="en-US" altLang="zh-CN" sz="2000" i="1" dirty="0" smtClean="0">
                      <a:solidFill>
                        <a:schemeClr val="bg1"/>
                      </a:solidFill>
                      <a:latin typeface="Cambria Math" panose="02040503050406030204" pitchFamily="18" charset="0"/>
                    </a:rPr>
                    <a:t>  </a:t>
                  </a:r>
                  <a:r>
                    <a:rPr lang="en-US" altLang="zh-CN" sz="2000" i="1" dirty="0" smtClean="0">
                      <a:solidFill>
                        <a:schemeClr val="bg1"/>
                      </a:solidFill>
                      <a:latin typeface="Cambria Math" panose="02040503050406030204" pitchFamily="18" charset="0"/>
                    </a:rPr>
                    <a:t>representation</a:t>
                  </a:r>
                  <a:endParaRPr lang="zh-CN" altLang="en-US" sz="2000" i="1" dirty="0">
                    <a:solidFill>
                      <a:schemeClr val="bg1"/>
                    </a:solidFill>
                    <a:latin typeface="Cambria Math" panose="02040503050406030204" pitchFamily="18" charset="0"/>
                  </a:endParaRPr>
                </a:p>
              </p:txBody>
            </p:sp>
          </p:grpSp>
          <p:sp>
            <p:nvSpPr>
              <p:cNvPr id="52" name="矩形 51"/>
              <p:cNvSpPr/>
              <p:nvPr/>
            </p:nvSpPr>
            <p:spPr>
              <a:xfrm>
                <a:off x="491634" y="1990478"/>
                <a:ext cx="8246454" cy="648344"/>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510684" y="4548663"/>
              <a:ext cx="8246454" cy="648344"/>
              <a:chOff x="484307" y="3169784"/>
              <a:chExt cx="8246454" cy="648344"/>
            </a:xfrm>
          </p:grpSpPr>
          <p:grpSp>
            <p:nvGrpSpPr>
              <p:cNvPr id="46" name="组合 45"/>
              <p:cNvGrpSpPr/>
              <p:nvPr/>
            </p:nvGrpSpPr>
            <p:grpSpPr>
              <a:xfrm>
                <a:off x="562705" y="3277400"/>
                <a:ext cx="8050093" cy="422031"/>
                <a:chOff x="653560" y="1239714"/>
                <a:chExt cx="8050093" cy="422031"/>
              </a:xfrm>
            </p:grpSpPr>
            <p:sp>
              <p:nvSpPr>
                <p:cNvPr id="48" name="矩形 47"/>
                <p:cNvSpPr/>
                <p:nvPr/>
              </p:nvSpPr>
              <p:spPr>
                <a:xfrm>
                  <a:off x="653560" y="1239714"/>
                  <a:ext cx="2417885"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卷积层</a:t>
                  </a:r>
                  <a:r>
                    <a:rPr lang="en-US" altLang="zh-CN" sz="2000" dirty="0" smtClean="0"/>
                    <a:t>--</a:t>
                  </a:r>
                  <a:r>
                    <a:rPr lang="en-US" altLang="zh-CN" sz="2000" i="1" dirty="0">
                      <a:solidFill>
                        <a:schemeClr val="bg1"/>
                      </a:solidFill>
                      <a:latin typeface="Cambria Math" panose="02040503050406030204" pitchFamily="18" charset="0"/>
                    </a:rPr>
                    <a:t>convolution</a:t>
                  </a:r>
                  <a:endParaRPr lang="zh-CN" altLang="en-US" sz="2000" i="1" dirty="0">
                    <a:solidFill>
                      <a:schemeClr val="bg1"/>
                    </a:solidFill>
                    <a:latin typeface="Cambria Math" panose="02040503050406030204" pitchFamily="18" charset="0"/>
                  </a:endParaRPr>
                </a:p>
              </p:txBody>
            </p:sp>
            <p:sp>
              <p:nvSpPr>
                <p:cNvPr id="49" name="矩形 48"/>
                <p:cNvSpPr/>
                <p:nvPr/>
              </p:nvSpPr>
              <p:spPr>
                <a:xfrm>
                  <a:off x="3305906" y="1239714"/>
                  <a:ext cx="2098432"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池化层</a:t>
                  </a:r>
                  <a:r>
                    <a:rPr lang="en-US" altLang="zh-CN" sz="2000" dirty="0" smtClean="0"/>
                    <a:t>--</a:t>
                  </a:r>
                  <a:r>
                    <a:rPr lang="en-US" altLang="zh-CN" sz="2000" i="1" dirty="0">
                      <a:solidFill>
                        <a:schemeClr val="bg1"/>
                      </a:solidFill>
                      <a:latin typeface="Cambria Math" panose="02040503050406030204" pitchFamily="18" charset="0"/>
                    </a:rPr>
                    <a:t>pooling</a:t>
                  </a:r>
                  <a:endParaRPr lang="zh-CN" altLang="en-US" sz="2000" i="1" dirty="0">
                    <a:solidFill>
                      <a:schemeClr val="bg1"/>
                    </a:solidFill>
                    <a:latin typeface="Cambria Math" panose="02040503050406030204" pitchFamily="18" charset="0"/>
                  </a:endParaRPr>
                </a:p>
              </p:txBody>
            </p:sp>
            <p:sp>
              <p:nvSpPr>
                <p:cNvPr id="50" name="矩形 49"/>
                <p:cNvSpPr/>
                <p:nvPr/>
              </p:nvSpPr>
              <p:spPr>
                <a:xfrm>
                  <a:off x="5591175" y="1239714"/>
                  <a:ext cx="3112478"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全连接层</a:t>
                  </a:r>
                  <a:r>
                    <a:rPr lang="en-US" altLang="zh-CN" sz="2000" dirty="0" smtClean="0"/>
                    <a:t>—</a:t>
                  </a:r>
                  <a:r>
                    <a:rPr lang="en-US" altLang="zh-CN" sz="2000" i="1" dirty="0">
                      <a:solidFill>
                        <a:schemeClr val="bg1"/>
                      </a:solidFill>
                      <a:latin typeface="Cambria Math" panose="02040503050406030204" pitchFamily="18" charset="0"/>
                    </a:rPr>
                    <a:t>fully connected</a:t>
                  </a:r>
                  <a:endParaRPr lang="zh-CN" altLang="en-US" sz="2000" i="1" dirty="0">
                    <a:solidFill>
                      <a:schemeClr val="bg1"/>
                    </a:solidFill>
                    <a:latin typeface="Cambria Math" panose="02040503050406030204" pitchFamily="18" charset="0"/>
                  </a:endParaRPr>
                </a:p>
              </p:txBody>
            </p:sp>
          </p:grpSp>
          <p:sp>
            <p:nvSpPr>
              <p:cNvPr id="47" name="矩形 46"/>
              <p:cNvSpPr/>
              <p:nvPr/>
            </p:nvSpPr>
            <p:spPr>
              <a:xfrm>
                <a:off x="484307" y="3169784"/>
                <a:ext cx="8246454" cy="648344"/>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8" name="矩形 57"/>
          <p:cNvSpPr/>
          <p:nvPr/>
        </p:nvSpPr>
        <p:spPr>
          <a:xfrm>
            <a:off x="4321065" y="1490243"/>
            <a:ext cx="2337542" cy="506495"/>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i="1" dirty="0">
                <a:solidFill>
                  <a:schemeClr val="bg1"/>
                </a:solidFill>
                <a:latin typeface="Cambria Math" panose="02040503050406030204" pitchFamily="18" charset="0"/>
              </a:rPr>
              <a:t>Overview</a:t>
            </a:r>
            <a:endParaRPr lang="zh-CN" altLang="en-US" sz="2000" i="1" dirty="0">
              <a:solidFill>
                <a:schemeClr val="bg1"/>
              </a:solidFill>
              <a:latin typeface="Cambria Math" panose="02040503050406030204" pitchFamily="18" charset="0"/>
            </a:endParaRPr>
          </a:p>
        </p:txBody>
      </p:sp>
      <p:sp>
        <p:nvSpPr>
          <p:cNvPr id="59" name="下箭头 58"/>
          <p:cNvSpPr/>
          <p:nvPr/>
        </p:nvSpPr>
        <p:spPr>
          <a:xfrm>
            <a:off x="5270635" y="2069685"/>
            <a:ext cx="216074" cy="47483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19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zh-CN" altLang="en-US" dirty="0" smtClean="0"/>
              <a:t>、卷积层</a:t>
            </a:r>
            <a:r>
              <a:rPr lang="en-US" altLang="zh-CN" dirty="0"/>
              <a:t>-Convolutional </a:t>
            </a:r>
            <a:r>
              <a:rPr lang="en-US" altLang="zh-CN" dirty="0" smtClean="0"/>
              <a:t>Layer</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dirty="0"/>
          </a:p>
        </p:txBody>
      </p:sp>
      <p:sp>
        <p:nvSpPr>
          <p:cNvPr id="25" name="文本框 24"/>
          <p:cNvSpPr txBox="1"/>
          <p:nvPr/>
        </p:nvSpPr>
        <p:spPr>
          <a:xfrm>
            <a:off x="1932914" y="1243975"/>
            <a:ext cx="8350556" cy="1569660"/>
          </a:xfrm>
          <a:prstGeom prst="rect">
            <a:avLst/>
          </a:prstGeom>
          <a:noFill/>
        </p:spPr>
        <p:txBody>
          <a:bodyPr wrap="none" rtlCol="0">
            <a:spAutoFit/>
          </a:bodyPr>
          <a:lstStyle/>
          <a:p>
            <a:r>
              <a:rPr lang="zh-CN" altLang="en-US" sz="1600" dirty="0" smtClean="0"/>
              <a:t>我们现在了解了卷积操作和稀疏连接以及权值共享的思想，由这些其实就可以产生卷积层</a:t>
            </a:r>
            <a:endParaRPr lang="en-US" altLang="zh-CN" sz="1600" dirty="0" smtClean="0"/>
          </a:p>
          <a:p>
            <a:r>
              <a:rPr lang="zh-CN" altLang="en-US" sz="1600" dirty="0" smtClean="0"/>
              <a:t>了。因为权值共享，即一个卷积核其实只能提取图像的一种特征，那想要提取图像的多种</a:t>
            </a:r>
            <a:endParaRPr lang="en-US" altLang="zh-CN" sz="1600" dirty="0" smtClean="0"/>
          </a:p>
          <a:p>
            <a:r>
              <a:rPr lang="zh-CN" altLang="en-US" sz="1600" dirty="0" smtClean="0"/>
              <a:t>特征，就需要多个卷积核，每一个卷积核产生一个</a:t>
            </a:r>
            <a:r>
              <a:rPr lang="en-US" altLang="zh-CN" sz="1600" i="1" dirty="0">
                <a:latin typeface="Cambria Math" panose="02040503050406030204" pitchFamily="18" charset="0"/>
              </a:rPr>
              <a:t>feature </a:t>
            </a:r>
            <a:r>
              <a:rPr lang="en-US" altLang="zh-CN" sz="1600" i="1" dirty="0" smtClean="0">
                <a:latin typeface="Cambria Math" panose="02040503050406030204" pitchFamily="18" charset="0"/>
              </a:rPr>
              <a:t>map</a:t>
            </a:r>
            <a:r>
              <a:rPr lang="zh-CN" altLang="en-US" sz="1600" i="1" dirty="0" smtClean="0">
                <a:latin typeface="Cambria Math" panose="02040503050406030204" pitchFamily="18" charset="0"/>
              </a:rPr>
              <a:t>，如下图是</a:t>
            </a:r>
            <a:r>
              <a:rPr lang="en-US" altLang="zh-CN" sz="1600" i="1" dirty="0" smtClean="0">
                <a:latin typeface="Cambria Math" panose="02040503050406030204" pitchFamily="18" charset="0"/>
              </a:rPr>
              <a:t>LeNet-5</a:t>
            </a:r>
            <a:r>
              <a:rPr lang="zh-CN" altLang="en-US" sz="1600" dirty="0"/>
              <a:t>，它</a:t>
            </a:r>
            <a:r>
              <a:rPr lang="zh-CN" altLang="en-US" sz="1600" dirty="0" smtClean="0"/>
              <a:t>的第</a:t>
            </a:r>
            <a:endParaRPr lang="en-US" altLang="zh-CN" sz="1600" dirty="0" smtClean="0"/>
          </a:p>
          <a:p>
            <a:r>
              <a:rPr lang="zh-CN" altLang="en-US" sz="1600" dirty="0"/>
              <a:t>一</a:t>
            </a:r>
            <a:r>
              <a:rPr lang="zh-CN" altLang="en-US" sz="1600" dirty="0" smtClean="0"/>
              <a:t>个卷积层含有</a:t>
            </a:r>
            <a:r>
              <a:rPr lang="en-US" altLang="zh-CN" sz="1600" dirty="0" smtClean="0"/>
              <a:t>6</a:t>
            </a:r>
            <a:r>
              <a:rPr lang="zh-CN" altLang="en-US" sz="1600" dirty="0" smtClean="0"/>
              <a:t>的</a:t>
            </a:r>
            <a:r>
              <a:rPr lang="en-US" altLang="zh-CN" sz="1600" i="1" dirty="0">
                <a:latin typeface="Cambria Math" panose="02040503050406030204" pitchFamily="18" charset="0"/>
              </a:rPr>
              <a:t>feature </a:t>
            </a:r>
            <a:r>
              <a:rPr lang="en-US" altLang="zh-CN" sz="1600" i="1" dirty="0" smtClean="0">
                <a:latin typeface="Cambria Math" panose="02040503050406030204" pitchFamily="18" charset="0"/>
              </a:rPr>
              <a:t>map</a:t>
            </a:r>
            <a:r>
              <a:rPr lang="zh-CN" altLang="en-US" sz="1600" dirty="0" smtClean="0"/>
              <a:t>，每一个</a:t>
            </a:r>
            <a:r>
              <a:rPr lang="en-US" altLang="zh-CN" sz="1600" i="1" dirty="0">
                <a:latin typeface="Cambria Math" panose="02040503050406030204" pitchFamily="18" charset="0"/>
              </a:rPr>
              <a:t>feature map</a:t>
            </a:r>
            <a:r>
              <a:rPr lang="zh-CN" altLang="en-US" sz="1600" dirty="0" smtClean="0"/>
              <a:t>对应一个卷积核，也就对应提取了图像</a:t>
            </a:r>
            <a:endParaRPr lang="en-US" altLang="zh-CN" sz="1600" dirty="0" smtClean="0"/>
          </a:p>
          <a:p>
            <a:r>
              <a:rPr lang="zh-CN" altLang="en-US" sz="1600" dirty="0" smtClean="0"/>
              <a:t>的一种特征。这里</a:t>
            </a:r>
            <a:r>
              <a:rPr lang="zh-CN" altLang="en-US" sz="1600" dirty="0" smtClean="0">
                <a:solidFill>
                  <a:srgbClr val="0070C0"/>
                </a:solidFill>
              </a:rPr>
              <a:t>注意</a:t>
            </a:r>
            <a:r>
              <a:rPr lang="zh-CN" altLang="en-US" sz="1600" dirty="0" smtClean="0"/>
              <a:t>最终的</a:t>
            </a:r>
            <a:r>
              <a:rPr lang="en-US" altLang="zh-CN" sz="1600" i="1" dirty="0">
                <a:latin typeface="Cambria Math" panose="02040503050406030204" pitchFamily="18" charset="0"/>
              </a:rPr>
              <a:t>feature </a:t>
            </a:r>
            <a:r>
              <a:rPr lang="en-US" altLang="zh-CN" sz="1600" i="1" dirty="0" smtClean="0">
                <a:latin typeface="Cambria Math" panose="02040503050406030204" pitchFamily="18" charset="0"/>
              </a:rPr>
              <a:t>map</a:t>
            </a:r>
            <a:r>
              <a:rPr lang="zh-CN" altLang="en-US" sz="1600" dirty="0" smtClean="0">
                <a:latin typeface="Cambria Math" panose="02040503050406030204" pitchFamily="18" charset="0"/>
              </a:rPr>
              <a:t>并不是做完卷积后的结果，然后还要加一个非线</a:t>
            </a:r>
            <a:endParaRPr lang="en-US" altLang="zh-CN" sz="1600" dirty="0" smtClean="0">
              <a:latin typeface="Cambria Math" panose="02040503050406030204" pitchFamily="18" charset="0"/>
            </a:endParaRPr>
          </a:p>
          <a:p>
            <a:r>
              <a:rPr lang="zh-CN" altLang="en-US" sz="1600" dirty="0" smtClean="0">
                <a:latin typeface="Cambria Math" panose="02040503050406030204" pitchFamily="18" charset="0"/>
              </a:rPr>
              <a:t>性激活的操作，一般用</a:t>
            </a:r>
            <a:r>
              <a:rPr lang="en-US" altLang="zh-CN" sz="1600" dirty="0" smtClean="0">
                <a:latin typeface="Cambria Math" panose="02040503050406030204" pitchFamily="18" charset="0"/>
              </a:rPr>
              <a:t>ReLU</a:t>
            </a:r>
            <a:r>
              <a:rPr lang="zh-CN" altLang="en-US" sz="1600" dirty="0" smtClean="0">
                <a:latin typeface="Cambria Math" panose="02040503050406030204" pitchFamily="18" charset="0"/>
              </a:rPr>
              <a:t>函数，这个过程一般叫做</a:t>
            </a:r>
            <a:r>
              <a:rPr lang="en-US" altLang="zh-CN" sz="1600" i="1" dirty="0">
                <a:latin typeface="Cambria Math" panose="02040503050406030204" pitchFamily="18" charset="0"/>
              </a:rPr>
              <a:t>detector </a:t>
            </a:r>
            <a:r>
              <a:rPr lang="en-US" altLang="zh-CN" sz="1600" i="1" dirty="0" smtClean="0">
                <a:latin typeface="Cambria Math" panose="02040503050406030204" pitchFamily="18" charset="0"/>
              </a:rPr>
              <a:t>stage</a:t>
            </a:r>
            <a:r>
              <a:rPr lang="zh-CN" altLang="en-US" sz="1600" dirty="0" smtClean="0">
                <a:latin typeface="Cambria Math" panose="02040503050406030204" pitchFamily="18" charset="0"/>
              </a:rPr>
              <a:t>。</a:t>
            </a:r>
            <a:endParaRPr lang="en-US" altLang="zh-CN" sz="1600" dirty="0">
              <a:latin typeface="Cambria Math" panose="02040503050406030204" pitchFamily="18" charset="0"/>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637" y="3492594"/>
            <a:ext cx="8236683" cy="2867744"/>
          </a:xfrm>
          <a:prstGeom prst="rect">
            <a:avLst/>
          </a:prstGeom>
          <a:ln>
            <a:noFill/>
          </a:ln>
          <a:effectLst>
            <a:softEdge rad="112500"/>
          </a:effectLst>
        </p:spPr>
      </p:pic>
      <p:sp>
        <p:nvSpPr>
          <p:cNvPr id="27" name="矩形 26"/>
          <p:cNvSpPr/>
          <p:nvPr/>
        </p:nvSpPr>
        <p:spPr>
          <a:xfrm>
            <a:off x="1967015" y="3704335"/>
            <a:ext cx="2892669" cy="2241727"/>
          </a:xfrm>
          <a:prstGeom prst="rect">
            <a:avLst/>
          </a:prstGeom>
          <a:no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911" y="3046000"/>
            <a:ext cx="5060582" cy="36944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166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zh-CN" altLang="en-US" dirty="0" smtClean="0"/>
              <a:t>、卷积层</a:t>
            </a:r>
            <a:r>
              <a:rPr lang="en-US" altLang="zh-CN" dirty="0"/>
              <a:t>-Convolutional </a:t>
            </a:r>
            <a:r>
              <a:rPr lang="en-US" altLang="zh-CN" dirty="0" smtClean="0"/>
              <a:t>Layer</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pSp>
        <p:nvGrpSpPr>
          <p:cNvPr id="8" name="组合 7"/>
          <p:cNvGrpSpPr/>
          <p:nvPr/>
        </p:nvGrpSpPr>
        <p:grpSpPr>
          <a:xfrm>
            <a:off x="1304050" y="1644802"/>
            <a:ext cx="8236683" cy="2867744"/>
            <a:chOff x="314445" y="3199986"/>
            <a:chExt cx="8236683" cy="286774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45" y="3199986"/>
              <a:ext cx="8236683" cy="2867744"/>
            </a:xfrm>
            <a:prstGeom prst="rect">
              <a:avLst/>
            </a:prstGeom>
            <a:ln>
              <a:noFill/>
            </a:ln>
            <a:effectLst>
              <a:softEdge rad="112500"/>
            </a:effectLst>
          </p:spPr>
        </p:pic>
        <p:sp>
          <p:nvSpPr>
            <p:cNvPr id="10" name="矩形 9"/>
            <p:cNvSpPr/>
            <p:nvPr/>
          </p:nvSpPr>
          <p:spPr>
            <a:xfrm>
              <a:off x="2963009" y="3358662"/>
              <a:ext cx="2453054" cy="2162907"/>
            </a:xfrm>
            <a:prstGeom prst="rect">
              <a:avLst/>
            </a:prstGeom>
            <a:no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04050" y="4905786"/>
            <a:ext cx="8118843" cy="584775"/>
          </a:xfrm>
          <a:prstGeom prst="rect">
            <a:avLst/>
          </a:prstGeom>
          <a:noFill/>
        </p:spPr>
        <p:txBody>
          <a:bodyPr wrap="square" rtlCol="0">
            <a:spAutoFit/>
          </a:bodyPr>
          <a:lstStyle/>
          <a:p>
            <a:r>
              <a:rPr lang="zh-CN" altLang="en-US" sz="1600" dirty="0" smtClean="0"/>
              <a:t>前面我们针对的情况是输入图像是二维的，但是我们看</a:t>
            </a:r>
            <a:r>
              <a:rPr lang="en-US" altLang="zh-CN" sz="1600" i="1" dirty="0">
                <a:latin typeface="Cambria Math" panose="02040503050406030204" pitchFamily="18" charset="0"/>
              </a:rPr>
              <a:t>S</a:t>
            </a:r>
            <a:r>
              <a:rPr lang="en-US" altLang="zh-CN" sz="1600" i="1" dirty="0" smtClean="0">
                <a:latin typeface="Cambria Math" panose="02040503050406030204" pitchFamily="18" charset="0"/>
              </a:rPr>
              <a:t>2</a:t>
            </a:r>
            <a:r>
              <a:rPr lang="zh-CN" altLang="en-US" sz="1600" dirty="0" smtClean="0">
                <a:latin typeface="Cambria Math" panose="02040503050406030204" pitchFamily="18" charset="0"/>
              </a:rPr>
              <a:t>层到</a:t>
            </a:r>
            <a:r>
              <a:rPr lang="en-US" altLang="zh-CN" sz="1600" i="1" dirty="0" smtClean="0">
                <a:latin typeface="Cambria Math" panose="02040503050406030204" pitchFamily="18" charset="0"/>
              </a:rPr>
              <a:t>C3</a:t>
            </a:r>
            <a:r>
              <a:rPr lang="zh-CN" altLang="en-US" sz="1600" dirty="0" smtClean="0">
                <a:latin typeface="Cambria Math" panose="02040503050406030204" pitchFamily="18" charset="0"/>
              </a:rPr>
              <a:t>层，由</a:t>
            </a:r>
            <a:r>
              <a:rPr lang="en-US" altLang="zh-CN" sz="1600" dirty="0" smtClean="0">
                <a:latin typeface="Cambria Math" panose="02040503050406030204" pitchFamily="18" charset="0"/>
              </a:rPr>
              <a:t>6</a:t>
            </a:r>
            <a:r>
              <a:rPr lang="zh-CN" altLang="en-US" sz="1600" dirty="0" smtClean="0">
                <a:latin typeface="Cambria Math" panose="02040503050406030204" pitchFamily="18" charset="0"/>
              </a:rPr>
              <a:t>张图像做卷积到</a:t>
            </a:r>
            <a:endParaRPr lang="en-US" altLang="zh-CN" sz="1600" dirty="0" smtClean="0">
              <a:latin typeface="Cambria Math" panose="02040503050406030204" pitchFamily="18" charset="0"/>
            </a:endParaRPr>
          </a:p>
          <a:p>
            <a:r>
              <a:rPr lang="en-US" altLang="zh-CN" sz="1600" dirty="0" smtClean="0">
                <a:latin typeface="Cambria Math" panose="02040503050406030204" pitchFamily="18" charset="0"/>
              </a:rPr>
              <a:t>16</a:t>
            </a:r>
            <a:r>
              <a:rPr lang="zh-CN" altLang="en-US" sz="1600" dirty="0" smtClean="0">
                <a:latin typeface="Cambria Math" panose="02040503050406030204" pitchFamily="18" charset="0"/>
              </a:rPr>
              <a:t>张图像，这时候的卷积核是怎么操作的那。</a:t>
            </a:r>
            <a:endParaRPr lang="zh-CN" altLang="en-US" sz="1600" dirty="0">
              <a:latin typeface="Cambria Math" panose="020405030504060302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548" y="1046988"/>
            <a:ext cx="7911846" cy="6347876"/>
          </a:xfrm>
          <a:prstGeom prst="rect">
            <a:avLst/>
          </a:prstGeom>
        </p:spPr>
      </p:pic>
    </p:spTree>
    <p:extLst>
      <p:ext uri="{BB962C8B-B14F-4D97-AF65-F5344CB8AC3E}">
        <p14:creationId xmlns:p14="http://schemas.microsoft.com/office/powerpoint/2010/main" val="200806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六、池化</a:t>
            </a:r>
            <a:r>
              <a:rPr lang="en-US" altLang="zh-CN" dirty="0"/>
              <a:t>--pooling</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sp>
        <p:nvSpPr>
          <p:cNvPr id="12" name="文本框 11"/>
          <p:cNvSpPr txBox="1"/>
          <p:nvPr/>
        </p:nvSpPr>
        <p:spPr>
          <a:xfrm>
            <a:off x="1449707" y="1145078"/>
            <a:ext cx="8539409" cy="830997"/>
          </a:xfrm>
          <a:prstGeom prst="rect">
            <a:avLst/>
          </a:prstGeom>
          <a:noFill/>
        </p:spPr>
        <p:txBody>
          <a:bodyPr wrap="square" rtlCol="0">
            <a:spAutoFit/>
          </a:bodyPr>
          <a:lstStyle/>
          <a:p>
            <a:r>
              <a:rPr lang="en-US" altLang="zh-CN" sz="1600" dirty="0">
                <a:latin typeface="Cambria Math" panose="02040503050406030204" pitchFamily="18" charset="0"/>
              </a:rPr>
              <a:t>pooling</a:t>
            </a:r>
            <a:r>
              <a:rPr lang="zh-CN" altLang="en-US" sz="1600" dirty="0" smtClean="0"/>
              <a:t>操作是指在生成卷积层以后，图像某块区域的值被这个区域内所有值得统计量所取代，</a:t>
            </a:r>
            <a:endParaRPr lang="en-US" altLang="zh-CN" sz="1600" dirty="0" smtClean="0"/>
          </a:p>
          <a:p>
            <a:r>
              <a:rPr lang="zh-CN" altLang="en-US" sz="1600" dirty="0" smtClean="0"/>
              <a:t>例如</a:t>
            </a:r>
            <a:r>
              <a:rPr lang="en-US" altLang="zh-CN" sz="1600" i="1" dirty="0">
                <a:latin typeface="Cambria Math" panose="02040503050406030204" pitchFamily="18" charset="0"/>
              </a:rPr>
              <a:t>max </a:t>
            </a:r>
            <a:r>
              <a:rPr lang="en-US" altLang="zh-CN" sz="1600" i="1" dirty="0" smtClean="0">
                <a:latin typeface="Cambria Math" panose="02040503050406030204" pitchFamily="18" charset="0"/>
              </a:rPr>
              <a:t>pooling</a:t>
            </a:r>
            <a:r>
              <a:rPr lang="zh-CN" altLang="en-US" sz="1600" dirty="0" smtClean="0">
                <a:latin typeface="Cambria Math" panose="02040503050406030204" pitchFamily="18" charset="0"/>
              </a:rPr>
              <a:t>操作就是把一个矩形局域内最大的输出当做这块区域的输出。当然还有其他</a:t>
            </a:r>
            <a:endParaRPr lang="en-US" altLang="zh-CN" sz="1600" dirty="0" smtClean="0">
              <a:latin typeface="Cambria Math" panose="02040503050406030204" pitchFamily="18" charset="0"/>
            </a:endParaRPr>
          </a:p>
          <a:p>
            <a:r>
              <a:rPr lang="zh-CN" altLang="en-US" sz="1600" dirty="0" smtClean="0">
                <a:latin typeface="Cambria Math" panose="02040503050406030204" pitchFamily="18" charset="0"/>
              </a:rPr>
              <a:t>的</a:t>
            </a:r>
            <a:r>
              <a:rPr lang="en-US" altLang="zh-CN" sz="1600" dirty="0" smtClean="0">
                <a:latin typeface="Cambria Math" panose="02040503050406030204" pitchFamily="18" charset="0"/>
              </a:rPr>
              <a:t>pooling function</a:t>
            </a:r>
            <a:r>
              <a:rPr lang="zh-CN" altLang="en-US" sz="1600" dirty="0" smtClean="0">
                <a:latin typeface="Cambria Math" panose="02040503050406030204" pitchFamily="18" charset="0"/>
              </a:rPr>
              <a:t>，比如</a:t>
            </a:r>
            <a:r>
              <a:rPr lang="en-US" altLang="zh-CN" sz="1600" dirty="0" smtClean="0">
                <a:latin typeface="Cambria Math" panose="02040503050406030204" pitchFamily="18" charset="0"/>
              </a:rPr>
              <a:t>average pooling</a:t>
            </a:r>
            <a:r>
              <a:rPr lang="zh-CN" altLang="en-US" sz="1600" dirty="0" smtClean="0">
                <a:latin typeface="Cambria Math" panose="02040503050406030204" pitchFamily="18" charset="0"/>
              </a:rPr>
              <a:t>，</a:t>
            </a:r>
            <a:r>
              <a:rPr lang="en-US" altLang="zh-CN" sz="1600" dirty="0" smtClean="0">
                <a:latin typeface="Cambria Math" panose="02040503050406030204" pitchFamily="18" charset="0"/>
              </a:rPr>
              <a:t>weighted average pooling</a:t>
            </a:r>
            <a:r>
              <a:rPr lang="zh-CN" altLang="en-US" sz="1600" dirty="0" smtClean="0">
                <a:latin typeface="Cambria Math" panose="02040503050406030204" pitchFamily="18" charset="0"/>
              </a:rPr>
              <a:t>等</a:t>
            </a:r>
            <a:endParaRPr lang="en-US" altLang="zh-CN" sz="1600" dirty="0">
              <a:latin typeface="Cambria Math" panose="02040503050406030204" pitchFamily="18" charset="0"/>
            </a:endParaRPr>
          </a:p>
        </p:txBody>
      </p:sp>
      <p:sp>
        <p:nvSpPr>
          <p:cNvPr id="13" name="文本框 12"/>
          <p:cNvSpPr txBox="1"/>
          <p:nvPr/>
        </p:nvSpPr>
        <p:spPr>
          <a:xfrm>
            <a:off x="1449706" y="2188630"/>
            <a:ext cx="8539409" cy="1323439"/>
          </a:xfrm>
          <a:prstGeom prst="rect">
            <a:avLst/>
          </a:prstGeom>
          <a:noFill/>
        </p:spPr>
        <p:txBody>
          <a:bodyPr wrap="square" rtlCol="0">
            <a:spAutoFit/>
          </a:bodyPr>
          <a:lstStyle/>
          <a:p>
            <a:r>
              <a:rPr lang="en-US" altLang="zh-CN" sz="1600" dirty="0">
                <a:latin typeface="Cambria Math" panose="02040503050406030204" pitchFamily="18" charset="0"/>
              </a:rPr>
              <a:t>pooling</a:t>
            </a:r>
            <a:r>
              <a:rPr lang="zh-CN" altLang="en-US" sz="1600" dirty="0" smtClean="0"/>
              <a:t>操作很大的用处就是，对于输入图像的局部较小的平移来说，</a:t>
            </a:r>
            <a:r>
              <a:rPr lang="en-US" altLang="zh-CN" sz="1600" dirty="0">
                <a:latin typeface="Cambria Math" panose="02040503050406030204" pitchFamily="18" charset="0"/>
              </a:rPr>
              <a:t>pooling</a:t>
            </a:r>
            <a:r>
              <a:rPr lang="zh-CN" altLang="en-US" sz="1600" dirty="0"/>
              <a:t>使得</a:t>
            </a:r>
            <a:r>
              <a:rPr lang="zh-CN" altLang="en-US" sz="1600" dirty="0" smtClean="0"/>
              <a:t>卷积操作后得到的特征可以保持对于平移的不变性。给定一幅图像，比如我们在做图像检测，我们只关心某个特征是否在这幅图像中出现了，而它的位置不那么重要，这时候</a:t>
            </a:r>
            <a:r>
              <a:rPr lang="zh-CN" altLang="en-US" sz="1600" dirty="0" smtClean="0">
                <a:solidFill>
                  <a:srgbClr val="0070C0"/>
                </a:solidFill>
              </a:rPr>
              <a:t>局部平移不变性</a:t>
            </a:r>
            <a:r>
              <a:rPr lang="zh-CN" altLang="en-US" sz="1600" dirty="0" smtClean="0"/>
              <a:t>这个性质</a:t>
            </a:r>
            <a:endParaRPr lang="en-US" altLang="zh-CN" sz="1600" dirty="0" smtClean="0"/>
          </a:p>
          <a:p>
            <a:r>
              <a:rPr lang="zh-CN" altLang="en-US" sz="1600" dirty="0" smtClean="0">
                <a:latin typeface="Cambria Math" panose="02040503050406030204" pitchFamily="18" charset="0"/>
              </a:rPr>
              <a:t>对于我们的工作就很有用。比如我们要做人脸识别，我们并不能精确的知道眼睛在图像的什么</a:t>
            </a:r>
            <a:endParaRPr lang="en-US" altLang="zh-CN" sz="1600" dirty="0" smtClean="0">
              <a:latin typeface="Cambria Math" panose="02040503050406030204" pitchFamily="18" charset="0"/>
            </a:endParaRPr>
          </a:p>
          <a:p>
            <a:r>
              <a:rPr lang="zh-CN" altLang="en-US" sz="1600" dirty="0" smtClean="0">
                <a:latin typeface="Cambria Math" panose="02040503050406030204" pitchFamily="18" charset="0"/>
              </a:rPr>
              <a:t>像素的位置，只是大概知道在左上角。</a:t>
            </a:r>
            <a:endParaRPr lang="en-US" altLang="zh-CN" sz="1600" dirty="0">
              <a:latin typeface="Cambria Math" panose="02040503050406030204" pitchFamily="18" charset="0"/>
            </a:endParaRPr>
          </a:p>
        </p:txBody>
      </p:sp>
      <p:grpSp>
        <p:nvGrpSpPr>
          <p:cNvPr id="14" name="组合 13"/>
          <p:cNvGrpSpPr/>
          <p:nvPr/>
        </p:nvGrpSpPr>
        <p:grpSpPr>
          <a:xfrm>
            <a:off x="1444660" y="3724624"/>
            <a:ext cx="8539409" cy="1718261"/>
            <a:chOff x="279274" y="3727926"/>
            <a:chExt cx="8539409" cy="1718261"/>
          </a:xfrm>
        </p:grpSpPr>
        <p:pic>
          <p:nvPicPr>
            <p:cNvPr id="15" name="图片 14"/>
            <p:cNvPicPr>
              <a:picLocks noChangeAspect="1"/>
            </p:cNvPicPr>
            <p:nvPr/>
          </p:nvPicPr>
          <p:blipFill>
            <a:blip r:embed="rId2"/>
            <a:stretch>
              <a:fillRect/>
            </a:stretch>
          </p:blipFill>
          <p:spPr>
            <a:xfrm>
              <a:off x="279274" y="3727926"/>
              <a:ext cx="4039164" cy="1714739"/>
            </a:xfrm>
            <a:prstGeom prst="rect">
              <a:avLst/>
            </a:prstGeom>
            <a:ln>
              <a:noFill/>
            </a:ln>
            <a:effectLst>
              <a:outerShdw blurRad="190500" algn="tl" rotWithShape="0">
                <a:srgbClr val="000000">
                  <a:alpha val="70000"/>
                </a:srgbClr>
              </a:outerShdw>
            </a:effectLst>
          </p:spPr>
        </p:pic>
        <p:pic>
          <p:nvPicPr>
            <p:cNvPr id="16" name="图片 15"/>
            <p:cNvPicPr>
              <a:picLocks noChangeAspect="1"/>
            </p:cNvPicPr>
            <p:nvPr/>
          </p:nvPicPr>
          <p:blipFill>
            <a:blip r:embed="rId3"/>
            <a:stretch>
              <a:fillRect/>
            </a:stretch>
          </p:blipFill>
          <p:spPr>
            <a:xfrm>
              <a:off x="4887227" y="3727926"/>
              <a:ext cx="3931456" cy="1718261"/>
            </a:xfrm>
            <a:prstGeom prst="rect">
              <a:avLst/>
            </a:prstGeom>
            <a:ln>
              <a:noFill/>
            </a:ln>
            <a:effectLst>
              <a:outerShdw blurRad="190500" algn="tl" rotWithShape="0">
                <a:srgbClr val="000000">
                  <a:alpha val="70000"/>
                </a:srgbClr>
              </a:outerShdw>
            </a:effectLst>
          </p:spPr>
        </p:pic>
      </p:grpSp>
      <p:sp>
        <p:nvSpPr>
          <p:cNvPr id="17" name="文本框 16"/>
          <p:cNvSpPr txBox="1"/>
          <p:nvPr/>
        </p:nvSpPr>
        <p:spPr>
          <a:xfrm>
            <a:off x="1444660" y="5651918"/>
            <a:ext cx="8539409" cy="1077218"/>
          </a:xfrm>
          <a:prstGeom prst="rect">
            <a:avLst/>
          </a:prstGeom>
          <a:noFill/>
        </p:spPr>
        <p:txBody>
          <a:bodyPr wrap="square" rtlCol="0">
            <a:spAutoFit/>
          </a:bodyPr>
          <a:lstStyle/>
          <a:p>
            <a:r>
              <a:rPr lang="zh-CN" altLang="en-US" sz="1600" dirty="0" smtClean="0">
                <a:latin typeface="Cambria Math" panose="02040503050406030204" pitchFamily="18" charset="0"/>
              </a:rPr>
              <a:t>上图就是</a:t>
            </a:r>
            <a:r>
              <a:rPr lang="en-US" altLang="zh-CN" sz="1600" dirty="0" smtClean="0">
                <a:latin typeface="Cambria Math" panose="02040503050406030204" pitchFamily="18" charset="0"/>
              </a:rPr>
              <a:t>max pooling</a:t>
            </a:r>
            <a:r>
              <a:rPr lang="zh-CN" altLang="en-US" sz="1600" dirty="0" smtClean="0">
                <a:latin typeface="Cambria Math" panose="02040503050406030204" pitchFamily="18" charset="0"/>
              </a:rPr>
              <a:t>导致的局部平移不变性，我们可以看到下面的卷积层的输入向右平移了一个神经元，即输入层对应神经元的值都变了，可是上面的</a:t>
            </a:r>
            <a:r>
              <a:rPr lang="en-US" altLang="zh-CN" sz="1600" dirty="0" smtClean="0">
                <a:latin typeface="Cambria Math" panose="02040503050406030204" pitchFamily="18" charset="0"/>
              </a:rPr>
              <a:t>pooling</a:t>
            </a:r>
            <a:r>
              <a:rPr lang="zh-CN" altLang="en-US" sz="1600" dirty="0" smtClean="0">
                <a:latin typeface="Cambria Math" panose="02040503050406030204" pitchFamily="18" charset="0"/>
              </a:rPr>
              <a:t>层的值只有部分改变了。</a:t>
            </a:r>
            <a:endParaRPr lang="en-US" altLang="zh-CN" sz="1600" dirty="0" smtClean="0">
              <a:latin typeface="Cambria Math" panose="02040503050406030204" pitchFamily="18" charset="0"/>
            </a:endParaRPr>
          </a:p>
          <a:p>
            <a:r>
              <a:rPr lang="zh-CN" altLang="en-US" sz="1600" dirty="0" smtClean="0">
                <a:latin typeface="Cambria Math" panose="02040503050406030204" pitchFamily="18" charset="0"/>
              </a:rPr>
              <a:t>这里只是对一个</a:t>
            </a:r>
            <a:r>
              <a:rPr lang="en-US" altLang="zh-CN" sz="1600" dirty="0" smtClean="0">
                <a:latin typeface="Cambria Math" panose="02040503050406030204" pitchFamily="18" charset="0"/>
              </a:rPr>
              <a:t>feature map</a:t>
            </a:r>
            <a:r>
              <a:rPr lang="zh-CN" altLang="en-US" sz="1600" dirty="0" smtClean="0">
                <a:latin typeface="Cambria Math" panose="02040503050406030204" pitchFamily="18" charset="0"/>
              </a:rPr>
              <a:t>做池化，其实对多个</a:t>
            </a:r>
            <a:r>
              <a:rPr lang="en-US" altLang="zh-CN" sz="1600" dirty="0" smtClean="0">
                <a:latin typeface="Cambria Math" panose="02040503050406030204" pitchFamily="18" charset="0"/>
              </a:rPr>
              <a:t>feature map</a:t>
            </a:r>
            <a:r>
              <a:rPr lang="zh-CN" altLang="en-US" sz="1600" dirty="0" smtClean="0">
                <a:latin typeface="Cambria Math" panose="02040503050406030204" pitchFamily="18" charset="0"/>
              </a:rPr>
              <a:t>做池化还可能解决旋转不变性的问题。</a:t>
            </a:r>
            <a:endParaRPr lang="en-US" altLang="zh-CN" sz="1600" dirty="0">
              <a:latin typeface="Cambria Math" panose="02040503050406030204" pitchFamily="18" charset="0"/>
            </a:endParaRPr>
          </a:p>
        </p:txBody>
      </p:sp>
    </p:spTree>
    <p:extLst>
      <p:ext uri="{BB962C8B-B14F-4D97-AF65-F5344CB8AC3E}">
        <p14:creationId xmlns:p14="http://schemas.microsoft.com/office/powerpoint/2010/main" val="4134166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七、池化层</a:t>
            </a:r>
            <a:r>
              <a:rPr lang="en-US" altLang="zh-CN" dirty="0" smtClean="0"/>
              <a:t>—pooling layer</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dirty="0"/>
          </a:p>
        </p:txBody>
      </p:sp>
      <p:sp>
        <p:nvSpPr>
          <p:cNvPr id="10" name="文本框 9"/>
          <p:cNvSpPr txBox="1"/>
          <p:nvPr/>
        </p:nvSpPr>
        <p:spPr>
          <a:xfrm>
            <a:off x="1545879" y="1256132"/>
            <a:ext cx="8539409" cy="584775"/>
          </a:xfrm>
          <a:prstGeom prst="rect">
            <a:avLst/>
          </a:prstGeom>
          <a:noFill/>
        </p:spPr>
        <p:txBody>
          <a:bodyPr wrap="square" rtlCol="0">
            <a:spAutoFit/>
          </a:bodyPr>
          <a:lstStyle/>
          <a:p>
            <a:r>
              <a:rPr lang="zh-CN" altLang="en-US" sz="1600" dirty="0" smtClean="0">
                <a:latin typeface="Cambria Math" panose="02040503050406030204" pitchFamily="18" charset="0"/>
              </a:rPr>
              <a:t>有了</a:t>
            </a:r>
            <a:r>
              <a:rPr lang="en-US" altLang="zh-CN" sz="1600" dirty="0" smtClean="0">
                <a:latin typeface="Cambria Math" panose="02040503050406030204" pitchFamily="18" charset="0"/>
              </a:rPr>
              <a:t>pooling</a:t>
            </a:r>
            <a:r>
              <a:rPr lang="zh-CN" altLang="en-US" sz="1600" dirty="0" smtClean="0">
                <a:latin typeface="Cambria Math" panose="02040503050406030204" pitchFamily="18" charset="0"/>
              </a:rPr>
              <a:t>操作，我们就可以产生</a:t>
            </a:r>
            <a:r>
              <a:rPr lang="en-US" altLang="zh-CN" sz="1600" dirty="0" smtClean="0">
                <a:latin typeface="Cambria Math" panose="02040503050406030204" pitchFamily="18" charset="0"/>
              </a:rPr>
              <a:t>CNN</a:t>
            </a:r>
            <a:r>
              <a:rPr lang="zh-CN" altLang="en-US" sz="1600" dirty="0" smtClean="0">
                <a:latin typeface="Cambria Math" panose="02040503050406030204" pitchFamily="18" charset="0"/>
              </a:rPr>
              <a:t>的另外一种隐藏层了，就是</a:t>
            </a:r>
            <a:r>
              <a:rPr lang="en-US" altLang="zh-CN" sz="1600" dirty="0" smtClean="0">
                <a:latin typeface="Cambria Math" panose="02040503050406030204" pitchFamily="18" charset="0"/>
              </a:rPr>
              <a:t>pooling layer</a:t>
            </a:r>
            <a:r>
              <a:rPr lang="zh-CN" altLang="en-US" sz="1600" dirty="0" smtClean="0">
                <a:latin typeface="Cambria Math" panose="02040503050406030204" pitchFamily="18" charset="0"/>
              </a:rPr>
              <a:t>，这一层的产生思想明确清晰，操作也简单。</a:t>
            </a:r>
            <a:endParaRPr lang="en-US" altLang="zh-CN" sz="1600" dirty="0">
              <a:latin typeface="Cambria Math" panose="02040503050406030204" pitchFamily="18"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241" y="3579100"/>
            <a:ext cx="8236683" cy="2867744"/>
          </a:xfrm>
          <a:prstGeom prst="rect">
            <a:avLst/>
          </a:prstGeom>
          <a:ln>
            <a:noFill/>
          </a:ln>
          <a:effectLst>
            <a:outerShdw blurRad="190500" algn="tl" rotWithShape="0">
              <a:srgbClr val="000000">
                <a:alpha val="70000"/>
              </a:srgbClr>
            </a:outerShdw>
          </a:effectLst>
        </p:spPr>
      </p:pic>
      <p:sp>
        <p:nvSpPr>
          <p:cNvPr id="18" name="矩形 17"/>
          <p:cNvSpPr/>
          <p:nvPr/>
        </p:nvSpPr>
        <p:spPr>
          <a:xfrm>
            <a:off x="3169099" y="3772945"/>
            <a:ext cx="2453054" cy="2154116"/>
          </a:xfrm>
          <a:prstGeom prst="rect">
            <a:avLst/>
          </a:prstGeom>
          <a:no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545879" y="2068303"/>
            <a:ext cx="8539409" cy="830997"/>
          </a:xfrm>
          <a:prstGeom prst="rect">
            <a:avLst/>
          </a:prstGeom>
          <a:noFill/>
        </p:spPr>
        <p:txBody>
          <a:bodyPr wrap="square" rtlCol="0">
            <a:spAutoFit/>
          </a:bodyPr>
          <a:lstStyle/>
          <a:p>
            <a:r>
              <a:rPr lang="zh-CN" altLang="en-US" sz="1600" dirty="0" smtClean="0">
                <a:latin typeface="Cambria Math" panose="02040503050406030204" pitchFamily="18" charset="0"/>
              </a:rPr>
              <a:t>如下图所示，由原始图像应用</a:t>
            </a:r>
            <a:r>
              <a:rPr lang="en-US" altLang="zh-CN" sz="1600" dirty="0" smtClean="0">
                <a:latin typeface="Cambria Math" panose="02040503050406030204" pitchFamily="18" charset="0"/>
              </a:rPr>
              <a:t>6</a:t>
            </a:r>
            <a:r>
              <a:rPr lang="zh-CN" altLang="en-US" sz="1600" dirty="0" smtClean="0">
                <a:latin typeface="Cambria Math" panose="02040503050406030204" pitchFamily="18" charset="0"/>
              </a:rPr>
              <a:t>个卷积核提取了</a:t>
            </a:r>
            <a:r>
              <a:rPr lang="en-US" altLang="zh-CN" sz="1600" dirty="0" smtClean="0">
                <a:latin typeface="Cambria Math" panose="02040503050406030204" pitchFamily="18" charset="0"/>
              </a:rPr>
              <a:t>6</a:t>
            </a:r>
            <a:r>
              <a:rPr lang="zh-CN" altLang="en-US" sz="1600" dirty="0" smtClean="0">
                <a:latin typeface="Cambria Math" panose="02040503050406030204" pitchFamily="18" charset="0"/>
              </a:rPr>
              <a:t>个</a:t>
            </a:r>
            <a:r>
              <a:rPr lang="en-US" altLang="zh-CN" sz="1600" dirty="0" smtClean="0">
                <a:latin typeface="Cambria Math" panose="02040503050406030204" pitchFamily="18" charset="0"/>
              </a:rPr>
              <a:t>feature map</a:t>
            </a:r>
            <a:r>
              <a:rPr lang="zh-CN" altLang="en-US" sz="1600" dirty="0" smtClean="0">
                <a:latin typeface="Cambria Math" panose="02040503050406030204" pitchFamily="18" charset="0"/>
              </a:rPr>
              <a:t>，然后针对这</a:t>
            </a:r>
            <a:r>
              <a:rPr lang="en-US" altLang="zh-CN" sz="1600" dirty="0" smtClean="0">
                <a:latin typeface="Cambria Math" panose="02040503050406030204" pitchFamily="18" charset="0"/>
              </a:rPr>
              <a:t>6</a:t>
            </a:r>
            <a:r>
              <a:rPr lang="zh-CN" altLang="en-US" sz="1600" dirty="0" smtClean="0">
                <a:latin typeface="Cambria Math" panose="02040503050406030204" pitchFamily="18" charset="0"/>
              </a:rPr>
              <a:t>个</a:t>
            </a:r>
            <a:r>
              <a:rPr lang="en-US" altLang="zh-CN" sz="1600" dirty="0" smtClean="0">
                <a:latin typeface="Cambria Math" panose="02040503050406030204" pitchFamily="18" charset="0"/>
              </a:rPr>
              <a:t>feature map</a:t>
            </a:r>
            <a:r>
              <a:rPr lang="zh-CN" altLang="en-US" sz="1600" dirty="0" smtClean="0">
                <a:latin typeface="Cambria Math" panose="02040503050406030204" pitchFamily="18" charset="0"/>
              </a:rPr>
              <a:t>做</a:t>
            </a:r>
            <a:endParaRPr lang="en-US" altLang="zh-CN" sz="1600" dirty="0" smtClean="0">
              <a:latin typeface="Cambria Math" panose="02040503050406030204" pitchFamily="18" charset="0"/>
            </a:endParaRPr>
          </a:p>
          <a:p>
            <a:r>
              <a:rPr lang="en-US" altLang="zh-CN" sz="1600" dirty="0" smtClean="0">
                <a:latin typeface="Cambria Math" panose="02040503050406030204" pitchFamily="18" charset="0"/>
              </a:rPr>
              <a:t>pooling</a:t>
            </a:r>
            <a:r>
              <a:rPr lang="zh-CN" altLang="en-US" sz="1600" dirty="0" smtClean="0">
                <a:latin typeface="Cambria Math" panose="02040503050406030204" pitchFamily="18" charset="0"/>
              </a:rPr>
              <a:t>，还有一种叫法就是</a:t>
            </a:r>
            <a:r>
              <a:rPr lang="en-US" altLang="zh-CN" sz="1600" dirty="0" smtClean="0">
                <a:latin typeface="Cambria Math" panose="02040503050406030204" pitchFamily="18" charset="0"/>
              </a:rPr>
              <a:t>subsampling</a:t>
            </a:r>
            <a:r>
              <a:rPr lang="zh-CN" altLang="en-US" sz="1600" dirty="0" smtClean="0">
                <a:latin typeface="Cambria Math" panose="02040503050406030204" pitchFamily="18" charset="0"/>
              </a:rPr>
              <a:t>，即子采样，其实就和前面提到的稀疏连接和权值共享一样，池化操作也会大大减少模型的参数。</a:t>
            </a:r>
            <a:endParaRPr lang="en-US" altLang="zh-CN" sz="1600" dirty="0">
              <a:latin typeface="Cambria Math" panose="02040503050406030204" pitchFamily="18" charset="0"/>
            </a:endParaRPr>
          </a:p>
        </p:txBody>
      </p:sp>
    </p:spTree>
    <p:extLst>
      <p:ext uri="{BB962C8B-B14F-4D97-AF65-F5344CB8AC3E}">
        <p14:creationId xmlns:p14="http://schemas.microsoft.com/office/powerpoint/2010/main" val="3840256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dirty="0"/>
          </a:p>
        </p:txBody>
      </p:sp>
      <p:grpSp>
        <p:nvGrpSpPr>
          <p:cNvPr id="39" name="组合 38"/>
          <p:cNvGrpSpPr/>
          <p:nvPr/>
        </p:nvGrpSpPr>
        <p:grpSpPr>
          <a:xfrm>
            <a:off x="1066006" y="2621880"/>
            <a:ext cx="9211849" cy="3833784"/>
            <a:chOff x="510684" y="2002550"/>
            <a:chExt cx="8246454" cy="3194457"/>
          </a:xfrm>
        </p:grpSpPr>
        <p:grpSp>
          <p:nvGrpSpPr>
            <p:cNvPr id="40" name="组合 39"/>
            <p:cNvGrpSpPr/>
            <p:nvPr/>
          </p:nvGrpSpPr>
          <p:grpSpPr>
            <a:xfrm>
              <a:off x="1938703" y="2112446"/>
              <a:ext cx="4909039" cy="422032"/>
              <a:chOff x="1950425" y="978240"/>
              <a:chExt cx="4909039" cy="422032"/>
            </a:xfrm>
          </p:grpSpPr>
          <p:sp>
            <p:nvSpPr>
              <p:cNvPr id="56" name="矩形 55"/>
              <p:cNvSpPr/>
              <p:nvPr/>
            </p:nvSpPr>
            <p:spPr>
              <a:xfrm>
                <a:off x="1950425" y="978241"/>
                <a:ext cx="2092569" cy="422031"/>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卷积</a:t>
                </a:r>
                <a:r>
                  <a:rPr lang="en-US" altLang="zh-CN" sz="2000" i="1" dirty="0">
                    <a:solidFill>
                      <a:schemeClr val="bg1"/>
                    </a:solidFill>
                    <a:latin typeface="Cambria Math" panose="02040503050406030204" pitchFamily="18" charset="0"/>
                  </a:rPr>
                  <a:t>--convolution</a:t>
                </a:r>
                <a:endParaRPr lang="zh-CN" altLang="en-US" sz="2000" i="1" dirty="0">
                  <a:solidFill>
                    <a:schemeClr val="bg1"/>
                  </a:solidFill>
                  <a:latin typeface="Cambria Math" panose="02040503050406030204" pitchFamily="18" charset="0"/>
                </a:endParaRPr>
              </a:p>
            </p:txBody>
          </p:sp>
          <p:sp>
            <p:nvSpPr>
              <p:cNvPr id="57" name="矩形 56"/>
              <p:cNvSpPr/>
              <p:nvPr/>
            </p:nvSpPr>
            <p:spPr>
              <a:xfrm>
                <a:off x="4766895" y="978240"/>
                <a:ext cx="2092569" cy="422031"/>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池化</a:t>
                </a:r>
                <a:r>
                  <a:rPr lang="en-US" altLang="zh-CN" sz="2000" i="1" dirty="0">
                    <a:solidFill>
                      <a:schemeClr val="bg1"/>
                    </a:solidFill>
                    <a:latin typeface="Cambria Math" panose="02040503050406030204" pitchFamily="18" charset="0"/>
                  </a:rPr>
                  <a:t>--pooling</a:t>
                </a:r>
                <a:endParaRPr lang="zh-CN" altLang="en-US" sz="2000" i="1" dirty="0">
                  <a:solidFill>
                    <a:schemeClr val="bg1"/>
                  </a:solidFill>
                  <a:latin typeface="Cambria Math" panose="02040503050406030204" pitchFamily="18" charset="0"/>
                </a:endParaRPr>
              </a:p>
            </p:txBody>
          </p:sp>
        </p:grpSp>
        <p:sp>
          <p:nvSpPr>
            <p:cNvPr id="41" name="下箭头 40"/>
            <p:cNvSpPr/>
            <p:nvPr/>
          </p:nvSpPr>
          <p:spPr>
            <a:xfrm>
              <a:off x="4303833" y="2747937"/>
              <a:ext cx="193430" cy="39565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2" name="下箭头 41"/>
            <p:cNvSpPr/>
            <p:nvPr/>
          </p:nvSpPr>
          <p:spPr>
            <a:xfrm>
              <a:off x="4303833" y="4042803"/>
              <a:ext cx="193430" cy="39565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3" name="矩形 42"/>
            <p:cNvSpPr/>
            <p:nvPr/>
          </p:nvSpPr>
          <p:spPr>
            <a:xfrm>
              <a:off x="1705708" y="2002550"/>
              <a:ext cx="5398477" cy="646222"/>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510684" y="3267799"/>
              <a:ext cx="8246454" cy="648344"/>
              <a:chOff x="491634" y="1990478"/>
              <a:chExt cx="8246454" cy="648344"/>
            </a:xfrm>
          </p:grpSpPr>
          <p:grpSp>
            <p:nvGrpSpPr>
              <p:cNvPr id="51" name="组合 50"/>
              <p:cNvGrpSpPr/>
              <p:nvPr/>
            </p:nvGrpSpPr>
            <p:grpSpPr>
              <a:xfrm>
                <a:off x="570032" y="2049686"/>
                <a:ext cx="8088926" cy="521693"/>
                <a:chOff x="570032" y="901159"/>
                <a:chExt cx="8088926" cy="521693"/>
              </a:xfrm>
            </p:grpSpPr>
            <p:sp>
              <p:nvSpPr>
                <p:cNvPr id="53" name="矩形 52"/>
                <p:cNvSpPr/>
                <p:nvPr/>
              </p:nvSpPr>
              <p:spPr>
                <a:xfrm>
                  <a:off x="570032" y="901159"/>
                  <a:ext cx="2368062" cy="52169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稀疏连接</a:t>
                  </a:r>
                  <a:r>
                    <a:rPr lang="en-US" altLang="zh-CN" sz="2000" i="1" dirty="0" smtClean="0">
                      <a:solidFill>
                        <a:schemeClr val="bg1"/>
                      </a:solidFill>
                      <a:latin typeface="Cambria Math" panose="02040503050406030204" pitchFamily="18" charset="0"/>
                    </a:rPr>
                    <a:t>--sparse </a:t>
                  </a:r>
                  <a:r>
                    <a:rPr lang="en-US" altLang="zh-CN" sz="2000" i="1" dirty="0">
                      <a:solidFill>
                        <a:schemeClr val="bg1"/>
                      </a:solidFill>
                      <a:latin typeface="Cambria Math" panose="02040503050406030204" pitchFamily="18" charset="0"/>
                    </a:rPr>
                    <a:t>connectivity</a:t>
                  </a:r>
                  <a:endParaRPr lang="zh-CN" altLang="en-US" sz="2000" i="1" dirty="0">
                    <a:solidFill>
                      <a:schemeClr val="bg1"/>
                    </a:solidFill>
                    <a:latin typeface="Cambria Math" panose="02040503050406030204" pitchFamily="18" charset="0"/>
                  </a:endParaRPr>
                </a:p>
              </p:txBody>
            </p:sp>
            <p:sp>
              <p:nvSpPr>
                <p:cNvPr id="54" name="矩形 53"/>
                <p:cNvSpPr/>
                <p:nvPr/>
              </p:nvSpPr>
              <p:spPr>
                <a:xfrm>
                  <a:off x="3037208" y="916398"/>
                  <a:ext cx="2394975" cy="506454"/>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参数共享</a:t>
                  </a:r>
                  <a:r>
                    <a:rPr lang="en-US" altLang="zh-CN" sz="2000" i="1" dirty="0">
                      <a:solidFill>
                        <a:schemeClr val="bg1"/>
                      </a:solidFill>
                      <a:latin typeface="Cambria Math" panose="02040503050406030204" pitchFamily="18" charset="0"/>
                    </a:rPr>
                    <a:t>--parameter sharing</a:t>
                  </a:r>
                  <a:endParaRPr lang="zh-CN" altLang="en-US" sz="2000" i="1" dirty="0">
                    <a:solidFill>
                      <a:schemeClr val="bg1"/>
                    </a:solidFill>
                    <a:latin typeface="Cambria Math" panose="02040503050406030204" pitchFamily="18" charset="0"/>
                  </a:endParaRPr>
                </a:p>
              </p:txBody>
            </p:sp>
            <p:sp>
              <p:nvSpPr>
                <p:cNvPr id="55" name="矩形 54"/>
                <p:cNvSpPr/>
                <p:nvPr/>
              </p:nvSpPr>
              <p:spPr>
                <a:xfrm>
                  <a:off x="5498134" y="916398"/>
                  <a:ext cx="3160824" cy="5064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等</a:t>
                  </a:r>
                  <a:r>
                    <a:rPr lang="zh-CN" altLang="en-US" sz="2000" i="1" dirty="0" smtClean="0">
                      <a:solidFill>
                        <a:schemeClr val="bg1"/>
                      </a:solidFill>
                      <a:latin typeface="Cambria Math" panose="02040503050406030204" pitchFamily="18" charset="0"/>
                    </a:rPr>
                    <a:t>变表示</a:t>
                  </a:r>
                  <a:r>
                    <a:rPr lang="en-US" altLang="zh-CN" sz="2000" i="1" dirty="0" smtClean="0">
                      <a:solidFill>
                        <a:schemeClr val="bg1"/>
                      </a:solidFill>
                      <a:latin typeface="Cambria Math" panose="02040503050406030204" pitchFamily="18" charset="0"/>
                    </a:rPr>
                    <a:t>--</a:t>
                  </a:r>
                  <a:r>
                    <a:rPr lang="en-US" altLang="zh-CN" sz="2000" i="1" dirty="0" err="1" smtClean="0">
                      <a:solidFill>
                        <a:schemeClr val="bg1"/>
                      </a:solidFill>
                      <a:latin typeface="Cambria Math" panose="02040503050406030204" pitchFamily="18" charset="0"/>
                    </a:rPr>
                    <a:t>equivariant</a:t>
                  </a:r>
                  <a:r>
                    <a:rPr lang="en-US" altLang="zh-CN" sz="2000" i="1" dirty="0" smtClean="0">
                      <a:solidFill>
                        <a:schemeClr val="bg1"/>
                      </a:solidFill>
                      <a:latin typeface="Cambria Math" panose="02040503050406030204" pitchFamily="18" charset="0"/>
                    </a:rPr>
                    <a:t>  </a:t>
                  </a:r>
                  <a:r>
                    <a:rPr lang="en-US" altLang="zh-CN" sz="2000" i="1" dirty="0" smtClean="0">
                      <a:solidFill>
                        <a:schemeClr val="bg1"/>
                      </a:solidFill>
                      <a:latin typeface="Cambria Math" panose="02040503050406030204" pitchFamily="18" charset="0"/>
                    </a:rPr>
                    <a:t>representation</a:t>
                  </a:r>
                  <a:endParaRPr lang="zh-CN" altLang="en-US" sz="2000" i="1" dirty="0">
                    <a:solidFill>
                      <a:schemeClr val="bg1"/>
                    </a:solidFill>
                    <a:latin typeface="Cambria Math" panose="02040503050406030204" pitchFamily="18" charset="0"/>
                  </a:endParaRPr>
                </a:p>
              </p:txBody>
            </p:sp>
          </p:grpSp>
          <p:sp>
            <p:nvSpPr>
              <p:cNvPr id="52" name="矩形 51"/>
              <p:cNvSpPr/>
              <p:nvPr/>
            </p:nvSpPr>
            <p:spPr>
              <a:xfrm>
                <a:off x="491634" y="1990478"/>
                <a:ext cx="8246454" cy="648344"/>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510684" y="4548663"/>
              <a:ext cx="8246454" cy="648344"/>
              <a:chOff x="484307" y="3169784"/>
              <a:chExt cx="8246454" cy="648344"/>
            </a:xfrm>
          </p:grpSpPr>
          <p:grpSp>
            <p:nvGrpSpPr>
              <p:cNvPr id="46" name="组合 45"/>
              <p:cNvGrpSpPr/>
              <p:nvPr/>
            </p:nvGrpSpPr>
            <p:grpSpPr>
              <a:xfrm>
                <a:off x="562705" y="3277400"/>
                <a:ext cx="8050093" cy="422031"/>
                <a:chOff x="653560" y="1239714"/>
                <a:chExt cx="8050093" cy="422031"/>
              </a:xfrm>
            </p:grpSpPr>
            <p:sp>
              <p:nvSpPr>
                <p:cNvPr id="48" name="矩形 47"/>
                <p:cNvSpPr/>
                <p:nvPr/>
              </p:nvSpPr>
              <p:spPr>
                <a:xfrm>
                  <a:off x="653560" y="1239714"/>
                  <a:ext cx="2417885" cy="422031"/>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卷积层</a:t>
                  </a:r>
                  <a:r>
                    <a:rPr lang="en-US" altLang="zh-CN" sz="2000" i="1" dirty="0">
                      <a:solidFill>
                        <a:schemeClr val="bg1"/>
                      </a:solidFill>
                      <a:latin typeface="Cambria Math" panose="02040503050406030204" pitchFamily="18" charset="0"/>
                    </a:rPr>
                    <a:t>--</a:t>
                  </a:r>
                  <a:r>
                    <a:rPr lang="en-US" altLang="zh-CN" sz="2000" i="1" dirty="0">
                      <a:solidFill>
                        <a:schemeClr val="bg1"/>
                      </a:solidFill>
                      <a:latin typeface="Cambria Math" panose="02040503050406030204" pitchFamily="18" charset="0"/>
                    </a:rPr>
                    <a:t>convolution</a:t>
                  </a:r>
                  <a:endParaRPr lang="zh-CN" altLang="en-US" sz="2000" i="1" dirty="0">
                    <a:solidFill>
                      <a:schemeClr val="bg1"/>
                    </a:solidFill>
                    <a:latin typeface="Cambria Math" panose="02040503050406030204" pitchFamily="18" charset="0"/>
                  </a:endParaRPr>
                </a:p>
              </p:txBody>
            </p:sp>
            <p:sp>
              <p:nvSpPr>
                <p:cNvPr id="49" name="矩形 48"/>
                <p:cNvSpPr/>
                <p:nvPr/>
              </p:nvSpPr>
              <p:spPr>
                <a:xfrm>
                  <a:off x="3305906" y="1239714"/>
                  <a:ext cx="2098432" cy="422031"/>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池化层</a:t>
                  </a:r>
                  <a:r>
                    <a:rPr lang="en-US" altLang="zh-CN" sz="2000" i="1" dirty="0">
                      <a:solidFill>
                        <a:schemeClr val="bg1"/>
                      </a:solidFill>
                      <a:latin typeface="Cambria Math" panose="02040503050406030204" pitchFamily="18" charset="0"/>
                    </a:rPr>
                    <a:t>--</a:t>
                  </a:r>
                  <a:r>
                    <a:rPr lang="en-US" altLang="zh-CN" sz="2000" i="1" dirty="0">
                      <a:solidFill>
                        <a:schemeClr val="bg1"/>
                      </a:solidFill>
                      <a:latin typeface="Cambria Math" panose="02040503050406030204" pitchFamily="18" charset="0"/>
                    </a:rPr>
                    <a:t>pooling</a:t>
                  </a:r>
                  <a:endParaRPr lang="zh-CN" altLang="en-US" sz="2000" i="1" dirty="0">
                    <a:solidFill>
                      <a:schemeClr val="bg1"/>
                    </a:solidFill>
                    <a:latin typeface="Cambria Math" panose="02040503050406030204" pitchFamily="18" charset="0"/>
                  </a:endParaRPr>
                </a:p>
              </p:txBody>
            </p:sp>
            <p:sp>
              <p:nvSpPr>
                <p:cNvPr id="50" name="矩形 49"/>
                <p:cNvSpPr/>
                <p:nvPr/>
              </p:nvSpPr>
              <p:spPr>
                <a:xfrm>
                  <a:off x="5591175" y="1239714"/>
                  <a:ext cx="3112478"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全连接层</a:t>
                  </a:r>
                  <a:r>
                    <a:rPr lang="en-US" altLang="zh-CN" sz="2000" dirty="0" smtClean="0"/>
                    <a:t>—</a:t>
                  </a:r>
                  <a:r>
                    <a:rPr lang="en-US" altLang="zh-CN" sz="2000" i="1" dirty="0">
                      <a:solidFill>
                        <a:schemeClr val="bg1"/>
                      </a:solidFill>
                      <a:latin typeface="Cambria Math" panose="02040503050406030204" pitchFamily="18" charset="0"/>
                    </a:rPr>
                    <a:t>fully connected</a:t>
                  </a:r>
                  <a:endParaRPr lang="zh-CN" altLang="en-US" sz="2000" i="1" dirty="0">
                    <a:solidFill>
                      <a:schemeClr val="bg1"/>
                    </a:solidFill>
                    <a:latin typeface="Cambria Math" panose="02040503050406030204" pitchFamily="18" charset="0"/>
                  </a:endParaRPr>
                </a:p>
              </p:txBody>
            </p:sp>
          </p:grpSp>
          <p:sp>
            <p:nvSpPr>
              <p:cNvPr id="47" name="矩形 46"/>
              <p:cNvSpPr/>
              <p:nvPr/>
            </p:nvSpPr>
            <p:spPr>
              <a:xfrm>
                <a:off x="484307" y="3169784"/>
                <a:ext cx="8246454" cy="648344"/>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8" name="矩形 57"/>
          <p:cNvSpPr/>
          <p:nvPr/>
        </p:nvSpPr>
        <p:spPr>
          <a:xfrm>
            <a:off x="4321065" y="1490243"/>
            <a:ext cx="2337542" cy="506495"/>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i="1" dirty="0">
                <a:solidFill>
                  <a:schemeClr val="bg1"/>
                </a:solidFill>
                <a:latin typeface="Cambria Math" panose="02040503050406030204" pitchFamily="18" charset="0"/>
              </a:rPr>
              <a:t>Overview</a:t>
            </a:r>
            <a:endParaRPr lang="zh-CN" altLang="en-US" sz="2000" i="1" dirty="0">
              <a:solidFill>
                <a:schemeClr val="bg1"/>
              </a:solidFill>
              <a:latin typeface="Cambria Math" panose="02040503050406030204" pitchFamily="18" charset="0"/>
            </a:endParaRPr>
          </a:p>
        </p:txBody>
      </p:sp>
      <p:sp>
        <p:nvSpPr>
          <p:cNvPr id="59" name="下箭头 58"/>
          <p:cNvSpPr/>
          <p:nvPr/>
        </p:nvSpPr>
        <p:spPr>
          <a:xfrm>
            <a:off x="5270635" y="2069685"/>
            <a:ext cx="216074" cy="47483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6" name="标题 1"/>
          <p:cNvSpPr txBox="1">
            <a:spLocks/>
          </p:cNvSpPr>
          <p:nvPr/>
        </p:nvSpPr>
        <p:spPr>
          <a:xfrm>
            <a:off x="685164" y="6097"/>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八、全连接层</a:t>
            </a:r>
            <a:r>
              <a:rPr lang="en-US" altLang="zh-CN" dirty="0"/>
              <a:t>—fully </a:t>
            </a:r>
            <a:r>
              <a:rPr lang="en-US" altLang="zh-CN" dirty="0" smtClean="0"/>
              <a:t>connected</a:t>
            </a:r>
            <a:endParaRPr lang="en-US" altLang="zh-CN" dirty="0"/>
          </a:p>
        </p:txBody>
      </p:sp>
    </p:spTree>
    <p:extLst>
      <p:ext uri="{BB962C8B-B14F-4D97-AF65-F5344CB8AC3E}">
        <p14:creationId xmlns:p14="http://schemas.microsoft.com/office/powerpoint/2010/main" val="226411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dirty="0"/>
          </a:p>
        </p:txBody>
      </p:sp>
      <p:sp>
        <p:nvSpPr>
          <p:cNvPr id="26" name="标题 1"/>
          <p:cNvSpPr txBox="1">
            <a:spLocks/>
          </p:cNvSpPr>
          <p:nvPr/>
        </p:nvSpPr>
        <p:spPr>
          <a:xfrm>
            <a:off x="685164" y="6097"/>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t>八、</a:t>
            </a:r>
            <a:r>
              <a:rPr lang="zh-CN" altLang="en-US" dirty="0"/>
              <a:t>全连接层</a:t>
            </a:r>
            <a:r>
              <a:rPr lang="en-US" altLang="zh-CN" dirty="0"/>
              <a:t>—fully </a:t>
            </a:r>
            <a:r>
              <a:rPr lang="en-US" altLang="zh-CN" dirty="0" smtClean="0"/>
              <a:t>connected</a:t>
            </a:r>
            <a:endParaRPr lang="en-US" altLang="zh-CN" dirty="0"/>
          </a:p>
        </p:txBody>
      </p:sp>
      <p:grpSp>
        <p:nvGrpSpPr>
          <p:cNvPr id="25" name="组合 24"/>
          <p:cNvGrpSpPr/>
          <p:nvPr/>
        </p:nvGrpSpPr>
        <p:grpSpPr>
          <a:xfrm>
            <a:off x="1545877" y="2803278"/>
            <a:ext cx="8236683" cy="2867744"/>
            <a:chOff x="453657" y="3454963"/>
            <a:chExt cx="8236683" cy="2867744"/>
          </a:xfrm>
        </p:grpSpPr>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57" y="3454963"/>
              <a:ext cx="8236683" cy="2867744"/>
            </a:xfrm>
            <a:prstGeom prst="rect">
              <a:avLst/>
            </a:prstGeom>
            <a:ln>
              <a:noFill/>
            </a:ln>
            <a:effectLst>
              <a:outerShdw blurRad="190500" algn="tl" rotWithShape="0">
                <a:srgbClr val="000000">
                  <a:alpha val="70000"/>
                </a:srgbClr>
              </a:outerShdw>
            </a:effectLst>
          </p:spPr>
        </p:pic>
        <p:sp>
          <p:nvSpPr>
            <p:cNvPr id="28" name="矩形 27"/>
            <p:cNvSpPr/>
            <p:nvPr/>
          </p:nvSpPr>
          <p:spPr>
            <a:xfrm rot="18974578">
              <a:off x="6026587" y="3490088"/>
              <a:ext cx="1063767" cy="2396121"/>
            </a:xfrm>
            <a:prstGeom prst="rect">
              <a:avLst/>
            </a:prstGeom>
            <a:no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545877" y="1402839"/>
            <a:ext cx="8539409" cy="830997"/>
          </a:xfrm>
          <a:prstGeom prst="rect">
            <a:avLst/>
          </a:prstGeom>
          <a:noFill/>
        </p:spPr>
        <p:txBody>
          <a:bodyPr wrap="square" rtlCol="0">
            <a:spAutoFit/>
          </a:bodyPr>
          <a:lstStyle/>
          <a:p>
            <a:r>
              <a:rPr lang="zh-CN" altLang="en-US" sz="1600" dirty="0" smtClean="0">
                <a:latin typeface="Cambria Math" panose="02040503050406030204" pitchFamily="18" charset="0"/>
              </a:rPr>
              <a:t>经过几次的</a:t>
            </a:r>
            <a:r>
              <a:rPr lang="zh-CN" altLang="en-US" sz="1600" dirty="0" smtClean="0">
                <a:solidFill>
                  <a:srgbClr val="0070C0"/>
                </a:solidFill>
                <a:latin typeface="Cambria Math" panose="02040503050406030204" pitchFamily="18" charset="0"/>
              </a:rPr>
              <a:t>卷积</a:t>
            </a:r>
            <a:r>
              <a:rPr lang="zh-CN" altLang="en-US" sz="1600" dirty="0" smtClean="0">
                <a:latin typeface="Cambria Math" panose="02040503050406030204" pitchFamily="18" charset="0"/>
              </a:rPr>
              <a:t>以及</a:t>
            </a:r>
            <a:r>
              <a:rPr lang="zh-CN" altLang="en-US" sz="1600" dirty="0" smtClean="0">
                <a:solidFill>
                  <a:srgbClr val="0070C0"/>
                </a:solidFill>
                <a:latin typeface="Cambria Math" panose="02040503050406030204" pitchFamily="18" charset="0"/>
              </a:rPr>
              <a:t>池化</a:t>
            </a:r>
            <a:r>
              <a:rPr lang="zh-CN" altLang="en-US" sz="1600" dirty="0" smtClean="0">
                <a:latin typeface="Cambria Math" panose="02040503050406030204" pitchFamily="18" charset="0"/>
              </a:rPr>
              <a:t>操作，网络得到了</a:t>
            </a:r>
            <a:r>
              <a:rPr lang="en-US" altLang="zh-CN" sz="1600" i="1" dirty="0" smtClean="0">
                <a:latin typeface="Cambria Math" panose="02040503050406030204" pitchFamily="18" charset="0"/>
              </a:rPr>
              <a:t>C5</a:t>
            </a:r>
            <a:r>
              <a:rPr lang="zh-CN" altLang="en-US" sz="1600" dirty="0" smtClean="0">
                <a:latin typeface="Cambria Math" panose="02040503050406030204" pitchFamily="18" charset="0"/>
              </a:rPr>
              <a:t>层，它由</a:t>
            </a:r>
            <a:r>
              <a:rPr lang="en-US" altLang="zh-CN" sz="1600" dirty="0" smtClean="0">
                <a:latin typeface="Cambria Math" panose="02040503050406030204" pitchFamily="18" charset="0"/>
              </a:rPr>
              <a:t>120</a:t>
            </a:r>
            <a:r>
              <a:rPr lang="zh-CN" altLang="en-US" sz="1600" dirty="0" smtClean="0">
                <a:latin typeface="Cambria Math" panose="02040503050406030204" pitchFamily="18" charset="0"/>
              </a:rPr>
              <a:t>个神经元组成，</a:t>
            </a:r>
            <a:r>
              <a:rPr lang="en-US" altLang="zh-CN" sz="1600" dirty="0" smtClean="0">
                <a:latin typeface="Cambria Math" panose="02040503050406030204" pitchFamily="18" charset="0"/>
              </a:rPr>
              <a:t>F6</a:t>
            </a:r>
            <a:r>
              <a:rPr lang="zh-CN" altLang="en-US" sz="1600" dirty="0" smtClean="0">
                <a:latin typeface="Cambria Math" panose="02040503050406030204" pitchFamily="18" charset="0"/>
              </a:rPr>
              <a:t>即为全连接层和</a:t>
            </a:r>
            <a:endParaRPr lang="en-US" altLang="zh-CN" sz="1600" dirty="0" smtClean="0">
              <a:latin typeface="Cambria Math" panose="02040503050406030204" pitchFamily="18" charset="0"/>
            </a:endParaRPr>
          </a:p>
          <a:p>
            <a:r>
              <a:rPr lang="en-US" altLang="zh-CN" sz="1600" dirty="0" smtClean="0">
                <a:latin typeface="Cambria Math" panose="02040503050406030204" pitchFamily="18" charset="0"/>
              </a:rPr>
              <a:t>FNN</a:t>
            </a:r>
            <a:r>
              <a:rPr lang="zh-CN" altLang="en-US" sz="1600" dirty="0" smtClean="0">
                <a:latin typeface="Cambria Math" panose="02040503050406030204" pitchFamily="18" charset="0"/>
              </a:rPr>
              <a:t>一样。共有</a:t>
            </a:r>
            <a:r>
              <a:rPr lang="en-US" altLang="zh-CN" sz="1600" dirty="0" smtClean="0">
                <a:latin typeface="Cambria Math" panose="02040503050406030204" pitchFamily="18" charset="0"/>
              </a:rPr>
              <a:t>(120+1)*84</a:t>
            </a:r>
            <a:r>
              <a:rPr lang="zh-CN" altLang="en-US" sz="1600" dirty="0" smtClean="0">
                <a:latin typeface="Cambria Math" panose="02040503050406030204" pitchFamily="18" charset="0"/>
              </a:rPr>
              <a:t>个参数。注意这里</a:t>
            </a:r>
            <a:r>
              <a:rPr lang="en-US" altLang="zh-CN" sz="1600" dirty="0" smtClean="0">
                <a:latin typeface="Cambria Math" panose="02040503050406030204" pitchFamily="18" charset="0"/>
              </a:rPr>
              <a:t>F6</a:t>
            </a:r>
            <a:r>
              <a:rPr lang="zh-CN" altLang="en-US" sz="1600" dirty="0" smtClean="0">
                <a:latin typeface="Cambria Math" panose="02040503050406030204" pitchFamily="18" charset="0"/>
              </a:rPr>
              <a:t>层最后还要做一次</a:t>
            </a:r>
            <a:r>
              <a:rPr lang="en-US" altLang="zh-CN" sz="1600" dirty="0" smtClean="0">
                <a:latin typeface="Cambria Math" panose="02040503050406030204" pitchFamily="18" charset="0"/>
              </a:rPr>
              <a:t>sigmoid</a:t>
            </a:r>
            <a:r>
              <a:rPr lang="zh-CN" altLang="en-US" sz="1600" dirty="0" smtClean="0">
                <a:latin typeface="Cambria Math" panose="02040503050406030204" pitchFamily="18" charset="0"/>
              </a:rPr>
              <a:t>非线性变换，最后</a:t>
            </a:r>
            <a:endParaRPr lang="en-US" altLang="zh-CN" sz="1600" dirty="0" smtClean="0">
              <a:latin typeface="Cambria Math" panose="02040503050406030204" pitchFamily="18" charset="0"/>
            </a:endParaRPr>
          </a:p>
          <a:p>
            <a:r>
              <a:rPr lang="zh-CN" altLang="en-US" sz="1600" dirty="0" smtClean="0">
                <a:latin typeface="Cambria Math" panose="02040503050406030204" pitchFamily="18" charset="0"/>
              </a:rPr>
              <a:t>得到</a:t>
            </a:r>
            <a:r>
              <a:rPr lang="zh-CN" altLang="en-US" sz="1600" dirty="0">
                <a:latin typeface="Cambria Math" panose="02040503050406030204" pitchFamily="18" charset="0"/>
              </a:rPr>
              <a:t>一</a:t>
            </a:r>
            <a:r>
              <a:rPr lang="zh-CN" altLang="en-US" sz="1600" dirty="0" smtClean="0">
                <a:latin typeface="Cambria Math" panose="02040503050406030204" pitchFamily="18" charset="0"/>
              </a:rPr>
              <a:t>个</a:t>
            </a:r>
            <a:r>
              <a:rPr lang="en-US" altLang="zh-CN" sz="1600" dirty="0" smtClean="0">
                <a:latin typeface="Cambria Math" panose="02040503050406030204" pitchFamily="18" charset="0"/>
              </a:rPr>
              <a:t>84</a:t>
            </a:r>
            <a:r>
              <a:rPr lang="zh-CN" altLang="en-US" sz="1600" dirty="0" smtClean="0">
                <a:latin typeface="Cambria Math" panose="02040503050406030204" pitchFamily="18" charset="0"/>
              </a:rPr>
              <a:t>维的二值向量。</a:t>
            </a:r>
            <a:endParaRPr lang="en-US" altLang="zh-CN" sz="1600" dirty="0" smtClean="0">
              <a:latin typeface="Cambria Math" panose="02040503050406030204" pitchFamily="18" charset="0"/>
            </a:endParaRPr>
          </a:p>
        </p:txBody>
      </p:sp>
    </p:spTree>
    <p:extLst>
      <p:ext uri="{BB962C8B-B14F-4D97-AF65-F5344CB8AC3E}">
        <p14:creationId xmlns:p14="http://schemas.microsoft.com/office/powerpoint/2010/main" val="547721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šľïḋé"/>
          <p:cNvSpPr txBox="1"/>
          <p:nvPr/>
        </p:nvSpPr>
        <p:spPr>
          <a:xfrm>
            <a:off x="757282" y="978408"/>
            <a:ext cx="2623091" cy="3586007"/>
          </a:xfrm>
          <a:prstGeom prst="rect">
            <a:avLst/>
          </a:prstGeom>
          <a:solidFill>
            <a:schemeClr val="bg1"/>
          </a:solidFill>
        </p:spPr>
        <p:txBody>
          <a:bodyPr wrap="square" rtlCol="0">
            <a:spAutoFit/>
          </a:bodyPr>
          <a:lstStyle/>
          <a:p>
            <a:pPr algn="r"/>
            <a:endParaRPr lang="en-US" altLang="zh-CN" sz="3200" b="1" dirty="0" smtClean="0">
              <a:solidFill>
                <a:schemeClr val="accent1"/>
              </a:solidFill>
              <a:cs typeface="+mn-ea"/>
              <a:sym typeface="+mn-lt"/>
            </a:endParaRPr>
          </a:p>
          <a:p>
            <a:pPr algn="r"/>
            <a:endParaRPr lang="en-US" altLang="zh-CN" sz="3200" b="1" dirty="0" smtClean="0">
              <a:solidFill>
                <a:schemeClr val="accent1"/>
              </a:solidFill>
              <a:cs typeface="+mn-ea"/>
              <a:sym typeface="+mn-lt"/>
            </a:endParaRPr>
          </a:p>
          <a:p>
            <a:pPr algn="r"/>
            <a:endParaRPr lang="en-US" sz="3200" b="1" dirty="0">
              <a:solidFill>
                <a:schemeClr val="accent1"/>
              </a:solidFill>
              <a:cs typeface="+mn-ea"/>
              <a:sym typeface="+mn-lt"/>
            </a:endParaRPr>
          </a:p>
          <a:p>
            <a:pPr algn="r"/>
            <a:endParaRPr lang="en-US" sz="3200" b="1" dirty="0" smtClean="0">
              <a:solidFill>
                <a:schemeClr val="accent1"/>
              </a:solidFill>
              <a:cs typeface="+mn-ea"/>
              <a:sym typeface="+mn-lt"/>
            </a:endParaRPr>
          </a:p>
          <a:p>
            <a:pPr algn="r"/>
            <a:endParaRPr lang="en-US" sz="3200" b="1" dirty="0">
              <a:solidFill>
                <a:schemeClr val="accent1"/>
              </a:solidFill>
              <a:cs typeface="+mn-ea"/>
              <a:sym typeface="+mn-lt"/>
            </a:endParaRPr>
          </a:p>
          <a:p>
            <a:pPr algn="r"/>
            <a:endParaRPr lang="en-US" sz="3200" b="1" dirty="0" smtClean="0">
              <a:solidFill>
                <a:schemeClr val="accent1"/>
              </a:solidFill>
              <a:cs typeface="+mn-ea"/>
              <a:sym typeface="+mn-lt"/>
            </a:endParaRPr>
          </a:p>
          <a:p>
            <a:pPr algn="r"/>
            <a:endParaRPr lang="tr-TR" sz="3200" b="1" dirty="0">
              <a:solidFill>
                <a:schemeClr val="accent1"/>
              </a:solidFill>
              <a:cs typeface="+mn-ea"/>
              <a:sym typeface="+mn-lt"/>
            </a:endParaRPr>
          </a:p>
        </p:txBody>
      </p:sp>
      <p:grpSp>
        <p:nvGrpSpPr>
          <p:cNvPr id="9" name="组合 8"/>
          <p:cNvGrpSpPr/>
          <p:nvPr/>
        </p:nvGrpSpPr>
        <p:grpSpPr>
          <a:xfrm>
            <a:off x="1066006" y="2621880"/>
            <a:ext cx="9211849" cy="3833784"/>
            <a:chOff x="510684" y="2002550"/>
            <a:chExt cx="8246454" cy="3194457"/>
          </a:xfrm>
        </p:grpSpPr>
        <p:grpSp>
          <p:nvGrpSpPr>
            <p:cNvPr id="10" name="组合 9"/>
            <p:cNvGrpSpPr/>
            <p:nvPr/>
          </p:nvGrpSpPr>
          <p:grpSpPr>
            <a:xfrm>
              <a:off x="1938703" y="2112446"/>
              <a:ext cx="4909039" cy="422032"/>
              <a:chOff x="1950425" y="978240"/>
              <a:chExt cx="4909039" cy="422032"/>
            </a:xfrm>
          </p:grpSpPr>
          <p:sp>
            <p:nvSpPr>
              <p:cNvPr id="33" name="矩形 32"/>
              <p:cNvSpPr/>
              <p:nvPr/>
            </p:nvSpPr>
            <p:spPr>
              <a:xfrm>
                <a:off x="1950425" y="978241"/>
                <a:ext cx="2092569"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卷积</a:t>
                </a:r>
                <a:r>
                  <a:rPr lang="en-US" altLang="zh-CN" sz="2000" i="1" dirty="0" smtClean="0">
                    <a:solidFill>
                      <a:schemeClr val="bg1"/>
                    </a:solidFill>
                    <a:latin typeface="Cambria Math" panose="02040503050406030204" pitchFamily="18" charset="0"/>
                  </a:rPr>
                  <a:t>--convolution</a:t>
                </a:r>
                <a:endParaRPr lang="zh-CN" altLang="en-US" sz="2000" i="1" dirty="0">
                  <a:solidFill>
                    <a:schemeClr val="bg1"/>
                  </a:solidFill>
                  <a:latin typeface="Cambria Math" panose="02040503050406030204" pitchFamily="18" charset="0"/>
                </a:endParaRPr>
              </a:p>
            </p:txBody>
          </p:sp>
          <p:sp>
            <p:nvSpPr>
              <p:cNvPr id="34" name="矩形 33"/>
              <p:cNvSpPr/>
              <p:nvPr/>
            </p:nvSpPr>
            <p:spPr>
              <a:xfrm>
                <a:off x="4766895" y="978240"/>
                <a:ext cx="2092569"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池化</a:t>
                </a:r>
                <a:r>
                  <a:rPr lang="en-US" altLang="zh-CN" sz="2000" i="1" dirty="0" smtClean="0">
                    <a:solidFill>
                      <a:schemeClr val="bg1"/>
                    </a:solidFill>
                    <a:latin typeface="Cambria Math" panose="02040503050406030204" pitchFamily="18" charset="0"/>
                  </a:rPr>
                  <a:t>--pooling</a:t>
                </a:r>
                <a:endParaRPr lang="zh-CN" altLang="en-US" sz="2000" i="1" dirty="0">
                  <a:solidFill>
                    <a:schemeClr val="bg1"/>
                  </a:solidFill>
                  <a:latin typeface="Cambria Math" panose="02040503050406030204" pitchFamily="18" charset="0"/>
                </a:endParaRPr>
              </a:p>
            </p:txBody>
          </p:sp>
        </p:grpSp>
        <p:sp>
          <p:nvSpPr>
            <p:cNvPr id="11" name="下箭头 10"/>
            <p:cNvSpPr/>
            <p:nvPr/>
          </p:nvSpPr>
          <p:spPr>
            <a:xfrm>
              <a:off x="4303833" y="2747937"/>
              <a:ext cx="193430" cy="39565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下箭头 11"/>
            <p:cNvSpPr/>
            <p:nvPr/>
          </p:nvSpPr>
          <p:spPr>
            <a:xfrm>
              <a:off x="4303833" y="4042803"/>
              <a:ext cx="193430" cy="39565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 name="矩形 12"/>
            <p:cNvSpPr/>
            <p:nvPr/>
          </p:nvSpPr>
          <p:spPr>
            <a:xfrm>
              <a:off x="1705708" y="2002550"/>
              <a:ext cx="5398477" cy="646222"/>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10684" y="3267799"/>
              <a:ext cx="8246454" cy="648344"/>
              <a:chOff x="491634" y="1990478"/>
              <a:chExt cx="8246454" cy="648344"/>
            </a:xfrm>
          </p:grpSpPr>
          <p:grpSp>
            <p:nvGrpSpPr>
              <p:cNvPr id="28" name="组合 27"/>
              <p:cNvGrpSpPr/>
              <p:nvPr/>
            </p:nvGrpSpPr>
            <p:grpSpPr>
              <a:xfrm>
                <a:off x="570032" y="2049686"/>
                <a:ext cx="8088926" cy="521693"/>
                <a:chOff x="570032" y="901159"/>
                <a:chExt cx="8088926" cy="521693"/>
              </a:xfrm>
            </p:grpSpPr>
            <p:sp>
              <p:nvSpPr>
                <p:cNvPr id="30" name="矩形 29"/>
                <p:cNvSpPr/>
                <p:nvPr/>
              </p:nvSpPr>
              <p:spPr>
                <a:xfrm>
                  <a:off x="570032" y="901159"/>
                  <a:ext cx="2368062" cy="5216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稀疏连接</a:t>
                  </a:r>
                  <a:r>
                    <a:rPr lang="en-US" altLang="zh-CN" sz="2000" i="1" dirty="0" smtClean="0">
                      <a:solidFill>
                        <a:schemeClr val="bg1"/>
                      </a:solidFill>
                      <a:latin typeface="Cambria Math" panose="02040503050406030204" pitchFamily="18" charset="0"/>
                    </a:rPr>
                    <a:t>--sparse </a:t>
                  </a:r>
                  <a:r>
                    <a:rPr lang="en-US" altLang="zh-CN" sz="2000" i="1" dirty="0">
                      <a:solidFill>
                        <a:schemeClr val="bg1"/>
                      </a:solidFill>
                      <a:latin typeface="Cambria Math" panose="02040503050406030204" pitchFamily="18" charset="0"/>
                    </a:rPr>
                    <a:t>connectivity</a:t>
                  </a:r>
                  <a:endParaRPr lang="zh-CN" altLang="en-US" sz="2000" i="1" dirty="0">
                    <a:solidFill>
                      <a:schemeClr val="bg1"/>
                    </a:solidFill>
                    <a:latin typeface="Cambria Math" panose="02040503050406030204" pitchFamily="18" charset="0"/>
                  </a:endParaRPr>
                </a:p>
              </p:txBody>
            </p:sp>
            <p:sp>
              <p:nvSpPr>
                <p:cNvPr id="31" name="矩形 30"/>
                <p:cNvSpPr/>
                <p:nvPr/>
              </p:nvSpPr>
              <p:spPr>
                <a:xfrm>
                  <a:off x="3037208" y="916398"/>
                  <a:ext cx="2394975" cy="5064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smtClean="0">
                      <a:solidFill>
                        <a:schemeClr val="bg1"/>
                      </a:solidFill>
                      <a:latin typeface="Cambria Math" panose="02040503050406030204" pitchFamily="18" charset="0"/>
                    </a:rPr>
                    <a:t>参数共享</a:t>
                  </a:r>
                  <a:r>
                    <a:rPr lang="en-US" altLang="zh-CN" sz="2000" i="1" dirty="0" smtClean="0">
                      <a:solidFill>
                        <a:schemeClr val="bg1"/>
                      </a:solidFill>
                      <a:latin typeface="Cambria Math" panose="02040503050406030204" pitchFamily="18" charset="0"/>
                    </a:rPr>
                    <a:t>--parameter </a:t>
                  </a:r>
                  <a:r>
                    <a:rPr lang="en-US" altLang="zh-CN" sz="2000" i="1" dirty="0" smtClean="0">
                      <a:solidFill>
                        <a:schemeClr val="bg1"/>
                      </a:solidFill>
                      <a:latin typeface="Cambria Math" panose="02040503050406030204" pitchFamily="18" charset="0"/>
                    </a:rPr>
                    <a:t>sharing</a:t>
                  </a:r>
                  <a:endParaRPr lang="zh-CN" altLang="en-US" sz="2000" i="1" dirty="0">
                    <a:solidFill>
                      <a:schemeClr val="bg1"/>
                    </a:solidFill>
                    <a:latin typeface="Cambria Math" panose="02040503050406030204" pitchFamily="18" charset="0"/>
                  </a:endParaRPr>
                </a:p>
              </p:txBody>
            </p:sp>
            <p:sp>
              <p:nvSpPr>
                <p:cNvPr id="32" name="矩形 31"/>
                <p:cNvSpPr/>
                <p:nvPr/>
              </p:nvSpPr>
              <p:spPr>
                <a:xfrm>
                  <a:off x="5498134" y="916398"/>
                  <a:ext cx="3160824" cy="5064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i="1" dirty="0">
                      <a:solidFill>
                        <a:schemeClr val="bg1"/>
                      </a:solidFill>
                      <a:latin typeface="Cambria Math" panose="02040503050406030204" pitchFamily="18" charset="0"/>
                    </a:rPr>
                    <a:t>等</a:t>
                  </a:r>
                  <a:r>
                    <a:rPr lang="zh-CN" altLang="en-US" sz="2000" i="1" dirty="0" smtClean="0">
                      <a:solidFill>
                        <a:schemeClr val="bg1"/>
                      </a:solidFill>
                      <a:latin typeface="Cambria Math" panose="02040503050406030204" pitchFamily="18" charset="0"/>
                    </a:rPr>
                    <a:t>变表示</a:t>
                  </a:r>
                  <a:r>
                    <a:rPr lang="en-US" altLang="zh-CN" sz="2000" i="1" dirty="0" smtClean="0">
                      <a:solidFill>
                        <a:schemeClr val="bg1"/>
                      </a:solidFill>
                      <a:latin typeface="Cambria Math" panose="02040503050406030204" pitchFamily="18" charset="0"/>
                    </a:rPr>
                    <a:t>--</a:t>
                  </a:r>
                  <a:r>
                    <a:rPr lang="en-US" altLang="zh-CN" sz="2000" i="1" dirty="0" err="1" smtClean="0">
                      <a:solidFill>
                        <a:schemeClr val="bg1"/>
                      </a:solidFill>
                      <a:latin typeface="Cambria Math" panose="02040503050406030204" pitchFamily="18" charset="0"/>
                    </a:rPr>
                    <a:t>equivariant</a:t>
                  </a:r>
                  <a:r>
                    <a:rPr lang="en-US" altLang="zh-CN" sz="2000" i="1" dirty="0" smtClean="0">
                      <a:solidFill>
                        <a:schemeClr val="bg1"/>
                      </a:solidFill>
                      <a:latin typeface="Cambria Math" panose="02040503050406030204" pitchFamily="18" charset="0"/>
                    </a:rPr>
                    <a:t>  </a:t>
                  </a:r>
                  <a:r>
                    <a:rPr lang="en-US" altLang="zh-CN" sz="2000" i="1" dirty="0" smtClean="0">
                      <a:solidFill>
                        <a:schemeClr val="bg1"/>
                      </a:solidFill>
                      <a:latin typeface="Cambria Math" panose="02040503050406030204" pitchFamily="18" charset="0"/>
                    </a:rPr>
                    <a:t>representation</a:t>
                  </a:r>
                  <a:endParaRPr lang="zh-CN" altLang="en-US" sz="2000" i="1" dirty="0">
                    <a:solidFill>
                      <a:schemeClr val="bg1"/>
                    </a:solidFill>
                    <a:latin typeface="Cambria Math" panose="02040503050406030204" pitchFamily="18" charset="0"/>
                  </a:endParaRPr>
                </a:p>
              </p:txBody>
            </p:sp>
          </p:grpSp>
          <p:sp>
            <p:nvSpPr>
              <p:cNvPr id="29" name="矩形 28"/>
              <p:cNvSpPr/>
              <p:nvPr/>
            </p:nvSpPr>
            <p:spPr>
              <a:xfrm>
                <a:off x="491634" y="1990478"/>
                <a:ext cx="8246454" cy="648344"/>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10684" y="4548663"/>
              <a:ext cx="8246454" cy="648344"/>
              <a:chOff x="484307" y="3169784"/>
              <a:chExt cx="8246454" cy="648344"/>
            </a:xfrm>
          </p:grpSpPr>
          <p:grpSp>
            <p:nvGrpSpPr>
              <p:cNvPr id="16" name="组合 15"/>
              <p:cNvGrpSpPr/>
              <p:nvPr/>
            </p:nvGrpSpPr>
            <p:grpSpPr>
              <a:xfrm>
                <a:off x="562705" y="3277400"/>
                <a:ext cx="8050093" cy="422031"/>
                <a:chOff x="653560" y="1239714"/>
                <a:chExt cx="8050093" cy="422031"/>
              </a:xfrm>
            </p:grpSpPr>
            <p:sp>
              <p:nvSpPr>
                <p:cNvPr id="18" name="矩形 17"/>
                <p:cNvSpPr/>
                <p:nvPr/>
              </p:nvSpPr>
              <p:spPr>
                <a:xfrm>
                  <a:off x="653560" y="1239714"/>
                  <a:ext cx="2417885"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卷积层</a:t>
                  </a:r>
                  <a:r>
                    <a:rPr lang="en-US" altLang="zh-CN" sz="2000" dirty="0" smtClean="0"/>
                    <a:t>--</a:t>
                  </a:r>
                  <a:r>
                    <a:rPr lang="en-US" altLang="zh-CN" sz="2000" i="1" dirty="0">
                      <a:solidFill>
                        <a:schemeClr val="bg1"/>
                      </a:solidFill>
                      <a:latin typeface="Cambria Math" panose="02040503050406030204" pitchFamily="18" charset="0"/>
                    </a:rPr>
                    <a:t>convolution</a:t>
                  </a:r>
                  <a:endParaRPr lang="zh-CN" altLang="en-US" sz="2000" i="1" dirty="0">
                    <a:solidFill>
                      <a:schemeClr val="bg1"/>
                    </a:solidFill>
                    <a:latin typeface="Cambria Math" panose="02040503050406030204" pitchFamily="18" charset="0"/>
                  </a:endParaRPr>
                </a:p>
              </p:txBody>
            </p:sp>
            <p:sp>
              <p:nvSpPr>
                <p:cNvPr id="26" name="矩形 25"/>
                <p:cNvSpPr/>
                <p:nvPr/>
              </p:nvSpPr>
              <p:spPr>
                <a:xfrm>
                  <a:off x="3305906" y="1239714"/>
                  <a:ext cx="2098432"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池化层</a:t>
                  </a:r>
                  <a:r>
                    <a:rPr lang="en-US" altLang="zh-CN" sz="2000" dirty="0" smtClean="0"/>
                    <a:t>--</a:t>
                  </a:r>
                  <a:r>
                    <a:rPr lang="en-US" altLang="zh-CN" sz="2000" i="1" dirty="0">
                      <a:solidFill>
                        <a:schemeClr val="bg1"/>
                      </a:solidFill>
                      <a:latin typeface="Cambria Math" panose="02040503050406030204" pitchFamily="18" charset="0"/>
                    </a:rPr>
                    <a:t>pooling</a:t>
                  </a:r>
                  <a:endParaRPr lang="zh-CN" altLang="en-US" sz="2000" i="1" dirty="0">
                    <a:solidFill>
                      <a:schemeClr val="bg1"/>
                    </a:solidFill>
                    <a:latin typeface="Cambria Math" panose="02040503050406030204" pitchFamily="18" charset="0"/>
                  </a:endParaRPr>
                </a:p>
              </p:txBody>
            </p:sp>
            <p:sp>
              <p:nvSpPr>
                <p:cNvPr id="27" name="矩形 26"/>
                <p:cNvSpPr/>
                <p:nvPr/>
              </p:nvSpPr>
              <p:spPr>
                <a:xfrm>
                  <a:off x="5591175" y="1239714"/>
                  <a:ext cx="3112478" cy="4220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smtClean="0"/>
                    <a:t>全连接层</a:t>
                  </a:r>
                  <a:r>
                    <a:rPr lang="en-US" altLang="zh-CN" sz="2000" dirty="0" smtClean="0"/>
                    <a:t>—</a:t>
                  </a:r>
                  <a:r>
                    <a:rPr lang="en-US" altLang="zh-CN" sz="2000" i="1" dirty="0">
                      <a:solidFill>
                        <a:schemeClr val="bg1"/>
                      </a:solidFill>
                      <a:latin typeface="Cambria Math" panose="02040503050406030204" pitchFamily="18" charset="0"/>
                    </a:rPr>
                    <a:t>fully connected</a:t>
                  </a:r>
                  <a:endParaRPr lang="zh-CN" altLang="en-US" sz="2000" i="1" dirty="0">
                    <a:solidFill>
                      <a:schemeClr val="bg1"/>
                    </a:solidFill>
                    <a:latin typeface="Cambria Math" panose="02040503050406030204" pitchFamily="18" charset="0"/>
                  </a:endParaRPr>
                </a:p>
              </p:txBody>
            </p:sp>
          </p:grpSp>
          <p:sp>
            <p:nvSpPr>
              <p:cNvPr id="17" name="矩形 16"/>
              <p:cNvSpPr/>
              <p:nvPr/>
            </p:nvSpPr>
            <p:spPr>
              <a:xfrm>
                <a:off x="484307" y="3169784"/>
                <a:ext cx="8246454" cy="648344"/>
              </a:xfrm>
              <a:prstGeom prst="rect">
                <a:avLst/>
              </a:prstGeom>
              <a:noFill/>
              <a:ln w="28575">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5" name="矩形 34"/>
          <p:cNvSpPr/>
          <p:nvPr/>
        </p:nvSpPr>
        <p:spPr>
          <a:xfrm>
            <a:off x="4321065" y="1490243"/>
            <a:ext cx="2337542" cy="50649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i="1" dirty="0" smtClean="0">
                <a:solidFill>
                  <a:schemeClr val="bg1"/>
                </a:solidFill>
                <a:latin typeface="Cambria Math" panose="02040503050406030204" pitchFamily="18" charset="0"/>
              </a:rPr>
              <a:t>Overview</a:t>
            </a:r>
            <a:endParaRPr lang="zh-CN" altLang="en-US" sz="2400" i="1" dirty="0">
              <a:solidFill>
                <a:schemeClr val="bg1"/>
              </a:solidFill>
              <a:latin typeface="Cambria Math" panose="02040503050406030204" pitchFamily="18" charset="0"/>
            </a:endParaRPr>
          </a:p>
        </p:txBody>
      </p:sp>
      <p:sp>
        <p:nvSpPr>
          <p:cNvPr id="36" name="下箭头 35"/>
          <p:cNvSpPr/>
          <p:nvPr/>
        </p:nvSpPr>
        <p:spPr>
          <a:xfrm>
            <a:off x="5270635" y="2069685"/>
            <a:ext cx="216074" cy="47483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07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dirty="0"/>
          </a:p>
        </p:txBody>
      </p:sp>
      <p:sp>
        <p:nvSpPr>
          <p:cNvPr id="26" name="标题 1"/>
          <p:cNvSpPr txBox="1">
            <a:spLocks/>
          </p:cNvSpPr>
          <p:nvPr/>
        </p:nvSpPr>
        <p:spPr>
          <a:xfrm>
            <a:off x="685164" y="6097"/>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t>九、</a:t>
            </a:r>
            <a:r>
              <a:rPr lang="zh-CN" altLang="en-US" dirty="0"/>
              <a:t>等变表示</a:t>
            </a:r>
            <a:r>
              <a:rPr lang="en-US" altLang="zh-CN" dirty="0"/>
              <a:t>--</a:t>
            </a:r>
            <a:r>
              <a:rPr lang="en-US" altLang="zh-CN" dirty="0" err="1"/>
              <a:t>equivariant</a:t>
            </a:r>
            <a:r>
              <a:rPr lang="en-US" altLang="zh-CN" dirty="0"/>
              <a:t>  </a:t>
            </a:r>
            <a:r>
              <a:rPr lang="en-US" altLang="zh-CN" dirty="0" smtClean="0"/>
              <a:t>representation</a:t>
            </a:r>
            <a:endParaRPr lang="en-US" altLang="zh-CN" dirty="0"/>
          </a:p>
        </p:txBody>
      </p:sp>
      <p:sp>
        <p:nvSpPr>
          <p:cNvPr id="10" name="文本框 9"/>
          <p:cNvSpPr txBox="1"/>
          <p:nvPr/>
        </p:nvSpPr>
        <p:spPr>
          <a:xfrm>
            <a:off x="1416387" y="1034796"/>
            <a:ext cx="8597225" cy="830997"/>
          </a:xfrm>
          <a:prstGeom prst="rect">
            <a:avLst/>
          </a:prstGeom>
          <a:noFill/>
        </p:spPr>
        <p:txBody>
          <a:bodyPr wrap="none" rtlCol="0">
            <a:spAutoFit/>
          </a:bodyPr>
          <a:lstStyle/>
          <a:p>
            <a:r>
              <a:rPr lang="zh-CN" altLang="en-US" sz="1600" dirty="0" smtClean="0"/>
              <a:t>现在还只有一个思想没有讲，就是不变性，前面在池化的时候已经提到过，池化可以实现局部</a:t>
            </a:r>
            <a:endParaRPr lang="en-US" altLang="zh-CN" sz="1600" dirty="0" smtClean="0"/>
          </a:p>
          <a:p>
            <a:r>
              <a:rPr lang="zh-CN" altLang="en-US" sz="1600" dirty="0" smtClean="0"/>
              <a:t>平移不变性的效果，甚至可以通过变化实现旋转不变性。但是如果有大范围的平移怎么办那，</a:t>
            </a:r>
            <a:endParaRPr lang="en-US" altLang="zh-CN" sz="1600" dirty="0" smtClean="0"/>
          </a:p>
          <a:p>
            <a:r>
              <a:rPr lang="zh-CN" altLang="en-US" sz="1600" dirty="0" smtClean="0"/>
              <a:t>是否还存在平移不变性那。这里</a:t>
            </a:r>
            <a:r>
              <a:rPr lang="zh-CN" altLang="en-US" sz="1600" dirty="0" smtClean="0">
                <a:solidFill>
                  <a:srgbClr val="0070C0"/>
                </a:solidFill>
              </a:rPr>
              <a:t>卷积层</a:t>
            </a:r>
            <a:r>
              <a:rPr lang="zh-CN" altLang="en-US" sz="1600" dirty="0" smtClean="0"/>
              <a:t>和</a:t>
            </a:r>
            <a:r>
              <a:rPr lang="zh-CN" altLang="en-US" sz="1600" dirty="0" smtClean="0">
                <a:solidFill>
                  <a:srgbClr val="0070C0"/>
                </a:solidFill>
              </a:rPr>
              <a:t>全连接层</a:t>
            </a:r>
            <a:r>
              <a:rPr lang="zh-CN" altLang="en-US" sz="1600" dirty="0" smtClean="0"/>
              <a:t>就对平移不变性起到了很大的作用。</a:t>
            </a:r>
            <a:endParaRPr lang="zh-CN" altLang="en-US" sz="1600"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87" y="2073689"/>
            <a:ext cx="5448300" cy="2219325"/>
          </a:xfrm>
          <a:prstGeom prst="rect">
            <a:avLst/>
          </a:prstGeom>
          <a:ln>
            <a:noFill/>
          </a:ln>
          <a:effectLst>
            <a:outerShdw blurRad="190500" algn="tl" rotWithShape="0">
              <a:srgbClr val="000000">
                <a:alpha val="70000"/>
              </a:srgbClr>
            </a:outerShdw>
          </a:effectLst>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312" y="4468187"/>
            <a:ext cx="5448300" cy="2219325"/>
          </a:xfrm>
          <a:prstGeom prst="rect">
            <a:avLst/>
          </a:prstGeom>
          <a:ln>
            <a:noFill/>
          </a:ln>
          <a:effectLst>
            <a:outerShdw blurRad="190500" algn="tl" rotWithShape="0">
              <a:srgbClr val="000000">
                <a:alpha val="70000"/>
              </a:srgbClr>
            </a:outerShdw>
          </a:effectLst>
        </p:spPr>
      </p:pic>
      <p:sp>
        <p:nvSpPr>
          <p:cNvPr id="13" name="矩形 12"/>
          <p:cNvSpPr/>
          <p:nvPr/>
        </p:nvSpPr>
        <p:spPr>
          <a:xfrm>
            <a:off x="7666893" y="2073690"/>
            <a:ext cx="1960684" cy="2219324"/>
          </a:xfrm>
          <a:prstGeom prst="rect">
            <a:avLst/>
          </a:prstGeom>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这两幅图表示一个检测人是否存在的</a:t>
            </a:r>
            <a:r>
              <a:rPr lang="en-US" altLang="zh-CN" sz="1400" dirty="0" smtClean="0"/>
              <a:t>CNN</a:t>
            </a:r>
            <a:r>
              <a:rPr lang="zh-CN" altLang="en-US" sz="1400" dirty="0" smtClean="0"/>
              <a:t>。绿色和黄色的块都是一系列卷积和池化操作生成的。其中绿色的表示检测到人体的小器官而黄色的则表示检测到大的肢体。</a:t>
            </a:r>
            <a:endParaRPr lang="zh-CN" altLang="en-US" sz="1400" dirty="0"/>
          </a:p>
        </p:txBody>
      </p:sp>
      <p:sp>
        <p:nvSpPr>
          <p:cNvPr id="14" name="矩形 13"/>
          <p:cNvSpPr/>
          <p:nvPr/>
        </p:nvSpPr>
        <p:spPr>
          <a:xfrm>
            <a:off x="1416387" y="4484641"/>
            <a:ext cx="2854570" cy="2186602"/>
          </a:xfrm>
          <a:prstGeom prst="rect">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我们可以看到，假设上面的图左下角有个人脸，那么绿色的块中将会在各层的左下角检测到眼，鼻子，嘴等器官，而黄色的快将会在左下角检测到一张人脸。而下面的图人脸在左上角，那么最后就会在左上角检测到一张人脸。虽然两张图最终检测到人脸的位置不同，但是经过全连接层以后，都是有某一个神经元被激活，表示检测到了人脸。</a:t>
            </a:r>
            <a:endParaRPr lang="zh-CN" altLang="en-US" sz="1400" dirty="0"/>
          </a:p>
        </p:txBody>
      </p:sp>
    </p:spTree>
    <p:extLst>
      <p:ext uri="{BB962C8B-B14F-4D97-AF65-F5344CB8AC3E}">
        <p14:creationId xmlns:p14="http://schemas.microsoft.com/office/powerpoint/2010/main" val="3781332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sp>
        <p:nvSpPr>
          <p:cNvPr id="26" name="标题 1"/>
          <p:cNvSpPr txBox="1">
            <a:spLocks/>
          </p:cNvSpPr>
          <p:nvPr/>
        </p:nvSpPr>
        <p:spPr>
          <a:xfrm>
            <a:off x="685164" y="6097"/>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altLang="zh-CN" dirty="0" smtClean="0"/>
              <a:t>Training CNN</a:t>
            </a:r>
            <a:endParaRPr lang="en-US" altLang="zh-CN" dirty="0"/>
          </a:p>
        </p:txBody>
      </p:sp>
      <p:sp>
        <p:nvSpPr>
          <p:cNvPr id="15" name="矩形 14"/>
          <p:cNvSpPr/>
          <p:nvPr/>
        </p:nvSpPr>
        <p:spPr>
          <a:xfrm>
            <a:off x="1841067" y="1206305"/>
            <a:ext cx="8220807" cy="53369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nvGrpSpPr>
          <p:cNvPr id="16" name="组合 15"/>
          <p:cNvGrpSpPr/>
          <p:nvPr/>
        </p:nvGrpSpPr>
        <p:grpSpPr>
          <a:xfrm>
            <a:off x="2328203" y="2096499"/>
            <a:ext cx="7258205" cy="3327838"/>
            <a:chOff x="1002323" y="2050779"/>
            <a:chExt cx="7258205" cy="3327838"/>
          </a:xfrm>
        </p:grpSpPr>
        <mc:AlternateContent xmlns:mc="http://schemas.openxmlformats.org/markup-compatibility/2006" xmlns:a14="http://schemas.microsoft.com/office/drawing/2010/main">
          <mc:Choice Requires="a14">
            <p:sp>
              <p:nvSpPr>
                <p:cNvPr id="17" name="文本框 16"/>
                <p:cNvSpPr txBox="1"/>
                <p:nvPr/>
              </p:nvSpPr>
              <p:spPr>
                <a:xfrm>
                  <a:off x="1002323" y="2787161"/>
                  <a:ext cx="6311728" cy="369332"/>
                </a:xfrm>
                <a:prstGeom prst="rect">
                  <a:avLst/>
                </a:prstGeom>
                <a:noFill/>
              </p:spPr>
              <p:txBody>
                <a:bodyPr wrap="none" rtlCol="0">
                  <a:spAutoFit/>
                </a:bodyPr>
                <a:lstStyle/>
                <a:p>
                  <a:r>
                    <a:rPr lang="en-US" altLang="zh-CN" dirty="0" smtClean="0">
                      <a:solidFill>
                        <a:schemeClr val="bg1"/>
                      </a:solidFill>
                    </a:rPr>
                    <a:t>2. </a:t>
                  </a:r>
                  <a:r>
                    <a:rPr lang="zh-CN" altLang="en-US" dirty="0" smtClean="0">
                      <a:solidFill>
                        <a:schemeClr val="bg1"/>
                      </a:solidFill>
                    </a:rPr>
                    <a:t>根据</a:t>
                  </a:r>
                  <a14:m>
                    <m:oMath xmlns:m="http://schemas.openxmlformats.org/officeDocument/2006/math">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𝑋</m:t>
                          </m:r>
                        </m:e>
                        <m:sub>
                          <m:r>
                            <a:rPr lang="zh-CN" altLang="en-US" i="1">
                              <a:solidFill>
                                <a:schemeClr val="bg1"/>
                              </a:solidFill>
                              <a:latin typeface="Cambria Math" panose="02040503050406030204" pitchFamily="18" charset="0"/>
                            </a:rPr>
                            <m:t>𝑖</m:t>
                          </m:r>
                        </m:sub>
                      </m:sSub>
                    </m:oMath>
                  </a14:m>
                  <a:r>
                    <a:rPr lang="zh-CN" altLang="en-US" dirty="0" smtClean="0">
                      <a:solidFill>
                        <a:schemeClr val="bg1"/>
                      </a:solidFill>
                    </a:rPr>
                    <a:t>以及</a:t>
                  </a:r>
                  <a:r>
                    <a:rPr lang="en-US" altLang="zh-CN" dirty="0" smtClean="0">
                      <a:solidFill>
                        <a:schemeClr val="bg1"/>
                      </a:solidFill>
                    </a:rPr>
                    <a:t>CNN</a:t>
                  </a:r>
                  <a:r>
                    <a:rPr lang="zh-CN" altLang="en-US" dirty="0" smtClean="0">
                      <a:solidFill>
                        <a:schemeClr val="bg1"/>
                      </a:solidFill>
                    </a:rPr>
                    <a:t>的模型结构，</a:t>
                  </a:r>
                  <a:r>
                    <a:rPr lang="zh-CN" altLang="en-US" dirty="0" smtClean="0">
                      <a:solidFill>
                        <a:srgbClr val="FF0000"/>
                      </a:solidFill>
                    </a:rPr>
                    <a:t>前向传播</a:t>
                  </a:r>
                  <a:r>
                    <a:rPr lang="en-US" altLang="zh-CN" dirty="0" smtClean="0">
                      <a:solidFill>
                        <a:schemeClr val="bg1"/>
                      </a:solidFill>
                    </a:rPr>
                    <a:t>(</a:t>
                  </a:r>
                  <a:r>
                    <a:rPr lang="en-US" altLang="zh-CN" dirty="0" smtClean="0">
                      <a:solidFill>
                        <a:schemeClr val="bg1"/>
                      </a:solidFill>
                      <a:latin typeface="Times New Roman" panose="02020603050405020304" pitchFamily="18" charset="0"/>
                      <a:cs typeface="Times New Roman" panose="02020603050405020304" pitchFamily="18" charset="0"/>
                    </a:rPr>
                    <a:t>forward propagation)</a:t>
                  </a:r>
                  <a:endParaRPr lang="zh-CN" altLang="en-US" dirty="0">
                    <a:solidFill>
                      <a:schemeClr val="bg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002323" y="2787161"/>
                  <a:ext cx="6311728" cy="369332"/>
                </a:xfrm>
                <a:prstGeom prst="rect">
                  <a:avLst/>
                </a:prstGeom>
                <a:blipFill>
                  <a:blip r:embed="rId2"/>
                  <a:stretch>
                    <a:fillRect l="-772" t="-13115" r="-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1002323" y="2050779"/>
                  <a:ext cx="2789033" cy="369332"/>
                </a:xfrm>
                <a:prstGeom prst="rect">
                  <a:avLst/>
                </a:prstGeom>
                <a:noFill/>
              </p:spPr>
              <p:txBody>
                <a:bodyPr wrap="none" rtlCol="0">
                  <a:spAutoFit/>
                </a:bodyPr>
                <a:lstStyle/>
                <a:p>
                  <a:r>
                    <a:rPr lang="en-US" altLang="zh-CN" dirty="0" smtClean="0">
                      <a:solidFill>
                        <a:schemeClr val="bg1"/>
                      </a:solidFill>
                    </a:rPr>
                    <a:t>1. </a:t>
                  </a:r>
                  <a:r>
                    <a:rPr lang="zh-CN" altLang="en-US" dirty="0" smtClean="0">
                      <a:solidFill>
                        <a:schemeClr val="bg1"/>
                      </a:solidFill>
                    </a:rPr>
                    <a:t>给出训练样本集  </a:t>
                  </a:r>
                  <a14:m>
                    <m:oMath xmlns:m="http://schemas.openxmlformats.org/officeDocument/2006/math">
                      <m:d>
                        <m:dPr>
                          <m:begChr m:val="{"/>
                          <m:endChr m:val="}"/>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𝑋</m:t>
                              </m:r>
                            </m:e>
                            <m:sub>
                              <m:r>
                                <a:rPr lang="zh-CN" altLang="en-US" i="1">
                                  <a:solidFill>
                                    <a:schemeClr val="bg1"/>
                                  </a:solidFill>
                                  <a:latin typeface="Cambria Math" panose="02040503050406030204" pitchFamily="18" charset="0"/>
                                </a:rPr>
                                <m:t>𝑖</m:t>
                              </m:r>
                            </m:sub>
                          </m:sSub>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𝑌</m:t>
                              </m:r>
                            </m:e>
                            <m:sub>
                              <m:r>
                                <a:rPr lang="zh-CN" altLang="en-US" i="1">
                                  <a:solidFill>
                                    <a:schemeClr val="bg1"/>
                                  </a:solidFill>
                                  <a:latin typeface="Cambria Math" panose="02040503050406030204" pitchFamily="18" charset="0"/>
                                </a:rPr>
                                <m:t>𝑖</m:t>
                              </m:r>
                            </m:sub>
                          </m:sSub>
                        </m:e>
                      </m:d>
                    </m:oMath>
                  </a14:m>
                  <a:endParaRPr lang="zh-CN" altLang="en-US" dirty="0">
                    <a:solidFill>
                      <a:schemeClr val="bg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002323" y="2050779"/>
                  <a:ext cx="2789033" cy="369332"/>
                </a:xfrm>
                <a:prstGeom prst="rect">
                  <a:avLst/>
                </a:prstGeom>
                <a:blipFill>
                  <a:blip r:embed="rId3"/>
                  <a:stretch>
                    <a:fillRect l="-1747" t="-1311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1002323" y="3523543"/>
                  <a:ext cx="7246536" cy="369332"/>
                </a:xfrm>
                <a:prstGeom prst="rect">
                  <a:avLst/>
                </a:prstGeom>
                <a:noFill/>
              </p:spPr>
              <p:txBody>
                <a:bodyPr wrap="none" rtlCol="0">
                  <a:spAutoFit/>
                </a:bodyPr>
                <a:lstStyle/>
                <a:p>
                  <a:r>
                    <a:rPr lang="en-US" altLang="zh-CN" dirty="0" smtClean="0">
                      <a:solidFill>
                        <a:schemeClr val="bg1"/>
                      </a:solidFill>
                    </a:rPr>
                    <a:t>3. </a:t>
                  </a:r>
                  <a:r>
                    <a:rPr lang="zh-CN" altLang="en-US" dirty="0" smtClean="0">
                      <a:solidFill>
                        <a:schemeClr val="bg1"/>
                      </a:solidFill>
                    </a:rPr>
                    <a:t>前向传播结果计算出模型输出 </a:t>
                  </a:r>
                  <a14:m>
                    <m:oMath xmlns:m="http://schemas.openxmlformats.org/officeDocument/2006/math">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1">
                              <a:solidFill>
                                <a:schemeClr val="bg1"/>
                              </a:solidFill>
                              <a:latin typeface="Cambria Math" panose="02040503050406030204" pitchFamily="18" charset="0"/>
                            </a:rPr>
                            <m:t>𝑖</m:t>
                          </m:r>
                        </m:sub>
                      </m:sSub>
                      <m:r>
                        <a:rPr lang="zh-CN" altLang="en-US" i="1">
                          <a:solidFill>
                            <a:schemeClr val="bg1"/>
                          </a:solidFill>
                          <a:latin typeface="Cambria Math" panose="02040503050406030204" pitchFamily="18" charset="0"/>
                        </a:rPr>
                        <m:t>，</m:t>
                      </m:r>
                    </m:oMath>
                  </a14:m>
                  <a:r>
                    <a:rPr lang="zh-CN" altLang="en-US" dirty="0" smtClean="0">
                      <a:solidFill>
                        <a:schemeClr val="bg1"/>
                      </a:solidFill>
                    </a:rPr>
                    <a:t>并计算出</a:t>
                  </a:r>
                  <a:r>
                    <a:rPr lang="zh-CN" altLang="en-US" dirty="0" smtClean="0">
                      <a:solidFill>
                        <a:srgbClr val="FF0000"/>
                      </a:solidFill>
                    </a:rPr>
                    <a:t>损失函数</a:t>
                  </a:r>
                  <a:r>
                    <a:rPr lang="zh-CN" altLang="en-US" dirty="0" smtClean="0">
                      <a:solidFill>
                        <a:schemeClr val="bg1"/>
                      </a:solidFill>
                    </a:rPr>
                    <a:t> </a:t>
                  </a:r>
                  <a14:m>
                    <m:oMath xmlns:m="http://schemas.openxmlformats.org/officeDocument/2006/math">
                      <m:d>
                        <m:dPr>
                          <m:begChr m:val=""/>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𝐽</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𝜃</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𝐿</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𝑦</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𝑦</m:t>
                          </m:r>
                          <m:r>
                            <a:rPr lang="zh-CN" altLang="en-US">
                              <a:solidFill>
                                <a:schemeClr val="bg1"/>
                              </a:solidFill>
                              <a:latin typeface="Cambria Math" panose="02040503050406030204" pitchFamily="18" charset="0"/>
                            </a:rPr>
                            <m:t>′</m:t>
                          </m:r>
                        </m:e>
                      </m:d>
                    </m:oMath>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1002323" y="3523543"/>
                  <a:ext cx="7246536" cy="369332"/>
                </a:xfrm>
                <a:prstGeom prst="rect">
                  <a:avLst/>
                </a:prstGeom>
                <a:blipFill>
                  <a:blip r:embed="rId4"/>
                  <a:stretch>
                    <a:fillRect l="-673" t="-118033" r="-6560" b="-185246"/>
                  </a:stretch>
                </a:blipFill>
              </p:spPr>
              <p:txBody>
                <a:bodyPr/>
                <a:lstStyle/>
                <a:p>
                  <a:r>
                    <a:rPr lang="zh-CN" altLang="en-US">
                      <a:noFill/>
                    </a:rPr>
                    <a:t> </a:t>
                  </a:r>
                </a:p>
              </p:txBody>
            </p:sp>
          </mc:Fallback>
        </mc:AlternateContent>
        <p:sp>
          <p:nvSpPr>
            <p:cNvPr id="20" name="文本框 19"/>
            <p:cNvSpPr txBox="1"/>
            <p:nvPr/>
          </p:nvSpPr>
          <p:spPr>
            <a:xfrm>
              <a:off x="1002323" y="4259828"/>
              <a:ext cx="7258205" cy="369332"/>
            </a:xfrm>
            <a:prstGeom prst="rect">
              <a:avLst/>
            </a:prstGeom>
            <a:noFill/>
          </p:spPr>
          <p:txBody>
            <a:bodyPr wrap="none" rtlCol="0">
              <a:spAutoFit/>
            </a:bodyPr>
            <a:lstStyle/>
            <a:p>
              <a:r>
                <a:rPr lang="en-US" altLang="zh-CN" dirty="0" smtClean="0">
                  <a:solidFill>
                    <a:schemeClr val="bg1"/>
                  </a:solidFill>
                </a:rPr>
                <a:t>5. </a:t>
              </a:r>
              <a:r>
                <a:rPr lang="zh-CN" altLang="en-US" dirty="0" smtClean="0">
                  <a:solidFill>
                    <a:schemeClr val="bg1"/>
                  </a:solidFill>
                </a:rPr>
                <a:t>根据损失函数进行</a:t>
              </a:r>
              <a:r>
                <a:rPr lang="zh-CN" altLang="en-US" dirty="0" smtClean="0">
                  <a:solidFill>
                    <a:srgbClr val="FF0000"/>
                  </a:solidFill>
                </a:rPr>
                <a:t>反向传播</a:t>
              </a:r>
              <a:r>
                <a:rPr lang="en-US" altLang="zh-CN" dirty="0" smtClean="0">
                  <a:solidFill>
                    <a:schemeClr val="bg1"/>
                  </a:solidFill>
                </a:rPr>
                <a:t>(back propagation)</a:t>
              </a:r>
              <a:r>
                <a:rPr lang="zh-CN" altLang="en-US" dirty="0" smtClean="0">
                  <a:solidFill>
                    <a:schemeClr val="bg1"/>
                  </a:solidFill>
                </a:rPr>
                <a:t>，计算出所以参数梯度</a:t>
              </a:r>
              <a:endParaRPr lang="zh-CN" altLang="en-US" dirty="0">
                <a:solidFill>
                  <a:schemeClr val="bg1"/>
                </a:solidFill>
              </a:endParaRPr>
            </a:p>
          </p:txBody>
        </p:sp>
        <p:sp>
          <p:nvSpPr>
            <p:cNvPr id="21" name="文本框 20"/>
            <p:cNvSpPr txBox="1"/>
            <p:nvPr/>
          </p:nvSpPr>
          <p:spPr>
            <a:xfrm>
              <a:off x="1002323" y="5009285"/>
              <a:ext cx="5721438" cy="369332"/>
            </a:xfrm>
            <a:prstGeom prst="rect">
              <a:avLst/>
            </a:prstGeom>
            <a:noFill/>
          </p:spPr>
          <p:txBody>
            <a:bodyPr wrap="none" rtlCol="0">
              <a:spAutoFit/>
            </a:bodyPr>
            <a:lstStyle/>
            <a:p>
              <a:r>
                <a:rPr lang="en-US" altLang="zh-CN" dirty="0" smtClean="0">
                  <a:solidFill>
                    <a:schemeClr val="bg1"/>
                  </a:solidFill>
                </a:rPr>
                <a:t>3. </a:t>
              </a:r>
              <a:r>
                <a:rPr lang="zh-CN" altLang="en-US" dirty="0" smtClean="0">
                  <a:solidFill>
                    <a:schemeClr val="bg1"/>
                  </a:solidFill>
                </a:rPr>
                <a:t>根据参数梯度进行</a:t>
              </a:r>
              <a:r>
                <a:rPr lang="zh-CN" altLang="en-US" dirty="0" smtClean="0">
                  <a:solidFill>
                    <a:srgbClr val="FF0000"/>
                  </a:solidFill>
                </a:rPr>
                <a:t>梯度下降</a:t>
              </a:r>
              <a:r>
                <a:rPr lang="zh-CN" altLang="en-US" dirty="0" smtClean="0">
                  <a:solidFill>
                    <a:schemeClr val="bg1"/>
                  </a:solidFill>
                </a:rPr>
                <a:t>算法，求取最后模型参数</a:t>
              </a:r>
              <a:endParaRPr lang="zh-CN" altLang="en-US" dirty="0">
                <a:solidFill>
                  <a:schemeClr val="bg1"/>
                </a:solidFill>
              </a:endParaRPr>
            </a:p>
          </p:txBody>
        </p:sp>
      </p:grpSp>
    </p:spTree>
    <p:extLst>
      <p:ext uri="{BB962C8B-B14F-4D97-AF65-F5344CB8AC3E}">
        <p14:creationId xmlns:p14="http://schemas.microsoft.com/office/powerpoint/2010/main" val="2949133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sz="4400" dirty="0" smtClean="0"/>
              <a:t>Thanks!</a:t>
            </a:r>
            <a:endParaRPr lang="zh-CN" altLang="en-US" sz="4400" dirty="0"/>
          </a:p>
        </p:txBody>
      </p:sp>
      <p:sp>
        <p:nvSpPr>
          <p:cNvPr id="7" name="文本占位符 6"/>
          <p:cNvSpPr>
            <a:spLocks noGrp="1"/>
          </p:cNvSpPr>
          <p:nvPr>
            <p:ph type="body" sz="quarter" idx="18"/>
          </p:nvPr>
        </p:nvSpPr>
        <p:spPr/>
        <p:txBody>
          <a:bodyPr/>
          <a:lstStyle/>
          <a:p>
            <a:r>
              <a:rPr lang="zh-CN" altLang="en-US" dirty="0"/>
              <a:t>西北大学       </a:t>
            </a:r>
            <a:r>
              <a:rPr lang="zh-CN" altLang="en-US" dirty="0" smtClean="0"/>
              <a:t>信息科学与技术学院</a:t>
            </a:r>
            <a:endParaRPr lang="en-US" altLang="en-US" dirty="0"/>
          </a:p>
        </p:txBody>
      </p:sp>
      <p:sp>
        <p:nvSpPr>
          <p:cNvPr id="6" name="文本占位符 5"/>
          <p:cNvSpPr>
            <a:spLocks noGrp="1"/>
          </p:cNvSpPr>
          <p:nvPr>
            <p:ph type="body" sz="quarter" idx="10"/>
          </p:nvPr>
        </p:nvSpPr>
        <p:spPr/>
        <p:txBody>
          <a:bodyPr/>
          <a:lstStyle/>
          <a:p>
            <a:r>
              <a:rPr lang="zh-CN" altLang="en-US" dirty="0"/>
              <a:t>汇报人</a:t>
            </a:r>
            <a:r>
              <a:rPr lang="zh-CN" altLang="en-US" dirty="0" smtClean="0"/>
              <a:t>：杨争争</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CNN</a:t>
            </a:r>
            <a:r>
              <a:rPr lang="en-US" altLang="zh-CN" dirty="0" smtClean="0"/>
              <a:t>-Overview</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dirty="0"/>
          </a:p>
        </p:txBody>
      </p:sp>
      <p:sp>
        <p:nvSpPr>
          <p:cNvPr id="5" name="矩形 4"/>
          <p:cNvSpPr/>
          <p:nvPr/>
        </p:nvSpPr>
        <p:spPr>
          <a:xfrm>
            <a:off x="1494413" y="1435608"/>
            <a:ext cx="6149972" cy="4548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卷积网络（</a:t>
            </a:r>
            <a:r>
              <a:rPr lang="en-US" altLang="zh-CN" sz="1600" dirty="0" smtClean="0">
                <a:solidFill>
                  <a:schemeClr val="tx1">
                    <a:lumMod val="50000"/>
                    <a:lumOff val="50000"/>
                  </a:schemeClr>
                </a:solidFill>
              </a:rPr>
              <a:t>convolutional network</a:t>
            </a:r>
            <a:r>
              <a:rPr lang="zh-CN" altLang="en-US" sz="1600" dirty="0" smtClean="0">
                <a:solidFill>
                  <a:schemeClr val="tx1">
                    <a:lumMod val="50000"/>
                    <a:lumOff val="50000"/>
                  </a:schemeClr>
                </a:solidFill>
              </a:rPr>
              <a:t>），也叫卷积神经网络（</a:t>
            </a:r>
            <a:r>
              <a:rPr lang="en-US" altLang="zh-CN" sz="1600" dirty="0" smtClean="0">
                <a:solidFill>
                  <a:schemeClr val="tx1">
                    <a:lumMod val="50000"/>
                    <a:lumOff val="50000"/>
                  </a:schemeClr>
                </a:solidFill>
              </a:rPr>
              <a:t>convolutional neural network</a:t>
            </a:r>
            <a:r>
              <a:rPr lang="zh-CN" altLang="en-US" sz="1600" dirty="0" smtClean="0">
                <a:solidFill>
                  <a:schemeClr val="tx1">
                    <a:lumMod val="50000"/>
                    <a:lumOff val="50000"/>
                  </a:schemeClr>
                </a:solidFill>
              </a:rPr>
              <a:t>，</a:t>
            </a:r>
            <a:r>
              <a:rPr lang="en-US" altLang="zh-CN" sz="1600" dirty="0" smtClean="0">
                <a:solidFill>
                  <a:schemeClr val="tx1">
                    <a:lumMod val="50000"/>
                    <a:lumOff val="50000"/>
                  </a:schemeClr>
                </a:solidFill>
              </a:rPr>
              <a:t>CNN</a:t>
            </a:r>
            <a:r>
              <a:rPr lang="zh-CN" altLang="en-US" sz="1600" dirty="0" smtClean="0">
                <a:solidFill>
                  <a:schemeClr val="tx1">
                    <a:lumMod val="50000"/>
                    <a:lumOff val="50000"/>
                  </a:schemeClr>
                </a:solidFill>
              </a:rPr>
              <a:t>），是一种专门用来处理类似网格结构的数据的神经网络。</a:t>
            </a:r>
            <a:endParaRPr lang="en-US" altLang="zh-CN" sz="1600" dirty="0" smtClean="0">
              <a:solidFill>
                <a:schemeClr val="tx1">
                  <a:lumMod val="50000"/>
                  <a:lumOff val="50000"/>
                </a:schemeClr>
              </a:solidFill>
            </a:endParaRPr>
          </a:p>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卷积网络是指那些至少在网络的一层中使用卷积运算来代替一般的矩阵乘法运算的神经网络。</a:t>
            </a:r>
            <a:endParaRPr lang="en-US" altLang="zh-CN" sz="1600" dirty="0" smtClean="0">
              <a:solidFill>
                <a:schemeClr val="tx1">
                  <a:lumMod val="50000"/>
                  <a:lumOff val="50000"/>
                </a:schemeClr>
              </a:solidFill>
            </a:endParaRPr>
          </a:p>
          <a:p>
            <a:pPr marL="285750" indent="-285750" algn="just">
              <a:lnSpc>
                <a:spcPct val="150000"/>
              </a:lnSpc>
              <a:buFont typeface="Wingdings" panose="05000000000000000000" pitchFamily="2" charset="2"/>
              <a:buChar char="l"/>
            </a:pPr>
            <a:r>
              <a:rPr lang="zh-CN" altLang="en-US" sz="1600" dirty="0">
                <a:solidFill>
                  <a:schemeClr val="tx1">
                    <a:lumMod val="50000"/>
                    <a:lumOff val="50000"/>
                  </a:schemeClr>
                </a:solidFill>
              </a:rPr>
              <a:t>和传统的前馈神经网络类似，整个网络的模型有几种因素决定。我们传统的前馈</a:t>
            </a:r>
            <a:r>
              <a:rPr lang="zh-CN" altLang="en-US" sz="1600" dirty="0" smtClean="0">
                <a:solidFill>
                  <a:schemeClr val="tx1">
                    <a:lumMod val="50000"/>
                    <a:lumOff val="50000"/>
                  </a:schemeClr>
                </a:solidFill>
              </a:rPr>
              <a:t>神经网络隐藏</a:t>
            </a:r>
            <a:r>
              <a:rPr lang="zh-CN" altLang="en-US" sz="1600" dirty="0">
                <a:solidFill>
                  <a:schemeClr val="tx1">
                    <a:lumMod val="50000"/>
                    <a:lumOff val="50000"/>
                  </a:schemeClr>
                </a:solidFill>
              </a:rPr>
              <a:t>层一般是全连接的，而</a:t>
            </a:r>
            <a:r>
              <a:rPr lang="en-US" altLang="zh-CN" sz="1600" dirty="0">
                <a:solidFill>
                  <a:schemeClr val="tx1">
                    <a:lumMod val="50000"/>
                    <a:lumOff val="50000"/>
                  </a:schemeClr>
                </a:solidFill>
              </a:rPr>
              <a:t>CNN</a:t>
            </a:r>
            <a:r>
              <a:rPr lang="zh-CN" altLang="en-US" sz="1600" dirty="0">
                <a:solidFill>
                  <a:schemeClr val="tx1">
                    <a:lumMod val="50000"/>
                    <a:lumOff val="50000"/>
                  </a:schemeClr>
                </a:solidFill>
              </a:rPr>
              <a:t>的隐藏层又分为</a:t>
            </a:r>
            <a:r>
              <a:rPr lang="en-US" altLang="zh-CN" sz="1600" dirty="0">
                <a:solidFill>
                  <a:schemeClr val="tx1">
                    <a:lumMod val="50000"/>
                    <a:lumOff val="50000"/>
                  </a:schemeClr>
                </a:solidFill>
              </a:rPr>
              <a:t>convolutional layer</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pooling layer</a:t>
            </a:r>
            <a:r>
              <a:rPr lang="zh-CN" altLang="en-US" sz="1600" dirty="0">
                <a:solidFill>
                  <a:schemeClr val="tx1">
                    <a:lumMod val="50000"/>
                    <a:lumOff val="50000"/>
                  </a:schemeClr>
                </a:solidFill>
              </a:rPr>
              <a:t>和最后</a:t>
            </a:r>
            <a:r>
              <a:rPr lang="zh-CN" altLang="en-US" sz="1600" dirty="0" smtClean="0">
                <a:solidFill>
                  <a:schemeClr val="tx1">
                    <a:lumMod val="50000"/>
                    <a:lumOff val="50000"/>
                  </a:schemeClr>
                </a:solidFill>
              </a:rPr>
              <a:t>的</a:t>
            </a:r>
            <a:r>
              <a:rPr lang="en-US" altLang="zh-CN" sz="1600" dirty="0" smtClean="0">
                <a:solidFill>
                  <a:schemeClr val="tx1">
                    <a:lumMod val="50000"/>
                    <a:lumOff val="50000"/>
                  </a:schemeClr>
                </a:solidFill>
              </a:rPr>
              <a:t>fully-connected </a:t>
            </a:r>
            <a:r>
              <a:rPr lang="en-US" altLang="zh-CN" sz="1600" dirty="0">
                <a:solidFill>
                  <a:schemeClr val="tx1">
                    <a:lumMod val="50000"/>
                    <a:lumOff val="50000"/>
                  </a:schemeClr>
                </a:solidFill>
              </a:rPr>
              <a:t>layer</a:t>
            </a:r>
            <a:r>
              <a:rPr lang="zh-CN" altLang="en-US" sz="1600" dirty="0">
                <a:solidFill>
                  <a:schemeClr val="tx1">
                    <a:lumMod val="50000"/>
                    <a:lumOff val="50000"/>
                  </a:schemeClr>
                </a:solidFill>
              </a:rPr>
              <a:t>，这些隐藏层的区别是</a:t>
            </a:r>
            <a:r>
              <a:rPr lang="en-US" altLang="zh-CN" sz="1600" dirty="0">
                <a:solidFill>
                  <a:schemeClr val="tx1">
                    <a:lumMod val="50000"/>
                    <a:lumOff val="50000"/>
                  </a:schemeClr>
                </a:solidFill>
              </a:rPr>
              <a:t>CNN</a:t>
            </a:r>
            <a:r>
              <a:rPr lang="zh-CN" altLang="en-US" sz="1600" dirty="0">
                <a:solidFill>
                  <a:schemeClr val="tx1">
                    <a:lumMod val="50000"/>
                    <a:lumOff val="50000"/>
                  </a:schemeClr>
                </a:solidFill>
              </a:rPr>
              <a:t>之所以为</a:t>
            </a:r>
            <a:r>
              <a:rPr lang="en-US" altLang="zh-CN" sz="1600" dirty="0">
                <a:solidFill>
                  <a:schemeClr val="tx1">
                    <a:lumMod val="50000"/>
                    <a:lumOff val="50000"/>
                  </a:schemeClr>
                </a:solidFill>
              </a:rPr>
              <a:t>CNN</a:t>
            </a:r>
            <a:r>
              <a:rPr lang="zh-CN" altLang="en-US" sz="1600" dirty="0">
                <a:solidFill>
                  <a:schemeClr val="tx1">
                    <a:lumMod val="50000"/>
                    <a:lumOff val="50000"/>
                  </a:schemeClr>
                </a:solidFill>
              </a:rPr>
              <a:t>的重要</a:t>
            </a:r>
            <a:r>
              <a:rPr lang="zh-CN" altLang="en-US" sz="1600" dirty="0" smtClean="0">
                <a:solidFill>
                  <a:schemeClr val="tx1">
                    <a:lumMod val="50000"/>
                    <a:lumOff val="50000"/>
                  </a:schemeClr>
                </a:solidFill>
              </a:rPr>
              <a:t>原因</a:t>
            </a:r>
            <a:r>
              <a:rPr lang="zh-CN" altLang="en-US" sz="1600" dirty="0">
                <a:solidFill>
                  <a:schemeClr val="tx1">
                    <a:lumMod val="50000"/>
                    <a:lumOff val="50000"/>
                  </a:schemeClr>
                </a:solidFill>
              </a:rPr>
              <a:t>。</a:t>
            </a:r>
            <a:endParaRPr lang="en-US" altLang="zh-CN" sz="1600" dirty="0" smtClean="0">
              <a:solidFill>
                <a:schemeClr val="tx1">
                  <a:lumMod val="50000"/>
                  <a:lumOff val="50000"/>
                </a:schemeClr>
              </a:solidFill>
            </a:endParaRPr>
          </a:p>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另外</a:t>
            </a:r>
            <a:r>
              <a:rPr lang="zh-CN" altLang="en-US" sz="1600" dirty="0">
                <a:solidFill>
                  <a:schemeClr val="tx1">
                    <a:lumMod val="50000"/>
                    <a:lumOff val="50000"/>
                  </a:schemeClr>
                </a:solidFill>
              </a:rPr>
              <a:t>各个</a:t>
            </a:r>
            <a:r>
              <a:rPr lang="zh-CN" altLang="en-US" sz="1600" dirty="0" smtClean="0">
                <a:solidFill>
                  <a:schemeClr val="tx1">
                    <a:lumMod val="50000"/>
                    <a:lumOff val="50000"/>
                  </a:schemeClr>
                </a:solidFill>
              </a:rPr>
              <a:t>神经元</a:t>
            </a:r>
            <a:r>
              <a:rPr lang="zh-CN" altLang="en-US" sz="1600" dirty="0">
                <a:solidFill>
                  <a:schemeClr val="tx1">
                    <a:lumMod val="50000"/>
                    <a:lumOff val="50000"/>
                  </a:schemeClr>
                </a:solidFill>
              </a:rPr>
              <a:t>激活函数的选择以及整个网络损失函数的选择都与</a:t>
            </a:r>
            <a:r>
              <a:rPr lang="en-US" altLang="zh-CN" sz="1600" dirty="0">
                <a:solidFill>
                  <a:schemeClr val="tx1">
                    <a:lumMod val="50000"/>
                    <a:lumOff val="50000"/>
                  </a:schemeClr>
                </a:solidFill>
              </a:rPr>
              <a:t>FNN</a:t>
            </a:r>
            <a:r>
              <a:rPr lang="zh-CN" altLang="en-US" sz="1600" dirty="0">
                <a:solidFill>
                  <a:schemeClr val="tx1">
                    <a:lumMod val="50000"/>
                    <a:lumOff val="50000"/>
                  </a:schemeClr>
                </a:solidFill>
              </a:rPr>
              <a:t>类似</a:t>
            </a:r>
            <a:r>
              <a:rPr lang="zh-CN" altLang="en-US" sz="1600" dirty="0" smtClean="0">
                <a:solidFill>
                  <a:schemeClr val="tx1">
                    <a:lumMod val="50000"/>
                    <a:lumOff val="50000"/>
                  </a:schemeClr>
                </a:solidFill>
              </a:rPr>
              <a:t>。</a:t>
            </a:r>
            <a:endParaRPr lang="zh-CN" altLang="en-US" sz="1600" dirty="0">
              <a:solidFill>
                <a:schemeClr val="tx1">
                  <a:lumMod val="50000"/>
                  <a:lumOff val="50000"/>
                </a:schemeClr>
              </a:solidFill>
            </a:endParaRPr>
          </a:p>
        </p:txBody>
      </p:sp>
      <p:grpSp>
        <p:nvGrpSpPr>
          <p:cNvPr id="9" name="组合 8"/>
          <p:cNvGrpSpPr/>
          <p:nvPr/>
        </p:nvGrpSpPr>
        <p:grpSpPr>
          <a:xfrm>
            <a:off x="7999603" y="2259169"/>
            <a:ext cx="3686429" cy="2595315"/>
            <a:chOff x="2702168" y="2807384"/>
            <a:chExt cx="3686429" cy="2595315"/>
          </a:xfrm>
        </p:grpSpPr>
        <p:sp>
          <p:nvSpPr>
            <p:cNvPr id="10" name="椭圆 9"/>
            <p:cNvSpPr/>
            <p:nvPr/>
          </p:nvSpPr>
          <p:spPr>
            <a:xfrm>
              <a:off x="3307647"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椭圆 11"/>
            <p:cNvSpPr/>
            <p:nvPr/>
          </p:nvSpPr>
          <p:spPr>
            <a:xfrm>
              <a:off x="3987268"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 name="椭圆 12"/>
            <p:cNvSpPr/>
            <p:nvPr/>
          </p:nvSpPr>
          <p:spPr>
            <a:xfrm>
              <a:off x="4666889"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椭圆 13"/>
            <p:cNvSpPr/>
            <p:nvPr/>
          </p:nvSpPr>
          <p:spPr>
            <a:xfrm>
              <a:off x="5346510" y="5114375"/>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5" name="椭圆 14"/>
            <p:cNvSpPr/>
            <p:nvPr/>
          </p:nvSpPr>
          <p:spPr>
            <a:xfrm>
              <a:off x="3307647"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6" name="椭圆 15"/>
            <p:cNvSpPr/>
            <p:nvPr/>
          </p:nvSpPr>
          <p:spPr>
            <a:xfrm>
              <a:off x="3987268"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7" name="椭圆 16"/>
            <p:cNvSpPr/>
            <p:nvPr/>
          </p:nvSpPr>
          <p:spPr>
            <a:xfrm>
              <a:off x="4666889"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8" name="椭圆 17"/>
            <p:cNvSpPr/>
            <p:nvPr/>
          </p:nvSpPr>
          <p:spPr>
            <a:xfrm>
              <a:off x="5346510" y="280738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9" name="椭圆 18"/>
            <p:cNvSpPr/>
            <p:nvPr/>
          </p:nvSpPr>
          <p:spPr>
            <a:xfrm>
              <a:off x="2990492"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0" name="椭圆 19"/>
            <p:cNvSpPr/>
            <p:nvPr/>
          </p:nvSpPr>
          <p:spPr>
            <a:xfrm>
              <a:off x="3670113"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1" name="椭圆 20"/>
            <p:cNvSpPr/>
            <p:nvPr/>
          </p:nvSpPr>
          <p:spPr>
            <a:xfrm>
              <a:off x="4349734"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2" name="椭圆 21"/>
            <p:cNvSpPr/>
            <p:nvPr/>
          </p:nvSpPr>
          <p:spPr>
            <a:xfrm>
              <a:off x="5029355" y="357638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3" name="椭圆 22"/>
            <p:cNvSpPr/>
            <p:nvPr/>
          </p:nvSpPr>
          <p:spPr>
            <a:xfrm>
              <a:off x="5708976" y="3592164"/>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椭圆 23"/>
            <p:cNvSpPr/>
            <p:nvPr/>
          </p:nvSpPr>
          <p:spPr>
            <a:xfrm>
              <a:off x="2702168"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椭圆 24"/>
            <p:cNvSpPr/>
            <p:nvPr/>
          </p:nvSpPr>
          <p:spPr>
            <a:xfrm>
              <a:off x="3381789"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6" name="椭圆 25"/>
            <p:cNvSpPr/>
            <p:nvPr/>
          </p:nvSpPr>
          <p:spPr>
            <a:xfrm>
              <a:off x="4061410"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7" name="椭圆 26"/>
            <p:cNvSpPr/>
            <p:nvPr/>
          </p:nvSpPr>
          <p:spPr>
            <a:xfrm>
              <a:off x="4741031" y="4345378"/>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8" name="椭圆 27"/>
            <p:cNvSpPr/>
            <p:nvPr/>
          </p:nvSpPr>
          <p:spPr>
            <a:xfrm>
              <a:off x="5420652" y="436116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9" name="椭圆 28"/>
            <p:cNvSpPr/>
            <p:nvPr/>
          </p:nvSpPr>
          <p:spPr>
            <a:xfrm>
              <a:off x="6100273" y="4361161"/>
              <a:ext cx="288324" cy="28832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30" name="直接连接符 29"/>
            <p:cNvCxnSpPr>
              <a:stCxn id="15" idx="4"/>
              <a:endCxn id="19" idx="0"/>
            </p:cNvCxnSpPr>
            <p:nvPr/>
          </p:nvCxnSpPr>
          <p:spPr>
            <a:xfrm flipH="1">
              <a:off x="3134654"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0" idx="0"/>
              <a:endCxn id="15" idx="4"/>
            </p:cNvCxnSpPr>
            <p:nvPr/>
          </p:nvCxnSpPr>
          <p:spPr>
            <a:xfrm flipH="1" flipV="1">
              <a:off x="3451809" y="3095708"/>
              <a:ext cx="3624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1" idx="0"/>
              <a:endCxn id="15" idx="4"/>
            </p:cNvCxnSpPr>
            <p:nvPr/>
          </p:nvCxnSpPr>
          <p:spPr>
            <a:xfrm flipH="1" flipV="1">
              <a:off x="3451809" y="3095708"/>
              <a:ext cx="104208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0"/>
              <a:endCxn id="15" idx="4"/>
            </p:cNvCxnSpPr>
            <p:nvPr/>
          </p:nvCxnSpPr>
          <p:spPr>
            <a:xfrm flipH="1" flipV="1">
              <a:off x="3451809" y="3095708"/>
              <a:ext cx="172170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3" idx="0"/>
              <a:endCxn id="15" idx="4"/>
            </p:cNvCxnSpPr>
            <p:nvPr/>
          </p:nvCxnSpPr>
          <p:spPr>
            <a:xfrm flipH="1" flipV="1">
              <a:off x="3451809" y="3095708"/>
              <a:ext cx="2401329"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9" idx="0"/>
              <a:endCxn id="16" idx="4"/>
            </p:cNvCxnSpPr>
            <p:nvPr/>
          </p:nvCxnSpPr>
          <p:spPr>
            <a:xfrm flipV="1">
              <a:off x="3134654" y="3095708"/>
              <a:ext cx="99677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0" idx="0"/>
              <a:endCxn id="16" idx="4"/>
            </p:cNvCxnSpPr>
            <p:nvPr/>
          </p:nvCxnSpPr>
          <p:spPr>
            <a:xfrm flipV="1">
              <a:off x="3814275"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1" idx="0"/>
              <a:endCxn id="17" idx="4"/>
            </p:cNvCxnSpPr>
            <p:nvPr/>
          </p:nvCxnSpPr>
          <p:spPr>
            <a:xfrm flipV="1">
              <a:off x="4493896"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1" idx="0"/>
              <a:endCxn id="16" idx="4"/>
            </p:cNvCxnSpPr>
            <p:nvPr/>
          </p:nvCxnSpPr>
          <p:spPr>
            <a:xfrm flipH="1" flipV="1">
              <a:off x="4131430" y="3095708"/>
              <a:ext cx="3624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0"/>
              <a:endCxn id="16" idx="4"/>
            </p:cNvCxnSpPr>
            <p:nvPr/>
          </p:nvCxnSpPr>
          <p:spPr>
            <a:xfrm flipH="1" flipV="1">
              <a:off x="4131430" y="3095708"/>
              <a:ext cx="104208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3" idx="0"/>
              <a:endCxn id="16" idx="4"/>
            </p:cNvCxnSpPr>
            <p:nvPr/>
          </p:nvCxnSpPr>
          <p:spPr>
            <a:xfrm flipH="1" flipV="1">
              <a:off x="4131430" y="3095708"/>
              <a:ext cx="1721708"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0"/>
              <a:endCxn id="17" idx="4"/>
            </p:cNvCxnSpPr>
            <p:nvPr/>
          </p:nvCxnSpPr>
          <p:spPr>
            <a:xfrm flipV="1">
              <a:off x="3134654" y="3095708"/>
              <a:ext cx="16763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0"/>
              <a:endCxn id="17" idx="4"/>
            </p:cNvCxnSpPr>
            <p:nvPr/>
          </p:nvCxnSpPr>
          <p:spPr>
            <a:xfrm flipV="1">
              <a:off x="3814275" y="3095708"/>
              <a:ext cx="99677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2" idx="0"/>
              <a:endCxn id="17" idx="4"/>
            </p:cNvCxnSpPr>
            <p:nvPr/>
          </p:nvCxnSpPr>
          <p:spPr>
            <a:xfrm flipH="1" flipV="1">
              <a:off x="4811051" y="3095708"/>
              <a:ext cx="3624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3" idx="0"/>
              <a:endCxn id="17" idx="4"/>
            </p:cNvCxnSpPr>
            <p:nvPr/>
          </p:nvCxnSpPr>
          <p:spPr>
            <a:xfrm flipH="1" flipV="1">
              <a:off x="4811051" y="3095708"/>
              <a:ext cx="1042087"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9" idx="0"/>
              <a:endCxn id="18" idx="4"/>
            </p:cNvCxnSpPr>
            <p:nvPr/>
          </p:nvCxnSpPr>
          <p:spPr>
            <a:xfrm flipV="1">
              <a:off x="3134654" y="3095708"/>
              <a:ext cx="235601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0" idx="0"/>
              <a:endCxn id="18" idx="4"/>
            </p:cNvCxnSpPr>
            <p:nvPr/>
          </p:nvCxnSpPr>
          <p:spPr>
            <a:xfrm flipV="1">
              <a:off x="3814275" y="3095708"/>
              <a:ext cx="16763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0"/>
              <a:endCxn id="18" idx="4"/>
            </p:cNvCxnSpPr>
            <p:nvPr/>
          </p:nvCxnSpPr>
          <p:spPr>
            <a:xfrm flipV="1">
              <a:off x="4493896" y="3095708"/>
              <a:ext cx="99677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2" idx="0"/>
              <a:endCxn id="18" idx="4"/>
            </p:cNvCxnSpPr>
            <p:nvPr/>
          </p:nvCxnSpPr>
          <p:spPr>
            <a:xfrm flipV="1">
              <a:off x="5173517" y="3095708"/>
              <a:ext cx="31715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3" idx="0"/>
              <a:endCxn id="18" idx="4"/>
            </p:cNvCxnSpPr>
            <p:nvPr/>
          </p:nvCxnSpPr>
          <p:spPr>
            <a:xfrm flipH="1" flipV="1">
              <a:off x="5490672" y="3095708"/>
              <a:ext cx="362466"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9" idx="4"/>
              <a:endCxn id="24" idx="0"/>
            </p:cNvCxnSpPr>
            <p:nvPr/>
          </p:nvCxnSpPr>
          <p:spPr>
            <a:xfrm flipH="1">
              <a:off x="2846330"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9" idx="4"/>
              <a:endCxn id="25" idx="0"/>
            </p:cNvCxnSpPr>
            <p:nvPr/>
          </p:nvCxnSpPr>
          <p:spPr>
            <a:xfrm>
              <a:off x="3134654" y="3864705"/>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9" idx="4"/>
              <a:endCxn id="26" idx="0"/>
            </p:cNvCxnSpPr>
            <p:nvPr/>
          </p:nvCxnSpPr>
          <p:spPr>
            <a:xfrm>
              <a:off x="3134654" y="3864705"/>
              <a:ext cx="107091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9" idx="4"/>
              <a:endCxn id="27" idx="0"/>
            </p:cNvCxnSpPr>
            <p:nvPr/>
          </p:nvCxnSpPr>
          <p:spPr>
            <a:xfrm>
              <a:off x="3134654" y="3864705"/>
              <a:ext cx="175053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9" idx="4"/>
              <a:endCxn id="28" idx="0"/>
            </p:cNvCxnSpPr>
            <p:nvPr/>
          </p:nvCxnSpPr>
          <p:spPr>
            <a:xfrm>
              <a:off x="3134654" y="3864705"/>
              <a:ext cx="2430160"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9" idx="4"/>
              <a:endCxn id="29" idx="0"/>
            </p:cNvCxnSpPr>
            <p:nvPr/>
          </p:nvCxnSpPr>
          <p:spPr>
            <a:xfrm>
              <a:off x="3134654" y="3864705"/>
              <a:ext cx="3109781"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0" idx="4"/>
              <a:endCxn id="24" idx="0"/>
            </p:cNvCxnSpPr>
            <p:nvPr/>
          </p:nvCxnSpPr>
          <p:spPr>
            <a:xfrm flipH="1">
              <a:off x="2846330" y="3864705"/>
              <a:ext cx="96794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0" idx="4"/>
              <a:endCxn id="25" idx="0"/>
            </p:cNvCxnSpPr>
            <p:nvPr/>
          </p:nvCxnSpPr>
          <p:spPr>
            <a:xfrm flipH="1">
              <a:off x="3525951"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0" idx="4"/>
              <a:endCxn id="26" idx="0"/>
            </p:cNvCxnSpPr>
            <p:nvPr/>
          </p:nvCxnSpPr>
          <p:spPr>
            <a:xfrm>
              <a:off x="3814275" y="3864705"/>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0" idx="4"/>
              <a:endCxn id="27" idx="0"/>
            </p:cNvCxnSpPr>
            <p:nvPr/>
          </p:nvCxnSpPr>
          <p:spPr>
            <a:xfrm>
              <a:off x="3814275" y="3864705"/>
              <a:ext cx="1070918"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0" idx="4"/>
              <a:endCxn id="28" idx="0"/>
            </p:cNvCxnSpPr>
            <p:nvPr/>
          </p:nvCxnSpPr>
          <p:spPr>
            <a:xfrm>
              <a:off x="3814275" y="3864705"/>
              <a:ext cx="1750539"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20" idx="4"/>
              <a:endCxn id="29" idx="0"/>
            </p:cNvCxnSpPr>
            <p:nvPr/>
          </p:nvCxnSpPr>
          <p:spPr>
            <a:xfrm>
              <a:off x="3814275" y="3864705"/>
              <a:ext cx="2430160"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4"/>
              <a:endCxn id="24" idx="0"/>
            </p:cNvCxnSpPr>
            <p:nvPr/>
          </p:nvCxnSpPr>
          <p:spPr>
            <a:xfrm flipH="1">
              <a:off x="2846330" y="3864705"/>
              <a:ext cx="16475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21" idx="4"/>
              <a:endCxn id="25" idx="0"/>
            </p:cNvCxnSpPr>
            <p:nvPr/>
          </p:nvCxnSpPr>
          <p:spPr>
            <a:xfrm flipH="1">
              <a:off x="3525951" y="3864705"/>
              <a:ext cx="96794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4"/>
              <a:endCxn id="26" idx="0"/>
            </p:cNvCxnSpPr>
            <p:nvPr/>
          </p:nvCxnSpPr>
          <p:spPr>
            <a:xfrm flipH="1">
              <a:off x="4205572"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21" idx="4"/>
              <a:endCxn id="27" idx="0"/>
            </p:cNvCxnSpPr>
            <p:nvPr/>
          </p:nvCxnSpPr>
          <p:spPr>
            <a:xfrm>
              <a:off x="4493896" y="3864705"/>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4"/>
              <a:endCxn id="28" idx="0"/>
            </p:cNvCxnSpPr>
            <p:nvPr/>
          </p:nvCxnSpPr>
          <p:spPr>
            <a:xfrm>
              <a:off x="4493896" y="3864705"/>
              <a:ext cx="1070918"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21" idx="4"/>
              <a:endCxn id="29" idx="0"/>
            </p:cNvCxnSpPr>
            <p:nvPr/>
          </p:nvCxnSpPr>
          <p:spPr>
            <a:xfrm>
              <a:off x="4493896" y="3864705"/>
              <a:ext cx="1750539"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2" idx="4"/>
              <a:endCxn id="24" idx="0"/>
            </p:cNvCxnSpPr>
            <p:nvPr/>
          </p:nvCxnSpPr>
          <p:spPr>
            <a:xfrm flipH="1">
              <a:off x="2846330" y="3864705"/>
              <a:ext cx="232718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22" idx="4"/>
              <a:endCxn id="25" idx="0"/>
            </p:cNvCxnSpPr>
            <p:nvPr/>
          </p:nvCxnSpPr>
          <p:spPr>
            <a:xfrm flipH="1">
              <a:off x="3525951" y="3864705"/>
              <a:ext cx="1647566"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2" idx="4"/>
              <a:endCxn id="26" idx="0"/>
            </p:cNvCxnSpPr>
            <p:nvPr/>
          </p:nvCxnSpPr>
          <p:spPr>
            <a:xfrm flipH="1">
              <a:off x="4205572" y="3864705"/>
              <a:ext cx="967945"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2" idx="4"/>
              <a:endCxn id="27" idx="0"/>
            </p:cNvCxnSpPr>
            <p:nvPr/>
          </p:nvCxnSpPr>
          <p:spPr>
            <a:xfrm flipH="1">
              <a:off x="4885193" y="3864705"/>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2" idx="4"/>
              <a:endCxn id="28" idx="0"/>
            </p:cNvCxnSpPr>
            <p:nvPr/>
          </p:nvCxnSpPr>
          <p:spPr>
            <a:xfrm>
              <a:off x="5173517" y="3864705"/>
              <a:ext cx="391297"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2" idx="4"/>
              <a:endCxn id="29" idx="0"/>
            </p:cNvCxnSpPr>
            <p:nvPr/>
          </p:nvCxnSpPr>
          <p:spPr>
            <a:xfrm>
              <a:off x="5173517" y="3864705"/>
              <a:ext cx="1070918" cy="49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23" idx="4"/>
              <a:endCxn id="24" idx="0"/>
            </p:cNvCxnSpPr>
            <p:nvPr/>
          </p:nvCxnSpPr>
          <p:spPr>
            <a:xfrm flipH="1">
              <a:off x="2846330" y="3880488"/>
              <a:ext cx="3006808"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3" idx="4"/>
              <a:endCxn id="25" idx="0"/>
            </p:cNvCxnSpPr>
            <p:nvPr/>
          </p:nvCxnSpPr>
          <p:spPr>
            <a:xfrm flipH="1">
              <a:off x="3525951" y="3880488"/>
              <a:ext cx="2327187"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3" idx="4"/>
              <a:endCxn id="26" idx="0"/>
            </p:cNvCxnSpPr>
            <p:nvPr/>
          </p:nvCxnSpPr>
          <p:spPr>
            <a:xfrm flipH="1">
              <a:off x="4205572" y="3880488"/>
              <a:ext cx="1647566"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3" idx="4"/>
              <a:endCxn id="27" idx="0"/>
            </p:cNvCxnSpPr>
            <p:nvPr/>
          </p:nvCxnSpPr>
          <p:spPr>
            <a:xfrm flipH="1">
              <a:off x="4885193" y="3880488"/>
              <a:ext cx="967945"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23" idx="4"/>
              <a:endCxn id="28" idx="0"/>
            </p:cNvCxnSpPr>
            <p:nvPr/>
          </p:nvCxnSpPr>
          <p:spPr>
            <a:xfrm flipH="1">
              <a:off x="5564814" y="3880488"/>
              <a:ext cx="28832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3" idx="4"/>
              <a:endCxn id="29" idx="0"/>
            </p:cNvCxnSpPr>
            <p:nvPr/>
          </p:nvCxnSpPr>
          <p:spPr>
            <a:xfrm>
              <a:off x="5853138" y="3880488"/>
              <a:ext cx="391297"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24" idx="4"/>
              <a:endCxn id="10" idx="0"/>
            </p:cNvCxnSpPr>
            <p:nvPr/>
          </p:nvCxnSpPr>
          <p:spPr>
            <a:xfrm>
              <a:off x="2846330"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0" idx="0"/>
              <a:endCxn id="25" idx="4"/>
            </p:cNvCxnSpPr>
            <p:nvPr/>
          </p:nvCxnSpPr>
          <p:spPr>
            <a:xfrm flipV="1">
              <a:off x="3451809" y="4633702"/>
              <a:ext cx="74142"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0"/>
            </p:cNvCxnSpPr>
            <p:nvPr/>
          </p:nvCxnSpPr>
          <p:spPr>
            <a:xfrm flipV="1">
              <a:off x="4131430" y="4649485"/>
              <a:ext cx="74142"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0" idx="0"/>
              <a:endCxn id="26" idx="4"/>
            </p:cNvCxnSpPr>
            <p:nvPr/>
          </p:nvCxnSpPr>
          <p:spPr>
            <a:xfrm flipV="1">
              <a:off x="3451809" y="4633702"/>
              <a:ext cx="753763"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0" idx="0"/>
              <a:endCxn id="27" idx="4"/>
            </p:cNvCxnSpPr>
            <p:nvPr/>
          </p:nvCxnSpPr>
          <p:spPr>
            <a:xfrm flipV="1">
              <a:off x="3451809" y="4633702"/>
              <a:ext cx="1433384"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0" idx="0"/>
              <a:endCxn id="28" idx="4"/>
            </p:cNvCxnSpPr>
            <p:nvPr/>
          </p:nvCxnSpPr>
          <p:spPr>
            <a:xfrm flipV="1">
              <a:off x="3451809" y="4649485"/>
              <a:ext cx="2113005"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 idx="0"/>
              <a:endCxn id="29" idx="4"/>
            </p:cNvCxnSpPr>
            <p:nvPr/>
          </p:nvCxnSpPr>
          <p:spPr>
            <a:xfrm flipV="1">
              <a:off x="3451809" y="4649485"/>
              <a:ext cx="2792626"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2" idx="0"/>
              <a:endCxn id="24" idx="4"/>
            </p:cNvCxnSpPr>
            <p:nvPr/>
          </p:nvCxnSpPr>
          <p:spPr>
            <a:xfrm flipH="1" flipV="1">
              <a:off x="2846330" y="4633702"/>
              <a:ext cx="1285100"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 idx="0"/>
              <a:endCxn id="25" idx="4"/>
            </p:cNvCxnSpPr>
            <p:nvPr/>
          </p:nvCxnSpPr>
          <p:spPr>
            <a:xfrm flipH="1" flipV="1">
              <a:off x="3525951"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2" idx="0"/>
              <a:endCxn id="27" idx="4"/>
            </p:cNvCxnSpPr>
            <p:nvPr/>
          </p:nvCxnSpPr>
          <p:spPr>
            <a:xfrm flipV="1">
              <a:off x="4131430" y="4633702"/>
              <a:ext cx="753763"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 idx="0"/>
              <a:endCxn id="28" idx="4"/>
            </p:cNvCxnSpPr>
            <p:nvPr/>
          </p:nvCxnSpPr>
          <p:spPr>
            <a:xfrm flipV="1">
              <a:off x="4131430" y="4649485"/>
              <a:ext cx="1433384"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0"/>
              <a:endCxn id="29" idx="4"/>
            </p:cNvCxnSpPr>
            <p:nvPr/>
          </p:nvCxnSpPr>
          <p:spPr>
            <a:xfrm flipV="1">
              <a:off x="4131430" y="4649485"/>
              <a:ext cx="2113005"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 idx="0"/>
              <a:endCxn id="24" idx="4"/>
            </p:cNvCxnSpPr>
            <p:nvPr/>
          </p:nvCxnSpPr>
          <p:spPr>
            <a:xfrm flipH="1" flipV="1">
              <a:off x="2846330" y="4633702"/>
              <a:ext cx="1964721"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25" idx="4"/>
            </p:cNvCxnSpPr>
            <p:nvPr/>
          </p:nvCxnSpPr>
          <p:spPr>
            <a:xfrm flipH="1" flipV="1">
              <a:off x="3525951" y="4633702"/>
              <a:ext cx="1285100"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 idx="0"/>
              <a:endCxn id="26" idx="4"/>
            </p:cNvCxnSpPr>
            <p:nvPr/>
          </p:nvCxnSpPr>
          <p:spPr>
            <a:xfrm flipH="1" flipV="1">
              <a:off x="4205572"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 idx="0"/>
              <a:endCxn id="27" idx="4"/>
            </p:cNvCxnSpPr>
            <p:nvPr/>
          </p:nvCxnSpPr>
          <p:spPr>
            <a:xfrm flipV="1">
              <a:off x="4811051" y="4633702"/>
              <a:ext cx="74142"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3" idx="0"/>
              <a:endCxn id="28" idx="4"/>
            </p:cNvCxnSpPr>
            <p:nvPr/>
          </p:nvCxnSpPr>
          <p:spPr>
            <a:xfrm flipV="1">
              <a:off x="4811051" y="4649485"/>
              <a:ext cx="753763"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3" idx="0"/>
              <a:endCxn id="29" idx="4"/>
            </p:cNvCxnSpPr>
            <p:nvPr/>
          </p:nvCxnSpPr>
          <p:spPr>
            <a:xfrm flipV="1">
              <a:off x="4811051" y="4649485"/>
              <a:ext cx="1433384"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4" idx="0"/>
              <a:endCxn id="24" idx="4"/>
            </p:cNvCxnSpPr>
            <p:nvPr/>
          </p:nvCxnSpPr>
          <p:spPr>
            <a:xfrm flipH="1" flipV="1">
              <a:off x="2846330" y="4633702"/>
              <a:ext cx="2644342"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4" idx="0"/>
              <a:endCxn id="25" idx="4"/>
            </p:cNvCxnSpPr>
            <p:nvPr/>
          </p:nvCxnSpPr>
          <p:spPr>
            <a:xfrm flipH="1" flipV="1">
              <a:off x="3525951" y="4633702"/>
              <a:ext cx="1964721"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4" idx="7"/>
              <a:endCxn id="26" idx="4"/>
            </p:cNvCxnSpPr>
            <p:nvPr/>
          </p:nvCxnSpPr>
          <p:spPr>
            <a:xfrm flipH="1" flipV="1">
              <a:off x="4205572" y="4633702"/>
              <a:ext cx="1387038" cy="522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4" idx="0"/>
              <a:endCxn id="27" idx="4"/>
            </p:cNvCxnSpPr>
            <p:nvPr/>
          </p:nvCxnSpPr>
          <p:spPr>
            <a:xfrm flipH="1" flipV="1">
              <a:off x="4885193" y="4633702"/>
              <a:ext cx="605479" cy="480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4" idx="0"/>
              <a:endCxn id="28" idx="4"/>
            </p:cNvCxnSpPr>
            <p:nvPr/>
          </p:nvCxnSpPr>
          <p:spPr>
            <a:xfrm flipV="1">
              <a:off x="5490672" y="4649485"/>
              <a:ext cx="74142" cy="4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4" idx="0"/>
              <a:endCxn id="29" idx="4"/>
            </p:cNvCxnSpPr>
            <p:nvPr/>
          </p:nvCxnSpPr>
          <p:spPr>
            <a:xfrm flipV="1">
              <a:off x="5490672" y="4649485"/>
              <a:ext cx="753763" cy="46489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CNN</a:t>
            </a:r>
            <a:r>
              <a:rPr lang="en-US" altLang="zh-CN" dirty="0" smtClean="0"/>
              <a:t>-Overview</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dirty="0"/>
          </a:p>
        </p:txBody>
      </p:sp>
      <p:sp>
        <p:nvSpPr>
          <p:cNvPr id="104" name="文本框 103"/>
          <p:cNvSpPr txBox="1"/>
          <p:nvPr/>
        </p:nvSpPr>
        <p:spPr>
          <a:xfrm>
            <a:off x="874549" y="1191932"/>
            <a:ext cx="8359533" cy="830997"/>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smtClean="0"/>
              <a:t>上面提到</a:t>
            </a:r>
            <a:r>
              <a:rPr lang="en-US" altLang="zh-CN" sz="1600" dirty="0" smtClean="0"/>
              <a:t>CNN</a:t>
            </a:r>
            <a:r>
              <a:rPr lang="zh-CN" altLang="en-US" sz="1600" dirty="0" smtClean="0"/>
              <a:t>和</a:t>
            </a:r>
            <a:r>
              <a:rPr lang="en-US" altLang="zh-CN" sz="1600" dirty="0" smtClean="0"/>
              <a:t>FNN</a:t>
            </a:r>
            <a:r>
              <a:rPr lang="zh-CN" altLang="en-US" sz="1600" dirty="0" smtClean="0"/>
              <a:t>很重要的差异就是隐藏层的差异，</a:t>
            </a:r>
            <a:r>
              <a:rPr lang="en-US" altLang="zh-CN" sz="1600" dirty="0" smtClean="0"/>
              <a:t>CNN</a:t>
            </a:r>
            <a:r>
              <a:rPr lang="zh-CN" altLang="en-US" sz="1600" dirty="0" smtClean="0"/>
              <a:t>有</a:t>
            </a:r>
            <a:r>
              <a:rPr lang="en-US" altLang="zh-CN" sz="1600" dirty="0" smtClean="0"/>
              <a:t>convolutional layer</a:t>
            </a:r>
            <a:r>
              <a:rPr lang="zh-CN" altLang="en-US" sz="1600" dirty="0" smtClean="0"/>
              <a:t>和</a:t>
            </a:r>
            <a:r>
              <a:rPr lang="en-US" altLang="zh-CN" sz="1600" dirty="0" smtClean="0"/>
              <a:t>pooling</a:t>
            </a:r>
          </a:p>
          <a:p>
            <a:r>
              <a:rPr lang="en-US" altLang="zh-CN" sz="1600" dirty="0"/>
              <a:t> </a:t>
            </a:r>
            <a:r>
              <a:rPr lang="en-US" altLang="zh-CN" sz="1600" dirty="0" smtClean="0"/>
              <a:t>     layer</a:t>
            </a:r>
            <a:r>
              <a:rPr lang="zh-CN" altLang="en-US" sz="1600" dirty="0" smtClean="0"/>
              <a:t>，然后和最后的</a:t>
            </a:r>
            <a:r>
              <a:rPr lang="en-US" altLang="zh-CN" sz="1600" dirty="0" smtClean="0"/>
              <a:t>fully-connected layer</a:t>
            </a:r>
            <a:r>
              <a:rPr lang="zh-CN" altLang="en-US" sz="1600" dirty="0" smtClean="0"/>
              <a:t>共同构成卷积神经网络。而中间的隐藏层的连接</a:t>
            </a:r>
            <a:endParaRPr lang="en-US" altLang="zh-CN" sz="1600" dirty="0" smtClean="0"/>
          </a:p>
          <a:p>
            <a:r>
              <a:rPr lang="en-US" altLang="zh-CN" sz="1600" dirty="0"/>
              <a:t> </a:t>
            </a:r>
            <a:r>
              <a:rPr lang="en-US" altLang="zh-CN" sz="1600" dirty="0" smtClean="0"/>
              <a:t>     </a:t>
            </a:r>
            <a:r>
              <a:rPr lang="zh-CN" altLang="en-US" sz="1600" dirty="0" smtClean="0"/>
              <a:t>方式又有三个重要的思想：</a:t>
            </a:r>
            <a:endParaRPr lang="en-US" altLang="zh-CN" sz="1600" dirty="0" smtClean="0"/>
          </a:p>
        </p:txBody>
      </p:sp>
      <p:pic>
        <p:nvPicPr>
          <p:cNvPr id="105" name="图片 10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017" y="3705366"/>
            <a:ext cx="8236683" cy="2867744"/>
          </a:xfrm>
          <a:prstGeom prst="rect">
            <a:avLst/>
          </a:prstGeom>
          <a:ln>
            <a:noFill/>
          </a:ln>
          <a:effectLst>
            <a:outerShdw blurRad="190500" algn="tl" rotWithShape="0">
              <a:srgbClr val="000000">
                <a:alpha val="70000"/>
              </a:srgbClr>
            </a:outerShdw>
          </a:effectLst>
        </p:spPr>
      </p:pic>
      <p:sp>
        <p:nvSpPr>
          <p:cNvPr id="106" name="矩形 105"/>
          <p:cNvSpPr/>
          <p:nvPr/>
        </p:nvSpPr>
        <p:spPr>
          <a:xfrm>
            <a:off x="1917237" y="2905438"/>
            <a:ext cx="7890242" cy="439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err="1" smtClean="0"/>
              <a:t>sprse</a:t>
            </a:r>
            <a:r>
              <a:rPr lang="en-US" altLang="zh-CN" dirty="0" smtClean="0"/>
              <a:t> </a:t>
            </a:r>
            <a:r>
              <a:rPr lang="en-US" altLang="zh-CN" dirty="0" smtClean="0"/>
              <a:t>connectivity  </a:t>
            </a:r>
            <a:r>
              <a:rPr lang="en-US" altLang="zh-CN" dirty="0" smtClean="0">
                <a:solidFill>
                  <a:srgbClr val="002060"/>
                </a:solidFill>
              </a:rPr>
              <a:t>and</a:t>
            </a:r>
            <a:r>
              <a:rPr lang="en-US" altLang="zh-CN" dirty="0" smtClean="0"/>
              <a:t>  </a:t>
            </a:r>
            <a:r>
              <a:rPr lang="en-US" altLang="zh-CN" dirty="0"/>
              <a:t>parameter </a:t>
            </a:r>
            <a:r>
              <a:rPr lang="en-US" altLang="zh-CN" dirty="0" smtClean="0"/>
              <a:t>sharing</a:t>
            </a:r>
            <a:r>
              <a:rPr lang="zh-CN" altLang="en-US" dirty="0" smtClean="0"/>
              <a:t>  </a:t>
            </a:r>
            <a:r>
              <a:rPr lang="en-US" altLang="zh-CN" dirty="0" smtClean="0">
                <a:solidFill>
                  <a:srgbClr val="002060"/>
                </a:solidFill>
              </a:rPr>
              <a:t>and</a:t>
            </a:r>
            <a:r>
              <a:rPr lang="en-US" altLang="zh-CN" dirty="0" smtClean="0"/>
              <a:t>  </a:t>
            </a:r>
            <a:r>
              <a:rPr lang="en-US" altLang="zh-CN" dirty="0" err="1"/>
              <a:t>equivariant</a:t>
            </a:r>
            <a:r>
              <a:rPr lang="en-US" altLang="zh-CN" dirty="0"/>
              <a:t> </a:t>
            </a:r>
            <a:r>
              <a:rPr lang="en-US" altLang="zh-CN" dirty="0" smtClean="0"/>
              <a:t>representation</a:t>
            </a:r>
            <a:endParaRPr lang="zh-CN" altLang="en-US" dirty="0"/>
          </a:p>
        </p:txBody>
      </p:sp>
      <p:sp>
        <p:nvSpPr>
          <p:cNvPr id="107" name="矩形 106"/>
          <p:cNvSpPr/>
          <p:nvPr/>
        </p:nvSpPr>
        <p:spPr>
          <a:xfrm>
            <a:off x="3133202" y="2186161"/>
            <a:ext cx="4927233" cy="4132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convolution operation  </a:t>
            </a:r>
            <a:r>
              <a:rPr lang="en-US" altLang="zh-CN" dirty="0" smtClean="0">
                <a:solidFill>
                  <a:srgbClr val="002060"/>
                </a:solidFill>
              </a:rPr>
              <a:t>and</a:t>
            </a:r>
            <a:r>
              <a:rPr lang="en-US" altLang="zh-CN" dirty="0" smtClean="0"/>
              <a:t>  pooling operation</a:t>
            </a:r>
            <a:endParaRPr lang="zh-CN" altLang="en-US" dirty="0"/>
          </a:p>
        </p:txBody>
      </p:sp>
    </p:spTree>
    <p:extLst>
      <p:ext uri="{BB962C8B-B14F-4D97-AF65-F5344CB8AC3E}">
        <p14:creationId xmlns:p14="http://schemas.microsoft.com/office/powerpoint/2010/main" val="353827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
                                        </p:tgtEl>
                                        <p:attrNameLst>
                                          <p:attrName>style.visibility</p:attrName>
                                        </p:attrNameLst>
                                      </p:cBhvr>
                                      <p:to>
                                        <p:strVal val="visible"/>
                                      </p:to>
                                    </p:set>
                                    <p:anim calcmode="lin" valueType="num">
                                      <p:cBhvr additive="base">
                                        <p:cTn id="13" dur="500" fill="hold"/>
                                        <p:tgtEl>
                                          <p:spTgt spid="106"/>
                                        </p:tgtEl>
                                        <p:attrNameLst>
                                          <p:attrName>ppt_x</p:attrName>
                                        </p:attrNameLst>
                                      </p:cBhvr>
                                      <p:tavLst>
                                        <p:tav tm="0">
                                          <p:val>
                                            <p:strVal val="#ppt_x"/>
                                          </p:val>
                                        </p:tav>
                                        <p:tav tm="100000">
                                          <p:val>
                                            <p:strVal val="#ppt_x"/>
                                          </p:val>
                                        </p:tav>
                                      </p:tavLst>
                                    </p:anim>
                                    <p:anim calcmode="lin" valueType="num">
                                      <p:cBhvr additive="base">
                                        <p:cTn id="14"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500" fill="hold"/>
                                        <p:tgtEl>
                                          <p:spTgt spid="105"/>
                                        </p:tgtEl>
                                        <p:attrNameLst>
                                          <p:attrName>ppt_x</p:attrName>
                                        </p:attrNameLst>
                                      </p:cBhvr>
                                      <p:tavLst>
                                        <p:tav tm="0">
                                          <p:val>
                                            <p:strVal val="#ppt_x"/>
                                          </p:val>
                                        </p:tav>
                                        <p:tav tm="100000">
                                          <p:val>
                                            <p:strVal val="#ppt_x"/>
                                          </p:val>
                                        </p:tav>
                                      </p:tavLst>
                                    </p:anim>
                                    <p:anim calcmode="lin" valueType="num">
                                      <p:cBhvr additive="base">
                                        <p:cTn id="20"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smtClean="0"/>
              <a:t>、</a:t>
            </a:r>
            <a:r>
              <a:rPr lang="zh-CN" altLang="en-US" dirty="0"/>
              <a:t>卷积</a:t>
            </a:r>
            <a:r>
              <a:rPr lang="en-US" altLang="zh-CN" dirty="0"/>
              <a:t>--convolution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dirty="0"/>
          </a:p>
        </p:txBody>
      </p:sp>
      <mc:AlternateContent xmlns:mc="http://schemas.openxmlformats.org/markup-compatibility/2006">
        <mc:Choice xmlns:a14="http://schemas.microsoft.com/office/drawing/2010/main" Requires="a14">
          <p:sp>
            <p:nvSpPr>
              <p:cNvPr id="8" name="内容占位符 2"/>
              <p:cNvSpPr txBox="1">
                <a:spLocks/>
              </p:cNvSpPr>
              <p:nvPr/>
            </p:nvSpPr>
            <p:spPr>
              <a:xfrm>
                <a:off x="1064831" y="1567244"/>
                <a:ext cx="8237537" cy="509587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t>积分形式</a:t>
                </a:r>
                <a:endParaRPr lang="en-US" altLang="zh-CN" sz="2000" i="1" dirty="0" smtClean="0">
                  <a:latin typeface="Cambria Math" panose="02040503050406030204" pitchFamily="18" charset="0"/>
                </a:endParaRPr>
              </a:p>
              <a:p>
                <a:pPr lvl="1"/>
                <a14:m>
                  <m:oMath xmlns:m="http://schemas.openxmlformats.org/officeDocument/2006/math">
                    <m:r>
                      <a:rPr lang="en-US" altLang="zh-CN" sz="2000" i="1" smtClean="0">
                        <a:latin typeface="Cambria Math" panose="02040503050406030204" pitchFamily="18" charset="0"/>
                      </a:rPr>
                      <m:t>𝑠</m:t>
                    </m:r>
                    <m:d>
                      <m:dPr>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𝑡</m:t>
                        </m:r>
                      </m:e>
                    </m:d>
                    <m:r>
                      <a:rPr lang="en-US" altLang="zh-CN" sz="2000" i="1" smtClean="0">
                        <a:latin typeface="Cambria Math" panose="02040503050406030204" pitchFamily="18" charset="0"/>
                      </a:rPr>
                      <m:t>=</m:t>
                    </m:r>
                    <m:nary>
                      <m:naryPr>
                        <m:limLoc m:val="undOvr"/>
                        <m:subHide m:val="on"/>
                        <m:supHide m:val="on"/>
                        <m:ctrlPr>
                          <a:rPr lang="en-US" altLang="zh-CN" sz="2000" i="1" smtClean="0">
                            <a:latin typeface="Cambria Math" panose="02040503050406030204" pitchFamily="18" charset="0"/>
                          </a:rPr>
                        </m:ctrlPr>
                      </m:naryPr>
                      <m:sub/>
                      <m:sup/>
                      <m:e>
                        <m:r>
                          <a:rPr lang="en-US" altLang="zh-CN" sz="2000" i="1" smtClean="0">
                            <a:latin typeface="Cambria Math" panose="02040503050406030204" pitchFamily="18" charset="0"/>
                          </a:rPr>
                          <m:t>𝑥</m:t>
                        </m:r>
                        <m:d>
                          <m:dPr>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𝑎</m:t>
                            </m:r>
                          </m:e>
                        </m:d>
                        <m:r>
                          <a:rPr lang="en-US" altLang="zh-CN" sz="2000" i="1" smtClean="0">
                            <a:latin typeface="Cambria Math" panose="02040503050406030204" pitchFamily="18" charset="0"/>
                          </a:rPr>
                          <m:t>𝑤</m:t>
                        </m:r>
                        <m:d>
                          <m:dPr>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𝑡</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𝑎</m:t>
                            </m:r>
                          </m:e>
                        </m:d>
                        <m:r>
                          <a:rPr lang="en-US" altLang="zh-CN" sz="2000" i="1" smtClean="0">
                            <a:latin typeface="Cambria Math" panose="02040503050406030204" pitchFamily="18" charset="0"/>
                          </a:rPr>
                          <m:t>𝑑𝑎</m:t>
                        </m:r>
                      </m:e>
                    </m:nary>
                  </m:oMath>
                </a14:m>
                <a:endParaRPr lang="en-US" altLang="zh-CN" sz="2000" dirty="0" smtClean="0"/>
              </a:p>
              <a:p>
                <a:pPr lvl="1"/>
                <a:r>
                  <a:rPr lang="zh-CN" altLang="en-US" sz="2000" dirty="0" smtClean="0"/>
                  <a:t>常用表达式</a:t>
                </a:r>
                <a14:m>
                  <m:oMath xmlns:m="http://schemas.openxmlformats.org/officeDocument/2006/math">
                    <m:r>
                      <a:rPr lang="en-US" altLang="zh-CN" sz="2000" i="1">
                        <a:latin typeface="Cambria Math" panose="02040503050406030204" pitchFamily="18" charset="0"/>
                      </a:rPr>
                      <m:t>𝑠</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a:latin typeface="Cambria Math" panose="02040503050406030204" pitchFamily="18" charset="0"/>
                      </a:rPr>
                      <m:t>=</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𝑥</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𝑤</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𝑡</m:t>
                    </m:r>
                    <m:r>
                      <a:rPr lang="en-US" altLang="zh-CN" sz="2000" i="1" smtClean="0">
                        <a:latin typeface="Cambria Math" panose="02040503050406030204" pitchFamily="18" charset="0"/>
                      </a:rPr>
                      <m:t>)</m:t>
                    </m:r>
                  </m:oMath>
                </a14:m>
                <a:endParaRPr lang="en-US" altLang="zh-CN" sz="2000" dirty="0" smtClean="0"/>
              </a:p>
              <a:p>
                <a:r>
                  <a:rPr lang="zh-CN" altLang="en-US" sz="2000" dirty="0"/>
                  <a:t>离散</a:t>
                </a:r>
                <a:r>
                  <a:rPr lang="zh-CN" altLang="en-US" sz="2000" dirty="0" smtClean="0"/>
                  <a:t>形式</a:t>
                </a:r>
                <a:endParaRPr lang="en-US" altLang="zh-CN" sz="2000" dirty="0" smtClean="0"/>
              </a:p>
              <a:p>
                <a:pPr lvl="1"/>
                <a:r>
                  <a:rPr lang="zh-CN" altLang="en-US" sz="2000" dirty="0"/>
                  <a:t>一维情况</a:t>
                </a:r>
                <a14:m>
                  <m:oMath xmlns:m="http://schemas.openxmlformats.org/officeDocument/2006/math">
                    <m:r>
                      <a:rPr lang="en-US" altLang="zh-CN" sz="2000" i="1">
                        <a:latin typeface="Cambria Math" panose="02040503050406030204" pitchFamily="18" charset="0"/>
                      </a:rPr>
                      <m:t>𝑠</m:t>
                    </m:r>
                    <m:d>
                      <m:dPr>
                        <m:begChr m:val="["/>
                        <m:endChr m:val="]"/>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𝑡</m:t>
                        </m:r>
                      </m:e>
                    </m:d>
                    <m:r>
                      <a:rPr lang="en-US" altLang="zh-CN" sz="2000" i="1">
                        <a:latin typeface="Cambria Math" panose="02040503050406030204" pitchFamily="18" charset="0"/>
                      </a:rPr>
                      <m:t>=</m:t>
                    </m:r>
                    <m:d>
                      <m:dPr>
                        <m:ctrlPr>
                          <a:rPr lang="en-US" altLang="zh-CN" sz="2000" i="1" smtClean="0">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𝑤</m:t>
                        </m:r>
                      </m:e>
                    </m:d>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smtClean="0">
                        <a:latin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i="1" smtClean="0">
                            <a:latin typeface="Cambria Math" panose="02040503050406030204" pitchFamily="18" charset="0"/>
                          </a:rPr>
                          <m:t>𝑎</m:t>
                        </m:r>
                        <m:r>
                          <a:rPr lang="en-US" altLang="zh-CN" sz="2000" i="1" smtClean="0">
                            <a:latin typeface="Cambria Math" panose="02040503050406030204" pitchFamily="18" charset="0"/>
                          </a:rPr>
                          <m:t>=−∞</m:t>
                        </m:r>
                      </m:sub>
                      <m:sup>
                        <m:r>
                          <a:rPr lang="en-US" altLang="zh-CN" sz="2000" i="1" smtClean="0">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sup>
                      <m:e>
                        <m:r>
                          <a:rPr lang="en-US" altLang="zh-CN" sz="2000" i="1" smtClean="0">
                            <a:latin typeface="Cambria Math" panose="02040503050406030204" pitchFamily="18" charset="0"/>
                          </a:rPr>
                          <m:t>𝑥</m:t>
                        </m:r>
                        <m:d>
                          <m:dPr>
                            <m:begChr m:val="["/>
                            <m:endChr m:val="]"/>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𝑎</m:t>
                            </m:r>
                          </m:e>
                        </m:d>
                        <m:r>
                          <a:rPr lang="en-US" altLang="zh-CN" sz="2000" i="1" smtClean="0">
                            <a:latin typeface="Cambria Math" panose="02040503050406030204" pitchFamily="18" charset="0"/>
                          </a:rPr>
                          <m:t>𝑤</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𝑡</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𝑎</m:t>
                        </m:r>
                        <m:r>
                          <a:rPr lang="en-US" altLang="zh-CN" sz="2000" i="1" smtClean="0">
                            <a:latin typeface="Cambria Math" panose="02040503050406030204" pitchFamily="18" charset="0"/>
                          </a:rPr>
                          <m:t>)</m:t>
                        </m:r>
                      </m:e>
                    </m:nary>
                  </m:oMath>
                </a14:m>
                <a:endParaRPr lang="en-US" altLang="zh-CN" sz="2000" dirty="0" smtClean="0"/>
              </a:p>
              <a:p>
                <a:pPr lvl="1"/>
                <a:r>
                  <a:rPr lang="zh-CN" altLang="en-US" sz="2000" dirty="0"/>
                  <a:t>二维</a:t>
                </a:r>
                <a:r>
                  <a:rPr lang="zh-CN" altLang="en-US" sz="2000" dirty="0" smtClean="0"/>
                  <a:t>情况</a:t>
                </a:r>
                <a:endParaRPr lang="en-US" altLang="zh-CN" sz="2000" i="1" dirty="0" smtClean="0">
                  <a:latin typeface="Cambria Math" panose="02040503050406030204" pitchFamily="18" charset="0"/>
                </a:endParaRPr>
              </a:p>
              <a:p>
                <a:pPr lvl="2"/>
                <a14:m>
                  <m:oMath xmlns:m="http://schemas.openxmlformats.org/officeDocument/2006/math">
                    <m:r>
                      <a:rPr lang="en-US" altLang="zh-CN" sz="2000" i="1">
                        <a:latin typeface="Cambria Math" panose="02040503050406030204" pitchFamily="18" charset="0"/>
                      </a:rPr>
                      <m:t>𝑠</m:t>
                    </m:r>
                    <m:d>
                      <m:dPr>
                        <m:begChr m:val="["/>
                        <m:endChr m:val="]"/>
                        <m:ctrlPr>
                          <a:rPr lang="en-US" altLang="zh-CN" sz="2000" i="1">
                            <a:latin typeface="Cambria Math" panose="02040503050406030204" pitchFamily="18" charset="0"/>
                          </a:rPr>
                        </m:ctrlPr>
                      </m:dPr>
                      <m:e>
                        <m:r>
                          <a:rPr lang="en-US" altLang="zh-CN" sz="2000" i="1" smtClean="0">
                            <a:latin typeface="Cambria Math" panose="02040503050406030204" pitchFamily="18" charset="0"/>
                          </a:rPr>
                          <m:t>𝑖</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𝑗</m:t>
                        </m:r>
                      </m:e>
                    </m:d>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smtClean="0">
                            <a:latin typeface="Cambria Math" panose="02040503050406030204" pitchFamily="18" charset="0"/>
                          </a:rPr>
                          <m:t>𝐼</m:t>
                        </m:r>
                        <m:r>
                          <a:rPr lang="en-US" altLang="zh-CN" sz="2000" i="1">
                            <a:latin typeface="Cambria Math" panose="02040503050406030204" pitchFamily="18" charset="0"/>
                          </a:rPr>
                          <m:t>∗</m:t>
                        </m:r>
                        <m:r>
                          <a:rPr lang="en-US" altLang="zh-CN" sz="2000" i="1" smtClean="0">
                            <a:latin typeface="Cambria Math" panose="02040503050406030204" pitchFamily="18" charset="0"/>
                          </a:rPr>
                          <m:t>𝐾</m:t>
                        </m:r>
                      </m:e>
                    </m:d>
                    <m:r>
                      <a:rPr lang="en-US" altLang="zh-CN" sz="2000" i="1" smtClean="0">
                        <a:latin typeface="Cambria Math" panose="02040503050406030204" pitchFamily="18" charset="0"/>
                      </a:rPr>
                      <m:t>[</m:t>
                    </m:r>
                    <m:r>
                      <a:rPr lang="en-US" altLang="zh-CN" sz="2000" i="1" smtClean="0">
                        <a:latin typeface="Cambria Math" panose="02040503050406030204" pitchFamily="18" charset="0"/>
                      </a:rPr>
                      <m:t>𝑖</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𝑗</m:t>
                    </m:r>
                    <m:r>
                      <a:rPr lang="en-US" altLang="zh-CN" sz="2000" i="1" smtClean="0">
                        <a:latin typeface="Cambria Math" panose="02040503050406030204" pitchFamily="18" charset="0"/>
                      </a:rPr>
                      <m:t>]=</m:t>
                    </m:r>
                    <m:nary>
                      <m:naryPr>
                        <m:chr m:val="∑"/>
                        <m:supHide m:val="on"/>
                        <m:ctrlPr>
                          <a:rPr lang="en-US" altLang="zh-CN" sz="2000" i="1" smtClean="0">
                            <a:latin typeface="Cambria Math" panose="02040503050406030204" pitchFamily="18" charset="0"/>
                          </a:rPr>
                        </m:ctrlPr>
                      </m:naryPr>
                      <m:sub>
                        <m:r>
                          <m:rPr>
                            <m:brk m:alnAt="7"/>
                          </m:rPr>
                          <a:rPr lang="en-US" altLang="zh-CN" sz="2000" i="1" smtClean="0">
                            <a:latin typeface="Cambria Math" panose="02040503050406030204" pitchFamily="18" charset="0"/>
                          </a:rPr>
                          <m:t>𝑚</m:t>
                        </m:r>
                      </m:sub>
                      <m:sup/>
                      <m:e>
                        <m:nary>
                          <m:naryPr>
                            <m:chr m:val="∑"/>
                            <m:limLoc m:val="subSup"/>
                            <m:supHide m:val="on"/>
                            <m:ctrlPr>
                              <a:rPr lang="en-US" altLang="zh-CN" sz="2000" i="1" smtClean="0">
                                <a:latin typeface="Cambria Math" panose="02040503050406030204" pitchFamily="18" charset="0"/>
                              </a:rPr>
                            </m:ctrlPr>
                          </m:naryPr>
                          <m:sub>
                            <m:r>
                              <m:rPr>
                                <m:brk m:alnAt="9"/>
                              </m:rPr>
                              <a:rPr lang="en-US" altLang="zh-CN" sz="2000" i="1" smtClean="0">
                                <a:latin typeface="Cambria Math" panose="02040503050406030204" pitchFamily="18" charset="0"/>
                              </a:rPr>
                              <m:t>𝑛</m:t>
                            </m:r>
                          </m:sub>
                          <m:sup/>
                          <m:e>
                            <m:r>
                              <a:rPr lang="en-US" altLang="zh-CN" sz="2000" i="1" smtClean="0">
                                <a:latin typeface="Cambria Math" panose="02040503050406030204" pitchFamily="18" charset="0"/>
                              </a:rPr>
                              <m:t>𝐼</m:t>
                            </m:r>
                            <m:d>
                              <m:dPr>
                                <m:begChr m:val="["/>
                                <m:endChr m:val="]"/>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𝑚</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𝑛</m:t>
                                </m:r>
                              </m:e>
                            </m:d>
                            <m:r>
                              <a:rPr lang="en-US" altLang="zh-CN" sz="2000" i="1" smtClean="0">
                                <a:latin typeface="Cambria Math" panose="02040503050406030204" pitchFamily="18" charset="0"/>
                              </a:rPr>
                              <m:t>𝐾</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𝑖</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𝑚</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𝑗</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𝑛</m:t>
                            </m:r>
                            <m:r>
                              <a:rPr lang="en-US" altLang="zh-CN" sz="2000" i="1" smtClean="0">
                                <a:latin typeface="Cambria Math" panose="02040503050406030204" pitchFamily="18" charset="0"/>
                              </a:rPr>
                              <m:t>]</m:t>
                            </m:r>
                          </m:e>
                        </m:nary>
                      </m:e>
                    </m:nary>
                  </m:oMath>
                </a14:m>
                <a:endParaRPr lang="en-US" altLang="zh-CN" sz="2000" dirty="0" smtClean="0"/>
              </a:p>
              <a:p>
                <a:pPr lvl="2"/>
                <a14:m>
                  <m:oMath xmlns:m="http://schemas.openxmlformats.org/officeDocument/2006/math">
                    <m:r>
                      <a:rPr lang="en-US" altLang="zh-CN" sz="2000" i="1">
                        <a:latin typeface="Cambria Math" panose="02040503050406030204" pitchFamily="18" charset="0"/>
                      </a:rPr>
                      <m:t>𝑠</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𝐾</m:t>
                        </m:r>
                      </m:e>
                    </m:d>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𝑚</m:t>
                        </m:r>
                      </m:sub>
                      <m:sup/>
                      <m:e>
                        <m:nary>
                          <m:naryPr>
                            <m:chr m:val="∑"/>
                            <m:limLoc m:val="subSup"/>
                            <m:supHide m:val="on"/>
                            <m:ctrlPr>
                              <a:rPr lang="en-US" altLang="zh-CN" sz="2000" i="1">
                                <a:latin typeface="Cambria Math" panose="02040503050406030204" pitchFamily="18" charset="0"/>
                              </a:rPr>
                            </m:ctrlPr>
                          </m:naryPr>
                          <m:sub>
                            <m:r>
                              <m:rPr>
                                <m:brk m:alnAt="9"/>
                              </m:rPr>
                              <a:rPr lang="en-US" altLang="zh-CN" sz="2000" i="1">
                                <a:latin typeface="Cambria Math" panose="02040503050406030204" pitchFamily="18" charset="0"/>
                              </a:rPr>
                              <m:t>𝑛</m:t>
                            </m:r>
                          </m:sub>
                          <m:sup/>
                          <m:e>
                            <m:r>
                              <a:rPr lang="en-US" altLang="zh-CN" sz="2000" i="1">
                                <a:latin typeface="Cambria Math" panose="02040503050406030204" pitchFamily="18" charset="0"/>
                              </a:rPr>
                              <m:t>𝐼</m:t>
                            </m:r>
                            <m:d>
                              <m:dPr>
                                <m:begChr m:val="["/>
                                <m:endChr m:val="]"/>
                                <m:ctrlPr>
                                  <a:rPr lang="en-US" altLang="zh-CN" sz="2000" i="1">
                                    <a:latin typeface="Cambria Math" panose="02040503050406030204" pitchFamily="18" charset="0"/>
                                  </a:rPr>
                                </m:ctrlPr>
                              </m:dPr>
                              <m:e>
                                <m:r>
                                  <a:rPr lang="en-US" altLang="zh-CN" sz="2000" i="1" smtClean="0">
                                    <a:latin typeface="Cambria Math" panose="02040503050406030204" pitchFamily="18" charset="0"/>
                                  </a:rPr>
                                  <m:t>𝑖</m:t>
                                </m:r>
                                <m:r>
                                  <a:rPr lang="en-US" altLang="zh-CN" sz="2000" i="1" smtClean="0">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smtClean="0">
                                    <a:latin typeface="Cambria Math" panose="02040503050406030204" pitchFamily="18" charset="0"/>
                                  </a:rPr>
                                  <m:t>𝑗</m:t>
                                </m:r>
                                <m:r>
                                  <a:rPr lang="en-US" altLang="zh-CN" sz="2000" i="1" smtClean="0">
                                    <a:latin typeface="Cambria Math" panose="02040503050406030204" pitchFamily="18" charset="0"/>
                                  </a:rPr>
                                  <m:t>−</m:t>
                                </m:r>
                                <m:r>
                                  <a:rPr lang="en-US" altLang="zh-CN" sz="2000" i="1">
                                    <a:latin typeface="Cambria Math" panose="02040503050406030204" pitchFamily="18" charset="0"/>
                                  </a:rPr>
                                  <m:t>𝑛</m:t>
                                </m:r>
                              </m:e>
                            </m:d>
                            <m:r>
                              <a:rPr lang="en-US" altLang="zh-CN" sz="2000" i="1">
                                <a:latin typeface="Cambria Math" panose="02040503050406030204" pitchFamily="18" charset="0"/>
                              </a:rPr>
                              <m:t>𝐾</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e>
                        </m:nary>
                      </m:e>
                    </m:nary>
                  </m:oMath>
                </a14:m>
                <a:endParaRPr lang="en-US" altLang="zh-CN" sz="2000" dirty="0" smtClean="0"/>
              </a:p>
              <a:p>
                <a:r>
                  <a:rPr lang="en-US" altLang="zh-CN" sz="2000" dirty="0" smtClean="0"/>
                  <a:t>K</a:t>
                </a:r>
                <a:r>
                  <a:rPr lang="zh-CN" altLang="en-US" sz="2000" dirty="0" smtClean="0"/>
                  <a:t>称为</a:t>
                </a:r>
                <a:r>
                  <a:rPr lang="en-US" altLang="zh-CN" sz="2000" dirty="0" smtClean="0"/>
                  <a:t>kernel</a:t>
                </a:r>
                <a:endParaRPr lang="en-US" altLang="zh-CN" sz="2000" dirty="0"/>
              </a:p>
            </p:txBody>
          </p:sp>
        </mc:Choice>
        <mc:Fallback>
          <p:sp>
            <p:nvSpPr>
              <p:cNvPr id="8" name="内容占位符 2"/>
              <p:cNvSpPr txBox="1">
                <a:spLocks noRot="1" noChangeAspect="1" noMove="1" noResize="1" noEditPoints="1" noAdjustHandles="1" noChangeArrowheads="1" noChangeShapeType="1" noTextEdit="1"/>
              </p:cNvSpPr>
              <p:nvPr/>
            </p:nvSpPr>
            <p:spPr>
              <a:xfrm>
                <a:off x="1064831" y="1567244"/>
                <a:ext cx="8237537" cy="5095875"/>
              </a:xfrm>
              <a:prstGeom prst="rect">
                <a:avLst/>
              </a:prstGeom>
              <a:blipFill rotWithShape="0">
                <a:blip r:embed="rId2"/>
                <a:stretch>
                  <a:fillRect l="-666" t="-6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956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smtClean="0"/>
              <a:t>、</a:t>
            </a:r>
            <a:r>
              <a:rPr lang="zh-CN" altLang="en-US" dirty="0"/>
              <a:t>卷积</a:t>
            </a:r>
            <a:r>
              <a:rPr lang="en-US" altLang="zh-CN" dirty="0"/>
              <a:t>--convolution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dirty="0"/>
          </a:p>
        </p:txBody>
      </p:sp>
      <p:pic>
        <p:nvPicPr>
          <p:cNvPr id="2050" name="Picture 2" descr="https://pic3.zhimg.com/80/v2-8d161328acd72d035e461c0b89b753e5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19" y="1464246"/>
            <a:ext cx="6858000" cy="3352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ic1.zhimg.com/80/v2-294698966c5a833cd750df70c0a00c21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464" y="4150012"/>
            <a:ext cx="4171950" cy="22968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ic1.zhimg.com/80/v2-83b24e8ed70f17df6bc3b921ebe6276c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464" y="3403606"/>
            <a:ext cx="4171950"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200419" y="1189926"/>
            <a:ext cx="1569660" cy="369332"/>
          </a:xfrm>
          <a:prstGeom prst="rect">
            <a:avLst/>
          </a:prstGeom>
          <a:noFill/>
        </p:spPr>
        <p:txBody>
          <a:bodyPr wrap="none" rtlCol="0">
            <a:spAutoFit/>
          </a:bodyPr>
          <a:lstStyle/>
          <a:p>
            <a:r>
              <a:rPr lang="zh-CN" altLang="en-US" dirty="0" smtClean="0"/>
              <a:t>直观感受下：</a:t>
            </a:r>
            <a:endParaRPr lang="zh-CN" altLang="en-US" dirty="0"/>
          </a:p>
        </p:txBody>
      </p:sp>
    </p:spTree>
    <p:extLst>
      <p:ext uri="{BB962C8B-B14F-4D97-AF65-F5344CB8AC3E}">
        <p14:creationId xmlns:p14="http://schemas.microsoft.com/office/powerpoint/2010/main" val="178372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anim calcmode="lin" valueType="num">
                                      <p:cBhvr additive="base">
                                        <p:cTn id="19" dur="500" fill="hold"/>
                                        <p:tgtEl>
                                          <p:spTgt spid="2054"/>
                                        </p:tgtEl>
                                        <p:attrNameLst>
                                          <p:attrName>ppt_x</p:attrName>
                                        </p:attrNameLst>
                                      </p:cBhvr>
                                      <p:tavLst>
                                        <p:tav tm="0">
                                          <p:val>
                                            <p:strVal val="#ppt_x"/>
                                          </p:val>
                                        </p:tav>
                                        <p:tav tm="100000">
                                          <p:val>
                                            <p:strVal val="#ppt_x"/>
                                          </p:val>
                                        </p:tav>
                                      </p:tavLst>
                                    </p:anim>
                                    <p:anim calcmode="lin" valueType="num">
                                      <p:cBhvr additive="base">
                                        <p:cTn id="20"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smtClean="0"/>
              <a:t>、</a:t>
            </a:r>
            <a:r>
              <a:rPr lang="zh-CN" altLang="en-US" dirty="0"/>
              <a:t>卷积</a:t>
            </a:r>
            <a:r>
              <a:rPr lang="en-US" altLang="zh-CN" dirty="0"/>
              <a:t>--convolution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dirty="0"/>
          </a:p>
        </p:txBody>
      </p:sp>
      <p:sp>
        <p:nvSpPr>
          <p:cNvPr id="7" name="文本框 6"/>
          <p:cNvSpPr txBox="1"/>
          <p:nvPr/>
        </p:nvSpPr>
        <p:spPr>
          <a:xfrm>
            <a:off x="1200419" y="1189926"/>
            <a:ext cx="1569660" cy="369332"/>
          </a:xfrm>
          <a:prstGeom prst="rect">
            <a:avLst/>
          </a:prstGeom>
          <a:noFill/>
        </p:spPr>
        <p:txBody>
          <a:bodyPr wrap="none" rtlCol="0">
            <a:spAutoFit/>
          </a:bodyPr>
          <a:lstStyle/>
          <a:p>
            <a:r>
              <a:rPr lang="zh-CN" altLang="en-US" dirty="0" smtClean="0"/>
              <a:t>如何计算呢？</a:t>
            </a:r>
            <a:endParaRPr lang="zh-CN" altLang="en-US" dirty="0"/>
          </a:p>
        </p:txBody>
      </p:sp>
      <p:pic>
        <p:nvPicPr>
          <p:cNvPr id="3074" name="Picture 2" descr="https://pic3.zhimg.com/80/v2-8dd14775ab8c91a09507f52e44f347f3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19" y="1641348"/>
            <a:ext cx="68580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8544933" y="2257901"/>
            <a:ext cx="2975554" cy="2039779"/>
          </a:xfrm>
          <a:prstGeom prst="rect">
            <a:avLst/>
          </a:prstGeom>
        </p:spPr>
      </p:pic>
    </p:spTree>
    <p:extLst>
      <p:ext uri="{BB962C8B-B14F-4D97-AF65-F5344CB8AC3E}">
        <p14:creationId xmlns:p14="http://schemas.microsoft.com/office/powerpoint/2010/main" val="1837738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pic2.zhimg.com/80/v2-5ee9a99988137a42d1067deab36c4e51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11" y="3035809"/>
            <a:ext cx="7223368" cy="341103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二</a:t>
            </a:r>
            <a:r>
              <a:rPr lang="zh-CN" altLang="en-US" dirty="0" smtClean="0"/>
              <a:t>、</a:t>
            </a:r>
            <a:r>
              <a:rPr lang="zh-CN" altLang="en-US" dirty="0"/>
              <a:t>卷积</a:t>
            </a:r>
            <a:r>
              <a:rPr lang="en-US" altLang="zh-CN" dirty="0"/>
              <a:t>--convolution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sp>
        <p:nvSpPr>
          <p:cNvPr id="7" name="文本框 6"/>
          <p:cNvSpPr txBox="1"/>
          <p:nvPr/>
        </p:nvSpPr>
        <p:spPr>
          <a:xfrm>
            <a:off x="1200419" y="1189926"/>
            <a:ext cx="1569660" cy="369332"/>
          </a:xfrm>
          <a:prstGeom prst="rect">
            <a:avLst/>
          </a:prstGeom>
          <a:noFill/>
        </p:spPr>
        <p:txBody>
          <a:bodyPr wrap="none" rtlCol="0">
            <a:spAutoFit/>
          </a:bodyPr>
          <a:lstStyle/>
          <a:p>
            <a:r>
              <a:rPr lang="zh-CN" altLang="en-US" dirty="0" smtClean="0"/>
              <a:t>如何计算呢？</a:t>
            </a:r>
            <a:endParaRPr lang="zh-CN" altLang="en-US" dirty="0"/>
          </a:p>
        </p:txBody>
      </p:sp>
      <p:sp>
        <p:nvSpPr>
          <p:cNvPr id="9" name="矩形 8"/>
          <p:cNvSpPr/>
          <p:nvPr/>
        </p:nvSpPr>
        <p:spPr>
          <a:xfrm>
            <a:off x="1200419" y="1559258"/>
            <a:ext cx="6149972" cy="4548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endParaRPr lang="zh-CN" altLang="en-US" sz="1600" dirty="0">
              <a:solidFill>
                <a:schemeClr val="tx1">
                  <a:lumMod val="50000"/>
                  <a:lumOff val="50000"/>
                </a:schemeClr>
              </a:solidFill>
            </a:endParaRPr>
          </a:p>
        </p:txBody>
      </p:sp>
      <p:sp>
        <p:nvSpPr>
          <p:cNvPr id="12" name="矩形 11"/>
          <p:cNvSpPr/>
          <p:nvPr/>
        </p:nvSpPr>
        <p:spPr>
          <a:xfrm>
            <a:off x="1200419" y="1645920"/>
            <a:ext cx="6149972" cy="2070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记得刚才说过的算法，把高频信号与周围的数值平均一下就可以平滑山峰。</a:t>
            </a:r>
            <a:endParaRPr lang="en-US" altLang="zh-CN" sz="1600" dirty="0" smtClean="0">
              <a:solidFill>
                <a:schemeClr val="tx1">
                  <a:lumMod val="50000"/>
                  <a:lumOff val="50000"/>
                </a:schemeClr>
              </a:solidFill>
            </a:endParaRPr>
          </a:p>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比如要平滑</a:t>
            </a:r>
            <a:r>
              <a:rPr lang="en-US" altLang="zh-CN" sz="1600" dirty="0" smtClean="0">
                <a:solidFill>
                  <a:schemeClr val="tx1">
                    <a:lumMod val="50000"/>
                    <a:lumOff val="50000"/>
                  </a:schemeClr>
                </a:solidFill>
              </a:rPr>
              <a:t>a11</a:t>
            </a:r>
            <a:r>
              <a:rPr lang="zh-CN" altLang="en-US" sz="1600" dirty="0" smtClean="0">
                <a:solidFill>
                  <a:schemeClr val="tx1">
                    <a:lumMod val="50000"/>
                    <a:lumOff val="50000"/>
                  </a:schemeClr>
                </a:solidFill>
              </a:rPr>
              <a:t>点，就在矩阵中，取出</a:t>
            </a:r>
            <a:r>
              <a:rPr lang="en-US" altLang="zh-CN" sz="1600" dirty="0" smtClean="0">
                <a:solidFill>
                  <a:schemeClr val="tx1">
                    <a:lumMod val="50000"/>
                    <a:lumOff val="50000"/>
                  </a:schemeClr>
                </a:solidFill>
              </a:rPr>
              <a:t>a11</a:t>
            </a:r>
            <a:r>
              <a:rPr lang="zh-CN" altLang="en-US" sz="1600" dirty="0" smtClean="0">
                <a:solidFill>
                  <a:schemeClr val="tx1">
                    <a:lumMod val="50000"/>
                    <a:lumOff val="50000"/>
                  </a:schemeClr>
                </a:solidFill>
              </a:rPr>
              <a:t>点附近的点组成矩阵</a:t>
            </a:r>
            <a:r>
              <a:rPr lang="en-US" altLang="zh-CN" sz="1600" dirty="0" smtClean="0">
                <a:solidFill>
                  <a:schemeClr val="tx1">
                    <a:lumMod val="50000"/>
                    <a:lumOff val="50000"/>
                  </a:schemeClr>
                </a:solidFill>
              </a:rPr>
              <a:t>f</a:t>
            </a:r>
            <a:r>
              <a:rPr lang="zh-CN" altLang="en-US" sz="1600" dirty="0" smtClean="0">
                <a:solidFill>
                  <a:schemeClr val="tx1">
                    <a:lumMod val="50000"/>
                    <a:lumOff val="50000"/>
                  </a:schemeClr>
                </a:solidFill>
              </a:rPr>
              <a:t>，和</a:t>
            </a:r>
            <a:r>
              <a:rPr lang="en-US" altLang="zh-CN" sz="1600" dirty="0" smtClean="0">
                <a:solidFill>
                  <a:schemeClr val="tx1">
                    <a:lumMod val="50000"/>
                    <a:lumOff val="50000"/>
                  </a:schemeClr>
                </a:solidFill>
              </a:rPr>
              <a:t>g</a:t>
            </a:r>
            <a:r>
              <a:rPr lang="zh-CN" altLang="en-US" sz="1600" dirty="0" smtClean="0">
                <a:solidFill>
                  <a:schemeClr val="tx1">
                    <a:lumMod val="50000"/>
                    <a:lumOff val="50000"/>
                  </a:schemeClr>
                </a:solidFill>
              </a:rPr>
              <a:t>进行卷积运算，再填回去</a:t>
            </a:r>
            <a:endParaRPr lang="en-US" altLang="zh-CN" sz="1600" dirty="0" smtClean="0">
              <a:solidFill>
                <a:schemeClr val="tx1">
                  <a:lumMod val="50000"/>
                  <a:lumOff val="50000"/>
                </a:schemeClr>
              </a:solidFill>
            </a:endParaRPr>
          </a:p>
          <a:p>
            <a:pPr marL="285750" indent="-285750" algn="just">
              <a:lnSpc>
                <a:spcPct val="150000"/>
              </a:lnSpc>
              <a:buFont typeface="Wingdings" panose="05000000000000000000" pitchFamily="2" charset="2"/>
              <a:buChar char="l"/>
            </a:pPr>
            <a:endParaRPr lang="zh-CN" altLang="en-US" sz="1600" dirty="0">
              <a:solidFill>
                <a:schemeClr val="tx1">
                  <a:lumMod val="50000"/>
                  <a:lumOff val="50000"/>
                </a:schemeClr>
              </a:solidFill>
            </a:endParaRPr>
          </a:p>
        </p:txBody>
      </p:sp>
      <p:pic>
        <p:nvPicPr>
          <p:cNvPr id="14" name="图片 13"/>
          <p:cNvPicPr>
            <a:picLocks noChangeAspect="1"/>
          </p:cNvPicPr>
          <p:nvPr/>
        </p:nvPicPr>
        <p:blipFill>
          <a:blip r:embed="rId3"/>
          <a:stretch>
            <a:fillRect/>
          </a:stretch>
        </p:blipFill>
        <p:spPr>
          <a:xfrm>
            <a:off x="8184007" y="4910524"/>
            <a:ext cx="2400435" cy="1645528"/>
          </a:xfrm>
          <a:prstGeom prst="rect">
            <a:avLst/>
          </a:prstGeom>
        </p:spPr>
      </p:pic>
    </p:spTree>
    <p:extLst>
      <p:ext uri="{BB962C8B-B14F-4D97-AF65-F5344CB8AC3E}">
        <p14:creationId xmlns:p14="http://schemas.microsoft.com/office/powerpoint/2010/main" val="1911363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ic4.zhimg.com/80/v2-779d4e972dc557be55e6131edbb8db9f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391" y="1118012"/>
            <a:ext cx="3900739" cy="22179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二</a:t>
            </a:r>
            <a:r>
              <a:rPr lang="zh-CN" altLang="en-US" dirty="0" smtClean="0"/>
              <a:t>、</a:t>
            </a:r>
            <a:r>
              <a:rPr lang="zh-CN" altLang="en-US" dirty="0"/>
              <a:t>卷积</a:t>
            </a:r>
            <a:r>
              <a:rPr lang="en-US" altLang="zh-CN" dirty="0"/>
              <a:t>--convolution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dirty="0"/>
          </a:p>
        </p:txBody>
      </p:sp>
      <p:sp>
        <p:nvSpPr>
          <p:cNvPr id="7" name="文本框 6"/>
          <p:cNvSpPr txBox="1"/>
          <p:nvPr/>
        </p:nvSpPr>
        <p:spPr>
          <a:xfrm>
            <a:off x="1200419" y="1189926"/>
            <a:ext cx="1569660" cy="369332"/>
          </a:xfrm>
          <a:prstGeom prst="rect">
            <a:avLst/>
          </a:prstGeom>
          <a:noFill/>
        </p:spPr>
        <p:txBody>
          <a:bodyPr wrap="none" rtlCol="0">
            <a:spAutoFit/>
          </a:bodyPr>
          <a:lstStyle/>
          <a:p>
            <a:r>
              <a:rPr lang="zh-CN" altLang="en-US" dirty="0" smtClean="0"/>
              <a:t>如何计算呢？</a:t>
            </a:r>
            <a:endParaRPr lang="zh-CN" altLang="en-US" dirty="0"/>
          </a:p>
        </p:txBody>
      </p:sp>
      <p:sp>
        <p:nvSpPr>
          <p:cNvPr id="9" name="矩形 8"/>
          <p:cNvSpPr/>
          <p:nvPr/>
        </p:nvSpPr>
        <p:spPr>
          <a:xfrm>
            <a:off x="1200419" y="1559258"/>
            <a:ext cx="6149972" cy="4548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endParaRPr lang="zh-CN" altLang="en-US" sz="1600" dirty="0">
              <a:solidFill>
                <a:schemeClr val="tx1">
                  <a:lumMod val="50000"/>
                  <a:lumOff val="50000"/>
                </a:schemeClr>
              </a:solidFill>
            </a:endParaRPr>
          </a:p>
        </p:txBody>
      </p:sp>
      <p:sp>
        <p:nvSpPr>
          <p:cNvPr id="12" name="矩形 11"/>
          <p:cNvSpPr/>
          <p:nvPr/>
        </p:nvSpPr>
        <p:spPr>
          <a:xfrm>
            <a:off x="1108979" y="1028700"/>
            <a:ext cx="6149972" cy="2070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要注意一点，为了运用卷积，</a:t>
            </a:r>
            <a:r>
              <a:rPr lang="en-US" altLang="zh-CN" sz="1600" dirty="0" smtClean="0">
                <a:solidFill>
                  <a:schemeClr val="tx1">
                    <a:lumMod val="50000"/>
                    <a:lumOff val="50000"/>
                  </a:schemeClr>
                </a:solidFill>
              </a:rPr>
              <a:t>g</a:t>
            </a:r>
            <a:r>
              <a:rPr lang="zh-CN" altLang="en-US" sz="1600" dirty="0" smtClean="0">
                <a:solidFill>
                  <a:schemeClr val="tx1">
                    <a:lumMod val="50000"/>
                    <a:lumOff val="50000"/>
                  </a:schemeClr>
                </a:solidFill>
              </a:rPr>
              <a:t>虽然和</a:t>
            </a:r>
            <a:r>
              <a:rPr lang="en-US" altLang="zh-CN" sz="1600" dirty="0" smtClean="0">
                <a:solidFill>
                  <a:schemeClr val="tx1">
                    <a:lumMod val="50000"/>
                    <a:lumOff val="50000"/>
                  </a:schemeClr>
                </a:solidFill>
              </a:rPr>
              <a:t>f</a:t>
            </a:r>
            <a:r>
              <a:rPr lang="zh-CN" altLang="en-US" sz="1600" dirty="0" smtClean="0">
                <a:solidFill>
                  <a:schemeClr val="tx1">
                    <a:lumMod val="50000"/>
                    <a:lumOff val="50000"/>
                  </a:schemeClr>
                </a:solidFill>
              </a:rPr>
              <a:t>同纬度，但下标不一样</a:t>
            </a:r>
            <a:endParaRPr lang="en-US" altLang="zh-CN" sz="1600" dirty="0" smtClean="0">
              <a:solidFill>
                <a:schemeClr val="tx1">
                  <a:lumMod val="50000"/>
                  <a:lumOff val="50000"/>
                </a:schemeClr>
              </a:solidFill>
            </a:endParaRPr>
          </a:p>
          <a:p>
            <a:pPr algn="just">
              <a:lnSpc>
                <a:spcPct val="150000"/>
              </a:lnSpc>
            </a:pPr>
            <a:endParaRPr lang="zh-CN" altLang="en-US" sz="1600" dirty="0">
              <a:solidFill>
                <a:schemeClr val="tx1">
                  <a:lumMod val="50000"/>
                  <a:lumOff val="50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12" y="3231087"/>
            <a:ext cx="6743700" cy="3724275"/>
          </a:xfrm>
          <a:prstGeom prst="rect">
            <a:avLst/>
          </a:prstGeom>
        </p:spPr>
      </p:pic>
      <p:sp>
        <p:nvSpPr>
          <p:cNvPr id="15" name="矩形 14"/>
          <p:cNvSpPr/>
          <p:nvPr/>
        </p:nvSpPr>
        <p:spPr>
          <a:xfrm>
            <a:off x="1108979" y="2226992"/>
            <a:ext cx="6149972" cy="775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gn="just">
              <a:lnSpc>
                <a:spcPct val="150000"/>
              </a:lnSpc>
              <a:buFont typeface="Wingdings" panose="05000000000000000000" pitchFamily="2" charset="2"/>
              <a:buChar char="l"/>
            </a:pPr>
            <a:r>
              <a:rPr lang="zh-CN" altLang="en-US" sz="1600" dirty="0" smtClean="0">
                <a:solidFill>
                  <a:schemeClr val="tx1">
                    <a:lumMod val="50000"/>
                    <a:lumOff val="50000"/>
                  </a:schemeClr>
                </a:solidFill>
              </a:rPr>
              <a:t>写成卷积公式就是：</a:t>
            </a:r>
            <a:endParaRPr lang="zh-CN" altLang="en-US" sz="1600" dirty="0">
              <a:solidFill>
                <a:schemeClr val="tx1">
                  <a:lumMod val="50000"/>
                  <a:lumOff val="50000"/>
                </a:schemeClr>
              </a:solidFill>
            </a:endParaRPr>
          </a:p>
        </p:txBody>
      </p:sp>
      <p:pic>
        <p:nvPicPr>
          <p:cNvPr id="8" name="图片 7"/>
          <p:cNvPicPr>
            <a:picLocks noChangeAspect="1"/>
          </p:cNvPicPr>
          <p:nvPr/>
        </p:nvPicPr>
        <p:blipFill>
          <a:blip r:embed="rId4"/>
          <a:stretch>
            <a:fillRect/>
          </a:stretch>
        </p:blipFill>
        <p:spPr>
          <a:xfrm>
            <a:off x="3203315" y="2269975"/>
            <a:ext cx="3930852" cy="781090"/>
          </a:xfrm>
          <a:prstGeom prst="rect">
            <a:avLst/>
          </a:prstGeom>
        </p:spPr>
      </p:pic>
    </p:spTree>
    <p:extLst>
      <p:ext uri="{BB962C8B-B14F-4D97-AF65-F5344CB8AC3E}">
        <p14:creationId xmlns:p14="http://schemas.microsoft.com/office/powerpoint/2010/main" val="12060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1141</TotalTime>
  <Words>1935</Words>
  <Application>Microsoft Office PowerPoint</Application>
  <PresentationFormat>宽屏</PresentationFormat>
  <Paragraphs>167</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宋体</vt:lpstr>
      <vt:lpstr>微软雅黑</vt:lpstr>
      <vt:lpstr>Arial</vt:lpstr>
      <vt:lpstr>Calibri</vt:lpstr>
      <vt:lpstr>Cambria Math</vt:lpstr>
      <vt:lpstr>Times New Roman</vt:lpstr>
      <vt:lpstr>Wingdings</vt:lpstr>
      <vt:lpstr>主题5</vt:lpstr>
      <vt:lpstr>PowerPoint 演示文稿</vt:lpstr>
      <vt:lpstr>PowerPoint 演示文稿</vt:lpstr>
      <vt:lpstr>一、CNN-Overview</vt:lpstr>
      <vt:lpstr>一、CNN-Overview</vt:lpstr>
      <vt:lpstr>二、卷积--convolution</vt:lpstr>
      <vt:lpstr>二、卷积--convolution</vt:lpstr>
      <vt:lpstr>二、卷积--convolution</vt:lpstr>
      <vt:lpstr>二、卷积--convolution</vt:lpstr>
      <vt:lpstr>二、卷积--convolution</vt:lpstr>
      <vt:lpstr>二、卷积--convolution</vt:lpstr>
      <vt:lpstr>三、稀疏连接--sparse connectivity</vt:lpstr>
      <vt:lpstr>四、参数共享--parameter sharing</vt:lpstr>
      <vt:lpstr>五、卷积层-Convolutional Layer</vt:lpstr>
      <vt:lpstr>五、卷积层-Convolutional Layer</vt:lpstr>
      <vt:lpstr>五、卷积层-Convolutional Layer</vt:lpstr>
      <vt:lpstr>六、池化--pooling</vt:lpstr>
      <vt:lpstr>七、池化层—pooling layer</vt:lpstr>
      <vt:lpstr>PowerPoint 演示文稿</vt:lpstr>
      <vt:lpstr>PowerPoint 演示文稿</vt:lpstr>
      <vt:lpstr>PowerPoint 演示文稿</vt:lpstr>
      <vt:lpstr>PowerPoint 演示文稿</vt:lpstr>
      <vt:lpstr>Thanks!</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西北大学PPT模板</dc:title>
  <dc:creator>杨争争</dc:creator>
  <cp:lastModifiedBy>杨 争争</cp:lastModifiedBy>
  <cp:revision>45</cp:revision>
  <cp:lastPrinted>2018-05-15T16:00:00Z</cp:lastPrinted>
  <dcterms:created xsi:type="dcterms:W3CDTF">2018-05-15T16:00:00Z</dcterms:created>
  <dcterms:modified xsi:type="dcterms:W3CDTF">2018-05-30T03:27:52Z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2052-10.1.0.7245</vt:lpwstr>
  </property>
</Properties>
</file>