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310" r:id="rId4"/>
    <p:sldId id="308" r:id="rId5"/>
    <p:sldId id="312" r:id="rId6"/>
    <p:sldId id="288" r:id="rId7"/>
    <p:sldId id="299" r:id="rId8"/>
    <p:sldId id="300" r:id="rId9"/>
    <p:sldId id="307" r:id="rId10"/>
    <p:sldId id="301" r:id="rId11"/>
    <p:sldId id="302" r:id="rId12"/>
    <p:sldId id="260" r:id="rId13"/>
    <p:sldId id="320" r:id="rId14"/>
    <p:sldId id="275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311" r:id="rId23"/>
    <p:sldId id="296" r:id="rId24"/>
    <p:sldId id="261" r:id="rId25"/>
    <p:sldId id="314" r:id="rId26"/>
    <p:sldId id="309" r:id="rId27"/>
    <p:sldId id="316" r:id="rId28"/>
    <p:sldId id="318" r:id="rId29"/>
    <p:sldId id="319" r:id="rId30"/>
    <p:sldId id="285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AAABAB"/>
    <a:srgbClr val="063D54"/>
    <a:srgbClr val="595959"/>
    <a:srgbClr val="FFFFFF"/>
    <a:srgbClr val="999999"/>
    <a:srgbClr val="ACACAC"/>
    <a:srgbClr val="B6B6B6"/>
    <a:srgbClr val="C1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A195-25D9-48DF-B639-5B24D2B00AE8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584D-8746-4D72-BA3A-5A81C8B54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6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4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2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xmlns="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xmlns="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xmlns="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000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58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1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27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7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36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5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5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6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13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5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56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4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xmlns="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xmlns="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xmlns="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9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87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41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8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90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50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xmlns="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xmlns="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xmlns="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18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42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7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xmlns="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xmlns="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xmlns="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7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4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28C9EF-35E1-4704-989A-ED9B549B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5E58C3F-3E21-4D56-B23B-10A0180B9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721895-80C6-4091-A182-9FA7541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AF01E20-1655-425C-B087-9252FDC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9E815A-189C-4D28-8C1B-138B3F94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AF17CD-769A-49ED-A473-72E8B1E6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4AAEE2-E0AB-4BF0-AA8E-FBB312F3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45D210-8AFF-44AF-9D6D-D2D4886E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5FAF88-FA82-45E3-824A-BD15673F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9E2767-F62A-4E55-BB09-B24585AF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7022C42-DFA9-4716-AF4A-D3A6790D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409B41-5A38-4C19-A2A5-6ADD9877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794A8A-9572-4E03-8CDC-09CE4312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C23BA1-373D-4381-A2B1-BDC9A11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36FD79-4B6D-4D36-A4B5-434223F6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248519-8ADB-4E68-BAFD-96DFFE6E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DAFC00-0AC7-4BF5-A625-FFDB010E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D03772-45E9-4368-B638-8F019CF2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65E712-5F98-4CF3-99F6-FE87C5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CCD29FE-228A-466F-8966-D51C103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BE0DA3-ED27-425C-A302-10C1A21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F6BF86B-6C80-441B-BECC-0F7753BE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9FAF8E-0959-40B4-BB7A-542F35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C3239D4-F786-44F6-98F2-856934C8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BD7541-0BF8-4A5F-981C-5F08CED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687EDB-B39D-454B-BE03-9BA3668A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F48E52-E260-47BB-A340-85D21E5F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05D626E-0CE1-4C0F-A1A0-6081DE4A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D41BDC2-74F9-4262-80C5-E0E4A022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D59852-09CA-4351-A7CE-C5819B63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C5E91E3-5274-498E-8404-8BABCFA9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E697C6-8905-4A13-8846-18F1ADA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D7F7498-B529-46ED-AC23-804C70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738D4F8-96CD-41B0-B600-EFE6CCA8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CCB70FF-355A-4E44-B09B-FED8772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D12A350-DF98-4A9F-9014-5B8FCCE8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D6E7744-1613-4F17-BC8D-03707A1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0D88421-40A0-42F1-9FF1-AE4732E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A35BD99-F746-4089-AA38-182F809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C9CF11-0C01-459E-A9DB-4EA0C444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5DFB698-D83A-4973-BCE1-8EBA6D0C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E687DBB-01D7-450E-AD26-EDDD049B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A7977A1-5B3D-4155-B505-82BBE8A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0F3ABF-6686-4FB5-BCC1-5306FCCC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97E579-0133-4A48-8EEE-4AAC4B65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0B0AA31-5E12-423E-A0CD-7DF9B6BF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1BADAC7-07DF-4D5D-A6D6-B30FF83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B2AF12-8305-493D-BC08-D0F1F9A3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EC84228-60D7-4A82-B419-51BF9C00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1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F3CFF5-8718-40E8-9261-7AA957A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E5E70AE-60CC-419D-B713-A1740259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BE1724-5E8F-4B1E-BB7D-47FFA58B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08F98AE-BAF5-439D-99F1-186302D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A06598B-6212-4F19-A94A-604393C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EA3B029-B394-4238-96C0-086658E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1C80250-CB60-41F5-80EF-EC869C2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65790C0-C5D5-4D77-98B6-432809A6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C4F86D-0E2E-4C8B-B8FF-7D3848121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6209-B3DA-41BE-87E3-CC78C506209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76CB20-07E1-48E5-86C5-AF8E096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D091CF7-C75C-4D90-B550-3AC6F6BE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BB1-40C4-4700-B8C2-D06FA29C9A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81122" y="504334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719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4.xml"/><Relationship Id="rId2" Type="http://schemas.openxmlformats.org/officeDocument/2006/relationships/tags" Target="../tags/tag3.xml"/><Relationship Id="rId16" Type="http://schemas.openxmlformats.org/officeDocument/2006/relationships/slide" Target="slide1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5" name="PA_文本框 2">
            <a:extLst>
              <a:ext uri="{FF2B5EF4-FFF2-40B4-BE49-F238E27FC236}">
                <a16:creationId xmlns:a16="http://schemas.microsoft.com/office/drawing/2014/main" xmlns="" id="{C2FD5A4B-B65F-434B-99B7-A7B6FE06CB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6814" y="2578916"/>
            <a:ext cx="5596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63D54"/>
                </a:solidFill>
                <a:latin typeface="+mj-ea"/>
                <a:ea typeface="+mj-ea"/>
              </a:rPr>
              <a:t>序列建模（二）</a:t>
            </a:r>
            <a:endParaRPr lang="zh-CN" altLang="en-US" sz="6000" b="1" dirty="0">
              <a:solidFill>
                <a:srgbClr val="063D5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5157" y="556963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人：明星霞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    间：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2018-6-6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018"/>
    </mc:Choice>
    <mc:Fallback xmlns="">
      <p:transition advTm="7701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回声状态网络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Echo State  Network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32" y="1764288"/>
            <a:ext cx="6416520" cy="40211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6" y="1734760"/>
            <a:ext cx="4719155" cy="360876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306029" y="1089923"/>
            <a:ext cx="2255526" cy="674365"/>
            <a:chOff x="4306029" y="1089923"/>
            <a:chExt cx="2255526" cy="6743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6029" y="1089923"/>
              <a:ext cx="2255526" cy="45435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7" name="直接箭头连接符 6"/>
            <p:cNvCxnSpPr>
              <a:stCxn id="5" idx="2"/>
            </p:cNvCxnSpPr>
            <p:nvPr/>
          </p:nvCxnSpPr>
          <p:spPr>
            <a:xfrm flipH="1">
              <a:off x="4476466" y="1544274"/>
              <a:ext cx="957326" cy="2200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36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0853">
        <p:random/>
      </p:transition>
    </mc:Choice>
    <mc:Fallback xmlns="">
      <p:transition spd="slow" advTm="26085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回声状态网络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Echo State  Network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57227" y="2019004"/>
            <a:ext cx="10544211" cy="3067346"/>
            <a:chOff x="957227" y="2019004"/>
            <a:chExt cx="10544211" cy="30673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227" y="2019004"/>
              <a:ext cx="5235643" cy="306734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801767" y="2426225"/>
              <a:ext cx="469967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IS</a:t>
              </a:r>
              <a:r>
                <a:rPr lang="zh-CN" altLang="en-US" sz="2400" dirty="0" smtClean="0"/>
                <a:t>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储备池输入单元尺度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SR</a:t>
              </a:r>
              <a:r>
                <a:rPr lang="en-US" altLang="zh-CN" sz="2400" dirty="0"/>
                <a:t>: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储备池内部连接权谱半径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N</a:t>
              </a:r>
              <a:r>
                <a:rPr lang="zh-CN" altLang="en-US" sz="2400" dirty="0"/>
                <a:t>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储备池规模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SD</a:t>
              </a:r>
              <a:r>
                <a:rPr lang="en-US" altLang="zh-CN" sz="2400" dirty="0"/>
                <a:t>: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储备池稀疏程度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42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xmlns="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xmlns="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xmlns="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23342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LSTM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和其他门控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RNN</a:t>
            </a: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xmlns="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xmlns="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60714" y="3937000"/>
            <a:ext cx="71707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Long Short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Term Memory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Gungsuh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1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2" y="1984416"/>
            <a:ext cx="1523379" cy="2364896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3098037" y="3051243"/>
            <a:ext cx="1188144" cy="0"/>
          </a:xfrm>
          <a:prstGeom prst="straightConnector1">
            <a:avLst/>
          </a:prstGeom>
          <a:ln w="76200">
            <a:solidFill>
              <a:schemeClr val="accent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068" y="1735029"/>
            <a:ext cx="5319888" cy="31417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301" y="1735029"/>
            <a:ext cx="7010659" cy="32939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13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29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0353">
        <p:random/>
      </p:transition>
    </mc:Choice>
    <mc:Fallback xmlns="">
      <p:transition spd="slow" advTm="720353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694117" y="1979189"/>
            <a:ext cx="6529374" cy="3314397"/>
            <a:chOff x="2716979" y="1979189"/>
            <a:chExt cx="6529374" cy="331439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979" y="1979189"/>
              <a:ext cx="6529374" cy="244325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010792" y="4893476"/>
              <a:ext cx="41601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标准</a:t>
              </a: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RNN</a:t>
              </a:r>
              <a:r>
                <a:rPr lang="zh-CN" altLang="en-US" sz="2000" dirty="0" smtClean="0">
                  <a:solidFill>
                    <a:schemeClr val="bg2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中的重要模块包含单一的层</a:t>
              </a:r>
              <a:endPara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5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3974543" y="455758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中的重复模块包含四个交互的层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90" y="1358596"/>
            <a:ext cx="7888069" cy="29643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44" y="5192305"/>
            <a:ext cx="5892973" cy="10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细胞状态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28" y="2414714"/>
            <a:ext cx="5732848" cy="35291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7214" y="1576712"/>
            <a:ext cx="8334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细胞状态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传送带，直接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在整个链上运行，只有一些少量的线性交互。</a:t>
            </a:r>
          </a:p>
        </p:txBody>
      </p:sp>
    </p:spTree>
    <p:extLst>
      <p:ext uri="{BB962C8B-B14F-4D97-AF65-F5344CB8AC3E}">
        <p14:creationId xmlns:p14="http://schemas.microsoft.com/office/powerpoint/2010/main" val="15491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遗忘门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层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57" y="2819856"/>
            <a:ext cx="8137916" cy="27857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7214" y="1335863"/>
            <a:ext cx="9815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遗忘门层（决定丢弃信息）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：当我们看到新的主语，我们希望忘记旧的主语。</a:t>
            </a:r>
            <a:endParaRPr lang="en-US" altLang="zh-CN" sz="2000" dirty="0" smtClean="0">
              <a:solidFill>
                <a:srgbClr val="2F2F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作用对象是细胞状态。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例如，他今天有事，所以我。。。</a:t>
            </a:r>
          </a:p>
        </p:txBody>
      </p:sp>
    </p:spTree>
    <p:extLst>
      <p:ext uri="{BB962C8B-B14F-4D97-AF65-F5344CB8AC3E}">
        <p14:creationId xmlns:p14="http://schemas.microsoft.com/office/powerpoint/2010/main" val="23481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输入门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层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275725"/>
            <a:ext cx="10565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门层（确定更新信息）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：第一，</a:t>
            </a:r>
            <a:r>
              <a:rPr lang="en-US" altLang="zh-CN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sigmoid 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层称 “输入门层” 决定什么值我们将要更新。然后，一个 </a:t>
            </a:r>
            <a:r>
              <a:rPr lang="en-US" altLang="zh-CN" sz="2000" dirty="0" err="1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tanh</a:t>
            </a:r>
            <a:r>
              <a:rPr lang="en-US" altLang="zh-CN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层创建一个新的候选值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向量。</a:t>
            </a:r>
            <a:endParaRPr lang="en-US" altLang="zh-CN" sz="2000" dirty="0" smtClean="0">
              <a:solidFill>
                <a:srgbClr val="2F2F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作用对象是细胞状态。例如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：他今天有事，所以我。。。。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71" y="2962568"/>
            <a:ext cx="8258872" cy="27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状态更新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356728"/>
            <a:ext cx="10203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状态更新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：这就是我们实际根据前面确定的目标，丢弃旧代词的性别信息并添加新的信息的地方。</a:t>
            </a:r>
            <a:endParaRPr lang="zh-CN" altLang="en-US" sz="2000" dirty="0">
              <a:solidFill>
                <a:srgbClr val="2F2F2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20" y="2789451"/>
            <a:ext cx="7170766" cy="26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783632" y="2105922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长期依赖问题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PA_MH_Number_1">
            <a:hlinkClick r:id="rId15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367658" y="2856008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回声状态网络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(ESN)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PA_MH_Number_2">
            <a:hlinkClick r:id="rId16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83632" y="360609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LSTM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和其他门控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RNN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PA_MH_Number_3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367658" y="4356180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知识拓展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PA_MH_Number_4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PA_MH_Others_1"/>
          <p:cNvSpPr/>
          <p:nvPr>
            <p:custDataLst>
              <p:tags r:id="rId11"/>
            </p:custDataLst>
          </p:nvPr>
        </p:nvSpPr>
        <p:spPr>
          <a:xfrm rot="16200000">
            <a:off x="7464999" y="3173299"/>
            <a:ext cx="3460074" cy="600879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3200" spc="5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200" spc="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077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712">
        <p:random/>
      </p:transition>
    </mc:Choice>
    <mc:Fallback xmlns="">
      <p:transition spd="slow" advTm="26712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结果输出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42" y="2806151"/>
            <a:ext cx="8442176" cy="287649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61679" y="1208565"/>
            <a:ext cx="9938165" cy="1405193"/>
            <a:chOff x="857214" y="1335146"/>
            <a:chExt cx="9938165" cy="1405193"/>
          </a:xfrm>
        </p:grpSpPr>
        <p:sp>
          <p:nvSpPr>
            <p:cNvPr id="3" name="矩形 2"/>
            <p:cNvSpPr/>
            <p:nvPr/>
          </p:nvSpPr>
          <p:spPr>
            <a:xfrm>
              <a:off x="857214" y="1335146"/>
              <a:ext cx="9938165" cy="1405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结果输出</a:t>
              </a:r>
              <a:r>
                <a:rPr lang="zh-CN" altLang="en-US" sz="2000" dirty="0" smtClean="0">
                  <a:solidFill>
                    <a:srgbClr val="2F2F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：作用对象是隐层   。例如</a:t>
              </a:r>
              <a:r>
                <a:rPr lang="zh-CN" altLang="en-US" sz="2000" dirty="0">
                  <a:solidFill>
                    <a:srgbClr val="2F2F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：上面的例子，当处理到</a:t>
              </a:r>
              <a:r>
                <a:rPr lang="zh-CN" altLang="en-US" sz="2000" dirty="0" smtClean="0">
                  <a:solidFill>
                    <a:srgbClr val="2F2F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‘我’</a:t>
              </a:r>
              <a:r>
                <a:rPr lang="zh-CN" altLang="en-US" sz="2000" dirty="0">
                  <a:solidFill>
                    <a:srgbClr val="2F2F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这个词的时候，可以预测下一个词，是动词的可能性较大，而且是第一人称。 会把前面的信息保存到隐层中</a:t>
              </a:r>
              <a:r>
                <a:rPr lang="zh-CN" altLang="en-US" sz="2000" dirty="0" smtClean="0">
                  <a:solidFill>
                    <a:srgbClr val="2F2F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去。</a:t>
              </a:r>
              <a:endPara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9751983"/>
                </p:ext>
              </p:extLst>
            </p:nvPr>
          </p:nvGraphicFramePr>
          <p:xfrm>
            <a:off x="4075469" y="1432242"/>
            <a:ext cx="278168" cy="406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5469" y="1432242"/>
                          <a:ext cx="278168" cy="406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74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LSTM-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变化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335146"/>
            <a:ext cx="9733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梯度变化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：当</a:t>
            </a:r>
            <a:r>
              <a:rPr lang="en-US" altLang="zh-CN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，就算其余项很小，梯度仍然可以很好地传导到上一个</a:t>
            </a:r>
            <a:r>
              <a:rPr lang="zh-CN" altLang="en-US" sz="2000" dirty="0" smtClean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时刻</a:t>
            </a:r>
            <a:r>
              <a:rPr lang="zh-CN" altLang="en-US" sz="2000" dirty="0">
                <a:solidFill>
                  <a:srgbClr val="2F2F2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4" y="3046058"/>
            <a:ext cx="6712434" cy="27231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93" y="2248070"/>
            <a:ext cx="3137571" cy="399596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9336"/>
              </p:ext>
            </p:extLst>
          </p:nvPr>
        </p:nvGraphicFramePr>
        <p:xfrm>
          <a:off x="2524516" y="1422734"/>
          <a:ext cx="809234" cy="42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6" imgW="457200" imgH="241200" progId="Equation.DSMT4">
                  <p:embed/>
                </p:oleObj>
              </mc:Choice>
              <mc:Fallback>
                <p:oleObj name="Equation" r:id="rId6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4516" y="1422734"/>
                        <a:ext cx="809234" cy="427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4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RNN-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多层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RNN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03" y="1073536"/>
            <a:ext cx="8864201" cy="55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7214" y="359702"/>
            <a:ext cx="10203179" cy="748340"/>
            <a:chOff x="560615" y="218106"/>
            <a:chExt cx="10203179" cy="748340"/>
          </a:xfrm>
        </p:grpSpPr>
        <p:sp>
          <p:nvSpPr>
            <p:cNvPr id="42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3.1 RNN-GRN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2650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</a:rPr>
                <a:t>Long Short Term Memory</a:t>
              </a: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311923"/>
            <a:ext cx="10203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忘记门和输入门合成了一个单一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的更新门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r,z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分别被称为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Reset Gate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Update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Gate.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7" y="2780462"/>
            <a:ext cx="8520183" cy="288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xmlns="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xmlns="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xmlns="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知识拓展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xmlns="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xmlns="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60714" y="3937000"/>
            <a:ext cx="71707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Knowledge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Expansion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Gungsuh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0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6610386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4.1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梯度爆炸和梯度消失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预训练加微调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Knowledge Expansion</a:t>
              </a: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858297" y="1344219"/>
            <a:ext cx="1020209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预训练加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微调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局部最优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全局最优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预训练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pre-training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：采取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无监督逐层训练方法，其基本思想是每次训练一层隐节点，训练时将上一层隐节点的输出作为输入，而本层隐节点的输出作为下一层隐节点的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微调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fine-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tunning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预训练完成后，利用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BP(Back Propagation)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算法等对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整个网络进行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9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/>
        </p:nvCxnSpPr>
        <p:spPr>
          <a:xfrm flipH="1">
            <a:off x="8399298" y="4391340"/>
            <a:ext cx="9773" cy="56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7214" y="1311981"/>
            <a:ext cx="1019090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简单截断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：给定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某个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阈值，在学习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的过程中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，每隔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进行一次截断，截断是指将小于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阈值的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系数直接赋值为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。即在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训练过程中检查和限制梯度的大小。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6610386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4.2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梯度爆炸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梯度截断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Knowledge Expansion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857214" y="2471182"/>
            <a:ext cx="10730775" cy="3553374"/>
            <a:chOff x="857214" y="2471182"/>
            <a:chExt cx="10730775" cy="3553374"/>
          </a:xfrm>
        </p:grpSpPr>
        <p:grpSp>
          <p:nvGrpSpPr>
            <p:cNvPr id="7" name="组合 6"/>
            <p:cNvGrpSpPr/>
            <p:nvPr/>
          </p:nvGrpSpPr>
          <p:grpSpPr>
            <a:xfrm>
              <a:off x="5230153" y="2471182"/>
              <a:ext cx="6357836" cy="3553374"/>
              <a:chOff x="5272200" y="1549909"/>
              <a:chExt cx="6357836" cy="3553374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2200" y="3987465"/>
                <a:ext cx="6357836" cy="111581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8605" y="1549909"/>
                <a:ext cx="3139958" cy="700763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9235" y="2394191"/>
                <a:ext cx="3698698" cy="932072"/>
              </a:xfrm>
              <a:prstGeom prst="rect">
                <a:avLst/>
              </a:prstGeom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14" y="2762773"/>
              <a:ext cx="4084210" cy="2676917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52" y="2821855"/>
            <a:ext cx="5193137" cy="25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6610386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4.3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梯度爆炸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en-US" altLang="zh-CN" sz="2400" dirty="0" err="1">
                  <a:solidFill>
                    <a:srgbClr val="063D54"/>
                  </a:solidFill>
                  <a:cs typeface="+mn-ea"/>
                  <a:sym typeface="+mn-lt"/>
                </a:rPr>
                <a:t>relu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、</a:t>
              </a:r>
              <a:r>
                <a:rPr lang="en-US" altLang="zh-CN" sz="2400" dirty="0" err="1">
                  <a:solidFill>
                    <a:srgbClr val="063D54"/>
                  </a:solidFill>
                  <a:cs typeface="+mn-ea"/>
                  <a:sym typeface="+mn-lt"/>
                </a:rPr>
                <a:t>leakrelu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、</a:t>
              </a:r>
              <a:r>
                <a:rPr lang="en-US" altLang="zh-CN" sz="2400" dirty="0" err="1">
                  <a:solidFill>
                    <a:srgbClr val="063D54"/>
                  </a:solidFill>
                  <a:cs typeface="+mn-ea"/>
                  <a:sym typeface="+mn-lt"/>
                </a:rPr>
                <a:t>elu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等激活函数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Knowledge Expansion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2009775"/>
            <a:ext cx="8058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6610386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4.4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梯度消失和梯度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爆炸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en-US" altLang="zh-CN" sz="2400" dirty="0" err="1" smtClean="0">
                  <a:solidFill>
                    <a:srgbClr val="063D54"/>
                  </a:solidFill>
                  <a:cs typeface="+mn-ea"/>
                  <a:sym typeface="+mn-lt"/>
                </a:rPr>
                <a:t>Batchnorm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Knowledge Expansion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401667"/>
            <a:ext cx="10203179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-apple-system"/>
              </a:rPr>
              <a:t>BN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-apple-system"/>
              </a:rPr>
              <a:t>Batch normalization):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通过对每一层的输出规范为均值和方差一致的方法，消除了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带来的放大缩小的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影响。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3849" y="2656766"/>
            <a:ext cx="6278008" cy="1636152"/>
            <a:chOff x="857214" y="3148461"/>
            <a:chExt cx="6278008" cy="1636152"/>
          </a:xfrm>
        </p:grpSpPr>
        <p:grpSp>
          <p:nvGrpSpPr>
            <p:cNvPr id="12" name="组合 11"/>
            <p:cNvGrpSpPr/>
            <p:nvPr/>
          </p:nvGrpSpPr>
          <p:grpSpPr>
            <a:xfrm>
              <a:off x="857214" y="3148461"/>
              <a:ext cx="6278008" cy="443932"/>
              <a:chOff x="857214" y="3148461"/>
              <a:chExt cx="6278008" cy="443932"/>
            </a:xfrm>
          </p:grpSpPr>
          <p:graphicFrame>
            <p:nvGraphicFramePr>
              <p:cNvPr id="5" name="对象 4"/>
              <p:cNvGraphicFramePr>
                <a:graphicFrameLocks noChangeAspect="1"/>
              </p:cNvGraphicFramePr>
              <p:nvPr/>
            </p:nvGraphicFramePr>
            <p:xfrm>
              <a:off x="4782382" y="3148461"/>
              <a:ext cx="2352840" cy="4439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7" name="Equation" r:id="rId4" imgW="1346040" imgH="253800" progId="Equation.DSMT4">
                      <p:embed/>
                    </p:oleObj>
                  </mc:Choice>
                  <mc:Fallback>
                    <p:oleObj name="Equation" r:id="rId4" imgW="134604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782382" y="3148461"/>
                            <a:ext cx="2352840" cy="4439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857214" y="3148461"/>
                <a:ext cx="6096000" cy="4428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正向传播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7214" y="3965463"/>
              <a:ext cx="5867557" cy="819150"/>
              <a:chOff x="857214" y="4222137"/>
              <a:chExt cx="5867557" cy="819150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5192834" y="4222137"/>
              <a:ext cx="1531937" cy="819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8" name="Equation" r:id="rId6" imgW="876240" imgH="469800" progId="Equation.DSMT4">
                      <p:embed/>
                    </p:oleObj>
                  </mc:Choice>
                  <mc:Fallback>
                    <p:oleObj name="Equation" r:id="rId6" imgW="876240" imgH="469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192834" y="4222137"/>
                            <a:ext cx="1531937" cy="819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矩形 8"/>
              <p:cNvSpPr/>
              <p:nvPr/>
            </p:nvSpPr>
            <p:spPr>
              <a:xfrm>
                <a:off x="857214" y="4377796"/>
                <a:ext cx="203132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那么反向传播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404651"/>
              </p:ext>
            </p:extLst>
          </p:nvPr>
        </p:nvGraphicFramePr>
        <p:xfrm>
          <a:off x="4799017" y="4821385"/>
          <a:ext cx="2369475" cy="59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8" imgW="1002960" imgH="253800" progId="Equation.DSMT4">
                  <p:embed/>
                </p:oleObj>
              </mc:Choice>
              <mc:Fallback>
                <p:oleObj name="Equation" r:id="rId8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9017" y="4821385"/>
                        <a:ext cx="2369475" cy="59986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0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6610386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4.5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梯度消失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残差结构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Knowledge Expansion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857214" y="1303017"/>
            <a:ext cx="10203179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  <a:latin typeface="-apple-system"/>
              </a:rPr>
              <a:t>ResNet</a:t>
            </a:r>
            <a:r>
              <a:rPr lang="en-US" altLang="zh-CN" sz="2000" dirty="0" smtClean="0">
                <a:solidFill>
                  <a:srgbClr val="FF0000"/>
                </a:solidFill>
                <a:latin typeface="-apple-system"/>
              </a:rPr>
              <a:t>: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Deep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Residual Learning for Image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Recognition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295" y="2006016"/>
            <a:ext cx="4881374" cy="26265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30" y="5009461"/>
            <a:ext cx="6563146" cy="88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xmlns="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xmlns="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xmlns="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7214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长期依赖问题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xmlns="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xmlns="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60714" y="3937000"/>
            <a:ext cx="71707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Long-term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Dependence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Gungsuh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7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255">
        <p:random/>
      </p:transition>
    </mc:Choice>
    <mc:Fallback xmlns="">
      <p:transition spd="slow" advTm="7255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78221" y="2573699"/>
            <a:ext cx="4817659" cy="1354217"/>
            <a:chOff x="6646460" y="3051371"/>
            <a:chExt cx="4817659" cy="1354217"/>
          </a:xfrm>
        </p:grpSpPr>
        <p:sp>
          <p:nvSpPr>
            <p:cNvPr id="24" name="PA_文本框 3">
              <a:extLst>
                <a:ext uri="{FF2B5EF4-FFF2-40B4-BE49-F238E27FC236}">
                  <a16:creationId xmlns:a16="http://schemas.microsoft.com/office/drawing/2014/main" xmlns="" id="{71A4928C-9BC2-4DB0-8F16-5067FE47D3F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7856747" y="4067034"/>
              <a:ext cx="2233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Thank you for </a:t>
              </a:r>
              <a:r>
                <a:rPr lang="en-US" altLang="zh-CN" sz="1600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watching!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PA_文本框 2">
              <a:extLst>
                <a:ext uri="{FF2B5EF4-FFF2-40B4-BE49-F238E27FC236}">
                  <a16:creationId xmlns:a16="http://schemas.microsoft.com/office/drawing/2014/main" xmlns="" id="{C2FD5A4B-B65F-434B-99B7-A7B6FE06CBC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790885" y="3051371"/>
              <a:ext cx="45288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rgbClr val="063D54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Thank you</a:t>
              </a:r>
              <a:r>
                <a:rPr lang="zh-CN" altLang="en-US" sz="6000" b="1" dirty="0" smtClean="0">
                  <a:solidFill>
                    <a:srgbClr val="063D54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！</a:t>
              </a:r>
              <a:endParaRPr lang="zh-CN" altLang="en-US" sz="6000" b="1" dirty="0">
                <a:solidFill>
                  <a:srgbClr val="063D5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646460" y="4061920"/>
              <a:ext cx="4817659" cy="0"/>
            </a:xfrm>
            <a:prstGeom prst="line">
              <a:avLst/>
            </a:prstGeom>
            <a:ln>
              <a:solidFill>
                <a:srgbClr val="AA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9325157" y="5569635"/>
            <a:ext cx="2377574" cy="85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人：明星霞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    间：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2018-5-30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1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梯度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消失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Gradient Disappears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87" y="1862928"/>
            <a:ext cx="7473834" cy="3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217">
        <p:random/>
      </p:transition>
    </mc:Choice>
    <mc:Fallback xmlns="">
      <p:transition spd="slow" advTm="11821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梯度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消失</a:t>
              </a: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-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残差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Gradient Disappears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52" y="1683519"/>
            <a:ext cx="8245041" cy="3612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94" y="1566135"/>
            <a:ext cx="3866667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40305">
        <p:random/>
      </p:transition>
    </mc:Choice>
    <mc:Fallback xmlns="">
      <p:transition spd="slow" advTm="140305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4736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>
                  <a:solidFill>
                    <a:srgbClr val="063D54"/>
                  </a:solidFill>
                  <a:cs typeface="+mn-ea"/>
                  <a:sym typeface="+mn-lt"/>
                </a:rPr>
                <a:t>梯度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消失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Gradient Disappears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604" y="3959599"/>
            <a:ext cx="3994277" cy="1429324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769054" y="1643948"/>
            <a:ext cx="10346433" cy="3910770"/>
            <a:chOff x="527512" y="1643948"/>
            <a:chExt cx="10346433" cy="3910770"/>
          </a:xfrm>
        </p:grpSpPr>
        <p:grpSp>
          <p:nvGrpSpPr>
            <p:cNvPr id="23" name="组合 22"/>
            <p:cNvGrpSpPr/>
            <p:nvPr/>
          </p:nvGrpSpPr>
          <p:grpSpPr>
            <a:xfrm>
              <a:off x="5526457" y="1643948"/>
              <a:ext cx="5347488" cy="2048577"/>
              <a:chOff x="5672248" y="1588905"/>
              <a:chExt cx="5878532" cy="225201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5672248" y="1588905"/>
                <a:ext cx="5878532" cy="1246810"/>
                <a:chOff x="5672248" y="1588905"/>
                <a:chExt cx="5878532" cy="124681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672248" y="1588905"/>
                  <a:ext cx="5878532" cy="11137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标准</a:t>
                  </a:r>
                  <a:r>
                    <a:rPr lang="zh-CN" altLang="en-US" sz="2400" dirty="0" smtClean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方法</a:t>
                  </a:r>
                  <a:r>
                    <a:rPr lang="en-US" altLang="zh-CN" sz="2400" dirty="0" smtClean="0">
                      <a:solidFill>
                        <a:srgbClr val="333333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均值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标准差为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</a:t>
                  </a:r>
                  <a:r>
                    <a:rPr lang="zh-CN" altLang="en-US" sz="2400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高斯分布</a:t>
                  </a:r>
                  <a:r>
                    <a:rPr lang="en-US" altLang="zh-CN" sz="2400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2400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</a:t>
                  </a:r>
                  <a:endPara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此所有的权重</a:t>
                  </a:r>
                  <a:r>
                    <a:rPr lang="zh-CN" altLang="en-US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通常会</a:t>
                  </a:r>
                  <a:r>
                    <a:rPr lang="zh-CN" altLang="en-US" sz="2400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满足：     ，则有：</a:t>
                  </a:r>
                  <a:endPara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4" name="对象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0254841"/>
                    </p:ext>
                  </p:extLst>
                </p:nvPr>
              </p:nvGraphicFramePr>
              <p:xfrm>
                <a:off x="9682197" y="2334857"/>
                <a:ext cx="919694" cy="5008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6" name="Equation" r:id="rId5" imgW="444240" imgH="241200" progId="Equation.DSMT4">
                        <p:embed/>
                      </p:oleObj>
                    </mc:Choice>
                    <mc:Fallback>
                      <p:oleObj name="Equation" r:id="rId5" imgW="444240" imgH="241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82197" y="2334857"/>
                              <a:ext cx="919694" cy="5008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122361"/>
                  </p:ext>
                </p:extLst>
              </p:nvPr>
            </p:nvGraphicFramePr>
            <p:xfrm>
              <a:off x="7666548" y="2996268"/>
              <a:ext cx="1891743" cy="844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" name="Equation" r:id="rId7" imgW="914400" imgH="406080" progId="Equation.DSMT4">
                      <p:embed/>
                    </p:oleObj>
                  </mc:Choice>
                  <mc:Fallback>
                    <p:oleObj name="Equation" r:id="rId7" imgW="914400" imgH="4060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666548" y="2996268"/>
                            <a:ext cx="1891743" cy="8446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7512" y="1943488"/>
              <a:ext cx="4657965" cy="3611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712">
        <p:random/>
      </p:transition>
    </mc:Choice>
    <mc:Fallback xmlns="">
      <p:transition spd="slow" advTm="2712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xmlns="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1" y="2711450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xmlns="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60501" y="2727325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xmlns="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223342" y="2979738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回声状态网络（</a:t>
            </a:r>
            <a:r>
              <a:rPr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ESN</a:t>
            </a:r>
            <a:r>
              <a:rPr lang="zh-CN" altLang="en-US" sz="48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xmlns="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83429" y="3848100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_矩形 1">
            <a:extLst>
              <a:ext uri="{FF2B5EF4-FFF2-40B4-BE49-F238E27FC236}">
                <a16:creationId xmlns:a16="http://schemas.microsoft.com/office/drawing/2014/main" xmlns="" id="{68DCB164-FF76-497A-8E63-B095DDADF3E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60714" y="3937000"/>
            <a:ext cx="71707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Gungsuh" panose="02030600000101010101" pitchFamily="18" charset="-127"/>
              </a:rPr>
              <a:t>Echo State 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0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17">
        <p:random/>
      </p:transition>
    </mc:Choice>
    <mc:Fallback xmlns="">
      <p:transition spd="slow" advTm="411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回声状态网络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Echo State  Network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38861" y="1865369"/>
            <a:ext cx="6562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储备池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：由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个节点和稀疏的节点连接权值构成。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r>
              <a:rPr lang="en-US" altLang="zh-CN" sz="2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储备池内部的连接权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值矩阵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固定不变的。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其输出权值是唯一需要调整的部分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简单的线性回归就可完成网络的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8" y="1738072"/>
            <a:ext cx="453453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60">
        <p:random/>
      </p:transition>
    </mc:Choice>
    <mc:Fallback xmlns="">
      <p:transition spd="slow" advTm="446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57214" y="359702"/>
            <a:ext cx="10203179" cy="736606"/>
            <a:chOff x="560615" y="218106"/>
            <a:chExt cx="10203179" cy="736606"/>
          </a:xfrm>
        </p:grpSpPr>
        <p:sp>
          <p:nvSpPr>
            <p:cNvPr id="34" name="TextBox 1">
              <a:extLst>
                <a:ext uri="{FF2B5EF4-FFF2-40B4-BE49-F238E27FC236}">
                  <a16:creationId xmlns:a16="http://schemas.microsoft.com/office/drawing/2014/main" xmlns="" id="{511A4E22-6523-48F0-B018-61B8996A42E3}"/>
                </a:ext>
              </a:extLst>
            </p:cNvPr>
            <p:cNvSpPr txBox="1"/>
            <p:nvPr/>
          </p:nvSpPr>
          <p:spPr>
            <a:xfrm>
              <a:off x="560615" y="218106"/>
              <a:ext cx="4481647" cy="507831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2.1 </a:t>
              </a:r>
              <a:r>
                <a:rPr lang="zh-CN" altLang="en-US" sz="2400" dirty="0" smtClean="0">
                  <a:solidFill>
                    <a:srgbClr val="063D54"/>
                  </a:solidFill>
                  <a:cs typeface="+mn-ea"/>
                  <a:sym typeface="+mn-lt"/>
                </a:rPr>
                <a:t>回声状态网络</a:t>
              </a:r>
              <a:endParaRPr lang="en-US" altLang="zh-CN" sz="2400" dirty="0">
                <a:solidFill>
                  <a:srgbClr val="063D54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xmlns="" id="{E188AF11-AF2D-4A2C-9998-8CF9E70D7ED9}"/>
                </a:ext>
              </a:extLst>
            </p:cNvPr>
            <p:cNvSpPr txBox="1"/>
            <p:nvPr/>
          </p:nvSpPr>
          <p:spPr>
            <a:xfrm>
              <a:off x="560616" y="639946"/>
              <a:ext cx="4233453" cy="31476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400" dirty="0">
                  <a:solidFill>
                    <a:srgbClr val="063D54"/>
                  </a:solidFill>
                  <a:cs typeface="+mn-ea"/>
                  <a:sym typeface="+mn-lt"/>
                </a:rPr>
                <a:t>Echo State  Network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560616" y="666072"/>
              <a:ext cx="10203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 descr="https://www.lookfor404.com/wp-content/uploads/2017/06/%E7%AE%80%E5%8D%95%E7%A5%9E%E7%BB%8F%E7%BD%91%E7%BB%9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19523" y="1847143"/>
            <a:ext cx="9628509" cy="3467584"/>
            <a:chOff x="1193079" y="1847143"/>
            <a:chExt cx="9628509" cy="3467584"/>
          </a:xfrm>
        </p:grpSpPr>
        <p:grpSp>
          <p:nvGrpSpPr>
            <p:cNvPr id="11" name="组合 10"/>
            <p:cNvGrpSpPr/>
            <p:nvPr/>
          </p:nvGrpSpPr>
          <p:grpSpPr>
            <a:xfrm>
              <a:off x="6100363" y="2130524"/>
              <a:ext cx="4721225" cy="2832695"/>
              <a:chOff x="5930830" y="1947826"/>
              <a:chExt cx="4721225" cy="2832695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H="1">
                <a:off x="8291443" y="3398237"/>
                <a:ext cx="1" cy="3957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4053286"/>
                  </p:ext>
                </p:extLst>
              </p:nvPr>
            </p:nvGraphicFramePr>
            <p:xfrm>
              <a:off x="5930830" y="3937559"/>
              <a:ext cx="4721225" cy="842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Equation" r:id="rId4" imgW="2844720" imgH="507960" progId="Equation.DSMT4">
                      <p:embed/>
                    </p:oleObj>
                  </mc:Choice>
                  <mc:Fallback>
                    <p:oleObj name="Equation" r:id="rId4" imgW="2844720" imgH="5079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930830" y="3937559"/>
                            <a:ext cx="4721225" cy="8429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8384946"/>
                  </p:ext>
                </p:extLst>
              </p:nvPr>
            </p:nvGraphicFramePr>
            <p:xfrm>
              <a:off x="6457601" y="1947826"/>
              <a:ext cx="3667681" cy="130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Equation" r:id="rId6" imgW="2209680" imgH="787320" progId="Equation.DSMT4">
                      <p:embed/>
                    </p:oleObj>
                  </mc:Choice>
                  <mc:Fallback>
                    <p:oleObj name="Equation" r:id="rId6" imgW="2209680" imgH="7873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457601" y="1947826"/>
                            <a:ext cx="3667681" cy="130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079" y="1847143"/>
              <a:ext cx="4534533" cy="3467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85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7416">
        <p:random/>
      </p:transition>
    </mc:Choice>
    <mc:Fallback xmlns="">
      <p:transition spd="slow" advTm="17416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262,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1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1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3D54"/>
      </a:accent1>
      <a:accent2>
        <a:srgbClr val="ED7D31"/>
      </a:accent2>
      <a:accent3>
        <a:srgbClr val="A5A5A5"/>
      </a:accent3>
      <a:accent4>
        <a:srgbClr val="FFC000"/>
      </a:accent4>
      <a:accent5>
        <a:srgbClr val="E2E2E2"/>
      </a:accent5>
      <a:accent6>
        <a:srgbClr val="70AD47"/>
      </a:accent6>
      <a:hlink>
        <a:srgbClr val="D3D4D4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63D54"/>
    </a:accent1>
    <a:accent2>
      <a:srgbClr val="ED7D31"/>
    </a:accent2>
    <a:accent3>
      <a:srgbClr val="A5A5A5"/>
    </a:accent3>
    <a:accent4>
      <a:srgbClr val="FFC000"/>
    </a:accent4>
    <a:accent5>
      <a:srgbClr val="E2E2E2"/>
    </a:accent5>
    <a:accent6>
      <a:srgbClr val="70AD47"/>
    </a:accent6>
    <a:hlink>
      <a:srgbClr val="D3D4D4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832</Words>
  <Application>Microsoft Office PowerPoint</Application>
  <PresentationFormat>宽屏</PresentationFormat>
  <Paragraphs>139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-apple-system</vt:lpstr>
      <vt:lpstr>Arial Unicode MS</vt:lpstr>
      <vt:lpstr>Gungsuh</vt:lpstr>
      <vt:lpstr>等线</vt:lpstr>
      <vt:lpstr>等线 Light</vt:lpstr>
      <vt:lpstr>华文细黑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立体方块</dc:title>
  <dc:creator>第一PPT模板网-WWW.1PPT.COM</dc:creator>
  <cp:keywords>第一PPT模板网-WWW.1PPT.COM</cp:keywords>
  <cp:lastModifiedBy>Promise213</cp:lastModifiedBy>
  <cp:revision>175</cp:revision>
  <dcterms:created xsi:type="dcterms:W3CDTF">2017-10-15T06:57:46Z</dcterms:created>
  <dcterms:modified xsi:type="dcterms:W3CDTF">2018-06-06T07:21:18Z</dcterms:modified>
</cp:coreProperties>
</file>