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1" r:id="rId6"/>
    <p:sldId id="266" r:id="rId7"/>
    <p:sldId id="267" r:id="rId8"/>
    <p:sldId id="268" r:id="rId9"/>
    <p:sldId id="258" r:id="rId10"/>
    <p:sldId id="269" r:id="rId11"/>
    <p:sldId id="270" r:id="rId12"/>
    <p:sldId id="271" r:id="rId13"/>
    <p:sldId id="272" r:id="rId14"/>
    <p:sldId id="265" r:id="rId15"/>
  </p:sldIdLst>
  <p:sldSz cx="18288000" cy="10287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Open Sans Bold" panose="020B0806030504020204" charset="0"/>
      <p:regular r:id="rId20"/>
    </p:embeddedFont>
    <p:embeddedFont>
      <p:font typeface="Open Sans Bold Bold" panose="020B0604020202020204" charset="0"/>
      <p:regular r:id="rId21"/>
    </p:embeddedFont>
    <p:embeddedFont>
      <p:font typeface="Open Sauce SemiBold" panose="020B0604020202020204" charset="0"/>
      <p:regular r:id="rId22"/>
    </p:embeddedFont>
    <p:embeddedFont>
      <p:font typeface="Open Sauce SemiBold Bold" panose="020B0604020202020204" charset="0"/>
      <p:regular r:id="rId23"/>
    </p:embeddedFont>
    <p:embeddedFont>
      <p:font typeface="Playfair Display" panose="00000500000000000000" pitchFamily="2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9.svg"/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88.png"/><Relationship Id="rId5" Type="http://schemas.openxmlformats.org/officeDocument/2006/relationships/image" Target="../media/image4.png"/><Relationship Id="rId10" Type="http://schemas.openxmlformats.org/officeDocument/2006/relationships/image" Target="../media/image87.svg"/><Relationship Id="rId4" Type="http://schemas.openxmlformats.org/officeDocument/2006/relationships/image" Target="../media/image3.sv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42.svg"/><Relationship Id="rId7" Type="http://schemas.openxmlformats.org/officeDocument/2006/relationships/image" Target="../media/image29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41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4.svg"/><Relationship Id="rId5" Type="http://schemas.openxmlformats.org/officeDocument/2006/relationships/image" Target="../media/image27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7.svg"/><Relationship Id="rId18" Type="http://schemas.openxmlformats.org/officeDocument/2006/relationships/image" Target="../media/image43.png"/><Relationship Id="rId3" Type="http://schemas.openxmlformats.org/officeDocument/2006/relationships/image" Target="../media/image5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61.svg"/><Relationship Id="rId2" Type="http://schemas.openxmlformats.org/officeDocument/2006/relationships/image" Target="../media/image54.pn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59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58.png"/><Relationship Id="rId19" Type="http://schemas.openxmlformats.org/officeDocument/2006/relationships/image" Target="../media/image44.svg"/><Relationship Id="rId4" Type="http://schemas.openxmlformats.org/officeDocument/2006/relationships/image" Target="../media/image18.png"/><Relationship Id="rId9" Type="http://schemas.openxmlformats.org/officeDocument/2006/relationships/image" Target="../media/image57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18" Type="http://schemas.openxmlformats.org/officeDocument/2006/relationships/image" Target="../media/image64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63.png"/><Relationship Id="rId2" Type="http://schemas.openxmlformats.org/officeDocument/2006/relationships/image" Target="../media/image24.png"/><Relationship Id="rId16" Type="http://schemas.openxmlformats.org/officeDocument/2006/relationships/image" Target="../media/image3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65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6.svg"/><Relationship Id="rId18" Type="http://schemas.openxmlformats.org/officeDocument/2006/relationships/image" Target="../media/image51.png"/><Relationship Id="rId3" Type="http://schemas.openxmlformats.org/officeDocument/2006/relationships/image" Target="../media/image42.svg"/><Relationship Id="rId21" Type="http://schemas.openxmlformats.org/officeDocument/2006/relationships/image" Target="../media/image40.png"/><Relationship Id="rId7" Type="http://schemas.openxmlformats.org/officeDocument/2006/relationships/image" Target="../media/image29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41.png"/><Relationship Id="rId16" Type="http://schemas.openxmlformats.org/officeDocument/2006/relationships/image" Target="../media/image49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44.svg"/><Relationship Id="rId5" Type="http://schemas.openxmlformats.org/officeDocument/2006/relationships/image" Target="../media/image27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19" Type="http://schemas.openxmlformats.org/officeDocument/2006/relationships/image" Target="../media/image52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7.svg"/><Relationship Id="rId18" Type="http://schemas.openxmlformats.org/officeDocument/2006/relationships/image" Target="../media/image43.png"/><Relationship Id="rId3" Type="http://schemas.openxmlformats.org/officeDocument/2006/relationships/image" Target="../media/image5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61.svg"/><Relationship Id="rId2" Type="http://schemas.openxmlformats.org/officeDocument/2006/relationships/image" Target="../media/image54.png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59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58.png"/><Relationship Id="rId19" Type="http://schemas.openxmlformats.org/officeDocument/2006/relationships/image" Target="../media/image44.svg"/><Relationship Id="rId4" Type="http://schemas.openxmlformats.org/officeDocument/2006/relationships/image" Target="../media/image18.png"/><Relationship Id="rId9" Type="http://schemas.openxmlformats.org/officeDocument/2006/relationships/image" Target="../media/image57.sv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sv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7" Type="http://schemas.openxmlformats.org/officeDocument/2006/relationships/image" Target="../media/image72.svg"/><Relationship Id="rId12" Type="http://schemas.openxmlformats.org/officeDocument/2006/relationships/image" Target="../media/image77.png"/><Relationship Id="rId17" Type="http://schemas.openxmlformats.org/officeDocument/2006/relationships/image" Target="../media/image82.sv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svg"/><Relationship Id="rId5" Type="http://schemas.openxmlformats.org/officeDocument/2006/relationships/image" Target="../media/image70.png"/><Relationship Id="rId15" Type="http://schemas.openxmlformats.org/officeDocument/2006/relationships/image" Target="../media/image80.svg"/><Relationship Id="rId10" Type="http://schemas.openxmlformats.org/officeDocument/2006/relationships/image" Target="../media/image75.png"/><Relationship Id="rId19" Type="http://schemas.openxmlformats.org/officeDocument/2006/relationships/image" Target="../media/image84.svg"/><Relationship Id="rId4" Type="http://schemas.openxmlformats.org/officeDocument/2006/relationships/image" Target="../media/image69.svg"/><Relationship Id="rId9" Type="http://schemas.openxmlformats.org/officeDocument/2006/relationships/image" Target="../media/image74.sv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3354" t="9278" b="92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46362" y="8604250"/>
            <a:ext cx="18634362" cy="63123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818579" y="9845675"/>
            <a:ext cx="7942119" cy="2978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8075691" y="1997117"/>
            <a:ext cx="8288481" cy="310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028700" y="9054655"/>
            <a:ext cx="407583" cy="561216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4622511"/>
            <a:ext cx="10871422" cy="2751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56"/>
              </a:lnSpc>
            </a:pPr>
            <a:r>
              <a:rPr lang="en-US" sz="7897" dirty="0">
                <a:solidFill>
                  <a:srgbClr val="FFFFFF"/>
                </a:solidFill>
                <a:latin typeface="Open Sauce SemiBold Bold"/>
              </a:rPr>
              <a:t>CRITTER CARETAKER WITH GUI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6851717" y="1042928"/>
            <a:ext cx="407583" cy="561216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1900122" y="800829"/>
            <a:ext cx="4464050" cy="1045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layfair Display"/>
              </a:rPr>
              <a:t>BÁO CÁO 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layfair Display"/>
              </a:rPr>
              <a:t>BÀI TẬP LỚN 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layfair Display"/>
              </a:rPr>
              <a:t>MÔN HỌC PYTHON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18579" y="8972550"/>
            <a:ext cx="4464050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Playfair Display"/>
              </a:rPr>
              <a:t>GVHD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Playfair Display"/>
              </a:rPr>
              <a:t>Ts. Nguyễn Văn Huy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626300"/>
            <a:ext cx="11315700" cy="409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  <a:spcBef>
                <a:spcPct val="0"/>
              </a:spcBef>
            </a:pPr>
            <a:r>
              <a:rPr lang="en-US" sz="2499" spc="892" dirty="0" err="1">
                <a:solidFill>
                  <a:srgbClr val="FFFFFF"/>
                </a:solidFill>
                <a:latin typeface="Playfair Display"/>
              </a:rPr>
              <a:t>Thực</a:t>
            </a:r>
            <a:r>
              <a:rPr lang="en-US" sz="2499" spc="892" dirty="0">
                <a:solidFill>
                  <a:srgbClr val="FFFFFF"/>
                </a:solidFill>
                <a:latin typeface="Playfair Display"/>
              </a:rPr>
              <a:t> </a:t>
            </a:r>
            <a:r>
              <a:rPr lang="en-US" sz="2499" spc="892" dirty="0" err="1">
                <a:solidFill>
                  <a:srgbClr val="FFFFFF"/>
                </a:solidFill>
                <a:latin typeface="Playfair Display"/>
              </a:rPr>
              <a:t>hiện</a:t>
            </a:r>
            <a:r>
              <a:rPr lang="en-US" sz="2499" spc="892" dirty="0">
                <a:solidFill>
                  <a:srgbClr val="FFFFFF"/>
                </a:solidFill>
                <a:latin typeface="Playfair Display"/>
              </a:rPr>
              <a:t>: Lường Văn Hạnh – K225480106013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5663-1C20-E681-268A-B079642A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BD65405-D335-0B9C-3CD2-024AB697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685761" y="1113305"/>
            <a:ext cx="10968887" cy="85034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56DB042-FC38-1C9D-153D-815BE9870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69220" y="8254753"/>
            <a:ext cx="1925964" cy="6513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97BB5AA-6CBF-E619-2F50-D8B715EE70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21857" y="8254753"/>
            <a:ext cx="651326" cy="6513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719B05C-FB1F-F23D-C6F1-3B94A3046A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70832" y="8368178"/>
            <a:ext cx="353376" cy="4244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CD764C-053B-B790-A7B3-3F5422C2A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169316" y="-2555875"/>
            <a:ext cx="5815972" cy="41148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F45D4583-0F1E-8637-56EC-F9F0FBEAD6BD}"/>
              </a:ext>
            </a:extLst>
          </p:cNvPr>
          <p:cNvGrpSpPr/>
          <p:nvPr/>
        </p:nvGrpSpPr>
        <p:grpSpPr>
          <a:xfrm>
            <a:off x="842140" y="9258300"/>
            <a:ext cx="4078394" cy="291392"/>
            <a:chOff x="0" y="0"/>
            <a:chExt cx="5437859" cy="388523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CDA2FE5-4EC3-51BB-A3AA-1F35463E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720687" y="0"/>
              <a:ext cx="681619" cy="388523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76CD3FF7-3436-7A2E-EF65-3B5BC162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2039068" y="0"/>
              <a:ext cx="681619" cy="388523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4A592C68-86C2-06E2-4CEF-1E009B9E7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357450" y="0"/>
              <a:ext cx="681619" cy="388523"/>
            </a:xfrm>
            <a:prstGeom prst="rect">
              <a:avLst/>
            </a:prstGeom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94CA7135-57BE-2300-47A7-179334C2E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681619" y="0"/>
              <a:ext cx="681619" cy="388523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D8177745-C67C-44FB-5472-1E8936CF7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074622" y="0"/>
              <a:ext cx="681619" cy="388523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3AF1A452-EAF5-2B70-B600-2362A38E7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756240" y="0"/>
              <a:ext cx="681619" cy="388523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154F98B6-2C9D-AF0C-294B-B72180E06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3393003" y="0"/>
              <a:ext cx="681619" cy="388523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2FB9CECB-DD1D-B32D-9D08-A718A52B4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1619" cy="388523"/>
            </a:xfrm>
            <a:prstGeom prst="rect">
              <a:avLst/>
            </a:prstGeom>
          </p:spPr>
        </p:pic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F0E00DBB-F309-474E-95FE-635B87ED357E}"/>
              </a:ext>
            </a:extLst>
          </p:cNvPr>
          <p:cNvGrpSpPr/>
          <p:nvPr/>
        </p:nvGrpSpPr>
        <p:grpSpPr>
          <a:xfrm>
            <a:off x="17259300" y="288431"/>
            <a:ext cx="812825" cy="414528"/>
            <a:chOff x="0" y="0"/>
            <a:chExt cx="1083766" cy="552704"/>
          </a:xfrm>
        </p:grpSpPr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A7DDFE3-0404-4CE1-824D-902E151D1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83733" cy="184235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F8D73671-1F3F-F33B-EE9E-1D1C1838A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184235"/>
              <a:ext cx="1083733" cy="184235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B8BA81BF-F4F3-C978-E4A9-4E57968C5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33" y="368469"/>
              <a:ext cx="1083733" cy="184235"/>
            </a:xfrm>
            <a:prstGeom prst="rect">
              <a:avLst/>
            </a:prstGeom>
          </p:spPr>
        </p:pic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37042193-9AE0-EBEF-080C-78A66F023E60}"/>
              </a:ext>
            </a:extLst>
          </p:cNvPr>
          <p:cNvSpPr txBox="1"/>
          <p:nvPr/>
        </p:nvSpPr>
        <p:spPr>
          <a:xfrm>
            <a:off x="1028700" y="885825"/>
            <a:ext cx="8115300" cy="2431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00"/>
              </a:lnSpc>
              <a:spcBef>
                <a:spcPct val="0"/>
              </a:spcBef>
            </a:pP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Các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hàm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chính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đã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cài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đặt</a:t>
            </a:r>
            <a:endParaRPr lang="en-US" sz="7000" dirty="0">
              <a:solidFill>
                <a:srgbClr val="000000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A7FB4E5-3F31-8BA7-2004-FB695B3ECBE8}"/>
              </a:ext>
            </a:extLst>
          </p:cNvPr>
          <p:cNvSpPr txBox="1"/>
          <p:nvPr/>
        </p:nvSpPr>
        <p:spPr>
          <a:xfrm>
            <a:off x="3573183" y="3707196"/>
            <a:ext cx="8503453" cy="3632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create_critter() – tạo sinh vật mới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feed_critter(), play_critter(), sleep_critter() – tương tác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update_status() – cập nhật label giao diện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auto_update_state() – xử lý cập nhật định kỳ 10s/lần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0AAC26D-8E31-7EE0-A45C-AA682C1E30B7}"/>
              </a:ext>
            </a:extLst>
          </p:cNvPr>
          <p:cNvSpPr txBox="1"/>
          <p:nvPr/>
        </p:nvSpPr>
        <p:spPr>
          <a:xfrm>
            <a:off x="1069220" y="8432778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E697D-C6D5-6BF2-B644-2A8811ACBE85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9</a:t>
            </a:r>
          </a:p>
        </p:txBody>
      </p:sp>
    </p:spTree>
    <p:extLst>
      <p:ext uri="{BB962C8B-B14F-4D97-AF65-F5344CB8AC3E}">
        <p14:creationId xmlns:p14="http://schemas.microsoft.com/office/powerpoint/2010/main" val="152637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2177A-3E5A-A6F4-AC40-365C97108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A248631-891D-EB05-89C0-C32864D7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685761" y="1113305"/>
            <a:ext cx="10968887" cy="85034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D280B97-97FB-E4CA-F897-09493F349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69220" y="8254753"/>
            <a:ext cx="1925964" cy="6513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865F3BC-04D5-DFAE-AB0E-DA0A30E94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21857" y="8254753"/>
            <a:ext cx="651326" cy="6513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3A9D1A5-4BB9-A887-8915-27652C5E8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70832" y="8368178"/>
            <a:ext cx="353376" cy="4244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7E481C2-1863-3F39-B7FD-488C65C59B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169316" y="-2555875"/>
            <a:ext cx="5815972" cy="41148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552EEAC7-EFF5-C95C-252A-E0007F061D49}"/>
              </a:ext>
            </a:extLst>
          </p:cNvPr>
          <p:cNvGrpSpPr/>
          <p:nvPr/>
        </p:nvGrpSpPr>
        <p:grpSpPr>
          <a:xfrm>
            <a:off x="842140" y="9258300"/>
            <a:ext cx="4078394" cy="291392"/>
            <a:chOff x="0" y="0"/>
            <a:chExt cx="5437859" cy="388523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6E2CC054-BF69-9A5F-EA2B-350C60779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720687" y="0"/>
              <a:ext cx="681619" cy="388523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98DB1EBD-3944-6822-1267-51B67301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2039068" y="0"/>
              <a:ext cx="681619" cy="388523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92D95C84-F3DE-BF86-BDC2-7B4D94D7A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357450" y="0"/>
              <a:ext cx="681619" cy="388523"/>
            </a:xfrm>
            <a:prstGeom prst="rect">
              <a:avLst/>
            </a:prstGeom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4F7CB898-9E72-6BC2-3882-4C904B58B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681619" y="0"/>
              <a:ext cx="681619" cy="388523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5BC5E217-436B-DB73-C51C-4D1CCDF25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074622" y="0"/>
              <a:ext cx="681619" cy="388523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1214AED1-DAE5-FB71-B4AE-BC6B7F83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756240" y="0"/>
              <a:ext cx="681619" cy="388523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29E3C240-062D-4838-3F08-489F78AE3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3393003" y="0"/>
              <a:ext cx="681619" cy="388523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9CADD140-58E9-4161-2951-D703E8FFD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1619" cy="388523"/>
            </a:xfrm>
            <a:prstGeom prst="rect">
              <a:avLst/>
            </a:prstGeom>
          </p:spPr>
        </p:pic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B2579C79-641D-DED4-377B-2F1DEEB98E5F}"/>
              </a:ext>
            </a:extLst>
          </p:cNvPr>
          <p:cNvGrpSpPr/>
          <p:nvPr/>
        </p:nvGrpSpPr>
        <p:grpSpPr>
          <a:xfrm>
            <a:off x="17259300" y="288431"/>
            <a:ext cx="812825" cy="414528"/>
            <a:chOff x="0" y="0"/>
            <a:chExt cx="1083766" cy="552704"/>
          </a:xfrm>
        </p:grpSpPr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BEBB557-805A-05CC-1389-A1F70E0AB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83733" cy="184235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B8AD38CB-8661-7EC7-9880-1C935C0CB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184235"/>
              <a:ext cx="1083733" cy="184235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6CFFC63A-55E5-191F-1ACE-3932F3DD7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33" y="368469"/>
              <a:ext cx="1083733" cy="184235"/>
            </a:xfrm>
            <a:prstGeom prst="rect">
              <a:avLst/>
            </a:prstGeom>
          </p:spPr>
        </p:pic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2BC9C9A8-6022-D83E-04A3-E0B0AE7A218D}"/>
              </a:ext>
            </a:extLst>
          </p:cNvPr>
          <p:cNvSpPr txBox="1"/>
          <p:nvPr/>
        </p:nvSpPr>
        <p:spPr>
          <a:xfrm>
            <a:off x="1028700" y="885825"/>
            <a:ext cx="8115300" cy="2431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00"/>
              </a:lnSpc>
              <a:spcBef>
                <a:spcPct val="0"/>
              </a:spcBef>
            </a:pP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Kết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quả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thực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nghiệm</a:t>
            </a:r>
            <a:endParaRPr lang="en-US" sz="7000" dirty="0">
              <a:solidFill>
                <a:srgbClr val="000000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51FCA127-B056-659C-9754-A07DF9D8FB3C}"/>
              </a:ext>
            </a:extLst>
          </p:cNvPr>
          <p:cNvSpPr txBox="1"/>
          <p:nvPr/>
        </p:nvSpPr>
        <p:spPr>
          <a:xfrm>
            <a:off x="3573183" y="3707196"/>
            <a:ext cx="8503453" cy="3016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Chạy ổn định trên Python 3.12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diện dễ dùng, bố cục cân đối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Tương tác mượt, phản hồi âm thanh tốt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 thái sinh vật được mô phỏng rõ ràng, hợp lý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84771A2-E6EC-059F-41FD-75CF83B64814}"/>
              </a:ext>
            </a:extLst>
          </p:cNvPr>
          <p:cNvSpPr txBox="1"/>
          <p:nvPr/>
        </p:nvSpPr>
        <p:spPr>
          <a:xfrm>
            <a:off x="1069220" y="8432778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B1D1B-90FE-6BA5-C545-EF01891AF6C0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10</a:t>
            </a:r>
          </a:p>
        </p:txBody>
      </p:sp>
    </p:spTree>
    <p:extLst>
      <p:ext uri="{BB962C8B-B14F-4D97-AF65-F5344CB8AC3E}">
        <p14:creationId xmlns:p14="http://schemas.microsoft.com/office/powerpoint/2010/main" val="80547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3B1E6-A2A4-5E05-4857-755D2265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647A8E-7FE6-6EED-AF09-2C56F0B4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1685761" y="1113305"/>
            <a:ext cx="10968887" cy="850345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F62D1CB-2E94-D0C6-4FF6-314FD0C0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69220" y="8254753"/>
            <a:ext cx="1925964" cy="6513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3D229DB-2514-256F-B3A0-F44ED6323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21857" y="8254753"/>
            <a:ext cx="651326" cy="6513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A779890-14F2-50C3-B038-CF59FB627F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70832" y="8368178"/>
            <a:ext cx="353376" cy="4244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D42088C-54BF-48BC-4F91-039F72CF3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169316" y="-2555875"/>
            <a:ext cx="5815972" cy="41148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4E003D62-BB0B-2705-AF21-50C7CE9DAB02}"/>
              </a:ext>
            </a:extLst>
          </p:cNvPr>
          <p:cNvGrpSpPr/>
          <p:nvPr/>
        </p:nvGrpSpPr>
        <p:grpSpPr>
          <a:xfrm>
            <a:off x="842140" y="9258300"/>
            <a:ext cx="4078394" cy="291392"/>
            <a:chOff x="0" y="0"/>
            <a:chExt cx="5437859" cy="388523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637B6102-E21A-D16D-726D-066BD085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720687" y="0"/>
              <a:ext cx="681619" cy="388523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0BE3CE8C-FBE7-646F-E86E-EFEB21683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2039068" y="0"/>
              <a:ext cx="681619" cy="388523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1D50C045-4CB4-3B82-E40D-DD4725041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357450" y="0"/>
              <a:ext cx="681619" cy="388523"/>
            </a:xfrm>
            <a:prstGeom prst="rect">
              <a:avLst/>
            </a:prstGeom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968AAAF5-86D0-3E37-CB3E-E5781DF9A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681619" y="0"/>
              <a:ext cx="681619" cy="388523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7CB0F081-57DC-43A4-B14D-D68753180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074622" y="0"/>
              <a:ext cx="681619" cy="388523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5210A2D8-DB3D-D56F-C734-3E5CF8487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756240" y="0"/>
              <a:ext cx="681619" cy="388523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5C2AE3C1-41E0-2BB1-ED77-5C7AD4A68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3393003" y="0"/>
              <a:ext cx="681619" cy="388523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3F358F83-0232-19AD-5522-136189B76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1619" cy="388523"/>
            </a:xfrm>
            <a:prstGeom prst="rect">
              <a:avLst/>
            </a:prstGeom>
          </p:spPr>
        </p:pic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BF0D85F-8B7E-4B3B-0532-06CBA52B7AA4}"/>
              </a:ext>
            </a:extLst>
          </p:cNvPr>
          <p:cNvGrpSpPr/>
          <p:nvPr/>
        </p:nvGrpSpPr>
        <p:grpSpPr>
          <a:xfrm>
            <a:off x="17259300" y="288431"/>
            <a:ext cx="812825" cy="414528"/>
            <a:chOff x="0" y="0"/>
            <a:chExt cx="1083766" cy="552704"/>
          </a:xfrm>
        </p:grpSpPr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CD5BCA9-8178-ED19-68F8-4FEE61710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83733" cy="184235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48CE480B-613F-E59D-6764-EC6837F64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184235"/>
              <a:ext cx="1083733" cy="184235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79F959C3-F6A1-C813-F58D-13703280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33" y="368469"/>
              <a:ext cx="1083733" cy="184235"/>
            </a:xfrm>
            <a:prstGeom prst="rect">
              <a:avLst/>
            </a:prstGeom>
          </p:spPr>
        </p:pic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578C2BAA-9715-786C-FF88-38669CCB0F8B}"/>
              </a:ext>
            </a:extLst>
          </p:cNvPr>
          <p:cNvSpPr txBox="1"/>
          <p:nvPr/>
        </p:nvSpPr>
        <p:spPr>
          <a:xfrm>
            <a:off x="1028700" y="885825"/>
            <a:ext cx="8115300" cy="2431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00"/>
              </a:lnSpc>
              <a:spcBef>
                <a:spcPct val="0"/>
              </a:spcBef>
            </a:pP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Vấn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đề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và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cách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xử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lý</a:t>
            </a:r>
            <a:endParaRPr lang="en-US" sz="7000" dirty="0">
              <a:solidFill>
                <a:srgbClr val="000000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2D898274-BD6D-9F7E-33CC-BB412EBB6332}"/>
              </a:ext>
            </a:extLst>
          </p:cNvPr>
          <p:cNvSpPr txBox="1"/>
          <p:nvPr/>
        </p:nvSpPr>
        <p:spPr>
          <a:xfrm>
            <a:off x="3573183" y="3707196"/>
            <a:ext cx="8503453" cy="3632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Tkinter không hỗ trợ nền trong suốt → xử lý bằng màu nền đen/trắng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Layout giao diện bị lệch → dùng place() và resize ảnh</a:t>
            </a: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 thái tự tăng → dùng hàm after() xử lý đúng định kỳ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3DAAD6B7-C059-D4DD-DA4E-18D1499E1797}"/>
              </a:ext>
            </a:extLst>
          </p:cNvPr>
          <p:cNvSpPr txBox="1"/>
          <p:nvPr/>
        </p:nvSpPr>
        <p:spPr>
          <a:xfrm>
            <a:off x="1069220" y="8432778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AFDC8-5791-2457-82C1-EC43B4DCF3A4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11</a:t>
            </a:r>
          </a:p>
        </p:txBody>
      </p:sp>
    </p:spTree>
    <p:extLst>
      <p:ext uri="{BB962C8B-B14F-4D97-AF65-F5344CB8AC3E}">
        <p14:creationId xmlns:p14="http://schemas.microsoft.com/office/powerpoint/2010/main" val="3661269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A16-6226-4C9A-86A0-A2A803111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70F80E-A09E-4C93-EC22-0DFD8848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326768"/>
            <a:ext cx="18288000" cy="461772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B533FE0-F019-3A61-C333-8757AC43C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358707"/>
            <a:ext cx="1375404" cy="11716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10AB646-0716-B8FC-3FD6-72408FEA6D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173419" y="280893"/>
            <a:ext cx="307431" cy="30743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790A051-DBF0-8C8B-0C51-3B4F94F50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654853" y="721269"/>
            <a:ext cx="307431" cy="30743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DB8AEC6-BDB4-9E44-A452-7756ED7172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173419" y="721269"/>
            <a:ext cx="307431" cy="30743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3DAFFF0-DA5F-F38B-2608-A718374D0A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654853" y="280893"/>
            <a:ext cx="307431" cy="307431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59B02D7B-2B5A-53BA-FDDF-DE4564D8342A}"/>
              </a:ext>
            </a:extLst>
          </p:cNvPr>
          <p:cNvSpPr txBox="1"/>
          <p:nvPr/>
        </p:nvSpPr>
        <p:spPr>
          <a:xfrm>
            <a:off x="1028700" y="923925"/>
            <a:ext cx="12534900" cy="1039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vi-VN" sz="6999" b="1" dirty="0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Kết luận &amp; hướng mở rộng</a:t>
            </a:r>
            <a:endParaRPr lang="en-US" sz="6999" b="1" dirty="0">
              <a:solidFill>
                <a:srgbClr val="0062B9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E221D-32D5-E2F8-2364-19DA331A2220}"/>
              </a:ext>
            </a:extLst>
          </p:cNvPr>
          <p:cNvSpPr txBox="1"/>
          <p:nvPr/>
        </p:nvSpPr>
        <p:spPr>
          <a:xfrm>
            <a:off x="1028700" y="2705100"/>
            <a:ext cx="113157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Hoàn thành: mô phỏng sinh vật ảo với tương tác đơn giản</a:t>
            </a:r>
          </a:p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thể nâng cấp:</a:t>
            </a:r>
          </a:p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Thêm nhiều Critter cùng lúc</a:t>
            </a:r>
          </a:p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Biểu cảm động (thay ảnh theo trạng thái)</a:t>
            </a:r>
          </a:p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Lưu trạng thái vào file</a:t>
            </a:r>
          </a:p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Triển khai mobile (bằng Kivy, Flutter...)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AD4D9-29E2-C9DD-A9A5-3091753202B0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12</a:t>
            </a:r>
          </a:p>
        </p:txBody>
      </p:sp>
    </p:spTree>
    <p:extLst>
      <p:ext uri="{BB962C8B-B14F-4D97-AF65-F5344CB8AC3E}">
        <p14:creationId xmlns:p14="http://schemas.microsoft.com/office/powerpoint/2010/main" val="2952714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-346362" y="8604250"/>
            <a:ext cx="18634362" cy="631239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56357" y="9845675"/>
            <a:ext cx="7942119" cy="2978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7888313" y="1997117"/>
            <a:ext cx="8288481" cy="310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16635644" y="1025703"/>
            <a:ext cx="623656" cy="57844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>
          <a:xfrm>
            <a:off x="1028700" y="9037430"/>
            <a:ext cx="623656" cy="57844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441813" y="395232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 dirty="0">
                <a:solidFill>
                  <a:srgbClr val="FFFFFF"/>
                </a:solidFill>
                <a:latin typeface="Open Sauce SemiBold"/>
              </a:rPr>
              <a:t>THANK YOU!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28256" y="5839373"/>
            <a:ext cx="10631488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575" dirty="0">
                <a:solidFill>
                  <a:srgbClr val="FFFFFF"/>
                </a:solidFill>
                <a:latin typeface="Playfair Display"/>
              </a:rPr>
              <a:t>CẢM ƠN THẦY ĐÃ XEM SLIDE CỦA EM!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734515" y="809931"/>
            <a:ext cx="4464050" cy="1045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layfair Display"/>
              </a:rPr>
              <a:t>BÁO CÁO 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layfair Display"/>
              </a:rPr>
              <a:t>BÀI TẬP LỚN </a:t>
            </a:r>
          </a:p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Playfair Display"/>
              </a:rPr>
              <a:t>MÔN HỌC PYTHON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56357" y="8972550"/>
            <a:ext cx="4464050" cy="69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Playfair Display"/>
              </a:rPr>
              <a:t>GVHD</a:t>
            </a:r>
          </a:p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Playfair Display"/>
              </a:rPr>
              <a:t>Ts. Nguyễn Văn Huy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7326768"/>
            <a:ext cx="18288000" cy="46177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2358707"/>
            <a:ext cx="1375404" cy="11716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173419" y="280893"/>
            <a:ext cx="307431" cy="3074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654853" y="721269"/>
            <a:ext cx="307431" cy="30743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173419" y="721269"/>
            <a:ext cx="307431" cy="30743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7654853" y="280893"/>
            <a:ext cx="307431" cy="307431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028700" y="923925"/>
            <a:ext cx="7277100" cy="1039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399"/>
              </a:lnSpc>
            </a:pPr>
            <a:r>
              <a:rPr lang="en-US" sz="6999" b="1" dirty="0" err="1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Mục</a:t>
            </a:r>
            <a:r>
              <a:rPr lang="en-US" sz="6999" b="1" dirty="0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6999" b="1" dirty="0" err="1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tiêu</a:t>
            </a:r>
            <a:r>
              <a:rPr lang="en-US" sz="6999" b="1" dirty="0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6999" b="1" dirty="0" err="1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đề</a:t>
            </a:r>
            <a:r>
              <a:rPr lang="en-US" sz="6999" b="1" dirty="0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6999" b="1" dirty="0" err="1">
                <a:solidFill>
                  <a:srgbClr val="0062B9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tài</a:t>
            </a:r>
            <a:endParaRPr lang="en-US" sz="6999" b="1" dirty="0">
              <a:solidFill>
                <a:srgbClr val="0062B9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A3C22-64E6-A529-FCBD-B6301DE32EE2}"/>
              </a:ext>
            </a:extLst>
          </p:cNvPr>
          <p:cNvSpPr txBox="1"/>
          <p:nvPr/>
        </p:nvSpPr>
        <p:spPr>
          <a:xfrm>
            <a:off x="5410200" y="3367896"/>
            <a:ext cx="8686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ứng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dụng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vật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ảo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vi-VN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thể tương tác (cho ăn, chơi, ngủ)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thay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đổi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âm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phản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hồi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>
              <a:buFont typeface="+mj-lt"/>
              <a:buAutoNum type="arabicParenR"/>
            </a:pP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C8261-0E29-0547-DDBB-C716087864E3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2701667" y="2129210"/>
            <a:ext cx="10968887" cy="647164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69220" y="8254753"/>
            <a:ext cx="1925964" cy="6513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21857" y="8254753"/>
            <a:ext cx="651326" cy="65132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70832" y="8368178"/>
            <a:ext cx="353376" cy="42447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169316" y="-2555875"/>
            <a:ext cx="5815972" cy="41148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842140" y="9258300"/>
            <a:ext cx="4078394" cy="291392"/>
            <a:chOff x="0" y="0"/>
            <a:chExt cx="5437859" cy="388523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720687" y="0"/>
              <a:ext cx="681619" cy="388523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2039068" y="0"/>
              <a:ext cx="681619" cy="388523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357450" y="0"/>
              <a:ext cx="681619" cy="388523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681619" y="0"/>
              <a:ext cx="681619" cy="388523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074622" y="0"/>
              <a:ext cx="681619" cy="388523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756240" y="0"/>
              <a:ext cx="681619" cy="388523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3393003" y="0"/>
              <a:ext cx="681619" cy="388523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1619" cy="388523"/>
            </a:xfrm>
            <a:prstGeom prst="rect">
              <a:avLst/>
            </a:prstGeom>
          </p:spPr>
        </p:pic>
      </p:grpSp>
      <p:grpSp>
        <p:nvGrpSpPr>
          <p:cNvPr id="18" name="Group 18"/>
          <p:cNvGrpSpPr/>
          <p:nvPr/>
        </p:nvGrpSpPr>
        <p:grpSpPr>
          <a:xfrm>
            <a:off x="17259300" y="288431"/>
            <a:ext cx="812825" cy="414528"/>
            <a:chOff x="0" y="0"/>
            <a:chExt cx="1083766" cy="552704"/>
          </a:xfrm>
        </p:grpSpPr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83733" cy="184235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184235"/>
              <a:ext cx="1083733" cy="184235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33" y="368469"/>
              <a:ext cx="1083733" cy="184235"/>
            </a:xfrm>
            <a:prstGeom prst="rect">
              <a:avLst/>
            </a:prstGeom>
          </p:spPr>
        </p:pic>
      </p:grpSp>
      <p:sp>
        <p:nvSpPr>
          <p:cNvPr id="22" name="TextBox 22"/>
          <p:cNvSpPr txBox="1"/>
          <p:nvPr/>
        </p:nvSpPr>
        <p:spPr>
          <a:xfrm>
            <a:off x="1028700" y="885825"/>
            <a:ext cx="8115300" cy="11742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00"/>
              </a:lnSpc>
              <a:spcBef>
                <a:spcPct val="0"/>
              </a:spcBef>
            </a:pP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Mô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tả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tổng</a:t>
            </a:r>
            <a:r>
              <a:rPr lang="en-US" sz="70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7000" dirty="0" err="1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quan</a:t>
            </a:r>
            <a:endParaRPr lang="en-US" sz="7000" dirty="0">
              <a:solidFill>
                <a:srgbClr val="000000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5071" y="2385128"/>
            <a:ext cx="8503453" cy="3632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phép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1028700" lvl="1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Nhập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tên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</a:t>
            </a:r>
          </a:p>
          <a:p>
            <a:pPr marL="1028700" lvl="1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 (corgi,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mèo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chó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v.v.)</a:t>
            </a:r>
          </a:p>
          <a:p>
            <a:pPr marL="1028700" lvl="1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 đối tượng và thao tác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Critter,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thái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thời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gian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71500" indent="-5715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 âm thanh nền và hiệu ứng khi tương tác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69220" y="8432778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21AC5C0-7E99-9FE5-68DF-966232372EE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4319" y="1070991"/>
            <a:ext cx="7314979" cy="4114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93C1359-94A5-2B69-8FE0-81F11BD1E68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20462" y="5365031"/>
            <a:ext cx="7269791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B845B76-5332-DF41-F315-A22DE4AF46FD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2486007" y="6652998"/>
            <a:ext cx="13315986" cy="18526589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6554537"/>
            <a:ext cx="1925964" cy="651326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81337" y="6554537"/>
            <a:ext cx="651326" cy="651326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30312" y="6667962"/>
            <a:ext cx="353376" cy="42447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812967" y="9520633"/>
            <a:ext cx="436808" cy="48332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 rot="5400000">
            <a:off x="1772382" y="7159863"/>
            <a:ext cx="365273" cy="1852637"/>
            <a:chOff x="0" y="0"/>
            <a:chExt cx="487031" cy="2470183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87031" cy="30683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306830"/>
              <a:ext cx="487031" cy="30683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2163354"/>
              <a:ext cx="487031" cy="30683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1856524"/>
              <a:ext cx="487031" cy="30683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1549694"/>
              <a:ext cx="487031" cy="30683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1227319"/>
              <a:ext cx="487031" cy="30683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920489"/>
              <a:ext cx="487031" cy="30683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613659"/>
              <a:ext cx="487031" cy="306830"/>
            </a:xfrm>
            <a:prstGeom prst="rect">
              <a:avLst/>
            </a:prstGeom>
          </p:spPr>
        </p:pic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0" y="-155059"/>
            <a:ext cx="845195" cy="981358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389388" y="7976114"/>
            <a:ext cx="292704" cy="29270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7541071" y="335620"/>
            <a:ext cx="292704" cy="292704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4525551" y="592442"/>
            <a:ext cx="233857" cy="233857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8185943" y="3001066"/>
            <a:ext cx="455181" cy="455181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028700" y="1482669"/>
            <a:ext cx="5524410" cy="574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 dirty="0">
                <a:solidFill>
                  <a:srgbClr val="FFFFFF"/>
                </a:solidFill>
                <a:latin typeface="Open Sans Bold Bold"/>
              </a:rPr>
              <a:t>LỚP CRITTER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8700" y="6732563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10255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  <a:spcBef>
                <a:spcPct val="0"/>
              </a:spcBef>
            </a:pP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Thực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thiện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: Lường Văn Hạnh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874408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Open Sans"/>
              </a:rPr>
              <a:t>GVHD: Ts. Nguyễn Văn Huy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181EB-B715-D20E-9F72-64319B05C60E}"/>
              </a:ext>
            </a:extLst>
          </p:cNvPr>
          <p:cNvSpPr txBox="1"/>
          <p:nvPr/>
        </p:nvSpPr>
        <p:spPr>
          <a:xfrm>
            <a:off x="1028699" y="2344057"/>
            <a:ext cx="66533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-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tên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hunger, boredom –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mức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đói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và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chán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image_file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đại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vi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chính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feed(), play(), sleep()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get_status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 –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trả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thái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hiện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tại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1F65FD-C7E5-E6AA-7038-A65488F083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75778" y="826299"/>
            <a:ext cx="8605072" cy="8432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CF221B04-F5A7-53EC-7C1C-3478ADE1F19E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5189220" y="4069080"/>
            <a:ext cx="7909560" cy="1828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731209" y="721269"/>
            <a:ext cx="307431" cy="30743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249775" y="721269"/>
            <a:ext cx="307431" cy="30743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731209" y="280893"/>
            <a:ext cx="307431" cy="30743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249775" y="280893"/>
            <a:ext cx="307431" cy="30743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323811" y="7288854"/>
            <a:ext cx="1925964" cy="651326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710585" y="7288854"/>
            <a:ext cx="651326" cy="651326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4824010" y="7437829"/>
            <a:ext cx="424476" cy="353376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6812967" y="9520633"/>
            <a:ext cx="436808" cy="483328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408591" y="1874838"/>
            <a:ext cx="7841184" cy="7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69"/>
              </a:lnSpc>
              <a:spcBef>
                <a:spcPct val="0"/>
              </a:spcBef>
            </a:pPr>
            <a:r>
              <a:rPr lang="en-US" sz="3400" dirty="0" err="1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Tạo</a:t>
            </a:r>
            <a:r>
              <a:rPr lang="en-US" sz="3400" dirty="0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và</a:t>
            </a:r>
            <a:r>
              <a:rPr lang="en-US" sz="3400" dirty="0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quản</a:t>
            </a:r>
            <a:r>
              <a:rPr lang="en-US" sz="3400" dirty="0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lý</a:t>
            </a:r>
            <a:r>
              <a:rPr lang="en-US" sz="3400" dirty="0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Critter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10255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  <a:spcBef>
                <a:spcPct val="0"/>
              </a:spcBef>
            </a:pP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Thực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thiện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: Lường Văn Hạnh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874408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Open Sans"/>
              </a:rPr>
              <a:t>GVHD: Ts. Nguyễn Văn Huy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7138" y="7466880"/>
            <a:ext cx="1862162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76EBF-5BD5-9465-F2A0-FEC67F83FCDA}"/>
              </a:ext>
            </a:extLst>
          </p:cNvPr>
          <p:cNvSpPr txBox="1"/>
          <p:nvPr/>
        </p:nvSpPr>
        <p:spPr>
          <a:xfrm>
            <a:off x="8648700" y="3348654"/>
            <a:ext cx="861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r">
              <a:buFont typeface="+mj-lt"/>
              <a:buAutoNum type="arabicParenR"/>
            </a:pPr>
            <a:r>
              <a:rPr lang="vi-V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dùng nhập tên + chọn loại → nhấn “Tạo”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r">
              <a:buFont typeface="+mj-lt"/>
              <a:buAutoNum type="arabicParenR"/>
            </a:pPr>
            <a:r>
              <a:rPr lang="vi-V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Chương trình khởi tạo Critter mới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r">
              <a:buFont typeface="+mj-lt"/>
              <a:buAutoNum type="arabicParenR"/>
            </a:pPr>
            <a:r>
              <a:rPr lang="vi-V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 thị ảnh tương ứng và trạng thái ban đầu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514350" indent="-514350" algn="r">
              <a:buFont typeface="+mj-lt"/>
              <a:buAutoNum type="arabicParenR"/>
            </a:pP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hành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động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đều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cập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nhật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trạng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thái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trực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tiếp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lên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</a:t>
            </a:r>
            <a:r>
              <a: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E20F1D4-4722-4759-C3E8-E254AB19020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028700"/>
            <a:ext cx="8610600" cy="8229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A3D641-9DD0-5110-24B0-09FA7FCE86D9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6849-22B4-F6B0-9064-19B41F70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07CE75-3B72-9386-C264-777BEDA6D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303721" y="2731266"/>
            <a:ext cx="10968887" cy="526753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E10A509-C454-3A4B-DA8B-4C0F655E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69220" y="8254753"/>
            <a:ext cx="1925964" cy="6513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9264375-9A81-9940-BCC6-C2C682D65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921857" y="8254753"/>
            <a:ext cx="651326" cy="651326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4751F49-AE3D-53F6-283C-4A2F1E57E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70832" y="8368178"/>
            <a:ext cx="353376" cy="4244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3284F60-97F6-316A-F34B-3883D1D598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-1169316" y="-2555875"/>
            <a:ext cx="5815972" cy="41148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4901B702-F981-C5B5-E96F-65A1CB91FEAC}"/>
              </a:ext>
            </a:extLst>
          </p:cNvPr>
          <p:cNvGrpSpPr/>
          <p:nvPr/>
        </p:nvGrpSpPr>
        <p:grpSpPr>
          <a:xfrm>
            <a:off x="842140" y="9258300"/>
            <a:ext cx="4078394" cy="291392"/>
            <a:chOff x="0" y="0"/>
            <a:chExt cx="5437859" cy="388523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9D82BF46-3DEE-9FA4-0904-5AD29C24A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2720687" y="0"/>
              <a:ext cx="681619" cy="388523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AC983A5E-7983-1009-9412-840EAB5BD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2039068" y="0"/>
              <a:ext cx="681619" cy="388523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DD4D9EE6-3CE4-F2DE-20E6-0B7E72F70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1357450" y="0"/>
              <a:ext cx="681619" cy="388523"/>
            </a:xfrm>
            <a:prstGeom prst="rect">
              <a:avLst/>
            </a:prstGeom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2515E1D8-EF4D-39E1-C789-7142D8B41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681619" y="0"/>
              <a:ext cx="681619" cy="388523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A1239A78-C57D-BEF6-5610-4A5E0AC0B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074622" y="0"/>
              <a:ext cx="681619" cy="388523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D89B9254-4113-3A76-BB5D-31854AB2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4756240" y="0"/>
              <a:ext cx="681619" cy="388523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30212C32-13AB-2566-90A9-945D848B9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3393003" y="0"/>
              <a:ext cx="681619" cy="388523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E61CAAD4-24B5-1674-F3F2-86D3A7A7E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81619" cy="388523"/>
            </a:xfrm>
            <a:prstGeom prst="rect">
              <a:avLst/>
            </a:prstGeom>
          </p:spPr>
        </p:pic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8E36CD6-DC73-350F-8A26-A207388EBD56}"/>
              </a:ext>
            </a:extLst>
          </p:cNvPr>
          <p:cNvGrpSpPr/>
          <p:nvPr/>
        </p:nvGrpSpPr>
        <p:grpSpPr>
          <a:xfrm>
            <a:off x="17259300" y="288431"/>
            <a:ext cx="812825" cy="414528"/>
            <a:chOff x="0" y="0"/>
            <a:chExt cx="1083766" cy="552704"/>
          </a:xfrm>
        </p:grpSpPr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CD8FA4C4-882B-6475-6100-5FFE38673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083733" cy="184235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647B3245-0C52-9344-5B68-A76D4B6EE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0" y="184235"/>
              <a:ext cx="1083733" cy="184235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EF03D276-FBBD-40B9-F69F-25B74E3D4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p:blipFill>
          <p:spPr>
            <a:xfrm>
              <a:off x="33" y="368469"/>
              <a:ext cx="1083733" cy="184235"/>
            </a:xfrm>
            <a:prstGeom prst="rect">
              <a:avLst/>
            </a:prstGeom>
          </p:spPr>
        </p:pic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62AAF152-A9CE-164C-A407-E67134BABAD8}"/>
              </a:ext>
            </a:extLst>
          </p:cNvPr>
          <p:cNvSpPr txBox="1"/>
          <p:nvPr/>
        </p:nvSpPr>
        <p:spPr>
          <a:xfrm>
            <a:off x="1028700" y="885825"/>
            <a:ext cx="8115300" cy="10550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800"/>
              </a:lnSpc>
              <a:spcBef>
                <a:spcPct val="0"/>
              </a:spcBef>
            </a:pPr>
            <a:r>
              <a:rPr lang="vi-VN" sz="3400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Giao diện người dùng</a:t>
            </a:r>
            <a:endParaRPr lang="en-US" sz="3400" dirty="0">
              <a:solidFill>
                <a:srgbClr val="000000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483298C6-2122-478A-D573-7C3E43107286}"/>
              </a:ext>
            </a:extLst>
          </p:cNvPr>
          <p:cNvSpPr txBox="1"/>
          <p:nvPr/>
        </p:nvSpPr>
        <p:spPr>
          <a:xfrm>
            <a:off x="1025071" y="2385128"/>
            <a:ext cx="4842329" cy="5478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Giao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diện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làm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bằng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Tkinter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914400" lvl="1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Ô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nhập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tên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</a:t>
            </a:r>
          </a:p>
          <a:p>
            <a:pPr marL="914400" lvl="1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Dropdown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chọn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loại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914400" lvl="1" indent="-457200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nút: Cho ăn – Chơi – Ngủ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Vùng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canvas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hiển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thị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ảnh</a:t>
            </a:r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Critter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Nhãn trạng thái đặt nổi bật ở dưới</a:t>
            </a:r>
            <a:endParaRPr lang="en-US" sz="2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7DD0C72E-DC57-2011-26ED-E2B82F0549B0}"/>
              </a:ext>
            </a:extLst>
          </p:cNvPr>
          <p:cNvSpPr txBox="1"/>
          <p:nvPr/>
        </p:nvSpPr>
        <p:spPr>
          <a:xfrm>
            <a:off x="1069220" y="8432778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FE125-B0D2-A0E8-1F82-4578C3411B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20877" y="6444242"/>
            <a:ext cx="8729414" cy="10287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F9AE213-1321-EB44-1FED-8A21CCCE840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20876" y="7848804"/>
            <a:ext cx="8729413" cy="1057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03F5C8-9EFD-57A9-83A8-040B31ED9B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20876" y="872493"/>
            <a:ext cx="8729413" cy="519588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FFE1772-F966-83FC-6D76-BB64D2C2FE59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5</a:t>
            </a:r>
          </a:p>
        </p:txBody>
      </p:sp>
    </p:spTree>
    <p:extLst>
      <p:ext uri="{BB962C8B-B14F-4D97-AF65-F5344CB8AC3E}">
        <p14:creationId xmlns:p14="http://schemas.microsoft.com/office/powerpoint/2010/main" val="91105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16EE-E400-E228-3769-58FD89BC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30E763A3-5A80-BA43-1D27-5E6CC7A7A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2486007" y="6652998"/>
            <a:ext cx="13315986" cy="18526589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BDD5960-2B12-60E0-6CC4-8128843F7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28700" y="6554537"/>
            <a:ext cx="1925964" cy="65132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1AA64A5-86B4-4021-D2AE-7DB09E031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881337" y="6554537"/>
            <a:ext cx="651326" cy="65132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9451AE3-947F-2C56-12C8-F3B5CC1D1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 rot="-5400000">
            <a:off x="3030312" y="6667962"/>
            <a:ext cx="353376" cy="4244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65861FC-2833-D371-C143-498FB3502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6812967" y="9520633"/>
            <a:ext cx="436808" cy="483328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CE2B2C8A-0112-DBE7-896B-DF451918399C}"/>
              </a:ext>
            </a:extLst>
          </p:cNvPr>
          <p:cNvGrpSpPr/>
          <p:nvPr/>
        </p:nvGrpSpPr>
        <p:grpSpPr>
          <a:xfrm rot="5400000">
            <a:off x="1772382" y="7159863"/>
            <a:ext cx="365273" cy="1852637"/>
            <a:chOff x="0" y="0"/>
            <a:chExt cx="487031" cy="2470183"/>
          </a:xfrm>
        </p:grpSpPr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8ABBC8F9-38ED-2D64-9738-AD34A9A3F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487031" cy="306830"/>
            </a:xfrm>
            <a:prstGeom prst="rect">
              <a:avLst/>
            </a:prstGeom>
          </p:spPr>
        </p:pic>
        <p:pic>
          <p:nvPicPr>
            <p:cNvPr id="11" name="Picture 11">
              <a:extLst>
                <a:ext uri="{FF2B5EF4-FFF2-40B4-BE49-F238E27FC236}">
                  <a16:creationId xmlns:a16="http://schemas.microsoft.com/office/drawing/2014/main" id="{68256A83-AC2F-6724-826A-288CCD3B4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306830"/>
              <a:ext cx="487031" cy="306830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3D25C69B-4879-4B7B-06FF-E80D17B77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2163354"/>
              <a:ext cx="487031" cy="306830"/>
            </a:xfrm>
            <a:prstGeom prst="rect">
              <a:avLst/>
            </a:prstGeom>
          </p:spPr>
        </p:pic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E0F6A0B0-187B-ADA4-0789-3BADA141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1856524"/>
              <a:ext cx="487031" cy="306830"/>
            </a:xfrm>
            <a:prstGeom prst="rect">
              <a:avLst/>
            </a:prstGeom>
          </p:spPr>
        </p:pic>
        <p:pic>
          <p:nvPicPr>
            <p:cNvPr id="14" name="Picture 14">
              <a:extLst>
                <a:ext uri="{FF2B5EF4-FFF2-40B4-BE49-F238E27FC236}">
                  <a16:creationId xmlns:a16="http://schemas.microsoft.com/office/drawing/2014/main" id="{ECA51C61-65E5-832D-C825-73F79440B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1549694"/>
              <a:ext cx="487031" cy="306830"/>
            </a:xfrm>
            <a:prstGeom prst="rect">
              <a:avLst/>
            </a:prstGeom>
          </p:spPr>
        </p:pic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4566364E-3664-8B45-4440-BE62514D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1227319"/>
              <a:ext cx="487031" cy="306830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092AD83A-57EF-D9DA-EA2D-5DE647494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920489"/>
              <a:ext cx="487031" cy="306830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848ABCE3-628F-3DCC-5E6D-208C516F0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0" y="613659"/>
              <a:ext cx="487031" cy="306830"/>
            </a:xfrm>
            <a:prstGeom prst="rect">
              <a:avLst/>
            </a:prstGeom>
          </p:spPr>
        </p:pic>
      </p:grpSp>
      <p:pic>
        <p:nvPicPr>
          <p:cNvPr id="18" name="Picture 18">
            <a:extLst>
              <a:ext uri="{FF2B5EF4-FFF2-40B4-BE49-F238E27FC236}">
                <a16:creationId xmlns:a16="http://schemas.microsoft.com/office/drawing/2014/main" id="{D0827E2C-6E8C-C166-2E10-A35711DDA6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0" y="-155059"/>
            <a:ext cx="845195" cy="981358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E80EF3CC-4054-8614-84DF-80CC4B43E0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7389388" y="7976114"/>
            <a:ext cx="292704" cy="292704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EA984E61-F749-1035-C458-1BD859EB292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7541071" y="335620"/>
            <a:ext cx="292704" cy="29270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B3F9D818-336F-A9C1-2B5C-5DC77478A5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4525551" y="592442"/>
            <a:ext cx="233857" cy="233857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7E1AB071-B76F-F22E-6DB6-AAA31032F6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8185943" y="3001066"/>
            <a:ext cx="455181" cy="455181"/>
          </a:xfrm>
          <a:prstGeom prst="rect">
            <a:avLst/>
          </a:prstGeom>
        </p:spPr>
      </p:pic>
      <p:sp>
        <p:nvSpPr>
          <p:cNvPr id="23" name="TextBox 23">
            <a:extLst>
              <a:ext uri="{FF2B5EF4-FFF2-40B4-BE49-F238E27FC236}">
                <a16:creationId xmlns:a16="http://schemas.microsoft.com/office/drawing/2014/main" id="{F4B3F106-EF42-DA33-DDC4-3A11712D613B}"/>
              </a:ext>
            </a:extLst>
          </p:cNvPr>
          <p:cNvSpPr txBox="1"/>
          <p:nvPr/>
        </p:nvSpPr>
        <p:spPr>
          <a:xfrm>
            <a:off x="1028700" y="1482669"/>
            <a:ext cx="6653392" cy="574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US" sz="3400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Cập</a:t>
            </a:r>
            <a:r>
              <a:rPr lang="en-US" sz="3400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nhật</a:t>
            </a:r>
            <a:r>
              <a:rPr lang="en-US" sz="3400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trạng</a:t>
            </a:r>
            <a:r>
              <a:rPr lang="en-US" sz="3400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thái</a:t>
            </a:r>
            <a:r>
              <a:rPr lang="en-US" sz="3400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tự</a:t>
            </a:r>
            <a:r>
              <a:rPr lang="en-US" sz="3400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động</a:t>
            </a:r>
            <a:endParaRPr lang="en-US" sz="3400" dirty="0">
              <a:solidFill>
                <a:srgbClr val="FFFFFF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EFCF1F1-B8B9-D027-A603-CFCE79DA43BD}"/>
              </a:ext>
            </a:extLst>
          </p:cNvPr>
          <p:cNvSpPr txBox="1"/>
          <p:nvPr/>
        </p:nvSpPr>
        <p:spPr>
          <a:xfrm>
            <a:off x="1028700" y="6732563"/>
            <a:ext cx="1852637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C5F7757-779B-50F0-6DC1-2E8A807A1F4E}"/>
              </a:ext>
            </a:extLst>
          </p:cNvPr>
          <p:cNvSpPr txBox="1"/>
          <p:nvPr/>
        </p:nvSpPr>
        <p:spPr>
          <a:xfrm>
            <a:off x="1810255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  <a:spcBef>
                <a:spcPct val="0"/>
              </a:spcBef>
            </a:pP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Thực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thiện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: Lường Văn Hạnh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C6BCB761-1C91-11FD-BD23-4AD8E20E081F}"/>
              </a:ext>
            </a:extLst>
          </p:cNvPr>
          <p:cNvSpPr txBox="1"/>
          <p:nvPr/>
        </p:nvSpPr>
        <p:spPr>
          <a:xfrm>
            <a:off x="12874408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Open Sans"/>
              </a:rPr>
              <a:t>GVHD: Ts. Nguyễn Văn Huy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C06A05-34FE-3D59-7145-ED503124CA2F}"/>
              </a:ext>
            </a:extLst>
          </p:cNvPr>
          <p:cNvSpPr txBox="1"/>
          <p:nvPr/>
        </p:nvSpPr>
        <p:spPr>
          <a:xfrm>
            <a:off x="1028699" y="2344057"/>
            <a:ext cx="66533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Dùng after(10000, ...) của Tkinter</a:t>
            </a:r>
          </a:p>
          <a:p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Mỗi 10 giây: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Tăng hunger và boredom thêm 1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Nếu quá 8 → hiển thị cảnh báo màu đỏ</a:t>
            </a:r>
          </a:p>
          <a:p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Người dùng cần tương tác để duy trì trạng thái ổn định</a:t>
            </a:r>
            <a:endParaRPr lang="en-US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B57EBDC-F31F-A22B-5C7D-754B5A51C7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60544" y="735822"/>
            <a:ext cx="6257984" cy="41679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FB986A-B07F-9665-8B18-2A4AA09F1B5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2228" y="4903763"/>
            <a:ext cx="6653393" cy="43545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A7D4BD5-8E3E-1C2A-25D5-6F5888C74D81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6</a:t>
            </a:r>
          </a:p>
        </p:txBody>
      </p:sp>
    </p:spTree>
    <p:extLst>
      <p:ext uri="{BB962C8B-B14F-4D97-AF65-F5344CB8AC3E}">
        <p14:creationId xmlns:p14="http://schemas.microsoft.com/office/powerpoint/2010/main" val="297456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3EAB9-3E7C-2E20-8386-358E32CA1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CAC927-AA29-208E-D234-A5D277329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5189220" y="4069080"/>
            <a:ext cx="7909560" cy="18288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D17251B-5623-A011-F387-293FFDA0B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731209" y="721269"/>
            <a:ext cx="307431" cy="30743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0FA823D-E245-A3BD-336E-9FA915E4F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7249775" y="721269"/>
            <a:ext cx="307431" cy="307431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27BC3E3-D2F5-EFFF-DDB3-9FFF4BAD3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17731209" y="280893"/>
            <a:ext cx="307431" cy="30743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9FA1E3D-E093-4826-6835-387A67086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17249775" y="280893"/>
            <a:ext cx="307431" cy="307431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B137466-BC3B-651F-5889-99901492D1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>
            <a:off x="15323811" y="7288854"/>
            <a:ext cx="1925964" cy="65132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64D8C95-84B4-FB08-4491-6305EE27B1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4710585" y="7288854"/>
            <a:ext cx="651326" cy="65132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7441A96E-6E49-4746-1183-122ECC2A99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14824010" y="7437829"/>
            <a:ext cx="424476" cy="353376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48D666D-3C01-033B-74AE-2C533D30D9A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16812967" y="9520633"/>
            <a:ext cx="436808" cy="483328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82BD2773-CE00-13A7-FC77-078FDFB022AE}"/>
              </a:ext>
            </a:extLst>
          </p:cNvPr>
          <p:cNvSpPr txBox="1"/>
          <p:nvPr/>
        </p:nvSpPr>
        <p:spPr>
          <a:xfrm>
            <a:off x="9408591" y="1874838"/>
            <a:ext cx="7841184" cy="77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769"/>
              </a:lnSpc>
              <a:spcBef>
                <a:spcPct val="0"/>
              </a:spcBef>
            </a:pPr>
            <a:r>
              <a:rPr lang="en-US" sz="3400" b="1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Âm</a:t>
            </a:r>
            <a:r>
              <a:rPr lang="en-US" sz="3400" b="1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b="1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thanh</a:t>
            </a:r>
            <a:r>
              <a:rPr lang="en-US" sz="3400" b="1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&amp; </a:t>
            </a:r>
            <a:r>
              <a:rPr lang="en-US" sz="3400" b="1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phản</a:t>
            </a:r>
            <a:r>
              <a:rPr lang="en-US" sz="3400" b="1" dirty="0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 </a:t>
            </a:r>
            <a:r>
              <a:rPr lang="en-US" sz="3400" b="1" dirty="0" err="1"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hồi</a:t>
            </a:r>
            <a:endParaRPr lang="en-US" sz="3400" b="1" dirty="0">
              <a:solidFill>
                <a:srgbClr val="FFFFFF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F9F17190-3A83-379D-9B51-E7EDE754C0D6}"/>
              </a:ext>
            </a:extLst>
          </p:cNvPr>
          <p:cNvSpPr txBox="1"/>
          <p:nvPr/>
        </p:nvSpPr>
        <p:spPr>
          <a:xfrm>
            <a:off x="1810255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99"/>
              </a:lnSpc>
              <a:spcBef>
                <a:spcPct val="0"/>
              </a:spcBef>
            </a:pP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Thực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Open Sans"/>
              </a:rPr>
              <a:t>thiện</a:t>
            </a:r>
            <a:r>
              <a:rPr lang="en-US" sz="1999" dirty="0">
                <a:solidFill>
                  <a:srgbClr val="000000"/>
                </a:solidFill>
                <a:latin typeface="Open Sans"/>
              </a:rPr>
              <a:t>: Lường Văn Hạnh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DF406C5D-73BC-FC9A-3A15-A6E0AA72FF80}"/>
              </a:ext>
            </a:extLst>
          </p:cNvPr>
          <p:cNvSpPr txBox="1"/>
          <p:nvPr/>
        </p:nvSpPr>
        <p:spPr>
          <a:xfrm>
            <a:off x="12874408" y="9614660"/>
            <a:ext cx="3698135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  <a:spcBef>
                <a:spcPct val="0"/>
              </a:spcBef>
            </a:pPr>
            <a:r>
              <a:rPr lang="en-US" sz="1999" dirty="0">
                <a:solidFill>
                  <a:srgbClr val="000000"/>
                </a:solidFill>
                <a:latin typeface="Open Sans"/>
              </a:rPr>
              <a:t>GVHD: Ts. Nguyễn Văn Huy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5EF30AD8-6A9B-275A-13F7-2D0A7D079950}"/>
              </a:ext>
            </a:extLst>
          </p:cNvPr>
          <p:cNvSpPr txBox="1"/>
          <p:nvPr/>
        </p:nvSpPr>
        <p:spPr>
          <a:xfrm>
            <a:off x="15397138" y="7466880"/>
            <a:ext cx="1862162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  <a:spcBef>
                <a:spcPct val="0"/>
              </a:spcBef>
            </a:pPr>
            <a:r>
              <a:rPr lang="en-US" sz="1999">
                <a:solidFill>
                  <a:srgbClr val="002961"/>
                </a:solidFill>
                <a:latin typeface="Open Sans Bold"/>
              </a:rPr>
              <a:t>READ MORE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1C29A-B9E9-415B-FD8C-5D7DD16F697B}"/>
              </a:ext>
            </a:extLst>
          </p:cNvPr>
          <p:cNvSpPr txBox="1"/>
          <p:nvPr/>
        </p:nvSpPr>
        <p:spPr>
          <a:xfrm>
            <a:off x="9220200" y="3348654"/>
            <a:ext cx="80391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Pygame được dùng để phát âm thanh:</a:t>
            </a:r>
          </a:p>
          <a:p>
            <a:pPr algn="r"/>
            <a:endParaRPr lang="vi-V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r"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background.mp3: nhạc nền</a:t>
            </a:r>
          </a:p>
          <a:p>
            <a:pPr marL="457200" indent="-457200" algn="r">
              <a:buFont typeface="Wingdings" panose="05000000000000000000" pitchFamily="2" charset="2"/>
              <a:buChar char="§"/>
            </a:pPr>
            <a:endParaRPr lang="vi-V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r">
              <a:buFont typeface="Wingdings" panose="05000000000000000000" pitchFamily="2" charset="2"/>
              <a:buChar char="§"/>
            </a:pPr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click.mp3: hiệu ứng khi nhấn nút</a:t>
            </a:r>
          </a:p>
          <a:p>
            <a:pPr marL="457200" indent="-457200" algn="r">
              <a:buFont typeface="Wingdings" panose="05000000000000000000" pitchFamily="2" charset="2"/>
              <a:buChar char="§"/>
            </a:pPr>
            <a:endParaRPr lang="vi-VN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vi-VN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Tạo cảm giác sinh động, phản hồi rõ ràng khi thao tác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188241-4D29-CC98-485C-98136145BE6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028700"/>
            <a:ext cx="8610600" cy="822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F2B010-8A81-7CA1-334E-CC795157A5CA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7</a:t>
            </a:r>
          </a:p>
        </p:txBody>
      </p:sp>
    </p:spTree>
    <p:extLst>
      <p:ext uri="{BB962C8B-B14F-4D97-AF65-F5344CB8AC3E}">
        <p14:creationId xmlns:p14="http://schemas.microsoft.com/office/powerpoint/2010/main" val="1412615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9" r="3189"/>
          <a:stretch/>
        </p:blipFill>
        <p:spPr>
          <a:xfrm>
            <a:off x="1523254" y="5143500"/>
            <a:ext cx="7955473" cy="420166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5383391" y="-1519555"/>
            <a:ext cx="5317997" cy="411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68" b="25868"/>
          <a:stretch/>
        </p:blipFill>
        <p:spPr>
          <a:xfrm>
            <a:off x="9921485" y="529172"/>
            <a:ext cx="7780573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8345218" y="3705543"/>
            <a:ext cx="2311182" cy="231118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456033" y="3857615"/>
            <a:ext cx="2045388" cy="200703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436417" y="3803394"/>
            <a:ext cx="2128783" cy="211547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>
          <a:xfrm rot="5400000">
            <a:off x="-5613837" y="4450985"/>
            <a:ext cx="10735207" cy="138215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 rot="5400000">
            <a:off x="-11953599" y="7691200"/>
            <a:ext cx="25016542" cy="6254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>
          <a:xfrm>
            <a:off x="4259801" y="3536209"/>
            <a:ext cx="1987826" cy="169333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>
          <a:xfrm>
            <a:off x="8873162" y="4221170"/>
            <a:ext cx="1211131" cy="127992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051395" y="1268904"/>
            <a:ext cx="6630253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vi-VN" sz="7000" dirty="0">
                <a:solidFill>
                  <a:srgbClr val="FFFFFF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  <a:t>Cấu trúc chương trình</a:t>
            </a:r>
            <a:endParaRPr lang="en-US" sz="7000" dirty="0">
              <a:solidFill>
                <a:srgbClr val="FFFFFF"/>
              </a:solidFill>
              <a:latin typeface="Open Sans Bold Bold" panose="020B0604020202020204" charset="0"/>
              <a:ea typeface="Open Sans Bold Bold" panose="020B0604020202020204" charset="0"/>
              <a:cs typeface="Open Sans Bold Bold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778A7-7A26-F737-0FB5-039D98194A3F}"/>
              </a:ext>
            </a:extLst>
          </p:cNvPr>
          <p:cNvSpPr txBox="1"/>
          <p:nvPr/>
        </p:nvSpPr>
        <p:spPr>
          <a:xfrm>
            <a:off x="10416038" y="7056429"/>
            <a:ext cx="62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Các file được tách riêng rõ ràng theo chức năng</a:t>
            </a:r>
            <a:endParaRPr lang="en-US" sz="28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11EE6-1D58-CECF-A391-6E17A5959AD5}"/>
              </a:ext>
            </a:extLst>
          </p:cNvPr>
          <p:cNvSpPr txBox="1"/>
          <p:nvPr/>
        </p:nvSpPr>
        <p:spPr>
          <a:xfrm>
            <a:off x="807150" y="407144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Playfair Display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Trang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670</Words>
  <Application>Microsoft Office PowerPoint</Application>
  <PresentationFormat>Custom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Open Sans Bold Bold</vt:lpstr>
      <vt:lpstr>Open Sauce SemiBold Bold</vt:lpstr>
      <vt:lpstr>Open Sans</vt:lpstr>
      <vt:lpstr>Playfair Display</vt:lpstr>
      <vt:lpstr>Open Sans Bold</vt:lpstr>
      <vt:lpstr>Wingdings</vt:lpstr>
      <vt:lpstr>Open Sauce SemiBold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Hạnh Lường Văn</cp:lastModifiedBy>
  <cp:revision>3</cp:revision>
  <dcterms:created xsi:type="dcterms:W3CDTF">2006-08-16T00:00:00Z</dcterms:created>
  <dcterms:modified xsi:type="dcterms:W3CDTF">2025-06-10T07:55:47Z</dcterms:modified>
  <dc:identifier>DAFg3ADZ118</dc:identifier>
</cp:coreProperties>
</file>