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9" r:id="rId4"/>
    <p:sldId id="257" r:id="rId5"/>
    <p:sldId id="280" r:id="rId6"/>
    <p:sldId id="258" r:id="rId7"/>
    <p:sldId id="281" r:id="rId8"/>
    <p:sldId id="282" r:id="rId9"/>
    <p:sldId id="283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3" r:id="rId23"/>
    <p:sldId id="274" r:id="rId24"/>
    <p:sldId id="272" r:id="rId25"/>
    <p:sldId id="277" r:id="rId26"/>
    <p:sldId id="275" r:id="rId27"/>
    <p:sldId id="276" r:id="rId2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9BFE-820B-4143-8E15-B71C8DE7A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FE440-DFB2-A04E-B88C-B86AD0A6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6F64-1508-834C-9E73-CC11BF3E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212D-24B6-3F49-B3EC-275C5C59A431}" type="datetimeFigureOut">
              <a:rPr lang="en-VN" smtClean="0"/>
              <a:t>21/06/2021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649D-2F20-FC43-9B88-E6840C2F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86A44-37F6-2046-B72B-03EA1CD4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7AFB-542B-9840-A44B-70767524A7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6956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324-52AE-9745-B1A2-C89B6EF7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C9238-3B6B-914C-8BD0-40E4C249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93EDD-2092-7743-9E81-F749287F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212D-24B6-3F49-B3EC-275C5C59A431}" type="datetimeFigureOut">
              <a:rPr lang="en-VN" smtClean="0"/>
              <a:t>21/06/2021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3CF74-8A02-F449-B0F8-AA27A4BA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AA03-B3FC-9040-B3F2-D80F9C84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7AFB-542B-9840-A44B-70767524A7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176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56BCF-8A47-954F-BFD9-42C18D594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95629-C883-7148-82A6-A7168377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DFF48-6309-E346-AA48-77857BAE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212D-24B6-3F49-B3EC-275C5C59A431}" type="datetimeFigureOut">
              <a:rPr lang="en-VN" smtClean="0"/>
              <a:t>21/06/2021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A8977-3CDE-A546-900A-9E388D9C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834F-0C1A-194D-9B82-0D91D970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7AFB-542B-9840-A44B-70767524A7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172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0755-7C6F-8446-B3C7-7427EB50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11ED-2EA5-ED40-AE86-DB9A5C67C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7B95-390E-5048-B59A-BF4B26B0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212D-24B6-3F49-B3EC-275C5C59A431}" type="datetimeFigureOut">
              <a:rPr lang="en-VN" smtClean="0"/>
              <a:t>21/06/2021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97EB-982F-1843-9575-67AF36EE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02116-73BD-FD44-A0B0-50336513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7AFB-542B-9840-A44B-70767524A7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732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DC81-C511-1348-88BB-E20855FA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CB49D-9BDC-8C4F-BFBD-51E17237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0300-EE0A-0942-B258-989A03FC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212D-24B6-3F49-B3EC-275C5C59A431}" type="datetimeFigureOut">
              <a:rPr lang="en-VN" smtClean="0"/>
              <a:t>21/06/2021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66E7-AFBD-E047-833B-C6B45C12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D1D63-0AC2-754C-8CF7-A5121AA9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7AFB-542B-9840-A44B-70767524A7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242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38E6-DD59-2945-A84D-1AB86E6A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3D92-518F-9B4D-AB79-31BF425E3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FF8C5-33FB-884A-8CEF-0A46BD24E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D4E21-3FD5-7F4F-9FC1-BCD88A83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212D-24B6-3F49-B3EC-275C5C59A431}" type="datetimeFigureOut">
              <a:rPr lang="en-VN" smtClean="0"/>
              <a:t>21/06/2021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26D20-227A-DE45-9D2F-92FA3C0A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C79F-0B44-9141-B1BD-A924B708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7AFB-542B-9840-A44B-70767524A7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198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E7B-2811-DB47-991F-0CB1DBBE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83F18-8071-9F4D-AEF1-1DE8B3836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E97A1-0E89-D741-91BB-30E8EF3E0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19D0C-65E7-4046-953A-89337162E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E93ED-9101-A944-BA00-C953D7C89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3FE72-98FD-7047-BB1F-1C3BD53D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212D-24B6-3F49-B3EC-275C5C59A431}" type="datetimeFigureOut">
              <a:rPr lang="en-VN" smtClean="0"/>
              <a:t>21/06/2021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16A35-4A47-BF44-AFD0-B0C74662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3424D-8929-3449-9310-3513DB65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7AFB-542B-9840-A44B-70767524A7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5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5756-549E-7E46-8781-8A0289D2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7B811-422E-B24E-A145-A1B81A81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212D-24B6-3F49-B3EC-275C5C59A431}" type="datetimeFigureOut">
              <a:rPr lang="en-VN" smtClean="0"/>
              <a:t>21/06/2021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6569F-0E62-D048-AA56-35D363B6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05462-F82D-9942-A164-9998F312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7AFB-542B-9840-A44B-70767524A7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6597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EF4F1-E117-344D-B105-3D6663DC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212D-24B6-3F49-B3EC-275C5C59A431}" type="datetimeFigureOut">
              <a:rPr lang="en-VN" smtClean="0"/>
              <a:t>21/06/2021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395E1-2069-2D46-A456-9D7D85C0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B9A4D-4878-FD4A-9233-950B4E1F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7AFB-542B-9840-A44B-70767524A7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15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7B48-8DB7-A745-8B25-4FEB2995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CEFE-BE4A-BE41-BC5F-D7836DAA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30392-7D8E-9343-AA7A-4388034FA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4500E-687B-544C-B686-D94FE692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212D-24B6-3F49-B3EC-275C5C59A431}" type="datetimeFigureOut">
              <a:rPr lang="en-VN" smtClean="0"/>
              <a:t>21/06/2021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3FE67-F852-4A4F-8BA8-B46397ED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19147-3886-634D-B318-9FB0D783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7AFB-542B-9840-A44B-70767524A7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577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9C92-CD9C-3744-8226-6356502A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7A1D4-1035-E449-A72D-06BAE532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C3423-BD14-6B4D-BB03-C92BB00B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7B8BA-276B-1B49-A220-10E87987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212D-24B6-3F49-B3EC-275C5C59A431}" type="datetimeFigureOut">
              <a:rPr lang="en-VN" smtClean="0"/>
              <a:t>21/06/2021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5F989-8713-8847-8206-D21EEC17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FBBD6-5596-8844-B278-D7B582AF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7AFB-542B-9840-A44B-70767524A7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56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8B9D4-6D74-2341-9F47-312657CD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2B22-1040-424A-95B7-69605AEB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8ADE-AE5A-EA4B-931E-E499A7994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212D-24B6-3F49-B3EC-275C5C59A431}" type="datetimeFigureOut">
              <a:rPr lang="en-VN" smtClean="0"/>
              <a:t>21/06/2021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5EE4-BCA6-5346-82CB-94BAC74BB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A399-B3F7-F641-8ED3-6718EA109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7AFB-542B-9840-A44B-70767524A7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645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A59F-9D29-5C4E-B690-B21C7BCF7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132488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8010F6-B46B-0645-B017-1CBA889036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591820"/>
            <a:ext cx="9804400" cy="567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10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76FB5-AAD5-6749-976C-4B6E5C9E13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591820"/>
            <a:ext cx="9804400" cy="567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992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463163-B919-8347-A226-5E98567D02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591820"/>
            <a:ext cx="9804400" cy="567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434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FB1BC-B142-344A-969C-D9008752EA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591820"/>
            <a:ext cx="9804400" cy="567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841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939289-304D-1F45-BF6A-E47BC35E1C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591820"/>
            <a:ext cx="9804400" cy="567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824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35FDE-A4A9-F841-AEA4-21DF97A169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591820"/>
            <a:ext cx="9804400" cy="567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76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96E568-44ED-0B4B-9D8B-6D29518928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591820"/>
            <a:ext cx="9804400" cy="567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158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AD80A-D012-C74D-83A9-68151AFB3D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591820"/>
            <a:ext cx="9804400" cy="567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467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67F660-3E40-2D41-90F4-7A5F29B916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591820"/>
            <a:ext cx="9804400" cy="567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597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0084E-4E5D-8A4D-A4FC-586DD67D1C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591820"/>
            <a:ext cx="9804400" cy="567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001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A59F-9D29-5C4E-B690-B21C7BCF7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038" y="27654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VN" dirty="0"/>
              <a:t>Planning: 10%-15% </a:t>
            </a:r>
            <a:br>
              <a:rPr lang="en-VN" dirty="0"/>
            </a:br>
            <a:r>
              <a:rPr lang="en-VN" dirty="0"/>
              <a:t>Analysis (BA): 15-20%</a:t>
            </a:r>
            <a:br>
              <a:rPr lang="en-VN" dirty="0"/>
            </a:br>
            <a:r>
              <a:rPr lang="en-VN" dirty="0"/>
              <a:t>Design &amp; Implementation: 40%</a:t>
            </a:r>
            <a:br>
              <a:rPr lang="en-VN" dirty="0"/>
            </a:br>
            <a:r>
              <a:rPr lang="en-VN" dirty="0"/>
              <a:t>Testing:10%-20%</a:t>
            </a:r>
          </a:p>
        </p:txBody>
      </p:sp>
    </p:spTree>
    <p:extLst>
      <p:ext uri="{BB962C8B-B14F-4D97-AF65-F5344CB8AC3E}">
        <p14:creationId xmlns:p14="http://schemas.microsoft.com/office/powerpoint/2010/main" val="37829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E43752-68C3-7149-BD29-6F0C48CB0F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591820"/>
            <a:ext cx="9804400" cy="567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3196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A59F-9D29-5C4E-B690-B21C7BCF7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0337"/>
            <a:ext cx="9144000" cy="808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Work Breakdown</a:t>
            </a:r>
            <a:endParaRPr lang="en-V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B3997-CF22-4340-AE4E-3EB528FA5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34702"/>
            <a:ext cx="59436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5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A59F-9D29-5C4E-B690-B21C7BCF7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1" dirty="0"/>
              <a:t>Three-point Estimating</a:t>
            </a:r>
            <a:br>
              <a:rPr lang="en-VN" b="1" dirty="0"/>
            </a:br>
            <a:endParaRPr lang="en-VN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AF000D-D952-0449-9853-69856846C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75898"/>
              </p:ext>
            </p:extLst>
          </p:nvPr>
        </p:nvGraphicFramePr>
        <p:xfrm>
          <a:off x="3861995" y="2614109"/>
          <a:ext cx="4679575" cy="494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79575">
                  <a:extLst>
                    <a:ext uri="{9D8B030D-6E8A-4147-A177-3AD203B41FA5}">
                      <a16:colId xmlns:a16="http://schemas.microsoft.com/office/drawing/2014/main" val="3335697463"/>
                    </a:ext>
                  </a:extLst>
                </a:gridCol>
              </a:tblGrid>
              <a:tr h="494852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Test Estimate = (O + M + L)/</a:t>
                      </a:r>
                      <a:r>
                        <a:rPr lang="vi-VN" sz="2400" dirty="0">
                          <a:effectLst/>
                        </a:rPr>
                        <a:t>3</a:t>
                      </a:r>
                      <a:endParaRPr lang="en-V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89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775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F201AF-7EEE-574A-8052-290B75BC34C7}"/>
              </a:ext>
            </a:extLst>
          </p:cNvPr>
          <p:cNvSpPr txBox="1">
            <a:spLocks/>
          </p:cNvSpPr>
          <p:nvPr/>
        </p:nvSpPr>
        <p:spPr>
          <a:xfrm>
            <a:off x="1524000" y="51636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dirty="0"/>
              <a:t>Program Evaluation and Review Technique (PERT) </a:t>
            </a:r>
            <a:endParaRPr lang="en-VN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159D27-8C3B-8A4D-B2DD-42AE8C6D6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52538"/>
              </p:ext>
            </p:extLst>
          </p:nvPr>
        </p:nvGraphicFramePr>
        <p:xfrm>
          <a:off x="3270325" y="3429000"/>
          <a:ext cx="4701091" cy="663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091">
                  <a:extLst>
                    <a:ext uri="{9D8B030D-6E8A-4147-A177-3AD203B41FA5}">
                      <a16:colId xmlns:a16="http://schemas.microsoft.com/office/drawing/2014/main" val="3560424676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Test Estimate = (O + (4 × M) + L)/6</a:t>
                      </a:r>
                      <a:endParaRPr lang="en-V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8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16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A59F-9D29-5C4E-B690-B21C7BCF7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1" dirty="0"/>
              <a:t>Function Point</a:t>
            </a:r>
            <a:endParaRPr lang="en-VN" b="1" dirty="0"/>
          </a:p>
        </p:txBody>
      </p:sp>
    </p:spTree>
    <p:extLst>
      <p:ext uri="{BB962C8B-B14F-4D97-AF65-F5344CB8AC3E}">
        <p14:creationId xmlns:p14="http://schemas.microsoft.com/office/powerpoint/2010/main" val="914660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84C8DF-1E2A-2A47-A45A-0688410700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4607" cy="360650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9A5E0-A70F-794A-8C87-9E3F5AB36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34886"/>
              </p:ext>
            </p:extLst>
          </p:nvPr>
        </p:nvGraphicFramePr>
        <p:xfrm>
          <a:off x="7654813" y="3108409"/>
          <a:ext cx="4447540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47540">
                  <a:extLst>
                    <a:ext uri="{9D8B030D-6E8A-4147-A177-3AD203B41FA5}">
                      <a16:colId xmlns:a16="http://schemas.microsoft.com/office/drawing/2014/main" val="2848640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Elementary Process (EP)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24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Data Functions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3876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Internal Logical Files (ILF)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8751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External Interface Files (EIF)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913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Transaction Functions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531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External Inputs (EI)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710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External Outputs (EO)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842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External Inquiries (EQ)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035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Record Element Type</a:t>
                      </a:r>
                      <a:r>
                        <a:rPr lang="en-US" sz="2400">
                          <a:effectLst/>
                        </a:rPr>
                        <a:t> (RET)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596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sz="2400" dirty="0">
                          <a:effectLst/>
                        </a:rPr>
                        <a:t>Data Element Type (DET)</a:t>
                      </a:r>
                      <a:endParaRPr lang="en-V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23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445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C47817-F2A3-D14E-AAD5-2C99F8265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9" y="0"/>
            <a:ext cx="7034775" cy="4120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7ADD3-7730-AF4B-81FE-712FC22B8F64}"/>
              </a:ext>
            </a:extLst>
          </p:cNvPr>
          <p:cNvSpPr txBox="1"/>
          <p:nvPr/>
        </p:nvSpPr>
        <p:spPr>
          <a:xfrm>
            <a:off x="527124" y="4367605"/>
            <a:ext cx="114784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Toppings are read from another application (kitchen application). </a:t>
            </a:r>
          </a:p>
          <a:p>
            <a:r>
              <a:rPr lang="en-US" sz="2400" dirty="0"/>
              <a:t>      If the topping is not available it is not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cost of the Pizza is calculated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the OK button is clicked the Toppings, Pizza Crust Type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Cost of Pizza are saved for further processing.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11907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A7ADD3-7730-AF4B-81FE-712FC22B8F64}"/>
              </a:ext>
            </a:extLst>
          </p:cNvPr>
          <p:cNvSpPr txBox="1"/>
          <p:nvPr/>
        </p:nvSpPr>
        <p:spPr>
          <a:xfrm>
            <a:off x="7423226" y="125689"/>
            <a:ext cx="47687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Items in the drop down box are hard coded – not read from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Available Toppings are read from another application (kitchen application).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a Topping is selected from Available Toppings it is copied to Selected Toppings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Cost of the Pizza is automatically calculated.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the OK button is clicked the Selected Toppings, Pizza Crust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and Cost of Pizza are saved for further processing.</a:t>
            </a:r>
            <a:endParaRPr lang="en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E2703-0723-284A-B28E-0CAA8E21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9701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A59F-9D29-5C4E-B690-B21C7BCF7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038" y="2765426"/>
            <a:ext cx="9144000" cy="2387600"/>
          </a:xfrm>
        </p:spPr>
        <p:txBody>
          <a:bodyPr>
            <a:normAutofit/>
          </a:bodyPr>
          <a:lstStyle/>
          <a:p>
            <a:r>
              <a:rPr lang="en-VN" dirty="0"/>
              <a:t>Never accuracy 100% </a:t>
            </a:r>
            <a:br>
              <a:rPr lang="en-VN" dirty="0"/>
            </a:br>
            <a:r>
              <a:rPr lang="en-VN" dirty="0"/>
              <a:t>+/- 50% - 400%</a:t>
            </a:r>
          </a:p>
        </p:txBody>
      </p:sp>
    </p:spTree>
    <p:extLst>
      <p:ext uri="{BB962C8B-B14F-4D97-AF65-F5344CB8AC3E}">
        <p14:creationId xmlns:p14="http://schemas.microsoft.com/office/powerpoint/2010/main" val="161072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A59F-9D29-5C4E-B690-B21C7BCF7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Analogous Estimating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3713F-826F-694F-A07B-4A29F5545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is a technique which uses the values of parameters from historical data as the basis for estimating similar parameter for a future activity </a:t>
            </a:r>
          </a:p>
        </p:txBody>
      </p:sp>
    </p:spTree>
    <p:extLst>
      <p:ext uri="{BB962C8B-B14F-4D97-AF65-F5344CB8AC3E}">
        <p14:creationId xmlns:p14="http://schemas.microsoft.com/office/powerpoint/2010/main" val="100895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A59F-9D29-5C4E-B690-B21C7BCF7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Analogous Estimating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3713F-826F-694F-A07B-4A29F5545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VN" dirty="0"/>
              <a:t>Domain </a:t>
            </a:r>
          </a:p>
          <a:p>
            <a:pPr marL="342900" indent="-342900">
              <a:buFontTx/>
              <a:buChar char="-"/>
            </a:pPr>
            <a:r>
              <a:rPr lang="en-VN" dirty="0"/>
              <a:t> Technology </a:t>
            </a:r>
          </a:p>
          <a:p>
            <a:pPr marL="342900" indent="-342900">
              <a:buFontTx/>
              <a:buChar char="-"/>
            </a:pPr>
            <a:r>
              <a:rPr lang="en-VN" dirty="0"/>
              <a:t>Context </a:t>
            </a:r>
          </a:p>
          <a:p>
            <a:pPr marL="342900" indent="-342900">
              <a:buFontTx/>
              <a:buChar char="-"/>
            </a:pPr>
            <a:r>
              <a:rPr lang="en-VN" dirty="0"/>
              <a:t>Customer’s expectation</a:t>
            </a:r>
          </a:p>
        </p:txBody>
      </p:sp>
    </p:spTree>
    <p:extLst>
      <p:ext uri="{BB962C8B-B14F-4D97-AF65-F5344CB8AC3E}">
        <p14:creationId xmlns:p14="http://schemas.microsoft.com/office/powerpoint/2010/main" val="54313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A59F-9D29-5C4E-B690-B21C7BCF7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Work Breakdown Structure</a:t>
            </a:r>
            <a:endParaRPr lang="en-VN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111578-EC89-EB4D-A597-762F02084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Devide and conquor</a:t>
            </a:r>
          </a:p>
        </p:txBody>
      </p:sp>
    </p:spTree>
    <p:extLst>
      <p:ext uri="{BB962C8B-B14F-4D97-AF65-F5344CB8AC3E}">
        <p14:creationId xmlns:p14="http://schemas.microsoft.com/office/powerpoint/2010/main" val="199351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5111578-EC89-EB4D-A597-762F02084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57237"/>
            <a:ext cx="9144000" cy="4486275"/>
          </a:xfrm>
        </p:spPr>
        <p:txBody>
          <a:bodyPr/>
          <a:lstStyle/>
          <a:p>
            <a:r>
              <a:rPr lang="en-VN" dirty="0"/>
              <a:t>2 ways to devide: </a:t>
            </a:r>
          </a:p>
          <a:p>
            <a:pPr marL="342900" indent="-342900">
              <a:buFontTx/>
              <a:buChar char="-"/>
            </a:pPr>
            <a:r>
              <a:rPr lang="en-VN" dirty="0"/>
              <a:t>Functional WBS</a:t>
            </a:r>
          </a:p>
          <a:p>
            <a:pPr marL="342900" indent="-342900">
              <a:buFontTx/>
              <a:buChar char="-"/>
            </a:pPr>
            <a:r>
              <a:rPr lang="en-VN" dirty="0"/>
              <a:t>Activity WBS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2AC2D-50D4-214A-8138-EA1210FAC6AB}"/>
              </a:ext>
            </a:extLst>
          </p:cNvPr>
          <p:cNvSpPr txBox="1"/>
          <p:nvPr/>
        </p:nvSpPr>
        <p:spPr>
          <a:xfrm>
            <a:off x="1524000" y="2400301"/>
            <a:ext cx="1543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Shoping</a:t>
            </a:r>
          </a:p>
          <a:p>
            <a:pPr marL="285750" indent="-285750">
              <a:buFontTx/>
              <a:buChar char="-"/>
            </a:pPr>
            <a:r>
              <a:rPr lang="en-VN" dirty="0"/>
              <a:t>Review</a:t>
            </a:r>
          </a:p>
          <a:p>
            <a:pPr marL="285750" indent="-285750">
              <a:buFontTx/>
              <a:buChar char="-"/>
            </a:pPr>
            <a:r>
              <a:rPr lang="en-VN" dirty="0"/>
              <a:t>About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C09FA-E500-FF4A-A5AF-4E27A9EC3A59}"/>
              </a:ext>
            </a:extLst>
          </p:cNvPr>
          <p:cNvSpPr txBox="1"/>
          <p:nvPr/>
        </p:nvSpPr>
        <p:spPr>
          <a:xfrm>
            <a:off x="1657348" y="3610542"/>
            <a:ext cx="1781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Shoping</a:t>
            </a:r>
          </a:p>
          <a:p>
            <a:pPr marL="285750" indent="-285750">
              <a:buFontTx/>
              <a:buChar char="-"/>
            </a:pPr>
            <a:r>
              <a:rPr lang="en-VN" dirty="0"/>
              <a:t>List product</a:t>
            </a:r>
          </a:p>
          <a:p>
            <a:pPr marL="285750" indent="-285750">
              <a:buFontTx/>
              <a:buChar char="-"/>
            </a:pPr>
            <a:r>
              <a:rPr lang="en-VN" dirty="0"/>
              <a:t>Add to Cart</a:t>
            </a:r>
          </a:p>
          <a:p>
            <a:pPr marL="285750" indent="-285750">
              <a:buFontTx/>
              <a:buChar char="-"/>
            </a:pPr>
            <a:r>
              <a:rPr lang="en-VN" dirty="0"/>
              <a:t>Billing detail </a:t>
            </a:r>
          </a:p>
          <a:p>
            <a:pPr marL="285750" indent="-285750">
              <a:buFontTx/>
              <a:buChar char="-"/>
            </a:pPr>
            <a:r>
              <a:rPr lang="en-VN" dirty="0"/>
              <a:t>Place order</a:t>
            </a:r>
          </a:p>
          <a:p>
            <a:pPr marL="285750" indent="-285750">
              <a:buFontTx/>
              <a:buChar char="-"/>
            </a:pPr>
            <a:r>
              <a:rPr lang="en-VN" dirty="0"/>
              <a:t>Payment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3FD75-92F7-DA49-BD57-E9B047FC79C6}"/>
              </a:ext>
            </a:extLst>
          </p:cNvPr>
          <p:cNvSpPr txBox="1"/>
          <p:nvPr/>
        </p:nvSpPr>
        <p:spPr>
          <a:xfrm>
            <a:off x="3633785" y="3610542"/>
            <a:ext cx="3419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Shoping</a:t>
            </a:r>
          </a:p>
          <a:p>
            <a:pPr marL="285750" indent="-285750">
              <a:buFontTx/>
              <a:buChar char="-"/>
            </a:pPr>
            <a:r>
              <a:rPr lang="en-VN" dirty="0"/>
              <a:t>Desgin the page</a:t>
            </a:r>
          </a:p>
          <a:p>
            <a:pPr marL="285750" indent="-285750">
              <a:buFontTx/>
              <a:buChar char="-"/>
            </a:pPr>
            <a:r>
              <a:rPr lang="en-VN" dirty="0"/>
              <a:t>Design db</a:t>
            </a:r>
          </a:p>
          <a:p>
            <a:pPr marL="285750" indent="-285750">
              <a:buFontTx/>
              <a:buChar char="-"/>
            </a:pPr>
            <a:r>
              <a:rPr lang="en-VN" dirty="0"/>
              <a:t>Create API </a:t>
            </a:r>
          </a:p>
          <a:p>
            <a:pPr marL="285750" indent="-285750">
              <a:buFontTx/>
              <a:buChar char="-"/>
            </a:pPr>
            <a:r>
              <a:rPr lang="en-VN" dirty="0"/>
              <a:t>Integrate to payment gatewat</a:t>
            </a:r>
          </a:p>
          <a:p>
            <a:pPr marL="285750" indent="-285750">
              <a:buFontTx/>
              <a:buChar char="-"/>
            </a:pPr>
            <a:r>
              <a:rPr lang="en-VN" dirty="0"/>
              <a:t>Coding FE</a:t>
            </a:r>
          </a:p>
          <a:p>
            <a:pPr marL="285750" indent="-285750">
              <a:buFontTx/>
              <a:buChar char="-"/>
            </a:pPr>
            <a:r>
              <a:rPr lang="en-VN" dirty="0"/>
              <a:t>Coding BE </a:t>
            </a:r>
          </a:p>
          <a:p>
            <a:pPr marL="285750" indent="-285750">
              <a:buFontTx/>
              <a:buChar char="-"/>
            </a:pPr>
            <a:r>
              <a:rPr lang="en-VN" dirty="0"/>
              <a:t>Testing </a:t>
            </a:r>
          </a:p>
          <a:p>
            <a:pPr marL="285750" indent="-285750">
              <a:buFontTx/>
              <a:buChar char="-"/>
            </a:pPr>
            <a:r>
              <a:rPr lang="en-VN" dirty="0"/>
              <a:t>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318549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5111578-EC89-EB4D-A597-762F02084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913" y="157162"/>
            <a:ext cx="3133700" cy="1314451"/>
          </a:xfrm>
        </p:spPr>
        <p:txBody>
          <a:bodyPr>
            <a:normAutofit lnSpcReduction="10000"/>
          </a:bodyPr>
          <a:lstStyle/>
          <a:p>
            <a:r>
              <a:rPr lang="en-VN" dirty="0"/>
              <a:t>2 ways to devide: </a:t>
            </a:r>
          </a:p>
          <a:p>
            <a:pPr marL="342900" indent="-342900">
              <a:buFontTx/>
              <a:buChar char="-"/>
            </a:pPr>
            <a:r>
              <a:rPr lang="en-VN" dirty="0"/>
              <a:t>Functional WBS</a:t>
            </a:r>
          </a:p>
          <a:p>
            <a:pPr marL="342900" indent="-342900">
              <a:buFontTx/>
              <a:buChar char="-"/>
            </a:pPr>
            <a:r>
              <a:rPr lang="en-VN" dirty="0"/>
              <a:t>Activity WBS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B22BC-A5AC-A648-A30C-83E06355FE18}"/>
              </a:ext>
            </a:extLst>
          </p:cNvPr>
          <p:cNvSpPr txBox="1"/>
          <p:nvPr/>
        </p:nvSpPr>
        <p:spPr>
          <a:xfrm>
            <a:off x="1214438" y="2443163"/>
            <a:ext cx="5238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Activities: Task dependency relationship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9A2-EBF5-9749-BB74-CAF89B177108}"/>
              </a:ext>
            </a:extLst>
          </p:cNvPr>
          <p:cNvSpPr txBox="1"/>
          <p:nvPr/>
        </p:nvSpPr>
        <p:spPr>
          <a:xfrm>
            <a:off x="7158038" y="2114550"/>
            <a:ext cx="1982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Finish to start (FS)</a:t>
            </a:r>
          </a:p>
          <a:p>
            <a:r>
              <a:rPr lang="en-VN" dirty="0"/>
              <a:t>Finish to Finish (FF)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092115-9432-B747-9BE6-8AA5B2F4AF36}"/>
              </a:ext>
            </a:extLst>
          </p:cNvPr>
          <p:cNvSpPr/>
          <p:nvPr/>
        </p:nvSpPr>
        <p:spPr>
          <a:xfrm>
            <a:off x="5638800" y="5572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71650-6CF8-A14C-BB21-6AAAEDC6A026}"/>
              </a:ext>
            </a:extLst>
          </p:cNvPr>
          <p:cNvSpPr/>
          <p:nvPr/>
        </p:nvSpPr>
        <p:spPr>
          <a:xfrm>
            <a:off x="7158038" y="5572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83CEB0-6035-FD4D-8F7C-940530CB96CC}"/>
              </a:ext>
            </a:extLst>
          </p:cNvPr>
          <p:cNvCxnSpPr>
            <a:cxnSpLocks/>
          </p:cNvCxnSpPr>
          <p:nvPr/>
        </p:nvCxnSpPr>
        <p:spPr>
          <a:xfrm>
            <a:off x="6553200" y="1157288"/>
            <a:ext cx="604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8EB1E-9A79-FA4E-BBB1-E0ABEBD5809A}"/>
              </a:ext>
            </a:extLst>
          </p:cNvPr>
          <p:cNvSpPr/>
          <p:nvPr/>
        </p:nvSpPr>
        <p:spPr>
          <a:xfrm>
            <a:off x="7024688" y="31500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17FECD-137A-604F-A3C2-77A912696B31}"/>
              </a:ext>
            </a:extLst>
          </p:cNvPr>
          <p:cNvSpPr/>
          <p:nvPr/>
        </p:nvSpPr>
        <p:spPr>
          <a:xfrm>
            <a:off x="7024688" y="44712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6284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5111578-EC89-EB4D-A597-762F02084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912" y="157162"/>
            <a:ext cx="9220175" cy="1314451"/>
          </a:xfrm>
        </p:spPr>
        <p:txBody>
          <a:bodyPr>
            <a:normAutofit lnSpcReduction="10000"/>
          </a:bodyPr>
          <a:lstStyle/>
          <a:p>
            <a:r>
              <a:rPr lang="en-VN" dirty="0"/>
              <a:t>ways to estimate: </a:t>
            </a:r>
          </a:p>
          <a:p>
            <a:pPr marL="342900" indent="-342900">
              <a:buFontTx/>
              <a:buChar char="-"/>
            </a:pPr>
            <a:r>
              <a:rPr lang="en-US" dirty="0"/>
              <a:t>T</a:t>
            </a:r>
            <a:r>
              <a:rPr lang="en-VN" dirty="0"/>
              <a:t>hree point = (O+M+L)/3</a:t>
            </a:r>
          </a:p>
          <a:p>
            <a:pPr marL="342900" indent="-342900">
              <a:buFontTx/>
              <a:buChar char="-"/>
            </a:pPr>
            <a:r>
              <a:rPr lang="en-VN" dirty="0"/>
              <a:t>PERT (Program Evaluation and Review Techique) = (O + 4*M + L)/6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46BD0-39AF-4F43-A5AE-E2136D88B2DD}"/>
              </a:ext>
            </a:extLst>
          </p:cNvPr>
          <p:cNvSpPr txBox="1"/>
          <p:nvPr/>
        </p:nvSpPr>
        <p:spPr>
          <a:xfrm>
            <a:off x="1357313" y="2428875"/>
            <a:ext cx="1561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O: best case</a:t>
            </a:r>
          </a:p>
          <a:p>
            <a:r>
              <a:rPr lang="en-VN" dirty="0"/>
              <a:t>M: Most likely </a:t>
            </a:r>
          </a:p>
          <a:p>
            <a:r>
              <a:rPr lang="en-VN" dirty="0"/>
              <a:t>L: worst</a:t>
            </a:r>
          </a:p>
        </p:txBody>
      </p:sp>
    </p:spTree>
    <p:extLst>
      <p:ext uri="{BB962C8B-B14F-4D97-AF65-F5344CB8AC3E}">
        <p14:creationId xmlns:p14="http://schemas.microsoft.com/office/powerpoint/2010/main" val="238713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412</Words>
  <Application>Microsoft Macintosh PowerPoint</Application>
  <PresentationFormat>Widescreen</PresentationFormat>
  <Paragraphs>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Estimation</vt:lpstr>
      <vt:lpstr>Planning: 10%-15%  Analysis (BA): 15-20% Design &amp; Implementation: 40% Testing:10%-20%</vt:lpstr>
      <vt:lpstr>Never accuracy 100%  +/- 50% - 400%</vt:lpstr>
      <vt:lpstr>Analogous Estimating </vt:lpstr>
      <vt:lpstr>Analogous Estimating </vt:lpstr>
      <vt:lpstr>Work Breakdown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Breakdown</vt:lpstr>
      <vt:lpstr>Three-point Estimating </vt:lpstr>
      <vt:lpstr>PowerPoint Presentation</vt:lpstr>
      <vt:lpstr>Function Point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 nguyen</dc:creator>
  <cp:lastModifiedBy>Microsoft Office User</cp:lastModifiedBy>
  <cp:revision>88</cp:revision>
  <dcterms:created xsi:type="dcterms:W3CDTF">2021-06-04T07:23:10Z</dcterms:created>
  <dcterms:modified xsi:type="dcterms:W3CDTF">2021-06-21T06:28:47Z</dcterms:modified>
</cp:coreProperties>
</file>