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sldIdLst>
    <p:sldId id="282" r:id="rId5"/>
    <p:sldId id="283" r:id="rId6"/>
    <p:sldId id="284" r:id="rId7"/>
    <p:sldId id="285" r:id="rId8"/>
    <p:sldId id="286" r:id="rId9"/>
    <p:sldId id="288" r:id="rId10"/>
    <p:sldId id="289" r:id="rId11"/>
    <p:sldId id="290" r:id="rId12"/>
    <p:sldId id="291" r:id="rId13"/>
    <p:sldId id="292" r:id="rId14"/>
    <p:sldId id="293" r:id="rId15"/>
    <p:sldId id="297" r:id="rId16"/>
    <p:sldId id="295" r:id="rId17"/>
    <p:sldId id="298" r:id="rId18"/>
    <p:sldId id="287"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0" d="100"/>
          <a:sy n="110" d="100"/>
        </p:scale>
        <p:origin x="4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01:54:38.747"/>
    </inkml:context>
    <inkml:brush xml:id="br0">
      <inkml:brushProperty name="width" value="0.1" units="cm"/>
      <inkml:brushProperty name="height" value="0.1" units="cm"/>
      <inkml:brushProperty name="color" value="#00A0D7"/>
      <inkml:brushProperty name="ignorePressure" value="1"/>
    </inkml:brush>
  </inkml:definitions>
  <inkml:trace contextRef="#ctx0" brushRef="#br0">0 919,'67'2,"1"-4,-2-3,98-19,271-94,-419 113,-1-2,0 1,0-2,-1 0,0-1,15-12,75-71,-27 21,239-166,-247 195,2 4,2 2,1 3,2 4,0 3,135-26,-89 34,1 5,179 5,-67 4,359-5,-573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01:54:40.058"/>
    </inkml:context>
    <inkml:brush xml:id="br0">
      <inkml:brushProperty name="width" value="0.1" units="cm"/>
      <inkml:brushProperty name="height" value="0.1" units="cm"/>
      <inkml:brushProperty name="color" value="#00A0D7"/>
      <inkml:brushProperty name="ignorePressure" value="1"/>
    </inkml:brush>
  </inkml:definitions>
  <inkml:trace contextRef="#ctx0" brushRef="#br0">1 1,'29'1,"1"1,-1 2,1 1,51 17,110 50,-186-70,0 1,-1-1,1 1,-1 0,1 0,-1 0,0 1,0-1,0 1,-1 0,1 0,3 5,-6-7,-1 0,1 0,0-1,0 1,-1 0,1 0,-1 0,0 0,1 0,-1-1,0 1,0 0,0 0,-1 0,1 0,0 0,-1 0,1 0,-1-1,1 1,-1 0,0 0,0-1,0 1,0 0,0-1,0 1,-1-1,1 1,0-1,-1 0,1 0,-1 1,1-1,-4 1,-40 26,0-1,-60 23,69-37,28-11,1 0,-1 1,1 0,0 0,0 1,-9 6,5-1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11T02:02:59.406"/>
    </inkml:context>
    <inkml:brush xml:id="br0">
      <inkml:brushProperty name="width" value="0.1" units="cm"/>
      <inkml:brushProperty name="height" value="0.1" units="cm"/>
      <inkml:brushProperty name="color" value="#00A0D7"/>
      <inkml:brushProperty name="ignorePressure" value="1"/>
    </inkml:brush>
  </inkml:definitions>
  <inkml:trace contextRef="#ctx0" brushRef="#br0">1157 88,'0'-1,"0"1,0-1,0 1,0-1,-1 1,1-1,0 1,0-1,-1 1,1-1,0 1,0-1,-1 1,1-1,-1 1,1-1,0 1,-1 0,1-1,-1 1,1 0,-1-1,1 1,-1 0,1 0,-1-1,1 1,-1 0,0 0,1 0,-1 0,1 0,-1 0,1 0,-1 0,0 0,1 0,-1 0,1 0,-2 0,-27 7,27-6,-54 19,1 4,-94 55,87-45,47-26,-231 132,178-97,-104 86,141-103,1 3,2 0,1 2,2 1,-23 35,34-43,1-1,2 2,0 0,1 0,2 1,0 0,2 0,-5 43,9-54,1 0,0 0,1 0,1 0,0 0,1 0,1 0,0 0,1-1,0 1,1-1,1 0,1 0,0-1,0 0,1 0,1-1,0 0,1 0,0-1,0-1,1 1,1-2,0 1,17 9,10 3,2-1,0-2,0-1,2-3,52 12,232 33,-90-30,1-10,291-13,-402-13,0-7,0-4,-2-7,0-4,223-84,-290 88,-2-3,-1-2,-1-2,-2-3,-1-2,54-50,-75 57,-1 0,-1-3,-2 0,-1-1,-2-2,-1 0,-2-2,-1 0,-2-1,13-44,-17 40,-3 0,-1-1,-1-1,0-48,-7 77,0 0,-2-1,0 1,0 0,-2-1,0 1,0 0,-2 0,0 1,0-1,-1 1,-1 1,-1-1,0 1,-10-13,1 9,0 1,-1 1,0 0,-1 2,-1 0,0 1,-1 1,0 1,0 1,-33-9,-15-1,0 4,-80-9,-22 5,-336 7,389 19,1 5,0 5,-198 56,266-60,1 3,1 2,0 3,2 1,0 2,-45 33,57-29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2CE05-097D-4773-9CCF-C87CBFC20F50}" type="datetimeFigureOut">
              <a:rPr lang="en-US" smtClean="0"/>
              <a:t>25-Jun-21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B5996-6176-4E46-92D0-0BB4CC0F4703}" type="slidenum">
              <a:rPr lang="en-US" smtClean="0"/>
              <a:t>‹#›</a:t>
            </a:fld>
            <a:endParaRPr lang="en-US"/>
          </a:p>
        </p:txBody>
      </p:sp>
    </p:spTree>
    <p:extLst>
      <p:ext uri="{BB962C8B-B14F-4D97-AF65-F5344CB8AC3E}">
        <p14:creationId xmlns:p14="http://schemas.microsoft.com/office/powerpoint/2010/main" val="343343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82E74DF-7F3B-436B-970C-3EE16ECC5145}" type="datetime1">
              <a:rPr lang="en-US" smtClean="0"/>
              <a:t>25-Jun-21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1809-5B8F-45B3-8799-0DE251FB3E71}" type="datetime1">
              <a:rPr lang="en-US" smtClean="0"/>
              <a:t>25-Jun-21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279BEABF-FA86-468D-BB66-18F005447CB3}" type="datetime1">
              <a:rPr lang="en-US" smtClean="0"/>
              <a:t>25-Jun-21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E0C82FF-D56F-47A9-A0F9-288E3C708F40}" type="datetime1">
              <a:rPr lang="en-US" smtClean="0"/>
              <a:t>25-Jun-21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D858D9E-12B3-4147-A750-25EB18096D13}" type="datetime1">
              <a:rPr lang="en-US" smtClean="0"/>
              <a:t>25-Jun-21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5633C-60A4-477E-B81D-A8D17BB77C37}" type="datetime1">
              <a:rPr lang="en-US" smtClean="0"/>
              <a:t>25-Jun-21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6E7F8-7D27-41F2-AE50-839C566F828D}" type="datetime1">
              <a:rPr lang="en-US" smtClean="0"/>
              <a:t>25-Jun-21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FFB45E-91D5-41B6-93C0-CD240B4A1C80}" type="datetime1">
              <a:rPr lang="en-US" smtClean="0"/>
              <a:t>25-Jun-21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5A105-CB62-4B14-AD33-6E07A95F2B54}" type="datetime1">
              <a:rPr lang="en-US" smtClean="0"/>
              <a:t>25-Jun-21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E1D2AD8-2917-4396-BA7E-7CA0CAE782A2}" type="datetime1">
              <a:rPr lang="en-US" smtClean="0"/>
              <a:t>25-Jun-21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a:prstGeom prst="rect">
            <a:avLst/>
          </a:prstGeo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E09C4B-B398-4D09-A148-5B10F3FD98EA}" type="datetime1">
              <a:rPr lang="en-US" smtClean="0"/>
              <a:t>25-Jun-21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a:xfrm>
            <a:off x="10558300" y="6423914"/>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9E6EE505-D760-4FE1-B981-DDC77AF057EE}" type="datetime1">
              <a:rPr lang="en-US" smtClean="0"/>
              <a:t>25-Jun-21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Slide Number Placeholder 5">
            <a:extLst>
              <a:ext uri="{FF2B5EF4-FFF2-40B4-BE49-F238E27FC236}">
                <a16:creationId xmlns:a16="http://schemas.microsoft.com/office/drawing/2014/main" id="{904DACB2-2AE9-4BBC-8AF9-21065D064108}"/>
              </a:ext>
            </a:extLst>
          </p:cNvPr>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457200" rtl="0" eaLnBrk="1" latinLnBrk="0" hangingPunct="1">
        <a:lnSpc>
          <a:spcPct val="100000"/>
        </a:lnSpc>
        <a:spcBef>
          <a:spcPct val="0"/>
        </a:spcBef>
        <a:buNone/>
        <a:defRPr sz="40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20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9.png"/><Relationship Id="rId4" Type="http://schemas.openxmlformats.org/officeDocument/2006/relationships/image" Target="../media/image6.png"/><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coursera.org/learn/agile-software-development/lecture/aNH2E/why-agile" TargetMode="External"/><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 Id="rId4" Type="http://schemas.openxmlformats.org/officeDocument/2006/relationships/hyperlink" Target="https://viblo.asia/p/phan-biet-epics-user-stories-va-tasks-OeVKBwqQZkW"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8109235" y="886224"/>
            <a:ext cx="3908594" cy="3779995"/>
          </a:xfrm>
        </p:spPr>
        <p:txBody>
          <a:bodyPr anchor="ctr">
            <a:normAutofit/>
          </a:bodyPr>
          <a:lstStyle/>
          <a:p>
            <a:r>
              <a:rPr lang="en-US">
                <a:solidFill>
                  <a:schemeClr val="tx1"/>
                </a:solidFill>
              </a:rPr>
              <a:t>AGILE PROJECTS</a:t>
            </a:r>
            <a:endParaRPr lang="en-US" dirty="0">
              <a:solidFill>
                <a:schemeClr val="tx1"/>
              </a:solidFill>
            </a:endParaRP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9779726" y="4643690"/>
            <a:ext cx="2067166" cy="433111"/>
          </a:xfrm>
        </p:spPr>
        <p:txBody>
          <a:bodyPr anchor="t">
            <a:normAutofit/>
          </a:bodyPr>
          <a:lstStyle/>
          <a:p>
            <a:pPr algn="r"/>
            <a:r>
              <a:rPr lang="en-US" sz="1800" cap="none"/>
              <a:t>Team 5 – SWR302</a:t>
            </a:r>
            <a:endParaRPr lang="en-US" sz="1800" cap="none" dirty="0"/>
          </a:p>
        </p:txBody>
      </p:sp>
      <p:sp>
        <p:nvSpPr>
          <p:cNvPr id="41" name="Rectangle 40">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2" descr="Agile là gì? Và hiểu Agile như thế nào mới đúng? | by Loc Nguyen | Medium">
            <a:extLst>
              <a:ext uri="{FF2B5EF4-FFF2-40B4-BE49-F238E27FC236}">
                <a16:creationId xmlns:a16="http://schemas.microsoft.com/office/drawing/2014/main" id="{9DE06415-8FAE-47B5-B349-BBCE160DFF5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350" t="6476" r="4984" b="7556"/>
          <a:stretch/>
        </p:blipFill>
        <p:spPr bwMode="auto">
          <a:xfrm>
            <a:off x="643465" y="1377823"/>
            <a:ext cx="6253164" cy="412174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72F2AF7-9D74-44EB-9AEF-ECC6992031E8}"/>
              </a:ext>
            </a:extLst>
          </p:cNvPr>
          <p:cNvSpPr txBox="1"/>
          <p:nvPr/>
        </p:nvSpPr>
        <p:spPr>
          <a:xfrm>
            <a:off x="8144373" y="2210192"/>
            <a:ext cx="2487945" cy="400110"/>
          </a:xfrm>
          <a:prstGeom prst="rect">
            <a:avLst/>
          </a:prstGeom>
          <a:noFill/>
        </p:spPr>
        <p:txBody>
          <a:bodyPr wrap="square">
            <a:spAutoFit/>
          </a:bodyPr>
          <a:lstStyle/>
          <a:p>
            <a:r>
              <a:rPr lang="en-US" sz="2000">
                <a:solidFill>
                  <a:schemeClr val="tx1"/>
                </a:solidFill>
              </a:rPr>
              <a:t>Chapter 20</a:t>
            </a:r>
            <a:endParaRPr lang="en-US" sz="2000"/>
          </a:p>
        </p:txBody>
      </p:sp>
      <p:sp>
        <p:nvSpPr>
          <p:cNvPr id="4" name="TextBox 3">
            <a:extLst>
              <a:ext uri="{FF2B5EF4-FFF2-40B4-BE49-F238E27FC236}">
                <a16:creationId xmlns:a16="http://schemas.microsoft.com/office/drawing/2014/main" id="{84FA9402-C987-414A-B8C2-5760FBCDA6D1}"/>
              </a:ext>
            </a:extLst>
          </p:cNvPr>
          <p:cNvSpPr txBox="1"/>
          <p:nvPr/>
        </p:nvSpPr>
        <p:spPr>
          <a:xfrm>
            <a:off x="8927151" y="5257533"/>
            <a:ext cx="1305355" cy="461665"/>
          </a:xfrm>
          <a:prstGeom prst="rect">
            <a:avLst/>
          </a:prstGeom>
          <a:noFill/>
        </p:spPr>
        <p:txBody>
          <a:bodyPr wrap="square" rtlCol="0">
            <a:spAutoFit/>
          </a:bodyPr>
          <a:lstStyle/>
          <a:p>
            <a:pPr algn="ctr"/>
            <a:r>
              <a:rPr lang="en-US" sz="1200"/>
              <a:t>Nguyen</a:t>
            </a:r>
            <a:br>
              <a:rPr lang="en-US" sz="1200"/>
            </a:br>
            <a:r>
              <a:rPr lang="en-US" sz="1200"/>
              <a:t>Tran Phong</a:t>
            </a:r>
          </a:p>
        </p:txBody>
      </p:sp>
      <p:sp>
        <p:nvSpPr>
          <p:cNvPr id="10" name="TextBox 9">
            <a:extLst>
              <a:ext uri="{FF2B5EF4-FFF2-40B4-BE49-F238E27FC236}">
                <a16:creationId xmlns:a16="http://schemas.microsoft.com/office/drawing/2014/main" id="{DE9928BD-AA2A-48E6-B953-53A959E777D4}"/>
              </a:ext>
            </a:extLst>
          </p:cNvPr>
          <p:cNvSpPr txBox="1"/>
          <p:nvPr/>
        </p:nvSpPr>
        <p:spPr>
          <a:xfrm>
            <a:off x="9860245" y="5257534"/>
            <a:ext cx="1305355" cy="461665"/>
          </a:xfrm>
          <a:prstGeom prst="rect">
            <a:avLst/>
          </a:prstGeom>
          <a:noFill/>
        </p:spPr>
        <p:txBody>
          <a:bodyPr wrap="square" rtlCol="0">
            <a:spAutoFit/>
          </a:bodyPr>
          <a:lstStyle/>
          <a:p>
            <a:pPr algn="ctr"/>
            <a:r>
              <a:rPr lang="en-US" sz="1200"/>
              <a:t>Vo Van</a:t>
            </a:r>
            <a:br>
              <a:rPr lang="en-US" sz="1200"/>
            </a:br>
            <a:r>
              <a:rPr lang="en-US" sz="1200"/>
              <a:t>Thanh Phuc</a:t>
            </a:r>
          </a:p>
        </p:txBody>
      </p:sp>
      <p:sp>
        <p:nvSpPr>
          <p:cNvPr id="11" name="TextBox 10">
            <a:extLst>
              <a:ext uri="{FF2B5EF4-FFF2-40B4-BE49-F238E27FC236}">
                <a16:creationId xmlns:a16="http://schemas.microsoft.com/office/drawing/2014/main" id="{880F879B-4CEE-4092-BDFD-696FD772EFF1}"/>
              </a:ext>
            </a:extLst>
          </p:cNvPr>
          <p:cNvSpPr txBox="1"/>
          <p:nvPr/>
        </p:nvSpPr>
        <p:spPr>
          <a:xfrm>
            <a:off x="10886645" y="5257535"/>
            <a:ext cx="1305355" cy="461665"/>
          </a:xfrm>
          <a:prstGeom prst="rect">
            <a:avLst/>
          </a:prstGeom>
          <a:noFill/>
        </p:spPr>
        <p:txBody>
          <a:bodyPr wrap="square" rtlCol="0">
            <a:spAutoFit/>
          </a:bodyPr>
          <a:lstStyle/>
          <a:p>
            <a:pPr algn="ctr"/>
            <a:r>
              <a:rPr lang="en-US" sz="1200"/>
              <a:t>Mai</a:t>
            </a:r>
            <a:br>
              <a:rPr lang="en-US" sz="1200"/>
            </a:br>
            <a:r>
              <a:rPr lang="en-US" sz="1200"/>
              <a:t>Thanh Hoang</a:t>
            </a:r>
          </a:p>
        </p:txBody>
      </p:sp>
      <p:sp>
        <p:nvSpPr>
          <p:cNvPr id="12" name="TextBox 11">
            <a:extLst>
              <a:ext uri="{FF2B5EF4-FFF2-40B4-BE49-F238E27FC236}">
                <a16:creationId xmlns:a16="http://schemas.microsoft.com/office/drawing/2014/main" id="{D7976603-A564-4710-8676-8F961E3739E3}"/>
              </a:ext>
            </a:extLst>
          </p:cNvPr>
          <p:cNvSpPr txBox="1"/>
          <p:nvPr/>
        </p:nvSpPr>
        <p:spPr>
          <a:xfrm>
            <a:off x="9860245" y="5740943"/>
            <a:ext cx="1305355" cy="461665"/>
          </a:xfrm>
          <a:prstGeom prst="rect">
            <a:avLst/>
          </a:prstGeom>
          <a:noFill/>
        </p:spPr>
        <p:txBody>
          <a:bodyPr wrap="square" rtlCol="0">
            <a:spAutoFit/>
          </a:bodyPr>
          <a:lstStyle/>
          <a:p>
            <a:pPr algn="ctr"/>
            <a:r>
              <a:rPr lang="en-US" sz="1200"/>
              <a:t>Nguyen</a:t>
            </a:r>
          </a:p>
          <a:p>
            <a:pPr algn="ctr"/>
            <a:r>
              <a:rPr lang="en-US" sz="1200"/>
              <a:t>The Nhan</a:t>
            </a:r>
          </a:p>
        </p:txBody>
      </p:sp>
      <p:sp>
        <p:nvSpPr>
          <p:cNvPr id="14" name="TextBox 13">
            <a:extLst>
              <a:ext uri="{FF2B5EF4-FFF2-40B4-BE49-F238E27FC236}">
                <a16:creationId xmlns:a16="http://schemas.microsoft.com/office/drawing/2014/main" id="{73C7B659-D7B1-487C-B78A-11F014775A68}"/>
              </a:ext>
            </a:extLst>
          </p:cNvPr>
          <p:cNvSpPr txBox="1"/>
          <p:nvPr/>
        </p:nvSpPr>
        <p:spPr>
          <a:xfrm>
            <a:off x="10886645" y="5740943"/>
            <a:ext cx="1305355" cy="461665"/>
          </a:xfrm>
          <a:prstGeom prst="rect">
            <a:avLst/>
          </a:prstGeom>
          <a:noFill/>
        </p:spPr>
        <p:txBody>
          <a:bodyPr wrap="square" rtlCol="0">
            <a:spAutoFit/>
          </a:bodyPr>
          <a:lstStyle/>
          <a:p>
            <a:pPr algn="ctr"/>
            <a:r>
              <a:rPr lang="en-US" sz="1200"/>
              <a:t>Tran</a:t>
            </a:r>
          </a:p>
          <a:p>
            <a:pPr algn="ctr"/>
            <a:r>
              <a:rPr lang="en-US" sz="1200"/>
              <a:t>Tan Long</a:t>
            </a:r>
          </a:p>
        </p:txBody>
      </p:sp>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AF6A273-84B9-4D7B-B20B-0AD2B7A719DE}"/>
              </a:ext>
            </a:extLst>
          </p:cNvPr>
          <p:cNvSpPr>
            <a:spLocks noGrp="1"/>
          </p:cNvSpPr>
          <p:nvPr>
            <p:ph type="body" sz="quarter" idx="3"/>
          </p:nvPr>
        </p:nvSpPr>
        <p:spPr>
          <a:xfrm>
            <a:off x="3492666" y="2268734"/>
            <a:ext cx="5194770" cy="553373"/>
          </a:xfrm>
        </p:spPr>
        <p:txBody>
          <a:bodyPr/>
          <a:lstStyle/>
          <a:p>
            <a:pPr algn="ctr"/>
            <a:r>
              <a:rPr lang="en-US" sz="2400" b="1"/>
              <a:t>Agile</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1" y="1776679"/>
            <a:ext cx="3799220"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TIMING</a:t>
            </a:r>
          </a:p>
        </p:txBody>
      </p:sp>
      <p:sp>
        <p:nvSpPr>
          <p:cNvPr id="8" name="Rectangle 7">
            <a:extLst>
              <a:ext uri="{FF2B5EF4-FFF2-40B4-BE49-F238E27FC236}">
                <a16:creationId xmlns:a16="http://schemas.microsoft.com/office/drawing/2014/main" id="{ADFFF6B6-276A-4032-9B45-50046F6843F8}"/>
              </a:ext>
            </a:extLst>
          </p:cNvPr>
          <p:cNvSpPr/>
          <p:nvPr/>
        </p:nvSpPr>
        <p:spPr>
          <a:xfrm>
            <a:off x="1118254" y="3098063"/>
            <a:ext cx="10001250" cy="532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C4D8E3-C572-40FE-A36A-39E65BACEA9B}"/>
              </a:ext>
            </a:extLst>
          </p:cNvPr>
          <p:cNvSpPr/>
          <p:nvPr/>
        </p:nvSpPr>
        <p:spPr>
          <a:xfrm>
            <a:off x="1347009" y="3184216"/>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65" name="Rectangle 64">
            <a:extLst>
              <a:ext uri="{FF2B5EF4-FFF2-40B4-BE49-F238E27FC236}">
                <a16:creationId xmlns:a16="http://schemas.microsoft.com/office/drawing/2014/main" id="{D9C5D109-6888-42A4-9FF2-DBA2E866202B}"/>
              </a:ext>
            </a:extLst>
          </p:cNvPr>
          <p:cNvSpPr/>
          <p:nvPr/>
        </p:nvSpPr>
        <p:spPr>
          <a:xfrm>
            <a:off x="2526133" y="3184216"/>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66" name="Rectangle 65">
            <a:extLst>
              <a:ext uri="{FF2B5EF4-FFF2-40B4-BE49-F238E27FC236}">
                <a16:creationId xmlns:a16="http://schemas.microsoft.com/office/drawing/2014/main" id="{7632D91F-5074-4EFA-A85D-0B79CD770B23}"/>
              </a:ext>
            </a:extLst>
          </p:cNvPr>
          <p:cNvSpPr/>
          <p:nvPr/>
        </p:nvSpPr>
        <p:spPr>
          <a:xfrm>
            <a:off x="9825314" y="3192414"/>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67" name="Rectangle 66">
            <a:extLst>
              <a:ext uri="{FF2B5EF4-FFF2-40B4-BE49-F238E27FC236}">
                <a16:creationId xmlns:a16="http://schemas.microsoft.com/office/drawing/2014/main" id="{9F4A2236-335C-46C3-8504-3B2893FB672B}"/>
              </a:ext>
            </a:extLst>
          </p:cNvPr>
          <p:cNvSpPr/>
          <p:nvPr/>
        </p:nvSpPr>
        <p:spPr>
          <a:xfrm>
            <a:off x="8646473" y="3183511"/>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68" name="TextBox 67">
            <a:extLst>
              <a:ext uri="{FF2B5EF4-FFF2-40B4-BE49-F238E27FC236}">
                <a16:creationId xmlns:a16="http://schemas.microsoft.com/office/drawing/2014/main" id="{C9751AB0-CF98-495A-B8AE-9E5C5F33EA5D}"/>
              </a:ext>
            </a:extLst>
          </p:cNvPr>
          <p:cNvSpPr txBox="1"/>
          <p:nvPr/>
        </p:nvSpPr>
        <p:spPr>
          <a:xfrm>
            <a:off x="5163258" y="2909594"/>
            <a:ext cx="1849647" cy="369332"/>
          </a:xfrm>
          <a:prstGeom prst="rect">
            <a:avLst/>
          </a:prstGeom>
          <a:solidFill>
            <a:schemeClr val="bg1"/>
          </a:solidFill>
        </p:spPr>
        <p:txBody>
          <a:bodyPr wrap="square" rtlCol="0">
            <a:spAutoFit/>
          </a:bodyPr>
          <a:lstStyle/>
          <a:p>
            <a:pPr algn="ctr"/>
            <a:r>
              <a:rPr lang="en-US" b="1"/>
              <a:t>Product Backlog</a:t>
            </a:r>
          </a:p>
        </p:txBody>
      </p:sp>
      <p:cxnSp>
        <p:nvCxnSpPr>
          <p:cNvPr id="73" name="Straight Connector 72">
            <a:extLst>
              <a:ext uri="{FF2B5EF4-FFF2-40B4-BE49-F238E27FC236}">
                <a16:creationId xmlns:a16="http://schemas.microsoft.com/office/drawing/2014/main" id="{97AD0C79-8596-4192-BC8D-02BC1F5BCC3C}"/>
              </a:ext>
            </a:extLst>
          </p:cNvPr>
          <p:cNvCxnSpPr>
            <a:cxnSpLocks/>
          </p:cNvCxnSpPr>
          <p:nvPr/>
        </p:nvCxnSpPr>
        <p:spPr>
          <a:xfrm>
            <a:off x="1347009" y="3514731"/>
            <a:ext cx="1133792" cy="446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10E6E42-3811-4460-927C-F68B8C50BC84}"/>
              </a:ext>
            </a:extLst>
          </p:cNvPr>
          <p:cNvCxnSpPr>
            <a:cxnSpLocks/>
          </p:cNvCxnSpPr>
          <p:nvPr/>
        </p:nvCxnSpPr>
        <p:spPr>
          <a:xfrm flipH="1">
            <a:off x="2480801" y="3514731"/>
            <a:ext cx="1112696" cy="446729"/>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842948D2-4BE9-4ED5-BB0E-5B0BA8784876}"/>
              </a:ext>
            </a:extLst>
          </p:cNvPr>
          <p:cNvSpPr/>
          <p:nvPr/>
        </p:nvSpPr>
        <p:spPr>
          <a:xfrm>
            <a:off x="57638" y="5344430"/>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Ecilitation</a:t>
            </a:r>
          </a:p>
        </p:txBody>
      </p:sp>
      <p:sp>
        <p:nvSpPr>
          <p:cNvPr id="72" name="Rectangle: Rounded Corners 71">
            <a:extLst>
              <a:ext uri="{FF2B5EF4-FFF2-40B4-BE49-F238E27FC236}">
                <a16:creationId xmlns:a16="http://schemas.microsoft.com/office/drawing/2014/main" id="{F0F63F87-1C42-4AD7-AE2A-1FE40FF45ED3}"/>
              </a:ext>
            </a:extLst>
          </p:cNvPr>
          <p:cNvSpPr/>
          <p:nvPr/>
        </p:nvSpPr>
        <p:spPr>
          <a:xfrm>
            <a:off x="1161434" y="5344430"/>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Analysis</a:t>
            </a:r>
          </a:p>
        </p:txBody>
      </p:sp>
      <p:sp>
        <p:nvSpPr>
          <p:cNvPr id="74" name="Arrow: Right 73">
            <a:extLst>
              <a:ext uri="{FF2B5EF4-FFF2-40B4-BE49-F238E27FC236}">
                <a16:creationId xmlns:a16="http://schemas.microsoft.com/office/drawing/2014/main" id="{AE33AE04-4BD1-4620-A91F-7B8A5C63D0C5}"/>
              </a:ext>
            </a:extLst>
          </p:cNvPr>
          <p:cNvSpPr/>
          <p:nvPr/>
        </p:nvSpPr>
        <p:spPr>
          <a:xfrm>
            <a:off x="997086" y="5419874"/>
            <a:ext cx="164348" cy="9826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Rectangle: Rounded Corners 74">
            <a:extLst>
              <a:ext uri="{FF2B5EF4-FFF2-40B4-BE49-F238E27FC236}">
                <a16:creationId xmlns:a16="http://schemas.microsoft.com/office/drawing/2014/main" id="{1D7E11F4-D774-41FF-9F0F-F4395FC49222}"/>
              </a:ext>
            </a:extLst>
          </p:cNvPr>
          <p:cNvSpPr/>
          <p:nvPr/>
        </p:nvSpPr>
        <p:spPr>
          <a:xfrm>
            <a:off x="1130489" y="5850889"/>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t>Specification</a:t>
            </a:r>
          </a:p>
        </p:txBody>
      </p:sp>
      <p:sp>
        <p:nvSpPr>
          <p:cNvPr id="76" name="Rectangle: Rounded Corners 75">
            <a:extLst>
              <a:ext uri="{FF2B5EF4-FFF2-40B4-BE49-F238E27FC236}">
                <a16:creationId xmlns:a16="http://schemas.microsoft.com/office/drawing/2014/main" id="{18BB0163-FFE7-4ED6-84FC-8C9F06C8B443}"/>
              </a:ext>
            </a:extLst>
          </p:cNvPr>
          <p:cNvSpPr/>
          <p:nvPr/>
        </p:nvSpPr>
        <p:spPr>
          <a:xfrm>
            <a:off x="2389054" y="5854873"/>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Validation</a:t>
            </a:r>
          </a:p>
        </p:txBody>
      </p:sp>
      <p:sp>
        <p:nvSpPr>
          <p:cNvPr id="77" name="Arrow: Right 76">
            <a:extLst>
              <a:ext uri="{FF2B5EF4-FFF2-40B4-BE49-F238E27FC236}">
                <a16:creationId xmlns:a16="http://schemas.microsoft.com/office/drawing/2014/main" id="{78C73BE3-78CC-4349-8439-E7408113375B}"/>
              </a:ext>
            </a:extLst>
          </p:cNvPr>
          <p:cNvSpPr/>
          <p:nvPr/>
        </p:nvSpPr>
        <p:spPr>
          <a:xfrm>
            <a:off x="2065778" y="5936336"/>
            <a:ext cx="323275" cy="9826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Arrow: Right 77">
            <a:extLst>
              <a:ext uri="{FF2B5EF4-FFF2-40B4-BE49-F238E27FC236}">
                <a16:creationId xmlns:a16="http://schemas.microsoft.com/office/drawing/2014/main" id="{B0752DAF-32D7-4972-85BE-816A5D275E6A}"/>
              </a:ext>
            </a:extLst>
          </p:cNvPr>
          <p:cNvSpPr/>
          <p:nvPr/>
        </p:nvSpPr>
        <p:spPr>
          <a:xfrm rot="5400000">
            <a:off x="1479295" y="5662111"/>
            <a:ext cx="224529" cy="98266"/>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6" name="Picture 25" descr="Logo&#10;&#10;Description automatically generated with low confidence">
            <a:extLst>
              <a:ext uri="{FF2B5EF4-FFF2-40B4-BE49-F238E27FC236}">
                <a16:creationId xmlns:a16="http://schemas.microsoft.com/office/drawing/2014/main" id="{53CC964B-63DD-4242-A5A6-15B0064233E9}"/>
              </a:ext>
            </a:extLst>
          </p:cNvPr>
          <p:cNvPicPr>
            <a:picLocks noChangeAspect="1"/>
          </p:cNvPicPr>
          <p:nvPr/>
        </p:nvPicPr>
        <p:blipFill rotWithShape="1">
          <a:blip r:embed="rId2">
            <a:extLst>
              <a:ext uri="{28A0092B-C50C-407E-A947-70E740481C1C}">
                <a14:useLocalDpi xmlns:a14="http://schemas.microsoft.com/office/drawing/2010/main" val="0"/>
              </a:ext>
            </a:extLst>
          </a:blip>
          <a:srcRect t="44226"/>
          <a:stretch/>
        </p:blipFill>
        <p:spPr>
          <a:xfrm>
            <a:off x="1555344" y="4604086"/>
            <a:ext cx="2312012" cy="1134111"/>
          </a:xfrm>
          <a:prstGeom prst="rect">
            <a:avLst/>
          </a:prstGeom>
        </p:spPr>
      </p:pic>
      <p:sp>
        <p:nvSpPr>
          <p:cNvPr id="27" name="AutoShape 2" descr="QUY TRÌNH PHÁT TRIỂN PHẦN MỀM - itmscoaching.com">
            <a:extLst>
              <a:ext uri="{FF2B5EF4-FFF2-40B4-BE49-F238E27FC236}">
                <a16:creationId xmlns:a16="http://schemas.microsoft.com/office/drawing/2014/main" id="{24CD4D10-DAFF-4E00-BA73-82E4E4471791}"/>
              </a:ext>
            </a:extLst>
          </p:cNvPr>
          <p:cNvSpPr>
            <a:spLocks noChangeAspect="1" noChangeArrowheads="1"/>
          </p:cNvSpPr>
          <p:nvPr/>
        </p:nvSpPr>
        <p:spPr bwMode="auto">
          <a:xfrm>
            <a:off x="1945312" y="5243017"/>
            <a:ext cx="189677" cy="189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descr="Shape, arrow&#10;&#10;Description automatically generated">
            <a:extLst>
              <a:ext uri="{FF2B5EF4-FFF2-40B4-BE49-F238E27FC236}">
                <a16:creationId xmlns:a16="http://schemas.microsoft.com/office/drawing/2014/main" id="{9B2C989D-8782-49A1-AC40-7AD3DF76814B}"/>
              </a:ext>
            </a:extLst>
          </p:cNvPr>
          <p:cNvPicPr>
            <a:picLocks noChangeAspect="1"/>
          </p:cNvPicPr>
          <p:nvPr/>
        </p:nvPicPr>
        <p:blipFill rotWithShape="1">
          <a:blip r:embed="rId3">
            <a:extLst>
              <a:ext uri="{28A0092B-C50C-407E-A947-70E740481C1C}">
                <a14:useLocalDpi xmlns:a14="http://schemas.microsoft.com/office/drawing/2010/main" val="0"/>
              </a:ext>
            </a:extLst>
          </a:blip>
          <a:srcRect t="74778" r="50000"/>
          <a:stretch/>
        </p:blipFill>
        <p:spPr>
          <a:xfrm>
            <a:off x="788123" y="4886685"/>
            <a:ext cx="1156006" cy="512863"/>
          </a:xfrm>
          <a:prstGeom prst="rect">
            <a:avLst/>
          </a:prstGeom>
        </p:spPr>
      </p:pic>
      <p:pic>
        <p:nvPicPr>
          <p:cNvPr id="29" name="Picture 28" descr="Arrow&#10;&#10;Description automatically generated">
            <a:extLst>
              <a:ext uri="{FF2B5EF4-FFF2-40B4-BE49-F238E27FC236}">
                <a16:creationId xmlns:a16="http://schemas.microsoft.com/office/drawing/2014/main" id="{E53DA98A-6455-426E-9703-CBE09AEC1871}"/>
              </a:ext>
            </a:extLst>
          </p:cNvPr>
          <p:cNvPicPr>
            <a:picLocks noChangeAspect="1"/>
          </p:cNvPicPr>
          <p:nvPr/>
        </p:nvPicPr>
        <p:blipFill rotWithShape="1">
          <a:blip r:embed="rId4">
            <a:extLst>
              <a:ext uri="{28A0092B-C50C-407E-A947-70E740481C1C}">
                <a14:useLocalDpi xmlns:a14="http://schemas.microsoft.com/office/drawing/2010/main" val="0"/>
              </a:ext>
            </a:extLst>
          </a:blip>
          <a:srcRect l="49083" t="63733" r="17588" b="1444"/>
          <a:stretch/>
        </p:blipFill>
        <p:spPr>
          <a:xfrm>
            <a:off x="2713717" y="4959893"/>
            <a:ext cx="770564" cy="708086"/>
          </a:xfrm>
          <a:prstGeom prst="rect">
            <a:avLst/>
          </a:prstGeom>
        </p:spPr>
      </p:pic>
      <p:pic>
        <p:nvPicPr>
          <p:cNvPr id="30" name="Picture 29" descr="Shape, arrow&#10;&#10;Description automatically generated">
            <a:extLst>
              <a:ext uri="{FF2B5EF4-FFF2-40B4-BE49-F238E27FC236}">
                <a16:creationId xmlns:a16="http://schemas.microsoft.com/office/drawing/2014/main" id="{B1B3B7D8-FD7E-4FF0-A925-4B219B2950C7}"/>
              </a:ext>
            </a:extLst>
          </p:cNvPr>
          <p:cNvPicPr>
            <a:picLocks noChangeAspect="1"/>
          </p:cNvPicPr>
          <p:nvPr/>
        </p:nvPicPr>
        <p:blipFill rotWithShape="1">
          <a:blip r:embed="rId5">
            <a:extLst>
              <a:ext uri="{28A0092B-C50C-407E-A947-70E740481C1C}">
                <a14:useLocalDpi xmlns:a14="http://schemas.microsoft.com/office/drawing/2010/main" val="0"/>
              </a:ext>
            </a:extLst>
          </a:blip>
          <a:srcRect l="66671" t="23387" r="9844" b="34053"/>
          <a:stretch/>
        </p:blipFill>
        <p:spPr>
          <a:xfrm>
            <a:off x="3057983" y="4195375"/>
            <a:ext cx="542967" cy="865403"/>
          </a:xfrm>
          <a:prstGeom prst="rect">
            <a:avLst/>
          </a:prstGeom>
        </p:spPr>
      </p:pic>
      <p:pic>
        <p:nvPicPr>
          <p:cNvPr id="31" name="Picture 30" descr="A picture containing text, accessory&#10;&#10;Description automatically generated">
            <a:extLst>
              <a:ext uri="{FF2B5EF4-FFF2-40B4-BE49-F238E27FC236}">
                <a16:creationId xmlns:a16="http://schemas.microsoft.com/office/drawing/2014/main" id="{CE169F0A-2BCC-416A-ABB9-896F908E4114}"/>
              </a:ext>
            </a:extLst>
          </p:cNvPr>
          <p:cNvPicPr>
            <a:picLocks noChangeAspect="1"/>
          </p:cNvPicPr>
          <p:nvPr/>
        </p:nvPicPr>
        <p:blipFill rotWithShape="1">
          <a:blip r:embed="rId6">
            <a:extLst>
              <a:ext uri="{28A0092B-C50C-407E-A947-70E740481C1C}">
                <a14:useLocalDpi xmlns:a14="http://schemas.microsoft.com/office/drawing/2010/main" val="0"/>
              </a:ext>
            </a:extLst>
          </a:blip>
          <a:srcRect l="36746" r="20898" b="69258"/>
          <a:stretch/>
        </p:blipFill>
        <p:spPr>
          <a:xfrm>
            <a:off x="2394017" y="3737728"/>
            <a:ext cx="979283" cy="625103"/>
          </a:xfrm>
          <a:prstGeom prst="rect">
            <a:avLst/>
          </a:prstGeom>
        </p:spPr>
      </p:pic>
      <p:pic>
        <p:nvPicPr>
          <p:cNvPr id="32" name="Picture 31" descr="Arrow&#10;&#10;Description automatically generated">
            <a:extLst>
              <a:ext uri="{FF2B5EF4-FFF2-40B4-BE49-F238E27FC236}">
                <a16:creationId xmlns:a16="http://schemas.microsoft.com/office/drawing/2014/main" id="{6B35E79B-5630-4B63-844C-76E05A8EB545}"/>
              </a:ext>
            </a:extLst>
          </p:cNvPr>
          <p:cNvPicPr>
            <a:picLocks noChangeAspect="1"/>
          </p:cNvPicPr>
          <p:nvPr/>
        </p:nvPicPr>
        <p:blipFill rotWithShape="1">
          <a:blip r:embed="rId7">
            <a:extLst>
              <a:ext uri="{28A0092B-C50C-407E-A947-70E740481C1C}">
                <a14:useLocalDpi xmlns:a14="http://schemas.microsoft.com/office/drawing/2010/main" val="0"/>
              </a:ext>
            </a:extLst>
          </a:blip>
          <a:srcRect r="61455" b="54664"/>
          <a:stretch/>
        </p:blipFill>
        <p:spPr>
          <a:xfrm>
            <a:off x="1551560" y="3732299"/>
            <a:ext cx="891168" cy="921854"/>
          </a:xfrm>
          <a:prstGeom prst="rect">
            <a:avLst/>
          </a:prstGeom>
        </p:spPr>
      </p:pic>
      <p:sp>
        <p:nvSpPr>
          <p:cNvPr id="33" name="TextBox 32">
            <a:extLst>
              <a:ext uri="{FF2B5EF4-FFF2-40B4-BE49-F238E27FC236}">
                <a16:creationId xmlns:a16="http://schemas.microsoft.com/office/drawing/2014/main" id="{114E60D3-25C9-45AB-9002-1F9D88AF3631}"/>
              </a:ext>
            </a:extLst>
          </p:cNvPr>
          <p:cNvSpPr txBox="1"/>
          <p:nvPr/>
        </p:nvSpPr>
        <p:spPr>
          <a:xfrm>
            <a:off x="1957233" y="4556838"/>
            <a:ext cx="1212736" cy="461665"/>
          </a:xfrm>
          <a:prstGeom prst="rect">
            <a:avLst/>
          </a:prstGeom>
          <a:noFill/>
        </p:spPr>
        <p:txBody>
          <a:bodyPr wrap="square" rtlCol="0">
            <a:spAutoFit/>
          </a:bodyPr>
          <a:lstStyle/>
          <a:p>
            <a:pPr algn="ctr"/>
            <a:r>
              <a:rPr lang="en-US" sz="2400">
                <a:solidFill>
                  <a:schemeClr val="accent1"/>
                </a:solidFill>
                <a:latin typeface="#9Slide03 Montserrat Bold" panose="00000800000000000000" pitchFamily="2" charset="0"/>
              </a:rPr>
              <a:t>AGILE</a:t>
            </a:r>
          </a:p>
        </p:txBody>
      </p:sp>
      <p:sp>
        <p:nvSpPr>
          <p:cNvPr id="82" name="Arrow: Right 81">
            <a:extLst>
              <a:ext uri="{FF2B5EF4-FFF2-40B4-BE49-F238E27FC236}">
                <a16:creationId xmlns:a16="http://schemas.microsoft.com/office/drawing/2014/main" id="{288E65BE-6254-444D-B31B-C8E22BE0C227}"/>
              </a:ext>
            </a:extLst>
          </p:cNvPr>
          <p:cNvSpPr/>
          <p:nvPr/>
        </p:nvSpPr>
        <p:spPr>
          <a:xfrm rot="16200000">
            <a:off x="2737859" y="5665330"/>
            <a:ext cx="224529" cy="98266"/>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6" name="Rectangle 85">
            <a:extLst>
              <a:ext uri="{FF2B5EF4-FFF2-40B4-BE49-F238E27FC236}">
                <a16:creationId xmlns:a16="http://schemas.microsoft.com/office/drawing/2014/main" id="{AD1377EC-3978-4DA8-911C-EC7CC0712ADD}"/>
              </a:ext>
            </a:extLst>
          </p:cNvPr>
          <p:cNvSpPr/>
          <p:nvPr/>
        </p:nvSpPr>
        <p:spPr>
          <a:xfrm>
            <a:off x="3704974" y="3184216"/>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87" name="Rectangle 86">
            <a:extLst>
              <a:ext uri="{FF2B5EF4-FFF2-40B4-BE49-F238E27FC236}">
                <a16:creationId xmlns:a16="http://schemas.microsoft.com/office/drawing/2014/main" id="{7CCB9FFB-28A0-4014-A7C1-1F7736AB2768}"/>
              </a:ext>
            </a:extLst>
          </p:cNvPr>
          <p:cNvSpPr/>
          <p:nvPr/>
        </p:nvSpPr>
        <p:spPr>
          <a:xfrm>
            <a:off x="7467349" y="3179577"/>
            <a:ext cx="1067364" cy="33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User Story</a:t>
            </a:r>
          </a:p>
        </p:txBody>
      </p:sp>
      <p:sp>
        <p:nvSpPr>
          <p:cNvPr id="90" name="TextBox 89">
            <a:extLst>
              <a:ext uri="{FF2B5EF4-FFF2-40B4-BE49-F238E27FC236}">
                <a16:creationId xmlns:a16="http://schemas.microsoft.com/office/drawing/2014/main" id="{702BB7AF-1ABF-4B01-9466-C0FF9510F575}"/>
              </a:ext>
            </a:extLst>
          </p:cNvPr>
          <p:cNvSpPr txBox="1"/>
          <p:nvPr/>
        </p:nvSpPr>
        <p:spPr>
          <a:xfrm>
            <a:off x="1263745" y="6380823"/>
            <a:ext cx="2357965" cy="369332"/>
          </a:xfrm>
          <a:prstGeom prst="rect">
            <a:avLst/>
          </a:prstGeom>
          <a:noFill/>
        </p:spPr>
        <p:txBody>
          <a:bodyPr wrap="square" rtlCol="0">
            <a:spAutoFit/>
          </a:bodyPr>
          <a:lstStyle/>
          <a:p>
            <a:pPr algn="ctr"/>
            <a:r>
              <a:rPr lang="en-US"/>
              <a:t>Iteration n</a:t>
            </a:r>
          </a:p>
        </p:txBody>
      </p:sp>
      <p:cxnSp>
        <p:nvCxnSpPr>
          <p:cNvPr id="91" name="Straight Connector 90">
            <a:extLst>
              <a:ext uri="{FF2B5EF4-FFF2-40B4-BE49-F238E27FC236}">
                <a16:creationId xmlns:a16="http://schemas.microsoft.com/office/drawing/2014/main" id="{976F8C9B-FA1E-4327-89F1-36EFAF9C5552}"/>
              </a:ext>
            </a:extLst>
          </p:cNvPr>
          <p:cNvCxnSpPr>
            <a:cxnSpLocks/>
          </p:cNvCxnSpPr>
          <p:nvPr/>
        </p:nvCxnSpPr>
        <p:spPr>
          <a:xfrm>
            <a:off x="8665585" y="3514731"/>
            <a:ext cx="1133792" cy="446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3371A8F-8AFC-4155-8948-A8CC2FFBAE94}"/>
              </a:ext>
            </a:extLst>
          </p:cNvPr>
          <p:cNvCxnSpPr>
            <a:cxnSpLocks/>
          </p:cNvCxnSpPr>
          <p:nvPr/>
        </p:nvCxnSpPr>
        <p:spPr>
          <a:xfrm flipH="1">
            <a:off x="9799377" y="3514731"/>
            <a:ext cx="1112696" cy="446729"/>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AF763929-F001-41A8-85A5-D7F083A127C0}"/>
              </a:ext>
            </a:extLst>
          </p:cNvPr>
          <p:cNvSpPr/>
          <p:nvPr/>
        </p:nvSpPr>
        <p:spPr>
          <a:xfrm>
            <a:off x="7376214" y="5344430"/>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Ecilitation</a:t>
            </a:r>
          </a:p>
        </p:txBody>
      </p:sp>
      <p:sp>
        <p:nvSpPr>
          <p:cNvPr id="94" name="Rectangle: Rounded Corners 93">
            <a:extLst>
              <a:ext uri="{FF2B5EF4-FFF2-40B4-BE49-F238E27FC236}">
                <a16:creationId xmlns:a16="http://schemas.microsoft.com/office/drawing/2014/main" id="{ED47BB94-FF86-4C75-9074-931A0E101A01}"/>
              </a:ext>
            </a:extLst>
          </p:cNvPr>
          <p:cNvSpPr/>
          <p:nvPr/>
        </p:nvSpPr>
        <p:spPr>
          <a:xfrm>
            <a:off x="8480010" y="5344430"/>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Analysis</a:t>
            </a:r>
          </a:p>
        </p:txBody>
      </p:sp>
      <p:sp>
        <p:nvSpPr>
          <p:cNvPr id="95" name="Arrow: Right 94">
            <a:extLst>
              <a:ext uri="{FF2B5EF4-FFF2-40B4-BE49-F238E27FC236}">
                <a16:creationId xmlns:a16="http://schemas.microsoft.com/office/drawing/2014/main" id="{9B7D3CDA-83EE-421F-958C-DA9FF0466372}"/>
              </a:ext>
            </a:extLst>
          </p:cNvPr>
          <p:cNvSpPr/>
          <p:nvPr/>
        </p:nvSpPr>
        <p:spPr>
          <a:xfrm>
            <a:off x="8315662" y="5419874"/>
            <a:ext cx="164348" cy="9826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6" name="Rectangle: Rounded Corners 95">
            <a:extLst>
              <a:ext uri="{FF2B5EF4-FFF2-40B4-BE49-F238E27FC236}">
                <a16:creationId xmlns:a16="http://schemas.microsoft.com/office/drawing/2014/main" id="{29E26738-85F9-4C30-96DA-A1356B27CB12}"/>
              </a:ext>
            </a:extLst>
          </p:cNvPr>
          <p:cNvSpPr/>
          <p:nvPr/>
        </p:nvSpPr>
        <p:spPr>
          <a:xfrm>
            <a:off x="8449065" y="5850889"/>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a:t>Specification</a:t>
            </a:r>
          </a:p>
        </p:txBody>
      </p:sp>
      <p:sp>
        <p:nvSpPr>
          <p:cNvPr id="97" name="Rectangle: Rounded Corners 96">
            <a:extLst>
              <a:ext uri="{FF2B5EF4-FFF2-40B4-BE49-F238E27FC236}">
                <a16:creationId xmlns:a16="http://schemas.microsoft.com/office/drawing/2014/main" id="{FFF1B85C-A156-42A9-A14C-2BD95BAB2006}"/>
              </a:ext>
            </a:extLst>
          </p:cNvPr>
          <p:cNvSpPr/>
          <p:nvPr/>
        </p:nvSpPr>
        <p:spPr>
          <a:xfrm>
            <a:off x="9707630" y="5854873"/>
            <a:ext cx="922139" cy="249157"/>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a:t>Validation</a:t>
            </a:r>
          </a:p>
        </p:txBody>
      </p:sp>
      <p:sp>
        <p:nvSpPr>
          <p:cNvPr id="98" name="Arrow: Right 97">
            <a:extLst>
              <a:ext uri="{FF2B5EF4-FFF2-40B4-BE49-F238E27FC236}">
                <a16:creationId xmlns:a16="http://schemas.microsoft.com/office/drawing/2014/main" id="{34CCEF2C-9C74-46FF-830C-3B914E0A5E65}"/>
              </a:ext>
            </a:extLst>
          </p:cNvPr>
          <p:cNvSpPr/>
          <p:nvPr/>
        </p:nvSpPr>
        <p:spPr>
          <a:xfrm>
            <a:off x="9384354" y="5936336"/>
            <a:ext cx="323275" cy="9826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9" name="Arrow: Right 98">
            <a:extLst>
              <a:ext uri="{FF2B5EF4-FFF2-40B4-BE49-F238E27FC236}">
                <a16:creationId xmlns:a16="http://schemas.microsoft.com/office/drawing/2014/main" id="{8004175E-63FB-4EE5-9588-D7533018F2D3}"/>
              </a:ext>
            </a:extLst>
          </p:cNvPr>
          <p:cNvSpPr/>
          <p:nvPr/>
        </p:nvSpPr>
        <p:spPr>
          <a:xfrm rot="5400000">
            <a:off x="8797871" y="5662111"/>
            <a:ext cx="224529" cy="98266"/>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00" name="Picture 99" descr="Logo&#10;&#10;Description automatically generated with low confidence">
            <a:extLst>
              <a:ext uri="{FF2B5EF4-FFF2-40B4-BE49-F238E27FC236}">
                <a16:creationId xmlns:a16="http://schemas.microsoft.com/office/drawing/2014/main" id="{BC0033A7-61AF-45FB-9763-73296AC403C6}"/>
              </a:ext>
            </a:extLst>
          </p:cNvPr>
          <p:cNvPicPr>
            <a:picLocks noChangeAspect="1"/>
          </p:cNvPicPr>
          <p:nvPr/>
        </p:nvPicPr>
        <p:blipFill rotWithShape="1">
          <a:blip r:embed="rId2">
            <a:extLst>
              <a:ext uri="{28A0092B-C50C-407E-A947-70E740481C1C}">
                <a14:useLocalDpi xmlns:a14="http://schemas.microsoft.com/office/drawing/2010/main" val="0"/>
              </a:ext>
            </a:extLst>
          </a:blip>
          <a:srcRect t="44226"/>
          <a:stretch/>
        </p:blipFill>
        <p:spPr>
          <a:xfrm>
            <a:off x="8873920" y="4604086"/>
            <a:ext cx="2312012" cy="1134111"/>
          </a:xfrm>
          <a:prstGeom prst="rect">
            <a:avLst/>
          </a:prstGeom>
        </p:spPr>
      </p:pic>
      <p:sp>
        <p:nvSpPr>
          <p:cNvPr id="101" name="AutoShape 2" descr="QUY TRÌNH PHÁT TRIỂN PHẦN MỀM - itmscoaching.com">
            <a:extLst>
              <a:ext uri="{FF2B5EF4-FFF2-40B4-BE49-F238E27FC236}">
                <a16:creationId xmlns:a16="http://schemas.microsoft.com/office/drawing/2014/main" id="{0D924D56-5BE7-41BA-B38A-FDBEE2722F09}"/>
              </a:ext>
            </a:extLst>
          </p:cNvPr>
          <p:cNvSpPr>
            <a:spLocks noChangeAspect="1" noChangeArrowheads="1"/>
          </p:cNvSpPr>
          <p:nvPr/>
        </p:nvSpPr>
        <p:spPr bwMode="auto">
          <a:xfrm>
            <a:off x="9263888" y="5243017"/>
            <a:ext cx="189677" cy="1896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 name="Picture 101" descr="Shape, arrow&#10;&#10;Description automatically generated">
            <a:extLst>
              <a:ext uri="{FF2B5EF4-FFF2-40B4-BE49-F238E27FC236}">
                <a16:creationId xmlns:a16="http://schemas.microsoft.com/office/drawing/2014/main" id="{E9D4E5A7-30C4-4CF1-AADE-71117F2B4632}"/>
              </a:ext>
            </a:extLst>
          </p:cNvPr>
          <p:cNvPicPr>
            <a:picLocks noChangeAspect="1"/>
          </p:cNvPicPr>
          <p:nvPr/>
        </p:nvPicPr>
        <p:blipFill rotWithShape="1">
          <a:blip r:embed="rId3">
            <a:extLst>
              <a:ext uri="{28A0092B-C50C-407E-A947-70E740481C1C}">
                <a14:useLocalDpi xmlns:a14="http://schemas.microsoft.com/office/drawing/2010/main" val="0"/>
              </a:ext>
            </a:extLst>
          </a:blip>
          <a:srcRect t="74778" r="50000"/>
          <a:stretch/>
        </p:blipFill>
        <p:spPr>
          <a:xfrm>
            <a:off x="8106699" y="4886685"/>
            <a:ext cx="1156006" cy="512863"/>
          </a:xfrm>
          <a:prstGeom prst="rect">
            <a:avLst/>
          </a:prstGeom>
        </p:spPr>
      </p:pic>
      <p:pic>
        <p:nvPicPr>
          <p:cNvPr id="103" name="Picture 102" descr="Arrow&#10;&#10;Description automatically generated">
            <a:extLst>
              <a:ext uri="{FF2B5EF4-FFF2-40B4-BE49-F238E27FC236}">
                <a16:creationId xmlns:a16="http://schemas.microsoft.com/office/drawing/2014/main" id="{316F0267-6E94-45B5-B722-C423EF0170CE}"/>
              </a:ext>
            </a:extLst>
          </p:cNvPr>
          <p:cNvPicPr>
            <a:picLocks noChangeAspect="1"/>
          </p:cNvPicPr>
          <p:nvPr/>
        </p:nvPicPr>
        <p:blipFill rotWithShape="1">
          <a:blip r:embed="rId4">
            <a:extLst>
              <a:ext uri="{28A0092B-C50C-407E-A947-70E740481C1C}">
                <a14:useLocalDpi xmlns:a14="http://schemas.microsoft.com/office/drawing/2010/main" val="0"/>
              </a:ext>
            </a:extLst>
          </a:blip>
          <a:srcRect l="49083" t="63733" r="17588" b="1444"/>
          <a:stretch/>
        </p:blipFill>
        <p:spPr>
          <a:xfrm>
            <a:off x="10032293" y="4959893"/>
            <a:ext cx="770564" cy="708086"/>
          </a:xfrm>
          <a:prstGeom prst="rect">
            <a:avLst/>
          </a:prstGeom>
        </p:spPr>
      </p:pic>
      <p:pic>
        <p:nvPicPr>
          <p:cNvPr id="104" name="Picture 103" descr="Shape, arrow&#10;&#10;Description automatically generated">
            <a:extLst>
              <a:ext uri="{FF2B5EF4-FFF2-40B4-BE49-F238E27FC236}">
                <a16:creationId xmlns:a16="http://schemas.microsoft.com/office/drawing/2014/main" id="{A6E4AF45-EBC2-4D9E-94F2-B9E4AC8F94DE}"/>
              </a:ext>
            </a:extLst>
          </p:cNvPr>
          <p:cNvPicPr>
            <a:picLocks noChangeAspect="1"/>
          </p:cNvPicPr>
          <p:nvPr/>
        </p:nvPicPr>
        <p:blipFill rotWithShape="1">
          <a:blip r:embed="rId5">
            <a:extLst>
              <a:ext uri="{28A0092B-C50C-407E-A947-70E740481C1C}">
                <a14:useLocalDpi xmlns:a14="http://schemas.microsoft.com/office/drawing/2010/main" val="0"/>
              </a:ext>
            </a:extLst>
          </a:blip>
          <a:srcRect l="66671" t="23387" r="9844" b="34053"/>
          <a:stretch/>
        </p:blipFill>
        <p:spPr>
          <a:xfrm>
            <a:off x="10376559" y="4195375"/>
            <a:ext cx="542967" cy="865403"/>
          </a:xfrm>
          <a:prstGeom prst="rect">
            <a:avLst/>
          </a:prstGeom>
        </p:spPr>
      </p:pic>
      <p:pic>
        <p:nvPicPr>
          <p:cNvPr id="105" name="Picture 104" descr="A picture containing text, accessory&#10;&#10;Description automatically generated">
            <a:extLst>
              <a:ext uri="{FF2B5EF4-FFF2-40B4-BE49-F238E27FC236}">
                <a16:creationId xmlns:a16="http://schemas.microsoft.com/office/drawing/2014/main" id="{56887DBE-72C3-48C3-9B8C-03B03C8AE168}"/>
              </a:ext>
            </a:extLst>
          </p:cNvPr>
          <p:cNvPicPr>
            <a:picLocks noChangeAspect="1"/>
          </p:cNvPicPr>
          <p:nvPr/>
        </p:nvPicPr>
        <p:blipFill rotWithShape="1">
          <a:blip r:embed="rId6">
            <a:extLst>
              <a:ext uri="{28A0092B-C50C-407E-A947-70E740481C1C}">
                <a14:useLocalDpi xmlns:a14="http://schemas.microsoft.com/office/drawing/2010/main" val="0"/>
              </a:ext>
            </a:extLst>
          </a:blip>
          <a:srcRect l="36746" r="20898" b="69258"/>
          <a:stretch/>
        </p:blipFill>
        <p:spPr>
          <a:xfrm>
            <a:off x="9712593" y="3737728"/>
            <a:ext cx="979283" cy="625103"/>
          </a:xfrm>
          <a:prstGeom prst="rect">
            <a:avLst/>
          </a:prstGeom>
        </p:spPr>
      </p:pic>
      <p:pic>
        <p:nvPicPr>
          <p:cNvPr id="106" name="Picture 105" descr="Arrow&#10;&#10;Description automatically generated">
            <a:extLst>
              <a:ext uri="{FF2B5EF4-FFF2-40B4-BE49-F238E27FC236}">
                <a16:creationId xmlns:a16="http://schemas.microsoft.com/office/drawing/2014/main" id="{A74589DE-A15D-482D-ABCB-A7D9113AA7F1}"/>
              </a:ext>
            </a:extLst>
          </p:cNvPr>
          <p:cNvPicPr>
            <a:picLocks noChangeAspect="1"/>
          </p:cNvPicPr>
          <p:nvPr/>
        </p:nvPicPr>
        <p:blipFill rotWithShape="1">
          <a:blip r:embed="rId7">
            <a:extLst>
              <a:ext uri="{28A0092B-C50C-407E-A947-70E740481C1C}">
                <a14:useLocalDpi xmlns:a14="http://schemas.microsoft.com/office/drawing/2010/main" val="0"/>
              </a:ext>
            </a:extLst>
          </a:blip>
          <a:srcRect r="61455" b="54664"/>
          <a:stretch/>
        </p:blipFill>
        <p:spPr>
          <a:xfrm>
            <a:off x="8870136" y="3732299"/>
            <a:ext cx="891168" cy="921854"/>
          </a:xfrm>
          <a:prstGeom prst="rect">
            <a:avLst/>
          </a:prstGeom>
        </p:spPr>
      </p:pic>
      <p:sp>
        <p:nvSpPr>
          <p:cNvPr id="107" name="TextBox 106">
            <a:extLst>
              <a:ext uri="{FF2B5EF4-FFF2-40B4-BE49-F238E27FC236}">
                <a16:creationId xmlns:a16="http://schemas.microsoft.com/office/drawing/2014/main" id="{9FA7955D-DB73-452B-96D2-AEB2E13B977D}"/>
              </a:ext>
            </a:extLst>
          </p:cNvPr>
          <p:cNvSpPr txBox="1"/>
          <p:nvPr/>
        </p:nvSpPr>
        <p:spPr>
          <a:xfrm>
            <a:off x="9275809" y="4556838"/>
            <a:ext cx="1212736" cy="461665"/>
          </a:xfrm>
          <a:prstGeom prst="rect">
            <a:avLst/>
          </a:prstGeom>
          <a:noFill/>
        </p:spPr>
        <p:txBody>
          <a:bodyPr wrap="square" rtlCol="0">
            <a:spAutoFit/>
          </a:bodyPr>
          <a:lstStyle/>
          <a:p>
            <a:pPr algn="ctr"/>
            <a:r>
              <a:rPr lang="en-US" sz="2400">
                <a:solidFill>
                  <a:schemeClr val="accent1"/>
                </a:solidFill>
                <a:latin typeface="#9Slide03 Montserrat Bold" panose="00000800000000000000" pitchFamily="2" charset="0"/>
              </a:rPr>
              <a:t>AGILE</a:t>
            </a:r>
          </a:p>
        </p:txBody>
      </p:sp>
      <p:sp>
        <p:nvSpPr>
          <p:cNvPr id="108" name="Arrow: Right 107">
            <a:extLst>
              <a:ext uri="{FF2B5EF4-FFF2-40B4-BE49-F238E27FC236}">
                <a16:creationId xmlns:a16="http://schemas.microsoft.com/office/drawing/2014/main" id="{4801ABFF-BE66-46E9-87C8-136CFE0454D0}"/>
              </a:ext>
            </a:extLst>
          </p:cNvPr>
          <p:cNvSpPr/>
          <p:nvPr/>
        </p:nvSpPr>
        <p:spPr>
          <a:xfrm rot="16200000">
            <a:off x="10056435" y="5665330"/>
            <a:ext cx="224529" cy="98266"/>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9" name="TextBox 108">
            <a:extLst>
              <a:ext uri="{FF2B5EF4-FFF2-40B4-BE49-F238E27FC236}">
                <a16:creationId xmlns:a16="http://schemas.microsoft.com/office/drawing/2014/main" id="{38EB1E89-B40E-4BB5-9EA5-9CC2735F6B5C}"/>
              </a:ext>
            </a:extLst>
          </p:cNvPr>
          <p:cNvSpPr txBox="1"/>
          <p:nvPr/>
        </p:nvSpPr>
        <p:spPr>
          <a:xfrm>
            <a:off x="8582321" y="6380823"/>
            <a:ext cx="2357965" cy="369332"/>
          </a:xfrm>
          <a:prstGeom prst="rect">
            <a:avLst/>
          </a:prstGeom>
          <a:noFill/>
        </p:spPr>
        <p:txBody>
          <a:bodyPr wrap="square" rtlCol="0">
            <a:spAutoFit/>
          </a:bodyPr>
          <a:lstStyle/>
          <a:p>
            <a:pPr algn="ctr"/>
            <a:r>
              <a:rPr lang="en-US"/>
              <a:t>Iteration n + 1</a:t>
            </a:r>
          </a:p>
        </p:txBody>
      </p:sp>
      <p:sp>
        <p:nvSpPr>
          <p:cNvPr id="110" name="Arrow: Right 109">
            <a:extLst>
              <a:ext uri="{FF2B5EF4-FFF2-40B4-BE49-F238E27FC236}">
                <a16:creationId xmlns:a16="http://schemas.microsoft.com/office/drawing/2014/main" id="{20128CEE-7B15-4A54-AE52-20E389C972E0}"/>
              </a:ext>
            </a:extLst>
          </p:cNvPr>
          <p:cNvSpPr/>
          <p:nvPr/>
        </p:nvSpPr>
        <p:spPr>
          <a:xfrm>
            <a:off x="5364766" y="4959893"/>
            <a:ext cx="1503680" cy="38453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3161ADAB-31D2-4EE8-8992-E9637B9BF39A}"/>
              </a:ext>
            </a:extLst>
          </p:cNvPr>
          <p:cNvSpPr/>
          <p:nvPr/>
        </p:nvSpPr>
        <p:spPr>
          <a:xfrm>
            <a:off x="5045429" y="4604086"/>
            <a:ext cx="2173303" cy="1128757"/>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a:t>Documents increase in detail through iterations</a:t>
            </a:r>
          </a:p>
        </p:txBody>
      </p:sp>
      <p:sp>
        <p:nvSpPr>
          <p:cNvPr id="56" name="Title 1">
            <a:extLst>
              <a:ext uri="{FF2B5EF4-FFF2-40B4-BE49-F238E27FC236}">
                <a16:creationId xmlns:a16="http://schemas.microsoft.com/office/drawing/2014/main" id="{A41A1295-0E90-4B9A-AEAA-D227CFEB08E6}"/>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Tree>
    <p:extLst>
      <p:ext uri="{BB962C8B-B14F-4D97-AF65-F5344CB8AC3E}">
        <p14:creationId xmlns:p14="http://schemas.microsoft.com/office/powerpoint/2010/main" val="336395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down)">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fade">
                                      <p:cBhvr>
                                        <p:cTn id="30" dur="500"/>
                                        <p:tgtEl>
                                          <p:spTgt spid="6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6"/>
                                        </p:tgtEl>
                                        <p:attrNameLst>
                                          <p:attrName>style.visibility</p:attrName>
                                        </p:attrNameLst>
                                      </p:cBhvr>
                                      <p:to>
                                        <p:strVal val="visible"/>
                                      </p:to>
                                    </p:set>
                                    <p:animEffect transition="in" filter="fade">
                                      <p:cBhvr>
                                        <p:cTn id="33" dur="500"/>
                                        <p:tgtEl>
                                          <p:spTgt spid="8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7"/>
                                        </p:tgtEl>
                                        <p:attrNameLst>
                                          <p:attrName>style.visibility</p:attrName>
                                        </p:attrNameLst>
                                      </p:cBhvr>
                                      <p:to>
                                        <p:strVal val="visible"/>
                                      </p:to>
                                    </p:set>
                                    <p:animEffect transition="in" filter="fade">
                                      <p:cBhvr>
                                        <p:cTn id="36" dur="500"/>
                                        <p:tgtEl>
                                          <p:spTgt spid="8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0"/>
                                        </p:tgtEl>
                                        <p:attrNameLst>
                                          <p:attrName>style.visibility</p:attrName>
                                        </p:attrNameLst>
                                      </p:cBhvr>
                                      <p:to>
                                        <p:strVal val="visible"/>
                                      </p:to>
                                    </p:set>
                                    <p:animEffect transition="in" filter="wipe(up)">
                                      <p:cBhvr>
                                        <p:cTn id="41" dur="500"/>
                                        <p:tgtEl>
                                          <p:spTgt spid="70"/>
                                        </p:tgtEl>
                                      </p:cBhvr>
                                    </p:animEffect>
                                  </p:childTnLst>
                                </p:cTn>
                              </p:par>
                              <p:par>
                                <p:cTn id="42" presetID="22" presetClass="entr" presetSubtype="1" fill="hold" nodeType="with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wipe(up)">
                                      <p:cBhvr>
                                        <p:cTn id="44" dur="500"/>
                                        <p:tgtEl>
                                          <p:spTgt spid="7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71"/>
                                        </p:tgtEl>
                                        <p:attrNameLst>
                                          <p:attrName>style.visibility</p:attrName>
                                        </p:attrNameLst>
                                      </p:cBhvr>
                                      <p:to>
                                        <p:strVal val="visible"/>
                                      </p:to>
                                    </p:set>
                                    <p:anim calcmode="lin" valueType="num">
                                      <p:cBhvr>
                                        <p:cTn id="53" dur="500" fill="hold"/>
                                        <p:tgtEl>
                                          <p:spTgt spid="71"/>
                                        </p:tgtEl>
                                        <p:attrNameLst>
                                          <p:attrName>ppt_w</p:attrName>
                                        </p:attrNameLst>
                                      </p:cBhvr>
                                      <p:tavLst>
                                        <p:tav tm="0">
                                          <p:val>
                                            <p:fltVal val="0"/>
                                          </p:val>
                                        </p:tav>
                                        <p:tav tm="100000">
                                          <p:val>
                                            <p:strVal val="#ppt_w"/>
                                          </p:val>
                                        </p:tav>
                                      </p:tavLst>
                                    </p:anim>
                                    <p:anim calcmode="lin" valueType="num">
                                      <p:cBhvr>
                                        <p:cTn id="54" dur="500" fill="hold"/>
                                        <p:tgtEl>
                                          <p:spTgt spid="71"/>
                                        </p:tgtEl>
                                        <p:attrNameLst>
                                          <p:attrName>ppt_h</p:attrName>
                                        </p:attrNameLst>
                                      </p:cBhvr>
                                      <p:tavLst>
                                        <p:tav tm="0">
                                          <p:val>
                                            <p:fltVal val="0"/>
                                          </p:val>
                                        </p:tav>
                                        <p:tav tm="100000">
                                          <p:val>
                                            <p:strVal val="#ppt_h"/>
                                          </p:val>
                                        </p:tav>
                                      </p:tavLst>
                                    </p:anim>
                                    <p:animEffect transition="in" filter="fade">
                                      <p:cBhvr>
                                        <p:cTn id="55" dur="500"/>
                                        <p:tgtEl>
                                          <p:spTgt spid="71"/>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up)">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 calcmode="lin" valueType="num">
                                      <p:cBhvr>
                                        <p:cTn id="61" dur="500" fill="hold"/>
                                        <p:tgtEl>
                                          <p:spTgt spid="72"/>
                                        </p:tgtEl>
                                        <p:attrNameLst>
                                          <p:attrName>ppt_w</p:attrName>
                                        </p:attrNameLst>
                                      </p:cBhvr>
                                      <p:tavLst>
                                        <p:tav tm="0">
                                          <p:val>
                                            <p:fltVal val="0"/>
                                          </p:val>
                                        </p:tav>
                                        <p:tav tm="100000">
                                          <p:val>
                                            <p:strVal val="#ppt_w"/>
                                          </p:val>
                                        </p:tav>
                                      </p:tavLst>
                                    </p:anim>
                                    <p:anim calcmode="lin" valueType="num">
                                      <p:cBhvr>
                                        <p:cTn id="62" dur="500" fill="hold"/>
                                        <p:tgtEl>
                                          <p:spTgt spid="72"/>
                                        </p:tgtEl>
                                        <p:attrNameLst>
                                          <p:attrName>ppt_h</p:attrName>
                                        </p:attrNameLst>
                                      </p:cBhvr>
                                      <p:tavLst>
                                        <p:tav tm="0">
                                          <p:val>
                                            <p:fltVal val="0"/>
                                          </p:val>
                                        </p:tav>
                                        <p:tav tm="100000">
                                          <p:val>
                                            <p:strVal val="#ppt_h"/>
                                          </p:val>
                                        </p:tav>
                                      </p:tavLst>
                                    </p:anim>
                                    <p:animEffect transition="in" filter="fade">
                                      <p:cBhvr>
                                        <p:cTn id="63" dur="500"/>
                                        <p:tgtEl>
                                          <p:spTgt spid="72"/>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wipe(up)">
                                      <p:cBhvr>
                                        <p:cTn id="66" dur="500"/>
                                        <p:tgtEl>
                                          <p:spTgt spid="78"/>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anim calcmode="lin" valueType="num">
                                      <p:cBhvr>
                                        <p:cTn id="69" dur="500" fill="hold"/>
                                        <p:tgtEl>
                                          <p:spTgt spid="75"/>
                                        </p:tgtEl>
                                        <p:attrNameLst>
                                          <p:attrName>ppt_w</p:attrName>
                                        </p:attrNameLst>
                                      </p:cBhvr>
                                      <p:tavLst>
                                        <p:tav tm="0">
                                          <p:val>
                                            <p:fltVal val="0"/>
                                          </p:val>
                                        </p:tav>
                                        <p:tav tm="100000">
                                          <p:val>
                                            <p:strVal val="#ppt_w"/>
                                          </p:val>
                                        </p:tav>
                                      </p:tavLst>
                                    </p:anim>
                                    <p:anim calcmode="lin" valueType="num">
                                      <p:cBhvr>
                                        <p:cTn id="70" dur="500" fill="hold"/>
                                        <p:tgtEl>
                                          <p:spTgt spid="75"/>
                                        </p:tgtEl>
                                        <p:attrNameLst>
                                          <p:attrName>ppt_h</p:attrName>
                                        </p:attrNameLst>
                                      </p:cBhvr>
                                      <p:tavLst>
                                        <p:tav tm="0">
                                          <p:val>
                                            <p:fltVal val="0"/>
                                          </p:val>
                                        </p:tav>
                                        <p:tav tm="100000">
                                          <p:val>
                                            <p:strVal val="#ppt_h"/>
                                          </p:val>
                                        </p:tav>
                                      </p:tavLst>
                                    </p:anim>
                                    <p:animEffect transition="in" filter="fade">
                                      <p:cBhvr>
                                        <p:cTn id="71" dur="500"/>
                                        <p:tgtEl>
                                          <p:spTgt spid="7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77"/>
                                        </p:tgtEl>
                                        <p:attrNameLst>
                                          <p:attrName>style.visibility</p:attrName>
                                        </p:attrNameLst>
                                      </p:cBhvr>
                                      <p:to>
                                        <p:strVal val="visible"/>
                                      </p:to>
                                    </p:set>
                                    <p:animEffect transition="in" filter="wipe(up)">
                                      <p:cBhvr>
                                        <p:cTn id="74" dur="500"/>
                                        <p:tgtEl>
                                          <p:spTgt spid="7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p:cTn id="77" dur="500" fill="hold"/>
                                        <p:tgtEl>
                                          <p:spTgt spid="76"/>
                                        </p:tgtEl>
                                        <p:attrNameLst>
                                          <p:attrName>ppt_w</p:attrName>
                                        </p:attrNameLst>
                                      </p:cBhvr>
                                      <p:tavLst>
                                        <p:tav tm="0">
                                          <p:val>
                                            <p:fltVal val="0"/>
                                          </p:val>
                                        </p:tav>
                                        <p:tav tm="100000">
                                          <p:val>
                                            <p:strVal val="#ppt_w"/>
                                          </p:val>
                                        </p:tav>
                                      </p:tavLst>
                                    </p:anim>
                                    <p:anim calcmode="lin" valueType="num">
                                      <p:cBhvr>
                                        <p:cTn id="78" dur="500" fill="hold"/>
                                        <p:tgtEl>
                                          <p:spTgt spid="76"/>
                                        </p:tgtEl>
                                        <p:attrNameLst>
                                          <p:attrName>ppt_h</p:attrName>
                                        </p:attrNameLst>
                                      </p:cBhvr>
                                      <p:tavLst>
                                        <p:tav tm="0">
                                          <p:val>
                                            <p:fltVal val="0"/>
                                          </p:val>
                                        </p:tav>
                                        <p:tav tm="100000">
                                          <p:val>
                                            <p:strVal val="#ppt_h"/>
                                          </p:val>
                                        </p:tav>
                                      </p:tavLst>
                                    </p:anim>
                                    <p:animEffect transition="in" filter="fade">
                                      <p:cBhvr>
                                        <p:cTn id="79" dur="500"/>
                                        <p:tgtEl>
                                          <p:spTgt spid="76"/>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wipe(up)">
                                      <p:cBhvr>
                                        <p:cTn id="82" dur="500"/>
                                        <p:tgtEl>
                                          <p:spTgt spid="82"/>
                                        </p:tgtEl>
                                      </p:cBhvr>
                                    </p:animEffect>
                                  </p:childTnLst>
                                </p:cTn>
                              </p:par>
                            </p:childTnLst>
                          </p:cTn>
                        </p:par>
                        <p:par>
                          <p:cTn id="83" fill="hold">
                            <p:stCondLst>
                              <p:cond delay="1000"/>
                            </p:stCondLst>
                            <p:childTnLst>
                              <p:par>
                                <p:cTn id="84" presetID="22" presetClass="entr" presetSubtype="8" fill="hold"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left)">
                                      <p:cBhvr>
                                        <p:cTn id="86" dur="500"/>
                                        <p:tgtEl>
                                          <p:spTgt spid="29"/>
                                        </p:tgtEl>
                                      </p:cBhvr>
                                    </p:animEffect>
                                  </p:childTnLst>
                                </p:cTn>
                              </p:par>
                            </p:childTnLst>
                          </p:cTn>
                        </p:par>
                        <p:par>
                          <p:cTn id="87" fill="hold">
                            <p:stCondLst>
                              <p:cond delay="1500"/>
                            </p:stCondLst>
                            <p:childTnLst>
                              <p:par>
                                <p:cTn id="88" presetID="22" presetClass="entr" presetSubtype="4" fill="hold" nodeType="after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down)">
                                      <p:cBhvr>
                                        <p:cTn id="90" dur="500"/>
                                        <p:tgtEl>
                                          <p:spTgt spid="30"/>
                                        </p:tgtEl>
                                      </p:cBhvr>
                                    </p:animEffect>
                                  </p:childTnLst>
                                </p:cTn>
                              </p:par>
                            </p:childTnLst>
                          </p:cTn>
                        </p:par>
                        <p:par>
                          <p:cTn id="91" fill="hold">
                            <p:stCondLst>
                              <p:cond delay="2000"/>
                            </p:stCondLst>
                            <p:childTnLst>
                              <p:par>
                                <p:cTn id="92" presetID="22" presetClass="entr" presetSubtype="2" fill="hold" nodeType="after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wipe(right)">
                                      <p:cBhvr>
                                        <p:cTn id="94" dur="500"/>
                                        <p:tgtEl>
                                          <p:spTgt spid="31"/>
                                        </p:tgtEl>
                                      </p:cBhvr>
                                    </p:animEffect>
                                  </p:childTnLst>
                                </p:cTn>
                              </p:par>
                            </p:childTnLst>
                          </p:cTn>
                        </p:par>
                        <p:par>
                          <p:cTn id="95" fill="hold">
                            <p:stCondLst>
                              <p:cond delay="2500"/>
                            </p:stCondLst>
                            <p:childTnLst>
                              <p:par>
                                <p:cTn id="96" presetID="22" presetClass="entr" presetSubtype="2" fill="hold"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right)">
                                      <p:cBhvr>
                                        <p:cTn id="98" dur="500"/>
                                        <p:tgtEl>
                                          <p:spTgt spid="32"/>
                                        </p:tgtEl>
                                      </p:cBhvr>
                                    </p:animEffect>
                                  </p:childTnLst>
                                </p:cTn>
                              </p:par>
                            </p:childTnLst>
                          </p:cTn>
                        </p:par>
                        <p:par>
                          <p:cTn id="99" fill="hold">
                            <p:stCondLst>
                              <p:cond delay="3000"/>
                            </p:stCondLst>
                            <p:childTnLst>
                              <p:par>
                                <p:cTn id="100" presetID="22" presetClass="entr" presetSubtype="8" fill="hold" nodeType="after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1000"/>
                                        <p:tgtEl>
                                          <p:spTgt spid="26"/>
                                        </p:tgtEl>
                                      </p:cBhvr>
                                    </p:animEffect>
                                  </p:childTnLst>
                                </p:cTn>
                              </p:par>
                            </p:childTnLst>
                          </p:cTn>
                        </p:par>
                        <p:par>
                          <p:cTn id="103" fill="hold">
                            <p:stCondLst>
                              <p:cond delay="4000"/>
                            </p:stCondLst>
                            <p:childTnLst>
                              <p:par>
                                <p:cTn id="104" presetID="16" presetClass="entr" presetSubtype="21" fill="hold" grpId="0" nodeType="after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barn(inVertical)">
                                      <p:cBhvr>
                                        <p:cTn id="106" dur="500"/>
                                        <p:tgtEl>
                                          <p:spTgt spid="33"/>
                                        </p:tgtEl>
                                      </p:cBhvr>
                                    </p:animEffect>
                                  </p:childTnLst>
                                </p:cTn>
                              </p:par>
                            </p:childTnLst>
                          </p:cTn>
                        </p:par>
                        <p:par>
                          <p:cTn id="107" fill="hold">
                            <p:stCondLst>
                              <p:cond delay="4500"/>
                            </p:stCondLst>
                            <p:childTnLst>
                              <p:par>
                                <p:cTn id="108" presetID="22" presetClass="entr" presetSubtype="4" fill="hold" grpId="0" nodeType="afterEffect">
                                  <p:stCondLst>
                                    <p:cond delay="0"/>
                                  </p:stCondLst>
                                  <p:childTnLst>
                                    <p:set>
                                      <p:cBhvr>
                                        <p:cTn id="109" dur="1" fill="hold">
                                          <p:stCondLst>
                                            <p:cond delay="0"/>
                                          </p:stCondLst>
                                        </p:cTn>
                                        <p:tgtEl>
                                          <p:spTgt spid="90"/>
                                        </p:tgtEl>
                                        <p:attrNameLst>
                                          <p:attrName>style.visibility</p:attrName>
                                        </p:attrNameLst>
                                      </p:cBhvr>
                                      <p:to>
                                        <p:strVal val="visible"/>
                                      </p:to>
                                    </p:set>
                                    <p:animEffect transition="in" filter="wipe(down)">
                                      <p:cBhvr>
                                        <p:cTn id="110" dur="500"/>
                                        <p:tgtEl>
                                          <p:spTgt spid="90"/>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10"/>
                                        </p:tgtEl>
                                        <p:attrNameLst>
                                          <p:attrName>style.visibility</p:attrName>
                                        </p:attrNameLst>
                                      </p:cBhvr>
                                      <p:to>
                                        <p:strVal val="visible"/>
                                      </p:to>
                                    </p:set>
                                    <p:animEffect transition="in" filter="wipe(left)">
                                      <p:cBhvr>
                                        <p:cTn id="115" dur="500"/>
                                        <p:tgtEl>
                                          <p:spTgt spid="110"/>
                                        </p:tgtEl>
                                      </p:cBhvr>
                                    </p:animEffect>
                                  </p:childTnLst>
                                </p:cTn>
                              </p:par>
                            </p:childTnLst>
                          </p:cTn>
                        </p:par>
                        <p:par>
                          <p:cTn id="116" fill="hold">
                            <p:stCondLst>
                              <p:cond delay="500"/>
                            </p:stCondLst>
                            <p:childTnLst>
                              <p:par>
                                <p:cTn id="117" presetID="22" presetClass="entr" presetSubtype="1" fill="hold" nodeType="afterEffect">
                                  <p:stCondLst>
                                    <p:cond delay="0"/>
                                  </p:stCondLst>
                                  <p:childTnLst>
                                    <p:set>
                                      <p:cBhvr>
                                        <p:cTn id="118" dur="1" fill="hold">
                                          <p:stCondLst>
                                            <p:cond delay="0"/>
                                          </p:stCondLst>
                                        </p:cTn>
                                        <p:tgtEl>
                                          <p:spTgt spid="92"/>
                                        </p:tgtEl>
                                        <p:attrNameLst>
                                          <p:attrName>style.visibility</p:attrName>
                                        </p:attrNameLst>
                                      </p:cBhvr>
                                      <p:to>
                                        <p:strVal val="visible"/>
                                      </p:to>
                                    </p:set>
                                    <p:animEffect transition="in" filter="wipe(up)">
                                      <p:cBhvr>
                                        <p:cTn id="119" dur="500"/>
                                        <p:tgtEl>
                                          <p:spTgt spid="92"/>
                                        </p:tgtEl>
                                      </p:cBhvr>
                                    </p:animEffect>
                                  </p:childTnLst>
                                </p:cTn>
                              </p:par>
                              <p:par>
                                <p:cTn id="120" presetID="22" presetClass="entr" presetSubtype="1" fill="hold"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wipe(up)">
                                      <p:cBhvr>
                                        <p:cTn id="122" dur="500"/>
                                        <p:tgtEl>
                                          <p:spTgt spid="91"/>
                                        </p:tgtEl>
                                      </p:cBhvr>
                                    </p:animEffect>
                                  </p:childTnLst>
                                </p:cTn>
                              </p:par>
                            </p:childTnLst>
                          </p:cTn>
                        </p:par>
                        <p:par>
                          <p:cTn id="123" fill="hold">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102"/>
                                        </p:tgtEl>
                                        <p:attrNameLst>
                                          <p:attrName>style.visibility</p:attrName>
                                        </p:attrNameLst>
                                      </p:cBhvr>
                                      <p:to>
                                        <p:strVal val="visible"/>
                                      </p:to>
                                    </p:set>
                                    <p:animEffect transition="in" filter="wipe(left)">
                                      <p:cBhvr>
                                        <p:cTn id="126" dur="500"/>
                                        <p:tgtEl>
                                          <p:spTgt spid="102"/>
                                        </p:tgtEl>
                                      </p:cBhvr>
                                    </p:animEffect>
                                  </p:childTnLst>
                                </p:cTn>
                              </p:par>
                            </p:childTnLst>
                          </p:cTn>
                        </p:par>
                        <p:par>
                          <p:cTn id="127" fill="hold">
                            <p:stCondLst>
                              <p:cond delay="1500"/>
                            </p:stCondLst>
                            <p:childTnLst>
                              <p:par>
                                <p:cTn id="128" presetID="53" presetClass="entr" presetSubtype="16" fill="hold" grpId="0" nodeType="afterEffect">
                                  <p:stCondLst>
                                    <p:cond delay="0"/>
                                  </p:stCondLst>
                                  <p:childTnLst>
                                    <p:set>
                                      <p:cBhvr>
                                        <p:cTn id="129" dur="1" fill="hold">
                                          <p:stCondLst>
                                            <p:cond delay="0"/>
                                          </p:stCondLst>
                                        </p:cTn>
                                        <p:tgtEl>
                                          <p:spTgt spid="93"/>
                                        </p:tgtEl>
                                        <p:attrNameLst>
                                          <p:attrName>style.visibility</p:attrName>
                                        </p:attrNameLst>
                                      </p:cBhvr>
                                      <p:to>
                                        <p:strVal val="visible"/>
                                      </p:to>
                                    </p:set>
                                    <p:anim calcmode="lin" valueType="num">
                                      <p:cBhvr>
                                        <p:cTn id="130" dur="500" fill="hold"/>
                                        <p:tgtEl>
                                          <p:spTgt spid="93"/>
                                        </p:tgtEl>
                                        <p:attrNameLst>
                                          <p:attrName>ppt_w</p:attrName>
                                        </p:attrNameLst>
                                      </p:cBhvr>
                                      <p:tavLst>
                                        <p:tav tm="0">
                                          <p:val>
                                            <p:fltVal val="0"/>
                                          </p:val>
                                        </p:tav>
                                        <p:tav tm="100000">
                                          <p:val>
                                            <p:strVal val="#ppt_w"/>
                                          </p:val>
                                        </p:tav>
                                      </p:tavLst>
                                    </p:anim>
                                    <p:anim calcmode="lin" valueType="num">
                                      <p:cBhvr>
                                        <p:cTn id="131" dur="500" fill="hold"/>
                                        <p:tgtEl>
                                          <p:spTgt spid="93"/>
                                        </p:tgtEl>
                                        <p:attrNameLst>
                                          <p:attrName>ppt_h</p:attrName>
                                        </p:attrNameLst>
                                      </p:cBhvr>
                                      <p:tavLst>
                                        <p:tav tm="0">
                                          <p:val>
                                            <p:fltVal val="0"/>
                                          </p:val>
                                        </p:tav>
                                        <p:tav tm="100000">
                                          <p:val>
                                            <p:strVal val="#ppt_h"/>
                                          </p:val>
                                        </p:tav>
                                      </p:tavLst>
                                    </p:anim>
                                    <p:animEffect transition="in" filter="fade">
                                      <p:cBhvr>
                                        <p:cTn id="132" dur="500"/>
                                        <p:tgtEl>
                                          <p:spTgt spid="93"/>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95"/>
                                        </p:tgtEl>
                                        <p:attrNameLst>
                                          <p:attrName>style.visibility</p:attrName>
                                        </p:attrNameLst>
                                      </p:cBhvr>
                                      <p:to>
                                        <p:strVal val="visible"/>
                                      </p:to>
                                    </p:set>
                                    <p:animEffect transition="in" filter="wipe(up)">
                                      <p:cBhvr>
                                        <p:cTn id="135" dur="500"/>
                                        <p:tgtEl>
                                          <p:spTgt spid="9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anim calcmode="lin" valueType="num">
                                      <p:cBhvr>
                                        <p:cTn id="138" dur="500" fill="hold"/>
                                        <p:tgtEl>
                                          <p:spTgt spid="94"/>
                                        </p:tgtEl>
                                        <p:attrNameLst>
                                          <p:attrName>ppt_w</p:attrName>
                                        </p:attrNameLst>
                                      </p:cBhvr>
                                      <p:tavLst>
                                        <p:tav tm="0">
                                          <p:val>
                                            <p:fltVal val="0"/>
                                          </p:val>
                                        </p:tav>
                                        <p:tav tm="100000">
                                          <p:val>
                                            <p:strVal val="#ppt_w"/>
                                          </p:val>
                                        </p:tav>
                                      </p:tavLst>
                                    </p:anim>
                                    <p:anim calcmode="lin" valueType="num">
                                      <p:cBhvr>
                                        <p:cTn id="139" dur="500" fill="hold"/>
                                        <p:tgtEl>
                                          <p:spTgt spid="94"/>
                                        </p:tgtEl>
                                        <p:attrNameLst>
                                          <p:attrName>ppt_h</p:attrName>
                                        </p:attrNameLst>
                                      </p:cBhvr>
                                      <p:tavLst>
                                        <p:tav tm="0">
                                          <p:val>
                                            <p:fltVal val="0"/>
                                          </p:val>
                                        </p:tav>
                                        <p:tav tm="100000">
                                          <p:val>
                                            <p:strVal val="#ppt_h"/>
                                          </p:val>
                                        </p:tav>
                                      </p:tavLst>
                                    </p:anim>
                                    <p:animEffect transition="in" filter="fade">
                                      <p:cBhvr>
                                        <p:cTn id="140" dur="500"/>
                                        <p:tgtEl>
                                          <p:spTgt spid="94"/>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99"/>
                                        </p:tgtEl>
                                        <p:attrNameLst>
                                          <p:attrName>style.visibility</p:attrName>
                                        </p:attrNameLst>
                                      </p:cBhvr>
                                      <p:to>
                                        <p:strVal val="visible"/>
                                      </p:to>
                                    </p:set>
                                    <p:animEffect transition="in" filter="wipe(up)">
                                      <p:cBhvr>
                                        <p:cTn id="143" dur="500"/>
                                        <p:tgtEl>
                                          <p:spTgt spid="99"/>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96"/>
                                        </p:tgtEl>
                                        <p:attrNameLst>
                                          <p:attrName>style.visibility</p:attrName>
                                        </p:attrNameLst>
                                      </p:cBhvr>
                                      <p:to>
                                        <p:strVal val="visible"/>
                                      </p:to>
                                    </p:set>
                                    <p:anim calcmode="lin" valueType="num">
                                      <p:cBhvr>
                                        <p:cTn id="146" dur="500" fill="hold"/>
                                        <p:tgtEl>
                                          <p:spTgt spid="96"/>
                                        </p:tgtEl>
                                        <p:attrNameLst>
                                          <p:attrName>ppt_w</p:attrName>
                                        </p:attrNameLst>
                                      </p:cBhvr>
                                      <p:tavLst>
                                        <p:tav tm="0">
                                          <p:val>
                                            <p:fltVal val="0"/>
                                          </p:val>
                                        </p:tav>
                                        <p:tav tm="100000">
                                          <p:val>
                                            <p:strVal val="#ppt_w"/>
                                          </p:val>
                                        </p:tav>
                                      </p:tavLst>
                                    </p:anim>
                                    <p:anim calcmode="lin" valueType="num">
                                      <p:cBhvr>
                                        <p:cTn id="147" dur="500" fill="hold"/>
                                        <p:tgtEl>
                                          <p:spTgt spid="96"/>
                                        </p:tgtEl>
                                        <p:attrNameLst>
                                          <p:attrName>ppt_h</p:attrName>
                                        </p:attrNameLst>
                                      </p:cBhvr>
                                      <p:tavLst>
                                        <p:tav tm="0">
                                          <p:val>
                                            <p:fltVal val="0"/>
                                          </p:val>
                                        </p:tav>
                                        <p:tav tm="100000">
                                          <p:val>
                                            <p:strVal val="#ppt_h"/>
                                          </p:val>
                                        </p:tav>
                                      </p:tavLst>
                                    </p:anim>
                                    <p:animEffect transition="in" filter="fade">
                                      <p:cBhvr>
                                        <p:cTn id="148" dur="500"/>
                                        <p:tgtEl>
                                          <p:spTgt spid="96"/>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98"/>
                                        </p:tgtEl>
                                        <p:attrNameLst>
                                          <p:attrName>style.visibility</p:attrName>
                                        </p:attrNameLst>
                                      </p:cBhvr>
                                      <p:to>
                                        <p:strVal val="visible"/>
                                      </p:to>
                                    </p:set>
                                    <p:animEffect transition="in" filter="wipe(up)">
                                      <p:cBhvr>
                                        <p:cTn id="151" dur="500"/>
                                        <p:tgtEl>
                                          <p:spTgt spid="9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97"/>
                                        </p:tgtEl>
                                        <p:attrNameLst>
                                          <p:attrName>style.visibility</p:attrName>
                                        </p:attrNameLst>
                                      </p:cBhvr>
                                      <p:to>
                                        <p:strVal val="visible"/>
                                      </p:to>
                                    </p:set>
                                    <p:anim calcmode="lin" valueType="num">
                                      <p:cBhvr>
                                        <p:cTn id="154" dur="500" fill="hold"/>
                                        <p:tgtEl>
                                          <p:spTgt spid="97"/>
                                        </p:tgtEl>
                                        <p:attrNameLst>
                                          <p:attrName>ppt_w</p:attrName>
                                        </p:attrNameLst>
                                      </p:cBhvr>
                                      <p:tavLst>
                                        <p:tav tm="0">
                                          <p:val>
                                            <p:fltVal val="0"/>
                                          </p:val>
                                        </p:tav>
                                        <p:tav tm="100000">
                                          <p:val>
                                            <p:strVal val="#ppt_w"/>
                                          </p:val>
                                        </p:tav>
                                      </p:tavLst>
                                    </p:anim>
                                    <p:anim calcmode="lin" valueType="num">
                                      <p:cBhvr>
                                        <p:cTn id="155" dur="500" fill="hold"/>
                                        <p:tgtEl>
                                          <p:spTgt spid="97"/>
                                        </p:tgtEl>
                                        <p:attrNameLst>
                                          <p:attrName>ppt_h</p:attrName>
                                        </p:attrNameLst>
                                      </p:cBhvr>
                                      <p:tavLst>
                                        <p:tav tm="0">
                                          <p:val>
                                            <p:fltVal val="0"/>
                                          </p:val>
                                        </p:tav>
                                        <p:tav tm="100000">
                                          <p:val>
                                            <p:strVal val="#ppt_h"/>
                                          </p:val>
                                        </p:tav>
                                      </p:tavLst>
                                    </p:anim>
                                    <p:animEffect transition="in" filter="fade">
                                      <p:cBhvr>
                                        <p:cTn id="156" dur="500"/>
                                        <p:tgtEl>
                                          <p:spTgt spid="97"/>
                                        </p:tgtEl>
                                      </p:cBhvr>
                                    </p:animEffect>
                                  </p:childTnLst>
                                </p:cTn>
                              </p:par>
                              <p:par>
                                <p:cTn id="157" presetID="22" presetClass="entr" presetSubtype="1" fill="hold" grpId="0" nodeType="withEffect">
                                  <p:stCondLst>
                                    <p:cond delay="0"/>
                                  </p:stCondLst>
                                  <p:childTnLst>
                                    <p:set>
                                      <p:cBhvr>
                                        <p:cTn id="158" dur="1" fill="hold">
                                          <p:stCondLst>
                                            <p:cond delay="0"/>
                                          </p:stCondLst>
                                        </p:cTn>
                                        <p:tgtEl>
                                          <p:spTgt spid="108"/>
                                        </p:tgtEl>
                                        <p:attrNameLst>
                                          <p:attrName>style.visibility</p:attrName>
                                        </p:attrNameLst>
                                      </p:cBhvr>
                                      <p:to>
                                        <p:strVal val="visible"/>
                                      </p:to>
                                    </p:set>
                                    <p:animEffect transition="in" filter="wipe(up)">
                                      <p:cBhvr>
                                        <p:cTn id="159" dur="500"/>
                                        <p:tgtEl>
                                          <p:spTgt spid="108"/>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103"/>
                                        </p:tgtEl>
                                        <p:attrNameLst>
                                          <p:attrName>style.visibility</p:attrName>
                                        </p:attrNameLst>
                                      </p:cBhvr>
                                      <p:to>
                                        <p:strVal val="visible"/>
                                      </p:to>
                                    </p:set>
                                    <p:animEffect transition="in" filter="wipe(left)">
                                      <p:cBhvr>
                                        <p:cTn id="163" dur="500"/>
                                        <p:tgtEl>
                                          <p:spTgt spid="103"/>
                                        </p:tgtEl>
                                      </p:cBhvr>
                                    </p:animEffect>
                                  </p:childTnLst>
                                </p:cTn>
                              </p:par>
                            </p:childTnLst>
                          </p:cTn>
                        </p:par>
                        <p:par>
                          <p:cTn id="164" fill="hold">
                            <p:stCondLst>
                              <p:cond delay="2500"/>
                            </p:stCondLst>
                            <p:childTnLst>
                              <p:par>
                                <p:cTn id="165" presetID="22" presetClass="entr" presetSubtype="4" fill="hold" nodeType="afterEffect">
                                  <p:stCondLst>
                                    <p:cond delay="0"/>
                                  </p:stCondLst>
                                  <p:childTnLst>
                                    <p:set>
                                      <p:cBhvr>
                                        <p:cTn id="166" dur="1" fill="hold">
                                          <p:stCondLst>
                                            <p:cond delay="0"/>
                                          </p:stCondLst>
                                        </p:cTn>
                                        <p:tgtEl>
                                          <p:spTgt spid="104"/>
                                        </p:tgtEl>
                                        <p:attrNameLst>
                                          <p:attrName>style.visibility</p:attrName>
                                        </p:attrNameLst>
                                      </p:cBhvr>
                                      <p:to>
                                        <p:strVal val="visible"/>
                                      </p:to>
                                    </p:set>
                                    <p:animEffect transition="in" filter="wipe(down)">
                                      <p:cBhvr>
                                        <p:cTn id="167" dur="500"/>
                                        <p:tgtEl>
                                          <p:spTgt spid="104"/>
                                        </p:tgtEl>
                                      </p:cBhvr>
                                    </p:animEffect>
                                  </p:childTnLst>
                                </p:cTn>
                              </p:par>
                            </p:childTnLst>
                          </p:cTn>
                        </p:par>
                        <p:par>
                          <p:cTn id="168" fill="hold">
                            <p:stCondLst>
                              <p:cond delay="3000"/>
                            </p:stCondLst>
                            <p:childTnLst>
                              <p:par>
                                <p:cTn id="169" presetID="22" presetClass="entr" presetSubtype="2" fill="hold" nodeType="afterEffect">
                                  <p:stCondLst>
                                    <p:cond delay="0"/>
                                  </p:stCondLst>
                                  <p:childTnLst>
                                    <p:set>
                                      <p:cBhvr>
                                        <p:cTn id="170" dur="1" fill="hold">
                                          <p:stCondLst>
                                            <p:cond delay="0"/>
                                          </p:stCondLst>
                                        </p:cTn>
                                        <p:tgtEl>
                                          <p:spTgt spid="105"/>
                                        </p:tgtEl>
                                        <p:attrNameLst>
                                          <p:attrName>style.visibility</p:attrName>
                                        </p:attrNameLst>
                                      </p:cBhvr>
                                      <p:to>
                                        <p:strVal val="visible"/>
                                      </p:to>
                                    </p:set>
                                    <p:animEffect transition="in" filter="wipe(right)">
                                      <p:cBhvr>
                                        <p:cTn id="171" dur="500"/>
                                        <p:tgtEl>
                                          <p:spTgt spid="105"/>
                                        </p:tgtEl>
                                      </p:cBhvr>
                                    </p:animEffect>
                                  </p:childTnLst>
                                </p:cTn>
                              </p:par>
                            </p:childTnLst>
                          </p:cTn>
                        </p:par>
                        <p:par>
                          <p:cTn id="172" fill="hold">
                            <p:stCondLst>
                              <p:cond delay="3500"/>
                            </p:stCondLst>
                            <p:childTnLst>
                              <p:par>
                                <p:cTn id="173" presetID="22" presetClass="entr" presetSubtype="2" fill="hold" nodeType="after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right)">
                                      <p:cBhvr>
                                        <p:cTn id="175" dur="500"/>
                                        <p:tgtEl>
                                          <p:spTgt spid="106"/>
                                        </p:tgtEl>
                                      </p:cBhvr>
                                    </p:animEffect>
                                  </p:childTnLst>
                                </p:cTn>
                              </p:par>
                            </p:childTnLst>
                          </p:cTn>
                        </p:par>
                        <p:par>
                          <p:cTn id="176" fill="hold">
                            <p:stCondLst>
                              <p:cond delay="4000"/>
                            </p:stCondLst>
                            <p:childTnLst>
                              <p:par>
                                <p:cTn id="177" presetID="22" presetClass="entr" presetSubtype="8" fill="hold" nodeType="afterEffect">
                                  <p:stCondLst>
                                    <p:cond delay="0"/>
                                  </p:stCondLst>
                                  <p:childTnLst>
                                    <p:set>
                                      <p:cBhvr>
                                        <p:cTn id="178" dur="1" fill="hold">
                                          <p:stCondLst>
                                            <p:cond delay="0"/>
                                          </p:stCondLst>
                                        </p:cTn>
                                        <p:tgtEl>
                                          <p:spTgt spid="100"/>
                                        </p:tgtEl>
                                        <p:attrNameLst>
                                          <p:attrName>style.visibility</p:attrName>
                                        </p:attrNameLst>
                                      </p:cBhvr>
                                      <p:to>
                                        <p:strVal val="visible"/>
                                      </p:to>
                                    </p:set>
                                    <p:animEffect transition="in" filter="wipe(left)">
                                      <p:cBhvr>
                                        <p:cTn id="179" dur="1000"/>
                                        <p:tgtEl>
                                          <p:spTgt spid="100"/>
                                        </p:tgtEl>
                                      </p:cBhvr>
                                    </p:animEffect>
                                  </p:childTnLst>
                                </p:cTn>
                              </p:par>
                            </p:childTnLst>
                          </p:cTn>
                        </p:par>
                        <p:par>
                          <p:cTn id="180" fill="hold">
                            <p:stCondLst>
                              <p:cond delay="5000"/>
                            </p:stCondLst>
                            <p:childTnLst>
                              <p:par>
                                <p:cTn id="181" presetID="16" presetClass="entr" presetSubtype="21" fill="hold" grpId="0" nodeType="afterEffect">
                                  <p:stCondLst>
                                    <p:cond delay="0"/>
                                  </p:stCondLst>
                                  <p:childTnLst>
                                    <p:set>
                                      <p:cBhvr>
                                        <p:cTn id="182" dur="1" fill="hold">
                                          <p:stCondLst>
                                            <p:cond delay="0"/>
                                          </p:stCondLst>
                                        </p:cTn>
                                        <p:tgtEl>
                                          <p:spTgt spid="107"/>
                                        </p:tgtEl>
                                        <p:attrNameLst>
                                          <p:attrName>style.visibility</p:attrName>
                                        </p:attrNameLst>
                                      </p:cBhvr>
                                      <p:to>
                                        <p:strVal val="visible"/>
                                      </p:to>
                                    </p:set>
                                    <p:animEffect transition="in" filter="barn(inVertical)">
                                      <p:cBhvr>
                                        <p:cTn id="183" dur="500"/>
                                        <p:tgtEl>
                                          <p:spTgt spid="107"/>
                                        </p:tgtEl>
                                      </p:cBhvr>
                                    </p:animEffect>
                                  </p:childTnLst>
                                </p:cTn>
                              </p:par>
                            </p:childTnLst>
                          </p:cTn>
                        </p:par>
                        <p:par>
                          <p:cTn id="184" fill="hold">
                            <p:stCondLst>
                              <p:cond delay="5500"/>
                            </p:stCondLst>
                            <p:childTnLst>
                              <p:par>
                                <p:cTn id="185" presetID="22" presetClass="entr" presetSubtype="4" fill="hold" grpId="0" nodeType="afterEffect">
                                  <p:stCondLst>
                                    <p:cond delay="0"/>
                                  </p:stCondLst>
                                  <p:childTnLst>
                                    <p:set>
                                      <p:cBhvr>
                                        <p:cTn id="186" dur="1" fill="hold">
                                          <p:stCondLst>
                                            <p:cond delay="0"/>
                                          </p:stCondLst>
                                        </p:cTn>
                                        <p:tgtEl>
                                          <p:spTgt spid="109"/>
                                        </p:tgtEl>
                                        <p:attrNameLst>
                                          <p:attrName>style.visibility</p:attrName>
                                        </p:attrNameLst>
                                      </p:cBhvr>
                                      <p:to>
                                        <p:strVal val="visible"/>
                                      </p:to>
                                    </p:set>
                                    <p:animEffect transition="in" filter="wipe(down)">
                                      <p:cBhvr>
                                        <p:cTn id="187" dur="500"/>
                                        <p:tgtEl>
                                          <p:spTgt spid="109"/>
                                        </p:tgtEl>
                                      </p:cBhvr>
                                    </p:animEffect>
                                  </p:childTnLst>
                                </p:cTn>
                              </p:par>
                            </p:childTnLst>
                          </p:cTn>
                        </p:par>
                      </p:childTnLst>
                    </p:cTn>
                  </p:par>
                  <p:par>
                    <p:cTn id="188" fill="hold">
                      <p:stCondLst>
                        <p:cond delay="indefinite"/>
                      </p:stCondLst>
                      <p:childTnLst>
                        <p:par>
                          <p:cTn id="189" fill="hold">
                            <p:stCondLst>
                              <p:cond delay="0"/>
                            </p:stCondLst>
                            <p:childTnLst>
                              <p:par>
                                <p:cTn id="190" presetID="53" presetClass="entr" presetSubtype="16" fill="hold" grpId="0" nodeType="clickEffect">
                                  <p:stCondLst>
                                    <p:cond delay="0"/>
                                  </p:stCondLst>
                                  <p:childTnLst>
                                    <p:set>
                                      <p:cBhvr>
                                        <p:cTn id="191" dur="1" fill="hold">
                                          <p:stCondLst>
                                            <p:cond delay="0"/>
                                          </p:stCondLst>
                                        </p:cTn>
                                        <p:tgtEl>
                                          <p:spTgt spid="89"/>
                                        </p:tgtEl>
                                        <p:attrNameLst>
                                          <p:attrName>style.visibility</p:attrName>
                                        </p:attrNameLst>
                                      </p:cBhvr>
                                      <p:to>
                                        <p:strVal val="visible"/>
                                      </p:to>
                                    </p:set>
                                    <p:anim calcmode="lin" valueType="num">
                                      <p:cBhvr>
                                        <p:cTn id="192" dur="500" fill="hold"/>
                                        <p:tgtEl>
                                          <p:spTgt spid="89"/>
                                        </p:tgtEl>
                                        <p:attrNameLst>
                                          <p:attrName>ppt_w</p:attrName>
                                        </p:attrNameLst>
                                      </p:cBhvr>
                                      <p:tavLst>
                                        <p:tav tm="0">
                                          <p:val>
                                            <p:fltVal val="0"/>
                                          </p:val>
                                        </p:tav>
                                        <p:tav tm="100000">
                                          <p:val>
                                            <p:strVal val="#ppt_w"/>
                                          </p:val>
                                        </p:tav>
                                      </p:tavLst>
                                    </p:anim>
                                    <p:anim calcmode="lin" valueType="num">
                                      <p:cBhvr>
                                        <p:cTn id="193" dur="500" fill="hold"/>
                                        <p:tgtEl>
                                          <p:spTgt spid="89"/>
                                        </p:tgtEl>
                                        <p:attrNameLst>
                                          <p:attrName>ppt_h</p:attrName>
                                        </p:attrNameLst>
                                      </p:cBhvr>
                                      <p:tavLst>
                                        <p:tav tm="0">
                                          <p:val>
                                            <p:fltVal val="0"/>
                                          </p:val>
                                        </p:tav>
                                        <p:tav tm="100000">
                                          <p:val>
                                            <p:strVal val="#ppt_h"/>
                                          </p:val>
                                        </p:tav>
                                      </p:tavLst>
                                    </p:anim>
                                    <p:animEffect transition="in" filter="fade">
                                      <p:cBhvr>
                                        <p:cTn id="19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animBg="1"/>
      <p:bldP spid="65" grpId="0" animBg="1"/>
      <p:bldP spid="66" grpId="0" animBg="1"/>
      <p:bldP spid="67" grpId="0" animBg="1"/>
      <p:bldP spid="68" grpId="0" animBg="1"/>
      <p:bldP spid="71" grpId="0" animBg="1"/>
      <p:bldP spid="72" grpId="0" animBg="1"/>
      <p:bldP spid="74" grpId="0" animBg="1"/>
      <p:bldP spid="75" grpId="0" animBg="1"/>
      <p:bldP spid="76" grpId="0" animBg="1"/>
      <p:bldP spid="77" grpId="0" animBg="1"/>
      <p:bldP spid="78" grpId="0" animBg="1"/>
      <p:bldP spid="33" grpId="0"/>
      <p:bldP spid="82" grpId="0" animBg="1"/>
      <p:bldP spid="86" grpId="0" animBg="1"/>
      <p:bldP spid="87" grpId="0" animBg="1"/>
      <p:bldP spid="90" grpId="0"/>
      <p:bldP spid="93" grpId="0" animBg="1"/>
      <p:bldP spid="94" grpId="0" animBg="1"/>
      <p:bldP spid="95" grpId="0" animBg="1"/>
      <p:bldP spid="96" grpId="0" animBg="1"/>
      <p:bldP spid="97" grpId="0" animBg="1"/>
      <p:bldP spid="98" grpId="0" animBg="1"/>
      <p:bldP spid="99" grpId="0" animBg="1"/>
      <p:bldP spid="107" grpId="0"/>
      <p:bldP spid="108" grpId="0" animBg="1"/>
      <p:bldP spid="109" grpId="0"/>
      <p:bldP spid="110" grpId="0" animBg="1"/>
      <p:bldP spid="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0" y="1776679"/>
            <a:ext cx="4041609"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EPICS, USER STORIES, AND FEATURES</a:t>
            </a:r>
          </a:p>
        </p:txBody>
      </p:sp>
      <p:sp>
        <p:nvSpPr>
          <p:cNvPr id="5" name="Rectangle 4">
            <a:extLst>
              <a:ext uri="{FF2B5EF4-FFF2-40B4-BE49-F238E27FC236}">
                <a16:creationId xmlns:a16="http://schemas.microsoft.com/office/drawing/2014/main" id="{653C7652-BF40-43BF-B502-EF9B67F354D8}"/>
              </a:ext>
            </a:extLst>
          </p:cNvPr>
          <p:cNvSpPr/>
          <p:nvPr/>
        </p:nvSpPr>
        <p:spPr>
          <a:xfrm>
            <a:off x="2204720" y="2712720"/>
            <a:ext cx="145288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User Story</a:t>
            </a:r>
          </a:p>
        </p:txBody>
      </p:sp>
      <p:sp>
        <p:nvSpPr>
          <p:cNvPr id="6" name="TextBox 5">
            <a:extLst>
              <a:ext uri="{FF2B5EF4-FFF2-40B4-BE49-F238E27FC236}">
                <a16:creationId xmlns:a16="http://schemas.microsoft.com/office/drawing/2014/main" id="{B2344804-88B9-4E17-8FA1-05019C75C092}"/>
              </a:ext>
            </a:extLst>
          </p:cNvPr>
          <p:cNvSpPr txBox="1"/>
          <p:nvPr/>
        </p:nvSpPr>
        <p:spPr>
          <a:xfrm>
            <a:off x="4531360" y="2797294"/>
            <a:ext cx="7400810" cy="369332"/>
          </a:xfrm>
          <a:prstGeom prst="rect">
            <a:avLst/>
          </a:prstGeom>
          <a:noFill/>
        </p:spPr>
        <p:txBody>
          <a:bodyPr wrap="square" rtlCol="0">
            <a:spAutoFit/>
          </a:bodyPr>
          <a:lstStyle/>
          <a:p>
            <a:r>
              <a:rPr lang="en-US"/>
              <a:t>Representing Requirements, can be fully implemented in a single iteration</a:t>
            </a:r>
          </a:p>
        </p:txBody>
      </p:sp>
      <p:sp>
        <p:nvSpPr>
          <p:cNvPr id="57" name="TextBox 56">
            <a:extLst>
              <a:ext uri="{FF2B5EF4-FFF2-40B4-BE49-F238E27FC236}">
                <a16:creationId xmlns:a16="http://schemas.microsoft.com/office/drawing/2014/main" id="{846F9813-278D-4099-A365-96ED77465A18}"/>
              </a:ext>
            </a:extLst>
          </p:cNvPr>
          <p:cNvSpPr txBox="1"/>
          <p:nvPr/>
        </p:nvSpPr>
        <p:spPr>
          <a:xfrm>
            <a:off x="4622799" y="3429000"/>
            <a:ext cx="5252720" cy="977191"/>
          </a:xfrm>
          <a:prstGeom prst="rect">
            <a:avLst/>
          </a:prstGeom>
          <a:noFill/>
        </p:spPr>
        <p:txBody>
          <a:bodyPr wrap="square" rtlCol="0">
            <a:spAutoFit/>
          </a:bodyPr>
          <a:lstStyle/>
          <a:p>
            <a:pPr>
              <a:lnSpc>
                <a:spcPct val="150000"/>
              </a:lnSpc>
            </a:pPr>
            <a:r>
              <a:rPr lang="en-US" sz="2000">
                <a:latin typeface="Fira Code" panose="020B0809050000020004" pitchFamily="49" charset="0"/>
                <a:ea typeface="Fira Code" panose="020B0809050000020004" pitchFamily="49" charset="0"/>
              </a:rPr>
              <a:t>As a [role], I want to [task], so that I can [goal or benefit]</a:t>
            </a:r>
          </a:p>
        </p:txBody>
      </p:sp>
      <p:sp>
        <p:nvSpPr>
          <p:cNvPr id="11" name="TextBox 10">
            <a:extLst>
              <a:ext uri="{FF2B5EF4-FFF2-40B4-BE49-F238E27FC236}">
                <a16:creationId xmlns:a16="http://schemas.microsoft.com/office/drawing/2014/main" id="{23E5FC33-A731-4EB4-B82F-D7B560886A26}"/>
              </a:ext>
            </a:extLst>
          </p:cNvPr>
          <p:cNvSpPr txBox="1"/>
          <p:nvPr/>
        </p:nvSpPr>
        <p:spPr>
          <a:xfrm>
            <a:off x="4622799" y="4816845"/>
            <a:ext cx="5252720" cy="646331"/>
          </a:xfrm>
          <a:prstGeom prst="rect">
            <a:avLst/>
          </a:prstGeom>
          <a:noFill/>
        </p:spPr>
        <p:txBody>
          <a:bodyPr wrap="square" rtlCol="0">
            <a:spAutoFit/>
          </a:bodyPr>
          <a:lstStyle/>
          <a:p>
            <a:r>
              <a:rPr lang="en-US" b="1"/>
              <a:t>As a </a:t>
            </a:r>
            <a:r>
              <a:rPr lang="en-US"/>
              <a:t>web user, </a:t>
            </a:r>
            <a:r>
              <a:rPr lang="en-US" b="1"/>
              <a:t>I want to </a:t>
            </a:r>
            <a:r>
              <a:rPr lang="en-US"/>
              <a:t>list specific products by categories, </a:t>
            </a:r>
            <a:r>
              <a:rPr lang="en-US" b="1"/>
              <a:t>so that I can </a:t>
            </a:r>
            <a:r>
              <a:rPr lang="en-US"/>
              <a:t>find what I am looking for</a:t>
            </a:r>
          </a:p>
        </p:txBody>
      </p:sp>
      <p:sp>
        <p:nvSpPr>
          <p:cNvPr id="10" name="Rectangle 9">
            <a:extLst>
              <a:ext uri="{FF2B5EF4-FFF2-40B4-BE49-F238E27FC236}">
                <a16:creationId xmlns:a16="http://schemas.microsoft.com/office/drawing/2014/main" id="{64F32755-E2F8-4221-9CB2-173DD579C9E0}"/>
              </a:ext>
            </a:extLst>
          </p:cNvPr>
          <p:cNvSpPr/>
          <p:nvPr/>
        </p:nvSpPr>
        <p:spPr>
          <a:xfrm>
            <a:off x="581190" y="2712720"/>
            <a:ext cx="145288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User Story</a:t>
            </a:r>
          </a:p>
        </p:txBody>
      </p:sp>
      <p:sp>
        <p:nvSpPr>
          <p:cNvPr id="12" name="Rectangle 11">
            <a:extLst>
              <a:ext uri="{FF2B5EF4-FFF2-40B4-BE49-F238E27FC236}">
                <a16:creationId xmlns:a16="http://schemas.microsoft.com/office/drawing/2014/main" id="{57C26DC0-4084-4D17-A995-64B9719DB1AB}"/>
              </a:ext>
            </a:extLst>
          </p:cNvPr>
          <p:cNvSpPr/>
          <p:nvPr/>
        </p:nvSpPr>
        <p:spPr>
          <a:xfrm>
            <a:off x="581190" y="3429000"/>
            <a:ext cx="307641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Epic</a:t>
            </a:r>
          </a:p>
        </p:txBody>
      </p:sp>
      <p:sp>
        <p:nvSpPr>
          <p:cNvPr id="13" name="TextBox 12">
            <a:extLst>
              <a:ext uri="{FF2B5EF4-FFF2-40B4-BE49-F238E27FC236}">
                <a16:creationId xmlns:a16="http://schemas.microsoft.com/office/drawing/2014/main" id="{E40BFC70-9111-40A2-86C0-DC525002900B}"/>
              </a:ext>
            </a:extLst>
          </p:cNvPr>
          <p:cNvSpPr txBox="1"/>
          <p:nvPr/>
        </p:nvSpPr>
        <p:spPr>
          <a:xfrm>
            <a:off x="4531360" y="3513574"/>
            <a:ext cx="7400810" cy="369332"/>
          </a:xfrm>
          <a:prstGeom prst="rect">
            <a:avLst/>
          </a:prstGeom>
          <a:solidFill>
            <a:schemeClr val="bg1"/>
          </a:solidFill>
        </p:spPr>
        <p:txBody>
          <a:bodyPr wrap="square" rtlCol="0">
            <a:spAutoFit/>
          </a:bodyPr>
          <a:lstStyle/>
          <a:p>
            <a:r>
              <a:rPr lang="en-US"/>
              <a:t>A user story that is too large to fully implemented in a single iteration</a:t>
            </a:r>
          </a:p>
        </p:txBody>
      </p:sp>
      <p:sp>
        <p:nvSpPr>
          <p:cNvPr id="14" name="Rectangle 13">
            <a:extLst>
              <a:ext uri="{FF2B5EF4-FFF2-40B4-BE49-F238E27FC236}">
                <a16:creationId xmlns:a16="http://schemas.microsoft.com/office/drawing/2014/main" id="{7E533EC2-ED11-4124-826E-13726C9A02EA}"/>
              </a:ext>
            </a:extLst>
          </p:cNvPr>
          <p:cNvSpPr/>
          <p:nvPr/>
        </p:nvSpPr>
        <p:spPr>
          <a:xfrm>
            <a:off x="2204720" y="4154491"/>
            <a:ext cx="145288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Feature</a:t>
            </a:r>
          </a:p>
        </p:txBody>
      </p:sp>
      <p:sp>
        <p:nvSpPr>
          <p:cNvPr id="15" name="Rectangle 14">
            <a:extLst>
              <a:ext uri="{FF2B5EF4-FFF2-40B4-BE49-F238E27FC236}">
                <a16:creationId xmlns:a16="http://schemas.microsoft.com/office/drawing/2014/main" id="{0C485AC1-8205-4A34-AE72-84F6F9AF0D14}"/>
              </a:ext>
            </a:extLst>
          </p:cNvPr>
          <p:cNvSpPr/>
          <p:nvPr/>
        </p:nvSpPr>
        <p:spPr>
          <a:xfrm>
            <a:off x="581190" y="4154491"/>
            <a:ext cx="145288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Feature</a:t>
            </a:r>
          </a:p>
        </p:txBody>
      </p:sp>
      <p:sp>
        <p:nvSpPr>
          <p:cNvPr id="16" name="Rectangle 15">
            <a:extLst>
              <a:ext uri="{FF2B5EF4-FFF2-40B4-BE49-F238E27FC236}">
                <a16:creationId xmlns:a16="http://schemas.microsoft.com/office/drawing/2014/main" id="{B3C9E5D7-40E6-4E4C-908F-2CEF4440B5D0}"/>
              </a:ext>
            </a:extLst>
          </p:cNvPr>
          <p:cNvSpPr/>
          <p:nvPr/>
        </p:nvSpPr>
        <p:spPr>
          <a:xfrm>
            <a:off x="581190" y="4870771"/>
            <a:ext cx="3076410" cy="53848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t>Feature</a:t>
            </a:r>
          </a:p>
        </p:txBody>
      </p:sp>
      <p:sp>
        <p:nvSpPr>
          <p:cNvPr id="17" name="TextBox 16">
            <a:extLst>
              <a:ext uri="{FF2B5EF4-FFF2-40B4-BE49-F238E27FC236}">
                <a16:creationId xmlns:a16="http://schemas.microsoft.com/office/drawing/2014/main" id="{527F8971-CE0B-4E06-90FD-01D9B2800599}"/>
              </a:ext>
            </a:extLst>
          </p:cNvPr>
          <p:cNvSpPr txBox="1"/>
          <p:nvPr/>
        </p:nvSpPr>
        <p:spPr>
          <a:xfrm>
            <a:off x="4531360" y="4229854"/>
            <a:ext cx="7400810" cy="369332"/>
          </a:xfrm>
          <a:prstGeom prst="rect">
            <a:avLst/>
          </a:prstGeom>
          <a:solidFill>
            <a:schemeClr val="bg1"/>
          </a:solidFill>
        </p:spPr>
        <p:txBody>
          <a:bodyPr wrap="square" rtlCol="0">
            <a:spAutoFit/>
          </a:bodyPr>
          <a:lstStyle/>
          <a:p>
            <a:r>
              <a:rPr lang="en-US"/>
              <a:t>A single user story, multiple user stories, a single epic or multiple epics</a:t>
            </a:r>
          </a:p>
        </p:txBody>
      </p:sp>
      <p:sp>
        <p:nvSpPr>
          <p:cNvPr id="18" name="TextBox 17">
            <a:extLst>
              <a:ext uri="{FF2B5EF4-FFF2-40B4-BE49-F238E27FC236}">
                <a16:creationId xmlns:a16="http://schemas.microsoft.com/office/drawing/2014/main" id="{9CE89DEF-37AF-4D01-9D61-2087404B6AA3}"/>
              </a:ext>
            </a:extLst>
          </p:cNvPr>
          <p:cNvSpPr txBox="1"/>
          <p:nvPr/>
        </p:nvSpPr>
        <p:spPr>
          <a:xfrm>
            <a:off x="4531360" y="4870771"/>
            <a:ext cx="7400810" cy="1477328"/>
          </a:xfrm>
          <a:prstGeom prst="rect">
            <a:avLst/>
          </a:prstGeom>
          <a:solidFill>
            <a:schemeClr val="bg1"/>
          </a:solidFill>
        </p:spPr>
        <p:txBody>
          <a:bodyPr wrap="square" rtlCol="0">
            <a:spAutoFit/>
          </a:bodyPr>
          <a:lstStyle/>
          <a:p>
            <a:r>
              <a:rPr lang="en-US"/>
              <a:t>Search feature:</a:t>
            </a:r>
          </a:p>
          <a:p>
            <a:pPr marL="285750" indent="-285750">
              <a:buFont typeface="Arial" panose="020B0604020202020204" pitchFamily="34" charset="0"/>
              <a:buChar char="•"/>
            </a:pPr>
            <a:r>
              <a:rPr lang="en-US"/>
              <a:t>As a web user, I want to list specific products by categories, so that I can find what I am looking for.</a:t>
            </a:r>
          </a:p>
          <a:p>
            <a:pPr marL="285750" indent="-285750">
              <a:buFont typeface="Arial" panose="020B0604020202020204" pitchFamily="34" charset="0"/>
              <a:buChar char="•"/>
            </a:pPr>
            <a:r>
              <a:rPr lang="en-US"/>
              <a:t>As a web user, I want to list specific products by manufacturer, so that I can choose products by the qualified manufacturer.</a:t>
            </a:r>
          </a:p>
        </p:txBody>
      </p:sp>
      <p:sp>
        <p:nvSpPr>
          <p:cNvPr id="19" name="Title 1">
            <a:extLst>
              <a:ext uri="{FF2B5EF4-FFF2-40B4-BE49-F238E27FC236}">
                <a16:creationId xmlns:a16="http://schemas.microsoft.com/office/drawing/2014/main" id="{45E889C3-24BD-400F-99D2-5AB25572DD39}"/>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Tree>
    <p:extLst>
      <p:ext uri="{BB962C8B-B14F-4D97-AF65-F5344CB8AC3E}">
        <p14:creationId xmlns:p14="http://schemas.microsoft.com/office/powerpoint/2010/main" val="28061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arn(inVertical)">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1"/>
                                        </p:tgtEl>
                                      </p:cBhvr>
                                    </p:animEffect>
                                    <p:set>
                                      <p:cBhvr>
                                        <p:cTn id="34" dur="1" fill="hold">
                                          <p:stCondLst>
                                            <p:cond delay="499"/>
                                          </p:stCondLst>
                                        </p:cTn>
                                        <p:tgtEl>
                                          <p:spTgt spid="11"/>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57"/>
                                        </p:tgtEl>
                                      </p:cBhvr>
                                    </p:animEffect>
                                    <p:set>
                                      <p:cBhvr>
                                        <p:cTn id="37" dur="1" fill="hold">
                                          <p:stCondLst>
                                            <p:cond delay="499"/>
                                          </p:stCondLst>
                                        </p:cTn>
                                        <p:tgtEl>
                                          <p:spTgt spid="57"/>
                                        </p:tgtEl>
                                        <p:attrNameLst>
                                          <p:attrName>style.visibility</p:attrName>
                                        </p:attrNameLst>
                                      </p:cBhvr>
                                      <p:to>
                                        <p:strVal val="hidden"/>
                                      </p:to>
                                    </p:se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childTnLst>
                          </p:cTn>
                        </p:par>
                        <p:par>
                          <p:cTn id="41" fill="hold">
                            <p:stCondLst>
                              <p:cond delay="500"/>
                            </p:stCondLst>
                            <p:childTnLst>
                              <p:par>
                                <p:cTn id="42" presetID="47" presetClass="entr" presetSubtype="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1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arn(inVertical)">
                                      <p:cBhvr>
                                        <p:cTn id="56" dur="500"/>
                                        <p:tgtEl>
                                          <p:spTgt spid="1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arn(inVertical)">
                                      <p:cBhvr>
                                        <p:cTn id="59" dur="500"/>
                                        <p:tgtEl>
                                          <p:spTgt spid="1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10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p:bldP spid="57" grpId="0"/>
      <p:bldP spid="57" grpId="1"/>
      <p:bldP spid="11" grpId="0"/>
      <p:bldP spid="11" grpId="1"/>
      <p:bldP spid="10" grpId="0" animBg="1"/>
      <p:bldP spid="12" grpId="0" animBg="1"/>
      <p:bldP spid="13" grpId="0" animBg="1"/>
      <p:bldP spid="14" grpId="0" animBg="1"/>
      <p:bldP spid="15" grpId="0" animBg="1"/>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20FE-DA95-4CC2-9846-583274FB0031}"/>
              </a:ext>
            </a:extLst>
          </p:cNvPr>
          <p:cNvSpPr>
            <a:spLocks noGrp="1"/>
          </p:cNvSpPr>
          <p:nvPr>
            <p:ph type="title"/>
          </p:nvPr>
        </p:nvSpPr>
        <p:spPr>
          <a:xfrm>
            <a:off x="581193" y="512224"/>
            <a:ext cx="11029616" cy="1205766"/>
          </a:xfrm>
        </p:spPr>
        <p:txBody>
          <a:bodyPr>
            <a:normAutofit fontScale="90000"/>
          </a:bodyPr>
          <a:lstStyle/>
          <a:p>
            <a:r>
              <a:rPr lang="en-US"/>
              <a:t>Essential aspects of an agile approach to requirements</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0" y="1776679"/>
            <a:ext cx="4041609"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EXPECT CHANGE</a:t>
            </a:r>
          </a:p>
        </p:txBody>
      </p:sp>
      <p:pic>
        <p:nvPicPr>
          <p:cNvPr id="19" name="Picture 18" descr="Logo&#10;&#10;Description automatically generated with low confidence">
            <a:extLst>
              <a:ext uri="{FF2B5EF4-FFF2-40B4-BE49-F238E27FC236}">
                <a16:creationId xmlns:a16="http://schemas.microsoft.com/office/drawing/2014/main" id="{B5BBB0EA-1584-45B3-A1FF-E38B706E3B55}"/>
              </a:ext>
            </a:extLst>
          </p:cNvPr>
          <p:cNvPicPr>
            <a:picLocks noChangeAspect="1"/>
          </p:cNvPicPr>
          <p:nvPr/>
        </p:nvPicPr>
        <p:blipFill rotWithShape="1">
          <a:blip r:embed="rId2">
            <a:extLst>
              <a:ext uri="{28A0092B-C50C-407E-A947-70E740481C1C}">
                <a14:useLocalDpi xmlns:a14="http://schemas.microsoft.com/office/drawing/2010/main" val="0"/>
              </a:ext>
            </a:extLst>
          </a:blip>
          <a:srcRect t="44226"/>
          <a:stretch/>
        </p:blipFill>
        <p:spPr>
          <a:xfrm>
            <a:off x="584058" y="4287560"/>
            <a:ext cx="3666420" cy="1798489"/>
          </a:xfrm>
          <a:prstGeom prst="rect">
            <a:avLst/>
          </a:prstGeom>
        </p:spPr>
      </p:pic>
      <p:sp>
        <p:nvSpPr>
          <p:cNvPr id="20" name="AutoShape 2" descr="QUY TRÌNH PHÁT TRIỂN PHẦN MỀM - itmscoaching.com">
            <a:extLst>
              <a:ext uri="{FF2B5EF4-FFF2-40B4-BE49-F238E27FC236}">
                <a16:creationId xmlns:a16="http://schemas.microsoft.com/office/drawing/2014/main" id="{86F7EAE2-94CE-4287-B284-77CB26B847FC}"/>
              </a:ext>
            </a:extLst>
          </p:cNvPr>
          <p:cNvSpPr>
            <a:spLocks noChangeAspect="1" noChangeArrowheads="1"/>
          </p:cNvSpPr>
          <p:nvPr/>
        </p:nvSpPr>
        <p:spPr bwMode="auto">
          <a:xfrm>
            <a:off x="1947968" y="4601980"/>
            <a:ext cx="300793" cy="3007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descr="Shape, arrow&#10;&#10;Description automatically generated">
            <a:extLst>
              <a:ext uri="{FF2B5EF4-FFF2-40B4-BE49-F238E27FC236}">
                <a16:creationId xmlns:a16="http://schemas.microsoft.com/office/drawing/2014/main" id="{3D6BC9D7-757A-4FF5-9B1B-FBF2696C4E9B}"/>
              </a:ext>
            </a:extLst>
          </p:cNvPr>
          <p:cNvPicPr>
            <a:picLocks noChangeAspect="1"/>
          </p:cNvPicPr>
          <p:nvPr/>
        </p:nvPicPr>
        <p:blipFill rotWithShape="1">
          <a:blip r:embed="rId3">
            <a:extLst>
              <a:ext uri="{28A0092B-C50C-407E-A947-70E740481C1C}">
                <a14:useLocalDpi xmlns:a14="http://schemas.microsoft.com/office/drawing/2010/main" val="0"/>
              </a:ext>
            </a:extLst>
          </a:blip>
          <a:srcRect t="74778" r="50000"/>
          <a:stretch/>
        </p:blipFill>
        <p:spPr>
          <a:xfrm>
            <a:off x="646487" y="5230428"/>
            <a:ext cx="1833210" cy="813305"/>
          </a:xfrm>
          <a:prstGeom prst="rect">
            <a:avLst/>
          </a:prstGeom>
        </p:spPr>
      </p:pic>
      <p:pic>
        <p:nvPicPr>
          <p:cNvPr id="22" name="Picture 21" descr="Arrow&#10;&#10;Description automatically generated">
            <a:extLst>
              <a:ext uri="{FF2B5EF4-FFF2-40B4-BE49-F238E27FC236}">
                <a16:creationId xmlns:a16="http://schemas.microsoft.com/office/drawing/2014/main" id="{A3C1ED04-7733-40F7-AF6E-0BD695841097}"/>
              </a:ext>
            </a:extLst>
          </p:cNvPr>
          <p:cNvPicPr>
            <a:picLocks noChangeAspect="1"/>
          </p:cNvPicPr>
          <p:nvPr/>
        </p:nvPicPr>
        <p:blipFill rotWithShape="1">
          <a:blip r:embed="rId4">
            <a:extLst>
              <a:ext uri="{28A0092B-C50C-407E-A947-70E740481C1C}">
                <a14:useLocalDpi xmlns:a14="http://schemas.microsoft.com/office/drawing/2010/main" val="0"/>
              </a:ext>
            </a:extLst>
          </a:blip>
          <a:srcRect l="49083" t="63733" r="17588" b="1444"/>
          <a:stretch/>
        </p:blipFill>
        <p:spPr>
          <a:xfrm>
            <a:off x="2512177" y="4864820"/>
            <a:ext cx="1221971" cy="1122893"/>
          </a:xfrm>
          <a:prstGeom prst="rect">
            <a:avLst/>
          </a:prstGeom>
        </p:spPr>
      </p:pic>
      <p:pic>
        <p:nvPicPr>
          <p:cNvPr id="23" name="Picture 22" descr="Shape, arrow&#10;&#10;Description automatically generated">
            <a:extLst>
              <a:ext uri="{FF2B5EF4-FFF2-40B4-BE49-F238E27FC236}">
                <a16:creationId xmlns:a16="http://schemas.microsoft.com/office/drawing/2014/main" id="{71FB5127-20C9-4ECB-822F-70A86FB70ADD}"/>
              </a:ext>
            </a:extLst>
          </p:cNvPr>
          <p:cNvPicPr>
            <a:picLocks noChangeAspect="1"/>
          </p:cNvPicPr>
          <p:nvPr/>
        </p:nvPicPr>
        <p:blipFill rotWithShape="1">
          <a:blip r:embed="rId5">
            <a:extLst>
              <a:ext uri="{28A0092B-C50C-407E-A947-70E740481C1C}">
                <a14:useLocalDpi xmlns:a14="http://schemas.microsoft.com/office/drawing/2010/main" val="0"/>
              </a:ext>
            </a:extLst>
          </a:blip>
          <a:srcRect l="66671" t="23387" r="9844" b="34053"/>
          <a:stretch/>
        </p:blipFill>
        <p:spPr>
          <a:xfrm>
            <a:off x="3214631" y="3509170"/>
            <a:ext cx="861045" cy="1372369"/>
          </a:xfrm>
          <a:prstGeom prst="rect">
            <a:avLst/>
          </a:prstGeom>
        </p:spPr>
      </p:pic>
      <p:pic>
        <p:nvPicPr>
          <p:cNvPr id="24" name="Picture 23" descr="A picture containing text, accessory&#10;&#10;Description automatically generated">
            <a:extLst>
              <a:ext uri="{FF2B5EF4-FFF2-40B4-BE49-F238E27FC236}">
                <a16:creationId xmlns:a16="http://schemas.microsoft.com/office/drawing/2014/main" id="{B4C3B918-1300-420B-94FE-961022B6C431}"/>
              </a:ext>
            </a:extLst>
          </p:cNvPr>
          <p:cNvPicPr>
            <a:picLocks noChangeAspect="1"/>
          </p:cNvPicPr>
          <p:nvPr/>
        </p:nvPicPr>
        <p:blipFill rotWithShape="1">
          <a:blip r:embed="rId6">
            <a:extLst>
              <a:ext uri="{28A0092B-C50C-407E-A947-70E740481C1C}">
                <a14:useLocalDpi xmlns:a14="http://schemas.microsoft.com/office/drawing/2010/main" val="0"/>
              </a:ext>
            </a:extLst>
          </a:blip>
          <a:srcRect l="36746" r="20898" b="69258"/>
          <a:stretch/>
        </p:blipFill>
        <p:spPr>
          <a:xfrm>
            <a:off x="2026346" y="2679940"/>
            <a:ext cx="1552961" cy="991297"/>
          </a:xfrm>
          <a:prstGeom prst="rect">
            <a:avLst/>
          </a:prstGeom>
        </p:spPr>
      </p:pic>
      <p:pic>
        <p:nvPicPr>
          <p:cNvPr id="25" name="Picture 24" descr="Arrow&#10;&#10;Description automatically generated">
            <a:extLst>
              <a:ext uri="{FF2B5EF4-FFF2-40B4-BE49-F238E27FC236}">
                <a16:creationId xmlns:a16="http://schemas.microsoft.com/office/drawing/2014/main" id="{E2AB76DB-FC56-4E74-ABF7-467604A3AE34}"/>
              </a:ext>
            </a:extLst>
          </p:cNvPr>
          <p:cNvPicPr>
            <a:picLocks noChangeAspect="1"/>
          </p:cNvPicPr>
          <p:nvPr/>
        </p:nvPicPr>
        <p:blipFill rotWithShape="1">
          <a:blip r:embed="rId7">
            <a:extLst>
              <a:ext uri="{28A0092B-C50C-407E-A947-70E740481C1C}">
                <a14:useLocalDpi xmlns:a14="http://schemas.microsoft.com/office/drawing/2010/main" val="0"/>
              </a:ext>
            </a:extLst>
          </a:blip>
          <a:srcRect r="61455" b="54664"/>
          <a:stretch/>
        </p:blipFill>
        <p:spPr>
          <a:xfrm>
            <a:off x="658339" y="2698055"/>
            <a:ext cx="1413227" cy="1461889"/>
          </a:xfrm>
          <a:prstGeom prst="rect">
            <a:avLst/>
          </a:prstGeom>
        </p:spPr>
      </p:pic>
      <p:sp>
        <p:nvSpPr>
          <p:cNvPr id="26" name="TextBox 25">
            <a:extLst>
              <a:ext uri="{FF2B5EF4-FFF2-40B4-BE49-F238E27FC236}">
                <a16:creationId xmlns:a16="http://schemas.microsoft.com/office/drawing/2014/main" id="{3DF838C1-DB04-44EB-9F24-4F72522F36E0}"/>
              </a:ext>
            </a:extLst>
          </p:cNvPr>
          <p:cNvSpPr txBox="1"/>
          <p:nvPr/>
        </p:nvSpPr>
        <p:spPr>
          <a:xfrm>
            <a:off x="1455682" y="4005984"/>
            <a:ext cx="1923172" cy="707886"/>
          </a:xfrm>
          <a:prstGeom prst="rect">
            <a:avLst/>
          </a:prstGeom>
          <a:noFill/>
        </p:spPr>
        <p:txBody>
          <a:bodyPr wrap="square" rtlCol="0">
            <a:spAutoFit/>
          </a:bodyPr>
          <a:lstStyle/>
          <a:p>
            <a:pPr algn="ctr"/>
            <a:r>
              <a:rPr lang="en-US" sz="4000">
                <a:solidFill>
                  <a:schemeClr val="accent1"/>
                </a:solidFill>
                <a:latin typeface="#9Slide03 Montserrat Bold" panose="00000800000000000000" pitchFamily="2" charset="0"/>
              </a:rPr>
              <a:t>AGILE</a:t>
            </a:r>
          </a:p>
        </p:txBody>
      </p:sp>
      <p:pic>
        <p:nvPicPr>
          <p:cNvPr id="27" name="Picture 2" descr="Group Vector User - Add User Icon Png, Transparent Png - kindpng">
            <a:extLst>
              <a:ext uri="{FF2B5EF4-FFF2-40B4-BE49-F238E27FC236}">
                <a16:creationId xmlns:a16="http://schemas.microsoft.com/office/drawing/2014/main" id="{62E72519-C795-4FC3-9D9A-0B832478203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866537" y="5692281"/>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Group Vector User - Add User Icon Png, Transparent Png - kindpng">
            <a:extLst>
              <a:ext uri="{FF2B5EF4-FFF2-40B4-BE49-F238E27FC236}">
                <a16:creationId xmlns:a16="http://schemas.microsoft.com/office/drawing/2014/main" id="{79F535C0-C0EC-43BF-9543-7B40456EE141}"/>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2322410" y="4674505"/>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Group Vector User - Add User Icon Png, Transparent Png - kindpng">
            <a:extLst>
              <a:ext uri="{FF2B5EF4-FFF2-40B4-BE49-F238E27FC236}">
                <a16:creationId xmlns:a16="http://schemas.microsoft.com/office/drawing/2014/main" id="{6CE7182C-992E-4CA7-9409-7E204CDFE75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3761102" y="3627461"/>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Group Vector User - Add User Icon Png, Transparent Png - kindpng">
            <a:extLst>
              <a:ext uri="{FF2B5EF4-FFF2-40B4-BE49-F238E27FC236}">
                <a16:creationId xmlns:a16="http://schemas.microsoft.com/office/drawing/2014/main" id="{B371E721-35B8-4EDA-96CD-F3223A22B4D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2975127" y="2577322"/>
            <a:ext cx="861697" cy="778609"/>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Oval 2">
            <a:extLst>
              <a:ext uri="{FF2B5EF4-FFF2-40B4-BE49-F238E27FC236}">
                <a16:creationId xmlns:a16="http://schemas.microsoft.com/office/drawing/2014/main" id="{B44151A2-2C98-4CEA-8FDC-42F45470A8FB}"/>
              </a:ext>
            </a:extLst>
          </p:cNvPr>
          <p:cNvSpPr/>
          <p:nvPr/>
        </p:nvSpPr>
        <p:spPr>
          <a:xfrm>
            <a:off x="5276580" y="2192203"/>
            <a:ext cx="2098623" cy="77860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Wait, that’s out of scope</a:t>
            </a:r>
          </a:p>
        </p:txBody>
      </p:sp>
      <p:sp>
        <p:nvSpPr>
          <p:cNvPr id="31" name="Speech Bubble: Oval 30">
            <a:extLst>
              <a:ext uri="{FF2B5EF4-FFF2-40B4-BE49-F238E27FC236}">
                <a16:creationId xmlns:a16="http://schemas.microsoft.com/office/drawing/2014/main" id="{270443A6-E499-4290-BC1F-872AFD2306B0}"/>
              </a:ext>
            </a:extLst>
          </p:cNvPr>
          <p:cNvSpPr/>
          <p:nvPr/>
        </p:nvSpPr>
        <p:spPr>
          <a:xfrm>
            <a:off x="5425396" y="3033701"/>
            <a:ext cx="3398944" cy="1372369"/>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 need to go through a formal process to incorporate that change</a:t>
            </a:r>
          </a:p>
        </p:txBody>
      </p:sp>
      <p:pic>
        <p:nvPicPr>
          <p:cNvPr id="1026" name="Picture 2">
            <a:extLst>
              <a:ext uri="{FF2B5EF4-FFF2-40B4-BE49-F238E27FC236}">
                <a16:creationId xmlns:a16="http://schemas.microsoft.com/office/drawing/2014/main" id="{C066E46B-0B63-43BB-BD13-3D2CFFBC4B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2555" y="2395805"/>
            <a:ext cx="1814380" cy="1814380"/>
          </a:xfrm>
          <a:prstGeom prst="rect">
            <a:avLst/>
          </a:prstGeom>
          <a:noFill/>
          <a:extLst>
            <a:ext uri="{909E8E84-426E-40DD-AFC4-6F175D3DCCD1}">
              <a14:hiddenFill xmlns:a14="http://schemas.microsoft.com/office/drawing/2010/main">
                <a:solidFill>
                  <a:srgbClr val="FFFFFF"/>
                </a:solidFill>
              </a14:hiddenFill>
            </a:ext>
          </a:extLst>
        </p:spPr>
      </p:pic>
      <p:sp>
        <p:nvSpPr>
          <p:cNvPr id="32" name="Speech Bubble: Oval 31">
            <a:extLst>
              <a:ext uri="{FF2B5EF4-FFF2-40B4-BE49-F238E27FC236}">
                <a16:creationId xmlns:a16="http://schemas.microsoft.com/office/drawing/2014/main" id="{0A464F36-DFC5-4107-94B5-4E50849DFA64}"/>
              </a:ext>
            </a:extLst>
          </p:cNvPr>
          <p:cNvSpPr/>
          <p:nvPr/>
        </p:nvSpPr>
        <p:spPr>
          <a:xfrm>
            <a:off x="9483694" y="2395805"/>
            <a:ext cx="2373469" cy="164804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Okay, let’s talk about the change</a:t>
            </a:r>
          </a:p>
        </p:txBody>
      </p:sp>
      <p:sp>
        <p:nvSpPr>
          <p:cNvPr id="7" name="TextBox 6">
            <a:extLst>
              <a:ext uri="{FF2B5EF4-FFF2-40B4-BE49-F238E27FC236}">
                <a16:creationId xmlns:a16="http://schemas.microsoft.com/office/drawing/2014/main" id="{8C299792-3315-4144-BAFB-62EEAA78A44D}"/>
              </a:ext>
            </a:extLst>
          </p:cNvPr>
          <p:cNvSpPr txBox="1"/>
          <p:nvPr/>
        </p:nvSpPr>
        <p:spPr>
          <a:xfrm>
            <a:off x="6062555" y="4964331"/>
            <a:ext cx="5482958" cy="1200329"/>
          </a:xfrm>
          <a:prstGeom prst="rect">
            <a:avLst/>
          </a:prstGeom>
          <a:noFill/>
        </p:spPr>
        <p:txBody>
          <a:bodyPr wrap="square" rtlCol="0">
            <a:spAutoFit/>
          </a:bodyPr>
          <a:lstStyle/>
          <a:p>
            <a:r>
              <a:rPr lang="en-US"/>
              <a:t>Encourages customer collaboration to:</a:t>
            </a:r>
          </a:p>
          <a:p>
            <a:pPr marL="285750" indent="-285750">
              <a:buFontTx/>
              <a:buChar char="-"/>
            </a:pPr>
            <a:r>
              <a:rPr lang="en-US"/>
              <a:t>Create or change user stories</a:t>
            </a:r>
          </a:p>
          <a:p>
            <a:pPr marL="285750" indent="-285750">
              <a:buFontTx/>
              <a:buChar char="-"/>
            </a:pPr>
            <a:r>
              <a:rPr lang="en-US"/>
              <a:t>Prioritize each change request against everything else that’s already in the backlog</a:t>
            </a:r>
          </a:p>
        </p:txBody>
      </p:sp>
    </p:spTree>
    <p:extLst>
      <p:ext uri="{BB962C8B-B14F-4D97-AF65-F5344CB8AC3E}">
        <p14:creationId xmlns:p14="http://schemas.microsoft.com/office/powerpoint/2010/main" val="231058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par>
                                <p:cTn id="16" presetID="2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par>
                                <p:cTn id="19" presetID="22" presetClass="entr" presetSubtype="2"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right)">
                                      <p:cBhvr>
                                        <p:cTn id="21" dur="500"/>
                                        <p:tgtEl>
                                          <p:spTgt spid="24"/>
                                        </p:tgtEl>
                                      </p:cBhvr>
                                    </p:animEffect>
                                  </p:childTnLst>
                                </p:cTn>
                              </p:par>
                              <p:par>
                                <p:cTn id="22" presetID="22" presetClass="entr" presetSubtype="2"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arn(inVertical)">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randombar(horizontal)">
                                      <p:cBhvr>
                                        <p:cTn id="35" dur="500"/>
                                        <p:tgtEl>
                                          <p:spTgt spid="27"/>
                                        </p:tgtEl>
                                      </p:cBhvr>
                                    </p:animEffect>
                                  </p:childTnLst>
                                </p:cTn>
                              </p:par>
                              <p:par>
                                <p:cTn id="36" presetID="14" presetClass="entr" presetSubtype="1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randombar(horizontal)">
                                      <p:cBhvr>
                                        <p:cTn id="38" dur="500"/>
                                        <p:tgtEl>
                                          <p:spTgt spid="28"/>
                                        </p:tgtEl>
                                      </p:cBhvr>
                                    </p:animEffect>
                                  </p:childTnLst>
                                </p:cTn>
                              </p:par>
                              <p:par>
                                <p:cTn id="39" presetID="14" presetClass="entr" presetSubtype="1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randombar(horizontal)">
                                      <p:cBhvr>
                                        <p:cTn id="41" dur="500"/>
                                        <p:tgtEl>
                                          <p:spTgt spid="29"/>
                                        </p:tgtEl>
                                      </p:cBhvr>
                                    </p:animEffect>
                                  </p:childTnLst>
                                </p:cTn>
                              </p:par>
                              <p:par>
                                <p:cTn id="42" presetID="14" presetClass="entr" presetSubtype="1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randombar(horizontal)">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fade">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1026"/>
                                        </p:tgtEl>
                                        <p:attrNameLst>
                                          <p:attrName>style.visibility</p:attrName>
                                        </p:attrNameLst>
                                      </p:cBhvr>
                                      <p:to>
                                        <p:strVal val="visible"/>
                                      </p:to>
                                    </p:set>
                                    <p:anim calcmode="lin" valueType="num">
                                      <p:cBhvr>
                                        <p:cTn id="59" dur="500" fill="hold"/>
                                        <p:tgtEl>
                                          <p:spTgt spid="1026"/>
                                        </p:tgtEl>
                                        <p:attrNameLst>
                                          <p:attrName>ppt_w</p:attrName>
                                        </p:attrNameLst>
                                      </p:cBhvr>
                                      <p:tavLst>
                                        <p:tav tm="0">
                                          <p:val>
                                            <p:fltVal val="0"/>
                                          </p:val>
                                        </p:tav>
                                        <p:tav tm="100000">
                                          <p:val>
                                            <p:strVal val="#ppt_w"/>
                                          </p:val>
                                        </p:tav>
                                      </p:tavLst>
                                    </p:anim>
                                    <p:anim calcmode="lin" valueType="num">
                                      <p:cBhvr>
                                        <p:cTn id="60" dur="500" fill="hold"/>
                                        <p:tgtEl>
                                          <p:spTgt spid="1026"/>
                                        </p:tgtEl>
                                        <p:attrNameLst>
                                          <p:attrName>ppt_h</p:attrName>
                                        </p:attrNameLst>
                                      </p:cBhvr>
                                      <p:tavLst>
                                        <p:tav tm="0">
                                          <p:val>
                                            <p:fltVal val="0"/>
                                          </p:val>
                                        </p:tav>
                                        <p:tav tm="100000">
                                          <p:val>
                                            <p:strVal val="#ppt_h"/>
                                          </p:val>
                                        </p:tav>
                                      </p:tavLst>
                                    </p:anim>
                                    <p:animEffect transition="in" filter="fade">
                                      <p:cBhvr>
                                        <p:cTn id="61" dur="500"/>
                                        <p:tgtEl>
                                          <p:spTgt spid="102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arn(inVertical)">
                                      <p:cBhvr>
                                        <p:cTn id="66" dur="500"/>
                                        <p:tgtEl>
                                          <p:spTgt spid="32"/>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randombar(horizontal)">
                                      <p:cBhvr>
                                        <p:cTn id="7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p:bldP spid="3" grpId="0" animBg="1"/>
      <p:bldP spid="31" grpId="0" animBg="1"/>
      <p:bldP spid="32"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20FE-DA95-4CC2-9846-583274FB0031}"/>
              </a:ext>
            </a:extLst>
          </p:cNvPr>
          <p:cNvSpPr>
            <a:spLocks noGrp="1"/>
          </p:cNvSpPr>
          <p:nvPr>
            <p:ph type="title"/>
          </p:nvPr>
        </p:nvSpPr>
        <p:spPr/>
        <p:txBody>
          <a:bodyPr vert="horz" lIns="91440" tIns="45720" rIns="91440" bIns="45720" rtlCol="0" anchor="b">
            <a:normAutofit fontScale="90000"/>
          </a:bodyPr>
          <a:lstStyle/>
          <a:p>
            <a:r>
              <a:rPr lang="en-US" sz="3300">
                <a:solidFill>
                  <a:srgbClr val="FFFFFF"/>
                </a:solidFill>
              </a:rPr>
              <a:t>Adapting requirements practices to agile projects</a:t>
            </a:r>
          </a:p>
        </p:txBody>
      </p:sp>
      <p:sp>
        <p:nvSpPr>
          <p:cNvPr id="10" name="Text Placeholder 9">
            <a:extLst>
              <a:ext uri="{FF2B5EF4-FFF2-40B4-BE49-F238E27FC236}">
                <a16:creationId xmlns:a16="http://schemas.microsoft.com/office/drawing/2014/main" id="{40AF5B85-0BE8-49D1-8A35-3BD2097E35AA}"/>
              </a:ext>
            </a:extLst>
          </p:cNvPr>
          <p:cNvSpPr>
            <a:spLocks noGrp="1"/>
          </p:cNvSpPr>
          <p:nvPr>
            <p:ph type="body" sz="half" idx="2"/>
          </p:nvPr>
        </p:nvSpPr>
        <p:spPr/>
        <p:txBody>
          <a:bodyPr/>
          <a:lstStyle/>
          <a:p>
            <a:endParaRPr lang="en-US"/>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13</a:t>
            </a:fld>
            <a:endParaRPr lang="en-US">
              <a:solidFill>
                <a:srgbClr val="FFFFFF"/>
              </a:solidFill>
            </a:endParaRPr>
          </a:p>
        </p:txBody>
      </p:sp>
      <p:pic>
        <p:nvPicPr>
          <p:cNvPr id="33" name="Content Placeholder 32">
            <a:extLst>
              <a:ext uri="{FF2B5EF4-FFF2-40B4-BE49-F238E27FC236}">
                <a16:creationId xmlns:a16="http://schemas.microsoft.com/office/drawing/2014/main" id="{3FE5FCD6-C7B8-4EDF-A354-8815016EC91F}"/>
              </a:ext>
            </a:extLst>
          </p:cNvPr>
          <p:cNvPicPr>
            <a:picLocks noGrp="1" noChangeAspect="1"/>
          </p:cNvPicPr>
          <p:nvPr>
            <p:ph idx="1"/>
          </p:nvPr>
        </p:nvPicPr>
        <p:blipFill>
          <a:blip r:embed="rId2"/>
          <a:stretch>
            <a:fillRect/>
          </a:stretch>
        </p:blipFill>
        <p:spPr>
          <a:xfrm>
            <a:off x="4391024" y="771219"/>
            <a:ext cx="7297441" cy="5315561"/>
          </a:xfrm>
          <a:prstGeom prst="rect">
            <a:avLst/>
          </a:prstGeom>
        </p:spPr>
      </p:pic>
      <p:sp>
        <p:nvSpPr>
          <p:cNvPr id="34" name="Slide Number Placeholder 3">
            <a:extLst>
              <a:ext uri="{FF2B5EF4-FFF2-40B4-BE49-F238E27FC236}">
                <a16:creationId xmlns:a16="http://schemas.microsoft.com/office/drawing/2014/main" id="{21AEA451-46D5-47AC-9EAE-4D8F6A81F99A}"/>
              </a:ext>
            </a:extLst>
          </p:cNvPr>
          <p:cNvSpPr txBox="1">
            <a:spLocks/>
          </p:cNvSpPr>
          <p:nvPr/>
        </p:nvSpPr>
        <p:spPr>
          <a:xfrm>
            <a:off x="10558300" y="6423914"/>
            <a:ext cx="105251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13</a:t>
            </a:fld>
            <a:endParaRPr lang="en-US" dirty="0"/>
          </a:p>
        </p:txBody>
      </p:sp>
    </p:spTree>
    <p:extLst>
      <p:ext uri="{BB962C8B-B14F-4D97-AF65-F5344CB8AC3E}">
        <p14:creationId xmlns:p14="http://schemas.microsoft.com/office/powerpoint/2010/main" val="344852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20FE-DA95-4CC2-9846-583274FB0031}"/>
              </a:ext>
            </a:extLst>
          </p:cNvPr>
          <p:cNvSpPr>
            <a:spLocks noGrp="1"/>
          </p:cNvSpPr>
          <p:nvPr>
            <p:ph type="title"/>
          </p:nvPr>
        </p:nvSpPr>
        <p:spPr>
          <a:xfrm>
            <a:off x="581193" y="538685"/>
            <a:ext cx="11029616" cy="747190"/>
          </a:xfrm>
        </p:spPr>
        <p:txBody>
          <a:bodyPr>
            <a:normAutofit/>
          </a:bodyPr>
          <a:lstStyle/>
          <a:p>
            <a:r>
              <a:rPr lang="en-US" sz="3600"/>
              <a:t>Transitioning to agile: Now what?</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14</a:t>
            </a:fld>
            <a:endParaRPr lang="en-US" dirty="0"/>
          </a:p>
        </p:txBody>
      </p:sp>
      <p:sp>
        <p:nvSpPr>
          <p:cNvPr id="5" name="TextBox 4">
            <a:extLst>
              <a:ext uri="{FF2B5EF4-FFF2-40B4-BE49-F238E27FC236}">
                <a16:creationId xmlns:a16="http://schemas.microsoft.com/office/drawing/2014/main" id="{9A108639-18FE-40EF-9C13-DC00091898FD}"/>
              </a:ext>
            </a:extLst>
          </p:cNvPr>
          <p:cNvSpPr txBox="1"/>
          <p:nvPr/>
        </p:nvSpPr>
        <p:spPr>
          <a:xfrm>
            <a:off x="581193" y="1768839"/>
            <a:ext cx="11029614" cy="4550476"/>
          </a:xfrm>
          <a:prstGeom prst="rect">
            <a:avLst/>
          </a:prstGeom>
          <a:noFill/>
        </p:spPr>
        <p:txBody>
          <a:bodyPr wrap="square" rtlCol="0">
            <a:spAutoFit/>
          </a:bodyPr>
          <a:lstStyle/>
          <a:p>
            <a:pPr marL="342900" indent="-342900">
              <a:lnSpc>
                <a:spcPct val="150000"/>
              </a:lnSpc>
              <a:spcBef>
                <a:spcPts val="600"/>
              </a:spcBef>
              <a:spcAft>
                <a:spcPts val="600"/>
              </a:spcAft>
              <a:buFont typeface="+mj-lt"/>
              <a:buAutoNum type="arabicPeriod"/>
            </a:pPr>
            <a:r>
              <a:rPr lang="en-US"/>
              <a:t>Determine what your role is on the team – a BA.</a:t>
            </a:r>
          </a:p>
          <a:p>
            <a:pPr marL="342900" indent="-342900">
              <a:lnSpc>
                <a:spcPct val="150000"/>
              </a:lnSpc>
              <a:spcBef>
                <a:spcPts val="600"/>
              </a:spcBef>
              <a:spcAft>
                <a:spcPts val="600"/>
              </a:spcAft>
              <a:buFont typeface="+mj-lt"/>
              <a:buAutoNum type="arabicPeriod"/>
            </a:pPr>
            <a:r>
              <a:rPr lang="en-US"/>
              <a:t>Understand </a:t>
            </a:r>
            <a:r>
              <a:rPr lang="en-US" b="1"/>
              <a:t>user stories, acceptance tests, backlog prioritization </a:t>
            </a:r>
            <a:r>
              <a:rPr lang="en-US"/>
              <a:t>and </a:t>
            </a:r>
            <a:r>
              <a:rPr lang="en-US" b="1"/>
              <a:t>why the agile BA is never “finished” until the end of the project or release</a:t>
            </a:r>
            <a:r>
              <a:rPr lang="en-US"/>
              <a:t>.</a:t>
            </a:r>
          </a:p>
          <a:p>
            <a:pPr marL="342900" indent="-342900">
              <a:lnSpc>
                <a:spcPct val="150000"/>
              </a:lnSpc>
              <a:spcBef>
                <a:spcPts val="600"/>
              </a:spcBef>
              <a:spcAft>
                <a:spcPts val="600"/>
              </a:spcAft>
              <a:buFont typeface="+mj-lt"/>
              <a:buAutoNum type="arabicPeriod"/>
            </a:pPr>
            <a:r>
              <a:rPr lang="en-US"/>
              <a:t>Identify suggested agile practices (agile framework) that will work best in your organization.</a:t>
            </a:r>
          </a:p>
          <a:p>
            <a:pPr marL="342900" indent="-342900">
              <a:lnSpc>
                <a:spcPct val="150000"/>
              </a:lnSpc>
              <a:spcBef>
                <a:spcPts val="600"/>
              </a:spcBef>
              <a:spcAft>
                <a:spcPts val="600"/>
              </a:spcAft>
              <a:buFont typeface="+mj-lt"/>
              <a:buAutoNum type="arabicPeriod"/>
            </a:pPr>
            <a:r>
              <a:rPr lang="en-US"/>
              <a:t>Implement a small project first as a pilot for agile methods, or implement only a few agile practices on your next project.</a:t>
            </a:r>
          </a:p>
          <a:p>
            <a:pPr marL="342900" indent="-342900">
              <a:lnSpc>
                <a:spcPct val="150000"/>
              </a:lnSpc>
              <a:spcBef>
                <a:spcPts val="600"/>
              </a:spcBef>
              <a:spcAft>
                <a:spcPts val="600"/>
              </a:spcAft>
              <a:buFont typeface="+mj-lt"/>
              <a:buAutoNum type="arabicPeriod"/>
            </a:pPr>
            <a:r>
              <a:rPr lang="en-US"/>
              <a:t>If you are new to agile, bring in an experienced coach for three or four iterations to help you avoid the templation to revert to the historical practices with which you are comfortable.</a:t>
            </a:r>
          </a:p>
          <a:p>
            <a:pPr marL="342900" indent="-342900">
              <a:lnSpc>
                <a:spcPct val="150000"/>
              </a:lnSpc>
              <a:spcBef>
                <a:spcPts val="600"/>
              </a:spcBef>
              <a:spcAft>
                <a:spcPts val="600"/>
              </a:spcAft>
              <a:buFont typeface="+mj-lt"/>
              <a:buAutoNum type="arabicPeriod"/>
            </a:pPr>
            <a:r>
              <a:rPr lang="en-US"/>
              <a:t>Be agile when adopting agile practices.</a:t>
            </a:r>
          </a:p>
        </p:txBody>
      </p:sp>
    </p:spTree>
    <p:extLst>
      <p:ext uri="{BB962C8B-B14F-4D97-AF65-F5344CB8AC3E}">
        <p14:creationId xmlns:p14="http://schemas.microsoft.com/office/powerpoint/2010/main" val="15168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EF1D-2DCE-4777-9019-2B929880EDBF}"/>
              </a:ext>
            </a:extLst>
          </p:cNvPr>
          <p:cNvSpPr>
            <a:spLocks noGrp="1"/>
          </p:cNvSpPr>
          <p:nvPr>
            <p:ph type="title"/>
          </p:nvPr>
        </p:nvSpPr>
        <p:spPr/>
        <p:txBody>
          <a:bodyPr/>
          <a:lstStyle/>
          <a:p>
            <a:r>
              <a:rPr lang="en-US"/>
              <a:t>REFERRENCES</a:t>
            </a:r>
          </a:p>
        </p:txBody>
      </p:sp>
      <p:sp>
        <p:nvSpPr>
          <p:cNvPr id="3" name="Content Placeholder 2">
            <a:extLst>
              <a:ext uri="{FF2B5EF4-FFF2-40B4-BE49-F238E27FC236}">
                <a16:creationId xmlns:a16="http://schemas.microsoft.com/office/drawing/2014/main" id="{AAC21B15-C944-42CC-BAA1-216DB2B6E41E}"/>
              </a:ext>
            </a:extLst>
          </p:cNvPr>
          <p:cNvSpPr>
            <a:spLocks noGrp="1"/>
          </p:cNvSpPr>
          <p:nvPr>
            <p:ph idx="1"/>
          </p:nvPr>
        </p:nvSpPr>
        <p:spPr/>
        <p:txBody>
          <a:bodyPr/>
          <a:lstStyle/>
          <a:p>
            <a:r>
              <a:rPr lang="en-US"/>
              <a:t>Microsoft © Software Requirements, Third Edition, Karl Wiegers and Joy Beatty</a:t>
            </a:r>
            <a:endParaRPr lang="en-US">
              <a:hlinkClick r:id="rId2"/>
            </a:endParaRPr>
          </a:p>
          <a:p>
            <a:r>
              <a:rPr lang="en-US">
                <a:hlinkClick r:id="rId2"/>
              </a:rPr>
              <a:t>https://agilemanifesto.org/</a:t>
            </a:r>
            <a:endParaRPr lang="en-US"/>
          </a:p>
          <a:p>
            <a:r>
              <a:rPr lang="en-US" sz="2000">
                <a:solidFill>
                  <a:schemeClr val="tx1"/>
                </a:solidFill>
                <a:hlinkClick r:id="rId3">
                  <a:extLst>
                    <a:ext uri="{A12FA001-AC4F-418D-AE19-62706E023703}">
                      <ahyp:hlinkClr xmlns:ahyp="http://schemas.microsoft.com/office/drawing/2018/hyperlinkcolor" val="tx"/>
                    </a:ext>
                  </a:extLst>
                </a:hlinkClick>
              </a:rPr>
              <a:t>https://www.coursera.org/learn/agile-software-development/lecture/aNH2E/why-agile</a:t>
            </a:r>
            <a:endParaRPr lang="en-US" sz="2000">
              <a:solidFill>
                <a:schemeClr val="tx1"/>
              </a:solidFill>
            </a:endParaRPr>
          </a:p>
          <a:p>
            <a:r>
              <a:rPr lang="en-US" sz="2000">
                <a:solidFill>
                  <a:schemeClr val="tx1"/>
                </a:solidFill>
                <a:hlinkClick r:id="rId4"/>
              </a:rPr>
              <a:t>https://viblo.asia/p/phan-biet-epics-user-stories-va-tasks-OeVKBwqQZkW</a:t>
            </a:r>
            <a:endParaRPr lang="en-US">
              <a:solidFill>
                <a:schemeClr val="tx1"/>
              </a:solidFill>
            </a:endParaRPr>
          </a:p>
          <a:p>
            <a:endParaRPr lang="en-US" sz="2000">
              <a:solidFill>
                <a:schemeClr val="tx1"/>
              </a:solidFill>
            </a:endParaRPr>
          </a:p>
          <a:p>
            <a:endParaRPr lang="en-US"/>
          </a:p>
        </p:txBody>
      </p:sp>
      <p:sp>
        <p:nvSpPr>
          <p:cNvPr id="4" name="Slide Number Placeholder 3">
            <a:extLst>
              <a:ext uri="{FF2B5EF4-FFF2-40B4-BE49-F238E27FC236}">
                <a16:creationId xmlns:a16="http://schemas.microsoft.com/office/drawing/2014/main" id="{ACC18120-3E6D-4F48-98B5-621F8A75D88F}"/>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4167636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87D26DA-9773-4A0E-B213-DDF20A1F1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2DE6EED-3588-4700-86E7-275E81378384}"/>
              </a:ext>
            </a:extLst>
          </p:cNvPr>
          <p:cNvSpPr>
            <a:spLocks noGrp="1"/>
          </p:cNvSpPr>
          <p:nvPr>
            <p:ph type="sldNum" sz="quarter" idx="12"/>
          </p:nvPr>
        </p:nvSpPr>
        <p:spPr>
          <a:xfrm>
            <a:off x="10558300" y="6423914"/>
            <a:ext cx="1052510" cy="365125"/>
          </a:xfrm>
        </p:spPr>
        <p:txBody>
          <a:bodyPr>
            <a:normAutofit/>
          </a:bodyPr>
          <a:lstStyle/>
          <a:p>
            <a:pPr>
              <a:spcAft>
                <a:spcPts val="600"/>
              </a:spcAft>
            </a:pPr>
            <a:fld id="{3A98EE3D-8CD1-4C3F-BD1C-C98C9596463C}" type="slidenum">
              <a:rPr lang="en-US" smtClean="0"/>
              <a:pPr>
                <a:spcAft>
                  <a:spcPts val="600"/>
                </a:spcAft>
              </a:pPr>
              <a:t>16</a:t>
            </a:fld>
            <a:endParaRPr lang="en-US"/>
          </a:p>
        </p:txBody>
      </p:sp>
      <p:pic>
        <p:nvPicPr>
          <p:cNvPr id="2052" name="Picture 4" descr="Phân biệt &amp;quot;thank&amp;quot; và &amp;quot;thanks&amp;quot; | Học Tiếng Anh cùng Callum Nguyễn">
            <a:extLst>
              <a:ext uri="{FF2B5EF4-FFF2-40B4-BE49-F238E27FC236}">
                <a16:creationId xmlns:a16="http://schemas.microsoft.com/office/drawing/2014/main" id="{7AE7730C-347B-44B8-AF27-C624D11D0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648" y="0"/>
            <a:ext cx="978070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8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A600E5A0-CFC6-4B4C-BE4F-74660CE40C21}"/>
              </a:ext>
            </a:extLst>
          </p:cNvPr>
          <p:cNvSpPr>
            <a:spLocks noGrp="1"/>
          </p:cNvSpPr>
          <p:nvPr>
            <p:ph type="title"/>
          </p:nvPr>
        </p:nvSpPr>
        <p:spPr/>
        <p:txBody>
          <a:bodyPr/>
          <a:lstStyle/>
          <a:p>
            <a:r>
              <a:rPr lang="en-US"/>
              <a:t>CONTENTS</a:t>
            </a:r>
          </a:p>
        </p:txBody>
      </p:sp>
      <p:sp>
        <p:nvSpPr>
          <p:cNvPr id="26" name="Rectangle 25">
            <a:extLst>
              <a:ext uri="{FF2B5EF4-FFF2-40B4-BE49-F238E27FC236}">
                <a16:creationId xmlns:a16="http://schemas.microsoft.com/office/drawing/2014/main" id="{B9A3DA05-C51E-416C-8A24-BA1CCEBCDC08}"/>
              </a:ext>
            </a:extLst>
          </p:cNvPr>
          <p:cNvSpPr/>
          <p:nvPr/>
        </p:nvSpPr>
        <p:spPr>
          <a:xfrm>
            <a:off x="856495" y="2639829"/>
            <a:ext cx="4090219"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03225" indent="-403225">
              <a:buFont typeface="+mj-lt"/>
              <a:buAutoNum type="arabicPeriod"/>
            </a:pPr>
            <a:r>
              <a:rPr lang="en-US"/>
              <a:t>Limitations of the </a:t>
            </a:r>
            <a:r>
              <a:rPr lang="en-US" b="1"/>
              <a:t>Waterfall</a:t>
            </a:r>
          </a:p>
        </p:txBody>
      </p:sp>
      <p:sp>
        <p:nvSpPr>
          <p:cNvPr id="25" name="Oval 24">
            <a:extLst>
              <a:ext uri="{FF2B5EF4-FFF2-40B4-BE49-F238E27FC236}">
                <a16:creationId xmlns:a16="http://schemas.microsoft.com/office/drawing/2014/main" id="{A793397C-BD66-4BB5-9C00-E9FC48DA64D8}"/>
              </a:ext>
            </a:extLst>
          </p:cNvPr>
          <p:cNvSpPr/>
          <p:nvPr/>
        </p:nvSpPr>
        <p:spPr>
          <a:xfrm>
            <a:off x="581192" y="2639829"/>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1</a:t>
            </a:r>
          </a:p>
        </p:txBody>
      </p:sp>
      <p:sp>
        <p:nvSpPr>
          <p:cNvPr id="27" name="Rectangle 26">
            <a:extLst>
              <a:ext uri="{FF2B5EF4-FFF2-40B4-BE49-F238E27FC236}">
                <a16:creationId xmlns:a16="http://schemas.microsoft.com/office/drawing/2014/main" id="{C5227852-4CDF-44AB-8487-5AC19FAF9FA9}"/>
              </a:ext>
            </a:extLst>
          </p:cNvPr>
          <p:cNvSpPr/>
          <p:nvPr/>
        </p:nvSpPr>
        <p:spPr>
          <a:xfrm>
            <a:off x="856495" y="3805607"/>
            <a:ext cx="4090219"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The </a:t>
            </a:r>
            <a:r>
              <a:rPr lang="en-US" b="1"/>
              <a:t>Agile Development </a:t>
            </a:r>
            <a:r>
              <a:rPr lang="en-US"/>
              <a:t>approach</a:t>
            </a:r>
          </a:p>
        </p:txBody>
      </p:sp>
      <p:sp>
        <p:nvSpPr>
          <p:cNvPr id="28" name="Oval 27">
            <a:extLst>
              <a:ext uri="{FF2B5EF4-FFF2-40B4-BE49-F238E27FC236}">
                <a16:creationId xmlns:a16="http://schemas.microsoft.com/office/drawing/2014/main" id="{DBA0D32E-1EB8-423C-925B-88BCF6E635DF}"/>
              </a:ext>
            </a:extLst>
          </p:cNvPr>
          <p:cNvSpPr/>
          <p:nvPr/>
        </p:nvSpPr>
        <p:spPr>
          <a:xfrm>
            <a:off x="581192" y="3805607"/>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2</a:t>
            </a:r>
          </a:p>
        </p:txBody>
      </p:sp>
      <p:sp>
        <p:nvSpPr>
          <p:cNvPr id="29" name="Rectangle 28">
            <a:extLst>
              <a:ext uri="{FF2B5EF4-FFF2-40B4-BE49-F238E27FC236}">
                <a16:creationId xmlns:a16="http://schemas.microsoft.com/office/drawing/2014/main" id="{BD0B2E65-61E2-472C-88A9-E5AB60CE9660}"/>
              </a:ext>
            </a:extLst>
          </p:cNvPr>
          <p:cNvSpPr/>
          <p:nvPr/>
        </p:nvSpPr>
        <p:spPr>
          <a:xfrm>
            <a:off x="856495" y="4967125"/>
            <a:ext cx="4090219"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Essential aspects of an </a:t>
            </a:r>
            <a:r>
              <a:rPr lang="en-US" b="1"/>
              <a:t>Agile</a:t>
            </a:r>
            <a:r>
              <a:rPr lang="en-US"/>
              <a:t> approach to requirements</a:t>
            </a:r>
          </a:p>
        </p:txBody>
      </p:sp>
      <p:sp>
        <p:nvSpPr>
          <p:cNvPr id="30" name="Oval 29">
            <a:extLst>
              <a:ext uri="{FF2B5EF4-FFF2-40B4-BE49-F238E27FC236}">
                <a16:creationId xmlns:a16="http://schemas.microsoft.com/office/drawing/2014/main" id="{886F6667-5111-4A48-93B0-47B2112F3CFB}"/>
              </a:ext>
            </a:extLst>
          </p:cNvPr>
          <p:cNvSpPr/>
          <p:nvPr/>
        </p:nvSpPr>
        <p:spPr>
          <a:xfrm>
            <a:off x="581192" y="4967125"/>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3</a:t>
            </a:r>
          </a:p>
        </p:txBody>
      </p:sp>
      <p:sp>
        <p:nvSpPr>
          <p:cNvPr id="31" name="Rectangle 30">
            <a:extLst>
              <a:ext uri="{FF2B5EF4-FFF2-40B4-BE49-F238E27FC236}">
                <a16:creationId xmlns:a16="http://schemas.microsoft.com/office/drawing/2014/main" id="{001E2DBC-C97B-4A43-9FEE-6394C8F8FA72}"/>
              </a:ext>
            </a:extLst>
          </p:cNvPr>
          <p:cNvSpPr/>
          <p:nvPr/>
        </p:nvSpPr>
        <p:spPr>
          <a:xfrm>
            <a:off x="6371303" y="2639829"/>
            <a:ext cx="4090219"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Adapting requirements practices to </a:t>
            </a:r>
            <a:r>
              <a:rPr lang="en-US" b="1"/>
              <a:t>Agile</a:t>
            </a:r>
            <a:r>
              <a:rPr lang="en-US"/>
              <a:t> projects</a:t>
            </a:r>
          </a:p>
        </p:txBody>
      </p:sp>
      <p:sp>
        <p:nvSpPr>
          <p:cNvPr id="32" name="Oval 31">
            <a:extLst>
              <a:ext uri="{FF2B5EF4-FFF2-40B4-BE49-F238E27FC236}">
                <a16:creationId xmlns:a16="http://schemas.microsoft.com/office/drawing/2014/main" id="{FF4D85CD-3799-442F-BA49-A7E5922A98F6}"/>
              </a:ext>
            </a:extLst>
          </p:cNvPr>
          <p:cNvSpPr/>
          <p:nvPr/>
        </p:nvSpPr>
        <p:spPr>
          <a:xfrm>
            <a:off x="6096000" y="2639829"/>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4</a:t>
            </a:r>
          </a:p>
        </p:txBody>
      </p:sp>
      <p:sp>
        <p:nvSpPr>
          <p:cNvPr id="33" name="Rectangle 32">
            <a:extLst>
              <a:ext uri="{FF2B5EF4-FFF2-40B4-BE49-F238E27FC236}">
                <a16:creationId xmlns:a16="http://schemas.microsoft.com/office/drawing/2014/main" id="{2B36254A-6CD2-4B57-9D32-8FAB29F3834D}"/>
              </a:ext>
            </a:extLst>
          </p:cNvPr>
          <p:cNvSpPr/>
          <p:nvPr/>
        </p:nvSpPr>
        <p:spPr>
          <a:xfrm>
            <a:off x="6371303" y="3801347"/>
            <a:ext cx="4090219" cy="589936"/>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indent="-457200">
              <a:buFont typeface="+mj-lt"/>
              <a:buAutoNum type="arabicPeriod"/>
            </a:pPr>
            <a:r>
              <a:rPr lang="en-US"/>
              <a:t>Transitioning to </a:t>
            </a:r>
            <a:r>
              <a:rPr lang="en-US" b="1"/>
              <a:t>Agile</a:t>
            </a:r>
            <a:r>
              <a:rPr lang="en-US"/>
              <a:t>: Now what?</a:t>
            </a:r>
          </a:p>
        </p:txBody>
      </p:sp>
      <p:sp>
        <p:nvSpPr>
          <p:cNvPr id="34" name="Oval 33">
            <a:extLst>
              <a:ext uri="{FF2B5EF4-FFF2-40B4-BE49-F238E27FC236}">
                <a16:creationId xmlns:a16="http://schemas.microsoft.com/office/drawing/2014/main" id="{7B84355A-4736-44FD-8F0B-BE06B2CAFC81}"/>
              </a:ext>
            </a:extLst>
          </p:cNvPr>
          <p:cNvSpPr/>
          <p:nvPr/>
        </p:nvSpPr>
        <p:spPr>
          <a:xfrm>
            <a:off x="6096000" y="3801347"/>
            <a:ext cx="589936" cy="589936"/>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t>5</a:t>
            </a:r>
          </a:p>
        </p:txBody>
      </p:sp>
      <p:sp>
        <p:nvSpPr>
          <p:cNvPr id="35" name="Slide Number Placeholder 34">
            <a:extLst>
              <a:ext uri="{FF2B5EF4-FFF2-40B4-BE49-F238E27FC236}">
                <a16:creationId xmlns:a16="http://schemas.microsoft.com/office/drawing/2014/main" id="{2FAA9179-3061-477A-88C1-189913D9D06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30414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77ED-FA38-4D7E-B0B3-17C17E4608EE}"/>
              </a:ext>
            </a:extLst>
          </p:cNvPr>
          <p:cNvSpPr>
            <a:spLocks noGrp="1"/>
          </p:cNvSpPr>
          <p:nvPr>
            <p:ph type="title"/>
          </p:nvPr>
        </p:nvSpPr>
        <p:spPr>
          <a:xfrm>
            <a:off x="519559" y="547231"/>
            <a:ext cx="11029616" cy="1188720"/>
          </a:xfrm>
        </p:spPr>
        <p:txBody>
          <a:bodyPr anchor="t"/>
          <a:lstStyle/>
          <a:p>
            <a:r>
              <a:rPr lang="en-US"/>
              <a:t>Limitations of the Waterfall</a:t>
            </a:r>
          </a:p>
        </p:txBody>
      </p:sp>
      <p:sp>
        <p:nvSpPr>
          <p:cNvPr id="4" name="Slide Number Placeholder 3">
            <a:extLst>
              <a:ext uri="{FF2B5EF4-FFF2-40B4-BE49-F238E27FC236}">
                <a16:creationId xmlns:a16="http://schemas.microsoft.com/office/drawing/2014/main" id="{92E84244-B0B0-4E19-B5C7-5D043517DEAD}"/>
              </a:ext>
            </a:extLst>
          </p:cNvPr>
          <p:cNvSpPr>
            <a:spLocks noGrp="1"/>
          </p:cNvSpPr>
          <p:nvPr>
            <p:ph type="sldNum" sz="quarter" idx="12"/>
          </p:nvPr>
        </p:nvSpPr>
        <p:spPr/>
        <p:txBody>
          <a:bodyPr/>
          <a:lstStyle/>
          <a:p>
            <a:fld id="{3A98EE3D-8CD1-4C3F-BD1C-C98C9596463C}" type="slidenum">
              <a:rPr lang="en-US" smtClean="0"/>
              <a:t>3</a:t>
            </a:fld>
            <a:endParaRPr lang="en-US" dirty="0"/>
          </a:p>
        </p:txBody>
      </p:sp>
      <p:sp>
        <p:nvSpPr>
          <p:cNvPr id="27" name="Rectangle: Rounded Corners 26">
            <a:extLst>
              <a:ext uri="{FF2B5EF4-FFF2-40B4-BE49-F238E27FC236}">
                <a16:creationId xmlns:a16="http://schemas.microsoft.com/office/drawing/2014/main" id="{3A83850C-25DD-409D-B31F-336996484BC4}"/>
              </a:ext>
            </a:extLst>
          </p:cNvPr>
          <p:cNvSpPr/>
          <p:nvPr/>
        </p:nvSpPr>
        <p:spPr>
          <a:xfrm>
            <a:off x="496498" y="3211314"/>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Requirements</a:t>
            </a:r>
          </a:p>
        </p:txBody>
      </p:sp>
      <p:sp>
        <p:nvSpPr>
          <p:cNvPr id="28" name="Rectangle: Rounded Corners 27">
            <a:extLst>
              <a:ext uri="{FF2B5EF4-FFF2-40B4-BE49-F238E27FC236}">
                <a16:creationId xmlns:a16="http://schemas.microsoft.com/office/drawing/2014/main" id="{2C3B1AC1-E899-4111-9225-1CEBAB812B44}"/>
              </a:ext>
            </a:extLst>
          </p:cNvPr>
          <p:cNvSpPr/>
          <p:nvPr/>
        </p:nvSpPr>
        <p:spPr>
          <a:xfrm>
            <a:off x="2563646" y="3660703"/>
            <a:ext cx="1248454"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Design</a:t>
            </a:r>
          </a:p>
        </p:txBody>
      </p:sp>
      <p:sp>
        <p:nvSpPr>
          <p:cNvPr id="29" name="Rectangle: Rounded Corners 28">
            <a:extLst>
              <a:ext uri="{FF2B5EF4-FFF2-40B4-BE49-F238E27FC236}">
                <a16:creationId xmlns:a16="http://schemas.microsoft.com/office/drawing/2014/main" id="{2B82C38F-F981-474C-A1C7-03EDDBBC77DA}"/>
              </a:ext>
            </a:extLst>
          </p:cNvPr>
          <p:cNvSpPr/>
          <p:nvPr/>
        </p:nvSpPr>
        <p:spPr>
          <a:xfrm>
            <a:off x="3833650" y="4165701"/>
            <a:ext cx="2358811"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Implementation</a:t>
            </a:r>
          </a:p>
        </p:txBody>
      </p:sp>
      <p:sp>
        <p:nvSpPr>
          <p:cNvPr id="30" name="Rectangle: Rounded Corners 29">
            <a:extLst>
              <a:ext uri="{FF2B5EF4-FFF2-40B4-BE49-F238E27FC236}">
                <a16:creationId xmlns:a16="http://schemas.microsoft.com/office/drawing/2014/main" id="{E54B4F61-AB3E-4AC3-AE91-5F839AE42339}"/>
              </a:ext>
            </a:extLst>
          </p:cNvPr>
          <p:cNvSpPr/>
          <p:nvPr/>
        </p:nvSpPr>
        <p:spPr>
          <a:xfrm>
            <a:off x="6192461" y="4622346"/>
            <a:ext cx="1756743"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Testing</a:t>
            </a:r>
          </a:p>
        </p:txBody>
      </p:sp>
      <p:sp>
        <p:nvSpPr>
          <p:cNvPr id="31" name="Rectangle: Rounded Corners 30">
            <a:extLst>
              <a:ext uri="{FF2B5EF4-FFF2-40B4-BE49-F238E27FC236}">
                <a16:creationId xmlns:a16="http://schemas.microsoft.com/office/drawing/2014/main" id="{80E4938F-BA85-4538-A93D-7A340108BD3C}"/>
              </a:ext>
            </a:extLst>
          </p:cNvPr>
          <p:cNvSpPr/>
          <p:nvPr/>
        </p:nvSpPr>
        <p:spPr>
          <a:xfrm>
            <a:off x="7949204" y="5111226"/>
            <a:ext cx="1756743"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Deployment</a:t>
            </a:r>
          </a:p>
        </p:txBody>
      </p:sp>
      <p:sp>
        <p:nvSpPr>
          <p:cNvPr id="32" name="Rectangle: Rounded Corners 31">
            <a:extLst>
              <a:ext uri="{FF2B5EF4-FFF2-40B4-BE49-F238E27FC236}">
                <a16:creationId xmlns:a16="http://schemas.microsoft.com/office/drawing/2014/main" id="{D56D07FF-9770-4EB5-A746-4F2567CEC4A2}"/>
              </a:ext>
            </a:extLst>
          </p:cNvPr>
          <p:cNvSpPr/>
          <p:nvPr/>
        </p:nvSpPr>
        <p:spPr>
          <a:xfrm>
            <a:off x="9705947" y="5600106"/>
            <a:ext cx="1756743" cy="5551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Operation and Maintenance</a:t>
            </a:r>
          </a:p>
        </p:txBody>
      </p:sp>
      <p:sp>
        <p:nvSpPr>
          <p:cNvPr id="33" name="Arrow: Bent 32">
            <a:extLst>
              <a:ext uri="{FF2B5EF4-FFF2-40B4-BE49-F238E27FC236}">
                <a16:creationId xmlns:a16="http://schemas.microsoft.com/office/drawing/2014/main" id="{4D2209C3-E7AE-4436-A80A-604F347C8767}"/>
              </a:ext>
            </a:extLst>
          </p:cNvPr>
          <p:cNvSpPr/>
          <p:nvPr/>
        </p:nvSpPr>
        <p:spPr>
          <a:xfrm rot="5400000">
            <a:off x="2604924" y="3385456"/>
            <a:ext cx="315176" cy="23531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4" name="Arrow: Bent 33">
            <a:extLst>
              <a:ext uri="{FF2B5EF4-FFF2-40B4-BE49-F238E27FC236}">
                <a16:creationId xmlns:a16="http://schemas.microsoft.com/office/drawing/2014/main" id="{BE667B1D-D01A-4F76-B1B9-80DCAE0D6839}"/>
              </a:ext>
            </a:extLst>
          </p:cNvPr>
          <p:cNvSpPr/>
          <p:nvPr/>
        </p:nvSpPr>
        <p:spPr>
          <a:xfrm rot="5400000">
            <a:off x="3786965" y="3871082"/>
            <a:ext cx="315176" cy="23531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5" name="Arrow: Bent 34">
            <a:extLst>
              <a:ext uri="{FF2B5EF4-FFF2-40B4-BE49-F238E27FC236}">
                <a16:creationId xmlns:a16="http://schemas.microsoft.com/office/drawing/2014/main" id="{47FA6151-E5DE-4E96-85DA-4B22A02A7C87}"/>
              </a:ext>
            </a:extLst>
          </p:cNvPr>
          <p:cNvSpPr/>
          <p:nvPr/>
        </p:nvSpPr>
        <p:spPr>
          <a:xfrm rot="5400000">
            <a:off x="6153004" y="4363217"/>
            <a:ext cx="315176" cy="23531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6" name="Arrow: Bent 35">
            <a:extLst>
              <a:ext uri="{FF2B5EF4-FFF2-40B4-BE49-F238E27FC236}">
                <a16:creationId xmlns:a16="http://schemas.microsoft.com/office/drawing/2014/main" id="{5BFC300A-0A38-46BD-89F1-3064E028CBD1}"/>
              </a:ext>
            </a:extLst>
          </p:cNvPr>
          <p:cNvSpPr/>
          <p:nvPr/>
        </p:nvSpPr>
        <p:spPr>
          <a:xfrm rot="5400000">
            <a:off x="7909275" y="4835979"/>
            <a:ext cx="315176" cy="23531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7" name="Arrow: Bent 36">
            <a:extLst>
              <a:ext uri="{FF2B5EF4-FFF2-40B4-BE49-F238E27FC236}">
                <a16:creationId xmlns:a16="http://schemas.microsoft.com/office/drawing/2014/main" id="{552D36C3-A058-4ABE-9B51-C842A96C8943}"/>
              </a:ext>
            </a:extLst>
          </p:cNvPr>
          <p:cNvSpPr/>
          <p:nvPr/>
        </p:nvSpPr>
        <p:spPr>
          <a:xfrm rot="5400000">
            <a:off x="9671291" y="5324859"/>
            <a:ext cx="315176" cy="235318"/>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8" name="Arrow: Bent 37">
            <a:extLst>
              <a:ext uri="{FF2B5EF4-FFF2-40B4-BE49-F238E27FC236}">
                <a16:creationId xmlns:a16="http://schemas.microsoft.com/office/drawing/2014/main" id="{A5630A27-BEF7-4CF9-BDAA-FD4B40A2E27B}"/>
              </a:ext>
            </a:extLst>
          </p:cNvPr>
          <p:cNvSpPr/>
          <p:nvPr/>
        </p:nvSpPr>
        <p:spPr>
          <a:xfrm rot="16200000">
            <a:off x="5920304" y="4568504"/>
            <a:ext cx="315173" cy="23531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39" name="Arrow: Bent 38">
            <a:extLst>
              <a:ext uri="{FF2B5EF4-FFF2-40B4-BE49-F238E27FC236}">
                <a16:creationId xmlns:a16="http://schemas.microsoft.com/office/drawing/2014/main" id="{CA9717B4-C0C4-4D52-8F12-25B2532A5621}"/>
              </a:ext>
            </a:extLst>
          </p:cNvPr>
          <p:cNvSpPr/>
          <p:nvPr/>
        </p:nvSpPr>
        <p:spPr>
          <a:xfrm rot="16200000">
            <a:off x="3558405" y="4048043"/>
            <a:ext cx="315173" cy="23531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sp>
        <p:nvSpPr>
          <p:cNvPr id="40" name="Arrow: Bent 39">
            <a:extLst>
              <a:ext uri="{FF2B5EF4-FFF2-40B4-BE49-F238E27FC236}">
                <a16:creationId xmlns:a16="http://schemas.microsoft.com/office/drawing/2014/main" id="{826C2361-6F32-4338-B799-F5528C0C735A}"/>
              </a:ext>
            </a:extLst>
          </p:cNvPr>
          <p:cNvSpPr/>
          <p:nvPr/>
        </p:nvSpPr>
        <p:spPr>
          <a:xfrm rot="16200000">
            <a:off x="2273607" y="3619167"/>
            <a:ext cx="315173" cy="235316"/>
          </a:xfrm>
          <a:prstGeom prst="ben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solidFill>
                <a:schemeClr val="tx1"/>
              </a:solidFill>
            </a:endParaRPr>
          </a:p>
        </p:txBody>
      </p:sp>
      <p:pic>
        <p:nvPicPr>
          <p:cNvPr id="41" name="Picture 2" descr="Why business and IT don't understand each other | by Albert Starreveld |  Medium">
            <a:extLst>
              <a:ext uri="{FF2B5EF4-FFF2-40B4-BE49-F238E27FC236}">
                <a16:creationId xmlns:a16="http://schemas.microsoft.com/office/drawing/2014/main" id="{FADF240B-7715-4B9A-B1AC-AA6E66CE21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4392" b="22083"/>
          <a:stretch/>
        </p:blipFill>
        <p:spPr bwMode="auto">
          <a:xfrm>
            <a:off x="583923" y="1550491"/>
            <a:ext cx="810250" cy="127718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27EBC2ED-6790-426F-9207-4E0D19EC5476}"/>
              </a:ext>
            </a:extLst>
          </p:cNvPr>
          <p:cNvSpPr txBox="1"/>
          <p:nvPr/>
        </p:nvSpPr>
        <p:spPr>
          <a:xfrm>
            <a:off x="323386" y="2806791"/>
            <a:ext cx="1303032" cy="307777"/>
          </a:xfrm>
          <a:prstGeom prst="rect">
            <a:avLst/>
          </a:prstGeom>
          <a:noFill/>
        </p:spPr>
        <p:txBody>
          <a:bodyPr wrap="square" rtlCol="0">
            <a:spAutoFit/>
          </a:bodyPr>
          <a:lstStyle/>
          <a:p>
            <a:pPr algn="ctr"/>
            <a:r>
              <a:rPr lang="en-US" sz="700">
                <a:latin typeface="#9Slide03 Montserrat Bold" panose="00000800000000000000" pitchFamily="2" charset="0"/>
              </a:rPr>
              <a:t>WHAT THE CUSTOMER</a:t>
            </a:r>
          </a:p>
          <a:p>
            <a:pPr algn="ctr"/>
            <a:r>
              <a:rPr lang="en-US" sz="700">
                <a:latin typeface="#9Slide03 Montserrat Bold" panose="00000800000000000000" pitchFamily="2" charset="0"/>
              </a:rPr>
              <a:t>REALLY WANTED</a:t>
            </a:r>
          </a:p>
        </p:txBody>
      </p:sp>
      <p:pic>
        <p:nvPicPr>
          <p:cNvPr id="43" name="Picture 4" descr="Simple Business Guru: Cartoon Tire Swing What The Customer Wanted">
            <a:extLst>
              <a:ext uri="{FF2B5EF4-FFF2-40B4-BE49-F238E27FC236}">
                <a16:creationId xmlns:a16="http://schemas.microsoft.com/office/drawing/2014/main" id="{8963B03F-C8DF-454B-A5B7-A0FF66455E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7476" b="71944"/>
          <a:stretch/>
        </p:blipFill>
        <p:spPr bwMode="auto">
          <a:xfrm>
            <a:off x="1801121" y="1580934"/>
            <a:ext cx="762525" cy="124674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515E8F05-D004-4ACD-9EF4-942A2D5B7980}"/>
              </a:ext>
            </a:extLst>
          </p:cNvPr>
          <p:cNvSpPr txBox="1"/>
          <p:nvPr/>
        </p:nvSpPr>
        <p:spPr>
          <a:xfrm>
            <a:off x="1544124" y="2806791"/>
            <a:ext cx="1248612" cy="307777"/>
          </a:xfrm>
          <a:prstGeom prst="rect">
            <a:avLst/>
          </a:prstGeom>
          <a:noFill/>
        </p:spPr>
        <p:txBody>
          <a:bodyPr wrap="square" rtlCol="0">
            <a:spAutoFit/>
          </a:bodyPr>
          <a:lstStyle/>
          <a:p>
            <a:pPr algn="ctr"/>
            <a:r>
              <a:rPr lang="en-US" sz="700">
                <a:latin typeface="#9Slide03 Montserrat Bold" panose="00000800000000000000" pitchFamily="2" charset="0"/>
              </a:rPr>
              <a:t>HOW THE CUSTOMER</a:t>
            </a:r>
          </a:p>
          <a:p>
            <a:pPr algn="ctr"/>
            <a:r>
              <a:rPr lang="en-US" sz="700">
                <a:latin typeface="#9Slide03 Montserrat Bold" panose="00000800000000000000" pitchFamily="2" charset="0"/>
              </a:rPr>
              <a:t>EXPLAINED IT</a:t>
            </a:r>
          </a:p>
        </p:txBody>
      </p:sp>
      <p:pic>
        <p:nvPicPr>
          <p:cNvPr id="45" name="Picture 6" descr="Simple Business Guru: Cartoon Tire Swing What The Customer Wanted">
            <a:extLst>
              <a:ext uri="{FF2B5EF4-FFF2-40B4-BE49-F238E27FC236}">
                <a16:creationId xmlns:a16="http://schemas.microsoft.com/office/drawing/2014/main" id="{E086BD5F-AAA5-4E20-99D0-2D4ECDFEC7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7898" r="-62" b="72154"/>
          <a:stretch/>
        </p:blipFill>
        <p:spPr bwMode="auto">
          <a:xfrm>
            <a:off x="3158418" y="2035234"/>
            <a:ext cx="755893" cy="1246742"/>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4920534A-C52C-41E0-957D-011B44DF2C0E}"/>
              </a:ext>
            </a:extLst>
          </p:cNvPr>
          <p:cNvSpPr txBox="1"/>
          <p:nvPr/>
        </p:nvSpPr>
        <p:spPr>
          <a:xfrm>
            <a:off x="2961378" y="3270686"/>
            <a:ext cx="1149975" cy="307777"/>
          </a:xfrm>
          <a:prstGeom prst="rect">
            <a:avLst/>
          </a:prstGeom>
          <a:noFill/>
        </p:spPr>
        <p:txBody>
          <a:bodyPr wrap="square" rtlCol="0">
            <a:spAutoFit/>
          </a:bodyPr>
          <a:lstStyle/>
          <a:p>
            <a:pPr algn="ctr"/>
            <a:r>
              <a:rPr lang="en-US" sz="700">
                <a:latin typeface="#9Slide03 Montserrat Bold" panose="00000800000000000000" pitchFamily="2" charset="0"/>
              </a:rPr>
              <a:t>HOW THE ANALYST</a:t>
            </a:r>
          </a:p>
          <a:p>
            <a:pPr algn="ctr"/>
            <a:r>
              <a:rPr lang="en-US" sz="700">
                <a:latin typeface="#9Slide03 Montserrat Bold" panose="00000800000000000000" pitchFamily="2" charset="0"/>
              </a:rPr>
              <a:t>DESIGNED IT</a:t>
            </a:r>
          </a:p>
        </p:txBody>
      </p:sp>
      <p:pic>
        <p:nvPicPr>
          <p:cNvPr id="47" name="Picture 8" descr="Simple Business Guru: Cartoon Tire Swing What The Customer Wanted">
            <a:extLst>
              <a:ext uri="{FF2B5EF4-FFF2-40B4-BE49-F238E27FC236}">
                <a16:creationId xmlns:a16="http://schemas.microsoft.com/office/drawing/2014/main" id="{928CAC7C-B293-46F4-BBA0-0F7779C963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 t="33933" r="77787" b="38125"/>
          <a:stretch/>
        </p:blipFill>
        <p:spPr bwMode="auto">
          <a:xfrm>
            <a:off x="4628951" y="2625341"/>
            <a:ext cx="752952" cy="1246741"/>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5FE1E8EB-C667-494B-A36C-4516B48BC5B8}"/>
              </a:ext>
            </a:extLst>
          </p:cNvPr>
          <p:cNvSpPr txBox="1"/>
          <p:nvPr/>
        </p:nvSpPr>
        <p:spPr>
          <a:xfrm>
            <a:off x="4290773" y="3838552"/>
            <a:ext cx="1430581" cy="307777"/>
          </a:xfrm>
          <a:prstGeom prst="rect">
            <a:avLst/>
          </a:prstGeom>
          <a:noFill/>
        </p:spPr>
        <p:txBody>
          <a:bodyPr wrap="square" rtlCol="0">
            <a:spAutoFit/>
          </a:bodyPr>
          <a:lstStyle/>
          <a:p>
            <a:pPr algn="ctr"/>
            <a:r>
              <a:rPr lang="en-US" sz="700">
                <a:latin typeface="#9Slide03 Montserrat Bold" panose="00000800000000000000" pitchFamily="2" charset="0"/>
              </a:rPr>
              <a:t>HOW THE PROGRAMMER</a:t>
            </a:r>
          </a:p>
          <a:p>
            <a:pPr algn="ctr"/>
            <a:r>
              <a:rPr lang="en-US" sz="700">
                <a:latin typeface="#9Slide03 Montserrat Bold" panose="00000800000000000000" pitchFamily="2" charset="0"/>
              </a:rPr>
              <a:t>WROTE IT</a:t>
            </a:r>
          </a:p>
        </p:txBody>
      </p:sp>
    </p:spTree>
    <p:extLst>
      <p:ext uri="{BB962C8B-B14F-4D97-AF65-F5344CB8AC3E}">
        <p14:creationId xmlns:p14="http://schemas.microsoft.com/office/powerpoint/2010/main" val="225538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500"/>
                                        <p:tgtEl>
                                          <p:spTgt spid="33"/>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500" fill="hold"/>
                                        <p:tgtEl>
                                          <p:spTgt spid="28"/>
                                        </p:tgtEl>
                                        <p:attrNameLst>
                                          <p:attrName>ppt_w</p:attrName>
                                        </p:attrNameLst>
                                      </p:cBhvr>
                                      <p:tavLst>
                                        <p:tav tm="0">
                                          <p:val>
                                            <p:fltVal val="0"/>
                                          </p:val>
                                        </p:tav>
                                        <p:tav tm="100000">
                                          <p:val>
                                            <p:strVal val="#ppt_w"/>
                                          </p:val>
                                        </p:tav>
                                      </p:tavLst>
                                    </p:anim>
                                    <p:anim calcmode="lin" valueType="num">
                                      <p:cBhvr>
                                        <p:cTn id="19" dur="500" fill="hold"/>
                                        <p:tgtEl>
                                          <p:spTgt spid="28"/>
                                        </p:tgtEl>
                                        <p:attrNameLst>
                                          <p:attrName>ppt_h</p:attrName>
                                        </p:attrNameLst>
                                      </p:cBhvr>
                                      <p:tavLst>
                                        <p:tav tm="0">
                                          <p:val>
                                            <p:fltVal val="0"/>
                                          </p:val>
                                        </p:tav>
                                        <p:tav tm="100000">
                                          <p:val>
                                            <p:strVal val="#ppt_h"/>
                                          </p:val>
                                        </p:tav>
                                      </p:tavLst>
                                    </p:anim>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wipe(up)">
                                      <p:cBhvr>
                                        <p:cTn id="25" dur="500"/>
                                        <p:tgtEl>
                                          <p:spTgt spid="34"/>
                                        </p:tgtEl>
                                      </p:cBhvr>
                                    </p:animEffect>
                                  </p:childTnLst>
                                </p:cTn>
                              </p:par>
                            </p:childTnLst>
                          </p:cTn>
                        </p:par>
                        <p:par>
                          <p:cTn id="26" fill="hold">
                            <p:stCondLst>
                              <p:cond delay="500"/>
                            </p:stCondLst>
                            <p:childTnLst>
                              <p:par>
                                <p:cTn id="27" presetID="53" presetClass="entr" presetSubtype="16"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p:cTn id="29" dur="500" fill="hold"/>
                                        <p:tgtEl>
                                          <p:spTgt spid="29"/>
                                        </p:tgtEl>
                                        <p:attrNameLst>
                                          <p:attrName>ppt_w</p:attrName>
                                        </p:attrNameLst>
                                      </p:cBhvr>
                                      <p:tavLst>
                                        <p:tav tm="0">
                                          <p:val>
                                            <p:fltVal val="0"/>
                                          </p:val>
                                        </p:tav>
                                        <p:tav tm="100000">
                                          <p:val>
                                            <p:strVal val="#ppt_w"/>
                                          </p:val>
                                        </p:tav>
                                      </p:tavLst>
                                    </p:anim>
                                    <p:anim calcmode="lin" valueType="num">
                                      <p:cBhvr>
                                        <p:cTn id="30" dur="500" fill="hold"/>
                                        <p:tgtEl>
                                          <p:spTgt spid="29"/>
                                        </p:tgtEl>
                                        <p:attrNameLst>
                                          <p:attrName>ppt_h</p:attrName>
                                        </p:attrNameLst>
                                      </p:cBhvr>
                                      <p:tavLst>
                                        <p:tav tm="0">
                                          <p:val>
                                            <p:fltVal val="0"/>
                                          </p:val>
                                        </p:tav>
                                        <p:tav tm="100000">
                                          <p:val>
                                            <p:strVal val="#ppt_h"/>
                                          </p:val>
                                        </p:tav>
                                      </p:tavLst>
                                    </p:anim>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500" fill="hold"/>
                                        <p:tgtEl>
                                          <p:spTgt spid="30"/>
                                        </p:tgtEl>
                                        <p:attrNameLst>
                                          <p:attrName>ppt_w</p:attrName>
                                        </p:attrNameLst>
                                      </p:cBhvr>
                                      <p:tavLst>
                                        <p:tav tm="0">
                                          <p:val>
                                            <p:fltVal val="0"/>
                                          </p:val>
                                        </p:tav>
                                        <p:tav tm="100000">
                                          <p:val>
                                            <p:strVal val="#ppt_w"/>
                                          </p:val>
                                        </p:tav>
                                      </p:tavLst>
                                    </p:anim>
                                    <p:anim calcmode="lin" valueType="num">
                                      <p:cBhvr>
                                        <p:cTn id="41" dur="500" fill="hold"/>
                                        <p:tgtEl>
                                          <p:spTgt spid="30"/>
                                        </p:tgtEl>
                                        <p:attrNameLst>
                                          <p:attrName>ppt_h</p:attrName>
                                        </p:attrNameLst>
                                      </p:cBhvr>
                                      <p:tavLst>
                                        <p:tav tm="0">
                                          <p:val>
                                            <p:fltVal val="0"/>
                                          </p:val>
                                        </p:tav>
                                        <p:tav tm="100000">
                                          <p:val>
                                            <p:strVal val="#ppt_h"/>
                                          </p:val>
                                        </p:tav>
                                      </p:tavLst>
                                    </p:anim>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down)">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up)">
                                      <p:cBhvr>
                                        <p:cTn id="62" dur="500"/>
                                        <p:tgtEl>
                                          <p:spTgt spid="36"/>
                                        </p:tgtEl>
                                      </p:cBhvr>
                                    </p:animEffect>
                                  </p:childTnLst>
                                </p:cTn>
                              </p:par>
                            </p:childTnLst>
                          </p:cTn>
                        </p:par>
                        <p:par>
                          <p:cTn id="63" fill="hold">
                            <p:stCondLst>
                              <p:cond delay="500"/>
                            </p:stCondLst>
                            <p:childTnLst>
                              <p:par>
                                <p:cTn id="64" presetID="53" presetClass="entr" presetSubtype="16" fill="hold" grpId="0" nodeType="after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up)">
                                      <p:cBhvr>
                                        <p:cTn id="73" dur="500"/>
                                        <p:tgtEl>
                                          <p:spTgt spid="37"/>
                                        </p:tgtEl>
                                      </p:cBhvr>
                                    </p:animEffect>
                                  </p:childTnLst>
                                </p:cTn>
                              </p:par>
                            </p:childTnLst>
                          </p:cTn>
                        </p:par>
                        <p:par>
                          <p:cTn id="74" fill="hold">
                            <p:stCondLst>
                              <p:cond delay="500"/>
                            </p:stCondLst>
                            <p:childTnLst>
                              <p:par>
                                <p:cTn id="75" presetID="53" presetClass="entr" presetSubtype="16" fill="hold" grpId="0" nodeType="after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p:cTn id="77" dur="500" fill="hold"/>
                                        <p:tgtEl>
                                          <p:spTgt spid="32"/>
                                        </p:tgtEl>
                                        <p:attrNameLst>
                                          <p:attrName>ppt_w</p:attrName>
                                        </p:attrNameLst>
                                      </p:cBhvr>
                                      <p:tavLst>
                                        <p:tav tm="0">
                                          <p:val>
                                            <p:fltVal val="0"/>
                                          </p:val>
                                        </p:tav>
                                        <p:tav tm="100000">
                                          <p:val>
                                            <p:strVal val="#ppt_w"/>
                                          </p:val>
                                        </p:tav>
                                      </p:tavLst>
                                    </p:anim>
                                    <p:anim calcmode="lin" valueType="num">
                                      <p:cBhvr>
                                        <p:cTn id="78" dur="500" fill="hold"/>
                                        <p:tgtEl>
                                          <p:spTgt spid="32"/>
                                        </p:tgtEl>
                                        <p:attrNameLst>
                                          <p:attrName>ppt_h</p:attrName>
                                        </p:attrNameLst>
                                      </p:cBhvr>
                                      <p:tavLst>
                                        <p:tav tm="0">
                                          <p:val>
                                            <p:fltVal val="0"/>
                                          </p:val>
                                        </p:tav>
                                        <p:tav tm="100000">
                                          <p:val>
                                            <p:strVal val="#ppt_h"/>
                                          </p:val>
                                        </p:tav>
                                      </p:tavLst>
                                    </p:anim>
                                    <p:animEffect transition="in" filter="fade">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p:bldP spid="44" grpId="0"/>
      <p:bldP spid="46"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67F0-2761-4181-B4EA-0700A58D2D95}"/>
              </a:ext>
            </a:extLst>
          </p:cNvPr>
          <p:cNvSpPr>
            <a:spLocks noGrp="1"/>
          </p:cNvSpPr>
          <p:nvPr>
            <p:ph type="title"/>
          </p:nvPr>
        </p:nvSpPr>
        <p:spPr>
          <a:xfrm>
            <a:off x="592117" y="537582"/>
            <a:ext cx="11029616" cy="1188720"/>
          </a:xfrm>
        </p:spPr>
        <p:txBody>
          <a:bodyPr anchor="t">
            <a:normAutofit/>
          </a:bodyPr>
          <a:lstStyle/>
          <a:p>
            <a:r>
              <a:rPr lang="en-US"/>
              <a:t>The Agile Development approach</a:t>
            </a:r>
          </a:p>
        </p:txBody>
      </p:sp>
      <p:sp>
        <p:nvSpPr>
          <p:cNvPr id="4" name="Slide Number Placeholder 3">
            <a:extLst>
              <a:ext uri="{FF2B5EF4-FFF2-40B4-BE49-F238E27FC236}">
                <a16:creationId xmlns:a16="http://schemas.microsoft.com/office/drawing/2014/main" id="{AD058FD7-A0EF-4E7E-87E1-C8355849F31C}"/>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13" name="Picture 12" descr="Logo&#10;&#10;Description automatically generated with low confidence">
            <a:extLst>
              <a:ext uri="{FF2B5EF4-FFF2-40B4-BE49-F238E27FC236}">
                <a16:creationId xmlns:a16="http://schemas.microsoft.com/office/drawing/2014/main" id="{DFB98010-9512-4A7B-B8B9-B53F164FA80F}"/>
              </a:ext>
            </a:extLst>
          </p:cNvPr>
          <p:cNvPicPr>
            <a:picLocks noChangeAspect="1"/>
          </p:cNvPicPr>
          <p:nvPr/>
        </p:nvPicPr>
        <p:blipFill rotWithShape="1">
          <a:blip r:embed="rId2">
            <a:extLst>
              <a:ext uri="{28A0092B-C50C-407E-A947-70E740481C1C}">
                <a14:useLocalDpi xmlns:a14="http://schemas.microsoft.com/office/drawing/2010/main" val="0"/>
              </a:ext>
            </a:extLst>
          </a:blip>
          <a:srcRect t="44226"/>
          <a:stretch/>
        </p:blipFill>
        <p:spPr>
          <a:xfrm>
            <a:off x="4032403" y="3892084"/>
            <a:ext cx="4442961" cy="2179405"/>
          </a:xfrm>
          <a:prstGeom prst="rect">
            <a:avLst/>
          </a:prstGeom>
        </p:spPr>
      </p:pic>
      <p:sp>
        <p:nvSpPr>
          <p:cNvPr id="14" name="AutoShape 2" descr="QUY TRÌNH PHÁT TRIỂN PHẦN MỀM - itmscoaching.com">
            <a:extLst>
              <a:ext uri="{FF2B5EF4-FFF2-40B4-BE49-F238E27FC236}">
                <a16:creationId xmlns:a16="http://schemas.microsoft.com/office/drawing/2014/main" id="{23D73B76-2B2E-4DF4-93D2-C8463E0F4E30}"/>
              </a:ext>
            </a:extLst>
          </p:cNvPr>
          <p:cNvSpPr>
            <a:spLocks noChangeAspect="1" noChangeArrowheads="1"/>
          </p:cNvSpPr>
          <p:nvPr/>
        </p:nvSpPr>
        <p:spPr bwMode="auto">
          <a:xfrm>
            <a:off x="5570178" y="4184901"/>
            <a:ext cx="364500" cy="36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Shape, arrow&#10;&#10;Description automatically generated">
            <a:extLst>
              <a:ext uri="{FF2B5EF4-FFF2-40B4-BE49-F238E27FC236}">
                <a16:creationId xmlns:a16="http://schemas.microsoft.com/office/drawing/2014/main" id="{5D101F18-A710-4730-B131-5785C3FAF02B}"/>
              </a:ext>
            </a:extLst>
          </p:cNvPr>
          <p:cNvPicPr>
            <a:picLocks noChangeAspect="1"/>
          </p:cNvPicPr>
          <p:nvPr/>
        </p:nvPicPr>
        <p:blipFill rotWithShape="1">
          <a:blip r:embed="rId3">
            <a:extLst>
              <a:ext uri="{28A0092B-C50C-407E-A947-70E740481C1C}">
                <a14:useLocalDpi xmlns:a14="http://schemas.microsoft.com/office/drawing/2010/main" val="0"/>
              </a:ext>
            </a:extLst>
          </a:blip>
          <a:srcRect t="74778" r="50000"/>
          <a:stretch/>
        </p:blipFill>
        <p:spPr>
          <a:xfrm>
            <a:off x="3952610" y="5081674"/>
            <a:ext cx="2221481" cy="985561"/>
          </a:xfrm>
          <a:prstGeom prst="rect">
            <a:avLst/>
          </a:prstGeom>
        </p:spPr>
      </p:pic>
      <p:pic>
        <p:nvPicPr>
          <p:cNvPr id="16" name="Picture 15" descr="Arrow&#10;&#10;Description automatically generated">
            <a:extLst>
              <a:ext uri="{FF2B5EF4-FFF2-40B4-BE49-F238E27FC236}">
                <a16:creationId xmlns:a16="http://schemas.microsoft.com/office/drawing/2014/main" id="{0F55B597-C0B2-4C12-AE1E-5F5AB68763B8}"/>
              </a:ext>
            </a:extLst>
          </p:cNvPr>
          <p:cNvPicPr>
            <a:picLocks noChangeAspect="1"/>
          </p:cNvPicPr>
          <p:nvPr/>
        </p:nvPicPr>
        <p:blipFill rotWithShape="1">
          <a:blip r:embed="rId4">
            <a:extLst>
              <a:ext uri="{28A0092B-C50C-407E-A947-70E740481C1C}">
                <a14:useLocalDpi xmlns:a14="http://schemas.microsoft.com/office/drawing/2010/main" val="0"/>
              </a:ext>
            </a:extLst>
          </a:blip>
          <a:srcRect l="49083" t="63733" r="17588" b="1444"/>
          <a:stretch/>
        </p:blipFill>
        <p:spPr>
          <a:xfrm>
            <a:off x="6367790" y="4549401"/>
            <a:ext cx="1480782" cy="1360720"/>
          </a:xfrm>
          <a:prstGeom prst="rect">
            <a:avLst/>
          </a:prstGeom>
        </p:spPr>
      </p:pic>
      <p:pic>
        <p:nvPicPr>
          <p:cNvPr id="17" name="Picture 16" descr="Shape, arrow&#10;&#10;Description automatically generated">
            <a:extLst>
              <a:ext uri="{FF2B5EF4-FFF2-40B4-BE49-F238E27FC236}">
                <a16:creationId xmlns:a16="http://schemas.microsoft.com/office/drawing/2014/main" id="{B066931C-4AE9-4970-8496-60AE1F6DCC1A}"/>
              </a:ext>
            </a:extLst>
          </p:cNvPr>
          <p:cNvPicPr>
            <a:picLocks noChangeAspect="1"/>
          </p:cNvPicPr>
          <p:nvPr/>
        </p:nvPicPr>
        <p:blipFill rotWithShape="1">
          <a:blip r:embed="rId5">
            <a:extLst>
              <a:ext uri="{28A0092B-C50C-407E-A947-70E740481C1C}">
                <a14:useLocalDpi xmlns:a14="http://schemas.microsoft.com/office/drawing/2010/main" val="0"/>
              </a:ext>
            </a:extLst>
          </a:blip>
          <a:srcRect l="66671" t="23387" r="9844" b="34053"/>
          <a:stretch/>
        </p:blipFill>
        <p:spPr>
          <a:xfrm>
            <a:off x="7108180" y="2886368"/>
            <a:ext cx="1043413" cy="1663033"/>
          </a:xfrm>
          <a:prstGeom prst="rect">
            <a:avLst/>
          </a:prstGeom>
        </p:spPr>
      </p:pic>
      <p:pic>
        <p:nvPicPr>
          <p:cNvPr id="18" name="Picture 17" descr="A picture containing text, accessory&#10;&#10;Description automatically generated">
            <a:extLst>
              <a:ext uri="{FF2B5EF4-FFF2-40B4-BE49-F238E27FC236}">
                <a16:creationId xmlns:a16="http://schemas.microsoft.com/office/drawing/2014/main" id="{067E0028-FBAE-48F5-8CE3-1A8D257E1AF7}"/>
              </a:ext>
            </a:extLst>
          </p:cNvPr>
          <p:cNvPicPr>
            <a:picLocks noChangeAspect="1"/>
          </p:cNvPicPr>
          <p:nvPr/>
        </p:nvPicPr>
        <p:blipFill rotWithShape="1">
          <a:blip r:embed="rId6">
            <a:extLst>
              <a:ext uri="{28A0092B-C50C-407E-A947-70E740481C1C}">
                <a14:useLocalDpi xmlns:a14="http://schemas.microsoft.com/office/drawing/2010/main" val="0"/>
              </a:ext>
            </a:extLst>
          </a:blip>
          <a:srcRect l="36746" r="20898" b="69258"/>
          <a:stretch/>
        </p:blipFill>
        <p:spPr>
          <a:xfrm>
            <a:off x="5665156" y="1875716"/>
            <a:ext cx="1881875" cy="1201252"/>
          </a:xfrm>
          <a:prstGeom prst="rect">
            <a:avLst/>
          </a:prstGeom>
        </p:spPr>
      </p:pic>
      <p:pic>
        <p:nvPicPr>
          <p:cNvPr id="19" name="Picture 18" descr="Arrow&#10;&#10;Description automatically generated">
            <a:extLst>
              <a:ext uri="{FF2B5EF4-FFF2-40B4-BE49-F238E27FC236}">
                <a16:creationId xmlns:a16="http://schemas.microsoft.com/office/drawing/2014/main" id="{74D90354-8A80-465D-BCC7-5E87468FE6DD}"/>
              </a:ext>
            </a:extLst>
          </p:cNvPr>
          <p:cNvPicPr>
            <a:picLocks noChangeAspect="1"/>
          </p:cNvPicPr>
          <p:nvPr/>
        </p:nvPicPr>
        <p:blipFill rotWithShape="1">
          <a:blip r:embed="rId7">
            <a:extLst>
              <a:ext uri="{28A0092B-C50C-407E-A947-70E740481C1C}">
                <a14:useLocalDpi xmlns:a14="http://schemas.microsoft.com/office/drawing/2010/main" val="0"/>
              </a:ext>
            </a:extLst>
          </a:blip>
          <a:srcRect r="61455" b="54664"/>
          <a:stretch/>
        </p:blipFill>
        <p:spPr>
          <a:xfrm>
            <a:off x="3952610" y="2000611"/>
            <a:ext cx="1712546" cy="1771514"/>
          </a:xfrm>
          <a:prstGeom prst="rect">
            <a:avLst/>
          </a:prstGeom>
        </p:spPr>
      </p:pic>
      <p:sp>
        <p:nvSpPr>
          <p:cNvPr id="20" name="TextBox 19">
            <a:extLst>
              <a:ext uri="{FF2B5EF4-FFF2-40B4-BE49-F238E27FC236}">
                <a16:creationId xmlns:a16="http://schemas.microsoft.com/office/drawing/2014/main" id="{2BDFF9F0-7163-45EE-B61E-9EB3466F5D37}"/>
              </a:ext>
            </a:extLst>
          </p:cNvPr>
          <p:cNvSpPr txBox="1"/>
          <p:nvPr/>
        </p:nvSpPr>
        <p:spPr>
          <a:xfrm>
            <a:off x="5258666" y="3703035"/>
            <a:ext cx="1760418" cy="707886"/>
          </a:xfrm>
          <a:prstGeom prst="rect">
            <a:avLst/>
          </a:prstGeom>
          <a:noFill/>
        </p:spPr>
        <p:txBody>
          <a:bodyPr wrap="none" rtlCol="0">
            <a:spAutoFit/>
          </a:bodyPr>
          <a:lstStyle/>
          <a:p>
            <a:r>
              <a:rPr lang="en-US" sz="4000">
                <a:solidFill>
                  <a:schemeClr val="accent1"/>
                </a:solidFill>
                <a:latin typeface="#9Slide03 Montserrat Bold" panose="00000800000000000000" pitchFamily="2" charset="0"/>
              </a:rPr>
              <a:t>AGILE</a:t>
            </a:r>
          </a:p>
        </p:txBody>
      </p:sp>
      <p:pic>
        <p:nvPicPr>
          <p:cNvPr id="1026" name="Picture 2" descr="Phương pháp Scrum VS Phương pháp Kanban | ECCI">
            <a:extLst>
              <a:ext uri="{FF2B5EF4-FFF2-40B4-BE49-F238E27FC236}">
                <a16:creationId xmlns:a16="http://schemas.microsoft.com/office/drawing/2014/main" id="{DF8E81A9-3E50-434E-A96D-57D7BD5032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2428" y="1538451"/>
            <a:ext cx="2822249" cy="16926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F874D4D-E2D2-4AB8-A369-A9CE325923A4}"/>
              </a:ext>
            </a:extLst>
          </p:cNvPr>
          <p:cNvSpPr txBox="1"/>
          <p:nvPr/>
        </p:nvSpPr>
        <p:spPr>
          <a:xfrm>
            <a:off x="6555484" y="3285088"/>
            <a:ext cx="915187" cy="369332"/>
          </a:xfrm>
          <a:prstGeom prst="rect">
            <a:avLst/>
          </a:prstGeom>
          <a:noFill/>
        </p:spPr>
        <p:txBody>
          <a:bodyPr wrap="none" rtlCol="0">
            <a:spAutoFit/>
          </a:bodyPr>
          <a:lstStyle/>
          <a:p>
            <a:r>
              <a:rPr lang="en-US" b="1"/>
              <a:t>SCRUM</a:t>
            </a:r>
          </a:p>
        </p:txBody>
      </p:sp>
      <p:pic>
        <p:nvPicPr>
          <p:cNvPr id="1028" name="Picture 4" descr="Lean Software Development: 7 Key Principles (in simple words) | Lvivity">
            <a:extLst>
              <a:ext uri="{FF2B5EF4-FFF2-40B4-BE49-F238E27FC236}">
                <a16:creationId xmlns:a16="http://schemas.microsoft.com/office/drawing/2014/main" id="{CD2A97D0-E1DB-4D1A-A344-66E8CF1089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5841" y="3827335"/>
            <a:ext cx="1878426" cy="166303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F8D7958C-D46F-4B97-A8F4-C20696EE45D3}"/>
              </a:ext>
            </a:extLst>
          </p:cNvPr>
          <p:cNvSpPr txBox="1"/>
          <p:nvPr/>
        </p:nvSpPr>
        <p:spPr>
          <a:xfrm>
            <a:off x="6106925" y="5684085"/>
            <a:ext cx="1845377" cy="646331"/>
          </a:xfrm>
          <a:prstGeom prst="rect">
            <a:avLst/>
          </a:prstGeom>
          <a:noFill/>
        </p:spPr>
        <p:txBody>
          <a:bodyPr wrap="none" rtlCol="0">
            <a:spAutoFit/>
          </a:bodyPr>
          <a:lstStyle/>
          <a:p>
            <a:pPr algn="ctr"/>
            <a:r>
              <a:rPr lang="en-US" b="1"/>
              <a:t>LEAN SOFTWARE</a:t>
            </a:r>
          </a:p>
          <a:p>
            <a:pPr algn="ctr"/>
            <a:r>
              <a:rPr lang="en-US" b="1"/>
              <a:t>DEVELOPMENT</a:t>
            </a:r>
          </a:p>
        </p:txBody>
      </p:sp>
      <p:pic>
        <p:nvPicPr>
          <p:cNvPr id="1030" name="Picture 6" descr="Kanban, Agile Product Development Methodology - Principles, Roles,  Practices and Techniques - YouTube">
            <a:extLst>
              <a:ext uri="{FF2B5EF4-FFF2-40B4-BE49-F238E27FC236}">
                <a16:creationId xmlns:a16="http://schemas.microsoft.com/office/drawing/2014/main" id="{83B008CF-7CFA-4EDA-A434-C9F0CF87C3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93806" y="1621244"/>
            <a:ext cx="2723987" cy="153224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36296CC7-CAEC-4458-A0C7-40B1B8645BD3}"/>
              </a:ext>
            </a:extLst>
          </p:cNvPr>
          <p:cNvSpPr txBox="1"/>
          <p:nvPr/>
        </p:nvSpPr>
        <p:spPr>
          <a:xfrm>
            <a:off x="9645082" y="3284666"/>
            <a:ext cx="1021433" cy="369332"/>
          </a:xfrm>
          <a:prstGeom prst="rect">
            <a:avLst/>
          </a:prstGeom>
          <a:noFill/>
        </p:spPr>
        <p:txBody>
          <a:bodyPr wrap="none" rtlCol="0">
            <a:spAutoFit/>
          </a:bodyPr>
          <a:lstStyle/>
          <a:p>
            <a:r>
              <a:rPr lang="en-US" b="1"/>
              <a:t>KANBAN</a:t>
            </a:r>
          </a:p>
        </p:txBody>
      </p:sp>
      <p:pic>
        <p:nvPicPr>
          <p:cNvPr id="1032" name="Picture 8" descr="Extreme programming - Wikipedia">
            <a:extLst>
              <a:ext uri="{FF2B5EF4-FFF2-40B4-BE49-F238E27FC236}">
                <a16:creationId xmlns:a16="http://schemas.microsoft.com/office/drawing/2014/main" id="{1EB55DB5-5873-4544-9D48-D9A1FD0DD1A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16668" y="3796559"/>
            <a:ext cx="1878260" cy="1724584"/>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88034676-36BB-4D02-80D7-34CBA98CEFFB}"/>
              </a:ext>
            </a:extLst>
          </p:cNvPr>
          <p:cNvSpPr txBox="1"/>
          <p:nvPr/>
        </p:nvSpPr>
        <p:spPr>
          <a:xfrm>
            <a:off x="9282706" y="5684084"/>
            <a:ext cx="1746183" cy="646331"/>
          </a:xfrm>
          <a:prstGeom prst="rect">
            <a:avLst/>
          </a:prstGeom>
          <a:noFill/>
        </p:spPr>
        <p:txBody>
          <a:bodyPr wrap="none" rtlCol="0">
            <a:spAutoFit/>
          </a:bodyPr>
          <a:lstStyle/>
          <a:p>
            <a:pPr algn="ctr"/>
            <a:r>
              <a:rPr lang="en-US" b="1"/>
              <a:t>EXTREME</a:t>
            </a:r>
          </a:p>
          <a:p>
            <a:pPr algn="ctr"/>
            <a:r>
              <a:rPr lang="en-US" b="1"/>
              <a:t>PROGRAMMING</a:t>
            </a:r>
          </a:p>
        </p:txBody>
      </p:sp>
    </p:spTree>
    <p:extLst>
      <p:ext uri="{BB962C8B-B14F-4D97-AF65-F5344CB8AC3E}">
        <p14:creationId xmlns:p14="http://schemas.microsoft.com/office/powerpoint/2010/main" val="121295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500"/>
                                        <p:tgtEl>
                                          <p:spTgt spid="16"/>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right)">
                                      <p:cBhvr>
                                        <p:cTn id="19" dur="500"/>
                                        <p:tgtEl>
                                          <p:spTgt spid="18"/>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1000"/>
                                        <p:tgtEl>
                                          <p:spTgt spid="13"/>
                                        </p:tgtEl>
                                      </p:cBhvr>
                                    </p:animEffect>
                                  </p:childTnLst>
                                </p:cTn>
                              </p:par>
                            </p:childTnLst>
                          </p:cTn>
                        </p:par>
                        <p:par>
                          <p:cTn id="28" fill="hold">
                            <p:stCondLst>
                              <p:cond delay="3500"/>
                            </p:stCondLst>
                            <p:childTnLst>
                              <p:par>
                                <p:cTn id="29" presetID="22" presetClass="entr" presetSubtype="2"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5" presetClass="path" presetSubtype="0" accel="50000" decel="50000" fill="hold" nodeType="clickEffect">
                                  <p:stCondLst>
                                    <p:cond delay="0"/>
                                  </p:stCondLst>
                                  <p:childTnLst>
                                    <p:animMotion origin="layout" path="M -4.375E-6 -1.48148E-6 L -0.25 -1.48148E-6 " pathEditMode="relative" rAng="0" ptsTypes="AA">
                                      <p:cBhvr>
                                        <p:cTn id="35" dur="2000" fill="hold"/>
                                        <p:tgtEl>
                                          <p:spTgt spid="15"/>
                                        </p:tgtEl>
                                        <p:attrNameLst>
                                          <p:attrName>ppt_x</p:attrName>
                                          <p:attrName>ppt_y</p:attrName>
                                        </p:attrNameLst>
                                      </p:cBhvr>
                                      <p:rCtr x="-12500" y="0"/>
                                    </p:animMotion>
                                  </p:childTnLst>
                                </p:cTn>
                              </p:par>
                              <p:par>
                                <p:cTn id="36" presetID="35" presetClass="path" presetSubtype="0" accel="50000" decel="50000" fill="hold" nodeType="withEffect">
                                  <p:stCondLst>
                                    <p:cond delay="0"/>
                                  </p:stCondLst>
                                  <p:childTnLst>
                                    <p:animMotion origin="layout" path="M -2.70833E-6 0 L -0.25 0 " pathEditMode="relative" rAng="0" ptsTypes="AA">
                                      <p:cBhvr>
                                        <p:cTn id="37" dur="2000" fill="hold"/>
                                        <p:tgtEl>
                                          <p:spTgt spid="16"/>
                                        </p:tgtEl>
                                        <p:attrNameLst>
                                          <p:attrName>ppt_x</p:attrName>
                                          <p:attrName>ppt_y</p:attrName>
                                        </p:attrNameLst>
                                      </p:cBhvr>
                                      <p:rCtr x="-12500" y="0"/>
                                    </p:animMotion>
                                  </p:childTnLst>
                                </p:cTn>
                              </p:par>
                              <p:par>
                                <p:cTn id="38" presetID="35" presetClass="path" presetSubtype="0" accel="50000" decel="50000" fill="hold" nodeType="withEffect">
                                  <p:stCondLst>
                                    <p:cond delay="0"/>
                                  </p:stCondLst>
                                  <p:childTnLst>
                                    <p:animMotion origin="layout" path="M -1.25E-6 3.7037E-7 L -0.25 3.7037E-7 " pathEditMode="relative" rAng="0" ptsTypes="AA">
                                      <p:cBhvr>
                                        <p:cTn id="39" dur="2000" fill="hold"/>
                                        <p:tgtEl>
                                          <p:spTgt spid="17"/>
                                        </p:tgtEl>
                                        <p:attrNameLst>
                                          <p:attrName>ppt_x</p:attrName>
                                          <p:attrName>ppt_y</p:attrName>
                                        </p:attrNameLst>
                                      </p:cBhvr>
                                      <p:rCtr x="-12500" y="0"/>
                                    </p:animMotion>
                                  </p:childTnLst>
                                </p:cTn>
                              </p:par>
                              <p:par>
                                <p:cTn id="40" presetID="35" presetClass="path" presetSubtype="0" accel="50000" decel="50000" fill="hold" nodeType="withEffect">
                                  <p:stCondLst>
                                    <p:cond delay="0"/>
                                  </p:stCondLst>
                                  <p:childTnLst>
                                    <p:animMotion origin="layout" path="M 3.125E-6 -1.11111E-6 L -0.25 -1.11111E-6 " pathEditMode="relative" rAng="0" ptsTypes="AA">
                                      <p:cBhvr>
                                        <p:cTn id="41" dur="2000" fill="hold"/>
                                        <p:tgtEl>
                                          <p:spTgt spid="18"/>
                                        </p:tgtEl>
                                        <p:attrNameLst>
                                          <p:attrName>ppt_x</p:attrName>
                                          <p:attrName>ppt_y</p:attrName>
                                        </p:attrNameLst>
                                      </p:cBhvr>
                                      <p:rCtr x="-12500" y="0"/>
                                    </p:animMotion>
                                  </p:childTnLst>
                                </p:cTn>
                              </p:par>
                              <p:par>
                                <p:cTn id="42" presetID="35" presetClass="path" presetSubtype="0" accel="50000" decel="50000" fill="hold" nodeType="withEffect">
                                  <p:stCondLst>
                                    <p:cond delay="0"/>
                                  </p:stCondLst>
                                  <p:childTnLst>
                                    <p:animMotion origin="layout" path="M -1.04167E-6 -3.33333E-6 L -0.25 -3.33333E-6 " pathEditMode="relative" rAng="0" ptsTypes="AA">
                                      <p:cBhvr>
                                        <p:cTn id="43" dur="2000" fill="hold"/>
                                        <p:tgtEl>
                                          <p:spTgt spid="19"/>
                                        </p:tgtEl>
                                        <p:attrNameLst>
                                          <p:attrName>ppt_x</p:attrName>
                                          <p:attrName>ppt_y</p:attrName>
                                        </p:attrNameLst>
                                      </p:cBhvr>
                                      <p:rCtr x="-12500" y="0"/>
                                    </p:animMotion>
                                  </p:childTnLst>
                                </p:cTn>
                              </p:par>
                              <p:par>
                                <p:cTn id="44" presetID="35" presetClass="path" presetSubtype="0" accel="50000" decel="50000" fill="hold" nodeType="withEffect">
                                  <p:stCondLst>
                                    <p:cond delay="0"/>
                                  </p:stCondLst>
                                  <p:childTnLst>
                                    <p:animMotion origin="layout" path="M -6.25E-7 1.11111E-6 L -0.25 1.11111E-6 " pathEditMode="relative" rAng="0" ptsTypes="AA">
                                      <p:cBhvr>
                                        <p:cTn id="45" dur="2000" fill="hold"/>
                                        <p:tgtEl>
                                          <p:spTgt spid="13"/>
                                        </p:tgtEl>
                                        <p:attrNameLst>
                                          <p:attrName>ppt_x</p:attrName>
                                          <p:attrName>ppt_y</p:attrName>
                                        </p:attrNameLst>
                                      </p:cBhvr>
                                      <p:rCtr x="-12500" y="0"/>
                                    </p:animMotion>
                                  </p:childTnLst>
                                </p:cTn>
                              </p:par>
                              <p:par>
                                <p:cTn id="46" presetID="35" presetClass="path" presetSubtype="0" accel="50000" decel="50000" fill="hold" grpId="1" nodeType="withEffect">
                                  <p:stCondLst>
                                    <p:cond delay="0"/>
                                  </p:stCondLst>
                                  <p:childTnLst>
                                    <p:animMotion origin="layout" path="M 4.375E-6 3.33333E-6 L -0.25 3.33333E-6 " pathEditMode="relative" rAng="0" ptsTypes="AA">
                                      <p:cBhvr>
                                        <p:cTn id="47" dur="2000" fill="hold"/>
                                        <p:tgtEl>
                                          <p:spTgt spid="20"/>
                                        </p:tgtEl>
                                        <p:attrNameLst>
                                          <p:attrName>ppt_x</p:attrName>
                                          <p:attrName>ppt_y</p:attrName>
                                        </p:attrNameLst>
                                      </p:cBhvr>
                                      <p:rCtr x="-12500" y="0"/>
                                    </p:animMotion>
                                  </p:childTnLst>
                                </p:cTn>
                              </p:par>
                              <p:par>
                                <p:cTn id="48" presetID="35" presetClass="path" presetSubtype="0" accel="50000" decel="50000" fill="hold" grpId="0" nodeType="withEffect" nodePh="1">
                                  <p:stCondLst>
                                    <p:cond delay="0"/>
                                  </p:stCondLst>
                                  <p:endCondLst>
                                    <p:cond evt="begin" delay="0">
                                      <p:tn val="48"/>
                                    </p:cond>
                                  </p:endCondLst>
                                  <p:childTnLst>
                                    <p:animMotion origin="layout" path="M -4.79167E-6 4.44444E-6 L -0.25 4.44444E-6 " pathEditMode="relative" rAng="0" ptsTypes="AA">
                                      <p:cBhvr>
                                        <p:cTn id="49" dur="2000" fill="hold"/>
                                        <p:tgtEl>
                                          <p:spTgt spid="14"/>
                                        </p:tgtEl>
                                        <p:attrNameLst>
                                          <p:attrName>ppt_x</p:attrName>
                                          <p:attrName>ppt_y</p:attrName>
                                        </p:attrNameLst>
                                      </p:cBhvr>
                                      <p:rCtr x="-12500" y="0"/>
                                    </p:animMotion>
                                  </p:childTnLst>
                                </p:cTn>
                              </p:par>
                            </p:childTnLst>
                          </p:cTn>
                        </p:par>
                        <p:par>
                          <p:cTn id="50" fill="hold">
                            <p:stCondLst>
                              <p:cond delay="2000"/>
                            </p:stCondLst>
                            <p:childTnLst>
                              <p:par>
                                <p:cTn id="51" presetID="16" presetClass="entr" presetSubtype="21" fill="hold" nodeType="after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barn(inVertical)">
                                      <p:cBhvr>
                                        <p:cTn id="53" dur="500"/>
                                        <p:tgtEl>
                                          <p:spTgt spid="102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arn(inVertical)">
                                      <p:cBhvr>
                                        <p:cTn id="56" dur="500"/>
                                        <p:tgtEl>
                                          <p:spTgt spid="21"/>
                                        </p:tgtEl>
                                      </p:cBhvr>
                                    </p:animEffect>
                                  </p:childTnLst>
                                </p:cTn>
                              </p:par>
                            </p:childTnLst>
                          </p:cTn>
                        </p:par>
                        <p:par>
                          <p:cTn id="57" fill="hold">
                            <p:stCondLst>
                              <p:cond delay="2500"/>
                            </p:stCondLst>
                            <p:childTnLst>
                              <p:par>
                                <p:cTn id="58" presetID="16" presetClass="entr" presetSubtype="21" fill="hold" nodeType="afterEffect">
                                  <p:stCondLst>
                                    <p:cond delay="0"/>
                                  </p:stCondLst>
                                  <p:childTnLst>
                                    <p:set>
                                      <p:cBhvr>
                                        <p:cTn id="59" dur="1" fill="hold">
                                          <p:stCondLst>
                                            <p:cond delay="0"/>
                                          </p:stCondLst>
                                        </p:cTn>
                                        <p:tgtEl>
                                          <p:spTgt spid="1028"/>
                                        </p:tgtEl>
                                        <p:attrNameLst>
                                          <p:attrName>style.visibility</p:attrName>
                                        </p:attrNameLst>
                                      </p:cBhvr>
                                      <p:to>
                                        <p:strVal val="visible"/>
                                      </p:to>
                                    </p:set>
                                    <p:animEffect transition="in" filter="barn(inVertical)">
                                      <p:cBhvr>
                                        <p:cTn id="60" dur="500"/>
                                        <p:tgtEl>
                                          <p:spTgt spid="1028"/>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barn(inVertical)">
                                      <p:cBhvr>
                                        <p:cTn id="63" dur="500"/>
                                        <p:tgtEl>
                                          <p:spTgt spid="24"/>
                                        </p:tgtEl>
                                      </p:cBhvr>
                                    </p:animEffect>
                                  </p:childTnLst>
                                </p:cTn>
                              </p:par>
                            </p:childTnLst>
                          </p:cTn>
                        </p:par>
                        <p:par>
                          <p:cTn id="64" fill="hold">
                            <p:stCondLst>
                              <p:cond delay="3000"/>
                            </p:stCondLst>
                            <p:childTnLst>
                              <p:par>
                                <p:cTn id="65" presetID="16" presetClass="entr" presetSubtype="21" fill="hold" nodeType="afterEffect">
                                  <p:stCondLst>
                                    <p:cond delay="0"/>
                                  </p:stCondLst>
                                  <p:childTnLst>
                                    <p:set>
                                      <p:cBhvr>
                                        <p:cTn id="66" dur="1" fill="hold">
                                          <p:stCondLst>
                                            <p:cond delay="0"/>
                                          </p:stCondLst>
                                        </p:cTn>
                                        <p:tgtEl>
                                          <p:spTgt spid="1030"/>
                                        </p:tgtEl>
                                        <p:attrNameLst>
                                          <p:attrName>style.visibility</p:attrName>
                                        </p:attrNameLst>
                                      </p:cBhvr>
                                      <p:to>
                                        <p:strVal val="visible"/>
                                      </p:to>
                                    </p:set>
                                    <p:animEffect transition="in" filter="barn(inVertical)">
                                      <p:cBhvr>
                                        <p:cTn id="67" dur="500"/>
                                        <p:tgtEl>
                                          <p:spTgt spid="103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arn(inVertical)">
                                      <p:cBhvr>
                                        <p:cTn id="70" dur="500"/>
                                        <p:tgtEl>
                                          <p:spTgt spid="26"/>
                                        </p:tgtEl>
                                      </p:cBhvr>
                                    </p:animEffect>
                                  </p:childTnLst>
                                </p:cTn>
                              </p:par>
                            </p:childTnLst>
                          </p:cTn>
                        </p:par>
                        <p:par>
                          <p:cTn id="71" fill="hold">
                            <p:stCondLst>
                              <p:cond delay="3500"/>
                            </p:stCondLst>
                            <p:childTnLst>
                              <p:par>
                                <p:cTn id="72" presetID="16" presetClass="entr" presetSubtype="21" fill="hold" nodeType="afterEffect">
                                  <p:stCondLst>
                                    <p:cond delay="0"/>
                                  </p:stCondLst>
                                  <p:childTnLst>
                                    <p:set>
                                      <p:cBhvr>
                                        <p:cTn id="73" dur="1" fill="hold">
                                          <p:stCondLst>
                                            <p:cond delay="0"/>
                                          </p:stCondLst>
                                        </p:cTn>
                                        <p:tgtEl>
                                          <p:spTgt spid="1032"/>
                                        </p:tgtEl>
                                        <p:attrNameLst>
                                          <p:attrName>style.visibility</p:attrName>
                                        </p:attrNameLst>
                                      </p:cBhvr>
                                      <p:to>
                                        <p:strVal val="visible"/>
                                      </p:to>
                                    </p:set>
                                    <p:animEffect transition="in" filter="barn(inVertical)">
                                      <p:cBhvr>
                                        <p:cTn id="74" dur="500"/>
                                        <p:tgtEl>
                                          <p:spTgt spid="1032"/>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arn(inVertical)">
                                      <p:cBhvr>
                                        <p:cTn id="7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0" grpId="1"/>
      <p:bldP spid="21" grpId="0"/>
      <p:bldP spid="24" grpId="0"/>
      <p:bldP spid="26"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67F0-2761-4181-B4EA-0700A58D2D95}"/>
              </a:ext>
            </a:extLst>
          </p:cNvPr>
          <p:cNvSpPr>
            <a:spLocks noGrp="1"/>
          </p:cNvSpPr>
          <p:nvPr>
            <p:ph type="title"/>
          </p:nvPr>
        </p:nvSpPr>
        <p:spPr>
          <a:xfrm>
            <a:off x="581192" y="541705"/>
            <a:ext cx="11029616" cy="1188720"/>
          </a:xfrm>
        </p:spPr>
        <p:txBody>
          <a:bodyPr anchor="t">
            <a:normAutofit/>
          </a:bodyPr>
          <a:lstStyle/>
          <a:p>
            <a:r>
              <a:rPr lang="en-US"/>
              <a:t>The Agile Development approach</a:t>
            </a:r>
          </a:p>
        </p:txBody>
      </p:sp>
      <p:sp>
        <p:nvSpPr>
          <p:cNvPr id="4" name="Slide Number Placeholder 3">
            <a:extLst>
              <a:ext uri="{FF2B5EF4-FFF2-40B4-BE49-F238E27FC236}">
                <a16:creationId xmlns:a16="http://schemas.microsoft.com/office/drawing/2014/main" id="{AD058FD7-A0EF-4E7E-87E1-C8355849F31C}"/>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3" name="TextBox 2">
            <a:extLst>
              <a:ext uri="{FF2B5EF4-FFF2-40B4-BE49-F238E27FC236}">
                <a16:creationId xmlns:a16="http://schemas.microsoft.com/office/drawing/2014/main" id="{388B2E92-3445-40D8-BE80-FBD27681A6A4}"/>
              </a:ext>
            </a:extLst>
          </p:cNvPr>
          <p:cNvSpPr txBox="1"/>
          <p:nvPr/>
        </p:nvSpPr>
        <p:spPr>
          <a:xfrm>
            <a:off x="324017" y="1593133"/>
            <a:ext cx="1582994"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a:t>4 VALUES</a:t>
            </a:r>
          </a:p>
        </p:txBody>
      </p:sp>
      <p:sp>
        <p:nvSpPr>
          <p:cNvPr id="22" name="TextBox 21">
            <a:extLst>
              <a:ext uri="{FF2B5EF4-FFF2-40B4-BE49-F238E27FC236}">
                <a16:creationId xmlns:a16="http://schemas.microsoft.com/office/drawing/2014/main" id="{7FBA7C72-997B-40B9-87D0-2C7B983D8C94}"/>
              </a:ext>
            </a:extLst>
          </p:cNvPr>
          <p:cNvSpPr txBox="1"/>
          <p:nvPr/>
        </p:nvSpPr>
        <p:spPr>
          <a:xfrm>
            <a:off x="155780" y="2209710"/>
            <a:ext cx="3539613" cy="2893100"/>
          </a:xfrm>
          <a:prstGeom prst="rect">
            <a:avLst/>
          </a:prstGeom>
          <a:noFill/>
        </p:spPr>
        <p:txBody>
          <a:bodyPr wrap="square">
            <a:spAutoFit/>
          </a:bodyPr>
          <a:lstStyle/>
          <a:p>
            <a:pPr marL="342900" indent="-342900">
              <a:spcBef>
                <a:spcPts val="600"/>
              </a:spcBef>
              <a:spcAft>
                <a:spcPts val="600"/>
              </a:spcAft>
              <a:buFont typeface="+mj-lt"/>
              <a:buAutoNum type="arabicPeriod"/>
            </a:pPr>
            <a:r>
              <a:rPr lang="en-US" sz="2000" b="1" i="0">
                <a:solidFill>
                  <a:srgbClr val="000000"/>
                </a:solidFill>
                <a:effectLst/>
              </a:rPr>
              <a:t>Individuals and interactions </a:t>
            </a:r>
            <a:r>
              <a:rPr lang="en-US" b="0" i="0">
                <a:solidFill>
                  <a:srgbClr val="000000"/>
                </a:solidFill>
                <a:effectLst/>
              </a:rPr>
              <a:t>over processes and tools</a:t>
            </a:r>
          </a:p>
          <a:p>
            <a:pPr marL="342900" indent="-342900">
              <a:spcBef>
                <a:spcPts val="600"/>
              </a:spcBef>
              <a:spcAft>
                <a:spcPts val="600"/>
              </a:spcAft>
              <a:buFont typeface="+mj-lt"/>
              <a:buAutoNum type="arabicPeriod"/>
            </a:pPr>
            <a:r>
              <a:rPr lang="en-US" sz="2000" b="1" i="0">
                <a:solidFill>
                  <a:srgbClr val="000000"/>
                </a:solidFill>
                <a:effectLst/>
              </a:rPr>
              <a:t>Working software</a:t>
            </a:r>
            <a:r>
              <a:rPr lang="en-US" b="0" i="0">
                <a:solidFill>
                  <a:srgbClr val="000000"/>
                </a:solidFill>
                <a:effectLst/>
              </a:rPr>
              <a:t> over comprehensive documentation</a:t>
            </a:r>
          </a:p>
          <a:p>
            <a:pPr marL="342900" indent="-342900">
              <a:spcBef>
                <a:spcPts val="600"/>
              </a:spcBef>
              <a:spcAft>
                <a:spcPts val="600"/>
              </a:spcAft>
              <a:buFont typeface="+mj-lt"/>
              <a:buAutoNum type="arabicPeriod"/>
            </a:pPr>
            <a:r>
              <a:rPr lang="en-US" sz="2000" b="1" i="0">
                <a:solidFill>
                  <a:srgbClr val="000000"/>
                </a:solidFill>
                <a:effectLst/>
              </a:rPr>
              <a:t>Customer collaboration </a:t>
            </a:r>
            <a:r>
              <a:rPr lang="en-US" b="0" i="0">
                <a:solidFill>
                  <a:srgbClr val="000000"/>
                </a:solidFill>
                <a:effectLst/>
              </a:rPr>
              <a:t>over contract negotiation</a:t>
            </a:r>
          </a:p>
          <a:p>
            <a:pPr marL="342900" indent="-342900">
              <a:spcBef>
                <a:spcPts val="600"/>
              </a:spcBef>
              <a:spcAft>
                <a:spcPts val="600"/>
              </a:spcAft>
              <a:buFont typeface="+mj-lt"/>
              <a:buAutoNum type="arabicPeriod"/>
            </a:pPr>
            <a:r>
              <a:rPr lang="en-US" sz="2000" b="1" i="0">
                <a:solidFill>
                  <a:srgbClr val="000000"/>
                </a:solidFill>
                <a:effectLst/>
              </a:rPr>
              <a:t>Responding to change </a:t>
            </a:r>
            <a:r>
              <a:rPr lang="en-US" b="0" i="0">
                <a:solidFill>
                  <a:srgbClr val="000000"/>
                </a:solidFill>
                <a:effectLst/>
              </a:rPr>
              <a:t>over following a plan</a:t>
            </a:r>
            <a:endParaRPr lang="en-US"/>
          </a:p>
        </p:txBody>
      </p:sp>
      <p:sp>
        <p:nvSpPr>
          <p:cNvPr id="25" name="TextBox 24">
            <a:extLst>
              <a:ext uri="{FF2B5EF4-FFF2-40B4-BE49-F238E27FC236}">
                <a16:creationId xmlns:a16="http://schemas.microsoft.com/office/drawing/2014/main" id="{745279F6-EC48-4133-BC3F-483FB7134AE8}"/>
              </a:ext>
            </a:extLst>
          </p:cNvPr>
          <p:cNvSpPr txBox="1"/>
          <p:nvPr/>
        </p:nvSpPr>
        <p:spPr>
          <a:xfrm>
            <a:off x="3950259" y="2083891"/>
            <a:ext cx="3657600" cy="4154984"/>
          </a:xfrm>
          <a:prstGeom prst="rect">
            <a:avLst/>
          </a:prstGeom>
          <a:noFill/>
        </p:spPr>
        <p:txBody>
          <a:bodyPr wrap="square">
            <a:spAutoFit/>
          </a:bodyPr>
          <a:lstStyle/>
          <a:p>
            <a:pPr marL="228600" indent="-228600" algn="just">
              <a:buFont typeface="+mj-lt"/>
              <a:buAutoNum type="arabicPeriod"/>
            </a:pPr>
            <a:r>
              <a:rPr lang="en-US" sz="1200"/>
              <a:t>Our highest priority is to satisfy the customer through early and continuous delivery of valuable software.</a:t>
            </a:r>
          </a:p>
          <a:p>
            <a:pPr marL="228600" indent="-228600" algn="just">
              <a:buFont typeface="+mj-lt"/>
              <a:buAutoNum type="arabicPeriod"/>
            </a:pPr>
            <a:endParaRPr lang="en-US" sz="1200"/>
          </a:p>
          <a:p>
            <a:pPr marL="228600" indent="-228600" algn="just">
              <a:buFont typeface="+mj-lt"/>
              <a:buAutoNum type="arabicPeriod"/>
            </a:pPr>
            <a:r>
              <a:rPr lang="en-US" sz="1200"/>
              <a:t>Welcome changing requirements, even late in development. Agile processes harness change for the customer's competitive advantage.</a:t>
            </a:r>
          </a:p>
          <a:p>
            <a:pPr marL="228600" indent="-228600" algn="just">
              <a:buFont typeface="+mj-lt"/>
              <a:buAutoNum type="arabicPeriod"/>
            </a:pPr>
            <a:endParaRPr lang="en-US" sz="1200"/>
          </a:p>
          <a:p>
            <a:pPr marL="228600" indent="-228600" algn="just">
              <a:buFont typeface="+mj-lt"/>
              <a:buAutoNum type="arabicPeriod"/>
            </a:pPr>
            <a:r>
              <a:rPr lang="en-US" sz="1200"/>
              <a:t>Deliver working software frequently, from a couple of weeks to a couple of months, with a preference to the shorter timescale.</a:t>
            </a:r>
          </a:p>
          <a:p>
            <a:pPr marL="228600" indent="-228600" algn="just">
              <a:buFont typeface="+mj-lt"/>
              <a:buAutoNum type="arabicPeriod"/>
            </a:pPr>
            <a:endParaRPr lang="en-US" sz="1200"/>
          </a:p>
          <a:p>
            <a:pPr marL="228600" indent="-228600" algn="just">
              <a:buFont typeface="+mj-lt"/>
              <a:buAutoNum type="arabicPeriod"/>
            </a:pPr>
            <a:r>
              <a:rPr lang="en-US" sz="1200"/>
              <a:t>Business people and developers must work together daily throughout the project.</a:t>
            </a:r>
          </a:p>
          <a:p>
            <a:pPr marL="228600" indent="-228600" algn="just">
              <a:buFont typeface="+mj-lt"/>
              <a:buAutoNum type="arabicPeriod"/>
            </a:pPr>
            <a:endParaRPr lang="en-US" sz="1200"/>
          </a:p>
          <a:p>
            <a:pPr marL="228600" indent="-228600" algn="just">
              <a:buFont typeface="+mj-lt"/>
              <a:buAutoNum type="arabicPeriod"/>
            </a:pPr>
            <a:r>
              <a:rPr lang="en-US" sz="1200"/>
              <a:t>Build projects around motivated individuals. Give them the environment and support they need, and trust them to get the job done.</a:t>
            </a:r>
          </a:p>
          <a:p>
            <a:pPr marL="228600" indent="-228600" algn="just">
              <a:buFont typeface="+mj-lt"/>
              <a:buAutoNum type="arabicPeriod"/>
            </a:pPr>
            <a:endParaRPr lang="en-US" sz="1200"/>
          </a:p>
          <a:p>
            <a:pPr marL="228600" indent="-228600" algn="just">
              <a:buFont typeface="+mj-lt"/>
              <a:buAutoNum type="arabicPeriod"/>
            </a:pPr>
            <a:r>
              <a:rPr lang="en-US" sz="1200"/>
              <a:t>The most efficient and effective method of conveying information to and within a development team is face-to-face conversation.</a:t>
            </a:r>
          </a:p>
        </p:txBody>
      </p:sp>
      <p:sp>
        <p:nvSpPr>
          <p:cNvPr id="27" name="TextBox 26">
            <a:extLst>
              <a:ext uri="{FF2B5EF4-FFF2-40B4-BE49-F238E27FC236}">
                <a16:creationId xmlns:a16="http://schemas.microsoft.com/office/drawing/2014/main" id="{EB249566-B448-4355-99F9-CC31B687A660}"/>
              </a:ext>
            </a:extLst>
          </p:cNvPr>
          <p:cNvSpPr txBox="1"/>
          <p:nvPr/>
        </p:nvSpPr>
        <p:spPr>
          <a:xfrm>
            <a:off x="6742392" y="1628168"/>
            <a:ext cx="224066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b="1"/>
              <a:t>12 PRINCIPLES</a:t>
            </a:r>
          </a:p>
        </p:txBody>
      </p:sp>
      <p:sp>
        <p:nvSpPr>
          <p:cNvPr id="29" name="TextBox 28">
            <a:extLst>
              <a:ext uri="{FF2B5EF4-FFF2-40B4-BE49-F238E27FC236}">
                <a16:creationId xmlns:a16="http://schemas.microsoft.com/office/drawing/2014/main" id="{C62D1559-1A76-48ED-975A-EAE5A8BF8EFB}"/>
              </a:ext>
            </a:extLst>
          </p:cNvPr>
          <p:cNvSpPr txBox="1"/>
          <p:nvPr/>
        </p:nvSpPr>
        <p:spPr>
          <a:xfrm>
            <a:off x="7862725" y="2083891"/>
            <a:ext cx="4072100" cy="3416320"/>
          </a:xfrm>
          <a:prstGeom prst="rect">
            <a:avLst/>
          </a:prstGeom>
          <a:noFill/>
        </p:spPr>
        <p:txBody>
          <a:bodyPr wrap="square">
            <a:spAutoFit/>
          </a:bodyPr>
          <a:lstStyle/>
          <a:p>
            <a:pPr marL="228600" indent="-228600" algn="just">
              <a:buFont typeface="+mj-lt"/>
              <a:buAutoNum type="arabicPeriod" startAt="7"/>
            </a:pPr>
            <a:r>
              <a:rPr lang="en-US" sz="1200"/>
              <a:t>Working software is the primary measure of progress.</a:t>
            </a:r>
          </a:p>
          <a:p>
            <a:pPr marL="228600" indent="-228600" algn="just">
              <a:buFont typeface="+mj-lt"/>
              <a:buAutoNum type="arabicPeriod" startAt="7"/>
            </a:pPr>
            <a:endParaRPr lang="en-US" sz="1200"/>
          </a:p>
          <a:p>
            <a:pPr marL="228600" indent="-228600" algn="just">
              <a:buFont typeface="+mj-lt"/>
              <a:buAutoNum type="arabicPeriod" startAt="7"/>
            </a:pPr>
            <a:r>
              <a:rPr lang="en-US" sz="1200"/>
              <a:t>Agile processes promote sustainable development. The sponsors, developers, and users should be able to maintain a constant pace indefinitely.</a:t>
            </a:r>
          </a:p>
          <a:p>
            <a:pPr marL="228600" indent="-228600" algn="just">
              <a:buFont typeface="+mj-lt"/>
              <a:buAutoNum type="arabicPeriod" startAt="7"/>
            </a:pPr>
            <a:endParaRPr lang="en-US" sz="1200"/>
          </a:p>
          <a:p>
            <a:pPr marL="228600" indent="-228600" algn="just">
              <a:buFont typeface="+mj-lt"/>
              <a:buAutoNum type="arabicPeriod" startAt="7"/>
            </a:pPr>
            <a:r>
              <a:rPr lang="en-US" sz="1200"/>
              <a:t>Continuous attention to technical excellence and good design enhances agility.</a:t>
            </a:r>
          </a:p>
          <a:p>
            <a:pPr marL="228600" indent="-228600" algn="just">
              <a:buFont typeface="+mj-lt"/>
              <a:buAutoNum type="arabicPeriod" startAt="7"/>
            </a:pPr>
            <a:endParaRPr lang="en-US" sz="1200"/>
          </a:p>
          <a:p>
            <a:pPr marL="228600" indent="-228600" algn="just">
              <a:buFont typeface="+mj-lt"/>
              <a:buAutoNum type="arabicPeriod" startAt="7"/>
            </a:pPr>
            <a:r>
              <a:rPr lang="en-US" sz="1200"/>
              <a:t>Simplicity--the art of maximizing the amount of work not done--is essential.</a:t>
            </a:r>
          </a:p>
          <a:p>
            <a:pPr marL="228600" indent="-228600" algn="just">
              <a:buFont typeface="+mj-lt"/>
              <a:buAutoNum type="arabicPeriod" startAt="7"/>
            </a:pPr>
            <a:endParaRPr lang="en-US" sz="1200"/>
          </a:p>
          <a:p>
            <a:pPr marL="228600" indent="-228600" algn="just">
              <a:buFont typeface="+mj-lt"/>
              <a:buAutoNum type="arabicPeriod" startAt="7"/>
            </a:pPr>
            <a:r>
              <a:rPr lang="en-US" sz="1200"/>
              <a:t>The best architectures, requirements, and designs emerge from self-organizing teams.</a:t>
            </a:r>
          </a:p>
          <a:p>
            <a:pPr marL="228600" indent="-228600" algn="just">
              <a:buFont typeface="+mj-lt"/>
              <a:buAutoNum type="arabicPeriod" startAt="7"/>
            </a:pPr>
            <a:endParaRPr lang="en-US" sz="1200"/>
          </a:p>
          <a:p>
            <a:pPr marL="228600" indent="-228600" algn="just">
              <a:buFont typeface="+mj-lt"/>
              <a:buAutoNum type="arabicPeriod" startAt="7"/>
            </a:pPr>
            <a:r>
              <a:rPr lang="en-US" sz="1200"/>
              <a:t>At regular intervals, the team reflects on how to become more effective, then tunes and adjusts its behavior accordingly.</a:t>
            </a:r>
          </a:p>
        </p:txBody>
      </p:sp>
      <p:sp>
        <p:nvSpPr>
          <p:cNvPr id="30" name="TextBox 29">
            <a:extLst>
              <a:ext uri="{FF2B5EF4-FFF2-40B4-BE49-F238E27FC236}">
                <a16:creationId xmlns:a16="http://schemas.microsoft.com/office/drawing/2014/main" id="{E500CC46-8981-41B8-A494-6B7AFF265F74}"/>
              </a:ext>
            </a:extLst>
          </p:cNvPr>
          <p:cNvSpPr txBox="1"/>
          <p:nvPr/>
        </p:nvSpPr>
        <p:spPr>
          <a:xfrm>
            <a:off x="482107" y="5435457"/>
            <a:ext cx="2849808"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t>https://agilemanifesto.org/</a:t>
            </a:r>
          </a:p>
        </p:txBody>
      </p:sp>
    </p:spTree>
    <p:extLst>
      <p:ext uri="{BB962C8B-B14F-4D97-AF65-F5344CB8AC3E}">
        <p14:creationId xmlns:p14="http://schemas.microsoft.com/office/powerpoint/2010/main" val="353450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11" dur="500"/>
                                        <p:tgtEl>
                                          <p:spTgt spid="22">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15" dur="500"/>
                                        <p:tgtEl>
                                          <p:spTgt spid="22">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19" dur="500"/>
                                        <p:tgtEl>
                                          <p:spTgt spid="22">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23" dur="500"/>
                                        <p:tgtEl>
                                          <p:spTgt spid="2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randombar(horizontal)">
                                      <p:cBhvr>
                                        <p:cTn id="32" dur="500"/>
                                        <p:tgtEl>
                                          <p:spTgt spid="25">
                                            <p:txEl>
                                              <p:pRg st="0" end="0"/>
                                            </p:txEl>
                                          </p:spTgt>
                                        </p:tgtEl>
                                      </p:cBhvr>
                                    </p:animEffect>
                                  </p:childTnLst>
                                </p:cTn>
                              </p:par>
                            </p:childTnLst>
                          </p:cTn>
                        </p:par>
                        <p:par>
                          <p:cTn id="33" fill="hold">
                            <p:stCondLst>
                              <p:cond delay="1000"/>
                            </p:stCondLst>
                            <p:childTnLst>
                              <p:par>
                                <p:cTn id="34" presetID="14" presetClass="entr" presetSubtype="10" fill="hold" grpId="0" nodeType="afterEffect">
                                  <p:stCondLst>
                                    <p:cond delay="0"/>
                                  </p:stCondLst>
                                  <p:childTnLst>
                                    <p:set>
                                      <p:cBhvr>
                                        <p:cTn id="35" dur="1" fill="hold">
                                          <p:stCondLst>
                                            <p:cond delay="0"/>
                                          </p:stCondLst>
                                        </p:cTn>
                                        <p:tgtEl>
                                          <p:spTgt spid="25">
                                            <p:txEl>
                                              <p:pRg st="2" end="2"/>
                                            </p:txEl>
                                          </p:spTgt>
                                        </p:tgtEl>
                                        <p:attrNameLst>
                                          <p:attrName>style.visibility</p:attrName>
                                        </p:attrNameLst>
                                      </p:cBhvr>
                                      <p:to>
                                        <p:strVal val="visible"/>
                                      </p:to>
                                    </p:set>
                                    <p:animEffect transition="in" filter="randombar(horizontal)">
                                      <p:cBhvr>
                                        <p:cTn id="36" dur="500"/>
                                        <p:tgtEl>
                                          <p:spTgt spid="25">
                                            <p:txEl>
                                              <p:pRg st="2" end="2"/>
                                            </p:txEl>
                                          </p:spTgt>
                                        </p:tgtEl>
                                      </p:cBhvr>
                                    </p:animEffect>
                                  </p:childTnLst>
                                </p:cTn>
                              </p:par>
                            </p:childTnLst>
                          </p:cTn>
                        </p:par>
                        <p:par>
                          <p:cTn id="37" fill="hold">
                            <p:stCondLst>
                              <p:cond delay="1500"/>
                            </p:stCondLst>
                            <p:childTnLst>
                              <p:par>
                                <p:cTn id="38" presetID="14" presetClass="entr" presetSubtype="10" fill="hold" grpId="0" nodeType="afterEffect">
                                  <p:stCondLst>
                                    <p:cond delay="0"/>
                                  </p:stCondLst>
                                  <p:childTnLst>
                                    <p:set>
                                      <p:cBhvr>
                                        <p:cTn id="39" dur="1" fill="hold">
                                          <p:stCondLst>
                                            <p:cond delay="0"/>
                                          </p:stCondLst>
                                        </p:cTn>
                                        <p:tgtEl>
                                          <p:spTgt spid="25">
                                            <p:txEl>
                                              <p:pRg st="4" end="4"/>
                                            </p:txEl>
                                          </p:spTgt>
                                        </p:tgtEl>
                                        <p:attrNameLst>
                                          <p:attrName>style.visibility</p:attrName>
                                        </p:attrNameLst>
                                      </p:cBhvr>
                                      <p:to>
                                        <p:strVal val="visible"/>
                                      </p:to>
                                    </p:set>
                                    <p:animEffect transition="in" filter="randombar(horizontal)">
                                      <p:cBhvr>
                                        <p:cTn id="40" dur="500"/>
                                        <p:tgtEl>
                                          <p:spTgt spid="25">
                                            <p:txEl>
                                              <p:pRg st="4" end="4"/>
                                            </p:txEl>
                                          </p:spTgt>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25">
                                            <p:txEl>
                                              <p:pRg st="6" end="6"/>
                                            </p:txEl>
                                          </p:spTgt>
                                        </p:tgtEl>
                                        <p:attrNameLst>
                                          <p:attrName>style.visibility</p:attrName>
                                        </p:attrNameLst>
                                      </p:cBhvr>
                                      <p:to>
                                        <p:strVal val="visible"/>
                                      </p:to>
                                    </p:set>
                                    <p:animEffect transition="in" filter="randombar(horizontal)">
                                      <p:cBhvr>
                                        <p:cTn id="44" dur="500"/>
                                        <p:tgtEl>
                                          <p:spTgt spid="25">
                                            <p:txEl>
                                              <p:pRg st="6" end="6"/>
                                            </p:txEl>
                                          </p:spTgt>
                                        </p:tgtEl>
                                      </p:cBhvr>
                                    </p:animEffect>
                                  </p:childTnLst>
                                </p:cTn>
                              </p:par>
                            </p:childTnLst>
                          </p:cTn>
                        </p:par>
                        <p:par>
                          <p:cTn id="45" fill="hold">
                            <p:stCondLst>
                              <p:cond delay="2500"/>
                            </p:stCondLst>
                            <p:childTnLst>
                              <p:par>
                                <p:cTn id="46" presetID="14" presetClass="entr" presetSubtype="10" fill="hold" grpId="0" nodeType="afterEffect">
                                  <p:stCondLst>
                                    <p:cond delay="0"/>
                                  </p:stCondLst>
                                  <p:childTnLst>
                                    <p:set>
                                      <p:cBhvr>
                                        <p:cTn id="47" dur="1" fill="hold">
                                          <p:stCondLst>
                                            <p:cond delay="0"/>
                                          </p:stCondLst>
                                        </p:cTn>
                                        <p:tgtEl>
                                          <p:spTgt spid="25">
                                            <p:txEl>
                                              <p:pRg st="8" end="8"/>
                                            </p:txEl>
                                          </p:spTgt>
                                        </p:tgtEl>
                                        <p:attrNameLst>
                                          <p:attrName>style.visibility</p:attrName>
                                        </p:attrNameLst>
                                      </p:cBhvr>
                                      <p:to>
                                        <p:strVal val="visible"/>
                                      </p:to>
                                    </p:set>
                                    <p:animEffect transition="in" filter="randombar(horizontal)">
                                      <p:cBhvr>
                                        <p:cTn id="48" dur="500"/>
                                        <p:tgtEl>
                                          <p:spTgt spid="25">
                                            <p:txEl>
                                              <p:pRg st="8" end="8"/>
                                            </p:txEl>
                                          </p:spTgt>
                                        </p:tgtEl>
                                      </p:cBhvr>
                                    </p:animEffect>
                                  </p:childTnLst>
                                </p:cTn>
                              </p:par>
                            </p:childTnLst>
                          </p:cTn>
                        </p:par>
                        <p:par>
                          <p:cTn id="49" fill="hold">
                            <p:stCondLst>
                              <p:cond delay="3000"/>
                            </p:stCondLst>
                            <p:childTnLst>
                              <p:par>
                                <p:cTn id="50" presetID="14" presetClass="entr" presetSubtype="10" fill="hold" grpId="0" nodeType="afterEffect">
                                  <p:stCondLst>
                                    <p:cond delay="0"/>
                                  </p:stCondLst>
                                  <p:childTnLst>
                                    <p:set>
                                      <p:cBhvr>
                                        <p:cTn id="51" dur="1" fill="hold">
                                          <p:stCondLst>
                                            <p:cond delay="0"/>
                                          </p:stCondLst>
                                        </p:cTn>
                                        <p:tgtEl>
                                          <p:spTgt spid="25">
                                            <p:txEl>
                                              <p:pRg st="10" end="10"/>
                                            </p:txEl>
                                          </p:spTgt>
                                        </p:tgtEl>
                                        <p:attrNameLst>
                                          <p:attrName>style.visibility</p:attrName>
                                        </p:attrNameLst>
                                      </p:cBhvr>
                                      <p:to>
                                        <p:strVal val="visible"/>
                                      </p:to>
                                    </p:set>
                                    <p:animEffect transition="in" filter="randombar(horizontal)">
                                      <p:cBhvr>
                                        <p:cTn id="52" dur="500"/>
                                        <p:tgtEl>
                                          <p:spTgt spid="25">
                                            <p:txEl>
                                              <p:pRg st="10" end="10"/>
                                            </p:txEl>
                                          </p:spTgt>
                                        </p:tgtEl>
                                      </p:cBhvr>
                                    </p:animEffect>
                                  </p:childTnLst>
                                </p:cTn>
                              </p:par>
                            </p:childTnLst>
                          </p:cTn>
                        </p:par>
                        <p:par>
                          <p:cTn id="53" fill="hold">
                            <p:stCondLst>
                              <p:cond delay="3500"/>
                            </p:stCondLst>
                            <p:childTnLst>
                              <p:par>
                                <p:cTn id="54" presetID="14" presetClass="entr" presetSubtype="10" fill="hold" grpId="0" nodeType="afterEffect">
                                  <p:stCondLst>
                                    <p:cond delay="0"/>
                                  </p:stCondLst>
                                  <p:childTnLst>
                                    <p:set>
                                      <p:cBhvr>
                                        <p:cTn id="55"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6" dur="500"/>
                                        <p:tgtEl>
                                          <p:spTgt spid="29">
                                            <p:txEl>
                                              <p:pRg st="0" end="0"/>
                                            </p:txEl>
                                          </p:spTgt>
                                        </p:tgtEl>
                                      </p:cBhvr>
                                    </p:animEffect>
                                  </p:childTnLst>
                                </p:cTn>
                              </p:par>
                            </p:childTnLst>
                          </p:cTn>
                        </p:par>
                        <p:par>
                          <p:cTn id="57" fill="hold">
                            <p:stCondLst>
                              <p:cond delay="4000"/>
                            </p:stCondLst>
                            <p:childTnLst>
                              <p:par>
                                <p:cTn id="58" presetID="14" presetClass="entr" presetSubtype="10" fill="hold" grpId="0" nodeType="afterEffect">
                                  <p:stCondLst>
                                    <p:cond delay="0"/>
                                  </p:stCondLst>
                                  <p:childTnLst>
                                    <p:set>
                                      <p:cBhvr>
                                        <p:cTn id="59"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60" dur="500"/>
                                        <p:tgtEl>
                                          <p:spTgt spid="29">
                                            <p:txEl>
                                              <p:pRg st="2" end="2"/>
                                            </p:txEl>
                                          </p:spTgt>
                                        </p:tgtEl>
                                      </p:cBhvr>
                                    </p:animEffect>
                                  </p:childTnLst>
                                </p:cTn>
                              </p:par>
                            </p:childTnLst>
                          </p:cTn>
                        </p:par>
                        <p:par>
                          <p:cTn id="61" fill="hold">
                            <p:stCondLst>
                              <p:cond delay="4500"/>
                            </p:stCondLst>
                            <p:childTnLst>
                              <p:par>
                                <p:cTn id="62" presetID="14" presetClass="entr" presetSubtype="10" fill="hold" grpId="0" nodeType="afterEffect">
                                  <p:stCondLst>
                                    <p:cond delay="0"/>
                                  </p:stCondLst>
                                  <p:childTnLst>
                                    <p:set>
                                      <p:cBhvr>
                                        <p:cTn id="63" dur="1" fill="hold">
                                          <p:stCondLst>
                                            <p:cond delay="0"/>
                                          </p:stCondLst>
                                        </p:cTn>
                                        <p:tgtEl>
                                          <p:spTgt spid="29">
                                            <p:txEl>
                                              <p:pRg st="4" end="4"/>
                                            </p:txEl>
                                          </p:spTgt>
                                        </p:tgtEl>
                                        <p:attrNameLst>
                                          <p:attrName>style.visibility</p:attrName>
                                        </p:attrNameLst>
                                      </p:cBhvr>
                                      <p:to>
                                        <p:strVal val="visible"/>
                                      </p:to>
                                    </p:set>
                                    <p:animEffect transition="in" filter="randombar(horizontal)">
                                      <p:cBhvr>
                                        <p:cTn id="64" dur="500"/>
                                        <p:tgtEl>
                                          <p:spTgt spid="29">
                                            <p:txEl>
                                              <p:pRg st="4" end="4"/>
                                            </p:txEl>
                                          </p:spTgt>
                                        </p:tgtEl>
                                      </p:cBhvr>
                                    </p:animEffect>
                                  </p:childTnLst>
                                </p:cTn>
                              </p:par>
                            </p:childTnLst>
                          </p:cTn>
                        </p:par>
                        <p:par>
                          <p:cTn id="65" fill="hold">
                            <p:stCondLst>
                              <p:cond delay="5000"/>
                            </p:stCondLst>
                            <p:childTnLst>
                              <p:par>
                                <p:cTn id="66" presetID="14" presetClass="entr" presetSubtype="10" fill="hold" grpId="0" nodeType="afterEffect">
                                  <p:stCondLst>
                                    <p:cond delay="0"/>
                                  </p:stCondLst>
                                  <p:childTnLst>
                                    <p:set>
                                      <p:cBhvr>
                                        <p:cTn id="67" dur="1" fill="hold">
                                          <p:stCondLst>
                                            <p:cond delay="0"/>
                                          </p:stCondLst>
                                        </p:cTn>
                                        <p:tgtEl>
                                          <p:spTgt spid="29">
                                            <p:txEl>
                                              <p:pRg st="6" end="6"/>
                                            </p:txEl>
                                          </p:spTgt>
                                        </p:tgtEl>
                                        <p:attrNameLst>
                                          <p:attrName>style.visibility</p:attrName>
                                        </p:attrNameLst>
                                      </p:cBhvr>
                                      <p:to>
                                        <p:strVal val="visible"/>
                                      </p:to>
                                    </p:set>
                                    <p:animEffect transition="in" filter="randombar(horizontal)">
                                      <p:cBhvr>
                                        <p:cTn id="68" dur="500"/>
                                        <p:tgtEl>
                                          <p:spTgt spid="29">
                                            <p:txEl>
                                              <p:pRg st="6" end="6"/>
                                            </p:txEl>
                                          </p:spTgt>
                                        </p:tgtEl>
                                      </p:cBhvr>
                                    </p:animEffect>
                                  </p:childTnLst>
                                </p:cTn>
                              </p:par>
                            </p:childTnLst>
                          </p:cTn>
                        </p:par>
                        <p:par>
                          <p:cTn id="69" fill="hold">
                            <p:stCondLst>
                              <p:cond delay="5500"/>
                            </p:stCondLst>
                            <p:childTnLst>
                              <p:par>
                                <p:cTn id="70" presetID="14" presetClass="entr" presetSubtype="10" fill="hold" grpId="0" nodeType="afterEffect">
                                  <p:stCondLst>
                                    <p:cond delay="0"/>
                                  </p:stCondLst>
                                  <p:childTnLst>
                                    <p:set>
                                      <p:cBhvr>
                                        <p:cTn id="71" dur="1" fill="hold">
                                          <p:stCondLst>
                                            <p:cond delay="0"/>
                                          </p:stCondLst>
                                        </p:cTn>
                                        <p:tgtEl>
                                          <p:spTgt spid="29">
                                            <p:txEl>
                                              <p:pRg st="8" end="8"/>
                                            </p:txEl>
                                          </p:spTgt>
                                        </p:tgtEl>
                                        <p:attrNameLst>
                                          <p:attrName>style.visibility</p:attrName>
                                        </p:attrNameLst>
                                      </p:cBhvr>
                                      <p:to>
                                        <p:strVal val="visible"/>
                                      </p:to>
                                    </p:set>
                                    <p:animEffect transition="in" filter="randombar(horizontal)">
                                      <p:cBhvr>
                                        <p:cTn id="72" dur="500"/>
                                        <p:tgtEl>
                                          <p:spTgt spid="29">
                                            <p:txEl>
                                              <p:pRg st="8" end="8"/>
                                            </p:txEl>
                                          </p:spTgt>
                                        </p:tgtEl>
                                      </p:cBhvr>
                                    </p:animEffect>
                                  </p:childTnLst>
                                </p:cTn>
                              </p:par>
                            </p:childTnLst>
                          </p:cTn>
                        </p:par>
                        <p:par>
                          <p:cTn id="73" fill="hold">
                            <p:stCondLst>
                              <p:cond delay="6000"/>
                            </p:stCondLst>
                            <p:childTnLst>
                              <p:par>
                                <p:cTn id="74" presetID="14" presetClass="entr" presetSubtype="10" fill="hold" grpId="0" nodeType="afterEffect">
                                  <p:stCondLst>
                                    <p:cond delay="0"/>
                                  </p:stCondLst>
                                  <p:childTnLst>
                                    <p:set>
                                      <p:cBhvr>
                                        <p:cTn id="75" dur="1" fill="hold">
                                          <p:stCondLst>
                                            <p:cond delay="0"/>
                                          </p:stCondLst>
                                        </p:cTn>
                                        <p:tgtEl>
                                          <p:spTgt spid="29">
                                            <p:txEl>
                                              <p:pRg st="10" end="10"/>
                                            </p:txEl>
                                          </p:spTgt>
                                        </p:tgtEl>
                                        <p:attrNameLst>
                                          <p:attrName>style.visibility</p:attrName>
                                        </p:attrNameLst>
                                      </p:cBhvr>
                                      <p:to>
                                        <p:strVal val="visible"/>
                                      </p:to>
                                    </p:set>
                                    <p:animEffect transition="in" filter="randombar(horizontal)">
                                      <p:cBhvr>
                                        <p:cTn id="76" dur="500"/>
                                        <p:tgtEl>
                                          <p:spTgt spid="29">
                                            <p:txEl>
                                              <p:pRg st="10" end="1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uiExpand="1" build="p"/>
      <p:bldP spid="25" grpId="0" uiExpand="1" build="p"/>
      <p:bldP spid="27" grpId="0" animBg="1"/>
      <p:bldP spid="29" grpId="0" uiExpand="1"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20FE-DA95-4CC2-9846-583274FB0031}"/>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
        <p:nvSpPr>
          <p:cNvPr id="5" name="Text Placeholder 4">
            <a:extLst>
              <a:ext uri="{FF2B5EF4-FFF2-40B4-BE49-F238E27FC236}">
                <a16:creationId xmlns:a16="http://schemas.microsoft.com/office/drawing/2014/main" id="{A25E4399-2877-4327-BE28-1B42A1521BB8}"/>
              </a:ext>
            </a:extLst>
          </p:cNvPr>
          <p:cNvSpPr>
            <a:spLocks noGrp="1"/>
          </p:cNvSpPr>
          <p:nvPr>
            <p:ph type="body" idx="1"/>
          </p:nvPr>
        </p:nvSpPr>
        <p:spPr/>
        <p:txBody>
          <a:bodyPr/>
          <a:lstStyle/>
          <a:p>
            <a:pPr algn="ctr">
              <a:spcBef>
                <a:spcPts val="0"/>
              </a:spcBef>
              <a:spcAft>
                <a:spcPts val="0"/>
              </a:spcAft>
            </a:pPr>
            <a:r>
              <a:rPr lang="en-US" sz="2400" b="1"/>
              <a:t>Waterfall</a:t>
            </a:r>
          </a:p>
        </p:txBody>
      </p:sp>
      <p:sp>
        <p:nvSpPr>
          <p:cNvPr id="7" name="Text Placeholder 6">
            <a:extLst>
              <a:ext uri="{FF2B5EF4-FFF2-40B4-BE49-F238E27FC236}">
                <a16:creationId xmlns:a16="http://schemas.microsoft.com/office/drawing/2014/main" id="{CAF6A273-84B9-4D7B-B20B-0AD2B7A719DE}"/>
              </a:ext>
            </a:extLst>
          </p:cNvPr>
          <p:cNvSpPr>
            <a:spLocks noGrp="1"/>
          </p:cNvSpPr>
          <p:nvPr>
            <p:ph type="body" sz="quarter" idx="3"/>
          </p:nvPr>
        </p:nvSpPr>
        <p:spPr/>
        <p:txBody>
          <a:bodyPr/>
          <a:lstStyle/>
          <a:p>
            <a:pPr algn="ctr">
              <a:spcBef>
                <a:spcPts val="0"/>
              </a:spcBef>
              <a:spcAft>
                <a:spcPts val="0"/>
              </a:spcAft>
            </a:pPr>
            <a:r>
              <a:rPr lang="en-US" sz="2400" b="1"/>
              <a:t>Agile</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1" y="1776679"/>
            <a:ext cx="3799220"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CUSTOMER INVOLVEMENT</a:t>
            </a:r>
          </a:p>
        </p:txBody>
      </p:sp>
      <p:sp>
        <p:nvSpPr>
          <p:cNvPr id="10" name="Rectangle: Rounded Corners 9">
            <a:extLst>
              <a:ext uri="{FF2B5EF4-FFF2-40B4-BE49-F238E27FC236}">
                <a16:creationId xmlns:a16="http://schemas.microsoft.com/office/drawing/2014/main" id="{D4512D11-29B2-4099-94F2-D7AD6C01B73B}"/>
              </a:ext>
            </a:extLst>
          </p:cNvPr>
          <p:cNvSpPr/>
          <p:nvPr/>
        </p:nvSpPr>
        <p:spPr>
          <a:xfrm>
            <a:off x="2124565" y="2825047"/>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Requirements</a:t>
            </a:r>
          </a:p>
        </p:txBody>
      </p:sp>
      <p:sp>
        <p:nvSpPr>
          <p:cNvPr id="11" name="Rectangle: Rounded Corners 10">
            <a:extLst>
              <a:ext uri="{FF2B5EF4-FFF2-40B4-BE49-F238E27FC236}">
                <a16:creationId xmlns:a16="http://schemas.microsoft.com/office/drawing/2014/main" id="{1C3413F1-5014-416B-886E-84FDDEC0611F}"/>
              </a:ext>
            </a:extLst>
          </p:cNvPr>
          <p:cNvSpPr/>
          <p:nvPr/>
        </p:nvSpPr>
        <p:spPr>
          <a:xfrm>
            <a:off x="2124565" y="3500207"/>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Design</a:t>
            </a:r>
          </a:p>
        </p:txBody>
      </p:sp>
      <p:sp>
        <p:nvSpPr>
          <p:cNvPr id="12" name="Rectangle: Rounded Corners 11">
            <a:extLst>
              <a:ext uri="{FF2B5EF4-FFF2-40B4-BE49-F238E27FC236}">
                <a16:creationId xmlns:a16="http://schemas.microsoft.com/office/drawing/2014/main" id="{3BB14C5B-16AC-4963-BB7F-4155ECAD73A8}"/>
              </a:ext>
            </a:extLst>
          </p:cNvPr>
          <p:cNvSpPr/>
          <p:nvPr/>
        </p:nvSpPr>
        <p:spPr>
          <a:xfrm>
            <a:off x="2124565" y="4148124"/>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Implementation</a:t>
            </a:r>
          </a:p>
        </p:txBody>
      </p:sp>
      <p:sp>
        <p:nvSpPr>
          <p:cNvPr id="13" name="Rectangle: Rounded Corners 12">
            <a:extLst>
              <a:ext uri="{FF2B5EF4-FFF2-40B4-BE49-F238E27FC236}">
                <a16:creationId xmlns:a16="http://schemas.microsoft.com/office/drawing/2014/main" id="{383C9599-422D-4084-A904-FC863D56AD0C}"/>
              </a:ext>
            </a:extLst>
          </p:cNvPr>
          <p:cNvSpPr/>
          <p:nvPr/>
        </p:nvSpPr>
        <p:spPr>
          <a:xfrm>
            <a:off x="2124565" y="4796041"/>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Testing</a:t>
            </a:r>
          </a:p>
        </p:txBody>
      </p:sp>
      <p:sp>
        <p:nvSpPr>
          <p:cNvPr id="14" name="Rectangle: Rounded Corners 13">
            <a:extLst>
              <a:ext uri="{FF2B5EF4-FFF2-40B4-BE49-F238E27FC236}">
                <a16:creationId xmlns:a16="http://schemas.microsoft.com/office/drawing/2014/main" id="{D401AF81-4A66-4E0A-97A4-519503ACD286}"/>
              </a:ext>
            </a:extLst>
          </p:cNvPr>
          <p:cNvSpPr/>
          <p:nvPr/>
        </p:nvSpPr>
        <p:spPr>
          <a:xfrm>
            <a:off x="2124565" y="5471201"/>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Deployment</a:t>
            </a:r>
          </a:p>
        </p:txBody>
      </p:sp>
      <p:sp>
        <p:nvSpPr>
          <p:cNvPr id="15" name="Rectangle: Rounded Corners 14">
            <a:extLst>
              <a:ext uri="{FF2B5EF4-FFF2-40B4-BE49-F238E27FC236}">
                <a16:creationId xmlns:a16="http://schemas.microsoft.com/office/drawing/2014/main" id="{C9D88733-1587-48C9-A0F8-515023B982B7}"/>
              </a:ext>
            </a:extLst>
          </p:cNvPr>
          <p:cNvSpPr/>
          <p:nvPr/>
        </p:nvSpPr>
        <p:spPr>
          <a:xfrm>
            <a:off x="2124565" y="6146361"/>
            <a:ext cx="2144321" cy="5551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Operation and Maintenance</a:t>
            </a:r>
          </a:p>
        </p:txBody>
      </p:sp>
      <p:sp>
        <p:nvSpPr>
          <p:cNvPr id="24" name="Arrow: Right 23">
            <a:extLst>
              <a:ext uri="{FF2B5EF4-FFF2-40B4-BE49-F238E27FC236}">
                <a16:creationId xmlns:a16="http://schemas.microsoft.com/office/drawing/2014/main" id="{0CF9924C-3222-470C-8150-265F6784AA3A}"/>
              </a:ext>
            </a:extLst>
          </p:cNvPr>
          <p:cNvSpPr/>
          <p:nvPr/>
        </p:nvSpPr>
        <p:spPr>
          <a:xfrm rot="5400000">
            <a:off x="2917977" y="3275167"/>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09BC7C10-F6D4-48CE-83E0-9B7F0AF45CDA}"/>
              </a:ext>
            </a:extLst>
          </p:cNvPr>
          <p:cNvSpPr/>
          <p:nvPr/>
        </p:nvSpPr>
        <p:spPr>
          <a:xfrm rot="16200000">
            <a:off x="3108697" y="3275166"/>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02DAF419-5FD8-4181-9992-89DD834346D0}"/>
              </a:ext>
            </a:extLst>
          </p:cNvPr>
          <p:cNvSpPr/>
          <p:nvPr/>
        </p:nvSpPr>
        <p:spPr>
          <a:xfrm rot="5400000">
            <a:off x="2906178" y="3939136"/>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711B8751-B8CD-49C7-85D7-678E450E11C5}"/>
              </a:ext>
            </a:extLst>
          </p:cNvPr>
          <p:cNvSpPr/>
          <p:nvPr/>
        </p:nvSpPr>
        <p:spPr>
          <a:xfrm rot="16200000">
            <a:off x="3096898" y="3939135"/>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DD80E293-C8AC-4B3A-8DB5-A5BAB48AEB91}"/>
              </a:ext>
            </a:extLst>
          </p:cNvPr>
          <p:cNvSpPr/>
          <p:nvPr/>
        </p:nvSpPr>
        <p:spPr>
          <a:xfrm rot="5400000">
            <a:off x="2906178" y="4577279"/>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A3B376CB-74D2-4B2B-A8D9-533BFAD73533}"/>
              </a:ext>
            </a:extLst>
          </p:cNvPr>
          <p:cNvSpPr/>
          <p:nvPr/>
        </p:nvSpPr>
        <p:spPr>
          <a:xfrm rot="16200000">
            <a:off x="3096898" y="4577278"/>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FEA13457-3181-4220-A464-92F4A82B1E90}"/>
              </a:ext>
            </a:extLst>
          </p:cNvPr>
          <p:cNvSpPr/>
          <p:nvPr/>
        </p:nvSpPr>
        <p:spPr>
          <a:xfrm rot="5400000">
            <a:off x="3008572" y="5248464"/>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0C2EDB95-230A-4DC5-B305-B74663AF6CD4}"/>
              </a:ext>
            </a:extLst>
          </p:cNvPr>
          <p:cNvSpPr/>
          <p:nvPr/>
        </p:nvSpPr>
        <p:spPr>
          <a:xfrm rot="5400000">
            <a:off x="3008571" y="5921321"/>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oup Vector User - Add User Icon Png, Transparent Png - kindpng">
            <a:extLst>
              <a:ext uri="{FF2B5EF4-FFF2-40B4-BE49-F238E27FC236}">
                <a16:creationId xmlns:a16="http://schemas.microsoft.com/office/drawing/2014/main" id="{087A2FF4-B75A-4D2A-A2DB-AF4F2B57D43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3954795" y="2569827"/>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Group Vector User - Add User Icon Png, Transparent Png - kindpng">
            <a:extLst>
              <a:ext uri="{FF2B5EF4-FFF2-40B4-BE49-F238E27FC236}">
                <a16:creationId xmlns:a16="http://schemas.microsoft.com/office/drawing/2014/main" id="{A95BB3BF-2687-421E-9805-E47F9E9EDB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3951448" y="4497809"/>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Logo&#10;&#10;Description automatically generated with low confidence">
            <a:extLst>
              <a:ext uri="{FF2B5EF4-FFF2-40B4-BE49-F238E27FC236}">
                <a16:creationId xmlns:a16="http://schemas.microsoft.com/office/drawing/2014/main" id="{CCC307D3-70A1-48E4-B7BF-8B4A6A34B005}"/>
              </a:ext>
            </a:extLst>
          </p:cNvPr>
          <p:cNvPicPr>
            <a:picLocks noChangeAspect="1"/>
          </p:cNvPicPr>
          <p:nvPr/>
        </p:nvPicPr>
        <p:blipFill rotWithShape="1">
          <a:blip r:embed="rId4">
            <a:extLst>
              <a:ext uri="{28A0092B-C50C-407E-A947-70E740481C1C}">
                <a14:useLocalDpi xmlns:a14="http://schemas.microsoft.com/office/drawing/2010/main" val="0"/>
              </a:ext>
            </a:extLst>
          </a:blip>
          <a:srcRect t="44226"/>
          <a:stretch/>
        </p:blipFill>
        <p:spPr>
          <a:xfrm>
            <a:off x="7180001" y="4667741"/>
            <a:ext cx="3666420" cy="1798489"/>
          </a:xfrm>
          <a:prstGeom prst="rect">
            <a:avLst/>
          </a:prstGeom>
        </p:spPr>
      </p:pic>
      <p:sp>
        <p:nvSpPr>
          <p:cNvPr id="37" name="AutoShape 2" descr="QUY TRÌNH PHÁT TRIỂN PHẦN MỀM - itmscoaching.com">
            <a:extLst>
              <a:ext uri="{FF2B5EF4-FFF2-40B4-BE49-F238E27FC236}">
                <a16:creationId xmlns:a16="http://schemas.microsoft.com/office/drawing/2014/main" id="{9F7FD6A3-721D-4BF0-962E-0B851D0ADC13}"/>
              </a:ext>
            </a:extLst>
          </p:cNvPr>
          <p:cNvSpPr>
            <a:spLocks noChangeAspect="1" noChangeArrowheads="1"/>
          </p:cNvSpPr>
          <p:nvPr/>
        </p:nvSpPr>
        <p:spPr bwMode="auto">
          <a:xfrm>
            <a:off x="8543911" y="4982161"/>
            <a:ext cx="300793" cy="3007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8" name="Picture 37" descr="Shape, arrow&#10;&#10;Description automatically generated">
            <a:extLst>
              <a:ext uri="{FF2B5EF4-FFF2-40B4-BE49-F238E27FC236}">
                <a16:creationId xmlns:a16="http://schemas.microsoft.com/office/drawing/2014/main" id="{7C33A7C7-DEB8-45AE-9FBA-8D20E974DAEF}"/>
              </a:ext>
            </a:extLst>
          </p:cNvPr>
          <p:cNvPicPr>
            <a:picLocks noChangeAspect="1"/>
          </p:cNvPicPr>
          <p:nvPr/>
        </p:nvPicPr>
        <p:blipFill rotWithShape="1">
          <a:blip r:embed="rId5">
            <a:extLst>
              <a:ext uri="{28A0092B-C50C-407E-A947-70E740481C1C}">
                <a14:useLocalDpi xmlns:a14="http://schemas.microsoft.com/office/drawing/2010/main" val="0"/>
              </a:ext>
            </a:extLst>
          </a:blip>
          <a:srcRect t="74778" r="50000"/>
          <a:stretch/>
        </p:blipFill>
        <p:spPr>
          <a:xfrm>
            <a:off x="7242430" y="5610609"/>
            <a:ext cx="1833210" cy="813305"/>
          </a:xfrm>
          <a:prstGeom prst="rect">
            <a:avLst/>
          </a:prstGeom>
        </p:spPr>
      </p:pic>
      <p:pic>
        <p:nvPicPr>
          <p:cNvPr id="39" name="Picture 38" descr="Arrow&#10;&#10;Description automatically generated">
            <a:extLst>
              <a:ext uri="{FF2B5EF4-FFF2-40B4-BE49-F238E27FC236}">
                <a16:creationId xmlns:a16="http://schemas.microsoft.com/office/drawing/2014/main" id="{1C407320-3070-4F02-A8D2-FEB6FDEE75B9}"/>
              </a:ext>
            </a:extLst>
          </p:cNvPr>
          <p:cNvPicPr>
            <a:picLocks noChangeAspect="1"/>
          </p:cNvPicPr>
          <p:nvPr/>
        </p:nvPicPr>
        <p:blipFill rotWithShape="1">
          <a:blip r:embed="rId6">
            <a:extLst>
              <a:ext uri="{28A0092B-C50C-407E-A947-70E740481C1C}">
                <a14:useLocalDpi xmlns:a14="http://schemas.microsoft.com/office/drawing/2010/main" val="0"/>
              </a:ext>
            </a:extLst>
          </a:blip>
          <a:srcRect l="49083" t="63733" r="17588" b="1444"/>
          <a:stretch/>
        </p:blipFill>
        <p:spPr>
          <a:xfrm>
            <a:off x="9108120" y="5245001"/>
            <a:ext cx="1221971" cy="1122893"/>
          </a:xfrm>
          <a:prstGeom prst="rect">
            <a:avLst/>
          </a:prstGeom>
        </p:spPr>
      </p:pic>
      <p:pic>
        <p:nvPicPr>
          <p:cNvPr id="40" name="Picture 39" descr="Shape, arrow&#10;&#10;Description automatically generated">
            <a:extLst>
              <a:ext uri="{FF2B5EF4-FFF2-40B4-BE49-F238E27FC236}">
                <a16:creationId xmlns:a16="http://schemas.microsoft.com/office/drawing/2014/main" id="{1C4EC61D-81EA-40AD-BFC3-753601C61C28}"/>
              </a:ext>
            </a:extLst>
          </p:cNvPr>
          <p:cNvPicPr>
            <a:picLocks noChangeAspect="1"/>
          </p:cNvPicPr>
          <p:nvPr/>
        </p:nvPicPr>
        <p:blipFill rotWithShape="1">
          <a:blip r:embed="rId7">
            <a:extLst>
              <a:ext uri="{28A0092B-C50C-407E-A947-70E740481C1C}">
                <a14:useLocalDpi xmlns:a14="http://schemas.microsoft.com/office/drawing/2010/main" val="0"/>
              </a:ext>
            </a:extLst>
          </a:blip>
          <a:srcRect l="66671" t="23387" r="9844" b="34053"/>
          <a:stretch/>
        </p:blipFill>
        <p:spPr>
          <a:xfrm>
            <a:off x="9810574" y="3889351"/>
            <a:ext cx="861045" cy="1372369"/>
          </a:xfrm>
          <a:prstGeom prst="rect">
            <a:avLst/>
          </a:prstGeom>
        </p:spPr>
      </p:pic>
      <p:pic>
        <p:nvPicPr>
          <p:cNvPr id="41" name="Picture 40" descr="A picture containing text, accessory&#10;&#10;Description automatically generated">
            <a:extLst>
              <a:ext uri="{FF2B5EF4-FFF2-40B4-BE49-F238E27FC236}">
                <a16:creationId xmlns:a16="http://schemas.microsoft.com/office/drawing/2014/main" id="{552B009F-0C08-4792-823B-F39ED20A73DF}"/>
              </a:ext>
            </a:extLst>
          </p:cNvPr>
          <p:cNvPicPr>
            <a:picLocks noChangeAspect="1"/>
          </p:cNvPicPr>
          <p:nvPr/>
        </p:nvPicPr>
        <p:blipFill rotWithShape="1">
          <a:blip r:embed="rId8">
            <a:extLst>
              <a:ext uri="{28A0092B-C50C-407E-A947-70E740481C1C}">
                <a14:useLocalDpi xmlns:a14="http://schemas.microsoft.com/office/drawing/2010/main" val="0"/>
              </a:ext>
            </a:extLst>
          </a:blip>
          <a:srcRect l="36746" r="20898" b="69258"/>
          <a:stretch/>
        </p:blipFill>
        <p:spPr>
          <a:xfrm>
            <a:off x="8622289" y="3060121"/>
            <a:ext cx="1552961" cy="991297"/>
          </a:xfrm>
          <a:prstGeom prst="rect">
            <a:avLst/>
          </a:prstGeom>
        </p:spPr>
      </p:pic>
      <p:pic>
        <p:nvPicPr>
          <p:cNvPr id="42" name="Picture 41" descr="Arrow&#10;&#10;Description automatically generated">
            <a:extLst>
              <a:ext uri="{FF2B5EF4-FFF2-40B4-BE49-F238E27FC236}">
                <a16:creationId xmlns:a16="http://schemas.microsoft.com/office/drawing/2014/main" id="{4F0F29B8-916A-4723-A0C4-9EE8FE5E4D84}"/>
              </a:ext>
            </a:extLst>
          </p:cNvPr>
          <p:cNvPicPr>
            <a:picLocks noChangeAspect="1"/>
          </p:cNvPicPr>
          <p:nvPr/>
        </p:nvPicPr>
        <p:blipFill rotWithShape="1">
          <a:blip r:embed="rId9">
            <a:extLst>
              <a:ext uri="{28A0092B-C50C-407E-A947-70E740481C1C}">
                <a14:useLocalDpi xmlns:a14="http://schemas.microsoft.com/office/drawing/2010/main" val="0"/>
              </a:ext>
            </a:extLst>
          </a:blip>
          <a:srcRect r="61455" b="54664"/>
          <a:stretch/>
        </p:blipFill>
        <p:spPr>
          <a:xfrm>
            <a:off x="7254282" y="3078236"/>
            <a:ext cx="1413227" cy="1461889"/>
          </a:xfrm>
          <a:prstGeom prst="rect">
            <a:avLst/>
          </a:prstGeom>
        </p:spPr>
      </p:pic>
      <p:sp>
        <p:nvSpPr>
          <p:cNvPr id="43" name="TextBox 42">
            <a:extLst>
              <a:ext uri="{FF2B5EF4-FFF2-40B4-BE49-F238E27FC236}">
                <a16:creationId xmlns:a16="http://schemas.microsoft.com/office/drawing/2014/main" id="{800633C6-F634-4033-925A-3D8156F83C16}"/>
              </a:ext>
            </a:extLst>
          </p:cNvPr>
          <p:cNvSpPr txBox="1"/>
          <p:nvPr/>
        </p:nvSpPr>
        <p:spPr>
          <a:xfrm>
            <a:off x="8051625" y="4386165"/>
            <a:ext cx="1923172" cy="707886"/>
          </a:xfrm>
          <a:prstGeom prst="rect">
            <a:avLst/>
          </a:prstGeom>
          <a:noFill/>
        </p:spPr>
        <p:txBody>
          <a:bodyPr wrap="square" rtlCol="0">
            <a:spAutoFit/>
          </a:bodyPr>
          <a:lstStyle/>
          <a:p>
            <a:pPr algn="ctr"/>
            <a:r>
              <a:rPr lang="en-US" sz="4000">
                <a:solidFill>
                  <a:schemeClr val="accent1"/>
                </a:solidFill>
                <a:latin typeface="#9Slide03 Montserrat Bold" panose="00000800000000000000" pitchFamily="2" charset="0"/>
              </a:rPr>
              <a:t>AGILE</a:t>
            </a:r>
          </a:p>
        </p:txBody>
      </p:sp>
      <p:pic>
        <p:nvPicPr>
          <p:cNvPr id="45" name="Picture 2" descr="Group Vector User - Add User Icon Png, Transparent Png - kindpng">
            <a:extLst>
              <a:ext uri="{FF2B5EF4-FFF2-40B4-BE49-F238E27FC236}">
                <a16:creationId xmlns:a16="http://schemas.microsoft.com/office/drawing/2014/main" id="{97C316F5-8CB7-4705-93D8-73A2059EE43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7462480" y="6072462"/>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Group Vector User - Add User Icon Png, Transparent Png - kindpng">
            <a:extLst>
              <a:ext uri="{FF2B5EF4-FFF2-40B4-BE49-F238E27FC236}">
                <a16:creationId xmlns:a16="http://schemas.microsoft.com/office/drawing/2014/main" id="{A10B7055-CFB5-4D11-883F-C46E9E3C0BE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8918353" y="5054686"/>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Group Vector User - Add User Icon Png, Transparent Png - kindpng">
            <a:extLst>
              <a:ext uri="{FF2B5EF4-FFF2-40B4-BE49-F238E27FC236}">
                <a16:creationId xmlns:a16="http://schemas.microsoft.com/office/drawing/2014/main" id="{79E962F8-9777-493B-8CA1-F4DBCD0665A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10357045" y="4007642"/>
            <a:ext cx="861697" cy="7786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Group Vector User - Add User Icon Png, Transparent Png - kindpng">
            <a:extLst>
              <a:ext uri="{FF2B5EF4-FFF2-40B4-BE49-F238E27FC236}">
                <a16:creationId xmlns:a16="http://schemas.microsoft.com/office/drawing/2014/main" id="{682BA488-ED24-4C43-8D5D-19A35C09C36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7851" b="92407" l="5349" r="93605">
                        <a14:foregroundMark x1="29535" y1="39511" x2="26395" y2="45817"/>
                        <a14:foregroundMark x1="26395" y1="45817" x2="18372" y2="41828"/>
                        <a14:foregroundMark x1="18372" y1="41828" x2="19651" y2="33848"/>
                        <a14:foregroundMark x1="19651" y1="33848" x2="29767" y2="28958"/>
                        <a14:foregroundMark x1="29767" y1="28958" x2="36628" y2="31789"/>
                        <a14:foregroundMark x1="37791" y1="28443" x2="43140" y2="32432"/>
                        <a14:foregroundMark x1="43140" y1="32432" x2="45581" y2="38224"/>
                        <a14:foregroundMark x1="46744" y1="47748" x2="46744" y2="47748"/>
                        <a14:foregroundMark x1="46744" y1="45560" x2="46279" y2="49421"/>
                        <a14:foregroundMark x1="14070" y1="45946" x2="13372" y2="50064"/>
                        <a14:foregroundMark x1="31744" y1="66667" x2="25814" y2="83912"/>
                        <a14:foregroundMark x1="25814" y1="83912" x2="15233" y2="90734"/>
                        <a14:foregroundMark x1="16279" y1="86873" x2="50930" y2="88803"/>
                        <a14:foregroundMark x1="50930" y1="88803" x2="51977" y2="88674"/>
                        <a14:foregroundMark x1="51163" y1="85714" x2="16163" y2="85457"/>
                        <a14:foregroundMark x1="16163" y1="85457" x2="14186" y2="76705"/>
                        <a14:foregroundMark x1="14186" y1="76705" x2="8953" y2="89704"/>
                        <a14:foregroundMark x1="8953" y1="89704" x2="49884" y2="92407"/>
                        <a14:foregroundMark x1="49884" y1="92407" x2="49884" y2="81725"/>
                        <a14:foregroundMark x1="49884" y1="81725" x2="48372" y2="79279"/>
                        <a14:foregroundMark x1="7442" y1="84813" x2="5465" y2="92535"/>
                        <a14:foregroundMark x1="5465" y1="92535" x2="5698" y2="86229"/>
                        <a14:foregroundMark x1="37907" y1="45946" x2="35814" y2="48005"/>
                        <a14:foregroundMark x1="60930" y1="8880" x2="72093" y2="7979"/>
                        <a14:foregroundMark x1="91047" y1="26384" x2="91047" y2="40412"/>
                        <a14:foregroundMark x1="93023" y1="69241" x2="93605" y2="77220"/>
                      </a14:backgroundRemoval>
                    </a14:imgEffect>
                  </a14:imgLayer>
                </a14:imgProps>
              </a:ext>
              <a:ext uri="{28A0092B-C50C-407E-A947-70E740481C1C}">
                <a14:useLocalDpi xmlns:a14="http://schemas.microsoft.com/office/drawing/2010/main" val="0"/>
              </a:ext>
            </a:extLst>
          </a:blip>
          <a:srcRect/>
          <a:stretch>
            <a:fillRect/>
          </a:stretch>
        </p:blipFill>
        <p:spPr bwMode="auto">
          <a:xfrm>
            <a:off x="9571070" y="2957503"/>
            <a:ext cx="861697" cy="778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500"/>
                                        <p:tgtEl>
                                          <p:spTgt spid="3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nodeType="clickEffect">
                                  <p:stCondLst>
                                    <p:cond delay="0"/>
                                  </p:stCondLst>
                                  <p:childTnLst>
                                    <p:set>
                                      <p:cBhvr>
                                        <p:cTn id="75" dur="1" fill="hold">
                                          <p:stCondLst>
                                            <p:cond delay="0"/>
                                          </p:stCondLst>
                                        </p:cTn>
                                        <p:tgtEl>
                                          <p:spTgt spid="1026"/>
                                        </p:tgtEl>
                                        <p:attrNameLst>
                                          <p:attrName>style.visibility</p:attrName>
                                        </p:attrNameLst>
                                      </p:cBhvr>
                                      <p:to>
                                        <p:strVal val="visible"/>
                                      </p:to>
                                    </p:set>
                                    <p:animEffect transition="in" filter="randombar(horizontal)">
                                      <p:cBhvr>
                                        <p:cTn id="76" dur="500"/>
                                        <p:tgtEl>
                                          <p:spTgt spid="1026"/>
                                        </p:tgtEl>
                                      </p:cBhvr>
                                    </p:animEffect>
                                  </p:childTnLst>
                                </p:cTn>
                              </p:par>
                            </p:childTnLst>
                          </p:cTn>
                        </p:par>
                        <p:par>
                          <p:cTn id="77" fill="hold">
                            <p:stCondLst>
                              <p:cond delay="500"/>
                            </p:stCondLst>
                            <p:childTnLst>
                              <p:par>
                                <p:cTn id="78" presetID="14" presetClass="entr" presetSubtype="10"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randombar(horizontal)">
                                      <p:cBhvr>
                                        <p:cTn id="80" dur="500"/>
                                        <p:tgtEl>
                                          <p:spTgt spid="3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left)">
                                      <p:cBhvr>
                                        <p:cTn id="85" dur="500"/>
                                        <p:tgtEl>
                                          <p:spTgt spid="38"/>
                                        </p:tgtEl>
                                      </p:cBhvr>
                                    </p:animEffect>
                                  </p:childTnLst>
                                </p:cTn>
                              </p:par>
                              <p:par>
                                <p:cTn id="86" presetID="22" presetClass="entr" presetSubtype="8" fill="hold"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ipe(left)">
                                      <p:cBhvr>
                                        <p:cTn id="88" dur="500"/>
                                        <p:tgtEl>
                                          <p:spTgt spid="39"/>
                                        </p:tgtEl>
                                      </p:cBhvr>
                                    </p:animEffect>
                                  </p:childTnLst>
                                </p:cTn>
                              </p:par>
                              <p:par>
                                <p:cTn id="89" presetID="22" presetClass="entr" presetSubtype="4"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down)">
                                      <p:cBhvr>
                                        <p:cTn id="91" dur="500"/>
                                        <p:tgtEl>
                                          <p:spTgt spid="40"/>
                                        </p:tgtEl>
                                      </p:cBhvr>
                                    </p:animEffect>
                                  </p:childTnLst>
                                </p:cTn>
                              </p:par>
                              <p:par>
                                <p:cTn id="92" presetID="22" presetClass="entr" presetSubtype="2" fill="hold"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right)">
                                      <p:cBhvr>
                                        <p:cTn id="94" dur="500"/>
                                        <p:tgtEl>
                                          <p:spTgt spid="41"/>
                                        </p:tgtEl>
                                      </p:cBhvr>
                                    </p:animEffect>
                                  </p:childTnLst>
                                </p:cTn>
                              </p:par>
                              <p:par>
                                <p:cTn id="95" presetID="22" presetClass="entr" presetSubtype="2"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wipe(right)">
                                      <p:cBhvr>
                                        <p:cTn id="97" dur="500"/>
                                        <p:tgtEl>
                                          <p:spTgt spid="42"/>
                                        </p:tgtEl>
                                      </p:cBhvr>
                                    </p:animEffect>
                                  </p:childTnLst>
                                </p:cTn>
                              </p:par>
                              <p:par>
                                <p:cTn id="98" presetID="22" presetClass="entr" presetSubtype="8" fill="hold"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left)">
                                      <p:cBhvr>
                                        <p:cTn id="100" dur="1000"/>
                                        <p:tgtEl>
                                          <p:spTgt spid="36"/>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barn(inVertical)">
                                      <p:cBhvr>
                                        <p:cTn id="103" dur="500"/>
                                        <p:tgtEl>
                                          <p:spTgt spid="43"/>
                                        </p:tgtEl>
                                      </p:cBhvr>
                                    </p:animEffect>
                                  </p:childTnLst>
                                </p:cTn>
                              </p:par>
                            </p:childTnLst>
                          </p:cTn>
                        </p:par>
                      </p:childTnLst>
                    </p:cTn>
                  </p:par>
                  <p:par>
                    <p:cTn id="104" fill="hold">
                      <p:stCondLst>
                        <p:cond delay="indefinite"/>
                      </p:stCondLst>
                      <p:childTnLst>
                        <p:par>
                          <p:cTn id="105" fill="hold">
                            <p:stCondLst>
                              <p:cond delay="0"/>
                            </p:stCondLst>
                            <p:childTnLst>
                              <p:par>
                                <p:cTn id="106" presetID="14" presetClass="entr" presetSubtype="10" fill="hold" nodeType="click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randombar(horizontal)">
                                      <p:cBhvr>
                                        <p:cTn id="108" dur="500"/>
                                        <p:tgtEl>
                                          <p:spTgt spid="45"/>
                                        </p:tgtEl>
                                      </p:cBhvr>
                                    </p:animEffect>
                                  </p:childTnLst>
                                </p:cTn>
                              </p:par>
                            </p:childTnLst>
                          </p:cTn>
                        </p:par>
                        <p:par>
                          <p:cTn id="109" fill="hold">
                            <p:stCondLst>
                              <p:cond delay="500"/>
                            </p:stCondLst>
                            <p:childTnLst>
                              <p:par>
                                <p:cTn id="110" presetID="14" presetClass="entr" presetSubtype="10" fill="hold" nodeType="after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randombar(horizontal)">
                                      <p:cBhvr>
                                        <p:cTn id="112" dur="500"/>
                                        <p:tgtEl>
                                          <p:spTgt spid="46"/>
                                        </p:tgtEl>
                                      </p:cBhvr>
                                    </p:animEffect>
                                  </p:childTnLst>
                                </p:cTn>
                              </p:par>
                            </p:childTnLst>
                          </p:cTn>
                        </p:par>
                        <p:par>
                          <p:cTn id="113" fill="hold">
                            <p:stCondLst>
                              <p:cond delay="1000"/>
                            </p:stCondLst>
                            <p:childTnLst>
                              <p:par>
                                <p:cTn id="114" presetID="14" presetClass="entr" presetSubtype="10" fill="hold"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randombar(horizontal)">
                                      <p:cBhvr>
                                        <p:cTn id="116" dur="500"/>
                                        <p:tgtEl>
                                          <p:spTgt spid="47"/>
                                        </p:tgtEl>
                                      </p:cBhvr>
                                    </p:animEffect>
                                  </p:childTnLst>
                                </p:cTn>
                              </p:par>
                            </p:childTnLst>
                          </p:cTn>
                        </p:par>
                        <p:par>
                          <p:cTn id="117" fill="hold">
                            <p:stCondLst>
                              <p:cond delay="1500"/>
                            </p:stCondLst>
                            <p:childTnLst>
                              <p:par>
                                <p:cTn id="118" presetID="14" presetClass="entr" presetSubtype="10" fill="hold" nodeType="after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randombar(horizontal)">
                                      <p:cBhvr>
                                        <p:cTn id="12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9" grpId="0" animBg="1"/>
      <p:bldP spid="10" grpId="0" animBg="1"/>
      <p:bldP spid="11" grpId="0" animBg="1"/>
      <p:bldP spid="12" grpId="0" animBg="1"/>
      <p:bldP spid="13" grpId="0" animBg="1"/>
      <p:bldP spid="14" grpId="0" animBg="1"/>
      <p:bldP spid="15" grpId="0" animBg="1"/>
      <p:bldP spid="24" grpId="0" animBg="1"/>
      <p:bldP spid="25" grpId="0" animBg="1"/>
      <p:bldP spid="26" grpId="0" animBg="1"/>
      <p:bldP spid="27" grpId="0" animBg="1"/>
      <p:bldP spid="28" grpId="0" animBg="1"/>
      <p:bldP spid="29" grpId="0" animBg="1"/>
      <p:bldP spid="30" grpId="0" animBg="1"/>
      <p:bldP spid="31"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5E4399-2877-4327-BE28-1B42A1521BB8}"/>
              </a:ext>
            </a:extLst>
          </p:cNvPr>
          <p:cNvSpPr>
            <a:spLocks noGrp="1"/>
          </p:cNvSpPr>
          <p:nvPr>
            <p:ph type="body" idx="1"/>
          </p:nvPr>
        </p:nvSpPr>
        <p:spPr/>
        <p:txBody>
          <a:bodyPr/>
          <a:lstStyle/>
          <a:p>
            <a:pPr algn="ctr">
              <a:spcBef>
                <a:spcPts val="0"/>
              </a:spcBef>
              <a:spcAft>
                <a:spcPts val="0"/>
              </a:spcAft>
            </a:pPr>
            <a:r>
              <a:rPr lang="en-US" sz="2400" b="1"/>
              <a:t>Waterfall</a:t>
            </a:r>
          </a:p>
        </p:txBody>
      </p:sp>
      <p:sp>
        <p:nvSpPr>
          <p:cNvPr id="7" name="Text Placeholder 6">
            <a:extLst>
              <a:ext uri="{FF2B5EF4-FFF2-40B4-BE49-F238E27FC236}">
                <a16:creationId xmlns:a16="http://schemas.microsoft.com/office/drawing/2014/main" id="{CAF6A273-84B9-4D7B-B20B-0AD2B7A719DE}"/>
              </a:ext>
            </a:extLst>
          </p:cNvPr>
          <p:cNvSpPr>
            <a:spLocks noGrp="1"/>
          </p:cNvSpPr>
          <p:nvPr>
            <p:ph type="body" sz="quarter" idx="3"/>
          </p:nvPr>
        </p:nvSpPr>
        <p:spPr/>
        <p:txBody>
          <a:bodyPr/>
          <a:lstStyle/>
          <a:p>
            <a:pPr algn="ctr">
              <a:spcBef>
                <a:spcPts val="0"/>
              </a:spcBef>
              <a:spcAft>
                <a:spcPts val="0"/>
              </a:spcAft>
            </a:pPr>
            <a:r>
              <a:rPr lang="en-US" sz="2400" b="1"/>
              <a:t>Agile</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7</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1" y="1776679"/>
            <a:ext cx="3799220"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DOCUMENTATION DETAIL</a:t>
            </a:r>
          </a:p>
        </p:txBody>
      </p:sp>
      <p:sp>
        <p:nvSpPr>
          <p:cNvPr id="49" name="TextBox 48">
            <a:extLst>
              <a:ext uri="{FF2B5EF4-FFF2-40B4-BE49-F238E27FC236}">
                <a16:creationId xmlns:a16="http://schemas.microsoft.com/office/drawing/2014/main" id="{9754681E-DB9C-4F02-B456-E7EF7EC9A679}"/>
              </a:ext>
            </a:extLst>
          </p:cNvPr>
          <p:cNvSpPr txBox="1"/>
          <p:nvPr/>
        </p:nvSpPr>
        <p:spPr>
          <a:xfrm>
            <a:off x="581191" y="3206826"/>
            <a:ext cx="5194769" cy="923330"/>
          </a:xfrm>
          <a:prstGeom prst="rect">
            <a:avLst/>
          </a:prstGeom>
          <a:noFill/>
        </p:spPr>
        <p:txBody>
          <a:bodyPr wrap="square">
            <a:spAutoFit/>
          </a:bodyPr>
          <a:lstStyle/>
          <a:p>
            <a:pPr algn="just"/>
            <a:r>
              <a:rPr lang="en-US">
                <a:solidFill>
                  <a:srgbClr val="242021"/>
                </a:solidFill>
                <a:latin typeface="Segoe"/>
              </a:rPr>
              <a:t>T</a:t>
            </a:r>
            <a:r>
              <a:rPr lang="en-US" sz="1800" b="0" i="0">
                <a:solidFill>
                  <a:srgbClr val="242021"/>
                </a:solidFill>
                <a:effectLst/>
                <a:latin typeface="Segoe"/>
              </a:rPr>
              <a:t>he requirements must specify system behavior, data relationships, and user experience expectations </a:t>
            </a:r>
            <a:r>
              <a:rPr lang="en-US" sz="1800" b="1" i="0">
                <a:solidFill>
                  <a:srgbClr val="242021"/>
                </a:solidFill>
                <a:effectLst/>
                <a:latin typeface="Segoe"/>
              </a:rPr>
              <a:t>in considerable detail</a:t>
            </a:r>
            <a:r>
              <a:rPr lang="en-US" sz="1800" i="0">
                <a:solidFill>
                  <a:srgbClr val="242021"/>
                </a:solidFill>
                <a:effectLst/>
                <a:latin typeface="Segoe"/>
              </a:rPr>
              <a:t>.</a:t>
            </a:r>
            <a:endParaRPr lang="en-US" b="1"/>
          </a:p>
        </p:txBody>
      </p:sp>
      <p:sp>
        <p:nvSpPr>
          <p:cNvPr id="50" name="TextBox 49">
            <a:extLst>
              <a:ext uri="{FF2B5EF4-FFF2-40B4-BE49-F238E27FC236}">
                <a16:creationId xmlns:a16="http://schemas.microsoft.com/office/drawing/2014/main" id="{E08560DF-1744-4D0E-ABD5-260055A428BD}"/>
              </a:ext>
            </a:extLst>
          </p:cNvPr>
          <p:cNvSpPr txBox="1"/>
          <p:nvPr/>
        </p:nvSpPr>
        <p:spPr>
          <a:xfrm>
            <a:off x="6416038" y="3206826"/>
            <a:ext cx="5194769" cy="369332"/>
          </a:xfrm>
          <a:prstGeom prst="rect">
            <a:avLst/>
          </a:prstGeom>
          <a:noFill/>
        </p:spPr>
        <p:txBody>
          <a:bodyPr wrap="square">
            <a:spAutoFit/>
          </a:bodyPr>
          <a:lstStyle/>
          <a:p>
            <a:pPr algn="just"/>
            <a:r>
              <a:rPr lang="en-US" sz="1800" b="0" i="0">
                <a:solidFill>
                  <a:srgbClr val="242021"/>
                </a:solidFill>
                <a:effectLst/>
                <a:latin typeface="Segoe"/>
              </a:rPr>
              <a:t>Requirements can be documented </a:t>
            </a:r>
            <a:r>
              <a:rPr lang="en-US" sz="1800" b="1" i="0">
                <a:solidFill>
                  <a:srgbClr val="242021"/>
                </a:solidFill>
                <a:effectLst/>
                <a:latin typeface="Segoe"/>
              </a:rPr>
              <a:t>in less detail</a:t>
            </a:r>
            <a:r>
              <a:rPr lang="en-US" sz="1800" i="0">
                <a:solidFill>
                  <a:srgbClr val="242021"/>
                </a:solidFill>
                <a:effectLst/>
                <a:latin typeface="Segoe"/>
              </a:rPr>
              <a:t>.</a:t>
            </a:r>
            <a:endParaRPr lang="en-US" b="1"/>
          </a:p>
        </p:txBody>
      </p:sp>
      <p:sp>
        <p:nvSpPr>
          <p:cNvPr id="51" name="TextBox 50">
            <a:extLst>
              <a:ext uri="{FF2B5EF4-FFF2-40B4-BE49-F238E27FC236}">
                <a16:creationId xmlns:a16="http://schemas.microsoft.com/office/drawing/2014/main" id="{9667F542-D254-4C9B-9205-4A386F96ED79}"/>
              </a:ext>
            </a:extLst>
          </p:cNvPr>
          <p:cNvSpPr txBox="1"/>
          <p:nvPr/>
        </p:nvSpPr>
        <p:spPr>
          <a:xfrm>
            <a:off x="6416036" y="3870069"/>
            <a:ext cx="5194771" cy="1200329"/>
          </a:xfrm>
          <a:prstGeom prst="rect">
            <a:avLst/>
          </a:prstGeom>
          <a:noFill/>
        </p:spPr>
        <p:txBody>
          <a:bodyPr wrap="square">
            <a:spAutoFit/>
          </a:bodyPr>
          <a:lstStyle/>
          <a:p>
            <a:r>
              <a:rPr lang="en-US" sz="1800" b="0" i="0">
                <a:solidFill>
                  <a:srgbClr val="242021"/>
                </a:solidFill>
                <a:effectLst/>
                <a:latin typeface="Segoe"/>
              </a:rPr>
              <a:t>BAs or other people responsible for requirements </a:t>
            </a:r>
            <a:r>
              <a:rPr lang="en-US" sz="1800" b="1" i="0">
                <a:solidFill>
                  <a:srgbClr val="242021"/>
                </a:solidFill>
                <a:effectLst/>
                <a:latin typeface="Segoe"/>
              </a:rPr>
              <a:t>will develop the necessary precision</a:t>
            </a:r>
            <a:r>
              <a:rPr lang="en-US" sz="1800" b="0" i="0">
                <a:solidFill>
                  <a:srgbClr val="242021"/>
                </a:solidFill>
                <a:effectLst/>
                <a:latin typeface="Segoe"/>
              </a:rPr>
              <a:t> through conversations and documentation </a:t>
            </a:r>
            <a:r>
              <a:rPr lang="en-US" sz="1800" b="1" i="0">
                <a:solidFill>
                  <a:srgbClr val="242021"/>
                </a:solidFill>
                <a:effectLst/>
                <a:latin typeface="Segoe"/>
              </a:rPr>
              <a:t>when it is needed</a:t>
            </a:r>
            <a:r>
              <a:rPr lang="en-US">
                <a:solidFill>
                  <a:srgbClr val="242021"/>
                </a:solidFill>
                <a:latin typeface="Segoe"/>
              </a:rPr>
              <a:t>.</a:t>
            </a:r>
            <a:endParaRPr lang="en-US" b="1"/>
          </a:p>
        </p:txBody>
      </p:sp>
      <p:sp>
        <p:nvSpPr>
          <p:cNvPr id="16" name="Title 1">
            <a:extLst>
              <a:ext uri="{FF2B5EF4-FFF2-40B4-BE49-F238E27FC236}">
                <a16:creationId xmlns:a16="http://schemas.microsoft.com/office/drawing/2014/main" id="{2EAFC295-F787-4B69-960E-E1800633F725}"/>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Tree>
    <p:extLst>
      <p:ext uri="{BB962C8B-B14F-4D97-AF65-F5344CB8AC3E}">
        <p14:creationId xmlns:p14="http://schemas.microsoft.com/office/powerpoint/2010/main" val="270065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animEffect transition="in" filter="barn(inVertical)">
                                      <p:cBhvr>
                                        <p:cTn id="20" dur="500"/>
                                        <p:tgtEl>
                                          <p:spTgt spid="4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barn(inVertical)">
                                      <p:cBhvr>
                                        <p:cTn id="25" dur="500"/>
                                        <p:tgtEl>
                                          <p:spTgt spid="50"/>
                                        </p:tgtEl>
                                      </p:cBhvr>
                                    </p:animEffect>
                                  </p:childTnLst>
                                </p:cTn>
                              </p:par>
                            </p:childTnLst>
                          </p:cTn>
                        </p:par>
                        <p:par>
                          <p:cTn id="26" fill="hold">
                            <p:stCondLst>
                              <p:cond delay="500"/>
                            </p:stCondLst>
                            <p:childTnLst>
                              <p:par>
                                <p:cTn id="27" presetID="16" presetClass="entr" presetSubtype="21"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barn(inVertical)">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9" grpId="0" animBg="1"/>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AF6A273-84B9-4D7B-B20B-0AD2B7A719DE}"/>
              </a:ext>
            </a:extLst>
          </p:cNvPr>
          <p:cNvSpPr>
            <a:spLocks noGrp="1"/>
          </p:cNvSpPr>
          <p:nvPr>
            <p:ph type="body" sz="quarter" idx="3"/>
          </p:nvPr>
        </p:nvSpPr>
        <p:spPr>
          <a:xfrm>
            <a:off x="581191" y="2486023"/>
            <a:ext cx="5194770" cy="553373"/>
          </a:xfrm>
        </p:spPr>
        <p:txBody>
          <a:bodyPr/>
          <a:lstStyle/>
          <a:p>
            <a:r>
              <a:rPr lang="en-US" sz="2400" b="1"/>
              <a:t>Agile</a:t>
            </a:r>
          </a:p>
        </p:txBody>
      </p:sp>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1" y="1776679"/>
            <a:ext cx="3799220"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THE BACKLOG AND PRIORITIZATION</a:t>
            </a:r>
          </a:p>
        </p:txBody>
      </p:sp>
      <p:pic>
        <p:nvPicPr>
          <p:cNvPr id="1026" name="Picture 2" descr="Cách thức quản lý Backlog (Backlog Management) trong dự án Agile | Apex  Global">
            <a:extLst>
              <a:ext uri="{FF2B5EF4-FFF2-40B4-BE49-F238E27FC236}">
                <a16:creationId xmlns:a16="http://schemas.microsoft.com/office/drawing/2014/main" id="{C89CCD5F-6667-4D15-9207-986EB646F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191" y="3429000"/>
            <a:ext cx="4008936" cy="2740934"/>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05EA9F2B-B13E-4D80-B90B-81948B11EF5F}"/>
              </a:ext>
            </a:extLst>
          </p:cNvPr>
          <p:cNvGrpSpPr/>
          <p:nvPr/>
        </p:nvGrpSpPr>
        <p:grpSpPr>
          <a:xfrm>
            <a:off x="2647217" y="3456926"/>
            <a:ext cx="1356840" cy="401400"/>
            <a:chOff x="2647217" y="3456926"/>
            <a:chExt cx="1356840" cy="40140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AA4C067-BA36-427A-A1FC-F2FBAEFA1193}"/>
                    </a:ext>
                  </a:extLst>
                </p14:cNvPr>
                <p14:cNvContentPartPr/>
                <p14:nvPr/>
              </p14:nvContentPartPr>
              <p14:xfrm>
                <a:off x="2647217" y="3526766"/>
                <a:ext cx="1246320" cy="331560"/>
              </p14:xfrm>
            </p:contentPart>
          </mc:Choice>
          <mc:Fallback xmlns="">
            <p:pic>
              <p:nvPicPr>
                <p:cNvPr id="12" name="Ink 11">
                  <a:extLst>
                    <a:ext uri="{FF2B5EF4-FFF2-40B4-BE49-F238E27FC236}">
                      <a16:creationId xmlns:a16="http://schemas.microsoft.com/office/drawing/2014/main" id="{EAA4C067-BA36-427A-A1FC-F2FBAEFA1193}"/>
                    </a:ext>
                  </a:extLst>
                </p:cNvPr>
                <p:cNvPicPr/>
                <p:nvPr/>
              </p:nvPicPr>
              <p:blipFill>
                <a:blip r:embed="rId4"/>
                <a:stretch>
                  <a:fillRect/>
                </a:stretch>
              </p:blipFill>
              <p:spPr>
                <a:xfrm>
                  <a:off x="2629217" y="3508766"/>
                  <a:ext cx="128196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FF7FDD0C-BC16-49BD-870F-5D7CC89525D9}"/>
                    </a:ext>
                  </a:extLst>
                </p14:cNvPr>
                <p14:cNvContentPartPr/>
                <p14:nvPr/>
              </p14:nvContentPartPr>
              <p14:xfrm>
                <a:off x="3840257" y="3456926"/>
                <a:ext cx="163800" cy="133560"/>
              </p14:xfrm>
            </p:contentPart>
          </mc:Choice>
          <mc:Fallback xmlns="">
            <p:pic>
              <p:nvPicPr>
                <p:cNvPr id="13" name="Ink 12">
                  <a:extLst>
                    <a:ext uri="{FF2B5EF4-FFF2-40B4-BE49-F238E27FC236}">
                      <a16:creationId xmlns:a16="http://schemas.microsoft.com/office/drawing/2014/main" id="{FF7FDD0C-BC16-49BD-870F-5D7CC89525D9}"/>
                    </a:ext>
                  </a:extLst>
                </p:cNvPr>
                <p:cNvPicPr/>
                <p:nvPr/>
              </p:nvPicPr>
              <p:blipFill>
                <a:blip r:embed="rId6"/>
                <a:stretch>
                  <a:fillRect/>
                </a:stretch>
              </p:blipFill>
              <p:spPr>
                <a:xfrm>
                  <a:off x="3822617" y="3439286"/>
                  <a:ext cx="199440" cy="169200"/>
                </a:xfrm>
                <a:prstGeom prst="rect">
                  <a:avLst/>
                </a:prstGeom>
              </p:spPr>
            </p:pic>
          </mc:Fallback>
        </mc:AlternateContent>
      </p:grpSp>
      <p:sp>
        <p:nvSpPr>
          <p:cNvPr id="15" name="TextBox 14">
            <a:extLst>
              <a:ext uri="{FF2B5EF4-FFF2-40B4-BE49-F238E27FC236}">
                <a16:creationId xmlns:a16="http://schemas.microsoft.com/office/drawing/2014/main" id="{FC74BD52-45DB-4067-8DD8-63E14FCF9DEC}"/>
              </a:ext>
            </a:extLst>
          </p:cNvPr>
          <p:cNvSpPr txBox="1"/>
          <p:nvPr/>
        </p:nvSpPr>
        <p:spPr>
          <a:xfrm>
            <a:off x="4048863" y="3369817"/>
            <a:ext cx="1668598" cy="307777"/>
          </a:xfrm>
          <a:prstGeom prst="rect">
            <a:avLst/>
          </a:prstGeom>
          <a:noFill/>
        </p:spPr>
        <p:txBody>
          <a:bodyPr wrap="none" rtlCol="0">
            <a:spAutoFit/>
          </a:bodyPr>
          <a:lstStyle/>
          <a:p>
            <a:r>
              <a:rPr lang="en-US" sz="1400"/>
              <a:t>The most important</a:t>
            </a:r>
          </a:p>
        </p:txBody>
      </p:sp>
      <p:sp>
        <p:nvSpPr>
          <p:cNvPr id="16" name="TextBox 15">
            <a:extLst>
              <a:ext uri="{FF2B5EF4-FFF2-40B4-BE49-F238E27FC236}">
                <a16:creationId xmlns:a16="http://schemas.microsoft.com/office/drawing/2014/main" id="{825FC76E-6857-461D-98A2-6BB2AAF56C95}"/>
              </a:ext>
            </a:extLst>
          </p:cNvPr>
          <p:cNvSpPr txBox="1"/>
          <p:nvPr/>
        </p:nvSpPr>
        <p:spPr>
          <a:xfrm>
            <a:off x="6951406" y="3369817"/>
            <a:ext cx="2271251" cy="400110"/>
          </a:xfrm>
          <a:prstGeom prst="rect">
            <a:avLst/>
          </a:prstGeom>
          <a:noFill/>
        </p:spPr>
        <p:txBody>
          <a:bodyPr wrap="square" rtlCol="0">
            <a:spAutoFit/>
          </a:bodyPr>
          <a:lstStyle/>
          <a:p>
            <a:r>
              <a:rPr lang="en-US" sz="2000" b="1"/>
              <a:t>Product Backlog</a:t>
            </a:r>
          </a:p>
        </p:txBody>
      </p:sp>
      <p:sp>
        <p:nvSpPr>
          <p:cNvPr id="21" name="TextBox 20">
            <a:extLst>
              <a:ext uri="{FF2B5EF4-FFF2-40B4-BE49-F238E27FC236}">
                <a16:creationId xmlns:a16="http://schemas.microsoft.com/office/drawing/2014/main" id="{DC056F5A-DC77-4278-839F-2A49865E7714}"/>
              </a:ext>
            </a:extLst>
          </p:cNvPr>
          <p:cNvSpPr txBox="1"/>
          <p:nvPr/>
        </p:nvSpPr>
        <p:spPr>
          <a:xfrm>
            <a:off x="7471729" y="3976925"/>
            <a:ext cx="1986116" cy="369332"/>
          </a:xfrm>
          <a:prstGeom prst="rect">
            <a:avLst/>
          </a:prstGeom>
          <a:noFill/>
        </p:spPr>
        <p:txBody>
          <a:bodyPr wrap="square" rtlCol="0">
            <a:spAutoFit/>
          </a:bodyPr>
          <a:lstStyle/>
          <a:p>
            <a:r>
              <a:rPr lang="en-US" b="1"/>
              <a:t>User Stories</a:t>
            </a:r>
          </a:p>
        </p:txBody>
      </p:sp>
      <p:sp>
        <p:nvSpPr>
          <p:cNvPr id="22" name="TextBox 21">
            <a:extLst>
              <a:ext uri="{FF2B5EF4-FFF2-40B4-BE49-F238E27FC236}">
                <a16:creationId xmlns:a16="http://schemas.microsoft.com/office/drawing/2014/main" id="{36DCA4B6-5BAB-4B47-91C1-CF317D88065F}"/>
              </a:ext>
            </a:extLst>
          </p:cNvPr>
          <p:cNvSpPr txBox="1"/>
          <p:nvPr/>
        </p:nvSpPr>
        <p:spPr>
          <a:xfrm>
            <a:off x="7471729" y="4526302"/>
            <a:ext cx="2686546" cy="369332"/>
          </a:xfrm>
          <a:prstGeom prst="rect">
            <a:avLst/>
          </a:prstGeom>
          <a:noFill/>
        </p:spPr>
        <p:txBody>
          <a:bodyPr wrap="square" rtlCol="0">
            <a:spAutoFit/>
          </a:bodyPr>
          <a:lstStyle/>
          <a:p>
            <a:r>
              <a:rPr lang="en-US"/>
              <a:t>Other Requirements</a:t>
            </a:r>
          </a:p>
        </p:txBody>
      </p:sp>
      <p:sp>
        <p:nvSpPr>
          <p:cNvPr id="23" name="TextBox 22">
            <a:extLst>
              <a:ext uri="{FF2B5EF4-FFF2-40B4-BE49-F238E27FC236}">
                <a16:creationId xmlns:a16="http://schemas.microsoft.com/office/drawing/2014/main" id="{29B649CF-6722-4CA2-8074-00CC5BF674E8}"/>
              </a:ext>
            </a:extLst>
          </p:cNvPr>
          <p:cNvSpPr txBox="1"/>
          <p:nvPr/>
        </p:nvSpPr>
        <p:spPr>
          <a:xfrm>
            <a:off x="7471729" y="5073298"/>
            <a:ext cx="2686546" cy="369332"/>
          </a:xfrm>
          <a:prstGeom prst="rect">
            <a:avLst/>
          </a:prstGeom>
          <a:noFill/>
        </p:spPr>
        <p:txBody>
          <a:bodyPr wrap="square" rtlCol="0">
            <a:spAutoFit/>
          </a:bodyPr>
          <a:lstStyle/>
          <a:p>
            <a:r>
              <a:rPr lang="en-US"/>
              <a:t>Business processes</a:t>
            </a:r>
          </a:p>
        </p:txBody>
      </p:sp>
      <p:sp>
        <p:nvSpPr>
          <p:cNvPr id="24" name="TextBox 23">
            <a:extLst>
              <a:ext uri="{FF2B5EF4-FFF2-40B4-BE49-F238E27FC236}">
                <a16:creationId xmlns:a16="http://schemas.microsoft.com/office/drawing/2014/main" id="{9F830CE7-8625-4FB0-BF61-FC8719704315}"/>
              </a:ext>
            </a:extLst>
          </p:cNvPr>
          <p:cNvSpPr txBox="1"/>
          <p:nvPr/>
        </p:nvSpPr>
        <p:spPr>
          <a:xfrm>
            <a:off x="7471729" y="5620294"/>
            <a:ext cx="2686546" cy="369332"/>
          </a:xfrm>
          <a:prstGeom prst="rect">
            <a:avLst/>
          </a:prstGeom>
          <a:noFill/>
        </p:spPr>
        <p:txBody>
          <a:bodyPr wrap="square" rtlCol="0">
            <a:spAutoFit/>
          </a:bodyPr>
          <a:lstStyle/>
          <a:p>
            <a:r>
              <a:rPr lang="en-US"/>
              <a:t>Defects to be corrected</a:t>
            </a:r>
          </a:p>
        </p:txBody>
      </p:sp>
      <p:cxnSp>
        <p:nvCxnSpPr>
          <p:cNvPr id="18" name="Straight Connector 17">
            <a:extLst>
              <a:ext uri="{FF2B5EF4-FFF2-40B4-BE49-F238E27FC236}">
                <a16:creationId xmlns:a16="http://schemas.microsoft.com/office/drawing/2014/main" id="{B13D168E-22CF-4A85-8EAA-1B5B2A9FA1C5}"/>
              </a:ext>
            </a:extLst>
          </p:cNvPr>
          <p:cNvCxnSpPr/>
          <p:nvPr/>
        </p:nvCxnSpPr>
        <p:spPr>
          <a:xfrm>
            <a:off x="7226710" y="3769927"/>
            <a:ext cx="0" cy="2360763"/>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B2B6CA0-19BB-465E-8590-4D1D2B01687E}"/>
              </a:ext>
            </a:extLst>
          </p:cNvPr>
          <p:cNvCxnSpPr>
            <a:stCxn id="21" idx="1"/>
          </p:cNvCxnSpPr>
          <p:nvPr/>
        </p:nvCxnSpPr>
        <p:spPr>
          <a:xfrm flipH="1">
            <a:off x="7236542" y="4161591"/>
            <a:ext cx="23518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E3AE3D-3672-4C21-8ABD-7F99BC8E6F78}"/>
              </a:ext>
            </a:extLst>
          </p:cNvPr>
          <p:cNvCxnSpPr>
            <a:stCxn id="22" idx="1"/>
          </p:cNvCxnSpPr>
          <p:nvPr/>
        </p:nvCxnSpPr>
        <p:spPr>
          <a:xfrm flipH="1">
            <a:off x="7236542" y="4710968"/>
            <a:ext cx="23518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C7CCE36-60E6-4884-9542-D7445B38462E}"/>
              </a:ext>
            </a:extLst>
          </p:cNvPr>
          <p:cNvCxnSpPr>
            <a:stCxn id="23" idx="1"/>
          </p:cNvCxnSpPr>
          <p:nvPr/>
        </p:nvCxnSpPr>
        <p:spPr>
          <a:xfrm flipH="1">
            <a:off x="7236542" y="5257964"/>
            <a:ext cx="23518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74DFC3-82C2-4F65-B113-19BEB1E7D268}"/>
              </a:ext>
            </a:extLst>
          </p:cNvPr>
          <p:cNvCxnSpPr>
            <a:stCxn id="24" idx="1"/>
          </p:cNvCxnSpPr>
          <p:nvPr/>
        </p:nvCxnSpPr>
        <p:spPr>
          <a:xfrm flipH="1">
            <a:off x="7236542" y="5804960"/>
            <a:ext cx="23518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37" name="Ink 36">
                <a:extLst>
                  <a:ext uri="{FF2B5EF4-FFF2-40B4-BE49-F238E27FC236}">
                    <a16:creationId xmlns:a16="http://schemas.microsoft.com/office/drawing/2014/main" id="{E0D51BC9-5CBD-4840-A1CD-8DBE7FFAD8C9}"/>
                  </a:ext>
                </a:extLst>
              </p14:cNvPr>
              <p14:cNvContentPartPr/>
              <p14:nvPr/>
            </p14:nvContentPartPr>
            <p14:xfrm>
              <a:off x="7508276" y="3901088"/>
              <a:ext cx="1270800" cy="588240"/>
            </p14:xfrm>
          </p:contentPart>
        </mc:Choice>
        <mc:Fallback xmlns="">
          <p:pic>
            <p:nvPicPr>
              <p:cNvPr id="37" name="Ink 36">
                <a:extLst>
                  <a:ext uri="{FF2B5EF4-FFF2-40B4-BE49-F238E27FC236}">
                    <a16:creationId xmlns:a16="http://schemas.microsoft.com/office/drawing/2014/main" id="{E0D51BC9-5CBD-4840-A1CD-8DBE7FFAD8C9}"/>
                  </a:ext>
                </a:extLst>
              </p:cNvPr>
              <p:cNvPicPr/>
              <p:nvPr/>
            </p:nvPicPr>
            <p:blipFill>
              <a:blip r:embed="rId8"/>
              <a:stretch>
                <a:fillRect/>
              </a:stretch>
            </p:blipFill>
            <p:spPr>
              <a:xfrm>
                <a:off x="7490276" y="3883448"/>
                <a:ext cx="1306440" cy="623880"/>
              </a:xfrm>
              <a:prstGeom prst="rect">
                <a:avLst/>
              </a:prstGeom>
            </p:spPr>
          </p:pic>
        </mc:Fallback>
      </mc:AlternateContent>
      <p:sp>
        <p:nvSpPr>
          <p:cNvPr id="25" name="Title 1">
            <a:extLst>
              <a:ext uri="{FF2B5EF4-FFF2-40B4-BE49-F238E27FC236}">
                <a16:creationId xmlns:a16="http://schemas.microsoft.com/office/drawing/2014/main" id="{7DB6A1EB-F343-4A80-BA6B-569341639EC7}"/>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Tree>
    <p:extLst>
      <p:ext uri="{BB962C8B-B14F-4D97-AF65-F5344CB8AC3E}">
        <p14:creationId xmlns:p14="http://schemas.microsoft.com/office/powerpoint/2010/main" val="161635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barn(inVertical)">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par>
                          <p:cTn id="31" fill="hold">
                            <p:stCondLst>
                              <p:cond delay="500"/>
                            </p:stCondLst>
                            <p:childTnLst>
                              <p:par>
                                <p:cTn id="32" presetID="14" presetClass="entr" presetSubtype="10"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randombar(horizontal)">
                                      <p:cBhvr>
                                        <p:cTn id="34" dur="500"/>
                                        <p:tgtEl>
                                          <p:spTgt spid="21"/>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left)">
                                      <p:cBhvr>
                                        <p:cTn id="38" dur="500"/>
                                        <p:tgtEl>
                                          <p:spTgt spid="26"/>
                                        </p:tgtEl>
                                      </p:cBhvr>
                                    </p:animEffect>
                                  </p:childTnLst>
                                </p:cTn>
                              </p:par>
                            </p:childTnLst>
                          </p:cTn>
                        </p:par>
                        <p:par>
                          <p:cTn id="39" fill="hold">
                            <p:stCondLst>
                              <p:cond delay="1500"/>
                            </p:stCondLst>
                            <p:childTnLst>
                              <p:par>
                                <p:cTn id="40" presetID="14"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randombar(horizontal)">
                                      <p:cBhvr>
                                        <p:cTn id="42" dur="500"/>
                                        <p:tgtEl>
                                          <p:spTgt spid="22"/>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par>
                          <p:cTn id="47" fill="hold">
                            <p:stCondLst>
                              <p:cond delay="2500"/>
                            </p:stCondLst>
                            <p:childTnLst>
                              <p:par>
                                <p:cTn id="48" presetID="14" presetClass="entr" presetSubtype="1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randombar(horizontal)">
                                      <p:cBhvr>
                                        <p:cTn id="50" dur="500"/>
                                        <p:tgtEl>
                                          <p:spTgt spid="23"/>
                                        </p:tgtEl>
                                      </p:cBhvr>
                                    </p:animEffect>
                                  </p:childTnLst>
                                </p:cTn>
                              </p:par>
                            </p:childTnLst>
                          </p:cTn>
                        </p:par>
                        <p:par>
                          <p:cTn id="51" fill="hold">
                            <p:stCondLst>
                              <p:cond delay="3000"/>
                            </p:stCondLst>
                            <p:childTnLst>
                              <p:par>
                                <p:cTn id="52" presetID="22" presetClass="entr" presetSubtype="8"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wipe(left)">
                                      <p:cBhvr>
                                        <p:cTn id="54" dur="500"/>
                                        <p:tgtEl>
                                          <p:spTgt spid="31"/>
                                        </p:tgtEl>
                                      </p:cBhvr>
                                    </p:animEffect>
                                  </p:childTnLst>
                                </p:cTn>
                              </p:par>
                            </p:childTnLst>
                          </p:cTn>
                        </p:par>
                        <p:par>
                          <p:cTn id="55" fill="hold">
                            <p:stCondLst>
                              <p:cond delay="3500"/>
                            </p:stCondLst>
                            <p:childTnLst>
                              <p:par>
                                <p:cTn id="56" presetID="14" presetClass="entr" presetSubtype="1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randombar(horizontal)">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63"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63" presetClass="entr" presetSubtype="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p:cTn id="68" dur="1000" fill="hold"/>
                                        <p:tgtEl>
                                          <p:spTgt spid="14"/>
                                        </p:tgtEl>
                                        <p:attrNameLst>
                                          <p:attrName>drawProgress</p:attrName>
                                        </p:attrNameLst>
                                      </p:cBhvr>
                                      <p:tavLst>
                                        <p:tav tm="0">
                                          <p:val>
                                            <p:fltVal val="0"/>
                                          </p:val>
                                        </p:tav>
                                        <p:tav tm="100000">
                                          <p:val>
                                            <p:fltVal val="1"/>
                                          </p:val>
                                        </p:tav>
                                      </p:tavLst>
                                    </p:anim>
                                  </p:childTnLst>
                                </p:cTn>
                              </p:par>
                            </p:childTnLst>
                          </p:cTn>
                        </p:par>
                        <p:par>
                          <p:cTn id="69" fill="hold">
                            <p:stCondLst>
                              <p:cond delay="1000"/>
                            </p:stCondLst>
                            <p:childTnLst>
                              <p:par>
                                <p:cTn id="70" presetID="14" presetClass="entr" presetSubtype="1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randombar(horizontal)">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animBg="1"/>
      <p:bldP spid="15" grpId="0"/>
      <p:bldP spid="16" grpId="0"/>
      <p:bldP spid="21" grpId="0"/>
      <p:bldP spid="22"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F67DBC-321C-4A12-B2D7-35828C880EC0}"/>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9" name="Rectangle 8">
            <a:extLst>
              <a:ext uri="{FF2B5EF4-FFF2-40B4-BE49-F238E27FC236}">
                <a16:creationId xmlns:a16="http://schemas.microsoft.com/office/drawing/2014/main" id="{1D519CD9-1327-43DE-96A5-91C01B80CDDB}"/>
              </a:ext>
            </a:extLst>
          </p:cNvPr>
          <p:cNvSpPr/>
          <p:nvPr/>
        </p:nvSpPr>
        <p:spPr>
          <a:xfrm>
            <a:off x="581191" y="1776679"/>
            <a:ext cx="3799220" cy="415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t>TIMING</a:t>
            </a:r>
          </a:p>
        </p:txBody>
      </p:sp>
      <p:sp>
        <p:nvSpPr>
          <p:cNvPr id="11" name="TextBox 10">
            <a:extLst>
              <a:ext uri="{FF2B5EF4-FFF2-40B4-BE49-F238E27FC236}">
                <a16:creationId xmlns:a16="http://schemas.microsoft.com/office/drawing/2014/main" id="{14DF2025-EBEC-46D8-B6F2-2A8096767727}"/>
              </a:ext>
            </a:extLst>
          </p:cNvPr>
          <p:cNvSpPr txBox="1"/>
          <p:nvPr/>
        </p:nvSpPr>
        <p:spPr>
          <a:xfrm>
            <a:off x="581191" y="2791839"/>
            <a:ext cx="8534400" cy="152439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i="0">
                <a:solidFill>
                  <a:srgbClr val="242021"/>
                </a:solidFill>
                <a:effectLst/>
                <a:latin typeface="Segoe"/>
              </a:rPr>
              <a:t>Elicit </a:t>
            </a:r>
            <a:r>
              <a:rPr lang="en-US" sz="1600" b="0" i="0">
                <a:solidFill>
                  <a:srgbClr val="242021"/>
                </a:solidFill>
                <a:effectLst/>
                <a:latin typeface="Segoe"/>
              </a:rPr>
              <a:t>requirements from user representatives</a:t>
            </a:r>
            <a:r>
              <a:rPr lang="en-US" sz="1600">
                <a:solidFill>
                  <a:srgbClr val="242021"/>
                </a:solidFill>
                <a:latin typeface="Segoe"/>
              </a:rPr>
              <a:t>.</a:t>
            </a:r>
          </a:p>
          <a:p>
            <a:pPr marL="285750" indent="-285750">
              <a:lnSpc>
                <a:spcPct val="150000"/>
              </a:lnSpc>
              <a:buFont typeface="Arial" panose="020B0604020202020204" pitchFamily="34" charset="0"/>
              <a:buChar char="•"/>
            </a:pPr>
            <a:r>
              <a:rPr lang="en-US" sz="1600" b="1" i="0">
                <a:solidFill>
                  <a:srgbClr val="242021"/>
                </a:solidFill>
                <a:effectLst/>
                <a:latin typeface="Segoe"/>
              </a:rPr>
              <a:t>Analyze</a:t>
            </a:r>
            <a:r>
              <a:rPr lang="en-US" sz="1600" b="0" i="0">
                <a:solidFill>
                  <a:srgbClr val="242021"/>
                </a:solidFill>
                <a:effectLst/>
                <a:latin typeface="Segoe"/>
              </a:rPr>
              <a:t> the requirements.</a:t>
            </a:r>
          </a:p>
          <a:p>
            <a:pPr marL="285750" indent="-285750">
              <a:lnSpc>
                <a:spcPct val="150000"/>
              </a:lnSpc>
              <a:buFont typeface="Arial" panose="020B0604020202020204" pitchFamily="34" charset="0"/>
              <a:buChar char="•"/>
            </a:pPr>
            <a:r>
              <a:rPr lang="en-US" sz="1600" b="1">
                <a:solidFill>
                  <a:srgbClr val="242021"/>
                </a:solidFill>
                <a:latin typeface="Segoe"/>
              </a:rPr>
              <a:t>D</a:t>
            </a:r>
            <a:r>
              <a:rPr lang="en-US" sz="1600" b="1" i="0">
                <a:solidFill>
                  <a:srgbClr val="242021"/>
                </a:solidFill>
                <a:effectLst/>
                <a:latin typeface="Segoe"/>
              </a:rPr>
              <a:t>ocument</a:t>
            </a:r>
            <a:r>
              <a:rPr lang="en-US" sz="1600" b="0" i="0">
                <a:solidFill>
                  <a:srgbClr val="242021"/>
                </a:solidFill>
                <a:effectLst/>
                <a:latin typeface="Segoe"/>
              </a:rPr>
              <a:t> requirements of various kinds at appropriate levels of detail</a:t>
            </a:r>
            <a:r>
              <a:rPr lang="en-US" sz="1600">
                <a:solidFill>
                  <a:srgbClr val="242021"/>
                </a:solidFill>
                <a:latin typeface="Segoe"/>
              </a:rPr>
              <a:t>.</a:t>
            </a:r>
          </a:p>
          <a:p>
            <a:pPr marL="285750" indent="-285750">
              <a:lnSpc>
                <a:spcPct val="150000"/>
              </a:lnSpc>
              <a:buFont typeface="Arial" panose="020B0604020202020204" pitchFamily="34" charset="0"/>
              <a:buChar char="•"/>
            </a:pPr>
            <a:r>
              <a:rPr lang="en-US" sz="1600" b="1" i="0">
                <a:solidFill>
                  <a:srgbClr val="242021"/>
                </a:solidFill>
                <a:effectLst/>
                <a:latin typeface="Segoe"/>
              </a:rPr>
              <a:t>Validate</a:t>
            </a:r>
            <a:r>
              <a:rPr lang="en-US" sz="1600" b="0" i="0">
                <a:solidFill>
                  <a:srgbClr val="242021"/>
                </a:solidFill>
                <a:effectLst/>
                <a:latin typeface="Segoe"/>
              </a:rPr>
              <a:t> that the requirements will achieve the business objectives for the project.</a:t>
            </a:r>
            <a:endParaRPr lang="en-US" sz="1600"/>
          </a:p>
        </p:txBody>
      </p:sp>
      <p:sp>
        <p:nvSpPr>
          <p:cNvPr id="12" name="Rectangle: Rounded Corners 11">
            <a:extLst>
              <a:ext uri="{FF2B5EF4-FFF2-40B4-BE49-F238E27FC236}">
                <a16:creationId xmlns:a16="http://schemas.microsoft.com/office/drawing/2014/main" id="{EA4585B2-4E36-4AE3-B6E4-5FF81748D78D}"/>
              </a:ext>
            </a:extLst>
          </p:cNvPr>
          <p:cNvSpPr/>
          <p:nvPr/>
        </p:nvSpPr>
        <p:spPr>
          <a:xfrm>
            <a:off x="3951679" y="2807028"/>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Requirements</a:t>
            </a:r>
          </a:p>
        </p:txBody>
      </p:sp>
      <p:sp>
        <p:nvSpPr>
          <p:cNvPr id="13" name="Rectangle: Rounded Corners 12">
            <a:extLst>
              <a:ext uri="{FF2B5EF4-FFF2-40B4-BE49-F238E27FC236}">
                <a16:creationId xmlns:a16="http://schemas.microsoft.com/office/drawing/2014/main" id="{ACEF5326-A01A-41D7-AA46-B760A57D6437}"/>
              </a:ext>
            </a:extLst>
          </p:cNvPr>
          <p:cNvSpPr/>
          <p:nvPr/>
        </p:nvSpPr>
        <p:spPr>
          <a:xfrm>
            <a:off x="3951679" y="3482188"/>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Design</a:t>
            </a:r>
          </a:p>
        </p:txBody>
      </p:sp>
      <p:sp>
        <p:nvSpPr>
          <p:cNvPr id="14" name="Rectangle: Rounded Corners 13">
            <a:extLst>
              <a:ext uri="{FF2B5EF4-FFF2-40B4-BE49-F238E27FC236}">
                <a16:creationId xmlns:a16="http://schemas.microsoft.com/office/drawing/2014/main" id="{E296DBFB-1746-4A9A-A7DC-A76135563055}"/>
              </a:ext>
            </a:extLst>
          </p:cNvPr>
          <p:cNvSpPr/>
          <p:nvPr/>
        </p:nvSpPr>
        <p:spPr>
          <a:xfrm>
            <a:off x="3951679" y="4130105"/>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Implementation</a:t>
            </a:r>
          </a:p>
        </p:txBody>
      </p:sp>
      <p:sp>
        <p:nvSpPr>
          <p:cNvPr id="15" name="Rectangle: Rounded Corners 14">
            <a:extLst>
              <a:ext uri="{FF2B5EF4-FFF2-40B4-BE49-F238E27FC236}">
                <a16:creationId xmlns:a16="http://schemas.microsoft.com/office/drawing/2014/main" id="{715CD3A0-ECD0-49E5-A227-18BF82C8EE0E}"/>
              </a:ext>
            </a:extLst>
          </p:cNvPr>
          <p:cNvSpPr/>
          <p:nvPr/>
        </p:nvSpPr>
        <p:spPr>
          <a:xfrm>
            <a:off x="3951679" y="4778022"/>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Testing</a:t>
            </a:r>
          </a:p>
        </p:txBody>
      </p:sp>
      <p:sp>
        <p:nvSpPr>
          <p:cNvPr id="16" name="Rectangle: Rounded Corners 15">
            <a:extLst>
              <a:ext uri="{FF2B5EF4-FFF2-40B4-BE49-F238E27FC236}">
                <a16:creationId xmlns:a16="http://schemas.microsoft.com/office/drawing/2014/main" id="{3C4C03DC-B25C-4449-B9B4-55E2CE9E458E}"/>
              </a:ext>
            </a:extLst>
          </p:cNvPr>
          <p:cNvSpPr/>
          <p:nvPr/>
        </p:nvSpPr>
        <p:spPr>
          <a:xfrm>
            <a:off x="3951679" y="5453182"/>
            <a:ext cx="2144322" cy="34740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Deployment</a:t>
            </a:r>
          </a:p>
        </p:txBody>
      </p:sp>
      <p:sp>
        <p:nvSpPr>
          <p:cNvPr id="17" name="Rectangle: Rounded Corners 16">
            <a:extLst>
              <a:ext uri="{FF2B5EF4-FFF2-40B4-BE49-F238E27FC236}">
                <a16:creationId xmlns:a16="http://schemas.microsoft.com/office/drawing/2014/main" id="{97EC062A-FB5B-48D3-B1FC-A68CC1654C30}"/>
              </a:ext>
            </a:extLst>
          </p:cNvPr>
          <p:cNvSpPr/>
          <p:nvPr/>
        </p:nvSpPr>
        <p:spPr>
          <a:xfrm>
            <a:off x="3951679" y="6128342"/>
            <a:ext cx="2144321" cy="55510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Operation and Maintenance</a:t>
            </a:r>
          </a:p>
        </p:txBody>
      </p:sp>
      <p:sp>
        <p:nvSpPr>
          <p:cNvPr id="18" name="Arrow: Right 17">
            <a:extLst>
              <a:ext uri="{FF2B5EF4-FFF2-40B4-BE49-F238E27FC236}">
                <a16:creationId xmlns:a16="http://schemas.microsoft.com/office/drawing/2014/main" id="{F0FD2F8E-32DF-44CC-BE82-2583DEB208C2}"/>
              </a:ext>
            </a:extLst>
          </p:cNvPr>
          <p:cNvSpPr/>
          <p:nvPr/>
        </p:nvSpPr>
        <p:spPr>
          <a:xfrm rot="5400000">
            <a:off x="4745091" y="3257148"/>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0DBC7E3-3ED3-4887-B20A-5006C5F42084}"/>
              </a:ext>
            </a:extLst>
          </p:cNvPr>
          <p:cNvSpPr/>
          <p:nvPr/>
        </p:nvSpPr>
        <p:spPr>
          <a:xfrm rot="16200000">
            <a:off x="4935811" y="3257147"/>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92732307-3B80-4AB5-97B6-DBB915B673F0}"/>
              </a:ext>
            </a:extLst>
          </p:cNvPr>
          <p:cNvSpPr/>
          <p:nvPr/>
        </p:nvSpPr>
        <p:spPr>
          <a:xfrm rot="5400000">
            <a:off x="4733292" y="3921117"/>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D67FA26-3314-469B-B8B0-290FDFA0205A}"/>
              </a:ext>
            </a:extLst>
          </p:cNvPr>
          <p:cNvSpPr/>
          <p:nvPr/>
        </p:nvSpPr>
        <p:spPr>
          <a:xfrm rot="16200000">
            <a:off x="4924012" y="3921116"/>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E561B65F-7AFE-48CA-8EE4-B7F423E07C7D}"/>
              </a:ext>
            </a:extLst>
          </p:cNvPr>
          <p:cNvSpPr/>
          <p:nvPr/>
        </p:nvSpPr>
        <p:spPr>
          <a:xfrm rot="5400000">
            <a:off x="4733292" y="4559260"/>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EF89E226-8F09-482F-91F4-2E419BA3986B}"/>
              </a:ext>
            </a:extLst>
          </p:cNvPr>
          <p:cNvSpPr/>
          <p:nvPr/>
        </p:nvSpPr>
        <p:spPr>
          <a:xfrm rot="16200000">
            <a:off x="4924012" y="4559259"/>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6B2D9CF-C6B4-4A63-9A42-2A861E78749F}"/>
              </a:ext>
            </a:extLst>
          </p:cNvPr>
          <p:cNvSpPr/>
          <p:nvPr/>
        </p:nvSpPr>
        <p:spPr>
          <a:xfrm rot="5400000">
            <a:off x="4835686" y="5230445"/>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159E6D6-6376-4429-96FF-0F2A93972B52}"/>
              </a:ext>
            </a:extLst>
          </p:cNvPr>
          <p:cNvSpPr/>
          <p:nvPr/>
        </p:nvSpPr>
        <p:spPr>
          <a:xfrm rot="5400000">
            <a:off x="4835685" y="5903302"/>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Right 41">
            <a:extLst>
              <a:ext uri="{FF2B5EF4-FFF2-40B4-BE49-F238E27FC236}">
                <a16:creationId xmlns:a16="http://schemas.microsoft.com/office/drawing/2014/main" id="{23F3CD05-907D-4486-A2D2-694BE25A81D3}"/>
              </a:ext>
            </a:extLst>
          </p:cNvPr>
          <p:cNvSpPr/>
          <p:nvPr/>
        </p:nvSpPr>
        <p:spPr>
          <a:xfrm>
            <a:off x="6096000" y="2912224"/>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16CB7141-F3F0-4B2C-9518-08D7DAC29C43}"/>
              </a:ext>
            </a:extLst>
          </p:cNvPr>
          <p:cNvSpPr/>
          <p:nvPr/>
        </p:nvSpPr>
        <p:spPr>
          <a:xfrm>
            <a:off x="6409066" y="2804265"/>
            <a:ext cx="1285773" cy="347409"/>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Ecilitation</a:t>
            </a:r>
          </a:p>
        </p:txBody>
      </p:sp>
      <p:sp>
        <p:nvSpPr>
          <p:cNvPr id="44" name="Rectangle: Rounded Corners 43">
            <a:extLst>
              <a:ext uri="{FF2B5EF4-FFF2-40B4-BE49-F238E27FC236}">
                <a16:creationId xmlns:a16="http://schemas.microsoft.com/office/drawing/2014/main" id="{CB6B2D52-9AB7-4956-A9FE-AB6E94F50423}"/>
              </a:ext>
            </a:extLst>
          </p:cNvPr>
          <p:cNvSpPr/>
          <p:nvPr/>
        </p:nvSpPr>
        <p:spPr>
          <a:xfrm>
            <a:off x="7943594" y="2804264"/>
            <a:ext cx="1285773" cy="347409"/>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Analysis</a:t>
            </a:r>
          </a:p>
        </p:txBody>
      </p:sp>
      <p:sp>
        <p:nvSpPr>
          <p:cNvPr id="45" name="Arrow: Right 44">
            <a:extLst>
              <a:ext uri="{FF2B5EF4-FFF2-40B4-BE49-F238E27FC236}">
                <a16:creationId xmlns:a16="http://schemas.microsoft.com/office/drawing/2014/main" id="{EBB7BF14-F40A-4184-AE6E-6F9311F2537E}"/>
              </a:ext>
            </a:extLst>
          </p:cNvPr>
          <p:cNvSpPr/>
          <p:nvPr/>
        </p:nvSpPr>
        <p:spPr>
          <a:xfrm>
            <a:off x="7694839" y="2919273"/>
            <a:ext cx="229157" cy="13701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85D3E6E3-781E-48E4-BFFF-92D7C27DD6F1}"/>
              </a:ext>
            </a:extLst>
          </p:cNvPr>
          <p:cNvSpPr/>
          <p:nvPr/>
        </p:nvSpPr>
        <p:spPr>
          <a:xfrm>
            <a:off x="7942988" y="3487904"/>
            <a:ext cx="1285773" cy="347409"/>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Specification</a:t>
            </a:r>
          </a:p>
        </p:txBody>
      </p:sp>
      <p:sp>
        <p:nvSpPr>
          <p:cNvPr id="48" name="Rectangle: Rounded Corners 47">
            <a:extLst>
              <a:ext uri="{FF2B5EF4-FFF2-40B4-BE49-F238E27FC236}">
                <a16:creationId xmlns:a16="http://schemas.microsoft.com/office/drawing/2014/main" id="{5D02571B-914F-4F41-8A36-4D56B39900EF}"/>
              </a:ext>
            </a:extLst>
          </p:cNvPr>
          <p:cNvSpPr/>
          <p:nvPr/>
        </p:nvSpPr>
        <p:spPr>
          <a:xfrm>
            <a:off x="6408462" y="3482637"/>
            <a:ext cx="1285773" cy="347409"/>
          </a:xfrm>
          <a:prstGeom prst="roundRect">
            <a:avLst/>
          </a:prstGeom>
          <a:solidFill>
            <a:schemeClr val="accent3"/>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Validation</a:t>
            </a:r>
          </a:p>
        </p:txBody>
      </p:sp>
      <p:sp>
        <p:nvSpPr>
          <p:cNvPr id="54" name="Arrow: Right 53">
            <a:extLst>
              <a:ext uri="{FF2B5EF4-FFF2-40B4-BE49-F238E27FC236}">
                <a16:creationId xmlns:a16="http://schemas.microsoft.com/office/drawing/2014/main" id="{5F54EB12-B5C1-4D64-A1FE-95C5FD8A4C5E}"/>
              </a:ext>
            </a:extLst>
          </p:cNvPr>
          <p:cNvSpPr/>
          <p:nvPr/>
        </p:nvSpPr>
        <p:spPr>
          <a:xfrm rot="10800000">
            <a:off x="7698959" y="3589833"/>
            <a:ext cx="229157" cy="13701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30BFA27D-3290-48E1-BD41-434DE98A8D76}"/>
              </a:ext>
            </a:extLst>
          </p:cNvPr>
          <p:cNvSpPr/>
          <p:nvPr/>
        </p:nvSpPr>
        <p:spPr>
          <a:xfrm rot="5400000">
            <a:off x="8429945" y="3242743"/>
            <a:ext cx="313066" cy="137015"/>
          </a:xfrm>
          <a:prstGeom prst="rightArrow">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F7ADF21D-F01D-449F-B442-79EA84557608}"/>
              </a:ext>
            </a:extLst>
          </p:cNvPr>
          <p:cNvSpPr/>
          <p:nvPr/>
        </p:nvSpPr>
        <p:spPr>
          <a:xfrm rot="10800000">
            <a:off x="6090672" y="3598017"/>
            <a:ext cx="313066" cy="137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7942C4B-05B5-40DB-BA72-50D66348A4B6}"/>
              </a:ext>
            </a:extLst>
          </p:cNvPr>
          <p:cNvSpPr/>
          <p:nvPr/>
        </p:nvSpPr>
        <p:spPr>
          <a:xfrm rot="20549002">
            <a:off x="4172565" y="2812873"/>
            <a:ext cx="1678944" cy="972736"/>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a:t>Detailed Documents</a:t>
            </a:r>
          </a:p>
        </p:txBody>
      </p:sp>
      <p:sp>
        <p:nvSpPr>
          <p:cNvPr id="79" name="Text Placeholder 4">
            <a:extLst>
              <a:ext uri="{FF2B5EF4-FFF2-40B4-BE49-F238E27FC236}">
                <a16:creationId xmlns:a16="http://schemas.microsoft.com/office/drawing/2014/main" id="{AC5A008C-86F6-4EEA-AC19-A08DDF59E2C2}"/>
              </a:ext>
            </a:extLst>
          </p:cNvPr>
          <p:cNvSpPr>
            <a:spLocks noGrp="1"/>
          </p:cNvSpPr>
          <p:nvPr>
            <p:ph type="body" idx="1"/>
          </p:nvPr>
        </p:nvSpPr>
        <p:spPr>
          <a:xfrm>
            <a:off x="3498615" y="2250891"/>
            <a:ext cx="5194769" cy="557784"/>
          </a:xfrm>
        </p:spPr>
        <p:txBody>
          <a:bodyPr/>
          <a:lstStyle/>
          <a:p>
            <a:pPr algn="ctr"/>
            <a:r>
              <a:rPr lang="en-US" sz="2400" b="1"/>
              <a:t>Waterfall</a:t>
            </a:r>
          </a:p>
        </p:txBody>
      </p:sp>
      <p:sp>
        <p:nvSpPr>
          <p:cNvPr id="33" name="Title 1">
            <a:extLst>
              <a:ext uri="{FF2B5EF4-FFF2-40B4-BE49-F238E27FC236}">
                <a16:creationId xmlns:a16="http://schemas.microsoft.com/office/drawing/2014/main" id="{22C5A7A5-672F-4A60-AC2E-22A1BCD2FC3B}"/>
              </a:ext>
            </a:extLst>
          </p:cNvPr>
          <p:cNvSpPr>
            <a:spLocks noGrp="1"/>
          </p:cNvSpPr>
          <p:nvPr>
            <p:ph type="title"/>
          </p:nvPr>
        </p:nvSpPr>
        <p:spPr>
          <a:xfrm>
            <a:off x="581193" y="529337"/>
            <a:ext cx="11029616" cy="1285064"/>
          </a:xfrm>
        </p:spPr>
        <p:txBody>
          <a:bodyPr anchor="t">
            <a:normAutofit fontScale="90000"/>
          </a:bodyPr>
          <a:lstStyle/>
          <a:p>
            <a:r>
              <a:rPr lang="en-US"/>
              <a:t>Essential aspects of an agile approach to requirements</a:t>
            </a:r>
          </a:p>
        </p:txBody>
      </p:sp>
    </p:spTree>
    <p:extLst>
      <p:ext uri="{BB962C8B-B14F-4D97-AF65-F5344CB8AC3E}">
        <p14:creationId xmlns:p14="http://schemas.microsoft.com/office/powerpoint/2010/main" val="189376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0-ppt_w/2"/>
                                          </p:val>
                                        </p:tav>
                                      </p:tavLst>
                                    </p:anim>
                                    <p:anim calcmode="lin" valueType="num">
                                      <p:cBhvr additive="base">
                                        <p:cTn id="17" dur="500"/>
                                        <p:tgtEl>
                                          <p:spTgt spid="11"/>
                                        </p:tgtEl>
                                        <p:attrNameLst>
                                          <p:attrName>ppt_y</p:attrName>
                                        </p:attrNameLst>
                                      </p:cBhvr>
                                      <p:tavLst>
                                        <p:tav tm="0">
                                          <p:val>
                                            <p:strVal val="ppt_y"/>
                                          </p:val>
                                        </p:tav>
                                        <p:tav tm="100000">
                                          <p:val>
                                            <p:strVal val="ppt_y"/>
                                          </p:val>
                                        </p:tav>
                                      </p:tavLst>
                                    </p:anim>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
                                            <p:txEl>
                                              <p:pRg st="0" end="0"/>
                                            </p:txEl>
                                          </p:spTgt>
                                        </p:tgtEl>
                                        <p:attrNameLst>
                                          <p:attrName>style.visibility</p:attrName>
                                        </p:attrNameLst>
                                      </p:cBhvr>
                                      <p:to>
                                        <p:strVal val="visible"/>
                                      </p:to>
                                    </p:set>
                                    <p:animEffect transition="in" filter="fade">
                                      <p:cBhvr>
                                        <p:cTn id="23" dur="500"/>
                                        <p:tgtEl>
                                          <p:spTgt spid="79">
                                            <p:txEl>
                                              <p:pRg st="0" end="0"/>
                                            </p:txEl>
                                          </p:spTgt>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down)">
                                      <p:cBhvr>
                                        <p:cTn id="58" dur="500"/>
                                        <p:tgtEl>
                                          <p:spTgt spid="2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up)">
                                      <p:cBhvr>
                                        <p:cTn id="64" dur="500"/>
                                        <p:tgtEl>
                                          <p:spTgt spid="2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up)">
                                      <p:cBhvr>
                                        <p:cTn id="72" dur="500"/>
                                        <p:tgtEl>
                                          <p:spTgt spid="25"/>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p:cTn id="75" dur="500" fill="hold"/>
                                        <p:tgtEl>
                                          <p:spTgt spid="17"/>
                                        </p:tgtEl>
                                        <p:attrNameLst>
                                          <p:attrName>ppt_w</p:attrName>
                                        </p:attrNameLst>
                                      </p:cBhvr>
                                      <p:tavLst>
                                        <p:tav tm="0">
                                          <p:val>
                                            <p:fltVal val="0"/>
                                          </p:val>
                                        </p:tav>
                                        <p:tav tm="100000">
                                          <p:val>
                                            <p:strVal val="#ppt_w"/>
                                          </p:val>
                                        </p:tav>
                                      </p:tavLst>
                                    </p:anim>
                                    <p:anim calcmode="lin" valueType="num">
                                      <p:cBhvr>
                                        <p:cTn id="76" dur="500" fill="hold"/>
                                        <p:tgtEl>
                                          <p:spTgt spid="17"/>
                                        </p:tgtEl>
                                        <p:attrNameLst>
                                          <p:attrName>ppt_h</p:attrName>
                                        </p:attrNameLst>
                                      </p:cBhvr>
                                      <p:tavLst>
                                        <p:tav tm="0">
                                          <p:val>
                                            <p:fltVal val="0"/>
                                          </p:val>
                                        </p:tav>
                                        <p:tav tm="100000">
                                          <p:val>
                                            <p:strVal val="#ppt_h"/>
                                          </p:val>
                                        </p:tav>
                                      </p:tavLst>
                                    </p:anim>
                                    <p:animEffect transition="in" filter="fade">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1" nodeType="clickEffect">
                                  <p:stCondLst>
                                    <p:cond delay="0"/>
                                  </p:stCondLst>
                                  <p:childTnLst>
                                    <p:animEffect transition="out" filter="fade">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9"/>
                                        </p:tgtEl>
                                      </p:cBhvr>
                                    </p:animEffect>
                                    <p:set>
                                      <p:cBhvr>
                                        <p:cTn id="85" dur="1" fill="hold">
                                          <p:stCondLst>
                                            <p:cond delay="499"/>
                                          </p:stCondLst>
                                        </p:cTn>
                                        <p:tgtEl>
                                          <p:spTgt spid="19"/>
                                        </p:tgtEl>
                                        <p:attrNameLst>
                                          <p:attrName>style.visibility</p:attrName>
                                        </p:attrNameLst>
                                      </p:cBhvr>
                                      <p:to>
                                        <p:strVal val="hidden"/>
                                      </p:to>
                                    </p:set>
                                  </p:childTnLst>
                                </p:cTn>
                              </p:par>
                            </p:childTnLst>
                          </p:cTn>
                        </p:par>
                        <p:par>
                          <p:cTn id="86" fill="hold">
                            <p:stCondLst>
                              <p:cond delay="500"/>
                            </p:stCondLst>
                            <p:childTnLst>
                              <p:par>
                                <p:cTn id="87" presetID="22" presetClass="entr" presetSubtype="4" fill="hold" grpId="0" nodeType="after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wipe(down)">
                                      <p:cBhvr>
                                        <p:cTn id="89" dur="500"/>
                                        <p:tgtEl>
                                          <p:spTgt spid="42"/>
                                        </p:tgtEl>
                                      </p:cBhvr>
                                    </p:animEffect>
                                  </p:childTnLst>
                                </p:cTn>
                              </p:par>
                            </p:childTnLst>
                          </p:cTn>
                        </p:par>
                        <p:par>
                          <p:cTn id="90" fill="hold">
                            <p:stCondLst>
                              <p:cond delay="1000"/>
                            </p:stCondLst>
                            <p:childTnLst>
                              <p:par>
                                <p:cTn id="91" presetID="53" presetClass="entr" presetSubtype="16"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 calcmode="lin" valueType="num">
                                      <p:cBhvr>
                                        <p:cTn id="93" dur="500" fill="hold"/>
                                        <p:tgtEl>
                                          <p:spTgt spid="43"/>
                                        </p:tgtEl>
                                        <p:attrNameLst>
                                          <p:attrName>ppt_w</p:attrName>
                                        </p:attrNameLst>
                                      </p:cBhvr>
                                      <p:tavLst>
                                        <p:tav tm="0">
                                          <p:val>
                                            <p:fltVal val="0"/>
                                          </p:val>
                                        </p:tav>
                                        <p:tav tm="100000">
                                          <p:val>
                                            <p:strVal val="#ppt_w"/>
                                          </p:val>
                                        </p:tav>
                                      </p:tavLst>
                                    </p:anim>
                                    <p:anim calcmode="lin" valueType="num">
                                      <p:cBhvr>
                                        <p:cTn id="94" dur="500" fill="hold"/>
                                        <p:tgtEl>
                                          <p:spTgt spid="43"/>
                                        </p:tgtEl>
                                        <p:attrNameLst>
                                          <p:attrName>ppt_h</p:attrName>
                                        </p:attrNameLst>
                                      </p:cBhvr>
                                      <p:tavLst>
                                        <p:tav tm="0">
                                          <p:val>
                                            <p:fltVal val="0"/>
                                          </p:val>
                                        </p:tav>
                                        <p:tav tm="100000">
                                          <p:val>
                                            <p:strVal val="#ppt_h"/>
                                          </p:val>
                                        </p:tav>
                                      </p:tavLst>
                                    </p:anim>
                                    <p:animEffect transition="in" filter="fade">
                                      <p:cBhvr>
                                        <p:cTn id="95" dur="500"/>
                                        <p:tgtEl>
                                          <p:spTgt spid="43"/>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wipe(up)">
                                      <p:cBhvr>
                                        <p:cTn id="98" dur="500"/>
                                        <p:tgtEl>
                                          <p:spTgt spid="45"/>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p:cTn id="101" dur="500" fill="hold"/>
                                        <p:tgtEl>
                                          <p:spTgt spid="44"/>
                                        </p:tgtEl>
                                        <p:attrNameLst>
                                          <p:attrName>ppt_w</p:attrName>
                                        </p:attrNameLst>
                                      </p:cBhvr>
                                      <p:tavLst>
                                        <p:tav tm="0">
                                          <p:val>
                                            <p:fltVal val="0"/>
                                          </p:val>
                                        </p:tav>
                                        <p:tav tm="100000">
                                          <p:val>
                                            <p:strVal val="#ppt_w"/>
                                          </p:val>
                                        </p:tav>
                                      </p:tavLst>
                                    </p:anim>
                                    <p:anim calcmode="lin" valueType="num">
                                      <p:cBhvr>
                                        <p:cTn id="102" dur="500" fill="hold"/>
                                        <p:tgtEl>
                                          <p:spTgt spid="44"/>
                                        </p:tgtEl>
                                        <p:attrNameLst>
                                          <p:attrName>ppt_h</p:attrName>
                                        </p:attrNameLst>
                                      </p:cBhvr>
                                      <p:tavLst>
                                        <p:tav tm="0">
                                          <p:val>
                                            <p:fltVal val="0"/>
                                          </p:val>
                                        </p:tav>
                                        <p:tav tm="100000">
                                          <p:val>
                                            <p:strVal val="#ppt_h"/>
                                          </p:val>
                                        </p:tav>
                                      </p:tavLst>
                                    </p:anim>
                                    <p:animEffect transition="in" filter="fade">
                                      <p:cBhvr>
                                        <p:cTn id="103" dur="500"/>
                                        <p:tgtEl>
                                          <p:spTgt spid="4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55"/>
                                        </p:tgtEl>
                                        <p:attrNameLst>
                                          <p:attrName>style.visibility</p:attrName>
                                        </p:attrNameLst>
                                      </p:cBhvr>
                                      <p:to>
                                        <p:strVal val="visible"/>
                                      </p:to>
                                    </p:set>
                                    <p:animEffect transition="in" filter="wipe(up)">
                                      <p:cBhvr>
                                        <p:cTn id="106" dur="500"/>
                                        <p:tgtEl>
                                          <p:spTgt spid="55"/>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anim calcmode="lin" valueType="num">
                                      <p:cBhvr>
                                        <p:cTn id="109" dur="500" fill="hold"/>
                                        <p:tgtEl>
                                          <p:spTgt spid="46"/>
                                        </p:tgtEl>
                                        <p:attrNameLst>
                                          <p:attrName>ppt_w</p:attrName>
                                        </p:attrNameLst>
                                      </p:cBhvr>
                                      <p:tavLst>
                                        <p:tav tm="0">
                                          <p:val>
                                            <p:fltVal val="0"/>
                                          </p:val>
                                        </p:tav>
                                        <p:tav tm="100000">
                                          <p:val>
                                            <p:strVal val="#ppt_w"/>
                                          </p:val>
                                        </p:tav>
                                      </p:tavLst>
                                    </p:anim>
                                    <p:anim calcmode="lin" valueType="num">
                                      <p:cBhvr>
                                        <p:cTn id="110" dur="500" fill="hold"/>
                                        <p:tgtEl>
                                          <p:spTgt spid="46"/>
                                        </p:tgtEl>
                                        <p:attrNameLst>
                                          <p:attrName>ppt_h</p:attrName>
                                        </p:attrNameLst>
                                      </p:cBhvr>
                                      <p:tavLst>
                                        <p:tav tm="0">
                                          <p:val>
                                            <p:fltVal val="0"/>
                                          </p:val>
                                        </p:tav>
                                        <p:tav tm="100000">
                                          <p:val>
                                            <p:strVal val="#ppt_h"/>
                                          </p:val>
                                        </p:tav>
                                      </p:tavLst>
                                    </p:anim>
                                    <p:animEffect transition="in" filter="fade">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wipe(up)">
                                      <p:cBhvr>
                                        <p:cTn id="114" dur="500"/>
                                        <p:tgtEl>
                                          <p:spTgt spid="5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anim calcmode="lin" valueType="num">
                                      <p:cBhvr>
                                        <p:cTn id="117" dur="500" fill="hold"/>
                                        <p:tgtEl>
                                          <p:spTgt spid="48"/>
                                        </p:tgtEl>
                                        <p:attrNameLst>
                                          <p:attrName>ppt_w</p:attrName>
                                        </p:attrNameLst>
                                      </p:cBhvr>
                                      <p:tavLst>
                                        <p:tav tm="0">
                                          <p:val>
                                            <p:fltVal val="0"/>
                                          </p:val>
                                        </p:tav>
                                        <p:tav tm="100000">
                                          <p:val>
                                            <p:strVal val="#ppt_w"/>
                                          </p:val>
                                        </p:tav>
                                      </p:tavLst>
                                    </p:anim>
                                    <p:anim calcmode="lin" valueType="num">
                                      <p:cBhvr>
                                        <p:cTn id="118" dur="500" fill="hold"/>
                                        <p:tgtEl>
                                          <p:spTgt spid="48"/>
                                        </p:tgtEl>
                                        <p:attrNameLst>
                                          <p:attrName>ppt_h</p:attrName>
                                        </p:attrNameLst>
                                      </p:cBhvr>
                                      <p:tavLst>
                                        <p:tav tm="0">
                                          <p:val>
                                            <p:fltVal val="0"/>
                                          </p:val>
                                        </p:tav>
                                        <p:tav tm="100000">
                                          <p:val>
                                            <p:strVal val="#ppt_h"/>
                                          </p:val>
                                        </p:tav>
                                      </p:tavLst>
                                    </p:anim>
                                    <p:animEffect transition="in" filter="fade">
                                      <p:cBhvr>
                                        <p:cTn id="119" dur="500"/>
                                        <p:tgtEl>
                                          <p:spTgt spid="48"/>
                                        </p:tgtEl>
                                      </p:cBhvr>
                                    </p:animEffect>
                                  </p:childTnLst>
                                </p:cTn>
                              </p:par>
                            </p:childTnLst>
                          </p:cTn>
                        </p:par>
                        <p:par>
                          <p:cTn id="120" fill="hold">
                            <p:stCondLst>
                              <p:cond delay="1500"/>
                            </p:stCondLst>
                            <p:childTnLst>
                              <p:par>
                                <p:cTn id="121" presetID="22" presetClass="entr" presetSubtype="4" fill="hold" grpId="0" nodeType="after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wipe(down)">
                                      <p:cBhvr>
                                        <p:cTn id="123" dur="500"/>
                                        <p:tgtEl>
                                          <p:spTgt spid="56"/>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grpId="0" nodeType="clickEffect">
                                  <p:stCondLst>
                                    <p:cond delay="0"/>
                                  </p:stCondLst>
                                  <p:childTnLst>
                                    <p:set>
                                      <p:cBhvr>
                                        <p:cTn id="127" dur="1" fill="hold">
                                          <p:stCondLst>
                                            <p:cond delay="0"/>
                                          </p:stCondLst>
                                        </p:cTn>
                                        <p:tgtEl>
                                          <p:spTgt spid="6"/>
                                        </p:tgtEl>
                                        <p:attrNameLst>
                                          <p:attrName>style.visibility</p:attrName>
                                        </p:attrNameLst>
                                      </p:cBhvr>
                                      <p:to>
                                        <p:strVal val="visible"/>
                                      </p:to>
                                    </p:set>
                                    <p:anim calcmode="lin" valueType="num">
                                      <p:cBhvr>
                                        <p:cTn id="128" dur="500" fill="hold"/>
                                        <p:tgtEl>
                                          <p:spTgt spid="6"/>
                                        </p:tgtEl>
                                        <p:attrNameLst>
                                          <p:attrName>ppt_w</p:attrName>
                                        </p:attrNameLst>
                                      </p:cBhvr>
                                      <p:tavLst>
                                        <p:tav tm="0">
                                          <p:val>
                                            <p:fltVal val="0"/>
                                          </p:val>
                                        </p:tav>
                                        <p:tav tm="100000">
                                          <p:val>
                                            <p:strVal val="#ppt_w"/>
                                          </p:val>
                                        </p:tav>
                                      </p:tavLst>
                                    </p:anim>
                                    <p:anim calcmode="lin" valueType="num">
                                      <p:cBhvr>
                                        <p:cTn id="129" dur="500" fill="hold"/>
                                        <p:tgtEl>
                                          <p:spTgt spid="6"/>
                                        </p:tgtEl>
                                        <p:attrNameLst>
                                          <p:attrName>ppt_h</p:attrName>
                                        </p:attrNameLst>
                                      </p:cBhvr>
                                      <p:tavLst>
                                        <p:tav tm="0">
                                          <p:val>
                                            <p:fltVal val="0"/>
                                          </p:val>
                                        </p:tav>
                                        <p:tav tm="100000">
                                          <p:val>
                                            <p:strVal val="#ppt_h"/>
                                          </p:val>
                                        </p:tav>
                                      </p:tavLst>
                                    </p:anim>
                                    <p:animEffect transition="in" filter="fade">
                                      <p:cBhvr>
                                        <p:cTn id="1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1" grpId="1"/>
      <p:bldP spid="12" grpId="0" animBg="1"/>
      <p:bldP spid="13" grpId="0" animBg="1"/>
      <p:bldP spid="14" grpId="0" animBg="1"/>
      <p:bldP spid="15" grpId="0" animBg="1"/>
      <p:bldP spid="16" grpId="0" animBg="1"/>
      <p:bldP spid="17" grpId="0" animBg="1"/>
      <p:bldP spid="18" grpId="0" animBg="1"/>
      <p:bldP spid="18" grpId="1" animBg="1"/>
      <p:bldP spid="19" grpId="0" animBg="1"/>
      <p:bldP spid="19" grpId="1" animBg="1"/>
      <p:bldP spid="20" grpId="0" animBg="1"/>
      <p:bldP spid="21" grpId="0" animBg="1"/>
      <p:bldP spid="22" grpId="0" animBg="1"/>
      <p:bldP spid="23" grpId="0" animBg="1"/>
      <p:bldP spid="24" grpId="0" animBg="1"/>
      <p:bldP spid="25" grpId="0" animBg="1"/>
      <p:bldP spid="42" grpId="0" animBg="1"/>
      <p:bldP spid="43" grpId="0" animBg="1"/>
      <p:bldP spid="44" grpId="0" animBg="1"/>
      <p:bldP spid="45" grpId="0" animBg="1"/>
      <p:bldP spid="46" grpId="0" animBg="1"/>
      <p:bldP spid="48" grpId="0" animBg="1"/>
      <p:bldP spid="54" grpId="0" animBg="1"/>
      <p:bldP spid="55" grpId="0" animBg="1"/>
      <p:bldP spid="56" grpId="0" animBg="1"/>
      <p:bldP spid="6" grpId="0" animBg="1"/>
      <p:bldP spid="79" grpId="0" build="p"/>
    </p:bldLst>
  </p:timing>
</p:sld>
</file>

<file path=ppt/theme/theme1.xml><?xml version="1.0" encoding="utf-8"?>
<a:theme xmlns:a="http://schemas.openxmlformats.org/drawingml/2006/main" name="Dividend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D8C6403A-684A-431F-8F36-A24C99E28661}">
  <ds:schemaRefs>
    <ds:schemaRef ds:uri="http://schemas.microsoft.com/sharepoint/v3/contenttype/forms"/>
  </ds:schemaRefs>
</ds:datastoreItem>
</file>

<file path=customXml/itemProps3.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{0876415C-F1A0-4028-98CE-84D2FEAC1402}tf11964407_win32</Template>
  <TotalTime>317</TotalTime>
  <Words>980</Words>
  <Application>Microsoft Office PowerPoint</Application>
  <PresentationFormat>Widescreen</PresentationFormat>
  <Paragraphs>196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Segoe</vt:lpstr>
      <vt:lpstr>#9Slide03 Montserrat Bold</vt:lpstr>
      <vt:lpstr>Arial</vt:lpstr>
      <vt:lpstr>Calibri</vt:lpstr>
      <vt:lpstr>Fira Code</vt:lpstr>
      <vt:lpstr>Franklin Gothic Book</vt:lpstr>
      <vt:lpstr>Franklin Gothic Demi</vt:lpstr>
      <vt:lpstr>Wingdings 2</vt:lpstr>
      <vt:lpstr>DividendVTI</vt:lpstr>
      <vt:lpstr>AGILE PROJECTS</vt:lpstr>
      <vt:lpstr>CONTENTS</vt:lpstr>
      <vt:lpstr>Limitations of the Waterfall</vt:lpstr>
      <vt:lpstr>The Agile Development approach</vt:lpstr>
      <vt:lpstr>The Agile Development approach</vt:lpstr>
      <vt:lpstr>Essential aspects of an agile approach to requirements</vt:lpstr>
      <vt:lpstr>Essential aspects of an agile approach to requirements</vt:lpstr>
      <vt:lpstr>Essential aspects of an agile approach to requirements</vt:lpstr>
      <vt:lpstr>Essential aspects of an agile approach to requirements</vt:lpstr>
      <vt:lpstr>Essential aspects of an agile approach to requirements</vt:lpstr>
      <vt:lpstr>Essential aspects of an agile approach to requirements</vt:lpstr>
      <vt:lpstr>Essential aspects of an agile approach to requirements</vt:lpstr>
      <vt:lpstr>Adapting requirements practices to agile projects</vt:lpstr>
      <vt:lpstr>Transitioning to agile: Now what?</vt:lpstr>
      <vt:lpstr>REFERRENCES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PROJECTS</dc:title>
  <dc:creator>Phong Nguyễn Trần</dc:creator>
  <cp:lastModifiedBy>Phong Nguyễn Trần</cp:lastModifiedBy>
  <cp:revision>107</cp:revision>
  <dcterms:created xsi:type="dcterms:W3CDTF">2021-06-08T02:32:57Z</dcterms:created>
  <dcterms:modified xsi:type="dcterms:W3CDTF">2021-06-25T04:09:28Z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