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19"/>
  </p:notesMasterIdLst>
  <p:sldIdLst>
    <p:sldId id="282" r:id="rId5"/>
    <p:sldId id="283" r:id="rId6"/>
    <p:sldId id="300" r:id="rId7"/>
    <p:sldId id="301" r:id="rId8"/>
    <p:sldId id="302" r:id="rId9"/>
    <p:sldId id="303" r:id="rId10"/>
    <p:sldId id="304" r:id="rId11"/>
    <p:sldId id="305" r:id="rId12"/>
    <p:sldId id="306" r:id="rId13"/>
    <p:sldId id="307" r:id="rId14"/>
    <p:sldId id="308" r:id="rId15"/>
    <p:sldId id="309" r:id="rId16"/>
    <p:sldId id="287" r:id="rId17"/>
    <p:sldId id="29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671" autoAdjust="0"/>
  </p:normalViewPr>
  <p:slideViewPr>
    <p:cSldViewPr snapToGrid="0">
      <p:cViewPr varScale="1">
        <p:scale>
          <a:sx n="87" d="100"/>
          <a:sy n="87" d="100"/>
        </p:scale>
        <p:origin x="13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62CE05-097D-4773-9CCF-C87CBFC20F50}" type="datetimeFigureOut">
              <a:rPr lang="en-US" smtClean="0"/>
              <a:t>25-Jun-21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9B5996-6176-4E46-92D0-0BB4CC0F4703}" type="slidenum">
              <a:rPr lang="en-US" smtClean="0"/>
              <a:t>‹#›</a:t>
            </a:fld>
            <a:endParaRPr lang="en-US"/>
          </a:p>
        </p:txBody>
      </p:sp>
    </p:spTree>
    <p:extLst>
      <p:ext uri="{BB962C8B-B14F-4D97-AF65-F5344CB8AC3E}">
        <p14:creationId xmlns:p14="http://schemas.microsoft.com/office/powerpoint/2010/main" val="3433437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Business process – chiến lược kinh doanh của công ty, là quá trình sử dụng tiền đầu tư – vốn để tạo ra số tiền nhiều hơn số tiền bỏ ra.</a:t>
            </a:r>
          </a:p>
        </p:txBody>
      </p:sp>
      <p:sp>
        <p:nvSpPr>
          <p:cNvPr id="4" name="Slide Number Placeholder 3"/>
          <p:cNvSpPr>
            <a:spLocks noGrp="1"/>
          </p:cNvSpPr>
          <p:nvPr>
            <p:ph type="sldNum" sz="quarter" idx="5"/>
          </p:nvPr>
        </p:nvSpPr>
        <p:spPr/>
        <p:txBody>
          <a:bodyPr/>
          <a:lstStyle/>
          <a:p>
            <a:fld id="{979B5996-6176-4E46-92D0-0BB4CC0F4703}" type="slidenum">
              <a:rPr lang="en-US" smtClean="0"/>
              <a:t>3</a:t>
            </a:fld>
            <a:endParaRPr lang="en-US"/>
          </a:p>
        </p:txBody>
      </p:sp>
    </p:spTree>
    <p:extLst>
      <p:ext uri="{BB962C8B-B14F-4D97-AF65-F5344CB8AC3E}">
        <p14:creationId xmlns:p14="http://schemas.microsoft.com/office/powerpoint/2010/main" val="3210398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a:p>
        </p:txBody>
      </p:sp>
      <p:sp>
        <p:nvSpPr>
          <p:cNvPr id="4" name="Slide Number Placeholder 3"/>
          <p:cNvSpPr>
            <a:spLocks noGrp="1"/>
          </p:cNvSpPr>
          <p:nvPr>
            <p:ph type="sldNum" sz="quarter" idx="5"/>
          </p:nvPr>
        </p:nvSpPr>
        <p:spPr/>
        <p:txBody>
          <a:bodyPr/>
          <a:lstStyle/>
          <a:p>
            <a:fld id="{979B5996-6176-4E46-92D0-0BB4CC0F4703}" type="slidenum">
              <a:rPr lang="en-US" smtClean="0"/>
              <a:t>12</a:t>
            </a:fld>
            <a:endParaRPr lang="en-US"/>
          </a:p>
        </p:txBody>
      </p:sp>
    </p:spTree>
    <p:extLst>
      <p:ext uri="{BB962C8B-B14F-4D97-AF65-F5344CB8AC3E}">
        <p14:creationId xmlns:p14="http://schemas.microsoft.com/office/powerpoint/2010/main" val="2573280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Mô hình hóa quy trình kinh doanh</a:t>
            </a:r>
          </a:p>
          <a:p>
            <a:endParaRPr lang="en-US"/>
          </a:p>
          <a:p>
            <a:r>
              <a:rPr lang="vi-VN"/>
              <a:t>Việc đưa ra các yêu cầu để tự động hóa các quy trình kinh doanh bắt đầu bằng việc mô hình hóa các quy trình đó. Bằng cách xác định các nhiệm vụ mà người dùng cần hoàn thành với hệ thống, nhà phân tích nghiệp vụ có thể rút ra các yêu cầu chức năng cần thiết cho phép người dùng thực hiện các tác vụ đó. Các quy trình mô tả cách doanh nghiệp hiện đang hoạt động được gọi là </a:t>
            </a:r>
            <a:r>
              <a:rPr lang="vi-VN" b="1"/>
              <a:t>quy trình hiện tại</a:t>
            </a:r>
            <a:r>
              <a:rPr lang="vi-VN"/>
              <a:t>. Những quy trình mô tả trạng thái tương lai được hình dung về cách thức hoạt động của doanh nghiệp được gọi là </a:t>
            </a:r>
            <a:r>
              <a:rPr lang="vi-VN" b="1"/>
              <a:t>quy trình tương lai</a:t>
            </a:r>
            <a:r>
              <a:rPr lang="vi-VN"/>
              <a:t>.</a:t>
            </a:r>
            <a:endParaRPr lang="en-US"/>
          </a:p>
        </p:txBody>
      </p:sp>
      <p:sp>
        <p:nvSpPr>
          <p:cNvPr id="4" name="Slide Number Placeholder 3"/>
          <p:cNvSpPr>
            <a:spLocks noGrp="1"/>
          </p:cNvSpPr>
          <p:nvPr>
            <p:ph type="sldNum" sz="quarter" idx="5"/>
          </p:nvPr>
        </p:nvSpPr>
        <p:spPr/>
        <p:txBody>
          <a:bodyPr/>
          <a:lstStyle/>
          <a:p>
            <a:fld id="{979B5996-6176-4E46-92D0-0BB4CC0F4703}" type="slidenum">
              <a:rPr lang="en-US" smtClean="0"/>
              <a:t>4</a:t>
            </a:fld>
            <a:endParaRPr lang="en-US"/>
          </a:p>
        </p:txBody>
      </p:sp>
    </p:spTree>
    <p:extLst>
      <p:ext uri="{BB962C8B-B14F-4D97-AF65-F5344CB8AC3E}">
        <p14:creationId xmlns:p14="http://schemas.microsoft.com/office/powerpoint/2010/main" val="427891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79B5996-6176-4E46-92D0-0BB4CC0F4703}" type="slidenum">
              <a:rPr lang="en-US" smtClean="0"/>
              <a:t>5</a:t>
            </a:fld>
            <a:endParaRPr lang="en-US"/>
          </a:p>
        </p:txBody>
      </p:sp>
    </p:spTree>
    <p:extLst>
      <p:ext uri="{BB962C8B-B14F-4D97-AF65-F5344CB8AC3E}">
        <p14:creationId xmlns:p14="http://schemas.microsoft.com/office/powerpoint/2010/main" val="3605441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79B5996-6176-4E46-92D0-0BB4CC0F4703}" type="slidenum">
              <a:rPr lang="en-US" smtClean="0"/>
              <a:t>6</a:t>
            </a:fld>
            <a:endParaRPr lang="en-US"/>
          </a:p>
        </p:txBody>
      </p:sp>
    </p:spTree>
    <p:extLst>
      <p:ext uri="{BB962C8B-B14F-4D97-AF65-F5344CB8AC3E}">
        <p14:creationId xmlns:p14="http://schemas.microsoft.com/office/powerpoint/2010/main" val="2179886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5. Phân tích các quy trình hiện tại để xác định các cơ hội cải tiến lớn nhất từ ​​tự động hóa. Nếu điều này không rõ ràng, bạn sẽ cần thu thập một số dữ liệu về thời gian thực hiện các bước riêng lẻ hoặc toàn bộ quy trình. Bạn có thể lập mô hình các biện pháp này bằng cách sử dụng mô hình chỉ báo hiệu suất chính (KPIM) ​​được mô tả sau trong chương này.</a:t>
            </a:r>
            <a:br>
              <a:rPr lang="en-US"/>
            </a:br>
            <a:endParaRPr lang="en-US"/>
          </a:p>
          <a:p>
            <a:r>
              <a:rPr lang="vi-VN" b="1"/>
              <a:t>Bước này giúp xác định các cơ hội và, nếu một giải pháp phần mềm được cho là phù hợp, hãy đặt phạm vi của phần phát triển phần mềm của dự án. Đảm bảo rằng bạn đang giải quyết các điểm nghẽn thực sự trong quy trình, để việc tăng tốc chúng sẽ đẩy nhanh quá trình tổng thể.</a:t>
            </a:r>
            <a:endParaRPr lang="en-US" b="1"/>
          </a:p>
        </p:txBody>
      </p:sp>
      <p:sp>
        <p:nvSpPr>
          <p:cNvPr id="4" name="Slide Number Placeholder 3"/>
          <p:cNvSpPr>
            <a:spLocks noGrp="1"/>
          </p:cNvSpPr>
          <p:nvPr>
            <p:ph type="sldNum" sz="quarter" idx="5"/>
          </p:nvPr>
        </p:nvSpPr>
        <p:spPr/>
        <p:txBody>
          <a:bodyPr/>
          <a:lstStyle/>
          <a:p>
            <a:fld id="{979B5996-6176-4E46-92D0-0BB4CC0F4703}" type="slidenum">
              <a:rPr lang="en-US" smtClean="0"/>
              <a:t>7</a:t>
            </a:fld>
            <a:endParaRPr lang="en-US"/>
          </a:p>
        </p:txBody>
      </p:sp>
    </p:spTree>
    <p:extLst>
      <p:ext uri="{BB962C8B-B14F-4D97-AF65-F5344CB8AC3E}">
        <p14:creationId xmlns:p14="http://schemas.microsoft.com/office/powerpoint/2010/main" val="2589089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a:t>7. </a:t>
            </a:r>
            <a:r>
              <a:rPr lang="vi-VN" b="1"/>
              <a:t>Theo dõi các yêu cầu </a:t>
            </a:r>
            <a:r>
              <a:rPr lang="vi-VN" b="0"/>
              <a:t>đối với các bước của quy trình để có thể thấy rõ nếu bạn đang thiếu các yêu cầu đối với bất kỳ bước cụ thể nào. Nếu bạn có các bước quy trình mà không có các yêu cầu theo dõi chúng, hãy xác nhận rằng các bước đó không được tự động hóa như một phần của dự án.</a:t>
            </a:r>
            <a:endParaRPr lang="en-US" b="0"/>
          </a:p>
          <a:p>
            <a:endParaRPr lang="en-US" b="0"/>
          </a:p>
          <a:p>
            <a:r>
              <a:rPr lang="vi-VN" b="0"/>
              <a:t>8. Tài liệu hóa các luồng quy trình sắp xảy ra để giúp doanh nghiệp chuẩn bị cho hệ thống mới và xác định bất kỳ khoảng trống nào mà hệ thống mới có thể để lại trong quy trình của họ. Bạn cũng có thể tạo các ca sử dụng để cung cấp thêm chi tiết về cách người dùng sẽ tương tác với hệ thống mới. Thông tin này giúp các nhà phát triển đảm bảo rằng họ tạo ra một hệ thống để đáp ứng kỳ vọng của doanh nghiệp và giúp người dùng hiểu những gì họ đang nhận được. Các luồng quy trình sắp tới và các trường hợp sử dụng có thể</a:t>
            </a:r>
            <a:r>
              <a:rPr lang="en-US" b="0"/>
              <a:t> </a:t>
            </a:r>
            <a:r>
              <a:rPr lang="vi-VN" b="0"/>
              <a:t>được sử dụng để phát triển tài liệu đào tạo cho hệ thống mới và xác định bất kỳ quá trình chuyển đổi nào khác</a:t>
            </a:r>
            <a:endParaRPr lang="en-US" b="0"/>
          </a:p>
        </p:txBody>
      </p:sp>
      <p:sp>
        <p:nvSpPr>
          <p:cNvPr id="4" name="Slide Number Placeholder 3"/>
          <p:cNvSpPr>
            <a:spLocks noGrp="1"/>
          </p:cNvSpPr>
          <p:nvPr>
            <p:ph type="sldNum" sz="quarter" idx="5"/>
          </p:nvPr>
        </p:nvSpPr>
        <p:spPr/>
        <p:txBody>
          <a:bodyPr/>
          <a:lstStyle/>
          <a:p>
            <a:fld id="{979B5996-6176-4E46-92D0-0BB4CC0F4703}" type="slidenum">
              <a:rPr lang="en-US" smtClean="0"/>
              <a:t>8</a:t>
            </a:fld>
            <a:endParaRPr lang="en-US"/>
          </a:p>
        </p:txBody>
      </p:sp>
    </p:spTree>
    <p:extLst>
      <p:ext uri="{BB962C8B-B14F-4D97-AF65-F5344CB8AC3E}">
        <p14:creationId xmlns:p14="http://schemas.microsoft.com/office/powerpoint/2010/main" val="2883486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a:t>Có một vấn đề với hệ thống thông tin và quy trình kinh doanh. Trong một số trường hợp, mọi người mong đợi rằng việc xây dựng một hệ thống mới sẽ thúc đẩy những cải tiến hoặc thay đổi trong quy trình.</a:t>
            </a:r>
          </a:p>
          <a:p>
            <a:r>
              <a:rPr lang="vi-VN" b="0"/>
              <a:t>Tuy nhiên, cách ứng dụng được sử dụng trong thực tế có thể không cho phép các thay đổi quy trình kinh doanh mong muốn. Thay đổi quy trình liên quan đến thay đổi văn hóa và giáo dục người dùng mà hệ thống phần mềm không thể cung cấp. Một số khách hàng tin rằng nhóm phát triển chịu trách nhiệm cho việc triển khai ứng dụng thành công và hướng dẫn thực hiện các quy trình kinh doanh liên quan. Tuy nhiên, người dùng sẽ không chấp nhận một hệ thống mới chỉ vì một nhà phát triển yêu cầu.</a:t>
            </a:r>
          </a:p>
          <a:p>
            <a:r>
              <a:rPr lang="vi-VN" b="0"/>
              <a:t>Trong nhiều trường hợp, tốt hơn hết là bạn nên nghĩ ra các quy trình kinh doanh mới trước và sau đó đánh giá những thay đổi cần thiết trong kiến ​​trúc hệ thống thông tin của bạn. Hỗ trợ thích hợp một quy trình kinh doanh mới có thể</a:t>
            </a:r>
          </a:p>
          <a:p>
            <a:r>
              <a:rPr lang="vi-VN" b="0"/>
              <a:t>liên quan đến việc thay đổi nhiều hệ thống. Suy nghĩ về những người dùng nào sẽ sử dụng hệ thống và cách họ sẽ sử dụng nó để thực hiện công việc của mình sẽ giúp bạn xác định các yêu cầu của người dùng chính xác, từ đó sẽ tối đa hóa</a:t>
            </a:r>
          </a:p>
          <a:p>
            <a:r>
              <a:rPr lang="vi-VN" b="0"/>
              <a:t>sự chấp nhận của người dùng đối với hệ thống mới. Việc phát triển đồng thời các quy trình mới và ứng dụng mới giúp đảm bảo rằng cả hai hợp nhất một cách độc đáo</a:t>
            </a:r>
            <a:endParaRPr lang="en-US" b="0"/>
          </a:p>
        </p:txBody>
      </p:sp>
      <p:sp>
        <p:nvSpPr>
          <p:cNvPr id="4" name="Slide Number Placeholder 3"/>
          <p:cNvSpPr>
            <a:spLocks noGrp="1"/>
          </p:cNvSpPr>
          <p:nvPr>
            <p:ph type="sldNum" sz="quarter" idx="5"/>
          </p:nvPr>
        </p:nvSpPr>
        <p:spPr/>
        <p:txBody>
          <a:bodyPr/>
          <a:lstStyle/>
          <a:p>
            <a:fld id="{979B5996-6176-4E46-92D0-0BB4CC0F4703}" type="slidenum">
              <a:rPr lang="en-US" smtClean="0"/>
              <a:t>9</a:t>
            </a:fld>
            <a:endParaRPr lang="en-US"/>
          </a:p>
        </p:txBody>
      </p:sp>
    </p:spTree>
    <p:extLst>
      <p:ext uri="{BB962C8B-B14F-4D97-AF65-F5344CB8AC3E}">
        <p14:creationId xmlns:p14="http://schemas.microsoft.com/office/powerpoint/2010/main" val="2007615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a:p>
        </p:txBody>
      </p:sp>
      <p:sp>
        <p:nvSpPr>
          <p:cNvPr id="4" name="Slide Number Placeholder 3"/>
          <p:cNvSpPr>
            <a:spLocks noGrp="1"/>
          </p:cNvSpPr>
          <p:nvPr>
            <p:ph type="sldNum" sz="quarter" idx="5"/>
          </p:nvPr>
        </p:nvSpPr>
        <p:spPr/>
        <p:txBody>
          <a:bodyPr/>
          <a:lstStyle/>
          <a:p>
            <a:fld id="{979B5996-6176-4E46-92D0-0BB4CC0F4703}" type="slidenum">
              <a:rPr lang="en-US" smtClean="0"/>
              <a:t>10</a:t>
            </a:fld>
            <a:endParaRPr lang="en-US"/>
          </a:p>
        </p:txBody>
      </p:sp>
    </p:spTree>
    <p:extLst>
      <p:ext uri="{BB962C8B-B14F-4D97-AF65-F5344CB8AC3E}">
        <p14:creationId xmlns:p14="http://schemas.microsoft.com/office/powerpoint/2010/main" val="3118992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a:p>
        </p:txBody>
      </p:sp>
      <p:sp>
        <p:nvSpPr>
          <p:cNvPr id="4" name="Slide Number Placeholder 3"/>
          <p:cNvSpPr>
            <a:spLocks noGrp="1"/>
          </p:cNvSpPr>
          <p:nvPr>
            <p:ph type="sldNum" sz="quarter" idx="5"/>
          </p:nvPr>
        </p:nvSpPr>
        <p:spPr/>
        <p:txBody>
          <a:bodyPr/>
          <a:lstStyle/>
          <a:p>
            <a:fld id="{979B5996-6176-4E46-92D0-0BB4CC0F4703}" type="slidenum">
              <a:rPr lang="en-US" smtClean="0"/>
              <a:t>11</a:t>
            </a:fld>
            <a:endParaRPr lang="en-US"/>
          </a:p>
        </p:txBody>
      </p:sp>
    </p:spTree>
    <p:extLst>
      <p:ext uri="{BB962C8B-B14F-4D97-AF65-F5344CB8AC3E}">
        <p14:creationId xmlns:p14="http://schemas.microsoft.com/office/powerpoint/2010/main" val="3098788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382E74DF-7F3B-436B-970C-3EE16ECC5145}" type="datetime1">
              <a:rPr lang="en-US" smtClean="0"/>
              <a:t>25-Jun-21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a:xfrm>
            <a:off x="10558300" y="6423914"/>
            <a:ext cx="1052510" cy="365125"/>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13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81809-5B8F-45B3-8799-0DE251FB3E71}" type="datetime1">
              <a:rPr lang="en-US" smtClean="0"/>
              <a:t>25-Jun-21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6423914"/>
            <a:ext cx="1052510" cy="365125"/>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39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279BEABF-FA86-468D-BB66-18F005447CB3}" type="datetime1">
              <a:rPr lang="en-US" smtClean="0"/>
              <a:t>25-Jun-21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a:xfrm>
            <a:off x="10558300" y="6423914"/>
            <a:ext cx="1052510" cy="365125"/>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36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E0C82FF-D56F-47A9-A0F9-288E3C708F40}" type="datetime1">
              <a:rPr lang="en-US" smtClean="0"/>
              <a:t>25-Jun-21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a:xfrm>
            <a:off x="10558300" y="6423914"/>
            <a:ext cx="1052510" cy="365125"/>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11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8D858D9E-12B3-4147-A750-25EB18096D13}" type="datetime1">
              <a:rPr lang="en-US" smtClean="0"/>
              <a:t>25-Jun-21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a:xfrm>
            <a:off x="10558300" y="6423914"/>
            <a:ext cx="1052510" cy="365125"/>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938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45633C-60A4-477E-B81D-A8D17BB77C37}" type="datetime1">
              <a:rPr lang="en-US" smtClean="0"/>
              <a:t>25-Jun-21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558300" y="6423914"/>
            <a:ext cx="1052510" cy="365125"/>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599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B6E7F8-7D27-41F2-AE50-839C566F828D}" type="datetime1">
              <a:rPr lang="en-US" smtClean="0"/>
              <a:t>25-Jun-21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10558300" y="6423914"/>
            <a:ext cx="1052510" cy="365125"/>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1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FFB45E-91D5-41B6-93C0-CD240B4A1C80}" type="datetime1">
              <a:rPr lang="en-US" smtClean="0"/>
              <a:t>25-Jun-21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10558300" y="6423914"/>
            <a:ext cx="1052510" cy="365125"/>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814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F5A105-CB62-4B14-AD33-6E07A95F2B54}" type="datetime1">
              <a:rPr lang="en-US" smtClean="0"/>
              <a:t>25-Jun-21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10558300" y="6423914"/>
            <a:ext cx="1052510" cy="365125"/>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781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6E1D2AD8-2917-4396-BA7E-7CA0CAE782A2}" type="datetime1">
              <a:rPr lang="en-US" smtClean="0"/>
              <a:t>25-Jun-21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a:prstGeom prst="rect">
            <a:avLst/>
          </a:prstGeo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885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E09C4B-B398-4D09-A148-5B10F3FD98EA}" type="datetime1">
              <a:rPr lang="en-US" smtClean="0"/>
              <a:t>25-Jun-21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a:xfrm>
            <a:off x="10558300" y="6423914"/>
            <a:ext cx="1052510" cy="365125"/>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14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9E6EE505-D760-4FE1-B981-DDC77AF057EE}" type="datetime1">
              <a:rPr lang="en-US" smtClean="0"/>
              <a:t>25-Jun-21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Slide Number Placeholder 5">
            <a:extLst>
              <a:ext uri="{FF2B5EF4-FFF2-40B4-BE49-F238E27FC236}">
                <a16:creationId xmlns:a16="http://schemas.microsoft.com/office/drawing/2014/main" id="{904DACB2-2AE9-4BBC-8AF9-21065D064108}"/>
              </a:ext>
            </a:extLst>
          </p:cNvPr>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897890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457200" rtl="0" eaLnBrk="1" latinLnBrk="0" hangingPunct="1">
        <a:lnSpc>
          <a:spcPct val="100000"/>
        </a:lnSpc>
        <a:spcBef>
          <a:spcPct val="0"/>
        </a:spcBef>
        <a:buNone/>
        <a:defRPr sz="40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20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kissflow.com/workflow/bpm/business-process-modeling/" TargetMode="External"/><Relationship Id="rId2" Type="http://schemas.openxmlformats.org/officeDocument/2006/relationships/hyperlink" Target="https://vietnambiz.vn/qua-trinh-kinh-doanh-business-process-la-gi-20200110114425839.htm" TargetMode="External"/><Relationship Id="rId1" Type="http://schemas.openxmlformats.org/officeDocument/2006/relationships/slideLayout" Target="../slideLayouts/slideLayout2.xml"/><Relationship Id="rId6" Type="http://schemas.openxmlformats.org/officeDocument/2006/relationships/hyperlink" Target="https://books.google.com.vn/books?id=j6lCAwAAQBAJ&amp;pg=PT157&amp;lpg=PT157&amp;dq=what+is+kpims&amp;source=bl&amp;ots=kqDRLPyrPq&amp;sig=ACfU3U0huemWZTsyMMXfLSo6MzaWWCfLeg&amp;hl=vi&amp;sa=X&amp;ved=2ahUKEwjtlITqpbLxAhXRGaYKHd-3DNoQ6AEwEHoECBkQAw#v=onepage&amp;q=what%20is%20kpims&amp;f=false" TargetMode="External"/><Relationship Id="rId5" Type="http://schemas.openxmlformats.org/officeDocument/2006/relationships/hyperlink" Target="https://agilemanifesto.org/" TargetMode="External"/><Relationship Id="rId4" Type="http://schemas.openxmlformats.org/officeDocument/2006/relationships/hyperlink" Target="https://www.modernanalyst.com/Careers/InterviewQuestions/tabid/128/ID/3270/What-is-RML-Requirements-Modeling-Language.aspx"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F7207B7B-5C57-458C-BE38-95D2CD765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770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5" y="0"/>
            <a:ext cx="4654295"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1FC5398-C628-478A-822A-BE6CBC51559B}"/>
              </a:ext>
            </a:extLst>
          </p:cNvPr>
          <p:cNvSpPr>
            <a:spLocks noGrp="1"/>
          </p:cNvSpPr>
          <p:nvPr>
            <p:ph type="ctrTitle"/>
          </p:nvPr>
        </p:nvSpPr>
        <p:spPr>
          <a:xfrm>
            <a:off x="8109235" y="1843335"/>
            <a:ext cx="3908594" cy="2800355"/>
          </a:xfrm>
        </p:spPr>
        <p:txBody>
          <a:bodyPr anchor="ctr">
            <a:normAutofit/>
          </a:bodyPr>
          <a:lstStyle/>
          <a:p>
            <a:r>
              <a:rPr lang="en-US">
                <a:solidFill>
                  <a:schemeClr val="tx1"/>
                </a:solidFill>
              </a:rPr>
              <a:t>BUSINESS PROCESS AUTOMATION PROJECTS</a:t>
            </a:r>
            <a:endParaRPr lang="en-US" dirty="0">
              <a:solidFill>
                <a:schemeClr val="tx1"/>
              </a:solidFill>
            </a:endParaRPr>
          </a:p>
        </p:txBody>
      </p:sp>
      <p:sp>
        <p:nvSpPr>
          <p:cNvPr id="3" name="Subtitle 2">
            <a:extLst>
              <a:ext uri="{FF2B5EF4-FFF2-40B4-BE49-F238E27FC236}">
                <a16:creationId xmlns:a16="http://schemas.microsoft.com/office/drawing/2014/main" id="{07730D41-D3A4-4CFC-91DC-62E6A5AE503B}"/>
              </a:ext>
            </a:extLst>
          </p:cNvPr>
          <p:cNvSpPr>
            <a:spLocks noGrp="1"/>
          </p:cNvSpPr>
          <p:nvPr>
            <p:ph type="subTitle" idx="1"/>
          </p:nvPr>
        </p:nvSpPr>
        <p:spPr>
          <a:xfrm>
            <a:off x="9779726" y="4643690"/>
            <a:ext cx="2067166" cy="433111"/>
          </a:xfrm>
        </p:spPr>
        <p:txBody>
          <a:bodyPr anchor="t">
            <a:normAutofit/>
          </a:bodyPr>
          <a:lstStyle/>
          <a:p>
            <a:pPr algn="r"/>
            <a:r>
              <a:rPr lang="en-US" sz="1800" cap="none"/>
              <a:t>Team 5 – SWR302</a:t>
            </a:r>
            <a:endParaRPr lang="en-US" sz="1800" cap="none" dirty="0"/>
          </a:p>
        </p:txBody>
      </p:sp>
      <p:sp>
        <p:nvSpPr>
          <p:cNvPr id="41" name="Rectangle 40">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2">
            <a:extLst>
              <a:ext uri="{FF2B5EF4-FFF2-40B4-BE49-F238E27FC236}">
                <a16:creationId xmlns:a16="http://schemas.microsoft.com/office/drawing/2014/main" id="{9DE06415-8FAE-47B5-B349-BBCE160DFF58}"/>
              </a:ext>
            </a:extLst>
          </p:cNvPr>
          <p:cNvPicPr>
            <a:picLocks noChangeAspect="1" noChangeArrowheads="1"/>
          </p:cNvPicPr>
          <p:nvPr/>
        </p:nvPicPr>
        <p:blipFill>
          <a:blip r:embed="rId2"/>
          <a:srcRect l="13628" r="13628"/>
          <a:stretch/>
        </p:blipFill>
        <p:spPr bwMode="auto">
          <a:xfrm>
            <a:off x="-2" y="944776"/>
            <a:ext cx="7537703" cy="496844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72F2AF7-9D74-44EB-9AEF-ECC6992031E8}"/>
              </a:ext>
            </a:extLst>
          </p:cNvPr>
          <p:cNvSpPr txBox="1"/>
          <p:nvPr/>
        </p:nvSpPr>
        <p:spPr>
          <a:xfrm>
            <a:off x="8109235" y="1443225"/>
            <a:ext cx="2487945" cy="400110"/>
          </a:xfrm>
          <a:prstGeom prst="rect">
            <a:avLst/>
          </a:prstGeom>
          <a:noFill/>
        </p:spPr>
        <p:txBody>
          <a:bodyPr wrap="square">
            <a:spAutoFit/>
          </a:bodyPr>
          <a:lstStyle/>
          <a:p>
            <a:r>
              <a:rPr lang="en-US" sz="2000">
                <a:solidFill>
                  <a:schemeClr val="tx1"/>
                </a:solidFill>
              </a:rPr>
              <a:t>Chapter 24</a:t>
            </a:r>
            <a:endParaRPr lang="en-US" sz="2000"/>
          </a:p>
        </p:txBody>
      </p:sp>
      <p:sp>
        <p:nvSpPr>
          <p:cNvPr id="4" name="TextBox 3">
            <a:extLst>
              <a:ext uri="{FF2B5EF4-FFF2-40B4-BE49-F238E27FC236}">
                <a16:creationId xmlns:a16="http://schemas.microsoft.com/office/drawing/2014/main" id="{84FA9402-C987-414A-B8C2-5760FBCDA6D1}"/>
              </a:ext>
            </a:extLst>
          </p:cNvPr>
          <p:cNvSpPr txBox="1"/>
          <p:nvPr/>
        </p:nvSpPr>
        <p:spPr>
          <a:xfrm>
            <a:off x="8927151" y="5257533"/>
            <a:ext cx="1305355" cy="461665"/>
          </a:xfrm>
          <a:prstGeom prst="rect">
            <a:avLst/>
          </a:prstGeom>
          <a:noFill/>
        </p:spPr>
        <p:txBody>
          <a:bodyPr wrap="square" rtlCol="0">
            <a:spAutoFit/>
          </a:bodyPr>
          <a:lstStyle/>
          <a:p>
            <a:pPr algn="ctr"/>
            <a:r>
              <a:rPr lang="en-US" sz="1200"/>
              <a:t>Nguyen</a:t>
            </a:r>
            <a:br>
              <a:rPr lang="en-US" sz="1200"/>
            </a:br>
            <a:r>
              <a:rPr lang="en-US" sz="1200"/>
              <a:t>Tran Phong</a:t>
            </a:r>
          </a:p>
        </p:txBody>
      </p:sp>
      <p:sp>
        <p:nvSpPr>
          <p:cNvPr id="10" name="TextBox 9">
            <a:extLst>
              <a:ext uri="{FF2B5EF4-FFF2-40B4-BE49-F238E27FC236}">
                <a16:creationId xmlns:a16="http://schemas.microsoft.com/office/drawing/2014/main" id="{DE9928BD-AA2A-48E6-B953-53A959E777D4}"/>
              </a:ext>
            </a:extLst>
          </p:cNvPr>
          <p:cNvSpPr txBox="1"/>
          <p:nvPr/>
        </p:nvSpPr>
        <p:spPr>
          <a:xfrm>
            <a:off x="9860245" y="5257534"/>
            <a:ext cx="1305355" cy="461665"/>
          </a:xfrm>
          <a:prstGeom prst="rect">
            <a:avLst/>
          </a:prstGeom>
          <a:noFill/>
        </p:spPr>
        <p:txBody>
          <a:bodyPr wrap="square" rtlCol="0">
            <a:spAutoFit/>
          </a:bodyPr>
          <a:lstStyle/>
          <a:p>
            <a:pPr algn="ctr"/>
            <a:r>
              <a:rPr lang="en-US" sz="1200"/>
              <a:t>Vo Van</a:t>
            </a:r>
            <a:br>
              <a:rPr lang="en-US" sz="1200"/>
            </a:br>
            <a:r>
              <a:rPr lang="en-US" sz="1200"/>
              <a:t>Thanh Phuc</a:t>
            </a:r>
          </a:p>
        </p:txBody>
      </p:sp>
      <p:sp>
        <p:nvSpPr>
          <p:cNvPr id="11" name="TextBox 10">
            <a:extLst>
              <a:ext uri="{FF2B5EF4-FFF2-40B4-BE49-F238E27FC236}">
                <a16:creationId xmlns:a16="http://schemas.microsoft.com/office/drawing/2014/main" id="{880F879B-4CEE-4092-BDFD-696FD772EFF1}"/>
              </a:ext>
            </a:extLst>
          </p:cNvPr>
          <p:cNvSpPr txBox="1"/>
          <p:nvPr/>
        </p:nvSpPr>
        <p:spPr>
          <a:xfrm>
            <a:off x="10886645" y="5257535"/>
            <a:ext cx="1305355" cy="461665"/>
          </a:xfrm>
          <a:prstGeom prst="rect">
            <a:avLst/>
          </a:prstGeom>
          <a:noFill/>
        </p:spPr>
        <p:txBody>
          <a:bodyPr wrap="square" rtlCol="0">
            <a:spAutoFit/>
          </a:bodyPr>
          <a:lstStyle/>
          <a:p>
            <a:pPr algn="ctr"/>
            <a:r>
              <a:rPr lang="en-US" sz="1200"/>
              <a:t>Mai</a:t>
            </a:r>
            <a:br>
              <a:rPr lang="en-US" sz="1200"/>
            </a:br>
            <a:r>
              <a:rPr lang="en-US" sz="1200"/>
              <a:t>Thanh Hoang</a:t>
            </a:r>
          </a:p>
        </p:txBody>
      </p:sp>
      <p:sp>
        <p:nvSpPr>
          <p:cNvPr id="12" name="TextBox 11">
            <a:extLst>
              <a:ext uri="{FF2B5EF4-FFF2-40B4-BE49-F238E27FC236}">
                <a16:creationId xmlns:a16="http://schemas.microsoft.com/office/drawing/2014/main" id="{D7976603-A564-4710-8676-8F961E3739E3}"/>
              </a:ext>
            </a:extLst>
          </p:cNvPr>
          <p:cNvSpPr txBox="1"/>
          <p:nvPr/>
        </p:nvSpPr>
        <p:spPr>
          <a:xfrm>
            <a:off x="9860245" y="5740943"/>
            <a:ext cx="1305355" cy="461665"/>
          </a:xfrm>
          <a:prstGeom prst="rect">
            <a:avLst/>
          </a:prstGeom>
          <a:noFill/>
        </p:spPr>
        <p:txBody>
          <a:bodyPr wrap="square" rtlCol="0">
            <a:spAutoFit/>
          </a:bodyPr>
          <a:lstStyle/>
          <a:p>
            <a:pPr algn="ctr"/>
            <a:r>
              <a:rPr lang="en-US" sz="1200"/>
              <a:t>Nguyen</a:t>
            </a:r>
          </a:p>
          <a:p>
            <a:pPr algn="ctr"/>
            <a:r>
              <a:rPr lang="en-US" sz="1200"/>
              <a:t>The Nhan</a:t>
            </a:r>
          </a:p>
        </p:txBody>
      </p:sp>
      <p:sp>
        <p:nvSpPr>
          <p:cNvPr id="14" name="TextBox 13">
            <a:extLst>
              <a:ext uri="{FF2B5EF4-FFF2-40B4-BE49-F238E27FC236}">
                <a16:creationId xmlns:a16="http://schemas.microsoft.com/office/drawing/2014/main" id="{73C7B659-D7B1-487C-B78A-11F014775A68}"/>
              </a:ext>
            </a:extLst>
          </p:cNvPr>
          <p:cNvSpPr txBox="1"/>
          <p:nvPr/>
        </p:nvSpPr>
        <p:spPr>
          <a:xfrm>
            <a:off x="10886645" y="5740943"/>
            <a:ext cx="1305355" cy="461665"/>
          </a:xfrm>
          <a:prstGeom prst="rect">
            <a:avLst/>
          </a:prstGeom>
          <a:noFill/>
        </p:spPr>
        <p:txBody>
          <a:bodyPr wrap="square" rtlCol="0">
            <a:spAutoFit/>
          </a:bodyPr>
          <a:lstStyle/>
          <a:p>
            <a:pPr algn="ctr"/>
            <a:r>
              <a:rPr lang="en-US" sz="1200"/>
              <a:t>Tran</a:t>
            </a:r>
          </a:p>
          <a:p>
            <a:pPr algn="ctr"/>
            <a:r>
              <a:rPr lang="en-US" sz="1200"/>
              <a:t>Tan Long</a:t>
            </a:r>
          </a:p>
        </p:txBody>
      </p:sp>
    </p:spTree>
    <p:extLst>
      <p:ext uri="{BB962C8B-B14F-4D97-AF65-F5344CB8AC3E}">
        <p14:creationId xmlns:p14="http://schemas.microsoft.com/office/powerpoint/2010/main" val="67487362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12"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A600E5A0-CFC6-4B4C-BE4F-74660CE40C21}"/>
              </a:ext>
            </a:extLst>
          </p:cNvPr>
          <p:cNvSpPr>
            <a:spLocks noGrp="1"/>
          </p:cNvSpPr>
          <p:nvPr>
            <p:ph type="title"/>
          </p:nvPr>
        </p:nvSpPr>
        <p:spPr/>
        <p:txBody>
          <a:bodyPr anchor="t">
            <a:normAutofit/>
          </a:bodyPr>
          <a:lstStyle/>
          <a:p>
            <a:r>
              <a:rPr lang="en-US"/>
              <a:t>MODELING BUSINESS PERFORMANCE METRICS</a:t>
            </a:r>
          </a:p>
        </p:txBody>
      </p:sp>
      <p:sp>
        <p:nvSpPr>
          <p:cNvPr id="35" name="Slide Number Placeholder 34">
            <a:extLst>
              <a:ext uri="{FF2B5EF4-FFF2-40B4-BE49-F238E27FC236}">
                <a16:creationId xmlns:a16="http://schemas.microsoft.com/office/drawing/2014/main" id="{2FAA9179-3061-477A-88C1-189913D9D068}"/>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2" name="TextBox 1">
            <a:extLst>
              <a:ext uri="{FF2B5EF4-FFF2-40B4-BE49-F238E27FC236}">
                <a16:creationId xmlns:a16="http://schemas.microsoft.com/office/drawing/2014/main" id="{597B8D15-6043-415B-81B0-2E92B79AAFDA}"/>
              </a:ext>
            </a:extLst>
          </p:cNvPr>
          <p:cNvSpPr txBox="1"/>
          <p:nvPr/>
        </p:nvSpPr>
        <p:spPr>
          <a:xfrm>
            <a:off x="1233714" y="1890876"/>
            <a:ext cx="700833" cy="523220"/>
          </a:xfrm>
          <a:prstGeom prst="rect">
            <a:avLst/>
          </a:prstGeom>
          <a:noFill/>
        </p:spPr>
        <p:txBody>
          <a:bodyPr wrap="none" rtlCol="0">
            <a:spAutoFit/>
          </a:bodyPr>
          <a:lstStyle/>
          <a:p>
            <a:r>
              <a:rPr lang="en-US" sz="2800" b="1"/>
              <a:t>KPI</a:t>
            </a:r>
          </a:p>
        </p:txBody>
      </p:sp>
      <p:sp>
        <p:nvSpPr>
          <p:cNvPr id="5" name="TextBox 4">
            <a:extLst>
              <a:ext uri="{FF2B5EF4-FFF2-40B4-BE49-F238E27FC236}">
                <a16:creationId xmlns:a16="http://schemas.microsoft.com/office/drawing/2014/main" id="{0594D584-56E8-4AD0-BE1E-88F410F02AE9}"/>
              </a:ext>
            </a:extLst>
          </p:cNvPr>
          <p:cNvSpPr txBox="1"/>
          <p:nvPr/>
        </p:nvSpPr>
        <p:spPr>
          <a:xfrm>
            <a:off x="2554514" y="1967820"/>
            <a:ext cx="7991418" cy="369332"/>
          </a:xfrm>
          <a:prstGeom prst="rect">
            <a:avLst/>
          </a:prstGeom>
          <a:noFill/>
        </p:spPr>
        <p:txBody>
          <a:bodyPr wrap="none" rtlCol="0">
            <a:spAutoFit/>
          </a:bodyPr>
          <a:lstStyle/>
          <a:p>
            <a:r>
              <a:rPr lang="en-US"/>
              <a:t>Key Performance Indicator – a metric used to measure the success of an activity</a:t>
            </a:r>
          </a:p>
        </p:txBody>
      </p:sp>
      <p:sp>
        <p:nvSpPr>
          <p:cNvPr id="15" name="TextBox 14">
            <a:extLst>
              <a:ext uri="{FF2B5EF4-FFF2-40B4-BE49-F238E27FC236}">
                <a16:creationId xmlns:a16="http://schemas.microsoft.com/office/drawing/2014/main" id="{495A0FAB-C9EA-4055-A8C0-ABBDAD205F4B}"/>
              </a:ext>
            </a:extLst>
          </p:cNvPr>
          <p:cNvSpPr txBox="1"/>
          <p:nvPr/>
        </p:nvSpPr>
        <p:spPr>
          <a:xfrm>
            <a:off x="1233714" y="2817986"/>
            <a:ext cx="992579" cy="523220"/>
          </a:xfrm>
          <a:prstGeom prst="rect">
            <a:avLst/>
          </a:prstGeom>
          <a:noFill/>
        </p:spPr>
        <p:txBody>
          <a:bodyPr wrap="none" rtlCol="0">
            <a:spAutoFit/>
          </a:bodyPr>
          <a:lstStyle/>
          <a:p>
            <a:r>
              <a:rPr lang="en-US" sz="2800" b="1"/>
              <a:t>KPIM</a:t>
            </a:r>
          </a:p>
        </p:txBody>
      </p:sp>
      <p:sp>
        <p:nvSpPr>
          <p:cNvPr id="16" name="TextBox 15">
            <a:extLst>
              <a:ext uri="{FF2B5EF4-FFF2-40B4-BE49-F238E27FC236}">
                <a16:creationId xmlns:a16="http://schemas.microsoft.com/office/drawing/2014/main" id="{A0E62C66-5A2A-4243-BF8F-AF88AF65CD86}"/>
              </a:ext>
            </a:extLst>
          </p:cNvPr>
          <p:cNvSpPr txBox="1"/>
          <p:nvPr/>
        </p:nvSpPr>
        <p:spPr>
          <a:xfrm>
            <a:off x="2554514" y="2894930"/>
            <a:ext cx="6059351" cy="369332"/>
          </a:xfrm>
          <a:prstGeom prst="rect">
            <a:avLst/>
          </a:prstGeom>
          <a:noFill/>
        </p:spPr>
        <p:txBody>
          <a:bodyPr wrap="none" rtlCol="0">
            <a:spAutoFit/>
          </a:bodyPr>
          <a:lstStyle/>
          <a:p>
            <a:r>
              <a:rPr lang="en-US"/>
              <a:t>Key Performance Indicator Model – an RML objectives model</a:t>
            </a:r>
          </a:p>
        </p:txBody>
      </p:sp>
      <p:cxnSp>
        <p:nvCxnSpPr>
          <p:cNvPr id="12" name="Straight Connector 11">
            <a:extLst>
              <a:ext uri="{FF2B5EF4-FFF2-40B4-BE49-F238E27FC236}">
                <a16:creationId xmlns:a16="http://schemas.microsoft.com/office/drawing/2014/main" id="{AECC6054-390E-4F8E-9559-C39EBA188A07}"/>
              </a:ext>
            </a:extLst>
          </p:cNvPr>
          <p:cNvCxnSpPr/>
          <p:nvPr/>
        </p:nvCxnSpPr>
        <p:spPr>
          <a:xfrm>
            <a:off x="6096000" y="3264262"/>
            <a:ext cx="2409371" cy="0"/>
          </a:xfrm>
          <a:prstGeom prst="line">
            <a:avLst/>
          </a:prstGeom>
        </p:spPr>
        <p:style>
          <a:lnRef idx="1">
            <a:schemeClr val="accent5"/>
          </a:lnRef>
          <a:fillRef idx="0">
            <a:schemeClr val="accent5"/>
          </a:fillRef>
          <a:effectRef idx="0">
            <a:schemeClr val="accent5"/>
          </a:effectRef>
          <a:fontRef idx="minor">
            <a:schemeClr val="tx1"/>
          </a:fontRef>
        </p:style>
      </p:cxnSp>
      <p:sp>
        <p:nvSpPr>
          <p:cNvPr id="14" name="TextBox 13">
            <a:extLst>
              <a:ext uri="{FF2B5EF4-FFF2-40B4-BE49-F238E27FC236}">
                <a16:creationId xmlns:a16="http://schemas.microsoft.com/office/drawing/2014/main" id="{13587E2B-32DE-45F0-9160-522AB12ECC21}"/>
              </a:ext>
            </a:extLst>
          </p:cNvPr>
          <p:cNvSpPr txBox="1"/>
          <p:nvPr/>
        </p:nvSpPr>
        <p:spPr>
          <a:xfrm>
            <a:off x="5671274" y="3593738"/>
            <a:ext cx="3261434" cy="1200329"/>
          </a:xfrm>
          <a:prstGeom prst="rect">
            <a:avLst/>
          </a:prstGeom>
          <a:noFill/>
        </p:spPr>
        <p:txBody>
          <a:bodyPr wrap="square" rtlCol="0">
            <a:spAutoFit/>
          </a:bodyPr>
          <a:lstStyle/>
          <a:p>
            <a:r>
              <a:rPr lang="en-US"/>
              <a:t>A collection of diagrams used to model software from the business analysis or product management perspective</a:t>
            </a:r>
          </a:p>
        </p:txBody>
      </p:sp>
      <p:sp>
        <p:nvSpPr>
          <p:cNvPr id="20" name="TextBox 19">
            <a:extLst>
              <a:ext uri="{FF2B5EF4-FFF2-40B4-BE49-F238E27FC236}">
                <a16:creationId xmlns:a16="http://schemas.microsoft.com/office/drawing/2014/main" id="{BB2FD5F7-2637-4BBF-964A-EE5E2EA89A8A}"/>
              </a:ext>
            </a:extLst>
          </p:cNvPr>
          <p:cNvSpPr txBox="1"/>
          <p:nvPr/>
        </p:nvSpPr>
        <p:spPr>
          <a:xfrm>
            <a:off x="5671274" y="5123542"/>
            <a:ext cx="3261434" cy="1200329"/>
          </a:xfrm>
          <a:prstGeom prst="rect">
            <a:avLst/>
          </a:prstGeom>
          <a:noFill/>
        </p:spPr>
        <p:txBody>
          <a:bodyPr wrap="square" rtlCol="0">
            <a:spAutoFit/>
          </a:bodyPr>
          <a:lstStyle/>
          <a:p>
            <a:r>
              <a:rPr lang="en-US"/>
              <a:t>Instead of complex system design models (UML,…), </a:t>
            </a:r>
            <a:r>
              <a:rPr lang="en-US" b="1"/>
              <a:t>RML focuses on project’s goals and objectives.</a:t>
            </a:r>
          </a:p>
        </p:txBody>
      </p:sp>
    </p:spTree>
    <p:extLst>
      <p:ext uri="{BB962C8B-B14F-4D97-AF65-F5344CB8AC3E}">
        <p14:creationId xmlns:p14="http://schemas.microsoft.com/office/powerpoint/2010/main" val="180807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randombar(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randombar(horizontal)">
                                      <p:cBhvr>
                                        <p:cTn id="3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5" grpId="0"/>
      <p:bldP spid="16" grpId="0"/>
      <p:bldP spid="14"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A600E5A0-CFC6-4B4C-BE4F-74660CE40C21}"/>
              </a:ext>
            </a:extLst>
          </p:cNvPr>
          <p:cNvSpPr>
            <a:spLocks noGrp="1"/>
          </p:cNvSpPr>
          <p:nvPr>
            <p:ph type="title"/>
          </p:nvPr>
        </p:nvSpPr>
        <p:spPr/>
        <p:txBody>
          <a:bodyPr anchor="t">
            <a:normAutofit/>
          </a:bodyPr>
          <a:lstStyle/>
          <a:p>
            <a:r>
              <a:rPr lang="en-US"/>
              <a:t>MODELING BUSINESS PERFORMANCE METRICS</a:t>
            </a:r>
          </a:p>
        </p:txBody>
      </p:sp>
      <p:sp>
        <p:nvSpPr>
          <p:cNvPr id="35" name="Slide Number Placeholder 34">
            <a:extLst>
              <a:ext uri="{FF2B5EF4-FFF2-40B4-BE49-F238E27FC236}">
                <a16:creationId xmlns:a16="http://schemas.microsoft.com/office/drawing/2014/main" id="{2FAA9179-3061-477A-88C1-189913D9D068}"/>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3" name="Rectangle 2">
            <a:extLst>
              <a:ext uri="{FF2B5EF4-FFF2-40B4-BE49-F238E27FC236}">
                <a16:creationId xmlns:a16="http://schemas.microsoft.com/office/drawing/2014/main" id="{5A306BC4-E9E9-42E1-91AC-5C39205E60FF}"/>
              </a:ext>
            </a:extLst>
          </p:cNvPr>
          <p:cNvSpPr/>
          <p:nvPr/>
        </p:nvSpPr>
        <p:spPr>
          <a:xfrm>
            <a:off x="130630" y="3251201"/>
            <a:ext cx="1465943" cy="943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Identify all data sources</a:t>
            </a:r>
          </a:p>
        </p:txBody>
      </p:sp>
      <p:sp>
        <p:nvSpPr>
          <p:cNvPr id="13" name="Rectangle 12">
            <a:extLst>
              <a:ext uri="{FF2B5EF4-FFF2-40B4-BE49-F238E27FC236}">
                <a16:creationId xmlns:a16="http://schemas.microsoft.com/office/drawing/2014/main" id="{6FE5C97A-1ED0-4AD1-A218-EB172389E046}"/>
              </a:ext>
            </a:extLst>
          </p:cNvPr>
          <p:cNvSpPr/>
          <p:nvPr/>
        </p:nvSpPr>
        <p:spPr>
          <a:xfrm>
            <a:off x="2017487" y="3251201"/>
            <a:ext cx="1843315" cy="943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Determine timing to collect each input</a:t>
            </a:r>
          </a:p>
        </p:txBody>
      </p:sp>
      <p:sp>
        <p:nvSpPr>
          <p:cNvPr id="17" name="Rectangle 16">
            <a:extLst>
              <a:ext uri="{FF2B5EF4-FFF2-40B4-BE49-F238E27FC236}">
                <a16:creationId xmlns:a16="http://schemas.microsoft.com/office/drawing/2014/main" id="{54AE2816-0056-4546-8359-120426DA8EBB}"/>
              </a:ext>
            </a:extLst>
          </p:cNvPr>
          <p:cNvSpPr/>
          <p:nvPr/>
        </p:nvSpPr>
        <p:spPr>
          <a:xfrm>
            <a:off x="4281716" y="3251201"/>
            <a:ext cx="1306286" cy="943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Collect the data</a:t>
            </a:r>
          </a:p>
        </p:txBody>
      </p:sp>
      <p:sp>
        <p:nvSpPr>
          <p:cNvPr id="18" name="Rectangle 17">
            <a:extLst>
              <a:ext uri="{FF2B5EF4-FFF2-40B4-BE49-F238E27FC236}">
                <a16:creationId xmlns:a16="http://schemas.microsoft.com/office/drawing/2014/main" id="{9DD12877-455B-46AF-BCD2-D070ED61D1A0}"/>
              </a:ext>
            </a:extLst>
          </p:cNvPr>
          <p:cNvSpPr/>
          <p:nvPr/>
        </p:nvSpPr>
        <p:spPr>
          <a:xfrm>
            <a:off x="6008916" y="3251201"/>
            <a:ext cx="1814284" cy="943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Enter data into spreadsheet</a:t>
            </a:r>
          </a:p>
        </p:txBody>
      </p:sp>
      <p:sp>
        <p:nvSpPr>
          <p:cNvPr id="19" name="Rectangle 18">
            <a:extLst>
              <a:ext uri="{FF2B5EF4-FFF2-40B4-BE49-F238E27FC236}">
                <a16:creationId xmlns:a16="http://schemas.microsoft.com/office/drawing/2014/main" id="{7B882910-D0BE-44AF-B357-F0F3C0C38A10}"/>
              </a:ext>
            </a:extLst>
          </p:cNvPr>
          <p:cNvSpPr/>
          <p:nvPr/>
        </p:nvSpPr>
        <p:spPr>
          <a:xfrm>
            <a:off x="8244114" y="3251201"/>
            <a:ext cx="1486871" cy="943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Calculate risk profile</a:t>
            </a:r>
          </a:p>
        </p:txBody>
      </p:sp>
      <p:sp>
        <p:nvSpPr>
          <p:cNvPr id="4" name="Flowchart: Decision 3">
            <a:extLst>
              <a:ext uri="{FF2B5EF4-FFF2-40B4-BE49-F238E27FC236}">
                <a16:creationId xmlns:a16="http://schemas.microsoft.com/office/drawing/2014/main" id="{F5B5BA8A-0F3B-41FC-8533-16F90824444E}"/>
              </a:ext>
            </a:extLst>
          </p:cNvPr>
          <p:cNvSpPr/>
          <p:nvPr/>
        </p:nvSpPr>
        <p:spPr>
          <a:xfrm>
            <a:off x="8174749" y="4818743"/>
            <a:ext cx="1625600" cy="94342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Any error?</a:t>
            </a:r>
          </a:p>
        </p:txBody>
      </p:sp>
      <p:sp>
        <p:nvSpPr>
          <p:cNvPr id="22" name="Rectangle 21">
            <a:extLst>
              <a:ext uri="{FF2B5EF4-FFF2-40B4-BE49-F238E27FC236}">
                <a16:creationId xmlns:a16="http://schemas.microsoft.com/office/drawing/2014/main" id="{4D20327E-8E4E-41BB-8FF7-C82736BF05DA}"/>
              </a:ext>
            </a:extLst>
          </p:cNvPr>
          <p:cNvSpPr/>
          <p:nvPr/>
        </p:nvSpPr>
        <p:spPr>
          <a:xfrm>
            <a:off x="10558302" y="4818743"/>
            <a:ext cx="1486871" cy="943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Correct data inputs</a:t>
            </a:r>
          </a:p>
        </p:txBody>
      </p:sp>
      <p:sp>
        <p:nvSpPr>
          <p:cNvPr id="23" name="Rectangle 22">
            <a:extLst>
              <a:ext uri="{FF2B5EF4-FFF2-40B4-BE49-F238E27FC236}">
                <a16:creationId xmlns:a16="http://schemas.microsoft.com/office/drawing/2014/main" id="{A3894358-68C7-42EF-8B60-D3E9BB08A4DD}"/>
              </a:ext>
            </a:extLst>
          </p:cNvPr>
          <p:cNvSpPr/>
          <p:nvPr/>
        </p:nvSpPr>
        <p:spPr>
          <a:xfrm>
            <a:off x="6008916" y="4818743"/>
            <a:ext cx="1486871" cy="943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Send risk profile</a:t>
            </a:r>
          </a:p>
        </p:txBody>
      </p:sp>
      <p:cxnSp>
        <p:nvCxnSpPr>
          <p:cNvPr id="7" name="Straight Arrow Connector 6">
            <a:extLst>
              <a:ext uri="{FF2B5EF4-FFF2-40B4-BE49-F238E27FC236}">
                <a16:creationId xmlns:a16="http://schemas.microsoft.com/office/drawing/2014/main" id="{25DAA1FA-0EF9-4C07-86CF-51AD4B4E7699}"/>
              </a:ext>
            </a:extLst>
          </p:cNvPr>
          <p:cNvCxnSpPr>
            <a:stCxn id="3" idx="3"/>
            <a:endCxn id="13" idx="1"/>
          </p:cNvCxnSpPr>
          <p:nvPr/>
        </p:nvCxnSpPr>
        <p:spPr>
          <a:xfrm>
            <a:off x="1596573" y="3722915"/>
            <a:ext cx="4209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0EF5FDF-4746-41A3-AB76-5F9782070356}"/>
              </a:ext>
            </a:extLst>
          </p:cNvPr>
          <p:cNvCxnSpPr>
            <a:stCxn id="13" idx="3"/>
            <a:endCxn id="17" idx="1"/>
          </p:cNvCxnSpPr>
          <p:nvPr/>
        </p:nvCxnSpPr>
        <p:spPr>
          <a:xfrm>
            <a:off x="3860802" y="3722915"/>
            <a:ext cx="4209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352963B-0BF7-481D-814B-3F80E31E2D6E}"/>
              </a:ext>
            </a:extLst>
          </p:cNvPr>
          <p:cNvCxnSpPr>
            <a:stCxn id="17" idx="3"/>
            <a:endCxn id="18" idx="1"/>
          </p:cNvCxnSpPr>
          <p:nvPr/>
        </p:nvCxnSpPr>
        <p:spPr>
          <a:xfrm>
            <a:off x="5588002" y="3722915"/>
            <a:ext cx="4209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5E9E875-09EE-424D-B985-A33096A016FD}"/>
              </a:ext>
            </a:extLst>
          </p:cNvPr>
          <p:cNvCxnSpPr>
            <a:stCxn id="18" idx="3"/>
            <a:endCxn id="19" idx="1"/>
          </p:cNvCxnSpPr>
          <p:nvPr/>
        </p:nvCxnSpPr>
        <p:spPr>
          <a:xfrm>
            <a:off x="7823200" y="3722915"/>
            <a:ext cx="4209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C6ADC77-9F54-4EF4-AD1A-E4EFC1345A4C}"/>
              </a:ext>
            </a:extLst>
          </p:cNvPr>
          <p:cNvCxnSpPr>
            <a:stCxn id="19" idx="2"/>
            <a:endCxn id="4" idx="0"/>
          </p:cNvCxnSpPr>
          <p:nvPr/>
        </p:nvCxnSpPr>
        <p:spPr>
          <a:xfrm flipH="1">
            <a:off x="8987549" y="4194629"/>
            <a:ext cx="1" cy="624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B8E7811-C4D0-413C-B6AC-D44D6D5B296F}"/>
              </a:ext>
            </a:extLst>
          </p:cNvPr>
          <p:cNvCxnSpPr>
            <a:stCxn id="4" idx="3"/>
            <a:endCxn id="22" idx="1"/>
          </p:cNvCxnSpPr>
          <p:nvPr/>
        </p:nvCxnSpPr>
        <p:spPr>
          <a:xfrm>
            <a:off x="9800349" y="5290457"/>
            <a:ext cx="7579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B91E760-330A-4249-9619-A5130301E880}"/>
              </a:ext>
            </a:extLst>
          </p:cNvPr>
          <p:cNvCxnSpPr>
            <a:stCxn id="4" idx="1"/>
            <a:endCxn id="23" idx="3"/>
          </p:cNvCxnSpPr>
          <p:nvPr/>
        </p:nvCxnSpPr>
        <p:spPr>
          <a:xfrm flipH="1">
            <a:off x="7495787" y="5290457"/>
            <a:ext cx="6789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8CD2145B-262A-4346-ABE5-672059B21954}"/>
              </a:ext>
            </a:extLst>
          </p:cNvPr>
          <p:cNvCxnSpPr>
            <a:stCxn id="22" idx="0"/>
            <a:endCxn id="19" idx="3"/>
          </p:cNvCxnSpPr>
          <p:nvPr/>
        </p:nvCxnSpPr>
        <p:spPr>
          <a:xfrm rot="16200000" flipV="1">
            <a:off x="9968448" y="3485452"/>
            <a:ext cx="1095828" cy="157075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7A394B5A-F0A1-40A7-B519-B7206CA9656F}"/>
              </a:ext>
            </a:extLst>
          </p:cNvPr>
          <p:cNvSpPr txBox="1"/>
          <p:nvPr/>
        </p:nvSpPr>
        <p:spPr>
          <a:xfrm>
            <a:off x="9921594" y="4921125"/>
            <a:ext cx="515462" cy="369332"/>
          </a:xfrm>
          <a:prstGeom prst="rect">
            <a:avLst/>
          </a:prstGeom>
          <a:noFill/>
        </p:spPr>
        <p:txBody>
          <a:bodyPr wrap="none" rtlCol="0">
            <a:spAutoFit/>
          </a:bodyPr>
          <a:lstStyle/>
          <a:p>
            <a:r>
              <a:rPr lang="en-US"/>
              <a:t>Yes</a:t>
            </a:r>
          </a:p>
        </p:txBody>
      </p:sp>
      <p:sp>
        <p:nvSpPr>
          <p:cNvPr id="38" name="TextBox 37">
            <a:extLst>
              <a:ext uri="{FF2B5EF4-FFF2-40B4-BE49-F238E27FC236}">
                <a16:creationId xmlns:a16="http://schemas.microsoft.com/office/drawing/2014/main" id="{7D7DDF9A-7BE0-4336-A6AB-C8DE7302B976}"/>
              </a:ext>
            </a:extLst>
          </p:cNvPr>
          <p:cNvSpPr txBox="1"/>
          <p:nvPr/>
        </p:nvSpPr>
        <p:spPr>
          <a:xfrm>
            <a:off x="7619967" y="4921125"/>
            <a:ext cx="457176" cy="369332"/>
          </a:xfrm>
          <a:prstGeom prst="rect">
            <a:avLst/>
          </a:prstGeom>
          <a:noFill/>
        </p:spPr>
        <p:txBody>
          <a:bodyPr wrap="none" rtlCol="0">
            <a:spAutoFit/>
          </a:bodyPr>
          <a:lstStyle/>
          <a:p>
            <a:r>
              <a:rPr lang="en-US"/>
              <a:t>No</a:t>
            </a:r>
          </a:p>
        </p:txBody>
      </p:sp>
      <p:sp>
        <p:nvSpPr>
          <p:cNvPr id="39" name="Left Brace 38">
            <a:extLst>
              <a:ext uri="{FF2B5EF4-FFF2-40B4-BE49-F238E27FC236}">
                <a16:creationId xmlns:a16="http://schemas.microsoft.com/office/drawing/2014/main" id="{63D4ACCF-2232-49CF-95A4-A566537786E1}"/>
              </a:ext>
            </a:extLst>
          </p:cNvPr>
          <p:cNvSpPr/>
          <p:nvPr/>
        </p:nvSpPr>
        <p:spPr>
          <a:xfrm rot="5400000">
            <a:off x="3860109" y="-997140"/>
            <a:ext cx="280802" cy="7848580"/>
          </a:xfrm>
          <a:prstGeom prst="leftBrace">
            <a:avLst>
              <a:gd name="adj1" fmla="val 35469"/>
              <a:gd name="adj2" fmla="val 50000"/>
            </a:avLst>
          </a:prstGeom>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sp>
        <p:nvSpPr>
          <p:cNvPr id="40" name="TextBox 39">
            <a:extLst>
              <a:ext uri="{FF2B5EF4-FFF2-40B4-BE49-F238E27FC236}">
                <a16:creationId xmlns:a16="http://schemas.microsoft.com/office/drawing/2014/main" id="{160644A1-7683-4E89-9399-341FCB969D22}"/>
              </a:ext>
            </a:extLst>
          </p:cNvPr>
          <p:cNvSpPr txBox="1"/>
          <p:nvPr/>
        </p:nvSpPr>
        <p:spPr>
          <a:xfrm>
            <a:off x="2223623" y="1741268"/>
            <a:ext cx="3695271" cy="92333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a:t>KPI-1: Reduce time to aggregate data inputs for each input from 120 minutes to 2 minutes</a:t>
            </a:r>
          </a:p>
        </p:txBody>
      </p:sp>
      <p:sp>
        <p:nvSpPr>
          <p:cNvPr id="41" name="Left Brace 40">
            <a:extLst>
              <a:ext uri="{FF2B5EF4-FFF2-40B4-BE49-F238E27FC236}">
                <a16:creationId xmlns:a16="http://schemas.microsoft.com/office/drawing/2014/main" id="{648B47EF-4BB6-4CCD-89B6-EFC8F51E35A1}"/>
              </a:ext>
            </a:extLst>
          </p:cNvPr>
          <p:cNvSpPr/>
          <p:nvPr/>
        </p:nvSpPr>
        <p:spPr>
          <a:xfrm rot="5400000">
            <a:off x="8847148" y="2183716"/>
            <a:ext cx="280802" cy="1486871"/>
          </a:xfrm>
          <a:prstGeom prst="leftBrace">
            <a:avLst>
              <a:gd name="adj1" fmla="val 27329"/>
              <a:gd name="adj2" fmla="val 50000"/>
            </a:avLst>
          </a:prstGeom>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sp>
        <p:nvSpPr>
          <p:cNvPr id="42" name="TextBox 41">
            <a:extLst>
              <a:ext uri="{FF2B5EF4-FFF2-40B4-BE49-F238E27FC236}">
                <a16:creationId xmlns:a16="http://schemas.microsoft.com/office/drawing/2014/main" id="{B1B570A4-B012-4440-B928-5328D8CEF2B6}"/>
              </a:ext>
            </a:extLst>
          </p:cNvPr>
          <p:cNvSpPr txBox="1"/>
          <p:nvPr/>
        </p:nvSpPr>
        <p:spPr>
          <a:xfrm>
            <a:off x="7721394" y="1741268"/>
            <a:ext cx="2532310" cy="92333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a:t>KPI-2: 100% of calculations are error-free</a:t>
            </a:r>
          </a:p>
        </p:txBody>
      </p:sp>
    </p:spTree>
    <p:extLst>
      <p:ext uri="{BB962C8B-B14F-4D97-AF65-F5344CB8AC3E}">
        <p14:creationId xmlns:p14="http://schemas.microsoft.com/office/powerpoint/2010/main" val="58666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arn(inVertic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arn(inVertical)">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arn(inVertical)">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left)">
                                      <p:cBhvr>
                                        <p:cTn id="36" dur="500"/>
                                        <p:tgtEl>
                                          <p:spTgt spid="25"/>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barn(inVertical)">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up)">
                                      <p:cBhvr>
                                        <p:cTn id="44" dur="500"/>
                                        <p:tgtEl>
                                          <p:spTgt spid="27"/>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randombar(horizontal)">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left)">
                                      <p:cBhvr>
                                        <p:cTn id="52" dur="500"/>
                                        <p:tgtEl>
                                          <p:spTgt spid="29"/>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randombar(horizontal)">
                                      <p:cBhvr>
                                        <p:cTn id="55" dur="500"/>
                                        <p:tgtEl>
                                          <p:spTgt spid="37"/>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barn(inVertical)">
                                      <p:cBhvr>
                                        <p:cTn id="58" dur="500"/>
                                        <p:tgtEl>
                                          <p:spTgt spid="2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wipe(down)">
                                      <p:cBhvr>
                                        <p:cTn id="63" dur="500"/>
                                        <p:tgtEl>
                                          <p:spTgt spid="3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2" fill="hold" nodeType="click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wipe(right)">
                                      <p:cBhvr>
                                        <p:cTn id="68" dur="500"/>
                                        <p:tgtEl>
                                          <p:spTgt spid="31"/>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randombar(horizontal)">
                                      <p:cBhvr>
                                        <p:cTn id="71" dur="500"/>
                                        <p:tgtEl>
                                          <p:spTgt spid="38"/>
                                        </p:tgtEl>
                                      </p:cBhvr>
                                    </p:animEffect>
                                  </p:childTnLst>
                                </p:cTn>
                              </p:par>
                              <p:par>
                                <p:cTn id="72" presetID="16" presetClass="entr" presetSubtype="21"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barn(inVertical)">
                                      <p:cBhvr>
                                        <p:cTn id="74" dur="500"/>
                                        <p:tgtEl>
                                          <p:spTgt spid="23"/>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grpId="0" nodeType="click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barn(inVertical)">
                                      <p:cBhvr>
                                        <p:cTn id="79" dur="500"/>
                                        <p:tgtEl>
                                          <p:spTgt spid="39"/>
                                        </p:tgtEl>
                                      </p:cBhvr>
                                    </p:animEffect>
                                  </p:childTnLst>
                                </p:cTn>
                              </p:par>
                              <p:par>
                                <p:cTn id="80" presetID="14" presetClass="entr" presetSubtype="10" fill="hold" grpId="0" nodeType="withEffect">
                                  <p:stCondLst>
                                    <p:cond delay="0"/>
                                  </p:stCondLst>
                                  <p:childTnLst>
                                    <p:set>
                                      <p:cBhvr>
                                        <p:cTn id="81" dur="1" fill="hold">
                                          <p:stCondLst>
                                            <p:cond delay="0"/>
                                          </p:stCondLst>
                                        </p:cTn>
                                        <p:tgtEl>
                                          <p:spTgt spid="40"/>
                                        </p:tgtEl>
                                        <p:attrNameLst>
                                          <p:attrName>style.visibility</p:attrName>
                                        </p:attrNameLst>
                                      </p:cBhvr>
                                      <p:to>
                                        <p:strVal val="visible"/>
                                      </p:to>
                                    </p:set>
                                    <p:animEffect transition="in" filter="randombar(horizontal)">
                                      <p:cBhvr>
                                        <p:cTn id="82" dur="500"/>
                                        <p:tgtEl>
                                          <p:spTgt spid="40"/>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41"/>
                                        </p:tgtEl>
                                        <p:attrNameLst>
                                          <p:attrName>style.visibility</p:attrName>
                                        </p:attrNameLst>
                                      </p:cBhvr>
                                      <p:to>
                                        <p:strVal val="visible"/>
                                      </p:to>
                                    </p:set>
                                    <p:animEffect transition="in" filter="barn(inVertical)">
                                      <p:cBhvr>
                                        <p:cTn id="87" dur="500"/>
                                        <p:tgtEl>
                                          <p:spTgt spid="41"/>
                                        </p:tgtEl>
                                      </p:cBhvr>
                                    </p:animEffect>
                                  </p:childTnLst>
                                </p:cTn>
                              </p:par>
                              <p:par>
                                <p:cTn id="88" presetID="14" presetClass="entr" presetSubtype="10" fill="hold" grpId="0" nodeType="withEffect">
                                  <p:stCondLst>
                                    <p:cond delay="0"/>
                                  </p:stCondLst>
                                  <p:childTnLst>
                                    <p:set>
                                      <p:cBhvr>
                                        <p:cTn id="89" dur="1" fill="hold">
                                          <p:stCondLst>
                                            <p:cond delay="0"/>
                                          </p:stCondLst>
                                        </p:cTn>
                                        <p:tgtEl>
                                          <p:spTgt spid="42"/>
                                        </p:tgtEl>
                                        <p:attrNameLst>
                                          <p:attrName>style.visibility</p:attrName>
                                        </p:attrNameLst>
                                      </p:cBhvr>
                                      <p:to>
                                        <p:strVal val="visible"/>
                                      </p:to>
                                    </p:set>
                                    <p:animEffect transition="in" filter="randombar(horizontal)">
                                      <p:cBhvr>
                                        <p:cTn id="9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bldP spid="17" grpId="0" animBg="1"/>
      <p:bldP spid="18" grpId="0" animBg="1"/>
      <p:bldP spid="19" grpId="0" animBg="1"/>
      <p:bldP spid="4" grpId="0" animBg="1"/>
      <p:bldP spid="22" grpId="0" animBg="1"/>
      <p:bldP spid="23" grpId="0" animBg="1"/>
      <p:bldP spid="37" grpId="0"/>
      <p:bldP spid="38" grpId="0"/>
      <p:bldP spid="39" grpId="0" animBg="1"/>
      <p:bldP spid="40" grpId="0" animBg="1"/>
      <p:bldP spid="41" grpId="0" animBg="1"/>
      <p:bldP spid="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3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4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48" name="Rectangle 4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51" name="Rectangle 5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1" name="Title 20">
            <a:extLst>
              <a:ext uri="{FF2B5EF4-FFF2-40B4-BE49-F238E27FC236}">
                <a16:creationId xmlns:a16="http://schemas.microsoft.com/office/drawing/2014/main" id="{A600E5A0-CFC6-4B4C-BE4F-74660CE40C21}"/>
              </a:ext>
            </a:extLst>
          </p:cNvPr>
          <p:cNvSpPr>
            <a:spLocks noGrp="1"/>
          </p:cNvSpPr>
          <p:nvPr>
            <p:ph type="title"/>
          </p:nvPr>
        </p:nvSpPr>
        <p:spPr>
          <a:xfrm>
            <a:off x="584200" y="1524001"/>
            <a:ext cx="3412067" cy="3478384"/>
          </a:xfrm>
        </p:spPr>
        <p:txBody>
          <a:bodyPr vert="horz" lIns="91440" tIns="45720" rIns="91440" bIns="45720" rtlCol="0" anchor="t">
            <a:normAutofit/>
          </a:bodyPr>
          <a:lstStyle/>
          <a:p>
            <a:r>
              <a:rPr lang="en-US" sz="3600">
                <a:solidFill>
                  <a:srgbClr val="FFFFFF"/>
                </a:solidFill>
              </a:rPr>
              <a:t>MODELING BUSINESS PERFORMANCE METRICS</a:t>
            </a:r>
          </a:p>
        </p:txBody>
      </p:sp>
      <p:pic>
        <p:nvPicPr>
          <p:cNvPr id="5" name="Picture 4">
            <a:extLst>
              <a:ext uri="{FF2B5EF4-FFF2-40B4-BE49-F238E27FC236}">
                <a16:creationId xmlns:a16="http://schemas.microsoft.com/office/drawing/2014/main" id="{E5993834-507A-4499-B585-0251345760CF}"/>
              </a:ext>
            </a:extLst>
          </p:cNvPr>
          <p:cNvPicPr>
            <a:picLocks noChangeAspect="1"/>
          </p:cNvPicPr>
          <p:nvPr/>
        </p:nvPicPr>
        <p:blipFill>
          <a:blip r:embed="rId3"/>
          <a:stretch>
            <a:fillRect/>
          </a:stretch>
        </p:blipFill>
        <p:spPr>
          <a:xfrm>
            <a:off x="4765053" y="1489159"/>
            <a:ext cx="6764864" cy="3855972"/>
          </a:xfrm>
          <a:prstGeom prst="rect">
            <a:avLst/>
          </a:prstGeom>
        </p:spPr>
      </p:pic>
      <p:sp>
        <p:nvSpPr>
          <p:cNvPr id="47" name="Slide Number Placeholder 34">
            <a:extLst>
              <a:ext uri="{FF2B5EF4-FFF2-40B4-BE49-F238E27FC236}">
                <a16:creationId xmlns:a16="http://schemas.microsoft.com/office/drawing/2014/main" id="{A38B3124-272B-4BB3-85FC-5E9D67A843F3}"/>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1570693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3EF1D-2DCE-4777-9019-2B929880EDBF}"/>
              </a:ext>
            </a:extLst>
          </p:cNvPr>
          <p:cNvSpPr>
            <a:spLocks noGrp="1"/>
          </p:cNvSpPr>
          <p:nvPr>
            <p:ph type="title"/>
          </p:nvPr>
        </p:nvSpPr>
        <p:spPr/>
        <p:txBody>
          <a:bodyPr/>
          <a:lstStyle/>
          <a:p>
            <a:r>
              <a:rPr lang="en-US"/>
              <a:t>REFERRENCES</a:t>
            </a:r>
          </a:p>
        </p:txBody>
      </p:sp>
      <p:sp>
        <p:nvSpPr>
          <p:cNvPr id="3" name="Content Placeholder 2">
            <a:extLst>
              <a:ext uri="{FF2B5EF4-FFF2-40B4-BE49-F238E27FC236}">
                <a16:creationId xmlns:a16="http://schemas.microsoft.com/office/drawing/2014/main" id="{AAC21B15-C944-42CC-BAA1-216DB2B6E41E}"/>
              </a:ext>
            </a:extLst>
          </p:cNvPr>
          <p:cNvSpPr>
            <a:spLocks noGrp="1"/>
          </p:cNvSpPr>
          <p:nvPr>
            <p:ph idx="1"/>
          </p:nvPr>
        </p:nvSpPr>
        <p:spPr/>
        <p:txBody>
          <a:bodyPr/>
          <a:lstStyle/>
          <a:p>
            <a:r>
              <a:rPr lang="en-US"/>
              <a:t>Microsoft © Software Requirements, Third Edition, Karl Wiegers and Joy Beatty</a:t>
            </a:r>
          </a:p>
          <a:p>
            <a:r>
              <a:rPr lang="en-US">
                <a:hlinkClick r:id="rId2"/>
              </a:rPr>
              <a:t>https://vietnambiz.vn/qua-trinh-kinh-doanh-business-process-la-gi-20200110114425839.htm</a:t>
            </a:r>
            <a:endParaRPr lang="en-US"/>
          </a:p>
          <a:p>
            <a:r>
              <a:rPr lang="en-US">
                <a:hlinkClick r:id="rId3"/>
              </a:rPr>
              <a:t>https://kissflow.com/workflow/bpm/business-process-modeling/</a:t>
            </a:r>
            <a:endParaRPr lang="en-US"/>
          </a:p>
          <a:p>
            <a:r>
              <a:rPr lang="en-US">
                <a:hlinkClick r:id="rId4"/>
              </a:rPr>
              <a:t>https://www.modernanalyst.com/Careers/InterviewQuestions/tabid/128/ID/3270/What-is-RML-Requirements-Modeling-Language.aspx</a:t>
            </a:r>
            <a:endParaRPr lang="en-US">
              <a:hlinkClick r:id="rId5"/>
            </a:endParaRPr>
          </a:p>
          <a:p>
            <a:r>
              <a:rPr lang="en-US">
                <a:hlinkClick r:id="rId6"/>
              </a:rPr>
              <a:t>Visual Models for Software Requirements</a:t>
            </a:r>
            <a:r>
              <a:rPr lang="en-US"/>
              <a:t>, Anthony Chen, Joy Beatty</a:t>
            </a:r>
            <a:endParaRPr lang="en-US">
              <a:hlinkClick r:id="rId5"/>
            </a:endParaRPr>
          </a:p>
          <a:p>
            <a:endParaRPr lang="en-US">
              <a:hlinkClick r:id="rId5"/>
            </a:endParaRPr>
          </a:p>
          <a:p>
            <a:endParaRPr lang="en-US" sz="2000">
              <a:solidFill>
                <a:schemeClr val="tx1"/>
              </a:solidFill>
            </a:endParaRPr>
          </a:p>
          <a:p>
            <a:endParaRPr lang="en-US"/>
          </a:p>
        </p:txBody>
      </p:sp>
      <p:sp>
        <p:nvSpPr>
          <p:cNvPr id="4" name="Slide Number Placeholder 3">
            <a:extLst>
              <a:ext uri="{FF2B5EF4-FFF2-40B4-BE49-F238E27FC236}">
                <a16:creationId xmlns:a16="http://schemas.microsoft.com/office/drawing/2014/main" id="{ACC18120-3E6D-4F48-98B5-621F8A75D88F}"/>
              </a:ext>
            </a:extLst>
          </p:cNvPr>
          <p:cNvSpPr>
            <a:spLocks noGrp="1"/>
          </p:cNvSpPr>
          <p:nvPr>
            <p:ph type="sldNum" sz="quarter" idx="12"/>
          </p:nvPr>
        </p:nvSpPr>
        <p:spPr/>
        <p:txBody>
          <a:bodyPr/>
          <a:lstStyle/>
          <a:p>
            <a:fld id="{3A98EE3D-8CD1-4C3F-BD1C-C98C9596463C}" type="slidenum">
              <a:rPr lang="en-US" smtClean="0"/>
              <a:t>13</a:t>
            </a:fld>
            <a:endParaRPr lang="en-US" dirty="0"/>
          </a:p>
        </p:txBody>
      </p:sp>
    </p:spTree>
    <p:extLst>
      <p:ext uri="{BB962C8B-B14F-4D97-AF65-F5344CB8AC3E}">
        <p14:creationId xmlns:p14="http://schemas.microsoft.com/office/powerpoint/2010/main" val="4167636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87D26DA-9773-4A0E-B213-DDF20A1F1F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82DE6EED-3588-4700-86E7-275E81378384}"/>
              </a:ext>
            </a:extLst>
          </p:cNvPr>
          <p:cNvSpPr>
            <a:spLocks noGrp="1"/>
          </p:cNvSpPr>
          <p:nvPr>
            <p:ph type="sldNum" sz="quarter" idx="12"/>
          </p:nvPr>
        </p:nvSpPr>
        <p:spPr>
          <a:xfrm>
            <a:off x="10558300" y="6423914"/>
            <a:ext cx="1052510" cy="365125"/>
          </a:xfrm>
        </p:spPr>
        <p:txBody>
          <a:bodyPr>
            <a:normAutofit/>
          </a:bodyPr>
          <a:lstStyle/>
          <a:p>
            <a:pPr>
              <a:spcAft>
                <a:spcPts val="600"/>
              </a:spcAft>
            </a:pPr>
            <a:fld id="{3A98EE3D-8CD1-4C3F-BD1C-C98C9596463C}" type="slidenum">
              <a:rPr lang="en-US" smtClean="0"/>
              <a:pPr>
                <a:spcAft>
                  <a:spcPts val="600"/>
                </a:spcAft>
              </a:pPr>
              <a:t>14</a:t>
            </a:fld>
            <a:endParaRPr lang="en-US"/>
          </a:p>
        </p:txBody>
      </p:sp>
      <p:pic>
        <p:nvPicPr>
          <p:cNvPr id="2052" name="Picture 4" descr="Phân biệt &amp;quot;thank&amp;quot; và &amp;quot;thanks&amp;quot; | Học Tiếng Anh cùng Callum Nguyễn">
            <a:extLst>
              <a:ext uri="{FF2B5EF4-FFF2-40B4-BE49-F238E27FC236}">
                <a16:creationId xmlns:a16="http://schemas.microsoft.com/office/drawing/2014/main" id="{7AE7730C-347B-44B8-AF27-C624D11D0B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5648" y="0"/>
            <a:ext cx="978070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86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A600E5A0-CFC6-4B4C-BE4F-74660CE40C21}"/>
              </a:ext>
            </a:extLst>
          </p:cNvPr>
          <p:cNvSpPr>
            <a:spLocks noGrp="1"/>
          </p:cNvSpPr>
          <p:nvPr>
            <p:ph type="title"/>
          </p:nvPr>
        </p:nvSpPr>
        <p:spPr/>
        <p:txBody>
          <a:bodyPr/>
          <a:lstStyle/>
          <a:p>
            <a:r>
              <a:rPr lang="en-US"/>
              <a:t>CONTENTS</a:t>
            </a:r>
          </a:p>
        </p:txBody>
      </p:sp>
      <p:sp>
        <p:nvSpPr>
          <p:cNvPr id="26" name="Rectangle 25">
            <a:extLst>
              <a:ext uri="{FF2B5EF4-FFF2-40B4-BE49-F238E27FC236}">
                <a16:creationId xmlns:a16="http://schemas.microsoft.com/office/drawing/2014/main" id="{B9A3DA05-C51E-416C-8A24-BA1CCEBCDC08}"/>
              </a:ext>
            </a:extLst>
          </p:cNvPr>
          <p:cNvSpPr/>
          <p:nvPr/>
        </p:nvSpPr>
        <p:spPr>
          <a:xfrm>
            <a:off x="856495" y="2639829"/>
            <a:ext cx="4795368" cy="589936"/>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marL="403225" indent="-403225">
              <a:buFont typeface="+mj-lt"/>
              <a:buAutoNum type="arabicPeriod"/>
            </a:pPr>
            <a:r>
              <a:rPr lang="en-US"/>
              <a:t>Modeling business processes</a:t>
            </a:r>
            <a:endParaRPr lang="en-US" b="1"/>
          </a:p>
        </p:txBody>
      </p:sp>
      <p:sp>
        <p:nvSpPr>
          <p:cNvPr id="25" name="Oval 24">
            <a:extLst>
              <a:ext uri="{FF2B5EF4-FFF2-40B4-BE49-F238E27FC236}">
                <a16:creationId xmlns:a16="http://schemas.microsoft.com/office/drawing/2014/main" id="{A793397C-BD66-4BB5-9C00-E9FC48DA64D8}"/>
              </a:ext>
            </a:extLst>
          </p:cNvPr>
          <p:cNvSpPr/>
          <p:nvPr/>
        </p:nvSpPr>
        <p:spPr>
          <a:xfrm>
            <a:off x="581192" y="2639829"/>
            <a:ext cx="589936" cy="589936"/>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t>1</a:t>
            </a:r>
          </a:p>
        </p:txBody>
      </p:sp>
      <p:sp>
        <p:nvSpPr>
          <p:cNvPr id="27" name="Rectangle 26">
            <a:extLst>
              <a:ext uri="{FF2B5EF4-FFF2-40B4-BE49-F238E27FC236}">
                <a16:creationId xmlns:a16="http://schemas.microsoft.com/office/drawing/2014/main" id="{C5227852-4CDF-44AB-8487-5AC19FAF9FA9}"/>
              </a:ext>
            </a:extLst>
          </p:cNvPr>
          <p:cNvSpPr/>
          <p:nvPr/>
        </p:nvSpPr>
        <p:spPr>
          <a:xfrm>
            <a:off x="856495" y="3805607"/>
            <a:ext cx="4795368" cy="589936"/>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marL="457200" indent="-457200">
              <a:buFont typeface="+mj-lt"/>
              <a:buAutoNum type="arabicPeriod"/>
            </a:pPr>
            <a:r>
              <a:rPr lang="en-US"/>
              <a:t>Modeling business performance metrics</a:t>
            </a:r>
          </a:p>
        </p:txBody>
      </p:sp>
      <p:sp>
        <p:nvSpPr>
          <p:cNvPr id="28" name="Oval 27">
            <a:extLst>
              <a:ext uri="{FF2B5EF4-FFF2-40B4-BE49-F238E27FC236}">
                <a16:creationId xmlns:a16="http://schemas.microsoft.com/office/drawing/2014/main" id="{DBA0D32E-1EB8-423C-925B-88BCF6E635DF}"/>
              </a:ext>
            </a:extLst>
          </p:cNvPr>
          <p:cNvSpPr/>
          <p:nvPr/>
        </p:nvSpPr>
        <p:spPr>
          <a:xfrm>
            <a:off x="581192" y="3805607"/>
            <a:ext cx="589936" cy="589936"/>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t>2</a:t>
            </a:r>
          </a:p>
        </p:txBody>
      </p:sp>
      <p:sp>
        <p:nvSpPr>
          <p:cNvPr id="29" name="Rectangle 28">
            <a:extLst>
              <a:ext uri="{FF2B5EF4-FFF2-40B4-BE49-F238E27FC236}">
                <a16:creationId xmlns:a16="http://schemas.microsoft.com/office/drawing/2014/main" id="{BD0B2E65-61E2-472C-88A9-E5AB60CE9660}"/>
              </a:ext>
            </a:extLst>
          </p:cNvPr>
          <p:cNvSpPr/>
          <p:nvPr/>
        </p:nvSpPr>
        <p:spPr>
          <a:xfrm>
            <a:off x="856495" y="4967125"/>
            <a:ext cx="4795368" cy="589936"/>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marL="457200" indent="-457200">
              <a:buFont typeface="+mj-lt"/>
              <a:buAutoNum type="arabicPeriod"/>
            </a:pPr>
            <a:r>
              <a:rPr lang="en-US"/>
              <a:t>Good practices for business process automation projects</a:t>
            </a:r>
          </a:p>
        </p:txBody>
      </p:sp>
      <p:sp>
        <p:nvSpPr>
          <p:cNvPr id="30" name="Oval 29">
            <a:extLst>
              <a:ext uri="{FF2B5EF4-FFF2-40B4-BE49-F238E27FC236}">
                <a16:creationId xmlns:a16="http://schemas.microsoft.com/office/drawing/2014/main" id="{886F6667-5111-4A48-93B0-47B2112F3CFB}"/>
              </a:ext>
            </a:extLst>
          </p:cNvPr>
          <p:cNvSpPr/>
          <p:nvPr/>
        </p:nvSpPr>
        <p:spPr>
          <a:xfrm>
            <a:off x="581192" y="4967125"/>
            <a:ext cx="589936" cy="589936"/>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t>3</a:t>
            </a:r>
          </a:p>
        </p:txBody>
      </p:sp>
      <p:sp>
        <p:nvSpPr>
          <p:cNvPr id="35" name="Slide Number Placeholder 34">
            <a:extLst>
              <a:ext uri="{FF2B5EF4-FFF2-40B4-BE49-F238E27FC236}">
                <a16:creationId xmlns:a16="http://schemas.microsoft.com/office/drawing/2014/main" id="{2FAA9179-3061-477A-88C1-189913D9D068}"/>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2304141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A600E5A0-CFC6-4B4C-BE4F-74660CE40C21}"/>
              </a:ext>
            </a:extLst>
          </p:cNvPr>
          <p:cNvSpPr>
            <a:spLocks noGrp="1"/>
          </p:cNvSpPr>
          <p:nvPr>
            <p:ph type="title"/>
          </p:nvPr>
        </p:nvSpPr>
        <p:spPr/>
        <p:txBody>
          <a:bodyPr>
            <a:normAutofit fontScale="90000"/>
          </a:bodyPr>
          <a:lstStyle/>
          <a:p>
            <a:r>
              <a:rPr lang="en-US"/>
              <a:t>BUSINESS PROCESS and business process automation</a:t>
            </a:r>
          </a:p>
        </p:txBody>
      </p:sp>
      <p:sp>
        <p:nvSpPr>
          <p:cNvPr id="35" name="Slide Number Placeholder 34">
            <a:extLst>
              <a:ext uri="{FF2B5EF4-FFF2-40B4-BE49-F238E27FC236}">
                <a16:creationId xmlns:a16="http://schemas.microsoft.com/office/drawing/2014/main" id="{2FAA9179-3061-477A-88C1-189913D9D068}"/>
              </a:ext>
            </a:extLst>
          </p:cNvPr>
          <p:cNvSpPr>
            <a:spLocks noGrp="1"/>
          </p:cNvSpPr>
          <p:nvPr>
            <p:ph type="sldNum" sz="quarter" idx="12"/>
          </p:nvPr>
        </p:nvSpPr>
        <p:spPr/>
        <p:txBody>
          <a:bodyPr/>
          <a:lstStyle/>
          <a:p>
            <a:fld id="{3A98EE3D-8CD1-4C3F-BD1C-C98C9596463C}" type="slidenum">
              <a:rPr lang="en-US" smtClean="0"/>
              <a:t>3</a:t>
            </a:fld>
            <a:endParaRPr lang="en-US" dirty="0"/>
          </a:p>
        </p:txBody>
      </p:sp>
      <p:pic>
        <p:nvPicPr>
          <p:cNvPr id="10" name="Picture 2" descr="Person Vector Png Transparent Images – Free PNG Images Vector, PSD,  Clipart, Templates">
            <a:extLst>
              <a:ext uri="{FF2B5EF4-FFF2-40B4-BE49-F238E27FC236}">
                <a16:creationId xmlns:a16="http://schemas.microsoft.com/office/drawing/2014/main" id="{4083FF81-84A2-4420-85FD-1AA3E98316C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92" y="2133814"/>
            <a:ext cx="1048439" cy="104843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Skyline Icons – Free Vector Download, PNG, SVG, GIF">
            <a:extLst>
              <a:ext uri="{FF2B5EF4-FFF2-40B4-BE49-F238E27FC236}">
                <a16:creationId xmlns:a16="http://schemas.microsoft.com/office/drawing/2014/main" id="{D1EF69FF-2FAF-4ABF-A88C-94413D4BB9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3520" y="1995035"/>
            <a:ext cx="1325995" cy="1325995"/>
          </a:xfrm>
          <a:prstGeom prst="rect">
            <a:avLst/>
          </a:prstGeom>
          <a:noFill/>
          <a:extLst>
            <a:ext uri="{909E8E84-426E-40DD-AFC4-6F175D3DCCD1}">
              <a14:hiddenFill xmlns:a14="http://schemas.microsoft.com/office/drawing/2010/main">
                <a:solidFill>
                  <a:srgbClr val="FFFFFF"/>
                </a:solidFill>
              </a14:hiddenFill>
            </a:ext>
          </a:extLst>
        </p:spPr>
      </p:pic>
      <p:sp>
        <p:nvSpPr>
          <p:cNvPr id="12" name="Arrow: Right 11">
            <a:extLst>
              <a:ext uri="{FF2B5EF4-FFF2-40B4-BE49-F238E27FC236}">
                <a16:creationId xmlns:a16="http://schemas.microsoft.com/office/drawing/2014/main" id="{180DEEFF-D6D6-4EF6-8E0F-9ADF2803BFBE}"/>
              </a:ext>
            </a:extLst>
          </p:cNvPr>
          <p:cNvSpPr/>
          <p:nvPr/>
        </p:nvSpPr>
        <p:spPr>
          <a:xfrm>
            <a:off x="1490725" y="2592480"/>
            <a:ext cx="432495" cy="190107"/>
          </a:xfrm>
          <a:prstGeom prst="right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a:p>
        </p:txBody>
      </p:sp>
      <p:pic>
        <p:nvPicPr>
          <p:cNvPr id="13" name="Picture 6" descr="Flat money Royalty Free Vector Image - VectorStock">
            <a:extLst>
              <a:ext uri="{FF2B5EF4-FFF2-40B4-BE49-F238E27FC236}">
                <a16:creationId xmlns:a16="http://schemas.microsoft.com/office/drawing/2014/main" id="{A4D52069-E7B6-41D6-BF6F-D3C883BCEFCF}"/>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1600" t="27555" r="7486" b="26953"/>
          <a:stretch/>
        </p:blipFill>
        <p:spPr bwMode="auto">
          <a:xfrm>
            <a:off x="3829772" y="2339725"/>
            <a:ext cx="1048438" cy="636614"/>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Right 13">
            <a:extLst>
              <a:ext uri="{FF2B5EF4-FFF2-40B4-BE49-F238E27FC236}">
                <a16:creationId xmlns:a16="http://schemas.microsoft.com/office/drawing/2014/main" id="{B2B84DC6-2A0F-4269-972D-451CD72EAA9C}"/>
              </a:ext>
            </a:extLst>
          </p:cNvPr>
          <p:cNvSpPr/>
          <p:nvPr/>
        </p:nvSpPr>
        <p:spPr>
          <a:xfrm>
            <a:off x="3288995" y="2592480"/>
            <a:ext cx="432495" cy="190107"/>
          </a:xfrm>
          <a:prstGeom prst="right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a:p>
        </p:txBody>
      </p:sp>
      <p:sp>
        <p:nvSpPr>
          <p:cNvPr id="15" name="Arrow: Right 14">
            <a:extLst>
              <a:ext uri="{FF2B5EF4-FFF2-40B4-BE49-F238E27FC236}">
                <a16:creationId xmlns:a16="http://schemas.microsoft.com/office/drawing/2014/main" id="{B74022F6-4CBB-46DC-BD18-7998A3280D6A}"/>
              </a:ext>
            </a:extLst>
          </p:cNvPr>
          <p:cNvSpPr/>
          <p:nvPr/>
        </p:nvSpPr>
        <p:spPr>
          <a:xfrm>
            <a:off x="5005763" y="2592479"/>
            <a:ext cx="432495" cy="190107"/>
          </a:xfrm>
          <a:prstGeom prst="right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a:p>
        </p:txBody>
      </p:sp>
      <p:pic>
        <p:nvPicPr>
          <p:cNvPr id="16" name="Picture 2" descr="Person Vector Png Transparent Images – Free PNG Images Vector, PSD,  Clipart, Templates">
            <a:extLst>
              <a:ext uri="{FF2B5EF4-FFF2-40B4-BE49-F238E27FC236}">
                <a16:creationId xmlns:a16="http://schemas.microsoft.com/office/drawing/2014/main" id="{6180EDEC-E189-4CBC-BBD0-003A8B22959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2010" y="2068259"/>
            <a:ext cx="1048439" cy="104843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ecretary Vector SVG Icon (8) - PNG Repo Free PNG Icons">
            <a:extLst>
              <a:ext uri="{FF2B5EF4-FFF2-40B4-BE49-F238E27FC236}">
                <a16:creationId xmlns:a16="http://schemas.microsoft.com/office/drawing/2014/main" id="{0DE94E5C-8142-4081-A305-F410968389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29772" y="3522115"/>
            <a:ext cx="1048439" cy="104843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Person Vector Png Transparent Images – Free PNG Images Vector, PSD,  Clipart, Templates">
            <a:extLst>
              <a:ext uri="{FF2B5EF4-FFF2-40B4-BE49-F238E27FC236}">
                <a16:creationId xmlns:a16="http://schemas.microsoft.com/office/drawing/2014/main" id="{6CD1E5BF-79AF-4A65-8FB3-E82862DC11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92" y="3522117"/>
            <a:ext cx="1048439" cy="104843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Skyline Icons – Free Vector Download, PNG, SVG, GIF">
            <a:extLst>
              <a:ext uri="{FF2B5EF4-FFF2-40B4-BE49-F238E27FC236}">
                <a16:creationId xmlns:a16="http://schemas.microsoft.com/office/drawing/2014/main" id="{129189A7-E36E-4CEE-B587-44784377BD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3520" y="3383338"/>
            <a:ext cx="1325995" cy="1325995"/>
          </a:xfrm>
          <a:prstGeom prst="rect">
            <a:avLst/>
          </a:prstGeom>
          <a:noFill/>
          <a:extLst>
            <a:ext uri="{909E8E84-426E-40DD-AFC4-6F175D3DCCD1}">
              <a14:hiddenFill xmlns:a14="http://schemas.microsoft.com/office/drawing/2010/main">
                <a:solidFill>
                  <a:srgbClr val="FFFFFF"/>
                </a:solidFill>
              </a14:hiddenFill>
            </a:ext>
          </a:extLst>
        </p:spPr>
      </p:pic>
      <p:sp>
        <p:nvSpPr>
          <p:cNvPr id="20" name="Arrow: Right 19">
            <a:extLst>
              <a:ext uri="{FF2B5EF4-FFF2-40B4-BE49-F238E27FC236}">
                <a16:creationId xmlns:a16="http://schemas.microsoft.com/office/drawing/2014/main" id="{1009A038-59FC-447D-A389-EB213688F0B6}"/>
              </a:ext>
            </a:extLst>
          </p:cNvPr>
          <p:cNvSpPr/>
          <p:nvPr/>
        </p:nvSpPr>
        <p:spPr>
          <a:xfrm>
            <a:off x="1490725" y="3980783"/>
            <a:ext cx="432495" cy="190107"/>
          </a:xfrm>
          <a:prstGeom prst="right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a:p>
        </p:txBody>
      </p:sp>
      <p:sp>
        <p:nvSpPr>
          <p:cNvPr id="22" name="Arrow: Right 21">
            <a:extLst>
              <a:ext uri="{FF2B5EF4-FFF2-40B4-BE49-F238E27FC236}">
                <a16:creationId xmlns:a16="http://schemas.microsoft.com/office/drawing/2014/main" id="{FA700AAA-ECDE-456D-81F7-A9D9F9FC5A13}"/>
              </a:ext>
            </a:extLst>
          </p:cNvPr>
          <p:cNvSpPr/>
          <p:nvPr/>
        </p:nvSpPr>
        <p:spPr>
          <a:xfrm>
            <a:off x="3288995" y="3980783"/>
            <a:ext cx="432495" cy="190107"/>
          </a:xfrm>
          <a:prstGeom prst="right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a:p>
        </p:txBody>
      </p:sp>
      <p:pic>
        <p:nvPicPr>
          <p:cNvPr id="23" name="Picture 6" descr="Flat money Royalty Free Vector Image - VectorStock">
            <a:extLst>
              <a:ext uri="{FF2B5EF4-FFF2-40B4-BE49-F238E27FC236}">
                <a16:creationId xmlns:a16="http://schemas.microsoft.com/office/drawing/2014/main" id="{60DAEDFF-92A8-4F04-BD3B-913023805972}"/>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1600" t="27555" r="7486" b="26953"/>
          <a:stretch/>
        </p:blipFill>
        <p:spPr bwMode="auto">
          <a:xfrm>
            <a:off x="5527270" y="3725927"/>
            <a:ext cx="1048438" cy="636614"/>
          </a:xfrm>
          <a:prstGeom prst="rect">
            <a:avLst/>
          </a:prstGeom>
          <a:noFill/>
          <a:extLst>
            <a:ext uri="{909E8E84-426E-40DD-AFC4-6F175D3DCCD1}">
              <a14:hiddenFill xmlns:a14="http://schemas.microsoft.com/office/drawing/2010/main">
                <a:solidFill>
                  <a:srgbClr val="FFFFFF"/>
                </a:solidFill>
              </a14:hiddenFill>
            </a:ext>
          </a:extLst>
        </p:spPr>
      </p:pic>
      <p:sp>
        <p:nvSpPr>
          <p:cNvPr id="24" name="Arrow: Right 23">
            <a:extLst>
              <a:ext uri="{FF2B5EF4-FFF2-40B4-BE49-F238E27FC236}">
                <a16:creationId xmlns:a16="http://schemas.microsoft.com/office/drawing/2014/main" id="{EC6F869F-563F-460A-A0FF-3CAAE563A56A}"/>
              </a:ext>
            </a:extLst>
          </p:cNvPr>
          <p:cNvSpPr/>
          <p:nvPr/>
        </p:nvSpPr>
        <p:spPr>
          <a:xfrm>
            <a:off x="4986493" y="3978682"/>
            <a:ext cx="432495" cy="190107"/>
          </a:xfrm>
          <a:prstGeom prst="right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a:p>
        </p:txBody>
      </p:sp>
      <p:sp>
        <p:nvSpPr>
          <p:cNvPr id="31" name="Arrow: Right 30">
            <a:extLst>
              <a:ext uri="{FF2B5EF4-FFF2-40B4-BE49-F238E27FC236}">
                <a16:creationId xmlns:a16="http://schemas.microsoft.com/office/drawing/2014/main" id="{7D16B0CD-A4FB-4CEE-AB1E-7A3712AB96EC}"/>
              </a:ext>
            </a:extLst>
          </p:cNvPr>
          <p:cNvSpPr/>
          <p:nvPr/>
        </p:nvSpPr>
        <p:spPr>
          <a:xfrm>
            <a:off x="6703261" y="3978681"/>
            <a:ext cx="432495" cy="190107"/>
          </a:xfrm>
          <a:prstGeom prst="right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a:p>
        </p:txBody>
      </p:sp>
      <p:pic>
        <p:nvPicPr>
          <p:cNvPr id="32" name="Picture 2" descr="Person Vector Png Transparent Images – Free PNG Images Vector, PSD,  Clipart, Templates">
            <a:extLst>
              <a:ext uri="{FF2B5EF4-FFF2-40B4-BE49-F238E27FC236}">
                <a16:creationId xmlns:a16="http://schemas.microsoft.com/office/drawing/2014/main" id="{8FC9D06C-421C-437C-BAF9-7AC800496D3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9508" y="3454461"/>
            <a:ext cx="1048439" cy="10484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ector Securities Website Security - Software Development Icon Png,  Cliparts &amp;amp; Cartoons - Jing.fm">
            <a:extLst>
              <a:ext uri="{FF2B5EF4-FFF2-40B4-BE49-F238E27FC236}">
                <a16:creationId xmlns:a16="http://schemas.microsoft.com/office/drawing/2014/main" id="{A86F9524-2479-4D73-88D2-FE1CE0B3F89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0163" t="5402" r="9602" b="4657"/>
          <a:stretch/>
        </p:blipFill>
        <p:spPr bwMode="auto">
          <a:xfrm>
            <a:off x="3829772" y="5024565"/>
            <a:ext cx="1189886" cy="104843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Person Vector Png Transparent Images – Free PNG Images Vector, PSD,  Clipart, Templates">
            <a:extLst>
              <a:ext uri="{FF2B5EF4-FFF2-40B4-BE49-F238E27FC236}">
                <a16:creationId xmlns:a16="http://schemas.microsoft.com/office/drawing/2014/main" id="{6D299E1C-228B-475D-92FE-E4622CE44F8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92" y="5024567"/>
            <a:ext cx="1048439" cy="104843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Skyline Icons – Free Vector Download, PNG, SVG, GIF">
            <a:extLst>
              <a:ext uri="{FF2B5EF4-FFF2-40B4-BE49-F238E27FC236}">
                <a16:creationId xmlns:a16="http://schemas.microsoft.com/office/drawing/2014/main" id="{94EAB422-471F-4988-8BC6-D6CE8CBF4E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3520" y="4885788"/>
            <a:ext cx="1325995" cy="1325995"/>
          </a:xfrm>
          <a:prstGeom prst="rect">
            <a:avLst/>
          </a:prstGeom>
          <a:noFill/>
          <a:extLst>
            <a:ext uri="{909E8E84-426E-40DD-AFC4-6F175D3DCCD1}">
              <a14:hiddenFill xmlns:a14="http://schemas.microsoft.com/office/drawing/2010/main">
                <a:solidFill>
                  <a:srgbClr val="FFFFFF"/>
                </a:solidFill>
              </a14:hiddenFill>
            </a:ext>
          </a:extLst>
        </p:spPr>
      </p:pic>
      <p:sp>
        <p:nvSpPr>
          <p:cNvPr id="36" name="Arrow: Right 35">
            <a:extLst>
              <a:ext uri="{FF2B5EF4-FFF2-40B4-BE49-F238E27FC236}">
                <a16:creationId xmlns:a16="http://schemas.microsoft.com/office/drawing/2014/main" id="{18F56DF2-2982-465D-B6FD-B9742459057A}"/>
              </a:ext>
            </a:extLst>
          </p:cNvPr>
          <p:cNvSpPr/>
          <p:nvPr/>
        </p:nvSpPr>
        <p:spPr>
          <a:xfrm>
            <a:off x="1490725" y="5483233"/>
            <a:ext cx="432495" cy="190107"/>
          </a:xfrm>
          <a:prstGeom prst="right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a:p>
        </p:txBody>
      </p:sp>
      <p:sp>
        <p:nvSpPr>
          <p:cNvPr id="37" name="Arrow: Right 36">
            <a:extLst>
              <a:ext uri="{FF2B5EF4-FFF2-40B4-BE49-F238E27FC236}">
                <a16:creationId xmlns:a16="http://schemas.microsoft.com/office/drawing/2014/main" id="{01442316-A293-43D3-8FD8-5EADEAE81874}"/>
              </a:ext>
            </a:extLst>
          </p:cNvPr>
          <p:cNvSpPr/>
          <p:nvPr/>
        </p:nvSpPr>
        <p:spPr>
          <a:xfrm>
            <a:off x="3288995" y="5483233"/>
            <a:ext cx="432495" cy="190107"/>
          </a:xfrm>
          <a:prstGeom prst="right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a:p>
        </p:txBody>
      </p:sp>
      <p:pic>
        <p:nvPicPr>
          <p:cNvPr id="38" name="Picture 2" descr="Secretary Vector SVG Icon (8) - PNG Repo Free PNG Icons">
            <a:extLst>
              <a:ext uri="{FF2B5EF4-FFF2-40B4-BE49-F238E27FC236}">
                <a16:creationId xmlns:a16="http://schemas.microsoft.com/office/drawing/2014/main" id="{ABD8792F-2370-4E10-AE31-7B2A5A67F3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4822" y="4978072"/>
            <a:ext cx="1048439" cy="1048439"/>
          </a:xfrm>
          <a:prstGeom prst="rect">
            <a:avLst/>
          </a:prstGeom>
          <a:noFill/>
          <a:extLst>
            <a:ext uri="{909E8E84-426E-40DD-AFC4-6F175D3DCCD1}">
              <a14:hiddenFill xmlns:a14="http://schemas.microsoft.com/office/drawing/2010/main">
                <a:solidFill>
                  <a:srgbClr val="FFFFFF"/>
                </a:solidFill>
              </a14:hiddenFill>
            </a:ext>
          </a:extLst>
        </p:spPr>
      </p:pic>
      <p:sp>
        <p:nvSpPr>
          <p:cNvPr id="39" name="Arrow: Right 38">
            <a:extLst>
              <a:ext uri="{FF2B5EF4-FFF2-40B4-BE49-F238E27FC236}">
                <a16:creationId xmlns:a16="http://schemas.microsoft.com/office/drawing/2014/main" id="{990A0578-79D1-4655-8470-0346CC925D9B}"/>
              </a:ext>
            </a:extLst>
          </p:cNvPr>
          <p:cNvSpPr/>
          <p:nvPr/>
        </p:nvSpPr>
        <p:spPr>
          <a:xfrm>
            <a:off x="5114045" y="5436740"/>
            <a:ext cx="432495" cy="190107"/>
          </a:xfrm>
          <a:prstGeom prst="right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a:p>
        </p:txBody>
      </p:sp>
      <p:pic>
        <p:nvPicPr>
          <p:cNvPr id="40" name="Picture 6" descr="Flat money Royalty Free Vector Image - VectorStock">
            <a:extLst>
              <a:ext uri="{FF2B5EF4-FFF2-40B4-BE49-F238E27FC236}">
                <a16:creationId xmlns:a16="http://schemas.microsoft.com/office/drawing/2014/main" id="{A2ED6BFF-B003-415C-BC65-BF45661F6D3E}"/>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1600" t="27555" r="7486" b="26953"/>
          <a:stretch/>
        </p:blipFill>
        <p:spPr bwMode="auto">
          <a:xfrm>
            <a:off x="7352320" y="5181884"/>
            <a:ext cx="1048438" cy="636614"/>
          </a:xfrm>
          <a:prstGeom prst="rect">
            <a:avLst/>
          </a:prstGeom>
          <a:noFill/>
          <a:extLst>
            <a:ext uri="{909E8E84-426E-40DD-AFC4-6F175D3DCCD1}">
              <a14:hiddenFill xmlns:a14="http://schemas.microsoft.com/office/drawing/2010/main">
                <a:solidFill>
                  <a:srgbClr val="FFFFFF"/>
                </a:solidFill>
              </a14:hiddenFill>
            </a:ext>
          </a:extLst>
        </p:spPr>
      </p:pic>
      <p:sp>
        <p:nvSpPr>
          <p:cNvPr id="41" name="Arrow: Right 40">
            <a:extLst>
              <a:ext uri="{FF2B5EF4-FFF2-40B4-BE49-F238E27FC236}">
                <a16:creationId xmlns:a16="http://schemas.microsoft.com/office/drawing/2014/main" id="{92FEF5C7-6C76-4CC8-9114-816C86253702}"/>
              </a:ext>
            </a:extLst>
          </p:cNvPr>
          <p:cNvSpPr/>
          <p:nvPr/>
        </p:nvSpPr>
        <p:spPr>
          <a:xfrm>
            <a:off x="6811543" y="5434639"/>
            <a:ext cx="432495" cy="190107"/>
          </a:xfrm>
          <a:prstGeom prst="right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a:p>
        </p:txBody>
      </p:sp>
      <p:sp>
        <p:nvSpPr>
          <p:cNvPr id="42" name="Arrow: Right 41">
            <a:extLst>
              <a:ext uri="{FF2B5EF4-FFF2-40B4-BE49-F238E27FC236}">
                <a16:creationId xmlns:a16="http://schemas.microsoft.com/office/drawing/2014/main" id="{3B7F9E56-9DE8-4BBB-AFB2-59B305DF1E0D}"/>
              </a:ext>
            </a:extLst>
          </p:cNvPr>
          <p:cNvSpPr/>
          <p:nvPr/>
        </p:nvSpPr>
        <p:spPr>
          <a:xfrm>
            <a:off x="8528311" y="5434638"/>
            <a:ext cx="432495" cy="190107"/>
          </a:xfrm>
          <a:prstGeom prst="right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a:p>
        </p:txBody>
      </p:sp>
      <p:pic>
        <p:nvPicPr>
          <p:cNvPr id="43" name="Picture 2" descr="Person Vector Png Transparent Images – Free PNG Images Vector, PSD,  Clipart, Templates">
            <a:extLst>
              <a:ext uri="{FF2B5EF4-FFF2-40B4-BE49-F238E27FC236}">
                <a16:creationId xmlns:a16="http://schemas.microsoft.com/office/drawing/2014/main" id="{CF4D2452-4968-43A1-AEB5-991185418C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44558" y="4910418"/>
            <a:ext cx="1048439" cy="1048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87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500"/>
                                        <p:tgtEl>
                                          <p:spTgt spid="20"/>
                                        </p:tgtEl>
                                      </p:cBhvr>
                                    </p:animEffect>
                                  </p:childTnLst>
                                </p:cTn>
                              </p:par>
                              <p:par>
                                <p:cTn id="43" presetID="10"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left)">
                                      <p:cBhvr>
                                        <p:cTn id="48" dur="500"/>
                                        <p:tgtEl>
                                          <p:spTgt spid="22"/>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left)">
                                      <p:cBhvr>
                                        <p:cTn id="51" dur="500"/>
                                        <p:tgtEl>
                                          <p:spTgt spid="24"/>
                                        </p:tgtEl>
                                      </p:cBhvr>
                                    </p:animEffect>
                                  </p:childTnLst>
                                </p:cTn>
                              </p:par>
                              <p:par>
                                <p:cTn id="52" presetID="10" presetClass="entr" presetSubtype="0" fill="hold"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left)">
                                      <p:cBhvr>
                                        <p:cTn id="57" dur="500"/>
                                        <p:tgtEl>
                                          <p:spTgt spid="31"/>
                                        </p:tgtEl>
                                      </p:cBhvr>
                                    </p:animEffect>
                                  </p:childTnLst>
                                </p:cTn>
                              </p:par>
                              <p:par>
                                <p:cTn id="58" presetID="10" presetClass="entr" presetSubtype="0" fill="hold" nodeType="with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fade">
                                      <p:cBhvr>
                                        <p:cTn id="60" dur="500"/>
                                        <p:tgtEl>
                                          <p:spTgt spid="32"/>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1026"/>
                                        </p:tgtEl>
                                        <p:attrNameLst>
                                          <p:attrName>style.visibility</p:attrName>
                                        </p:attrNameLst>
                                      </p:cBhvr>
                                      <p:to>
                                        <p:strVal val="visible"/>
                                      </p:to>
                                    </p:set>
                                    <p:animEffect transition="in" filter="barn(inVertical)">
                                      <p:cBhvr>
                                        <p:cTn id="65" dur="500"/>
                                        <p:tgtEl>
                                          <p:spTgt spid="102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wipe(left)">
                                      <p:cBhvr>
                                        <p:cTn id="73" dur="500"/>
                                        <p:tgtEl>
                                          <p:spTgt spid="36"/>
                                        </p:tgtEl>
                                      </p:cBhvr>
                                    </p:animEffect>
                                  </p:childTnLst>
                                </p:cTn>
                              </p:par>
                              <p:par>
                                <p:cTn id="74" presetID="10" presetClass="entr" presetSubtype="0" fill="hold" nodeType="with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fade">
                                      <p:cBhvr>
                                        <p:cTn id="76" dur="500"/>
                                        <p:tgtEl>
                                          <p:spTgt spid="34"/>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wipe(left)">
                                      <p:cBhvr>
                                        <p:cTn id="79" dur="500"/>
                                        <p:tgtEl>
                                          <p:spTgt spid="37"/>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wipe(left)">
                                      <p:cBhvr>
                                        <p:cTn id="82" dur="500"/>
                                        <p:tgtEl>
                                          <p:spTgt spid="39"/>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wipe(left)">
                                      <p:cBhvr>
                                        <p:cTn id="85" dur="500"/>
                                        <p:tgtEl>
                                          <p:spTgt spid="41"/>
                                        </p:tgtEl>
                                      </p:cBhvr>
                                    </p:animEffect>
                                  </p:childTnLst>
                                </p:cTn>
                              </p:par>
                              <p:par>
                                <p:cTn id="86" presetID="10" presetClass="entr" presetSubtype="0" fill="hold" nodeType="with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fade">
                                      <p:cBhvr>
                                        <p:cTn id="88" dur="500"/>
                                        <p:tgtEl>
                                          <p:spTgt spid="40"/>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42"/>
                                        </p:tgtEl>
                                        <p:attrNameLst>
                                          <p:attrName>style.visibility</p:attrName>
                                        </p:attrNameLst>
                                      </p:cBhvr>
                                      <p:to>
                                        <p:strVal val="visible"/>
                                      </p:to>
                                    </p:set>
                                    <p:animEffect transition="in" filter="wipe(left)">
                                      <p:cBhvr>
                                        <p:cTn id="91" dur="500"/>
                                        <p:tgtEl>
                                          <p:spTgt spid="42"/>
                                        </p:tgtEl>
                                      </p:cBhvr>
                                    </p:animEffect>
                                  </p:childTnLst>
                                </p:cTn>
                              </p:par>
                              <p:par>
                                <p:cTn id="92" presetID="10" presetClass="entr" presetSubtype="0" fill="hold" nodeType="withEffect">
                                  <p:stCondLst>
                                    <p:cond delay="0"/>
                                  </p:stCondLst>
                                  <p:childTnLst>
                                    <p:set>
                                      <p:cBhvr>
                                        <p:cTn id="93" dur="1" fill="hold">
                                          <p:stCondLst>
                                            <p:cond delay="0"/>
                                          </p:stCondLst>
                                        </p:cTn>
                                        <p:tgtEl>
                                          <p:spTgt spid="43"/>
                                        </p:tgtEl>
                                        <p:attrNameLst>
                                          <p:attrName>style.visibility</p:attrName>
                                        </p:attrNameLst>
                                      </p:cBhvr>
                                      <p:to>
                                        <p:strVal val="visible"/>
                                      </p:to>
                                    </p:set>
                                    <p:animEffect transition="in" filter="fade">
                                      <p:cBhvr>
                                        <p:cTn id="94" dur="500"/>
                                        <p:tgtEl>
                                          <p:spTgt spid="43"/>
                                        </p:tgtEl>
                                      </p:cBhvr>
                                    </p:animEffect>
                                  </p:childTnLst>
                                </p:cTn>
                              </p:par>
                              <p:par>
                                <p:cTn id="95" presetID="10" presetClass="entr" presetSubtype="0" fill="hold" nodeType="with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fade">
                                      <p:cBhvr>
                                        <p:cTn id="97" dur="500"/>
                                        <p:tgtEl>
                                          <p:spTgt spid="38"/>
                                        </p:tgtEl>
                                      </p:cBhvr>
                                    </p:animEffect>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nodeType="clickEffect">
                                  <p:stCondLst>
                                    <p:cond delay="0"/>
                                  </p:stCondLst>
                                  <p:childTnLst>
                                    <p:set>
                                      <p:cBhvr>
                                        <p:cTn id="101" dur="1" fill="hold">
                                          <p:stCondLst>
                                            <p:cond delay="0"/>
                                          </p:stCondLst>
                                        </p:cTn>
                                        <p:tgtEl>
                                          <p:spTgt spid="1028"/>
                                        </p:tgtEl>
                                        <p:attrNameLst>
                                          <p:attrName>style.visibility</p:attrName>
                                        </p:attrNameLst>
                                      </p:cBhvr>
                                      <p:to>
                                        <p:strVal val="visible"/>
                                      </p:to>
                                    </p:set>
                                    <p:animEffect transition="in" filter="barn(inVertical)">
                                      <p:cBhvr>
                                        <p:cTn id="10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20" grpId="0" animBg="1"/>
      <p:bldP spid="22" grpId="0" animBg="1"/>
      <p:bldP spid="24" grpId="0" animBg="1"/>
      <p:bldP spid="31" grpId="0" animBg="1"/>
      <p:bldP spid="36" grpId="0" animBg="1"/>
      <p:bldP spid="37" grpId="0" animBg="1"/>
      <p:bldP spid="39" grpId="0" animBg="1"/>
      <p:bldP spid="41" grpId="0" animBg="1"/>
      <p:bldP spid="4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A600E5A0-CFC6-4B4C-BE4F-74660CE40C21}"/>
              </a:ext>
            </a:extLst>
          </p:cNvPr>
          <p:cNvSpPr>
            <a:spLocks noGrp="1"/>
          </p:cNvSpPr>
          <p:nvPr>
            <p:ph type="title"/>
          </p:nvPr>
        </p:nvSpPr>
        <p:spPr/>
        <p:txBody>
          <a:bodyPr anchor="t">
            <a:normAutofit/>
          </a:bodyPr>
          <a:lstStyle/>
          <a:p>
            <a:r>
              <a:rPr lang="en-US"/>
              <a:t>MODELING BUSINESS PROCESSES</a:t>
            </a:r>
          </a:p>
        </p:txBody>
      </p:sp>
      <p:sp>
        <p:nvSpPr>
          <p:cNvPr id="35" name="Slide Number Placeholder 34">
            <a:extLst>
              <a:ext uri="{FF2B5EF4-FFF2-40B4-BE49-F238E27FC236}">
                <a16:creationId xmlns:a16="http://schemas.microsoft.com/office/drawing/2014/main" id="{2FAA9179-3061-477A-88C1-189913D9D068}"/>
              </a:ext>
            </a:extLst>
          </p:cNvPr>
          <p:cNvSpPr>
            <a:spLocks noGrp="1"/>
          </p:cNvSpPr>
          <p:nvPr>
            <p:ph type="sldNum" sz="quarter" idx="12"/>
          </p:nvPr>
        </p:nvSpPr>
        <p:spPr/>
        <p:txBody>
          <a:bodyPr/>
          <a:lstStyle/>
          <a:p>
            <a:fld id="{3A98EE3D-8CD1-4C3F-BD1C-C98C9596463C}" type="slidenum">
              <a:rPr lang="en-US" smtClean="0"/>
              <a:t>4</a:t>
            </a:fld>
            <a:endParaRPr lang="en-US" dirty="0"/>
          </a:p>
        </p:txBody>
      </p:sp>
      <p:pic>
        <p:nvPicPr>
          <p:cNvPr id="3" name="Graphic 2" descr="Clock with solid fill">
            <a:extLst>
              <a:ext uri="{FF2B5EF4-FFF2-40B4-BE49-F238E27FC236}">
                <a16:creationId xmlns:a16="http://schemas.microsoft.com/office/drawing/2014/main" id="{D7F19FAA-D7A3-4F4E-8D7A-63DF1448BA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87970" y="2343533"/>
            <a:ext cx="622150" cy="622150"/>
          </a:xfrm>
          <a:prstGeom prst="rect">
            <a:avLst/>
          </a:prstGeom>
        </p:spPr>
      </p:pic>
      <p:sp>
        <p:nvSpPr>
          <p:cNvPr id="4" name="TextBox 3">
            <a:extLst>
              <a:ext uri="{FF2B5EF4-FFF2-40B4-BE49-F238E27FC236}">
                <a16:creationId xmlns:a16="http://schemas.microsoft.com/office/drawing/2014/main" id="{F4CB3F04-1C75-4EEA-A026-7D266646ACC8}"/>
              </a:ext>
            </a:extLst>
          </p:cNvPr>
          <p:cNvSpPr txBox="1"/>
          <p:nvPr/>
        </p:nvSpPr>
        <p:spPr>
          <a:xfrm>
            <a:off x="1494558" y="3059837"/>
            <a:ext cx="1408973" cy="646331"/>
          </a:xfrm>
          <a:prstGeom prst="rect">
            <a:avLst/>
          </a:prstGeom>
          <a:noFill/>
        </p:spPr>
        <p:txBody>
          <a:bodyPr wrap="square" rtlCol="0">
            <a:spAutoFit/>
          </a:bodyPr>
          <a:lstStyle/>
          <a:p>
            <a:pPr algn="ctr"/>
            <a:r>
              <a:rPr lang="en-US"/>
              <a:t>The 5</a:t>
            </a:r>
            <a:r>
              <a:rPr lang="en-US" baseline="30000"/>
              <a:t>th</a:t>
            </a:r>
            <a:r>
              <a:rPr lang="en-US"/>
              <a:t> of every month</a:t>
            </a:r>
          </a:p>
        </p:txBody>
      </p:sp>
      <p:cxnSp>
        <p:nvCxnSpPr>
          <p:cNvPr id="6" name="Straight Arrow Connector 5">
            <a:extLst>
              <a:ext uri="{FF2B5EF4-FFF2-40B4-BE49-F238E27FC236}">
                <a16:creationId xmlns:a16="http://schemas.microsoft.com/office/drawing/2014/main" id="{A4A5A02F-417B-4088-ABD6-C18BDE9BE2EB}"/>
              </a:ext>
            </a:extLst>
          </p:cNvPr>
          <p:cNvCxnSpPr>
            <a:cxnSpLocks/>
            <a:stCxn id="3" idx="3"/>
          </p:cNvCxnSpPr>
          <p:nvPr/>
        </p:nvCxnSpPr>
        <p:spPr>
          <a:xfrm>
            <a:off x="2510120" y="2654608"/>
            <a:ext cx="6884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Rectangle: Rounded Corners 6">
            <a:extLst>
              <a:ext uri="{FF2B5EF4-FFF2-40B4-BE49-F238E27FC236}">
                <a16:creationId xmlns:a16="http://schemas.microsoft.com/office/drawing/2014/main" id="{800A2AD0-5014-4316-B735-435C3D2BA117}"/>
              </a:ext>
            </a:extLst>
          </p:cNvPr>
          <p:cNvSpPr/>
          <p:nvPr/>
        </p:nvSpPr>
        <p:spPr>
          <a:xfrm>
            <a:off x="3198608" y="2343533"/>
            <a:ext cx="2409713" cy="62215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Check working status of employees</a:t>
            </a:r>
          </a:p>
        </p:txBody>
      </p:sp>
      <p:sp>
        <p:nvSpPr>
          <p:cNvPr id="8" name="Diamond 7">
            <a:extLst>
              <a:ext uri="{FF2B5EF4-FFF2-40B4-BE49-F238E27FC236}">
                <a16:creationId xmlns:a16="http://schemas.microsoft.com/office/drawing/2014/main" id="{44908E66-435F-4D72-9355-DE07204AC13D}"/>
              </a:ext>
            </a:extLst>
          </p:cNvPr>
          <p:cNvSpPr/>
          <p:nvPr/>
        </p:nvSpPr>
        <p:spPr>
          <a:xfrm>
            <a:off x="6296809" y="2070093"/>
            <a:ext cx="2689412" cy="118872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Employee is still working?</a:t>
            </a:r>
          </a:p>
        </p:txBody>
      </p:sp>
      <p:sp>
        <p:nvSpPr>
          <p:cNvPr id="16" name="TextBox 15">
            <a:extLst>
              <a:ext uri="{FF2B5EF4-FFF2-40B4-BE49-F238E27FC236}">
                <a16:creationId xmlns:a16="http://schemas.microsoft.com/office/drawing/2014/main" id="{0A5778B2-F274-41DA-B026-1B68CCF7E355}"/>
              </a:ext>
            </a:extLst>
          </p:cNvPr>
          <p:cNvSpPr txBox="1"/>
          <p:nvPr/>
        </p:nvSpPr>
        <p:spPr>
          <a:xfrm>
            <a:off x="8625979" y="2336786"/>
            <a:ext cx="1408973" cy="369332"/>
          </a:xfrm>
          <a:prstGeom prst="rect">
            <a:avLst/>
          </a:prstGeom>
          <a:noFill/>
        </p:spPr>
        <p:txBody>
          <a:bodyPr wrap="square" rtlCol="0">
            <a:spAutoFit/>
          </a:bodyPr>
          <a:lstStyle/>
          <a:p>
            <a:pPr algn="ctr"/>
            <a:r>
              <a:rPr lang="en-US"/>
              <a:t>Yes</a:t>
            </a:r>
          </a:p>
        </p:txBody>
      </p:sp>
      <p:cxnSp>
        <p:nvCxnSpPr>
          <p:cNvPr id="26" name="Straight Connector 25">
            <a:extLst>
              <a:ext uri="{FF2B5EF4-FFF2-40B4-BE49-F238E27FC236}">
                <a16:creationId xmlns:a16="http://schemas.microsoft.com/office/drawing/2014/main" id="{BF9C9454-8733-4DDC-91CF-E43B2BDB0661}"/>
              </a:ext>
            </a:extLst>
          </p:cNvPr>
          <p:cNvCxnSpPr>
            <a:cxnSpLocks/>
            <a:stCxn id="8" idx="2"/>
          </p:cNvCxnSpPr>
          <p:nvPr/>
        </p:nvCxnSpPr>
        <p:spPr>
          <a:xfrm>
            <a:off x="7641515" y="3258813"/>
            <a:ext cx="0" cy="601534"/>
          </a:xfrm>
          <a:prstGeom prst="line">
            <a:avLst/>
          </a:prstGeom>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80D51116-C009-4605-A166-40ADFFE5AC2B}"/>
              </a:ext>
            </a:extLst>
          </p:cNvPr>
          <p:cNvSpPr txBox="1"/>
          <p:nvPr/>
        </p:nvSpPr>
        <p:spPr>
          <a:xfrm>
            <a:off x="7281272" y="3860347"/>
            <a:ext cx="1408973" cy="369332"/>
          </a:xfrm>
          <a:prstGeom prst="rect">
            <a:avLst/>
          </a:prstGeom>
          <a:noFill/>
        </p:spPr>
        <p:txBody>
          <a:bodyPr wrap="square" rtlCol="0">
            <a:spAutoFit/>
          </a:bodyPr>
          <a:lstStyle/>
          <a:p>
            <a:pPr algn="ctr"/>
            <a:r>
              <a:rPr lang="en-US"/>
              <a:t>No</a:t>
            </a:r>
          </a:p>
        </p:txBody>
      </p:sp>
      <p:sp>
        <p:nvSpPr>
          <p:cNvPr id="29" name="Oval 28">
            <a:extLst>
              <a:ext uri="{FF2B5EF4-FFF2-40B4-BE49-F238E27FC236}">
                <a16:creationId xmlns:a16="http://schemas.microsoft.com/office/drawing/2014/main" id="{B1D32B9D-E323-48CD-894F-7E149B0E8B4B}"/>
              </a:ext>
            </a:extLst>
          </p:cNvPr>
          <p:cNvSpPr/>
          <p:nvPr/>
        </p:nvSpPr>
        <p:spPr>
          <a:xfrm>
            <a:off x="8330003" y="3673761"/>
            <a:ext cx="387275" cy="3693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400E7147-F906-4384-8B2F-C2D2F9267B4B}"/>
              </a:ext>
            </a:extLst>
          </p:cNvPr>
          <p:cNvSpPr/>
          <p:nvPr/>
        </p:nvSpPr>
        <p:spPr>
          <a:xfrm>
            <a:off x="9674709" y="2260211"/>
            <a:ext cx="1936099" cy="764713"/>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Calculate employee salary</a:t>
            </a:r>
          </a:p>
        </p:txBody>
      </p:sp>
      <p:pic>
        <p:nvPicPr>
          <p:cNvPr id="33" name="Graphic 32" descr="List outline">
            <a:extLst>
              <a:ext uri="{FF2B5EF4-FFF2-40B4-BE49-F238E27FC236}">
                <a16:creationId xmlns:a16="http://schemas.microsoft.com/office/drawing/2014/main" id="{012A7CA1-6C72-4E19-A588-750778ED7CB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82915" y="4118861"/>
            <a:ext cx="1062983" cy="1062983"/>
          </a:xfrm>
          <a:prstGeom prst="rect">
            <a:avLst/>
          </a:prstGeom>
        </p:spPr>
      </p:pic>
      <p:sp>
        <p:nvSpPr>
          <p:cNvPr id="34" name="TextBox 33">
            <a:extLst>
              <a:ext uri="{FF2B5EF4-FFF2-40B4-BE49-F238E27FC236}">
                <a16:creationId xmlns:a16="http://schemas.microsoft.com/office/drawing/2014/main" id="{27DB0729-ED88-4929-A401-6B637EC23D16}"/>
              </a:ext>
            </a:extLst>
          </p:cNvPr>
          <p:cNvSpPr txBox="1"/>
          <p:nvPr/>
        </p:nvSpPr>
        <p:spPr>
          <a:xfrm>
            <a:off x="9891110" y="4465687"/>
            <a:ext cx="1503297" cy="369332"/>
          </a:xfrm>
          <a:prstGeom prst="rect">
            <a:avLst/>
          </a:prstGeom>
          <a:noFill/>
        </p:spPr>
        <p:txBody>
          <a:bodyPr wrap="none" rtlCol="0">
            <a:spAutoFit/>
          </a:bodyPr>
          <a:lstStyle/>
          <a:p>
            <a:r>
              <a:rPr lang="en-US"/>
              <a:t>Salary Report</a:t>
            </a:r>
          </a:p>
        </p:txBody>
      </p:sp>
      <p:cxnSp>
        <p:nvCxnSpPr>
          <p:cNvPr id="37" name="Straight Arrow Connector 36">
            <a:extLst>
              <a:ext uri="{FF2B5EF4-FFF2-40B4-BE49-F238E27FC236}">
                <a16:creationId xmlns:a16="http://schemas.microsoft.com/office/drawing/2014/main" id="{A1EB978E-D771-4509-B526-B5D53C353302}"/>
              </a:ext>
            </a:extLst>
          </p:cNvPr>
          <p:cNvCxnSpPr>
            <a:stCxn id="32" idx="2"/>
            <a:endCxn id="34" idx="0"/>
          </p:cNvCxnSpPr>
          <p:nvPr/>
        </p:nvCxnSpPr>
        <p:spPr>
          <a:xfrm>
            <a:off x="10642759" y="3024924"/>
            <a:ext cx="0" cy="1440763"/>
          </a:xfrm>
          <a:prstGeom prst="straightConnector1">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B610849E-512D-40B9-B708-FCEA84DCDE23}"/>
              </a:ext>
            </a:extLst>
          </p:cNvPr>
          <p:cNvCxnSpPr>
            <a:cxnSpLocks/>
            <a:stCxn id="32" idx="0"/>
          </p:cNvCxnSpPr>
          <p:nvPr/>
        </p:nvCxnSpPr>
        <p:spPr>
          <a:xfrm flipV="1">
            <a:off x="10642759" y="1704744"/>
            <a:ext cx="0" cy="555467"/>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385BA54D-DAD9-46DC-82F6-5B7081658722}"/>
              </a:ext>
            </a:extLst>
          </p:cNvPr>
          <p:cNvCxnSpPr>
            <a:cxnSpLocks/>
          </p:cNvCxnSpPr>
          <p:nvPr/>
        </p:nvCxnSpPr>
        <p:spPr>
          <a:xfrm flipH="1">
            <a:off x="2199045" y="1704744"/>
            <a:ext cx="8443714" cy="2177"/>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2326A4FC-0666-4280-BE7F-3860D15EDFE5}"/>
              </a:ext>
            </a:extLst>
          </p:cNvPr>
          <p:cNvCxnSpPr>
            <a:cxnSpLocks/>
            <a:endCxn id="3" idx="0"/>
          </p:cNvCxnSpPr>
          <p:nvPr/>
        </p:nvCxnSpPr>
        <p:spPr>
          <a:xfrm>
            <a:off x="2199044" y="1706921"/>
            <a:ext cx="1" cy="6366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E8FBE956-D690-4CBC-B249-A1A678B3C07A}"/>
              </a:ext>
            </a:extLst>
          </p:cNvPr>
          <p:cNvCxnSpPr>
            <a:cxnSpLocks/>
          </p:cNvCxnSpPr>
          <p:nvPr/>
        </p:nvCxnSpPr>
        <p:spPr>
          <a:xfrm>
            <a:off x="5608321" y="2664453"/>
            <a:ext cx="6884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F19E2ACB-1773-44C9-A14A-583B19AED849}"/>
              </a:ext>
            </a:extLst>
          </p:cNvPr>
          <p:cNvCxnSpPr>
            <a:cxnSpLocks/>
          </p:cNvCxnSpPr>
          <p:nvPr/>
        </p:nvCxnSpPr>
        <p:spPr>
          <a:xfrm>
            <a:off x="7641515" y="3860347"/>
            <a:ext cx="6884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284BA62F-99C3-464C-8D3A-7085EAA5B8C4}"/>
              </a:ext>
            </a:extLst>
          </p:cNvPr>
          <p:cNvCxnSpPr>
            <a:cxnSpLocks/>
            <a:stCxn id="8" idx="3"/>
          </p:cNvCxnSpPr>
          <p:nvPr/>
        </p:nvCxnSpPr>
        <p:spPr>
          <a:xfrm>
            <a:off x="8986221" y="2664453"/>
            <a:ext cx="6884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9" name="Rectangle 58">
            <a:extLst>
              <a:ext uri="{FF2B5EF4-FFF2-40B4-BE49-F238E27FC236}">
                <a16:creationId xmlns:a16="http://schemas.microsoft.com/office/drawing/2014/main" id="{B6C54A77-3F4B-44F3-A86B-467B8CFD87A5}"/>
              </a:ext>
            </a:extLst>
          </p:cNvPr>
          <p:cNvSpPr/>
          <p:nvPr/>
        </p:nvSpPr>
        <p:spPr>
          <a:xfrm>
            <a:off x="322225" y="4190616"/>
            <a:ext cx="2876383" cy="6221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Tasks that users need to accomplish with the system</a:t>
            </a:r>
          </a:p>
        </p:txBody>
      </p:sp>
      <p:sp>
        <p:nvSpPr>
          <p:cNvPr id="60" name="Rectangle 59">
            <a:extLst>
              <a:ext uri="{FF2B5EF4-FFF2-40B4-BE49-F238E27FC236}">
                <a16:creationId xmlns:a16="http://schemas.microsoft.com/office/drawing/2014/main" id="{4F76889D-7063-4E7B-BF03-CE2DB8DA8CBF}"/>
              </a:ext>
            </a:extLst>
          </p:cNvPr>
          <p:cNvSpPr/>
          <p:nvPr/>
        </p:nvSpPr>
        <p:spPr>
          <a:xfrm>
            <a:off x="3938203" y="4771054"/>
            <a:ext cx="2808098" cy="974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solidFill>
                  <a:sysClr val="windowText" lastClr="000000"/>
                </a:solidFill>
              </a:rPr>
              <a:t>Using current processes (</a:t>
            </a:r>
            <a:r>
              <a:rPr lang="en-US" i="1">
                <a:solidFill>
                  <a:sysClr val="windowText" lastClr="000000"/>
                </a:solidFill>
              </a:rPr>
              <a:t>as-is processes</a:t>
            </a:r>
            <a:r>
              <a:rPr lang="en-US">
                <a:solidFill>
                  <a:sysClr val="windowText" lastClr="000000"/>
                </a:solidFill>
              </a:rPr>
              <a:t>) to derive requirements</a:t>
            </a:r>
          </a:p>
        </p:txBody>
      </p:sp>
      <p:sp>
        <p:nvSpPr>
          <p:cNvPr id="61" name="Rectangle 60">
            <a:extLst>
              <a:ext uri="{FF2B5EF4-FFF2-40B4-BE49-F238E27FC236}">
                <a16:creationId xmlns:a16="http://schemas.microsoft.com/office/drawing/2014/main" id="{31FD1D8F-E9DC-478E-BB2C-161A1F71B228}"/>
              </a:ext>
            </a:extLst>
          </p:cNvPr>
          <p:cNvSpPr/>
          <p:nvPr/>
        </p:nvSpPr>
        <p:spPr>
          <a:xfrm>
            <a:off x="3938203" y="6056798"/>
            <a:ext cx="2808099" cy="6053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solidFill>
                  <a:sysClr val="windowText" lastClr="000000"/>
                </a:solidFill>
              </a:rPr>
              <a:t>Designing future processes (</a:t>
            </a:r>
            <a:r>
              <a:rPr lang="en-US" i="1">
                <a:solidFill>
                  <a:sysClr val="windowText" lastClr="000000"/>
                </a:solidFill>
              </a:rPr>
              <a:t>to-be processes</a:t>
            </a:r>
            <a:r>
              <a:rPr lang="en-US">
                <a:solidFill>
                  <a:sysClr val="windowText" lastClr="000000"/>
                </a:solidFill>
              </a:rPr>
              <a:t>) first</a:t>
            </a:r>
          </a:p>
        </p:txBody>
      </p:sp>
      <p:cxnSp>
        <p:nvCxnSpPr>
          <p:cNvPr id="63" name="Straight Connector 62">
            <a:extLst>
              <a:ext uri="{FF2B5EF4-FFF2-40B4-BE49-F238E27FC236}">
                <a16:creationId xmlns:a16="http://schemas.microsoft.com/office/drawing/2014/main" id="{3FA28952-D77D-4B76-BC05-71D51575E34D}"/>
              </a:ext>
            </a:extLst>
          </p:cNvPr>
          <p:cNvCxnSpPr>
            <a:cxnSpLocks/>
            <a:stCxn id="75" idx="3"/>
            <a:endCxn id="60" idx="1"/>
          </p:cNvCxnSpPr>
          <p:nvPr/>
        </p:nvCxnSpPr>
        <p:spPr>
          <a:xfrm flipV="1">
            <a:off x="3198608" y="5258390"/>
            <a:ext cx="739595" cy="487335"/>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2CACBBE4-F093-4A5E-B5BF-79D7516D1528}"/>
              </a:ext>
            </a:extLst>
          </p:cNvPr>
          <p:cNvCxnSpPr>
            <a:cxnSpLocks/>
            <a:stCxn id="75" idx="3"/>
            <a:endCxn id="61" idx="1"/>
          </p:cNvCxnSpPr>
          <p:nvPr/>
        </p:nvCxnSpPr>
        <p:spPr>
          <a:xfrm>
            <a:off x="3198608" y="5745725"/>
            <a:ext cx="739595" cy="613743"/>
          </a:xfrm>
          <a:prstGeom prst="line">
            <a:avLst/>
          </a:prstGeom>
        </p:spPr>
        <p:style>
          <a:lnRef idx="1">
            <a:schemeClr val="dk1"/>
          </a:lnRef>
          <a:fillRef idx="0">
            <a:schemeClr val="dk1"/>
          </a:fillRef>
          <a:effectRef idx="0">
            <a:schemeClr val="dk1"/>
          </a:effectRef>
          <a:fontRef idx="minor">
            <a:schemeClr val="tx1"/>
          </a:fontRef>
        </p:style>
      </p:cxnSp>
      <p:sp>
        <p:nvSpPr>
          <p:cNvPr id="75" name="Rectangle 74">
            <a:extLst>
              <a:ext uri="{FF2B5EF4-FFF2-40B4-BE49-F238E27FC236}">
                <a16:creationId xmlns:a16="http://schemas.microsoft.com/office/drawing/2014/main" id="{6E51D2A9-90F2-4CFC-8CA5-F1D19E5AEC05}"/>
              </a:ext>
            </a:extLst>
          </p:cNvPr>
          <p:cNvSpPr/>
          <p:nvPr/>
        </p:nvSpPr>
        <p:spPr>
          <a:xfrm>
            <a:off x="322225" y="5434652"/>
            <a:ext cx="2876383" cy="622146"/>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Modeling Business Processes</a:t>
            </a:r>
          </a:p>
        </p:txBody>
      </p:sp>
      <p:cxnSp>
        <p:nvCxnSpPr>
          <p:cNvPr id="77" name="Straight Arrow Connector 76">
            <a:extLst>
              <a:ext uri="{FF2B5EF4-FFF2-40B4-BE49-F238E27FC236}">
                <a16:creationId xmlns:a16="http://schemas.microsoft.com/office/drawing/2014/main" id="{2E73C37C-A62A-4E89-A1CB-1A7D462DD84C}"/>
              </a:ext>
            </a:extLst>
          </p:cNvPr>
          <p:cNvCxnSpPr>
            <a:stCxn id="59" idx="2"/>
            <a:endCxn id="75" idx="0"/>
          </p:cNvCxnSpPr>
          <p:nvPr/>
        </p:nvCxnSpPr>
        <p:spPr>
          <a:xfrm>
            <a:off x="1760417" y="4812762"/>
            <a:ext cx="0" cy="6218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7811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barn(inVertical)">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wipe(up)">
                                      <p:cBhvr>
                                        <p:cTn id="12" dur="500"/>
                                        <p:tgtEl>
                                          <p:spTgt spid="77"/>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animEffect transition="in" filter="barn(inVertical)">
                                      <p:cBhvr>
                                        <p:cTn id="15" dur="500"/>
                                        <p:tgtEl>
                                          <p:spTgt spid="75"/>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randombar(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randombar(horizontal)">
                                      <p:cBhvr>
                                        <p:cTn id="25" dur="500"/>
                                        <p:tgtEl>
                                          <p:spTgt spid="32"/>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randombar(horizontal)">
                                      <p:cBhvr>
                                        <p:cTn id="30" dur="500"/>
                                        <p:tgtEl>
                                          <p:spTgt spid="34"/>
                                        </p:tgtEl>
                                      </p:cBhvr>
                                    </p:animEffect>
                                  </p:childTnLst>
                                </p:cTn>
                              </p:par>
                              <p:par>
                                <p:cTn id="31" presetID="14" presetClass="entr" presetSubtype="1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randombar(horizontal)">
                                      <p:cBhvr>
                                        <p:cTn id="33" dur="500"/>
                                        <p:tgtEl>
                                          <p:spTgt spid="33"/>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randombar(horizontal)">
                                      <p:cBhvr>
                                        <p:cTn id="38" dur="500"/>
                                        <p:tgtEl>
                                          <p:spTgt spid="3"/>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randombar(horizontal)">
                                      <p:cBhvr>
                                        <p:cTn id="41" dur="5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randombar(horizontal)">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par>
                                <p:cTn id="52" presetID="22" presetClass="entr" presetSubtype="8" fill="hold" nodeType="withEffect">
                                  <p:stCondLst>
                                    <p:cond delay="0"/>
                                  </p:stCondLst>
                                  <p:childTnLst>
                                    <p:set>
                                      <p:cBhvr>
                                        <p:cTn id="53" dur="1" fill="hold">
                                          <p:stCondLst>
                                            <p:cond delay="0"/>
                                          </p:stCondLst>
                                        </p:cTn>
                                        <p:tgtEl>
                                          <p:spTgt spid="49"/>
                                        </p:tgtEl>
                                        <p:attrNameLst>
                                          <p:attrName>style.visibility</p:attrName>
                                        </p:attrNameLst>
                                      </p:cBhvr>
                                      <p:to>
                                        <p:strVal val="visible"/>
                                      </p:to>
                                    </p:set>
                                    <p:animEffect transition="in" filter="wipe(left)">
                                      <p:cBhvr>
                                        <p:cTn id="54" dur="500"/>
                                        <p:tgtEl>
                                          <p:spTgt spid="49"/>
                                        </p:tgtEl>
                                      </p:cBhvr>
                                    </p:animEffect>
                                  </p:childTnLst>
                                </p:cTn>
                              </p:par>
                              <p:par>
                                <p:cTn id="55" presetID="22" presetClass="entr" presetSubtype="8" fill="hold" nodeType="with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wipe(left)">
                                      <p:cBhvr>
                                        <p:cTn id="57" dur="500"/>
                                        <p:tgtEl>
                                          <p:spTgt spid="51"/>
                                        </p:tgtEl>
                                      </p:cBhvr>
                                    </p:animEffect>
                                  </p:childTnLst>
                                </p:cTn>
                              </p:par>
                              <p:par>
                                <p:cTn id="58" presetID="22" presetClass="entr" presetSubtype="1" fill="hold"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ipe(up)">
                                      <p:cBhvr>
                                        <p:cTn id="60" dur="500"/>
                                        <p:tgtEl>
                                          <p:spTgt spid="26"/>
                                        </p:tgtEl>
                                      </p:cBhvr>
                                    </p:animEffect>
                                  </p:childTnLst>
                                </p:cTn>
                              </p:par>
                              <p:par>
                                <p:cTn id="61" presetID="22" presetClass="entr" presetSubtype="8"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animEffect transition="in" filter="wipe(left)">
                                      <p:cBhvr>
                                        <p:cTn id="63" dur="500"/>
                                        <p:tgtEl>
                                          <p:spTgt spid="50"/>
                                        </p:tgtEl>
                                      </p:cBhvr>
                                    </p:animEffect>
                                  </p:childTnLst>
                                </p:cTn>
                              </p:par>
                              <p:par>
                                <p:cTn id="64" presetID="22" presetClass="entr" presetSubtype="1" fill="hold" nodeType="with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wipe(up)">
                                      <p:cBhvr>
                                        <p:cTn id="66" dur="500"/>
                                        <p:tgtEl>
                                          <p:spTgt spid="37"/>
                                        </p:tgtEl>
                                      </p:cBhvr>
                                    </p:animEffect>
                                  </p:childTnLst>
                                </p:cTn>
                              </p:par>
                              <p:par>
                                <p:cTn id="67" presetID="22" presetClass="entr" presetSubtype="4"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wipe(down)">
                                      <p:cBhvr>
                                        <p:cTn id="69" dur="500"/>
                                        <p:tgtEl>
                                          <p:spTgt spid="39"/>
                                        </p:tgtEl>
                                      </p:cBhvr>
                                    </p:animEffect>
                                  </p:childTnLst>
                                </p:cTn>
                              </p:par>
                              <p:par>
                                <p:cTn id="70" presetID="22" presetClass="entr" presetSubtype="2" fill="hold" nodeType="with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wipe(right)">
                                      <p:cBhvr>
                                        <p:cTn id="72" dur="500"/>
                                        <p:tgtEl>
                                          <p:spTgt spid="41"/>
                                        </p:tgtEl>
                                      </p:cBhvr>
                                    </p:animEffect>
                                  </p:childTnLst>
                                </p:cTn>
                              </p:par>
                              <p:par>
                                <p:cTn id="73" presetID="22" presetClass="entr" presetSubtype="1" fill="hold" nodeType="with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wipe(up)">
                                      <p:cBhvr>
                                        <p:cTn id="75" dur="500"/>
                                        <p:tgtEl>
                                          <p:spTgt spid="43"/>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randombar(horizontal)">
                                      <p:cBhvr>
                                        <p:cTn id="78" dur="500"/>
                                        <p:tgtEl>
                                          <p:spTgt spid="16"/>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randombar(horizontal)">
                                      <p:cBhvr>
                                        <p:cTn id="81" dur="500"/>
                                        <p:tgtEl>
                                          <p:spTgt spid="30"/>
                                        </p:tgtEl>
                                      </p:cBhvr>
                                    </p:animEffect>
                                  </p:childTnLst>
                                </p:cTn>
                              </p:par>
                              <p:par>
                                <p:cTn id="82" presetID="16" presetClass="entr" presetSubtype="21" fill="hold" grpId="0" nodeType="with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barn(inVertical)">
                                      <p:cBhvr>
                                        <p:cTn id="84" dur="500"/>
                                        <p:tgtEl>
                                          <p:spTgt spid="29"/>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63"/>
                                        </p:tgtEl>
                                        <p:attrNameLst>
                                          <p:attrName>style.visibility</p:attrName>
                                        </p:attrNameLst>
                                      </p:cBhvr>
                                      <p:to>
                                        <p:strVal val="visible"/>
                                      </p:to>
                                    </p:set>
                                    <p:animEffect transition="in" filter="wipe(down)">
                                      <p:cBhvr>
                                        <p:cTn id="89" dur="500"/>
                                        <p:tgtEl>
                                          <p:spTgt spid="63"/>
                                        </p:tgtEl>
                                      </p:cBhvr>
                                    </p:animEffect>
                                  </p:childTnLst>
                                </p:cTn>
                              </p:par>
                              <p:par>
                                <p:cTn id="90" presetID="14" presetClass="entr" presetSubtype="10" fill="hold" grpId="0" nodeType="withEffect">
                                  <p:stCondLst>
                                    <p:cond delay="0"/>
                                  </p:stCondLst>
                                  <p:childTnLst>
                                    <p:set>
                                      <p:cBhvr>
                                        <p:cTn id="91" dur="1" fill="hold">
                                          <p:stCondLst>
                                            <p:cond delay="0"/>
                                          </p:stCondLst>
                                        </p:cTn>
                                        <p:tgtEl>
                                          <p:spTgt spid="60"/>
                                        </p:tgtEl>
                                        <p:attrNameLst>
                                          <p:attrName>style.visibility</p:attrName>
                                        </p:attrNameLst>
                                      </p:cBhvr>
                                      <p:to>
                                        <p:strVal val="visible"/>
                                      </p:to>
                                    </p:set>
                                    <p:animEffect transition="in" filter="randombar(horizontal)">
                                      <p:cBhvr>
                                        <p:cTn id="92" dur="500"/>
                                        <p:tgtEl>
                                          <p:spTgt spid="60"/>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65"/>
                                        </p:tgtEl>
                                        <p:attrNameLst>
                                          <p:attrName>style.visibility</p:attrName>
                                        </p:attrNameLst>
                                      </p:cBhvr>
                                      <p:to>
                                        <p:strVal val="visible"/>
                                      </p:to>
                                    </p:set>
                                    <p:animEffect transition="in" filter="wipe(up)">
                                      <p:cBhvr>
                                        <p:cTn id="97" dur="500"/>
                                        <p:tgtEl>
                                          <p:spTgt spid="65"/>
                                        </p:tgtEl>
                                      </p:cBhvr>
                                    </p:animEffect>
                                  </p:childTnLst>
                                </p:cTn>
                              </p:par>
                              <p:par>
                                <p:cTn id="98" presetID="14" presetClass="entr" presetSubtype="10" fill="hold" grpId="0" nodeType="withEffect">
                                  <p:stCondLst>
                                    <p:cond delay="0"/>
                                  </p:stCondLst>
                                  <p:childTnLst>
                                    <p:set>
                                      <p:cBhvr>
                                        <p:cTn id="99" dur="1" fill="hold">
                                          <p:stCondLst>
                                            <p:cond delay="0"/>
                                          </p:stCondLst>
                                        </p:cTn>
                                        <p:tgtEl>
                                          <p:spTgt spid="61"/>
                                        </p:tgtEl>
                                        <p:attrNameLst>
                                          <p:attrName>style.visibility</p:attrName>
                                        </p:attrNameLst>
                                      </p:cBhvr>
                                      <p:to>
                                        <p:strVal val="visible"/>
                                      </p:to>
                                    </p:set>
                                    <p:animEffect transition="in" filter="randombar(horizontal)">
                                      <p:cBhvr>
                                        <p:cTn id="100"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animBg="1"/>
      <p:bldP spid="16" grpId="0"/>
      <p:bldP spid="30" grpId="0"/>
      <p:bldP spid="29" grpId="0" animBg="1"/>
      <p:bldP spid="32" grpId="0" animBg="1"/>
      <p:bldP spid="34" grpId="0"/>
      <p:bldP spid="59" grpId="0" animBg="1"/>
      <p:bldP spid="60" grpId="0"/>
      <p:bldP spid="61" grpId="0"/>
      <p:bldP spid="7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A600E5A0-CFC6-4B4C-BE4F-74660CE40C21}"/>
              </a:ext>
            </a:extLst>
          </p:cNvPr>
          <p:cNvSpPr>
            <a:spLocks noGrp="1"/>
          </p:cNvSpPr>
          <p:nvPr>
            <p:ph type="title"/>
          </p:nvPr>
        </p:nvSpPr>
        <p:spPr/>
        <p:txBody>
          <a:bodyPr anchor="t">
            <a:normAutofit/>
          </a:bodyPr>
          <a:lstStyle/>
          <a:p>
            <a:r>
              <a:rPr lang="en-US"/>
              <a:t>MODELING BUSINESS PROCESSES</a:t>
            </a:r>
          </a:p>
        </p:txBody>
      </p:sp>
      <p:sp>
        <p:nvSpPr>
          <p:cNvPr id="35" name="Slide Number Placeholder 34">
            <a:extLst>
              <a:ext uri="{FF2B5EF4-FFF2-40B4-BE49-F238E27FC236}">
                <a16:creationId xmlns:a16="http://schemas.microsoft.com/office/drawing/2014/main" id="{2FAA9179-3061-477A-88C1-189913D9D068}"/>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31" name="Title 20">
            <a:extLst>
              <a:ext uri="{FF2B5EF4-FFF2-40B4-BE49-F238E27FC236}">
                <a16:creationId xmlns:a16="http://schemas.microsoft.com/office/drawing/2014/main" id="{60A900DD-E2CD-4FBF-9385-5756981A70DE}"/>
              </a:ext>
            </a:extLst>
          </p:cNvPr>
          <p:cNvSpPr txBox="1">
            <a:spLocks/>
          </p:cNvSpPr>
          <p:nvPr/>
        </p:nvSpPr>
        <p:spPr>
          <a:xfrm>
            <a:off x="581192" y="1552525"/>
            <a:ext cx="11029616" cy="676701"/>
          </a:xfrm>
          <a:prstGeom prst="rect">
            <a:avLst/>
          </a:prstGeom>
        </p:spPr>
        <p:txBody>
          <a:bodyPr vert="horz" lIns="91440" tIns="45720" rIns="91440" bIns="45720" rtlCol="0" anchor="t">
            <a:normAutofit/>
          </a:bodyPr>
          <a:lstStyle>
            <a:lvl1pPr algn="l" defTabSz="457200" rtl="0" eaLnBrk="1" latinLnBrk="0" hangingPunct="1">
              <a:lnSpc>
                <a:spcPct val="100000"/>
              </a:lnSpc>
              <a:spcBef>
                <a:spcPct val="0"/>
              </a:spcBef>
              <a:buNone/>
              <a:defRPr sz="40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cap="none"/>
              <a:t>Using current processes to derive requirements</a:t>
            </a:r>
          </a:p>
        </p:txBody>
      </p:sp>
      <p:sp>
        <p:nvSpPr>
          <p:cNvPr id="5" name="Rectangle: Rounded Corners 4">
            <a:extLst>
              <a:ext uri="{FF2B5EF4-FFF2-40B4-BE49-F238E27FC236}">
                <a16:creationId xmlns:a16="http://schemas.microsoft.com/office/drawing/2014/main" id="{3F931C5A-5A12-4430-95C3-35A4DC61BCA2}"/>
              </a:ext>
            </a:extLst>
          </p:cNvPr>
          <p:cNvSpPr/>
          <p:nvPr/>
        </p:nvSpPr>
        <p:spPr>
          <a:xfrm>
            <a:off x="153641" y="2402895"/>
            <a:ext cx="1761220" cy="676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Understand the business objectives</a:t>
            </a:r>
          </a:p>
        </p:txBody>
      </p:sp>
      <p:sp>
        <p:nvSpPr>
          <p:cNvPr id="36" name="Rectangle: Rounded Corners 35">
            <a:extLst>
              <a:ext uri="{FF2B5EF4-FFF2-40B4-BE49-F238E27FC236}">
                <a16:creationId xmlns:a16="http://schemas.microsoft.com/office/drawing/2014/main" id="{0F62551A-160B-4C9E-B5A0-DAF8BB1342F6}"/>
              </a:ext>
            </a:extLst>
          </p:cNvPr>
          <p:cNvSpPr/>
          <p:nvPr/>
        </p:nvSpPr>
        <p:spPr>
          <a:xfrm>
            <a:off x="2617290" y="2316063"/>
            <a:ext cx="2815321" cy="8503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Find all of the affected organizations and potential user classes by the future solution</a:t>
            </a:r>
          </a:p>
        </p:txBody>
      </p:sp>
      <p:pic>
        <p:nvPicPr>
          <p:cNvPr id="1026" name="Picture 2" descr="Line organizational structure template to design line org charts. Business  or industr… | Organizational chart, Organizational structure, Organizational  chart design">
            <a:extLst>
              <a:ext uri="{FF2B5EF4-FFF2-40B4-BE49-F238E27FC236}">
                <a16:creationId xmlns:a16="http://schemas.microsoft.com/office/drawing/2014/main" id="{71806EDD-F005-4F8B-BD40-12E314FB29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391" r="10198" b="13333"/>
          <a:stretch/>
        </p:blipFill>
        <p:spPr bwMode="auto">
          <a:xfrm>
            <a:off x="1637198" y="3253265"/>
            <a:ext cx="4775503" cy="318722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a:extLst>
              <a:ext uri="{FF2B5EF4-FFF2-40B4-BE49-F238E27FC236}">
                <a16:creationId xmlns:a16="http://schemas.microsoft.com/office/drawing/2014/main" id="{63309969-28F8-478D-9981-8E02A9EF14DA}"/>
              </a:ext>
            </a:extLst>
          </p:cNvPr>
          <p:cNvCxnSpPr>
            <a:stCxn id="5" idx="3"/>
            <a:endCxn id="36" idx="1"/>
          </p:cNvCxnSpPr>
          <p:nvPr/>
        </p:nvCxnSpPr>
        <p:spPr>
          <a:xfrm>
            <a:off x="1914861" y="2741246"/>
            <a:ext cx="702429"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CC9D651-8232-444D-971A-027DC3B2E089}"/>
              </a:ext>
            </a:extLst>
          </p:cNvPr>
          <p:cNvSpPr txBox="1"/>
          <p:nvPr/>
        </p:nvSpPr>
        <p:spPr>
          <a:xfrm>
            <a:off x="6412701" y="4654758"/>
            <a:ext cx="2296757" cy="646331"/>
          </a:xfrm>
          <a:prstGeom prst="rect">
            <a:avLst/>
          </a:prstGeom>
          <a:noFill/>
        </p:spPr>
        <p:txBody>
          <a:bodyPr wrap="square">
            <a:spAutoFit/>
          </a:bodyPr>
          <a:lstStyle/>
          <a:p>
            <a:r>
              <a:rPr lang="en-US">
                <a:solidFill>
                  <a:srgbClr val="242021"/>
                </a:solidFill>
                <a:latin typeface="Segoe"/>
              </a:rPr>
              <a:t>O</a:t>
            </a:r>
            <a:r>
              <a:rPr lang="en-US" sz="1800" b="0" i="0">
                <a:solidFill>
                  <a:srgbClr val="242021"/>
                </a:solidFill>
                <a:effectLst/>
                <a:latin typeface="Segoe"/>
              </a:rPr>
              <a:t>rganization charts</a:t>
            </a:r>
            <a:r>
              <a:rPr lang="en-US"/>
              <a:t> </a:t>
            </a:r>
            <a:br>
              <a:rPr lang="en-US"/>
            </a:br>
            <a:endParaRPr lang="en-US"/>
          </a:p>
        </p:txBody>
      </p:sp>
    </p:spTree>
    <p:extLst>
      <p:ext uri="{BB962C8B-B14F-4D97-AF65-F5344CB8AC3E}">
        <p14:creationId xmlns:p14="http://schemas.microsoft.com/office/powerpoint/2010/main" val="78553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barn(inVertical)">
                                      <p:cBhvr>
                                        <p:cTn id="15" dur="500"/>
                                        <p:tgtEl>
                                          <p:spTgt spid="3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barn(inVertical)">
                                      <p:cBhvr>
                                        <p:cTn id="20" dur="500"/>
                                        <p:tgtEl>
                                          <p:spTgt spid="102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barn(inVertical)">
                                      <p:cBhvr>
                                        <p:cTn id="2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6" grpId="0" animBg="1"/>
      <p:bldP spid="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A600E5A0-CFC6-4B4C-BE4F-74660CE40C21}"/>
              </a:ext>
            </a:extLst>
          </p:cNvPr>
          <p:cNvSpPr>
            <a:spLocks noGrp="1"/>
          </p:cNvSpPr>
          <p:nvPr>
            <p:ph type="title"/>
          </p:nvPr>
        </p:nvSpPr>
        <p:spPr/>
        <p:txBody>
          <a:bodyPr anchor="t">
            <a:normAutofit/>
          </a:bodyPr>
          <a:lstStyle/>
          <a:p>
            <a:r>
              <a:rPr lang="en-US"/>
              <a:t>MODELING BUSINESS PROCESSES</a:t>
            </a:r>
          </a:p>
        </p:txBody>
      </p:sp>
      <p:sp>
        <p:nvSpPr>
          <p:cNvPr id="35" name="Slide Number Placeholder 34">
            <a:extLst>
              <a:ext uri="{FF2B5EF4-FFF2-40B4-BE49-F238E27FC236}">
                <a16:creationId xmlns:a16="http://schemas.microsoft.com/office/drawing/2014/main" id="{2FAA9179-3061-477A-88C1-189913D9D068}"/>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31" name="Title 20">
            <a:extLst>
              <a:ext uri="{FF2B5EF4-FFF2-40B4-BE49-F238E27FC236}">
                <a16:creationId xmlns:a16="http://schemas.microsoft.com/office/drawing/2014/main" id="{60A900DD-E2CD-4FBF-9385-5756981A70DE}"/>
              </a:ext>
            </a:extLst>
          </p:cNvPr>
          <p:cNvSpPr txBox="1">
            <a:spLocks/>
          </p:cNvSpPr>
          <p:nvPr/>
        </p:nvSpPr>
        <p:spPr>
          <a:xfrm>
            <a:off x="581192" y="1552525"/>
            <a:ext cx="11029616" cy="676701"/>
          </a:xfrm>
          <a:prstGeom prst="rect">
            <a:avLst/>
          </a:prstGeom>
        </p:spPr>
        <p:txBody>
          <a:bodyPr vert="horz" lIns="91440" tIns="45720" rIns="91440" bIns="45720" rtlCol="0" anchor="t">
            <a:normAutofit/>
          </a:bodyPr>
          <a:lstStyle>
            <a:lvl1pPr algn="l" defTabSz="457200" rtl="0" eaLnBrk="1" latinLnBrk="0" hangingPunct="1">
              <a:lnSpc>
                <a:spcPct val="100000"/>
              </a:lnSpc>
              <a:spcBef>
                <a:spcPct val="0"/>
              </a:spcBef>
              <a:buNone/>
              <a:defRPr sz="40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cap="none"/>
              <a:t>Using current processes to derive requirements</a:t>
            </a:r>
          </a:p>
        </p:txBody>
      </p:sp>
      <p:sp>
        <p:nvSpPr>
          <p:cNvPr id="5" name="Rectangle: Rounded Corners 4">
            <a:extLst>
              <a:ext uri="{FF2B5EF4-FFF2-40B4-BE49-F238E27FC236}">
                <a16:creationId xmlns:a16="http://schemas.microsoft.com/office/drawing/2014/main" id="{3F931C5A-5A12-4430-95C3-35A4DC61BCA2}"/>
              </a:ext>
            </a:extLst>
          </p:cNvPr>
          <p:cNvSpPr/>
          <p:nvPr/>
        </p:nvSpPr>
        <p:spPr>
          <a:xfrm>
            <a:off x="153641" y="2402895"/>
            <a:ext cx="1761220" cy="676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Understand the business objectives</a:t>
            </a:r>
          </a:p>
        </p:txBody>
      </p:sp>
      <p:sp>
        <p:nvSpPr>
          <p:cNvPr id="36" name="Rectangle: Rounded Corners 35">
            <a:extLst>
              <a:ext uri="{FF2B5EF4-FFF2-40B4-BE49-F238E27FC236}">
                <a16:creationId xmlns:a16="http://schemas.microsoft.com/office/drawing/2014/main" id="{0F62551A-160B-4C9E-B5A0-DAF8BB1342F6}"/>
              </a:ext>
            </a:extLst>
          </p:cNvPr>
          <p:cNvSpPr/>
          <p:nvPr/>
        </p:nvSpPr>
        <p:spPr>
          <a:xfrm>
            <a:off x="2617290" y="2316063"/>
            <a:ext cx="2815321" cy="8503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Find all of the affected organizations and potential user classes by the future solution</a:t>
            </a:r>
          </a:p>
        </p:txBody>
      </p:sp>
      <p:sp>
        <p:nvSpPr>
          <p:cNvPr id="38" name="Rectangle: Rounded Corners 37">
            <a:extLst>
              <a:ext uri="{FF2B5EF4-FFF2-40B4-BE49-F238E27FC236}">
                <a16:creationId xmlns:a16="http://schemas.microsoft.com/office/drawing/2014/main" id="{C83FB0E8-5A0E-4EFC-B553-0E66A54CBF48}"/>
              </a:ext>
            </a:extLst>
          </p:cNvPr>
          <p:cNvSpPr/>
          <p:nvPr/>
        </p:nvSpPr>
        <p:spPr>
          <a:xfrm>
            <a:off x="6135040" y="2394605"/>
            <a:ext cx="2206575" cy="676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Identify all of the relevant business processes</a:t>
            </a:r>
          </a:p>
        </p:txBody>
      </p:sp>
      <p:cxnSp>
        <p:nvCxnSpPr>
          <p:cNvPr id="10" name="Straight Arrow Connector 9">
            <a:extLst>
              <a:ext uri="{FF2B5EF4-FFF2-40B4-BE49-F238E27FC236}">
                <a16:creationId xmlns:a16="http://schemas.microsoft.com/office/drawing/2014/main" id="{63309969-28F8-478D-9981-8E02A9EF14DA}"/>
              </a:ext>
            </a:extLst>
          </p:cNvPr>
          <p:cNvCxnSpPr>
            <a:stCxn id="5" idx="3"/>
            <a:endCxn id="36" idx="1"/>
          </p:cNvCxnSpPr>
          <p:nvPr/>
        </p:nvCxnSpPr>
        <p:spPr>
          <a:xfrm>
            <a:off x="1914861" y="2741246"/>
            <a:ext cx="702429"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CDD7A64-2210-4AAC-9189-007F8BAE4453}"/>
              </a:ext>
            </a:extLst>
          </p:cNvPr>
          <p:cNvCxnSpPr>
            <a:cxnSpLocks/>
            <a:stCxn id="36" idx="3"/>
            <a:endCxn id="38" idx="1"/>
          </p:cNvCxnSpPr>
          <p:nvPr/>
        </p:nvCxnSpPr>
        <p:spPr>
          <a:xfrm flipV="1">
            <a:off x="5432611" y="2732956"/>
            <a:ext cx="702429" cy="8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2E140274-B33E-4C0B-BC46-7F9BD7AC799A}"/>
              </a:ext>
            </a:extLst>
          </p:cNvPr>
          <p:cNvSpPr/>
          <p:nvPr/>
        </p:nvSpPr>
        <p:spPr>
          <a:xfrm>
            <a:off x="9044044" y="2394604"/>
            <a:ext cx="2206575" cy="676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Document the as-is processes</a:t>
            </a:r>
          </a:p>
        </p:txBody>
      </p:sp>
      <p:cxnSp>
        <p:nvCxnSpPr>
          <p:cNvPr id="46" name="Straight Arrow Connector 45">
            <a:extLst>
              <a:ext uri="{FF2B5EF4-FFF2-40B4-BE49-F238E27FC236}">
                <a16:creationId xmlns:a16="http://schemas.microsoft.com/office/drawing/2014/main" id="{63171453-2881-41AB-926F-4AE56C490A31}"/>
              </a:ext>
            </a:extLst>
          </p:cNvPr>
          <p:cNvCxnSpPr>
            <a:cxnSpLocks/>
            <a:stCxn id="38" idx="3"/>
            <a:endCxn id="44" idx="1"/>
          </p:cNvCxnSpPr>
          <p:nvPr/>
        </p:nvCxnSpPr>
        <p:spPr>
          <a:xfrm flipV="1">
            <a:off x="8341615" y="2732955"/>
            <a:ext cx="70242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Lưu đồ – Wikipedia tiếng Việt">
            <a:extLst>
              <a:ext uri="{FF2B5EF4-FFF2-40B4-BE49-F238E27FC236}">
                <a16:creationId xmlns:a16="http://schemas.microsoft.com/office/drawing/2014/main" id="{A17CAFFE-A53B-469B-BB3E-9609245FCC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5299" y="3502170"/>
            <a:ext cx="1827739" cy="249315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A02DF91C-0315-435F-98B0-6081C1B3C257}"/>
              </a:ext>
            </a:extLst>
          </p:cNvPr>
          <p:cNvSpPr txBox="1"/>
          <p:nvPr/>
        </p:nvSpPr>
        <p:spPr>
          <a:xfrm>
            <a:off x="8605299" y="6135927"/>
            <a:ext cx="1191224" cy="369332"/>
          </a:xfrm>
          <a:prstGeom prst="rect">
            <a:avLst/>
          </a:prstGeom>
          <a:noFill/>
        </p:spPr>
        <p:txBody>
          <a:bodyPr wrap="none" rtlCol="0">
            <a:spAutoFit/>
          </a:bodyPr>
          <a:lstStyle/>
          <a:p>
            <a:r>
              <a:rPr lang="en-US"/>
              <a:t>Flow chart</a:t>
            </a:r>
          </a:p>
        </p:txBody>
      </p:sp>
      <p:pic>
        <p:nvPicPr>
          <p:cNvPr id="2050" name="Picture 2" descr="What is Activity Diagram?">
            <a:extLst>
              <a:ext uri="{FF2B5EF4-FFF2-40B4-BE49-F238E27FC236}">
                <a16:creationId xmlns:a16="http://schemas.microsoft.com/office/drawing/2014/main" id="{F8D191FE-4E7B-4A8C-8255-3BEBC35D80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3458" y="3485490"/>
            <a:ext cx="2314575" cy="250983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D104B30-1C0D-4DA8-8075-70089BE356C6}"/>
              </a:ext>
            </a:extLst>
          </p:cNvPr>
          <p:cNvSpPr txBox="1"/>
          <p:nvPr/>
        </p:nvSpPr>
        <p:spPr>
          <a:xfrm>
            <a:off x="5646073" y="6138012"/>
            <a:ext cx="1740733" cy="369332"/>
          </a:xfrm>
          <a:prstGeom prst="rect">
            <a:avLst/>
          </a:prstGeom>
          <a:noFill/>
        </p:spPr>
        <p:txBody>
          <a:bodyPr wrap="none" rtlCol="0">
            <a:spAutoFit/>
          </a:bodyPr>
          <a:lstStyle/>
          <a:p>
            <a:r>
              <a:rPr lang="en-US"/>
              <a:t>Activity Diagram</a:t>
            </a:r>
          </a:p>
        </p:txBody>
      </p:sp>
      <p:pic>
        <p:nvPicPr>
          <p:cNvPr id="2052" name="Picture 4" descr="What is a Swimlane Diagram?">
            <a:extLst>
              <a:ext uri="{FF2B5EF4-FFF2-40B4-BE49-F238E27FC236}">
                <a16:creationId xmlns:a16="http://schemas.microsoft.com/office/drawing/2014/main" id="{B62333FA-C982-4436-88A4-9E804F6667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6605" y="3493782"/>
            <a:ext cx="3126933" cy="250154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7A179EA3-5A78-40D5-8574-10723E7B7D32}"/>
              </a:ext>
            </a:extLst>
          </p:cNvPr>
          <p:cNvSpPr txBox="1"/>
          <p:nvPr/>
        </p:nvSpPr>
        <p:spPr>
          <a:xfrm>
            <a:off x="2204827" y="6138012"/>
            <a:ext cx="2010487" cy="369332"/>
          </a:xfrm>
          <a:prstGeom prst="rect">
            <a:avLst/>
          </a:prstGeom>
          <a:noFill/>
        </p:spPr>
        <p:txBody>
          <a:bodyPr wrap="none" rtlCol="0">
            <a:spAutoFit/>
          </a:bodyPr>
          <a:lstStyle/>
          <a:p>
            <a:r>
              <a:rPr lang="en-US"/>
              <a:t>Swimlane Diagram</a:t>
            </a:r>
          </a:p>
        </p:txBody>
      </p:sp>
    </p:spTree>
    <p:extLst>
      <p:ext uri="{BB962C8B-B14F-4D97-AF65-F5344CB8AC3E}">
        <p14:creationId xmlns:p14="http://schemas.microsoft.com/office/powerpoint/2010/main" val="301951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barn(inVertical)">
                                      <p:cBhvr>
                                        <p:cTn id="10" dur="500"/>
                                        <p:tgtEl>
                                          <p:spTgt spid="3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wipe(left)">
                                      <p:cBhvr>
                                        <p:cTn id="15" dur="500"/>
                                        <p:tgtEl>
                                          <p:spTgt spid="46"/>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barn(inVertical)">
                                      <p:cBhvr>
                                        <p:cTn id="18" dur="500"/>
                                        <p:tgtEl>
                                          <p:spTgt spid="4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animEffect transition="in" filter="barn(inVertical)">
                                      <p:cBhvr>
                                        <p:cTn id="23" dur="500"/>
                                        <p:tgtEl>
                                          <p:spTgt spid="1028"/>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barn(inVertical)">
                                      <p:cBhvr>
                                        <p:cTn id="26" dur="500"/>
                                        <p:tgtEl>
                                          <p:spTgt spid="20"/>
                                        </p:tgtEl>
                                      </p:cBhvr>
                                    </p:animEffect>
                                  </p:childTnLst>
                                </p:cTn>
                              </p:par>
                              <p:par>
                                <p:cTn id="27" presetID="16" presetClass="entr" presetSubtype="21" fill="hold" nodeType="withEffect">
                                  <p:stCondLst>
                                    <p:cond delay="0"/>
                                  </p:stCondLst>
                                  <p:childTnLst>
                                    <p:set>
                                      <p:cBhvr>
                                        <p:cTn id="28" dur="1" fill="hold">
                                          <p:stCondLst>
                                            <p:cond delay="0"/>
                                          </p:stCondLst>
                                        </p:cTn>
                                        <p:tgtEl>
                                          <p:spTgt spid="2050"/>
                                        </p:tgtEl>
                                        <p:attrNameLst>
                                          <p:attrName>style.visibility</p:attrName>
                                        </p:attrNameLst>
                                      </p:cBhvr>
                                      <p:to>
                                        <p:strVal val="visible"/>
                                      </p:to>
                                    </p:set>
                                    <p:animEffect transition="in" filter="barn(inVertical)">
                                      <p:cBhvr>
                                        <p:cTn id="29" dur="500"/>
                                        <p:tgtEl>
                                          <p:spTgt spid="2050"/>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arn(inVertical)">
                                      <p:cBhvr>
                                        <p:cTn id="32" dur="500"/>
                                        <p:tgtEl>
                                          <p:spTgt spid="16"/>
                                        </p:tgtEl>
                                      </p:cBhvr>
                                    </p:animEffect>
                                  </p:childTnLst>
                                </p:cTn>
                              </p:par>
                              <p:par>
                                <p:cTn id="33" presetID="16" presetClass="entr" presetSubtype="21" fill="hold" nodeType="withEffect">
                                  <p:stCondLst>
                                    <p:cond delay="0"/>
                                  </p:stCondLst>
                                  <p:childTnLst>
                                    <p:set>
                                      <p:cBhvr>
                                        <p:cTn id="34" dur="1" fill="hold">
                                          <p:stCondLst>
                                            <p:cond delay="0"/>
                                          </p:stCondLst>
                                        </p:cTn>
                                        <p:tgtEl>
                                          <p:spTgt spid="2052"/>
                                        </p:tgtEl>
                                        <p:attrNameLst>
                                          <p:attrName>style.visibility</p:attrName>
                                        </p:attrNameLst>
                                      </p:cBhvr>
                                      <p:to>
                                        <p:strVal val="visible"/>
                                      </p:to>
                                    </p:set>
                                    <p:animEffect transition="in" filter="barn(inVertical)">
                                      <p:cBhvr>
                                        <p:cTn id="35" dur="500"/>
                                        <p:tgtEl>
                                          <p:spTgt spid="2052"/>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barn(inVertical)">
                                      <p:cBhvr>
                                        <p:cTn id="3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4" grpId="0" animBg="1"/>
      <p:bldP spid="20" grpId="0"/>
      <p:bldP spid="16"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A600E5A0-CFC6-4B4C-BE4F-74660CE40C21}"/>
              </a:ext>
            </a:extLst>
          </p:cNvPr>
          <p:cNvSpPr>
            <a:spLocks noGrp="1"/>
          </p:cNvSpPr>
          <p:nvPr>
            <p:ph type="title"/>
          </p:nvPr>
        </p:nvSpPr>
        <p:spPr/>
        <p:txBody>
          <a:bodyPr anchor="t">
            <a:normAutofit/>
          </a:bodyPr>
          <a:lstStyle/>
          <a:p>
            <a:r>
              <a:rPr lang="en-US"/>
              <a:t>MODELING BUSINESS PROCESSES</a:t>
            </a:r>
          </a:p>
        </p:txBody>
      </p:sp>
      <p:sp>
        <p:nvSpPr>
          <p:cNvPr id="35" name="Slide Number Placeholder 34">
            <a:extLst>
              <a:ext uri="{FF2B5EF4-FFF2-40B4-BE49-F238E27FC236}">
                <a16:creationId xmlns:a16="http://schemas.microsoft.com/office/drawing/2014/main" id="{2FAA9179-3061-477A-88C1-189913D9D068}"/>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31" name="Title 20">
            <a:extLst>
              <a:ext uri="{FF2B5EF4-FFF2-40B4-BE49-F238E27FC236}">
                <a16:creationId xmlns:a16="http://schemas.microsoft.com/office/drawing/2014/main" id="{60A900DD-E2CD-4FBF-9385-5756981A70DE}"/>
              </a:ext>
            </a:extLst>
          </p:cNvPr>
          <p:cNvSpPr txBox="1">
            <a:spLocks/>
          </p:cNvSpPr>
          <p:nvPr/>
        </p:nvSpPr>
        <p:spPr>
          <a:xfrm>
            <a:off x="581192" y="1552525"/>
            <a:ext cx="11029616" cy="676701"/>
          </a:xfrm>
          <a:prstGeom prst="rect">
            <a:avLst/>
          </a:prstGeom>
        </p:spPr>
        <p:txBody>
          <a:bodyPr vert="horz" lIns="91440" tIns="45720" rIns="91440" bIns="45720" rtlCol="0" anchor="t">
            <a:normAutofit/>
          </a:bodyPr>
          <a:lstStyle>
            <a:lvl1pPr algn="l" defTabSz="457200" rtl="0" eaLnBrk="1" latinLnBrk="0" hangingPunct="1">
              <a:lnSpc>
                <a:spcPct val="100000"/>
              </a:lnSpc>
              <a:spcBef>
                <a:spcPct val="0"/>
              </a:spcBef>
              <a:buNone/>
              <a:defRPr sz="40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cap="none"/>
              <a:t>Using current processes to derive requirements</a:t>
            </a:r>
          </a:p>
        </p:txBody>
      </p:sp>
      <p:sp>
        <p:nvSpPr>
          <p:cNvPr id="5" name="Rectangle: Rounded Corners 4">
            <a:extLst>
              <a:ext uri="{FF2B5EF4-FFF2-40B4-BE49-F238E27FC236}">
                <a16:creationId xmlns:a16="http://schemas.microsoft.com/office/drawing/2014/main" id="{3F931C5A-5A12-4430-95C3-35A4DC61BCA2}"/>
              </a:ext>
            </a:extLst>
          </p:cNvPr>
          <p:cNvSpPr/>
          <p:nvPr/>
        </p:nvSpPr>
        <p:spPr>
          <a:xfrm>
            <a:off x="153641" y="2402895"/>
            <a:ext cx="1761220" cy="676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Understand the business objectives</a:t>
            </a:r>
          </a:p>
        </p:txBody>
      </p:sp>
      <p:sp>
        <p:nvSpPr>
          <p:cNvPr id="36" name="Rectangle: Rounded Corners 35">
            <a:extLst>
              <a:ext uri="{FF2B5EF4-FFF2-40B4-BE49-F238E27FC236}">
                <a16:creationId xmlns:a16="http://schemas.microsoft.com/office/drawing/2014/main" id="{0F62551A-160B-4C9E-B5A0-DAF8BB1342F6}"/>
              </a:ext>
            </a:extLst>
          </p:cNvPr>
          <p:cNvSpPr/>
          <p:nvPr/>
        </p:nvSpPr>
        <p:spPr>
          <a:xfrm>
            <a:off x="2617290" y="2316063"/>
            <a:ext cx="2815321" cy="8503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Find all of the affected organizations and potential user classes by the future solution</a:t>
            </a:r>
          </a:p>
        </p:txBody>
      </p:sp>
      <p:sp>
        <p:nvSpPr>
          <p:cNvPr id="38" name="Rectangle: Rounded Corners 37">
            <a:extLst>
              <a:ext uri="{FF2B5EF4-FFF2-40B4-BE49-F238E27FC236}">
                <a16:creationId xmlns:a16="http://schemas.microsoft.com/office/drawing/2014/main" id="{C83FB0E8-5A0E-4EFC-B553-0E66A54CBF48}"/>
              </a:ext>
            </a:extLst>
          </p:cNvPr>
          <p:cNvSpPr/>
          <p:nvPr/>
        </p:nvSpPr>
        <p:spPr>
          <a:xfrm>
            <a:off x="6135040" y="2394605"/>
            <a:ext cx="2206575" cy="676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Identify all of the relevant business processes</a:t>
            </a:r>
          </a:p>
        </p:txBody>
      </p:sp>
      <p:cxnSp>
        <p:nvCxnSpPr>
          <p:cNvPr id="10" name="Straight Arrow Connector 9">
            <a:extLst>
              <a:ext uri="{FF2B5EF4-FFF2-40B4-BE49-F238E27FC236}">
                <a16:creationId xmlns:a16="http://schemas.microsoft.com/office/drawing/2014/main" id="{63309969-28F8-478D-9981-8E02A9EF14DA}"/>
              </a:ext>
            </a:extLst>
          </p:cNvPr>
          <p:cNvCxnSpPr>
            <a:stCxn id="5" idx="3"/>
            <a:endCxn id="36" idx="1"/>
          </p:cNvCxnSpPr>
          <p:nvPr/>
        </p:nvCxnSpPr>
        <p:spPr>
          <a:xfrm>
            <a:off x="1914861" y="2741246"/>
            <a:ext cx="702429"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CDD7A64-2210-4AAC-9189-007F8BAE4453}"/>
              </a:ext>
            </a:extLst>
          </p:cNvPr>
          <p:cNvCxnSpPr>
            <a:cxnSpLocks/>
            <a:stCxn id="36" idx="3"/>
            <a:endCxn id="38" idx="1"/>
          </p:cNvCxnSpPr>
          <p:nvPr/>
        </p:nvCxnSpPr>
        <p:spPr>
          <a:xfrm flipV="1">
            <a:off x="5432611" y="2732956"/>
            <a:ext cx="702429" cy="8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2E140274-B33E-4C0B-BC46-7F9BD7AC799A}"/>
              </a:ext>
            </a:extLst>
          </p:cNvPr>
          <p:cNvSpPr/>
          <p:nvPr/>
        </p:nvSpPr>
        <p:spPr>
          <a:xfrm>
            <a:off x="9044044" y="2394604"/>
            <a:ext cx="2206575" cy="676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Document the as-is processes</a:t>
            </a:r>
          </a:p>
        </p:txBody>
      </p:sp>
      <p:cxnSp>
        <p:nvCxnSpPr>
          <p:cNvPr id="46" name="Straight Arrow Connector 45">
            <a:extLst>
              <a:ext uri="{FF2B5EF4-FFF2-40B4-BE49-F238E27FC236}">
                <a16:creationId xmlns:a16="http://schemas.microsoft.com/office/drawing/2014/main" id="{63171453-2881-41AB-926F-4AE56C490A31}"/>
              </a:ext>
            </a:extLst>
          </p:cNvPr>
          <p:cNvCxnSpPr>
            <a:cxnSpLocks/>
            <a:stCxn id="38" idx="3"/>
            <a:endCxn id="44" idx="1"/>
          </p:cNvCxnSpPr>
          <p:nvPr/>
        </p:nvCxnSpPr>
        <p:spPr>
          <a:xfrm flipV="1">
            <a:off x="8341615" y="2732955"/>
            <a:ext cx="70242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006FD8F1-856A-4718-950B-66BBB1E93C54}"/>
              </a:ext>
            </a:extLst>
          </p:cNvPr>
          <p:cNvSpPr/>
          <p:nvPr/>
        </p:nvSpPr>
        <p:spPr>
          <a:xfrm>
            <a:off x="8535221" y="3863005"/>
            <a:ext cx="3224219" cy="8400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Analyze the as-is processes to determine the biggest opportunities for improvement from automation</a:t>
            </a:r>
          </a:p>
        </p:txBody>
      </p:sp>
      <p:cxnSp>
        <p:nvCxnSpPr>
          <p:cNvPr id="4" name="Straight Arrow Connector 3">
            <a:extLst>
              <a:ext uri="{FF2B5EF4-FFF2-40B4-BE49-F238E27FC236}">
                <a16:creationId xmlns:a16="http://schemas.microsoft.com/office/drawing/2014/main" id="{C0668763-1C8F-4E28-88D7-0FD12C11272D}"/>
              </a:ext>
            </a:extLst>
          </p:cNvPr>
          <p:cNvCxnSpPr>
            <a:stCxn id="44" idx="2"/>
            <a:endCxn id="19" idx="0"/>
          </p:cNvCxnSpPr>
          <p:nvPr/>
        </p:nvCxnSpPr>
        <p:spPr>
          <a:xfrm flipH="1">
            <a:off x="10147331" y="3071305"/>
            <a:ext cx="1" cy="791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98751070-76CB-44D1-BBE7-02262B4E4EC3}"/>
              </a:ext>
            </a:extLst>
          </p:cNvPr>
          <p:cNvSpPr/>
          <p:nvPr/>
        </p:nvSpPr>
        <p:spPr>
          <a:xfrm>
            <a:off x="8758008" y="5436941"/>
            <a:ext cx="2778644" cy="995568"/>
          </a:xfrm>
          <a:prstGeom prst="roundRect">
            <a:avLst/>
          </a:prstGeom>
          <a:solidFill>
            <a:schemeClr val="accent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How long it takes to execute individual steps or full processes</a:t>
            </a:r>
          </a:p>
        </p:txBody>
      </p:sp>
      <p:cxnSp>
        <p:nvCxnSpPr>
          <p:cNvPr id="8" name="Straight Arrow Connector 7">
            <a:extLst>
              <a:ext uri="{FF2B5EF4-FFF2-40B4-BE49-F238E27FC236}">
                <a16:creationId xmlns:a16="http://schemas.microsoft.com/office/drawing/2014/main" id="{B8576454-DF56-48DD-B187-4030EB7E925E}"/>
              </a:ext>
            </a:extLst>
          </p:cNvPr>
          <p:cNvCxnSpPr>
            <a:stCxn id="6" idx="0"/>
            <a:endCxn id="19" idx="2"/>
          </p:cNvCxnSpPr>
          <p:nvPr/>
        </p:nvCxnSpPr>
        <p:spPr>
          <a:xfrm flipV="1">
            <a:off x="10147330" y="4703046"/>
            <a:ext cx="1" cy="733895"/>
          </a:xfrm>
          <a:prstGeom prst="straightConnector1">
            <a:avLst/>
          </a:prstGeom>
          <a:ln>
            <a:prstDash val="dash"/>
            <a:tailEnd type="triangle"/>
          </a:ln>
        </p:spPr>
        <p:style>
          <a:lnRef idx="1">
            <a:schemeClr val="accent5"/>
          </a:lnRef>
          <a:fillRef idx="0">
            <a:schemeClr val="accent5"/>
          </a:fillRef>
          <a:effectRef idx="0">
            <a:schemeClr val="accent5"/>
          </a:effectRef>
          <a:fontRef idx="minor">
            <a:schemeClr val="tx1"/>
          </a:fontRef>
        </p:style>
      </p:cxnSp>
      <p:sp>
        <p:nvSpPr>
          <p:cNvPr id="27" name="Rectangle: Rounded Corners 26">
            <a:extLst>
              <a:ext uri="{FF2B5EF4-FFF2-40B4-BE49-F238E27FC236}">
                <a16:creationId xmlns:a16="http://schemas.microsoft.com/office/drawing/2014/main" id="{463D36F3-B4B3-43C5-924C-BDF42C6FAB8E}"/>
              </a:ext>
            </a:extLst>
          </p:cNvPr>
          <p:cNvSpPr/>
          <p:nvPr/>
        </p:nvSpPr>
        <p:spPr>
          <a:xfrm>
            <a:off x="5633985" y="3863004"/>
            <a:ext cx="2206575" cy="84004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Processes that are in scope for automation</a:t>
            </a:r>
          </a:p>
        </p:txBody>
      </p:sp>
      <p:cxnSp>
        <p:nvCxnSpPr>
          <p:cNvPr id="13" name="Straight Arrow Connector 12">
            <a:extLst>
              <a:ext uri="{FF2B5EF4-FFF2-40B4-BE49-F238E27FC236}">
                <a16:creationId xmlns:a16="http://schemas.microsoft.com/office/drawing/2014/main" id="{D131F094-940E-46D7-AC7F-2429FA4EF3EA}"/>
              </a:ext>
            </a:extLst>
          </p:cNvPr>
          <p:cNvCxnSpPr>
            <a:stCxn id="19" idx="1"/>
            <a:endCxn id="27" idx="3"/>
          </p:cNvCxnSpPr>
          <p:nvPr/>
        </p:nvCxnSpPr>
        <p:spPr>
          <a:xfrm flipH="1" flipV="1">
            <a:off x="7840560" y="4283025"/>
            <a:ext cx="6946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EE730DDC-A3B1-4C7F-8F43-304CC44106B4}"/>
              </a:ext>
            </a:extLst>
          </p:cNvPr>
          <p:cNvSpPr/>
          <p:nvPr/>
        </p:nvSpPr>
        <p:spPr>
          <a:xfrm>
            <a:off x="1836956" y="3857840"/>
            <a:ext cx="2980515" cy="8503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Walk through each as-is process flow to elicit software requirements to support each stop in the flow</a:t>
            </a:r>
          </a:p>
        </p:txBody>
      </p:sp>
      <p:cxnSp>
        <p:nvCxnSpPr>
          <p:cNvPr id="34" name="Straight Arrow Connector 33">
            <a:extLst>
              <a:ext uri="{FF2B5EF4-FFF2-40B4-BE49-F238E27FC236}">
                <a16:creationId xmlns:a16="http://schemas.microsoft.com/office/drawing/2014/main" id="{9FD112B3-C9B0-4D4D-878B-8DA729071BA6}"/>
              </a:ext>
            </a:extLst>
          </p:cNvPr>
          <p:cNvCxnSpPr>
            <a:cxnSpLocks/>
            <a:stCxn id="27" idx="1"/>
            <a:endCxn id="33" idx="3"/>
          </p:cNvCxnSpPr>
          <p:nvPr/>
        </p:nvCxnSpPr>
        <p:spPr>
          <a:xfrm flipH="1" flipV="1">
            <a:off x="4817471" y="4283024"/>
            <a:ext cx="81651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74" name="Picture 2" descr="Business people - Vector stencils library">
            <a:extLst>
              <a:ext uri="{FF2B5EF4-FFF2-40B4-BE49-F238E27FC236}">
                <a16:creationId xmlns:a16="http://schemas.microsoft.com/office/drawing/2014/main" id="{9048925A-0233-4888-8005-CDBE51C962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645" t="14515" r="2033" b="5636"/>
          <a:stretch/>
        </p:blipFill>
        <p:spPr bwMode="auto">
          <a:xfrm>
            <a:off x="2753957" y="5486452"/>
            <a:ext cx="1151069" cy="995568"/>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Straight Arrow Connector 38">
            <a:extLst>
              <a:ext uri="{FF2B5EF4-FFF2-40B4-BE49-F238E27FC236}">
                <a16:creationId xmlns:a16="http://schemas.microsoft.com/office/drawing/2014/main" id="{5D8D17E6-7DEE-4057-A65B-00F44AA84C32}"/>
              </a:ext>
            </a:extLst>
          </p:cNvPr>
          <p:cNvCxnSpPr>
            <a:cxnSpLocks/>
            <a:stCxn id="3074" idx="0"/>
            <a:endCxn id="33" idx="2"/>
          </p:cNvCxnSpPr>
          <p:nvPr/>
        </p:nvCxnSpPr>
        <p:spPr>
          <a:xfrm flipH="1" flipV="1">
            <a:off x="3327214" y="4708207"/>
            <a:ext cx="2278" cy="778245"/>
          </a:xfrm>
          <a:prstGeom prst="straightConnector1">
            <a:avLst/>
          </a:prstGeom>
          <a:ln>
            <a:prstDash val="dash"/>
            <a:tailEnd type="triangle"/>
          </a:ln>
        </p:spPr>
        <p:style>
          <a:lnRef idx="1">
            <a:schemeClr val="accent5"/>
          </a:lnRef>
          <a:fillRef idx="0">
            <a:schemeClr val="accent5"/>
          </a:fillRef>
          <a:effectRef idx="0">
            <a:schemeClr val="accent5"/>
          </a:effectRef>
          <a:fontRef idx="minor">
            <a:schemeClr val="tx1"/>
          </a:fontRef>
        </p:style>
      </p:cxnSp>
      <p:sp>
        <p:nvSpPr>
          <p:cNvPr id="26" name="TextBox 25">
            <a:extLst>
              <a:ext uri="{FF2B5EF4-FFF2-40B4-BE49-F238E27FC236}">
                <a16:creationId xmlns:a16="http://schemas.microsoft.com/office/drawing/2014/main" id="{53E141D4-42AE-44D7-B984-64BDA5FD82F0}"/>
              </a:ext>
            </a:extLst>
          </p:cNvPr>
          <p:cNvSpPr txBox="1"/>
          <p:nvPr/>
        </p:nvSpPr>
        <p:spPr>
          <a:xfrm>
            <a:off x="3917964" y="5661070"/>
            <a:ext cx="1609035" cy="646331"/>
          </a:xfrm>
          <a:prstGeom prst="rect">
            <a:avLst/>
          </a:prstGeom>
          <a:noFill/>
        </p:spPr>
        <p:txBody>
          <a:bodyPr wrap="square" rtlCol="0">
            <a:spAutoFit/>
          </a:bodyPr>
          <a:lstStyle/>
          <a:p>
            <a:r>
              <a:rPr lang="en-US"/>
              <a:t>Appropriate Stakeholders</a:t>
            </a:r>
          </a:p>
        </p:txBody>
      </p:sp>
    </p:spTree>
    <p:extLst>
      <p:ext uri="{BB962C8B-B14F-4D97-AF65-F5344CB8AC3E}">
        <p14:creationId xmlns:p14="http://schemas.microsoft.com/office/powerpoint/2010/main" val="2055548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arn(inVertical)">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par>
                                <p:cTn id="16" presetID="22" presetClass="entr" presetSubtype="4"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500"/>
                                        <p:tgtEl>
                                          <p:spTgt spid="13"/>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barn(inVertical)">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ipe(right)">
                                      <p:cBhvr>
                                        <p:cTn id="31" dur="500"/>
                                        <p:tgtEl>
                                          <p:spTgt spid="34"/>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barn(inVertical)">
                                      <p:cBhvr>
                                        <p:cTn id="34" dur="500"/>
                                        <p:tgtEl>
                                          <p:spTgt spid="33"/>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3074"/>
                                        </p:tgtEl>
                                        <p:attrNameLst>
                                          <p:attrName>style.visibility</p:attrName>
                                        </p:attrNameLst>
                                      </p:cBhvr>
                                      <p:to>
                                        <p:strVal val="visible"/>
                                      </p:to>
                                    </p:set>
                                    <p:animEffect transition="in" filter="randombar(horizontal)">
                                      <p:cBhvr>
                                        <p:cTn id="39" dur="500"/>
                                        <p:tgtEl>
                                          <p:spTgt spid="3074"/>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randombar(horizontal)">
                                      <p:cBhvr>
                                        <p:cTn id="42" dur="500"/>
                                        <p:tgtEl>
                                          <p:spTgt spid="26"/>
                                        </p:tgtEl>
                                      </p:cBhvr>
                                    </p:animEffect>
                                  </p:childTnLst>
                                </p:cTn>
                              </p:par>
                              <p:par>
                                <p:cTn id="43" presetID="22" presetClass="entr" presetSubtype="4" fill="hold" nodeType="with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wipe(down)">
                                      <p:cBhvr>
                                        <p:cTn id="4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6" grpId="0" animBg="1"/>
      <p:bldP spid="27" grpId="0" animBg="1"/>
      <p:bldP spid="33" grpId="0" animBg="1"/>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A600E5A0-CFC6-4B4C-BE4F-74660CE40C21}"/>
              </a:ext>
            </a:extLst>
          </p:cNvPr>
          <p:cNvSpPr>
            <a:spLocks noGrp="1"/>
          </p:cNvSpPr>
          <p:nvPr>
            <p:ph type="title"/>
          </p:nvPr>
        </p:nvSpPr>
        <p:spPr/>
        <p:txBody>
          <a:bodyPr anchor="t">
            <a:normAutofit/>
          </a:bodyPr>
          <a:lstStyle/>
          <a:p>
            <a:r>
              <a:rPr lang="en-US"/>
              <a:t>MODELING BUSINESS PROCESSES</a:t>
            </a:r>
          </a:p>
        </p:txBody>
      </p:sp>
      <p:sp>
        <p:nvSpPr>
          <p:cNvPr id="35" name="Slide Number Placeholder 34">
            <a:extLst>
              <a:ext uri="{FF2B5EF4-FFF2-40B4-BE49-F238E27FC236}">
                <a16:creationId xmlns:a16="http://schemas.microsoft.com/office/drawing/2014/main" id="{2FAA9179-3061-477A-88C1-189913D9D068}"/>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31" name="Title 20">
            <a:extLst>
              <a:ext uri="{FF2B5EF4-FFF2-40B4-BE49-F238E27FC236}">
                <a16:creationId xmlns:a16="http://schemas.microsoft.com/office/drawing/2014/main" id="{60A900DD-E2CD-4FBF-9385-5756981A70DE}"/>
              </a:ext>
            </a:extLst>
          </p:cNvPr>
          <p:cNvSpPr txBox="1">
            <a:spLocks/>
          </p:cNvSpPr>
          <p:nvPr/>
        </p:nvSpPr>
        <p:spPr>
          <a:xfrm>
            <a:off x="581192" y="1552525"/>
            <a:ext cx="11029616" cy="676701"/>
          </a:xfrm>
          <a:prstGeom prst="rect">
            <a:avLst/>
          </a:prstGeom>
        </p:spPr>
        <p:txBody>
          <a:bodyPr vert="horz" lIns="91440" tIns="45720" rIns="91440" bIns="45720" rtlCol="0" anchor="t">
            <a:normAutofit/>
          </a:bodyPr>
          <a:lstStyle>
            <a:lvl1pPr algn="l" defTabSz="457200" rtl="0" eaLnBrk="1" latinLnBrk="0" hangingPunct="1">
              <a:lnSpc>
                <a:spcPct val="100000"/>
              </a:lnSpc>
              <a:spcBef>
                <a:spcPct val="0"/>
              </a:spcBef>
              <a:buNone/>
              <a:defRPr sz="40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cap="none"/>
              <a:t>Using current processes to derive requirements</a:t>
            </a:r>
          </a:p>
        </p:txBody>
      </p:sp>
      <p:sp>
        <p:nvSpPr>
          <p:cNvPr id="5" name="Rectangle: Rounded Corners 4">
            <a:extLst>
              <a:ext uri="{FF2B5EF4-FFF2-40B4-BE49-F238E27FC236}">
                <a16:creationId xmlns:a16="http://schemas.microsoft.com/office/drawing/2014/main" id="{3F931C5A-5A12-4430-95C3-35A4DC61BCA2}"/>
              </a:ext>
            </a:extLst>
          </p:cNvPr>
          <p:cNvSpPr/>
          <p:nvPr/>
        </p:nvSpPr>
        <p:spPr>
          <a:xfrm>
            <a:off x="153641" y="2402895"/>
            <a:ext cx="1761220" cy="676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Understand the business objectives</a:t>
            </a:r>
          </a:p>
        </p:txBody>
      </p:sp>
      <p:sp>
        <p:nvSpPr>
          <p:cNvPr id="36" name="Rectangle: Rounded Corners 35">
            <a:extLst>
              <a:ext uri="{FF2B5EF4-FFF2-40B4-BE49-F238E27FC236}">
                <a16:creationId xmlns:a16="http://schemas.microsoft.com/office/drawing/2014/main" id="{0F62551A-160B-4C9E-B5A0-DAF8BB1342F6}"/>
              </a:ext>
            </a:extLst>
          </p:cNvPr>
          <p:cNvSpPr/>
          <p:nvPr/>
        </p:nvSpPr>
        <p:spPr>
          <a:xfrm>
            <a:off x="2617290" y="2316063"/>
            <a:ext cx="2815321" cy="8503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Find all of the affected organizations and potential user classes by the future solution</a:t>
            </a:r>
          </a:p>
        </p:txBody>
      </p:sp>
      <p:sp>
        <p:nvSpPr>
          <p:cNvPr id="38" name="Rectangle: Rounded Corners 37">
            <a:extLst>
              <a:ext uri="{FF2B5EF4-FFF2-40B4-BE49-F238E27FC236}">
                <a16:creationId xmlns:a16="http://schemas.microsoft.com/office/drawing/2014/main" id="{C83FB0E8-5A0E-4EFC-B553-0E66A54CBF48}"/>
              </a:ext>
            </a:extLst>
          </p:cNvPr>
          <p:cNvSpPr/>
          <p:nvPr/>
        </p:nvSpPr>
        <p:spPr>
          <a:xfrm>
            <a:off x="6135040" y="2394605"/>
            <a:ext cx="2206575" cy="676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Identify all of the relevant business processes</a:t>
            </a:r>
          </a:p>
        </p:txBody>
      </p:sp>
      <p:cxnSp>
        <p:nvCxnSpPr>
          <p:cNvPr id="10" name="Straight Arrow Connector 9">
            <a:extLst>
              <a:ext uri="{FF2B5EF4-FFF2-40B4-BE49-F238E27FC236}">
                <a16:creationId xmlns:a16="http://schemas.microsoft.com/office/drawing/2014/main" id="{63309969-28F8-478D-9981-8E02A9EF14DA}"/>
              </a:ext>
            </a:extLst>
          </p:cNvPr>
          <p:cNvCxnSpPr>
            <a:stCxn id="5" idx="3"/>
            <a:endCxn id="36" idx="1"/>
          </p:cNvCxnSpPr>
          <p:nvPr/>
        </p:nvCxnSpPr>
        <p:spPr>
          <a:xfrm>
            <a:off x="1914861" y="2741246"/>
            <a:ext cx="702429"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CDD7A64-2210-4AAC-9189-007F8BAE4453}"/>
              </a:ext>
            </a:extLst>
          </p:cNvPr>
          <p:cNvCxnSpPr>
            <a:cxnSpLocks/>
            <a:stCxn id="36" idx="3"/>
            <a:endCxn id="38" idx="1"/>
          </p:cNvCxnSpPr>
          <p:nvPr/>
        </p:nvCxnSpPr>
        <p:spPr>
          <a:xfrm flipV="1">
            <a:off x="5432611" y="2732956"/>
            <a:ext cx="702429" cy="8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2E140274-B33E-4C0B-BC46-7F9BD7AC799A}"/>
              </a:ext>
            </a:extLst>
          </p:cNvPr>
          <p:cNvSpPr/>
          <p:nvPr/>
        </p:nvSpPr>
        <p:spPr>
          <a:xfrm>
            <a:off x="9044044" y="2394604"/>
            <a:ext cx="2206575" cy="676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Document the as-is processes</a:t>
            </a:r>
          </a:p>
        </p:txBody>
      </p:sp>
      <p:cxnSp>
        <p:nvCxnSpPr>
          <p:cNvPr id="46" name="Straight Arrow Connector 45">
            <a:extLst>
              <a:ext uri="{FF2B5EF4-FFF2-40B4-BE49-F238E27FC236}">
                <a16:creationId xmlns:a16="http://schemas.microsoft.com/office/drawing/2014/main" id="{63171453-2881-41AB-926F-4AE56C490A31}"/>
              </a:ext>
            </a:extLst>
          </p:cNvPr>
          <p:cNvCxnSpPr>
            <a:cxnSpLocks/>
            <a:stCxn id="38" idx="3"/>
            <a:endCxn id="44" idx="1"/>
          </p:cNvCxnSpPr>
          <p:nvPr/>
        </p:nvCxnSpPr>
        <p:spPr>
          <a:xfrm flipV="1">
            <a:off x="8341615" y="2732955"/>
            <a:ext cx="70242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006FD8F1-856A-4718-950B-66BBB1E93C54}"/>
              </a:ext>
            </a:extLst>
          </p:cNvPr>
          <p:cNvSpPr/>
          <p:nvPr/>
        </p:nvSpPr>
        <p:spPr>
          <a:xfrm>
            <a:off x="8535221" y="3863005"/>
            <a:ext cx="3224219" cy="8400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Analyze the as-is processes to determine the biggest opportunities for improvement from automation</a:t>
            </a:r>
          </a:p>
        </p:txBody>
      </p:sp>
      <p:cxnSp>
        <p:nvCxnSpPr>
          <p:cNvPr id="4" name="Straight Arrow Connector 3">
            <a:extLst>
              <a:ext uri="{FF2B5EF4-FFF2-40B4-BE49-F238E27FC236}">
                <a16:creationId xmlns:a16="http://schemas.microsoft.com/office/drawing/2014/main" id="{C0668763-1C8F-4E28-88D7-0FD12C11272D}"/>
              </a:ext>
            </a:extLst>
          </p:cNvPr>
          <p:cNvCxnSpPr>
            <a:stCxn id="44" idx="2"/>
            <a:endCxn id="19" idx="0"/>
          </p:cNvCxnSpPr>
          <p:nvPr/>
        </p:nvCxnSpPr>
        <p:spPr>
          <a:xfrm flipH="1">
            <a:off x="10147331" y="3071305"/>
            <a:ext cx="1" cy="791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463D36F3-B4B3-43C5-924C-BDF42C6FAB8E}"/>
              </a:ext>
            </a:extLst>
          </p:cNvPr>
          <p:cNvSpPr/>
          <p:nvPr/>
        </p:nvSpPr>
        <p:spPr>
          <a:xfrm>
            <a:off x="5633985" y="3863004"/>
            <a:ext cx="2206575" cy="84004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Processes that are in scope for automation</a:t>
            </a:r>
          </a:p>
        </p:txBody>
      </p:sp>
      <p:cxnSp>
        <p:nvCxnSpPr>
          <p:cNvPr id="13" name="Straight Arrow Connector 12">
            <a:extLst>
              <a:ext uri="{FF2B5EF4-FFF2-40B4-BE49-F238E27FC236}">
                <a16:creationId xmlns:a16="http://schemas.microsoft.com/office/drawing/2014/main" id="{D131F094-940E-46D7-AC7F-2429FA4EF3EA}"/>
              </a:ext>
            </a:extLst>
          </p:cNvPr>
          <p:cNvCxnSpPr>
            <a:stCxn id="19" idx="1"/>
            <a:endCxn id="27" idx="3"/>
          </p:cNvCxnSpPr>
          <p:nvPr/>
        </p:nvCxnSpPr>
        <p:spPr>
          <a:xfrm flipH="1" flipV="1">
            <a:off x="7840560" y="4283025"/>
            <a:ext cx="6946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EE730DDC-A3B1-4C7F-8F43-304CC44106B4}"/>
              </a:ext>
            </a:extLst>
          </p:cNvPr>
          <p:cNvSpPr/>
          <p:nvPr/>
        </p:nvSpPr>
        <p:spPr>
          <a:xfrm>
            <a:off x="1836956" y="3857840"/>
            <a:ext cx="2980515" cy="8503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Walk through each as-is process flow to elicit software requirements to support each stop in the flow</a:t>
            </a:r>
          </a:p>
        </p:txBody>
      </p:sp>
      <p:cxnSp>
        <p:nvCxnSpPr>
          <p:cNvPr id="34" name="Straight Arrow Connector 33">
            <a:extLst>
              <a:ext uri="{FF2B5EF4-FFF2-40B4-BE49-F238E27FC236}">
                <a16:creationId xmlns:a16="http://schemas.microsoft.com/office/drawing/2014/main" id="{9FD112B3-C9B0-4D4D-878B-8DA729071BA6}"/>
              </a:ext>
            </a:extLst>
          </p:cNvPr>
          <p:cNvCxnSpPr>
            <a:cxnSpLocks/>
            <a:stCxn id="27" idx="1"/>
            <a:endCxn id="33" idx="3"/>
          </p:cNvCxnSpPr>
          <p:nvPr/>
        </p:nvCxnSpPr>
        <p:spPr>
          <a:xfrm flipH="1" flipV="1">
            <a:off x="4817471" y="4283024"/>
            <a:ext cx="81651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1CE7C880-3120-4E37-903D-57ADFE638969}"/>
              </a:ext>
            </a:extLst>
          </p:cNvPr>
          <p:cNvSpPr/>
          <p:nvPr/>
        </p:nvSpPr>
        <p:spPr>
          <a:xfrm>
            <a:off x="153641" y="5353588"/>
            <a:ext cx="2125102" cy="6767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Trace the requirements to the process flow steps</a:t>
            </a:r>
          </a:p>
        </p:txBody>
      </p:sp>
      <p:cxnSp>
        <p:nvCxnSpPr>
          <p:cNvPr id="7" name="Straight Connector 6">
            <a:extLst>
              <a:ext uri="{FF2B5EF4-FFF2-40B4-BE49-F238E27FC236}">
                <a16:creationId xmlns:a16="http://schemas.microsoft.com/office/drawing/2014/main" id="{582A9813-3427-4083-AA47-5F2A68AFE463}"/>
              </a:ext>
            </a:extLst>
          </p:cNvPr>
          <p:cNvCxnSpPr>
            <a:cxnSpLocks/>
            <a:stCxn id="33" idx="1"/>
          </p:cNvCxnSpPr>
          <p:nvPr/>
        </p:nvCxnSpPr>
        <p:spPr>
          <a:xfrm flipH="1">
            <a:off x="1216192" y="4283024"/>
            <a:ext cx="6207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49B506E-ACAD-48E2-8F18-8CC1506BAC18}"/>
              </a:ext>
            </a:extLst>
          </p:cNvPr>
          <p:cNvCxnSpPr>
            <a:cxnSpLocks/>
            <a:endCxn id="24" idx="0"/>
          </p:cNvCxnSpPr>
          <p:nvPr/>
        </p:nvCxnSpPr>
        <p:spPr>
          <a:xfrm>
            <a:off x="1216192" y="4283024"/>
            <a:ext cx="0" cy="1070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3631D84F-3F1E-4696-B9AB-B88BBC8131D2}"/>
              </a:ext>
            </a:extLst>
          </p:cNvPr>
          <p:cNvSpPr/>
          <p:nvPr/>
        </p:nvSpPr>
        <p:spPr>
          <a:xfrm>
            <a:off x="3327213" y="5353588"/>
            <a:ext cx="2125102" cy="6767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Document to-be process flows</a:t>
            </a:r>
          </a:p>
        </p:txBody>
      </p:sp>
      <p:cxnSp>
        <p:nvCxnSpPr>
          <p:cNvPr id="18" name="Straight Arrow Connector 17">
            <a:extLst>
              <a:ext uri="{FF2B5EF4-FFF2-40B4-BE49-F238E27FC236}">
                <a16:creationId xmlns:a16="http://schemas.microsoft.com/office/drawing/2014/main" id="{8AD867D3-2E06-4503-A635-A937A7DA6C6A}"/>
              </a:ext>
            </a:extLst>
          </p:cNvPr>
          <p:cNvCxnSpPr>
            <a:stCxn id="24" idx="3"/>
            <a:endCxn id="37" idx="1"/>
          </p:cNvCxnSpPr>
          <p:nvPr/>
        </p:nvCxnSpPr>
        <p:spPr>
          <a:xfrm>
            <a:off x="2278743" y="5691939"/>
            <a:ext cx="10484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977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par>
                                <p:cTn id="8" presetID="22"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arn(inVertical)">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barn(inVertical)">
                                      <p:cBhvr>
                                        <p:cTn id="2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A600E5A0-CFC6-4B4C-BE4F-74660CE40C21}"/>
              </a:ext>
            </a:extLst>
          </p:cNvPr>
          <p:cNvSpPr>
            <a:spLocks noGrp="1"/>
          </p:cNvSpPr>
          <p:nvPr>
            <p:ph type="title"/>
          </p:nvPr>
        </p:nvSpPr>
        <p:spPr/>
        <p:txBody>
          <a:bodyPr anchor="t">
            <a:normAutofit/>
          </a:bodyPr>
          <a:lstStyle/>
          <a:p>
            <a:r>
              <a:rPr lang="en-US"/>
              <a:t>MODELING BUSINESS PROCESSES</a:t>
            </a:r>
          </a:p>
        </p:txBody>
      </p:sp>
      <p:sp>
        <p:nvSpPr>
          <p:cNvPr id="35" name="Slide Number Placeholder 34">
            <a:extLst>
              <a:ext uri="{FF2B5EF4-FFF2-40B4-BE49-F238E27FC236}">
                <a16:creationId xmlns:a16="http://schemas.microsoft.com/office/drawing/2014/main" id="{2FAA9179-3061-477A-88C1-189913D9D068}"/>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31" name="Title 20">
            <a:extLst>
              <a:ext uri="{FF2B5EF4-FFF2-40B4-BE49-F238E27FC236}">
                <a16:creationId xmlns:a16="http://schemas.microsoft.com/office/drawing/2014/main" id="{60A900DD-E2CD-4FBF-9385-5756981A70DE}"/>
              </a:ext>
            </a:extLst>
          </p:cNvPr>
          <p:cNvSpPr txBox="1">
            <a:spLocks/>
          </p:cNvSpPr>
          <p:nvPr/>
        </p:nvSpPr>
        <p:spPr>
          <a:xfrm>
            <a:off x="581192" y="1552525"/>
            <a:ext cx="11029616" cy="676701"/>
          </a:xfrm>
          <a:prstGeom prst="rect">
            <a:avLst/>
          </a:prstGeom>
        </p:spPr>
        <p:txBody>
          <a:bodyPr vert="horz" lIns="91440" tIns="45720" rIns="91440" bIns="45720" rtlCol="0" anchor="t">
            <a:normAutofit/>
          </a:bodyPr>
          <a:lstStyle>
            <a:lvl1pPr algn="l" defTabSz="457200" rtl="0" eaLnBrk="1" latinLnBrk="0" hangingPunct="1">
              <a:lnSpc>
                <a:spcPct val="100000"/>
              </a:lnSpc>
              <a:spcBef>
                <a:spcPct val="0"/>
              </a:spcBef>
              <a:buNone/>
              <a:defRPr sz="40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cap="none"/>
              <a:t>Designing future processes first</a:t>
            </a:r>
          </a:p>
        </p:txBody>
      </p:sp>
      <p:sp>
        <p:nvSpPr>
          <p:cNvPr id="3" name="Hexagon 2">
            <a:extLst>
              <a:ext uri="{FF2B5EF4-FFF2-40B4-BE49-F238E27FC236}">
                <a16:creationId xmlns:a16="http://schemas.microsoft.com/office/drawing/2014/main" id="{696CD1D2-BBBE-4F08-B447-CDB5F12B1A8F}"/>
              </a:ext>
            </a:extLst>
          </p:cNvPr>
          <p:cNvSpPr/>
          <p:nvPr/>
        </p:nvSpPr>
        <p:spPr>
          <a:xfrm>
            <a:off x="144270" y="3776905"/>
            <a:ext cx="1674563" cy="1112703"/>
          </a:xfrm>
          <a:prstGeom prst="hexag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New Business Processes</a:t>
            </a:r>
          </a:p>
        </p:txBody>
      </p:sp>
      <p:sp>
        <p:nvSpPr>
          <p:cNvPr id="4" name="Rectangle 3">
            <a:extLst>
              <a:ext uri="{FF2B5EF4-FFF2-40B4-BE49-F238E27FC236}">
                <a16:creationId xmlns:a16="http://schemas.microsoft.com/office/drawing/2014/main" id="{AF5C17C9-DA8B-4B92-AB0F-27380E51E975}"/>
              </a:ext>
            </a:extLst>
          </p:cNvPr>
          <p:cNvSpPr/>
          <p:nvPr/>
        </p:nvSpPr>
        <p:spPr>
          <a:xfrm>
            <a:off x="2717501" y="3776904"/>
            <a:ext cx="2656114" cy="1112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Assess </a:t>
            </a:r>
            <a:r>
              <a:rPr lang="en-US" b="1"/>
              <a:t>the needed changes</a:t>
            </a:r>
            <a:r>
              <a:rPr lang="en-US"/>
              <a:t> in the system’s architecture</a:t>
            </a:r>
          </a:p>
        </p:txBody>
      </p:sp>
      <p:cxnSp>
        <p:nvCxnSpPr>
          <p:cNvPr id="6" name="Straight Arrow Connector 5">
            <a:extLst>
              <a:ext uri="{FF2B5EF4-FFF2-40B4-BE49-F238E27FC236}">
                <a16:creationId xmlns:a16="http://schemas.microsoft.com/office/drawing/2014/main" id="{29B9F480-948C-4274-BE77-38EB454D227A}"/>
              </a:ext>
            </a:extLst>
          </p:cNvPr>
          <p:cNvCxnSpPr>
            <a:stCxn id="3" idx="0"/>
            <a:endCxn id="4" idx="1"/>
          </p:cNvCxnSpPr>
          <p:nvPr/>
        </p:nvCxnSpPr>
        <p:spPr>
          <a:xfrm flipV="1">
            <a:off x="1818833" y="4333256"/>
            <a:ext cx="8986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C42ABE63-6C5B-48B2-81BB-E5E35765487B}"/>
              </a:ext>
            </a:extLst>
          </p:cNvPr>
          <p:cNvSpPr/>
          <p:nvPr/>
        </p:nvSpPr>
        <p:spPr>
          <a:xfrm>
            <a:off x="6415314" y="3266607"/>
            <a:ext cx="2206171" cy="8503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The uses who will use the system</a:t>
            </a:r>
          </a:p>
        </p:txBody>
      </p:sp>
      <p:sp>
        <p:nvSpPr>
          <p:cNvPr id="11" name="Rectangle: Rounded Corners 10">
            <a:extLst>
              <a:ext uri="{FF2B5EF4-FFF2-40B4-BE49-F238E27FC236}">
                <a16:creationId xmlns:a16="http://schemas.microsoft.com/office/drawing/2014/main" id="{2711D93F-5436-4D26-B740-1E12717B307C}"/>
              </a:ext>
            </a:extLst>
          </p:cNvPr>
          <p:cNvSpPr/>
          <p:nvPr/>
        </p:nvSpPr>
        <p:spPr>
          <a:xfrm>
            <a:off x="6415314" y="4464424"/>
            <a:ext cx="2206171" cy="8503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How the users use it to do their jobs</a:t>
            </a:r>
          </a:p>
        </p:txBody>
      </p:sp>
      <p:sp>
        <p:nvSpPr>
          <p:cNvPr id="8" name="Oval 7">
            <a:extLst>
              <a:ext uri="{FF2B5EF4-FFF2-40B4-BE49-F238E27FC236}">
                <a16:creationId xmlns:a16="http://schemas.microsoft.com/office/drawing/2014/main" id="{75FFF843-7CFE-494C-A2D9-0C0647C6B8A1}"/>
              </a:ext>
            </a:extLst>
          </p:cNvPr>
          <p:cNvSpPr/>
          <p:nvPr/>
        </p:nvSpPr>
        <p:spPr>
          <a:xfrm>
            <a:off x="9663184" y="3785767"/>
            <a:ext cx="2409371" cy="11038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Correct User Requirements</a:t>
            </a:r>
          </a:p>
        </p:txBody>
      </p:sp>
      <p:cxnSp>
        <p:nvCxnSpPr>
          <p:cNvPr id="10" name="Straight Arrow Connector 9">
            <a:extLst>
              <a:ext uri="{FF2B5EF4-FFF2-40B4-BE49-F238E27FC236}">
                <a16:creationId xmlns:a16="http://schemas.microsoft.com/office/drawing/2014/main" id="{7B0169CD-EB1A-4169-835D-291D4B9A3391}"/>
              </a:ext>
            </a:extLst>
          </p:cNvPr>
          <p:cNvCxnSpPr>
            <a:stCxn id="7" idx="3"/>
            <a:endCxn id="8" idx="2"/>
          </p:cNvCxnSpPr>
          <p:nvPr/>
        </p:nvCxnSpPr>
        <p:spPr>
          <a:xfrm>
            <a:off x="8621485" y="3691792"/>
            <a:ext cx="1041699" cy="645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3C56B6F-F64B-4CF3-B21A-3CC1433A31C5}"/>
              </a:ext>
            </a:extLst>
          </p:cNvPr>
          <p:cNvCxnSpPr>
            <a:stCxn id="11" idx="3"/>
            <a:endCxn id="8" idx="2"/>
          </p:cNvCxnSpPr>
          <p:nvPr/>
        </p:nvCxnSpPr>
        <p:spPr>
          <a:xfrm flipV="1">
            <a:off x="8621485" y="4337688"/>
            <a:ext cx="1041699" cy="551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9929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arn(inVertical)">
                                      <p:cBhvr>
                                        <p:cTn id="23" dur="500"/>
                                        <p:tgtEl>
                                          <p:spTgt spid="11"/>
                                        </p:tgtEl>
                                      </p:cBhvr>
                                    </p:animEffect>
                                  </p:childTnLst>
                                </p:cTn>
                              </p:par>
                              <p:par>
                                <p:cTn id="24" presetID="22" presetClass="entr" presetSubtype="8"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par>
                                <p:cTn id="27" presetID="22" presetClass="entr" presetSubtype="8"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par>
                          <p:cTn id="30" fill="hold">
                            <p:stCondLst>
                              <p:cond delay="500"/>
                            </p:stCondLst>
                            <p:childTnLst>
                              <p:par>
                                <p:cTn id="31" presetID="14" presetClass="entr" presetSubtype="10"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randombar(horizontal)">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animBg="1"/>
      <p:bldP spid="11" grpId="0" animBg="1"/>
      <p:bldP spid="8" grpId="0" animBg="1"/>
    </p:bldLst>
  </p:timing>
</p:sld>
</file>

<file path=ppt/theme/theme1.xml><?xml version="1.0" encoding="utf-8"?>
<a:theme xmlns:a="http://schemas.openxmlformats.org/drawingml/2006/main" name="DividendVTI">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8C6403A-684A-431F-8F36-A24C99E28661}">
  <ds:schemaRefs>
    <ds:schemaRef ds:uri="http://schemas.microsoft.com/sharepoint/v3/contenttype/forms"/>
  </ds:schemaRefs>
</ds:datastoreItem>
</file>

<file path=customXml/itemProps3.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{0876415C-F1A0-4028-98CE-84D2FEAC1402}tf11964407_win32</Template>
  <TotalTime>569</TotalTime>
  <Words>1444</Words>
  <Application>Microsoft Office PowerPoint</Application>
  <PresentationFormat>Widescreen</PresentationFormat>
  <Paragraphs>138</Paragraphs>
  <Slides>14</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Segoe</vt:lpstr>
      <vt:lpstr>Arial</vt:lpstr>
      <vt:lpstr>Calibri</vt:lpstr>
      <vt:lpstr>Franklin Gothic Book</vt:lpstr>
      <vt:lpstr>Franklin Gothic Demi</vt:lpstr>
      <vt:lpstr>Wingdings 2</vt:lpstr>
      <vt:lpstr>DividendVTI</vt:lpstr>
      <vt:lpstr>BUSINESS PROCESS AUTOMATION PROJECTS</vt:lpstr>
      <vt:lpstr>CONTENTS</vt:lpstr>
      <vt:lpstr>BUSINESS PROCESS and business process automation</vt:lpstr>
      <vt:lpstr>MODELING BUSINESS PROCESSES</vt:lpstr>
      <vt:lpstr>MODELING BUSINESS PROCESSES</vt:lpstr>
      <vt:lpstr>MODELING BUSINESS PROCESSES</vt:lpstr>
      <vt:lpstr>MODELING BUSINESS PROCESSES</vt:lpstr>
      <vt:lpstr>MODELING BUSINESS PROCESSES</vt:lpstr>
      <vt:lpstr>MODELING BUSINESS PROCESSES</vt:lpstr>
      <vt:lpstr>MODELING BUSINESS PERFORMANCE METRICS</vt:lpstr>
      <vt:lpstr>MODELING BUSINESS PERFORMANCE METRICS</vt:lpstr>
      <vt:lpstr>MODELING BUSINESS PERFORMANCE METRICS</vt:lpstr>
      <vt:lpstr>REFERRENCES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PROJECTS</dc:title>
  <dc:creator>Phong Nguyễn Trần</dc:creator>
  <cp:lastModifiedBy>Phong Nguyễn Trần</cp:lastModifiedBy>
  <cp:revision>168</cp:revision>
  <dcterms:created xsi:type="dcterms:W3CDTF">2021-06-08T02:32:57Z</dcterms:created>
  <dcterms:modified xsi:type="dcterms:W3CDTF">2021-06-25T08:20:12Z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