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Fira Sans Extra Condensed Medium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FiraSansExtraCondensedMedium-bold.fntdata"/><Relationship Id="rId12" Type="http://schemas.openxmlformats.org/officeDocument/2006/relationships/font" Target="fonts/FiraSansExtraCondensed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FiraSansExtraCondensedMedium-boldItalic.fntdata"/><Relationship Id="rId14" Type="http://schemas.openxmlformats.org/officeDocument/2006/relationships/font" Target="fonts/FiraSansExtraCondensed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1.jpg"/><Relationship Id="rId6" Type="http://schemas.openxmlformats.org/officeDocument/2006/relationships/image" Target="../media/image4.jpg"/><Relationship Id="rId7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2.3.3 Testing of software structure/architecture (structural testing)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Structural tests are often referred to as "white boxes" or "glass boxes“.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Structural testing is often used as a measure of testing.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can happen at any level of testing mainly in component testing, integration.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7476" y="4452989"/>
            <a:ext cx="2737359" cy="1858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15743" y="4232238"/>
            <a:ext cx="2280248" cy="2280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Coverage metrics measure the percentage of executions that have been performed by a test suite. If the coverage is not 100%, then additional tests may need to be written and run to cover the unexecuted parts.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techniques used for structural testing are white box testing, control flow models commonly used to support structural testing. 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6283" y="4668144"/>
            <a:ext cx="351472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2.3.4 Testing related to change (confirmation and regression testing)</a:t>
            </a:r>
            <a:endParaRPr/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Confirmation testing (re-testing)</a:t>
            </a:r>
            <a:endParaRPr/>
          </a:p>
        </p:txBody>
      </p:sp>
      <p:grpSp>
        <p:nvGrpSpPr>
          <p:cNvPr id="112" name="Google Shape;112;p17"/>
          <p:cNvGrpSpPr/>
          <p:nvPr/>
        </p:nvGrpSpPr>
        <p:grpSpPr>
          <a:xfrm>
            <a:off x="3393385" y="5347029"/>
            <a:ext cx="3885477" cy="996575"/>
            <a:chOff x="2476988" y="1243925"/>
            <a:chExt cx="3885477" cy="996575"/>
          </a:xfrm>
        </p:grpSpPr>
        <p:sp>
          <p:nvSpPr>
            <p:cNvPr id="113" name="Google Shape;113;p17"/>
            <p:cNvSpPr/>
            <p:nvPr/>
          </p:nvSpPr>
          <p:spPr>
            <a:xfrm>
              <a:off x="2477000" y="1243925"/>
              <a:ext cx="3885465" cy="736700"/>
            </a:xfrm>
            <a:custGeom>
              <a:rect b="b" l="l" r="r" t="t"/>
              <a:pathLst>
                <a:path extrusionOk="0" h="29468" w="140816">
                  <a:moveTo>
                    <a:pt x="8514" y="0"/>
                  </a:moveTo>
                  <a:lnTo>
                    <a:pt x="1" y="14740"/>
                  </a:lnTo>
                  <a:lnTo>
                    <a:pt x="8514" y="29468"/>
                  </a:lnTo>
                  <a:lnTo>
                    <a:pt x="132303" y="29468"/>
                  </a:lnTo>
                  <a:lnTo>
                    <a:pt x="140816" y="14740"/>
                  </a:lnTo>
                  <a:lnTo>
                    <a:pt x="132303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3306913" y="1557063"/>
              <a:ext cx="44675" cy="204800"/>
            </a:xfrm>
            <a:custGeom>
              <a:rect b="b" l="l" r="r" t="t"/>
              <a:pathLst>
                <a:path extrusionOk="0" h="8192" w="1787">
                  <a:moveTo>
                    <a:pt x="0" y="0"/>
                  </a:moveTo>
                  <a:lnTo>
                    <a:pt x="0" y="8192"/>
                  </a:lnTo>
                  <a:lnTo>
                    <a:pt x="1786" y="8192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3247388" y="1594263"/>
              <a:ext cx="44650" cy="167600"/>
            </a:xfrm>
            <a:custGeom>
              <a:rect b="b" l="l" r="r" t="t"/>
              <a:pathLst>
                <a:path extrusionOk="0" h="6704" w="1786">
                  <a:moveTo>
                    <a:pt x="0" y="1"/>
                  </a:moveTo>
                  <a:lnTo>
                    <a:pt x="0" y="6704"/>
                  </a:lnTo>
                  <a:lnTo>
                    <a:pt x="1786" y="6704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3191713" y="1631488"/>
              <a:ext cx="44675" cy="130375"/>
            </a:xfrm>
            <a:custGeom>
              <a:rect b="b" l="l" r="r" t="t"/>
              <a:pathLst>
                <a:path extrusionOk="0" h="5215" w="1787">
                  <a:moveTo>
                    <a:pt x="1" y="0"/>
                  </a:moveTo>
                  <a:lnTo>
                    <a:pt x="1" y="5215"/>
                  </a:lnTo>
                  <a:lnTo>
                    <a:pt x="1787" y="5215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3132188" y="1672563"/>
              <a:ext cx="44675" cy="89300"/>
            </a:xfrm>
            <a:custGeom>
              <a:rect b="b" l="l" r="r" t="t"/>
              <a:pathLst>
                <a:path extrusionOk="0" h="3572" w="1787">
                  <a:moveTo>
                    <a:pt x="0" y="0"/>
                  </a:moveTo>
                  <a:lnTo>
                    <a:pt x="0" y="3572"/>
                  </a:lnTo>
                  <a:lnTo>
                    <a:pt x="1786" y="3572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2476988" y="1243925"/>
              <a:ext cx="882275" cy="996575"/>
            </a:xfrm>
            <a:custGeom>
              <a:rect b="b" l="l" r="r" t="t"/>
              <a:pathLst>
                <a:path extrusionOk="0" h="39863" w="35291">
                  <a:moveTo>
                    <a:pt x="1" y="0"/>
                  </a:moveTo>
                  <a:lnTo>
                    <a:pt x="1" y="29468"/>
                  </a:lnTo>
                  <a:lnTo>
                    <a:pt x="17646" y="39862"/>
                  </a:lnTo>
                  <a:lnTo>
                    <a:pt x="35291" y="29468"/>
                  </a:lnTo>
                  <a:lnTo>
                    <a:pt x="35291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anchorCtr="0" anchor="ctr" bIns="274300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900"/>
                <a:buFont typeface="Fira Sans Extra Condensed Medium"/>
                <a:buNone/>
              </a:pPr>
              <a:r>
                <a:rPr b="0" i="0" lang="en-US" sz="29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b="0" i="0" sz="29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4121951" y="1442222"/>
              <a:ext cx="1236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Re-testing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17"/>
          <p:cNvGrpSpPr/>
          <p:nvPr/>
        </p:nvGrpSpPr>
        <p:grpSpPr>
          <a:xfrm>
            <a:off x="3412916" y="4567807"/>
            <a:ext cx="3885477" cy="996575"/>
            <a:chOff x="2476988" y="3610275"/>
            <a:chExt cx="3885477" cy="996575"/>
          </a:xfrm>
        </p:grpSpPr>
        <p:sp>
          <p:nvSpPr>
            <p:cNvPr id="121" name="Google Shape;121;p17"/>
            <p:cNvSpPr/>
            <p:nvPr/>
          </p:nvSpPr>
          <p:spPr>
            <a:xfrm>
              <a:off x="2477000" y="3610275"/>
              <a:ext cx="3885465" cy="736725"/>
            </a:xfrm>
            <a:custGeom>
              <a:rect b="b" l="l" r="r" t="t"/>
              <a:pathLst>
                <a:path extrusionOk="0" h="29469" w="140816">
                  <a:moveTo>
                    <a:pt x="8514" y="1"/>
                  </a:moveTo>
                  <a:lnTo>
                    <a:pt x="1" y="14729"/>
                  </a:lnTo>
                  <a:lnTo>
                    <a:pt x="8514" y="29468"/>
                  </a:lnTo>
                  <a:lnTo>
                    <a:pt x="132303" y="29468"/>
                  </a:lnTo>
                  <a:lnTo>
                    <a:pt x="140816" y="14729"/>
                  </a:lnTo>
                  <a:lnTo>
                    <a:pt x="132303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2476988" y="3610275"/>
              <a:ext cx="882275" cy="996575"/>
            </a:xfrm>
            <a:custGeom>
              <a:rect b="b" l="l" r="r" t="t"/>
              <a:pathLst>
                <a:path extrusionOk="0" h="39863" w="35291">
                  <a:moveTo>
                    <a:pt x="0" y="1"/>
                  </a:moveTo>
                  <a:lnTo>
                    <a:pt x="0" y="29468"/>
                  </a:lnTo>
                  <a:lnTo>
                    <a:pt x="17645" y="39863"/>
                  </a:lnTo>
                  <a:lnTo>
                    <a:pt x="35291" y="29468"/>
                  </a:lnTo>
                  <a:lnTo>
                    <a:pt x="35291" y="1"/>
                  </a:lnTo>
                  <a:close/>
                </a:path>
              </a:pathLst>
            </a:custGeom>
            <a:solidFill>
              <a:srgbClr val="6D6DEC"/>
            </a:solidFill>
            <a:ln>
              <a:noFill/>
            </a:ln>
          </p:spPr>
          <p:txBody>
            <a:bodyPr anchorCtr="0" anchor="ctr" bIns="274300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900"/>
                <a:buFont typeface="Fira Sans Extra Condensed Medium"/>
                <a:buNone/>
              </a:pPr>
              <a:r>
                <a:rPr b="0" i="0" lang="en-US" sz="29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b="0" i="0" sz="29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4086272" y="3839962"/>
              <a:ext cx="1529653" cy="1910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New version (fixed bug)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" name="Google Shape;124;p17"/>
          <p:cNvGrpSpPr/>
          <p:nvPr/>
        </p:nvGrpSpPr>
        <p:grpSpPr>
          <a:xfrm>
            <a:off x="3412928" y="3782307"/>
            <a:ext cx="3885465" cy="996575"/>
            <a:chOff x="2477000" y="2824775"/>
            <a:chExt cx="3885465" cy="996575"/>
          </a:xfrm>
        </p:grpSpPr>
        <p:sp>
          <p:nvSpPr>
            <p:cNvPr id="125" name="Google Shape;125;p17"/>
            <p:cNvSpPr/>
            <p:nvPr/>
          </p:nvSpPr>
          <p:spPr>
            <a:xfrm>
              <a:off x="2477000" y="2824775"/>
              <a:ext cx="3885465" cy="736700"/>
            </a:xfrm>
            <a:custGeom>
              <a:rect b="b" l="l" r="r" t="t"/>
              <a:pathLst>
                <a:path extrusionOk="0" h="29468" w="140816">
                  <a:moveTo>
                    <a:pt x="8514" y="0"/>
                  </a:moveTo>
                  <a:lnTo>
                    <a:pt x="1" y="14728"/>
                  </a:lnTo>
                  <a:lnTo>
                    <a:pt x="8514" y="29468"/>
                  </a:lnTo>
                  <a:lnTo>
                    <a:pt x="132303" y="29468"/>
                  </a:lnTo>
                  <a:lnTo>
                    <a:pt x="140816" y="14728"/>
                  </a:lnTo>
                  <a:lnTo>
                    <a:pt x="132303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2477000" y="2824775"/>
              <a:ext cx="882250" cy="996575"/>
            </a:xfrm>
            <a:custGeom>
              <a:rect b="b" l="l" r="r" t="t"/>
              <a:pathLst>
                <a:path extrusionOk="0" h="39863" w="35290">
                  <a:moveTo>
                    <a:pt x="0" y="0"/>
                  </a:moveTo>
                  <a:lnTo>
                    <a:pt x="0" y="29468"/>
                  </a:lnTo>
                  <a:lnTo>
                    <a:pt x="17645" y="39862"/>
                  </a:lnTo>
                  <a:lnTo>
                    <a:pt x="35290" y="29468"/>
                  </a:lnTo>
                  <a:lnTo>
                    <a:pt x="35290" y="0"/>
                  </a:ln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anchorCtr="0" anchor="ctr" bIns="274300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900"/>
                <a:buFont typeface="Fira Sans Extra Condensed Medium"/>
                <a:buNone/>
              </a:pPr>
              <a:r>
                <a:rPr b="0" i="0" lang="en-US" sz="29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b="0" i="0" sz="29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4125000" y="3049461"/>
              <a:ext cx="1236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The bug is reported 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17"/>
          <p:cNvGrpSpPr/>
          <p:nvPr/>
        </p:nvGrpSpPr>
        <p:grpSpPr>
          <a:xfrm>
            <a:off x="3412916" y="2986957"/>
            <a:ext cx="3885477" cy="996575"/>
            <a:chOff x="2476988" y="2029425"/>
            <a:chExt cx="3885477" cy="996575"/>
          </a:xfrm>
        </p:grpSpPr>
        <p:sp>
          <p:nvSpPr>
            <p:cNvPr id="129" name="Google Shape;129;p17"/>
            <p:cNvSpPr/>
            <p:nvPr/>
          </p:nvSpPr>
          <p:spPr>
            <a:xfrm>
              <a:off x="2477000" y="2029425"/>
              <a:ext cx="3885465" cy="736725"/>
            </a:xfrm>
            <a:custGeom>
              <a:rect b="b" l="l" r="r" t="t"/>
              <a:pathLst>
                <a:path extrusionOk="0" h="29469" w="140816">
                  <a:moveTo>
                    <a:pt x="8514" y="1"/>
                  </a:moveTo>
                  <a:lnTo>
                    <a:pt x="1" y="14729"/>
                  </a:lnTo>
                  <a:lnTo>
                    <a:pt x="8514" y="29469"/>
                  </a:lnTo>
                  <a:lnTo>
                    <a:pt x="132303" y="29469"/>
                  </a:lnTo>
                  <a:lnTo>
                    <a:pt x="140816" y="14729"/>
                  </a:lnTo>
                  <a:lnTo>
                    <a:pt x="132303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476988" y="2029425"/>
              <a:ext cx="882275" cy="996575"/>
            </a:xfrm>
            <a:custGeom>
              <a:rect b="b" l="l" r="r" t="t"/>
              <a:pathLst>
                <a:path extrusionOk="0" h="39863" w="35291">
                  <a:moveTo>
                    <a:pt x="1" y="1"/>
                  </a:moveTo>
                  <a:lnTo>
                    <a:pt x="1" y="29469"/>
                  </a:lnTo>
                  <a:lnTo>
                    <a:pt x="17646" y="39863"/>
                  </a:lnTo>
                  <a:lnTo>
                    <a:pt x="35291" y="29469"/>
                  </a:lnTo>
                  <a:lnTo>
                    <a:pt x="35291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anchorCtr="0" anchor="ctr" bIns="274300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900"/>
                <a:buFont typeface="Fira Sans Extra Condensed Medium"/>
                <a:buNone/>
              </a:pPr>
              <a:r>
                <a:rPr b="0" i="0" lang="en-US" sz="29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b="0" i="0" sz="29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4113830" y="2278476"/>
              <a:ext cx="1236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Determine the cause 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17"/>
          <p:cNvGrpSpPr/>
          <p:nvPr/>
        </p:nvGrpSpPr>
        <p:grpSpPr>
          <a:xfrm>
            <a:off x="3412916" y="2201457"/>
            <a:ext cx="3885477" cy="996575"/>
            <a:chOff x="2476988" y="1243925"/>
            <a:chExt cx="3885477" cy="996575"/>
          </a:xfrm>
        </p:grpSpPr>
        <p:sp>
          <p:nvSpPr>
            <p:cNvPr id="133" name="Google Shape;133;p17"/>
            <p:cNvSpPr/>
            <p:nvPr/>
          </p:nvSpPr>
          <p:spPr>
            <a:xfrm>
              <a:off x="2477000" y="1243925"/>
              <a:ext cx="3885465" cy="736700"/>
            </a:xfrm>
            <a:custGeom>
              <a:rect b="b" l="l" r="r" t="t"/>
              <a:pathLst>
                <a:path extrusionOk="0" h="29468" w="140816">
                  <a:moveTo>
                    <a:pt x="8514" y="0"/>
                  </a:moveTo>
                  <a:lnTo>
                    <a:pt x="1" y="14740"/>
                  </a:lnTo>
                  <a:lnTo>
                    <a:pt x="8514" y="29468"/>
                  </a:lnTo>
                  <a:lnTo>
                    <a:pt x="132303" y="29468"/>
                  </a:lnTo>
                  <a:lnTo>
                    <a:pt x="140816" y="14740"/>
                  </a:lnTo>
                  <a:lnTo>
                    <a:pt x="132303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3306913" y="1557063"/>
              <a:ext cx="44675" cy="204800"/>
            </a:xfrm>
            <a:custGeom>
              <a:rect b="b" l="l" r="r" t="t"/>
              <a:pathLst>
                <a:path extrusionOk="0" h="8192" w="1787">
                  <a:moveTo>
                    <a:pt x="0" y="0"/>
                  </a:moveTo>
                  <a:lnTo>
                    <a:pt x="0" y="8192"/>
                  </a:lnTo>
                  <a:lnTo>
                    <a:pt x="1786" y="8192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3247388" y="1594263"/>
              <a:ext cx="44650" cy="167600"/>
            </a:xfrm>
            <a:custGeom>
              <a:rect b="b" l="l" r="r" t="t"/>
              <a:pathLst>
                <a:path extrusionOk="0" h="6704" w="1786">
                  <a:moveTo>
                    <a:pt x="0" y="1"/>
                  </a:moveTo>
                  <a:lnTo>
                    <a:pt x="0" y="6704"/>
                  </a:lnTo>
                  <a:lnTo>
                    <a:pt x="1786" y="6704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3191713" y="1631488"/>
              <a:ext cx="44675" cy="130375"/>
            </a:xfrm>
            <a:custGeom>
              <a:rect b="b" l="l" r="r" t="t"/>
              <a:pathLst>
                <a:path extrusionOk="0" h="5215" w="1787">
                  <a:moveTo>
                    <a:pt x="1" y="0"/>
                  </a:moveTo>
                  <a:lnTo>
                    <a:pt x="1" y="5215"/>
                  </a:lnTo>
                  <a:lnTo>
                    <a:pt x="1787" y="5215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3132188" y="1672563"/>
              <a:ext cx="44675" cy="89300"/>
            </a:xfrm>
            <a:custGeom>
              <a:rect b="b" l="l" r="r" t="t"/>
              <a:pathLst>
                <a:path extrusionOk="0" h="3572" w="1787">
                  <a:moveTo>
                    <a:pt x="0" y="0"/>
                  </a:moveTo>
                  <a:lnTo>
                    <a:pt x="0" y="3572"/>
                  </a:lnTo>
                  <a:lnTo>
                    <a:pt x="1786" y="3572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2476988" y="1243925"/>
              <a:ext cx="882275" cy="996575"/>
            </a:xfrm>
            <a:custGeom>
              <a:rect b="b" l="l" r="r" t="t"/>
              <a:pathLst>
                <a:path extrusionOk="0" h="39863" w="35291">
                  <a:moveTo>
                    <a:pt x="1" y="0"/>
                  </a:moveTo>
                  <a:lnTo>
                    <a:pt x="1" y="29468"/>
                  </a:lnTo>
                  <a:lnTo>
                    <a:pt x="17646" y="39862"/>
                  </a:lnTo>
                  <a:lnTo>
                    <a:pt x="35291" y="29468"/>
                  </a:lnTo>
                  <a:lnTo>
                    <a:pt x="35291" y="0"/>
                  </a:lnTo>
                  <a:close/>
                </a:path>
              </a:pathLst>
            </a:custGeom>
            <a:solidFill>
              <a:srgbClr val="9ED1FD"/>
            </a:solidFill>
            <a:ln>
              <a:noFill/>
            </a:ln>
          </p:spPr>
          <p:txBody>
            <a:bodyPr anchorCtr="0" anchor="ctr" bIns="274300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900"/>
                <a:buFont typeface="Fira Sans Extra Condensed Medium"/>
                <a:buNone/>
              </a:pPr>
              <a:r>
                <a:rPr b="0" i="0" lang="en-US" sz="29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b="0" i="0" sz="29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4129651" y="1479814"/>
              <a:ext cx="1236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Test fail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0" name="Google Shape;140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9960" y="2158696"/>
            <a:ext cx="1107242" cy="711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5182" y="3000103"/>
            <a:ext cx="676798" cy="676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39487" y="3881469"/>
            <a:ext cx="899158" cy="560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18086" y="4639255"/>
            <a:ext cx="1547787" cy="665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17703" y="5391532"/>
            <a:ext cx="647694" cy="647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Regression testing</a:t>
            </a:r>
            <a:endParaRPr/>
          </a:p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Like confirmation testing, regression testing involves the execution of previously executed test cases.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difference is that for regression testing, the test cases may be true the last time they were executed.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Purpose: verify that modifications in the software or the environment do not cause unintended adverse effects and that the system still meets its requirements.</a:t>
            </a:r>
            <a:endParaRPr/>
          </a:p>
        </p:txBody>
      </p:sp>
      <p:pic>
        <p:nvPicPr>
          <p:cNvPr id="151" name="Google Shape;151;p18"/>
          <p:cNvPicPr preferRelativeResize="0"/>
          <p:nvPr/>
        </p:nvPicPr>
        <p:blipFill rotWithShape="1">
          <a:blip r:embed="rId3">
            <a:alphaModFix/>
          </a:blip>
          <a:srcRect b="24051" l="0" r="0" t="0"/>
          <a:stretch/>
        </p:blipFill>
        <p:spPr>
          <a:xfrm>
            <a:off x="4447028" y="4831244"/>
            <a:ext cx="2853351" cy="169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Regression testing</a:t>
            </a:r>
            <a:endParaRPr/>
          </a:p>
        </p:txBody>
      </p:sp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 the cases in the regression test suite will be executed every time a new version of the software is released and this makes them ideal for automation.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Regression testing is performed when the software changes, due to bug fixes, new functionality. It is also a good idea to enforce them when some aspect of the environment changes. </a:t>
            </a:r>
            <a:endParaRPr/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6701" y="4382218"/>
            <a:ext cx="4411334" cy="2205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