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7A3D9"/>
    <a:srgbClr val="85CC18"/>
    <a:srgbClr val="F4384E"/>
    <a:srgbClr val="FE5F64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0" autoAdjust="0"/>
    <p:restoredTop sz="86016" autoAdjust="0"/>
  </p:normalViewPr>
  <p:slideViewPr>
    <p:cSldViewPr snapToGrid="0">
      <p:cViewPr varScale="1">
        <p:scale>
          <a:sx n="94" d="100"/>
          <a:sy n="94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D95370-1E6B-4523-992E-62B16BCBCB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6C393-5623-4020-9F40-974A9C22CC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4A08-AA18-4AEE-A452-295BF8F37BF3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60CF9-10C3-448C-9245-E4E5695B2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F8CC4-CD7A-4804-A063-96F1C6FBCC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3F63-7D66-40DE-A202-D29EBA96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06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T Norms Pro" panose="02000503030000020003" pitchFamily="50" charset="0"/>
              </a:rPr>
              <a:t>perfective modifications (adapting software to the user's wishes, for instance by supplying new functions or enhancing performance)</a:t>
            </a:r>
          </a:p>
          <a:p>
            <a:endParaRPr lang="en-US">
              <a:latin typeface="TT Norms Pro" panose="02000503030000020003" pitchFamily="50" charset="0"/>
            </a:endParaRPr>
          </a:p>
          <a:p>
            <a:r>
              <a:rPr lang="en-US">
                <a:latin typeface="TT Norms Pro" panose="02000503030000020003" pitchFamily="50" charset="0"/>
              </a:rPr>
              <a:t>adaptive modifications (adapting software to environmental changes such as new hardware, new systems software or new legislation)</a:t>
            </a:r>
          </a:p>
          <a:p>
            <a:endParaRPr lang="en-US">
              <a:latin typeface="TT Norms Pro" panose="02000503030000020003" pitchFamily="50" charset="0"/>
            </a:endParaRPr>
          </a:p>
          <a:p>
            <a:r>
              <a:rPr lang="en-US">
                <a:latin typeface="TT Norms Pro" panose="02000503030000020003" pitchFamily="50" charset="0"/>
              </a:rPr>
              <a:t>corrective planned modifications (deferrable correction of defects).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0F5FD-C375-44B2-8A85-2859F2C92E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Ad-hoc corrective modifications are concerned with defects requiring an immediate solution, e.g. a production run which dumps late at night, a network that goes down with a few hundred users on line, a mailing with incorrect addresses.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0F5FD-C375-44B2-8A85-2859F2C92E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54C4-0A8A-4D97-B146-55C7A81F58C4}" type="datetime1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4246"/>
            <a:ext cx="6172200" cy="43668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94246"/>
            <a:ext cx="3932237" cy="43747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1319-8AD5-4B6E-874F-A279AF97F8B7}" type="datetime1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F40755-730A-4454-96B3-5FB49D28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23512"/>
            <a:ext cx="7569200" cy="5833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5146-6C40-42E3-9E19-967E4EF482F2}" type="datetime1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EB98-74D2-4E45-ACDB-D88F9752B899}" type="datetime1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15DD-219A-4447-8683-9BD4C59B147C}" type="datetime1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C20-9D16-471F-AD8F-CA37ACF54B66}" type="datetime1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EC28-7FFC-49D9-85C4-BCCD1F3E0FBE}" type="datetime1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71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71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702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702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A59-CCF2-4DC1-91E3-8EDDA1EBCA8C}" type="datetime1">
              <a:rPr lang="en-US" smtClean="0"/>
              <a:t>14-Jun-21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212657-0252-4159-AE9F-0364DF9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DB10-060E-461D-BAFD-7B5555B2CF31}" type="datetime1">
              <a:rPr lang="en-US" smtClean="0"/>
              <a:t>14-Jun-21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17B8-89B3-49BC-AED3-5BE962F4108E}" type="datetime1">
              <a:rPr lang="en-US" smtClean="0"/>
              <a:t>14-Jun-21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7CF3-7656-44F7-820F-38601722D2CD}" type="datetime1">
              <a:rPr lang="en-US" smtClean="0"/>
              <a:t>14-Jun-21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033A-9890-4229-AAE6-1CB03069F4AF}" type="datetime1">
              <a:rPr lang="en-US" smtClean="0"/>
              <a:t>14-Jun-21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chemeClr val="accent1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ryqa.com/what-is-non-functional-testing-testing-of-software-product-characteristics/" TargetMode="External"/><Relationship Id="rId2" Type="http://schemas.openxmlformats.org/officeDocument/2006/relationships/hyperlink" Target="https://vn.got-it.ai/blog/test-type-la-gi-tim-hieu-ve-cac-loai-test-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ftwaretestinghelp.com/software-testing-terms-complete-glossary/" TargetMode="External"/><Relationship Id="rId5" Type="http://schemas.openxmlformats.org/officeDocument/2006/relationships/hyperlink" Target="https://www.techarcis.com/13-2016-business-process-testing/" TargetMode="External"/><Relationship Id="rId4" Type="http://schemas.openxmlformats.org/officeDocument/2006/relationships/hyperlink" Target="https://viblo.asia/p/tim-hieu-ve-cac-loai-test-type-phan-1-eXoKWkowKLO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0B777F-6B74-457C-934B-4C39DD32EBE2}"/>
              </a:ext>
            </a:extLst>
          </p:cNvPr>
          <p:cNvSpPr/>
          <p:nvPr/>
        </p:nvSpPr>
        <p:spPr>
          <a:xfrm>
            <a:off x="2944435" y="965840"/>
            <a:ext cx="7370618" cy="127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#9Slide03 Montserrat ExtraBold" panose="00000900000000000000" pitchFamily="2" charset="0"/>
              </a:rPr>
              <a:t>TESTING THROUGHOUT THE SOFTWARE LIFE CYCLE</a:t>
            </a:r>
            <a:endParaRPr lang="en-US" sz="8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#9Slide03 Montserrat ExtraBold" panose="00000900000000000000" pitchFamily="2" charset="0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02F4255F-90BF-4BDD-BA7B-E75EFD9D87C0}"/>
              </a:ext>
            </a:extLst>
          </p:cNvPr>
          <p:cNvSpPr/>
          <p:nvPr/>
        </p:nvSpPr>
        <p:spPr>
          <a:xfrm>
            <a:off x="8326179" y="5146175"/>
            <a:ext cx="2477713" cy="461665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Group 4 – SWT301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61311D-5D68-4CEC-8465-0D2BF52CD07F}"/>
              </a:ext>
            </a:extLst>
          </p:cNvPr>
          <p:cNvGrpSpPr/>
          <p:nvPr/>
        </p:nvGrpSpPr>
        <p:grpSpPr>
          <a:xfrm>
            <a:off x="7521958" y="5854166"/>
            <a:ext cx="4342763" cy="461667"/>
            <a:chOff x="6974717" y="4971493"/>
            <a:chExt cx="4342763" cy="4616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39794C-6A49-4E3D-B2F4-3578CC7FC511}"/>
                </a:ext>
              </a:extLst>
            </p:cNvPr>
            <p:cNvSpPr txBox="1"/>
            <p:nvPr/>
          </p:nvSpPr>
          <p:spPr>
            <a:xfrm>
              <a:off x="6974717" y="4971495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Nguyen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Tran Phong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30AB50-FD1C-43F9-B1C5-33019E1A1303}"/>
                </a:ext>
              </a:extLst>
            </p:cNvPr>
            <p:cNvSpPr txBox="1"/>
            <p:nvPr/>
          </p:nvSpPr>
          <p:spPr>
            <a:xfrm>
              <a:off x="8068959" y="4971495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Vo Van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Thanh Phuc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0C083-5D67-41C0-A858-6FF12E3F7731}"/>
                </a:ext>
              </a:extLst>
            </p:cNvPr>
            <p:cNvSpPr txBox="1"/>
            <p:nvPr/>
          </p:nvSpPr>
          <p:spPr>
            <a:xfrm>
              <a:off x="9200136" y="4971494"/>
              <a:ext cx="120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Mai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Thanh Hoang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93A6B8-560A-4239-8734-A36572EF6914}"/>
                </a:ext>
              </a:extLst>
            </p:cNvPr>
            <p:cNvSpPr txBox="1"/>
            <p:nvPr/>
          </p:nvSpPr>
          <p:spPr>
            <a:xfrm>
              <a:off x="10445125" y="4971493"/>
              <a:ext cx="872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Tran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Tan Long</a:t>
              </a:r>
            </a:p>
          </p:txBody>
        </p:sp>
      </p:grp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E89B0724-2DD5-469D-87EE-7393ED7C2917}"/>
              </a:ext>
            </a:extLst>
          </p:cNvPr>
          <p:cNvSpPr/>
          <p:nvPr/>
        </p:nvSpPr>
        <p:spPr>
          <a:xfrm>
            <a:off x="7264250" y="3067588"/>
            <a:ext cx="4601570" cy="648929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5B38FEBB-6F8D-4A80-952D-F311D3460AA8}"/>
              </a:ext>
            </a:extLst>
          </p:cNvPr>
          <p:cNvSpPr/>
          <p:nvPr/>
        </p:nvSpPr>
        <p:spPr>
          <a:xfrm>
            <a:off x="7264250" y="3969420"/>
            <a:ext cx="4601570" cy="648929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0" name="Picture 2" descr="Software Testing: The Who, What, When, How, and Why - DevPro Journal">
            <a:extLst>
              <a:ext uri="{FF2B5EF4-FFF2-40B4-BE49-F238E27FC236}">
                <a16:creationId xmlns:a16="http://schemas.microsoft.com/office/drawing/2014/main" id="{A2AFBF7A-E9A5-4653-B7E7-0EDAE14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2" y="2582033"/>
            <a:ext cx="66294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BB530ED-A597-40AB-8F12-CA377116DE78}"/>
              </a:ext>
            </a:extLst>
          </p:cNvPr>
          <p:cNvSpPr/>
          <p:nvPr/>
        </p:nvSpPr>
        <p:spPr>
          <a:xfrm>
            <a:off x="7393858" y="2988232"/>
            <a:ext cx="4601570" cy="64892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2.3 Test Types: The Targets Of Testing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F037BC5C-88AC-4246-96D3-B1F995860BE6}"/>
              </a:ext>
            </a:extLst>
          </p:cNvPr>
          <p:cNvSpPr/>
          <p:nvPr/>
        </p:nvSpPr>
        <p:spPr>
          <a:xfrm>
            <a:off x="7393858" y="3883488"/>
            <a:ext cx="4601570" cy="64892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2.4 Maintenance Testing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7210CD-C00C-434F-9EC3-45B129ACF344}"/>
              </a:ext>
            </a:extLst>
          </p:cNvPr>
          <p:cNvGrpSpPr/>
          <p:nvPr/>
        </p:nvGrpSpPr>
        <p:grpSpPr>
          <a:xfrm>
            <a:off x="3333339" y="542167"/>
            <a:ext cx="3370590" cy="665053"/>
            <a:chOff x="660400" y="1641299"/>
            <a:chExt cx="3429614" cy="676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BE0CD2-0536-402A-A768-AE61B1F0DF68}"/>
                </a:ext>
              </a:extLst>
            </p:cNvPr>
            <p:cNvSpPr txBox="1"/>
            <p:nvPr/>
          </p:nvSpPr>
          <p:spPr>
            <a:xfrm>
              <a:off x="660400" y="1660349"/>
              <a:ext cx="3372464" cy="65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50">
                  <a:ln w="952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SVN-Holiday" pitchFamily="50" charset="0"/>
                  <a:ea typeface="STXingkai" panose="020B0503020204020204" pitchFamily="2" charset="-122"/>
                </a:rPr>
                <a:t>Chapter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867D6F-813F-4DBF-BD02-8BD15F4F718F}"/>
                </a:ext>
              </a:extLst>
            </p:cNvPr>
            <p:cNvSpPr txBox="1"/>
            <p:nvPr/>
          </p:nvSpPr>
          <p:spPr>
            <a:xfrm>
              <a:off x="717550" y="1641299"/>
              <a:ext cx="3372464" cy="65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5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SVN-Holiday" pitchFamily="50" charset="0"/>
                  <a:ea typeface="STXingkai" panose="020B0503020204020204" pitchFamily="2" charset="-122"/>
                </a:rPr>
                <a:t>Chapter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4" grpId="0" animBg="1"/>
      <p:bldP spid="25" grpId="0" animBg="1"/>
      <p:bldP spid="11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2.3.4 Testing Related to Change (Confirmation and Regression Testing)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9F7EF-BC7E-4117-89E3-F42B55E944CD}"/>
              </a:ext>
            </a:extLst>
          </p:cNvPr>
          <p:cNvSpPr txBox="1"/>
          <p:nvPr/>
        </p:nvSpPr>
        <p:spPr>
          <a:xfrm>
            <a:off x="660400" y="1970779"/>
            <a:ext cx="277511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REGRESSION TESTING</a:t>
            </a:r>
            <a:endParaRPr lang="en-US">
              <a:latin typeface="#9Slide03 Montserrat Medium" panose="00000600000000000000" pitchFamily="2" charset="0"/>
            </a:endParaRPr>
          </a:p>
        </p:txBody>
      </p:sp>
      <p:sp>
        <p:nvSpPr>
          <p:cNvPr id="53" name="Google Shape;150;p18">
            <a:extLst>
              <a:ext uri="{FF2B5EF4-FFF2-40B4-BE49-F238E27FC236}">
                <a16:creationId xmlns:a16="http://schemas.microsoft.com/office/drawing/2014/main" id="{B40473D6-B9D4-4C43-9229-FA7E61E5591B}"/>
              </a:ext>
            </a:extLst>
          </p:cNvPr>
          <p:cNvSpPr txBox="1">
            <a:spLocks/>
          </p:cNvSpPr>
          <p:nvPr/>
        </p:nvSpPr>
        <p:spPr>
          <a:xfrm>
            <a:off x="593407" y="2409156"/>
            <a:ext cx="5999898" cy="11810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en-US" sz="1800">
                <a:solidFill>
                  <a:schemeClr val="tx1"/>
                </a:solidFill>
              </a:rPr>
              <a:t>Like confirmation testing, </a:t>
            </a:r>
            <a:r>
              <a:rPr lang="en-US" sz="1800" b="1">
                <a:solidFill>
                  <a:schemeClr val="tx1"/>
                </a:solidFill>
              </a:rPr>
              <a:t>regression testing</a:t>
            </a:r>
            <a:r>
              <a:rPr lang="en-US" sz="1800">
                <a:solidFill>
                  <a:schemeClr val="tx1"/>
                </a:solidFill>
              </a:rPr>
              <a:t> involves the </a:t>
            </a:r>
            <a:r>
              <a:rPr lang="en-US" sz="1800" b="1">
                <a:solidFill>
                  <a:schemeClr val="tx1"/>
                </a:solidFill>
              </a:rPr>
              <a:t>execution of previously executed test cases</a:t>
            </a:r>
            <a:r>
              <a:rPr lang="en-US" sz="180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4" name="Google Shape;151;p18">
            <a:extLst>
              <a:ext uri="{FF2B5EF4-FFF2-40B4-BE49-F238E27FC236}">
                <a16:creationId xmlns:a16="http://schemas.microsoft.com/office/drawing/2014/main" id="{8DF7718A-F9FA-4349-A932-46BEF8C8D1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432" b="29501"/>
          <a:stretch/>
        </p:blipFill>
        <p:spPr>
          <a:xfrm>
            <a:off x="7998593" y="2839298"/>
            <a:ext cx="2853351" cy="118106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A34846-902F-487B-B683-7C3E4DEE93FF}"/>
              </a:ext>
            </a:extLst>
          </p:cNvPr>
          <p:cNvSpPr txBox="1"/>
          <p:nvPr/>
        </p:nvSpPr>
        <p:spPr>
          <a:xfrm>
            <a:off x="593407" y="3576013"/>
            <a:ext cx="625642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en-US" sz="1800">
                <a:solidFill>
                  <a:schemeClr val="tx1"/>
                </a:solidFill>
              </a:rPr>
              <a:t>The difference is that for regression testing, </a:t>
            </a:r>
            <a:r>
              <a:rPr lang="en-US" sz="1800" b="1">
                <a:solidFill>
                  <a:schemeClr val="tx1"/>
                </a:solidFill>
              </a:rPr>
              <a:t>the test cases may be true the last time they were executed</a:t>
            </a:r>
            <a:r>
              <a:rPr lang="en-US" sz="180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26E3AE-3D66-4E60-B24D-1388DC0517FA}"/>
              </a:ext>
            </a:extLst>
          </p:cNvPr>
          <p:cNvGrpSpPr/>
          <p:nvPr/>
        </p:nvGrpSpPr>
        <p:grpSpPr>
          <a:xfrm>
            <a:off x="2576286" y="4668620"/>
            <a:ext cx="7039427" cy="1765868"/>
            <a:chOff x="2576286" y="4668620"/>
            <a:chExt cx="7039427" cy="176586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0A0480-E2C6-4804-9E33-B576BFCCA647}"/>
                </a:ext>
              </a:extLst>
            </p:cNvPr>
            <p:cNvSpPr txBox="1"/>
            <p:nvPr/>
          </p:nvSpPr>
          <p:spPr>
            <a:xfrm>
              <a:off x="2576286" y="4853286"/>
              <a:ext cx="7039427" cy="15812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12700" dist="88900" dir="8100000" algn="tr" rotWithShape="0">
                <a:prstClr val="black"/>
              </a:outerShdw>
            </a:effectLst>
          </p:spPr>
          <p:txBody>
            <a:bodyPr wrap="square">
              <a:spAutoFit/>
            </a:bodyPr>
            <a:lstStyle/>
            <a:p>
              <a:pPr marL="0" indent="0" algn="just">
                <a:buClr>
                  <a:schemeClr val="dk1"/>
                </a:buClr>
                <a:buSzPts val="2800"/>
                <a:buNone/>
              </a:pPr>
              <a:endParaRPr lang="en-US" b="1"/>
            </a:p>
            <a:p>
              <a:pPr marL="0" indent="0" algn="just">
                <a:lnSpc>
                  <a:spcPct val="150000"/>
                </a:lnSpc>
                <a:spcAft>
                  <a:spcPts val="1200"/>
                </a:spcAft>
                <a:buClr>
                  <a:schemeClr val="dk1"/>
                </a:buClr>
                <a:buSzPts val="2800"/>
                <a:buNone/>
              </a:pPr>
              <a:r>
                <a:rPr lang="en-US" sz="1800" b="1">
                  <a:solidFill>
                    <a:schemeClr val="tx1"/>
                  </a:solidFill>
                </a:rPr>
                <a:t>Verify that modifications </a:t>
              </a:r>
              <a:r>
                <a:rPr lang="en-US" sz="1800">
                  <a:solidFill>
                    <a:schemeClr val="tx1"/>
                  </a:solidFill>
                </a:rPr>
                <a:t>in the software or the environment </a:t>
              </a:r>
              <a:r>
                <a:rPr lang="en-US" sz="1800" b="1">
                  <a:solidFill>
                    <a:schemeClr val="tx1"/>
                  </a:solidFill>
                </a:rPr>
                <a:t>do not cause unintended adverse effects</a:t>
              </a:r>
              <a:r>
                <a:rPr lang="en-US" sz="1800">
                  <a:solidFill>
                    <a:schemeClr val="tx1"/>
                  </a:solidFill>
                </a:rPr>
                <a:t> and that </a:t>
              </a:r>
              <a:r>
                <a:rPr lang="en-US" sz="1800" b="1">
                  <a:solidFill>
                    <a:schemeClr val="tx1"/>
                  </a:solidFill>
                </a:rPr>
                <a:t>the system still meets its requirements</a:t>
              </a:r>
              <a:r>
                <a:rPr lang="en-US" sz="18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0A3A20-9DFB-4735-9D7E-88E571299A26}"/>
                </a:ext>
              </a:extLst>
            </p:cNvPr>
            <p:cNvSpPr txBox="1"/>
            <p:nvPr/>
          </p:nvSpPr>
          <p:spPr>
            <a:xfrm>
              <a:off x="2730290" y="4668620"/>
              <a:ext cx="122576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US" sz="1800" b="1">
                  <a:solidFill>
                    <a:schemeClr val="tx1"/>
                  </a:solidFill>
                  <a:latin typeface="#9Slide03 Montserrat" panose="00000500000000000000" pitchFamily="2" charset="0"/>
                </a:rPr>
                <a:t>Purpose</a:t>
              </a:r>
              <a:r>
                <a:rPr lang="en-US" sz="1800">
                  <a:solidFill>
                    <a:schemeClr val="tx1"/>
                  </a:solidFill>
                  <a:latin typeface="#9Slide03 Montserrat" panose="00000500000000000000" pitchFamily="2" charset="0"/>
                </a:rPr>
                <a:t> </a:t>
              </a:r>
              <a:endParaRPr lang="en-US">
                <a:latin typeface="#9Slide03 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98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2.3.4 Testing Related to Change (Confirmation and Regression Testing)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9F7EF-BC7E-4117-89E3-F42B55E944CD}"/>
              </a:ext>
            </a:extLst>
          </p:cNvPr>
          <p:cNvSpPr txBox="1"/>
          <p:nvPr/>
        </p:nvSpPr>
        <p:spPr>
          <a:xfrm>
            <a:off x="660400" y="1970779"/>
            <a:ext cx="277511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REGRESSION TESTING</a:t>
            </a:r>
            <a:endParaRPr lang="en-US">
              <a:latin typeface="#9Slide03 Montserrat Medium" panose="00000600000000000000" pitchFamily="2" charset="0"/>
            </a:endParaRPr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FBFC2AD4-830A-4FFF-B3E2-02C8D62B7690}"/>
              </a:ext>
            </a:extLst>
          </p:cNvPr>
          <p:cNvSpPr txBox="1">
            <a:spLocks/>
          </p:cNvSpPr>
          <p:nvPr/>
        </p:nvSpPr>
        <p:spPr>
          <a:xfrm>
            <a:off x="660400" y="2668437"/>
            <a:ext cx="6183162" cy="1667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en-US" sz="1800">
                <a:solidFill>
                  <a:schemeClr val="tx1"/>
                </a:solidFill>
              </a:rPr>
              <a:t>All the cases in the regression test suite will be </a:t>
            </a:r>
            <a:r>
              <a:rPr lang="en-US" sz="1800" b="1">
                <a:solidFill>
                  <a:schemeClr val="tx1"/>
                </a:solidFill>
              </a:rPr>
              <a:t>executed every time a new version </a:t>
            </a:r>
            <a:r>
              <a:rPr lang="en-US" sz="1800">
                <a:solidFill>
                  <a:schemeClr val="tx1"/>
                </a:solidFill>
              </a:rPr>
              <a:t>of the software is </a:t>
            </a:r>
            <a:r>
              <a:rPr lang="en-US" sz="1800" b="1">
                <a:solidFill>
                  <a:schemeClr val="tx1"/>
                </a:solidFill>
              </a:rPr>
              <a:t>released</a:t>
            </a:r>
            <a:r>
              <a:rPr lang="en-US" sz="1800">
                <a:solidFill>
                  <a:schemeClr val="tx1"/>
                </a:solidFill>
              </a:rPr>
              <a:t> and this makes them </a:t>
            </a:r>
            <a:r>
              <a:rPr lang="en-US" sz="1800" b="1">
                <a:solidFill>
                  <a:schemeClr val="tx1"/>
                </a:solidFill>
              </a:rPr>
              <a:t>ideal for automation</a:t>
            </a:r>
            <a:r>
              <a:rPr lang="en-US" sz="180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20" name="Google Shape;158;p19">
            <a:extLst>
              <a:ext uri="{FF2B5EF4-FFF2-40B4-BE49-F238E27FC236}">
                <a16:creationId xmlns:a16="http://schemas.microsoft.com/office/drawing/2014/main" id="{5F52C498-7CD9-4EA6-AD67-8DD9FBD7AD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9457" t="14663" r="20103" b="22603"/>
          <a:stretch/>
        </p:blipFill>
        <p:spPr>
          <a:xfrm>
            <a:off x="7825338" y="2737152"/>
            <a:ext cx="2666198" cy="138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FE31F-6B77-4123-AE93-9E5083EFFCDF}"/>
              </a:ext>
            </a:extLst>
          </p:cNvPr>
          <p:cNvSpPr/>
          <p:nvPr/>
        </p:nvSpPr>
        <p:spPr>
          <a:xfrm>
            <a:off x="8329038" y="4335612"/>
            <a:ext cx="2560320" cy="365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Bug fixes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D633FF-377F-4967-8233-17B1350E3E9E}"/>
              </a:ext>
            </a:extLst>
          </p:cNvPr>
          <p:cNvSpPr/>
          <p:nvPr/>
        </p:nvSpPr>
        <p:spPr>
          <a:xfrm>
            <a:off x="8329038" y="5276920"/>
            <a:ext cx="2560320" cy="365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functionality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4E7815-0256-4688-948A-933FE245263D}"/>
              </a:ext>
            </a:extLst>
          </p:cNvPr>
          <p:cNvSpPr/>
          <p:nvPr/>
        </p:nvSpPr>
        <p:spPr>
          <a:xfrm>
            <a:off x="4639566" y="4700737"/>
            <a:ext cx="2926080" cy="5360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Software changes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232A2F-BA4F-41E8-B5BB-D5AE91262F10}"/>
              </a:ext>
            </a:extLst>
          </p:cNvPr>
          <p:cNvSpPr/>
          <p:nvPr/>
        </p:nvSpPr>
        <p:spPr>
          <a:xfrm>
            <a:off x="4639566" y="5812258"/>
            <a:ext cx="2926081" cy="5360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Environment changes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28614B-0EB0-444D-9156-662D4CEBE20C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7565646" y="4518175"/>
            <a:ext cx="763392" cy="450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194701-4FD3-4139-B2F5-5598798A86F8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7565646" y="4968743"/>
            <a:ext cx="763392" cy="490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39F8FAF-82A8-4C22-9F3A-F44A5CF46F40}"/>
              </a:ext>
            </a:extLst>
          </p:cNvPr>
          <p:cNvSpPr/>
          <p:nvPr/>
        </p:nvSpPr>
        <p:spPr>
          <a:xfrm>
            <a:off x="1302641" y="4730620"/>
            <a:ext cx="2100612" cy="1023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Regression Testing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19BA10-FBFE-4C18-AA08-A70144B43E6A}"/>
              </a:ext>
            </a:extLst>
          </p:cNvPr>
          <p:cNvCxnSpPr>
            <a:stCxn id="23" idx="1"/>
            <a:endCxn id="12" idx="6"/>
          </p:cNvCxnSpPr>
          <p:nvPr/>
        </p:nvCxnSpPr>
        <p:spPr>
          <a:xfrm flipH="1">
            <a:off x="3403253" y="4968743"/>
            <a:ext cx="1236313" cy="273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27BBE3-EA78-4FB4-A503-A71DE8C7D12F}"/>
              </a:ext>
            </a:extLst>
          </p:cNvPr>
          <p:cNvCxnSpPr>
            <a:stCxn id="24" idx="1"/>
            <a:endCxn id="12" idx="6"/>
          </p:cNvCxnSpPr>
          <p:nvPr/>
        </p:nvCxnSpPr>
        <p:spPr>
          <a:xfrm flipH="1" flipV="1">
            <a:off x="3403253" y="5242563"/>
            <a:ext cx="1236313" cy="837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  <p:bldP spid="22" grpId="0" animBg="1"/>
      <p:bldP spid="23" grpId="0" animBg="1"/>
      <p:bldP spid="2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F01DF0-C409-4536-9158-B141AA4F7416}"/>
              </a:ext>
            </a:extLst>
          </p:cNvPr>
          <p:cNvSpPr txBox="1"/>
          <p:nvPr/>
        </p:nvSpPr>
        <p:spPr>
          <a:xfrm>
            <a:off x="660400" y="3313187"/>
            <a:ext cx="237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System is updated</a:t>
            </a:r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159F700-C793-42A6-941B-82410EB4FCEB}"/>
              </a:ext>
            </a:extLst>
          </p:cNvPr>
          <p:cNvSpPr/>
          <p:nvPr/>
        </p:nvSpPr>
        <p:spPr>
          <a:xfrm>
            <a:off x="2956089" y="3313187"/>
            <a:ext cx="1876927" cy="3693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A5F415-E254-4389-A44F-621F04671B10}"/>
              </a:ext>
            </a:extLst>
          </p:cNvPr>
          <p:cNvSpPr txBox="1"/>
          <p:nvPr/>
        </p:nvSpPr>
        <p:spPr>
          <a:xfrm>
            <a:off x="3116517" y="3059668"/>
            <a:ext cx="1501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/>
              <a:t>Testing</a:t>
            </a:r>
            <a:endParaRPr lang="en-US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843C44-72A7-418F-A0D2-DBA692D1B8CF}"/>
              </a:ext>
            </a:extLst>
          </p:cNvPr>
          <p:cNvSpPr txBox="1"/>
          <p:nvPr/>
        </p:nvSpPr>
        <p:spPr>
          <a:xfrm>
            <a:off x="5020708" y="3337282"/>
            <a:ext cx="2699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#9Slide03 Montserrat Medium" panose="00000600000000000000" pitchFamily="2" charset="0"/>
              </a:rPr>
              <a:t>Maintenance Testing</a:t>
            </a:r>
            <a:endParaRPr lang="en-US">
              <a:latin typeface="#9Slide03 Montserrat Medium" panose="00000600000000000000" pitchFamily="2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49F4F2-D87E-43F7-82F8-9167469A6662}"/>
              </a:ext>
            </a:extLst>
          </p:cNvPr>
          <p:cNvCxnSpPr/>
          <p:nvPr/>
        </p:nvCxnSpPr>
        <p:spPr>
          <a:xfrm>
            <a:off x="5001458" y="3701769"/>
            <a:ext cx="26999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AC729B-7DB2-448C-A97D-CD979E37CA83}"/>
              </a:ext>
            </a:extLst>
          </p:cNvPr>
          <p:cNvSpPr txBox="1"/>
          <p:nvPr/>
        </p:nvSpPr>
        <p:spPr>
          <a:xfrm>
            <a:off x="1722797" y="4468481"/>
            <a:ext cx="24159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C</a:t>
            </a:r>
            <a:r>
              <a:rPr lang="en-US" sz="1800"/>
              <a:t>omponent </a:t>
            </a:r>
            <a:r>
              <a:rPr lang="en-US"/>
              <a:t>T</a:t>
            </a:r>
            <a:r>
              <a:rPr lang="en-US" sz="1800"/>
              <a:t>est</a:t>
            </a: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5E3554-D2AE-4C2B-95B6-24DED5924C09}"/>
              </a:ext>
            </a:extLst>
          </p:cNvPr>
          <p:cNvSpPr txBox="1"/>
          <p:nvPr/>
        </p:nvSpPr>
        <p:spPr>
          <a:xfrm>
            <a:off x="4473636" y="4468481"/>
            <a:ext cx="19895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I</a:t>
            </a:r>
            <a:r>
              <a:rPr lang="en-US" sz="1800"/>
              <a:t>ntegration Test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A9A198-9495-418B-99BE-422C802871B8}"/>
              </a:ext>
            </a:extLst>
          </p:cNvPr>
          <p:cNvSpPr txBox="1"/>
          <p:nvPr/>
        </p:nvSpPr>
        <p:spPr>
          <a:xfrm>
            <a:off x="6798122" y="4468481"/>
            <a:ext cx="184507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S</a:t>
            </a:r>
            <a:r>
              <a:rPr lang="en-US" sz="1800"/>
              <a:t>ystem </a:t>
            </a:r>
            <a:r>
              <a:rPr lang="en-US"/>
              <a:t>T</a:t>
            </a:r>
            <a:r>
              <a:rPr lang="en-US" sz="1800"/>
              <a:t>est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D140E3-F000-43E8-850B-22D3C89293D3}"/>
              </a:ext>
            </a:extLst>
          </p:cNvPr>
          <p:cNvSpPr txBox="1"/>
          <p:nvPr/>
        </p:nvSpPr>
        <p:spPr>
          <a:xfrm>
            <a:off x="8978094" y="4468481"/>
            <a:ext cx="22910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/>
              <a:t>Acceptance </a:t>
            </a:r>
            <a:r>
              <a:rPr lang="en-US"/>
              <a:t>T</a:t>
            </a:r>
            <a:r>
              <a:rPr lang="en-US" sz="1800"/>
              <a:t>est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696163-96AE-4E70-9DC4-CD253084260D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 flipH="1">
            <a:off x="2930768" y="3706614"/>
            <a:ext cx="3439916" cy="7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66037D-DFA8-4062-9D90-1E4C1C3D3196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 flipH="1">
            <a:off x="5468430" y="3706614"/>
            <a:ext cx="902254" cy="7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F76105-56D7-42F7-B69E-1011250E56D9}"/>
              </a:ext>
            </a:extLst>
          </p:cNvPr>
          <p:cNvCxnSpPr>
            <a:stCxn id="47" idx="2"/>
            <a:endCxn id="55" idx="0"/>
          </p:cNvCxnSpPr>
          <p:nvPr/>
        </p:nvCxnSpPr>
        <p:spPr>
          <a:xfrm>
            <a:off x="6370684" y="3706614"/>
            <a:ext cx="1349975" cy="7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8E4FF6-2F62-462A-94C5-E679F79ADCDE}"/>
              </a:ext>
            </a:extLst>
          </p:cNvPr>
          <p:cNvCxnSpPr>
            <a:stCxn id="47" idx="2"/>
            <a:endCxn id="57" idx="0"/>
          </p:cNvCxnSpPr>
          <p:nvPr/>
        </p:nvCxnSpPr>
        <p:spPr>
          <a:xfrm>
            <a:off x="6370684" y="3706614"/>
            <a:ext cx="3752917" cy="7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4A73FC-FB59-47D0-964C-833376458318}"/>
              </a:ext>
            </a:extLst>
          </p:cNvPr>
          <p:cNvSpPr txBox="1"/>
          <p:nvPr/>
        </p:nvSpPr>
        <p:spPr>
          <a:xfrm>
            <a:off x="3898271" y="1770538"/>
            <a:ext cx="1570159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/>
              <a:t>P</a:t>
            </a:r>
            <a:r>
              <a:rPr lang="en-US" sz="1800" b="1"/>
              <a:t>roduct </a:t>
            </a:r>
            <a:r>
              <a:rPr lang="en-US" b="1"/>
              <a:t>M</a:t>
            </a:r>
            <a:r>
              <a:rPr lang="en-US" sz="1800" b="1"/>
              <a:t>anager </a:t>
            </a:r>
            <a:endParaRPr lang="en-US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F28CE5-0A9A-42CE-8E0A-260727FF571F}"/>
              </a:ext>
            </a:extLst>
          </p:cNvPr>
          <p:cNvSpPr txBox="1"/>
          <p:nvPr/>
        </p:nvSpPr>
        <p:spPr>
          <a:xfrm>
            <a:off x="511627" y="1768751"/>
            <a:ext cx="2699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A</a:t>
            </a:r>
            <a:r>
              <a:rPr lang="en-US" sz="1800"/>
              <a:t> receipt of an </a:t>
            </a:r>
            <a:r>
              <a:rPr lang="en-US" sz="1800" b="1"/>
              <a:t>Application </a:t>
            </a:r>
            <a:r>
              <a:rPr lang="en-US" b="1"/>
              <a:t>C</a:t>
            </a:r>
            <a:r>
              <a:rPr lang="en-US" sz="1800" b="1"/>
              <a:t>hange </a:t>
            </a:r>
            <a:endParaRPr lang="en-US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4F2AE9-A451-4318-A2F1-5B0314DE2ED3}"/>
              </a:ext>
            </a:extLst>
          </p:cNvPr>
          <p:cNvSpPr txBox="1"/>
          <p:nvPr/>
        </p:nvSpPr>
        <p:spPr>
          <a:xfrm>
            <a:off x="6096000" y="1909018"/>
            <a:ext cx="1876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M</a:t>
            </a:r>
            <a:r>
              <a:rPr lang="en-US" sz="1800"/>
              <a:t>ake </a:t>
            </a:r>
            <a:r>
              <a:rPr lang="en-US" b="1"/>
              <a:t>T</a:t>
            </a:r>
            <a:r>
              <a:rPr lang="en-US" sz="1800" b="1"/>
              <a:t>est plan</a:t>
            </a:r>
            <a:endParaRPr lang="en-US" b="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95771B-31C7-4FE3-BB4D-C98FF60CB44D}"/>
              </a:ext>
            </a:extLst>
          </p:cNvPr>
          <p:cNvCxnSpPr>
            <a:stCxn id="44" idx="0"/>
            <a:endCxn id="70" idx="2"/>
          </p:cNvCxnSpPr>
          <p:nvPr/>
        </p:nvCxnSpPr>
        <p:spPr>
          <a:xfrm flipV="1">
            <a:off x="1846746" y="2415082"/>
            <a:ext cx="14857" cy="89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E1165F-2008-4CDC-9A42-0D258F7F0A00}"/>
              </a:ext>
            </a:extLst>
          </p:cNvPr>
          <p:cNvCxnSpPr>
            <a:cxnSpLocks/>
            <a:stCxn id="70" idx="3"/>
            <a:endCxn id="68" idx="1"/>
          </p:cNvCxnSpPr>
          <p:nvPr/>
        </p:nvCxnSpPr>
        <p:spPr>
          <a:xfrm>
            <a:off x="3211578" y="2091917"/>
            <a:ext cx="686693" cy="1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E5EB10-141C-4BE9-AE6D-5501135DDCD2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V="1">
            <a:off x="5468430" y="2093684"/>
            <a:ext cx="627570" cy="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B59148-876B-4A52-ACA9-5F44E37A5F24}"/>
              </a:ext>
            </a:extLst>
          </p:cNvPr>
          <p:cNvCxnSpPr>
            <a:stCxn id="71" idx="2"/>
            <a:endCxn id="47" idx="0"/>
          </p:cNvCxnSpPr>
          <p:nvPr/>
        </p:nvCxnSpPr>
        <p:spPr>
          <a:xfrm flipH="1">
            <a:off x="6370684" y="2278350"/>
            <a:ext cx="663779" cy="10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1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5" grpId="0" animBg="1"/>
      <p:bldP spid="46" grpId="0"/>
      <p:bldP spid="47" grpId="0"/>
      <p:bldP spid="51" grpId="0" animBg="1"/>
      <p:bldP spid="53" grpId="0" animBg="1"/>
      <p:bldP spid="55" grpId="0" animBg="1"/>
      <p:bldP spid="57" grpId="0" animBg="1"/>
      <p:bldP spid="68" grpId="0" animBg="1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2.4.1 Impact Analysis and Regression Testing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E26A38-51F8-48E6-8E5F-BDBF79664422}"/>
              </a:ext>
            </a:extLst>
          </p:cNvPr>
          <p:cNvSpPr txBox="1"/>
          <p:nvPr/>
        </p:nvSpPr>
        <p:spPr>
          <a:xfrm>
            <a:off x="1542640" y="5511158"/>
            <a:ext cx="9106719" cy="923330"/>
          </a:xfrm>
          <a:prstGeom prst="rect">
            <a:avLst/>
          </a:prstGeom>
          <a:effectLst>
            <a:outerShdw dist="63500" dir="318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>
                <a:cs typeface="Arial" panose="020B0604020202020204" pitchFamily="34" charset="0"/>
              </a:rPr>
              <a:t>If test specifications from the original development are still kept,</a:t>
            </a:r>
            <a:br>
              <a:rPr lang="en-US" sz="1800">
                <a:cs typeface="Arial" panose="020B0604020202020204" pitchFamily="34" charset="0"/>
              </a:rPr>
            </a:br>
            <a:r>
              <a:rPr lang="en-US" sz="1800">
                <a:cs typeface="Arial" panose="020B0604020202020204" pitchFamily="34" charset="0"/>
              </a:rPr>
              <a:t>we can adapt it to the changes of the system, or build new test cases in case of extending or enhancement of the systems.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F10E3-5809-45E9-9990-1A348DE04B76}"/>
              </a:ext>
            </a:extLst>
          </p:cNvPr>
          <p:cNvSpPr/>
          <p:nvPr/>
        </p:nvSpPr>
        <p:spPr>
          <a:xfrm>
            <a:off x="8781200" y="2961662"/>
            <a:ext cx="1802213" cy="32220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7CAE0-1E24-44D5-999A-30E01D6C6D34}"/>
              </a:ext>
            </a:extLst>
          </p:cNvPr>
          <p:cNvSpPr txBox="1"/>
          <p:nvPr/>
        </p:nvSpPr>
        <p:spPr>
          <a:xfrm>
            <a:off x="7066538" y="2393436"/>
            <a:ext cx="4957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>
                <a:cs typeface="Arial" panose="020B0604020202020204" pitchFamily="34" charset="0"/>
              </a:rPr>
              <a:t>After tests for any changes on the operational system, maintenance testing often includes </a:t>
            </a:r>
            <a:r>
              <a:rPr lang="en-US" sz="1800" b="1">
                <a:cs typeface="Arial" panose="020B0604020202020204" pitchFamily="34" charset="0"/>
              </a:rPr>
              <a:t>regressive tests</a:t>
            </a:r>
            <a:r>
              <a:rPr lang="en-US" sz="1800">
                <a:cs typeface="Arial" panose="020B0604020202020204" pitchFamily="34" charset="0"/>
              </a:rPr>
              <a:t>. 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18415D-E0B1-4184-8B72-4EBFC335BD40}"/>
              </a:ext>
            </a:extLst>
          </p:cNvPr>
          <p:cNvCxnSpPr>
            <a:cxnSpLocks/>
          </p:cNvCxnSpPr>
          <p:nvPr/>
        </p:nvCxnSpPr>
        <p:spPr>
          <a:xfrm>
            <a:off x="9673070" y="3290439"/>
            <a:ext cx="0" cy="58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FBC096-2E5A-41F2-9926-7BE085F54290}"/>
              </a:ext>
            </a:extLst>
          </p:cNvPr>
          <p:cNvSpPr txBox="1"/>
          <p:nvPr/>
        </p:nvSpPr>
        <p:spPr>
          <a:xfrm>
            <a:off x="7523406" y="3848067"/>
            <a:ext cx="4299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>
                <a:cs typeface="Arial" panose="020B0604020202020204" pitchFamily="34" charset="0"/>
              </a:rPr>
              <a:t>Show if the rest of the system has been affected by the maintenance work or not.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15C724-A7E8-4B6B-B3EF-B3FB67B7B66D}"/>
              </a:ext>
            </a:extLst>
          </p:cNvPr>
          <p:cNvSpPr/>
          <p:nvPr/>
        </p:nvSpPr>
        <p:spPr>
          <a:xfrm>
            <a:off x="754601" y="1232033"/>
            <a:ext cx="1846556" cy="3651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059E7A-3028-424E-B8F8-B48042845A5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677879" y="1597158"/>
            <a:ext cx="0" cy="835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79160C-D2BF-4123-B7D6-A8C77AC4A80B}"/>
              </a:ext>
            </a:extLst>
          </p:cNvPr>
          <p:cNvSpPr txBox="1"/>
          <p:nvPr/>
        </p:nvSpPr>
        <p:spPr>
          <a:xfrm>
            <a:off x="544311" y="2511594"/>
            <a:ext cx="226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cs typeface="Arial" panose="020B0604020202020204" pitchFamily="34" charset="0"/>
              </a:rPr>
              <a:t>most important</a:t>
            </a:r>
            <a:r>
              <a:rPr lang="en-US" sz="1800">
                <a:cs typeface="Arial" panose="020B0604020202020204" pitchFamily="34" charset="0"/>
              </a:rPr>
              <a:t> activity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95A3A-FA44-46CA-AA22-A0A49561525C}"/>
              </a:ext>
            </a:extLst>
          </p:cNvPr>
          <p:cNvSpPr txBox="1"/>
          <p:nvPr/>
        </p:nvSpPr>
        <p:spPr>
          <a:xfrm>
            <a:off x="46159" y="3555712"/>
            <a:ext cx="4962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cs typeface="Arial" panose="020B0604020202020204" pitchFamily="34" charset="0"/>
              </a:rPr>
              <a:t>D</a:t>
            </a:r>
            <a:r>
              <a:rPr lang="en-US" sz="1800">
                <a:cs typeface="Arial" panose="020B0604020202020204" pitchFamily="34" charset="0"/>
              </a:rPr>
              <a:t>evelop teams together with stakeholders decide on which part of the systems needs to be </a:t>
            </a:r>
            <a:r>
              <a:rPr lang="en-US" sz="1800" b="1">
                <a:cs typeface="Arial" panose="020B0604020202020204" pitchFamily="34" charset="0"/>
              </a:rPr>
              <a:t>regressively tested.</a:t>
            </a:r>
          </a:p>
          <a:p>
            <a:pPr algn="just"/>
            <a:endParaRPr lang="en-US" b="1">
              <a:cs typeface="Arial" panose="020B0604020202020204" pitchFamily="34" charset="0"/>
            </a:endParaRPr>
          </a:p>
          <a:p>
            <a:pPr algn="just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⇒ </a:t>
            </a:r>
            <a:r>
              <a:rPr lang="en-US">
                <a:cs typeface="Arial" panose="020B0604020202020204" pitchFamily="34" charset="0"/>
              </a:rPr>
              <a:t>H</a:t>
            </a:r>
            <a:r>
              <a:rPr lang="en-US" sz="1800">
                <a:cs typeface="Arial" panose="020B0604020202020204" pitchFamily="34" charset="0"/>
              </a:rPr>
              <a:t>elp to focus on where to make regressive tests.</a:t>
            </a: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58EFE3-E3CC-4F32-B70B-73C1FA013C43}"/>
              </a:ext>
            </a:extLst>
          </p:cNvPr>
          <p:cNvSpPr/>
          <p:nvPr/>
        </p:nvSpPr>
        <p:spPr>
          <a:xfrm>
            <a:off x="3091401" y="1232033"/>
            <a:ext cx="2173326" cy="3651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22427D1-EDD8-4E2D-97F5-CC3A1744A567}"/>
              </a:ext>
            </a:extLst>
          </p:cNvPr>
          <p:cNvCxnSpPr>
            <a:cxnSpLocks/>
            <a:stCxn id="50" idx="3"/>
            <a:endCxn id="28" idx="0"/>
          </p:cNvCxnSpPr>
          <p:nvPr/>
        </p:nvCxnSpPr>
        <p:spPr>
          <a:xfrm>
            <a:off x="5264727" y="1414596"/>
            <a:ext cx="4280642" cy="9788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9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28" grpId="0"/>
      <p:bldP spid="29" grpId="0"/>
      <p:bldP spid="37" grpId="0" animBg="1"/>
      <p:bldP spid="43" grpId="0"/>
      <p:bldP spid="45" grpId="0" uiExpand="1" build="p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>
                <a:solidFill>
                  <a:schemeClr val="bg1"/>
                </a:solidFill>
                <a:latin typeface="#9Slide03 Montserrat" panose="00000500000000000000" pitchFamily="2" charset="0"/>
              </a:rPr>
              <a:t>2.4.2 Triggers for Maintenance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82B6-CB81-4E39-ACF7-C81359E296E0}"/>
              </a:ext>
            </a:extLst>
          </p:cNvPr>
          <p:cNvSpPr txBox="1"/>
          <p:nvPr/>
        </p:nvSpPr>
        <p:spPr>
          <a:xfrm>
            <a:off x="660400" y="1970779"/>
            <a:ext cx="136768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TRIGGERS</a:t>
            </a:r>
            <a:endParaRPr lang="en-US">
              <a:latin typeface="#9Slide03 Montserrat Medium" panose="00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B6044-2DC3-4F36-84EE-91526F941176}"/>
              </a:ext>
            </a:extLst>
          </p:cNvPr>
          <p:cNvSpPr txBox="1"/>
          <p:nvPr/>
        </p:nvSpPr>
        <p:spPr>
          <a:xfrm>
            <a:off x="571910" y="2719698"/>
            <a:ext cx="7510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/>
              <a:t>Maintenance testing is done on an </a:t>
            </a:r>
            <a:r>
              <a:rPr lang="en-US" sz="1800" b="1"/>
              <a:t>existing operational system</a:t>
            </a:r>
            <a:r>
              <a:rPr lang="en-US" sz="1800"/>
              <a:t>.</a:t>
            </a:r>
          </a:p>
        </p:txBody>
      </p:sp>
      <p:grpSp>
        <p:nvGrpSpPr>
          <p:cNvPr id="23" name="Google Shape;1689;p52">
            <a:extLst>
              <a:ext uri="{FF2B5EF4-FFF2-40B4-BE49-F238E27FC236}">
                <a16:creationId xmlns:a16="http://schemas.microsoft.com/office/drawing/2014/main" id="{782CDB9C-3293-470D-95EE-6B23FF3DE65D}"/>
              </a:ext>
            </a:extLst>
          </p:cNvPr>
          <p:cNvGrpSpPr/>
          <p:nvPr/>
        </p:nvGrpSpPr>
        <p:grpSpPr>
          <a:xfrm>
            <a:off x="2875198" y="3788471"/>
            <a:ext cx="2445078" cy="547784"/>
            <a:chOff x="4411970" y="2468674"/>
            <a:chExt cx="747317" cy="167425"/>
          </a:xfrm>
        </p:grpSpPr>
        <p:sp>
          <p:nvSpPr>
            <p:cNvPr id="24" name="Google Shape;1690;p52">
              <a:extLst>
                <a:ext uri="{FF2B5EF4-FFF2-40B4-BE49-F238E27FC236}">
                  <a16:creationId xmlns:a16="http://schemas.microsoft.com/office/drawing/2014/main" id="{EE512A69-1BAE-4947-B707-9A1349B47447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1;p52">
              <a:extLst>
                <a:ext uri="{FF2B5EF4-FFF2-40B4-BE49-F238E27FC236}">
                  <a16:creationId xmlns:a16="http://schemas.microsoft.com/office/drawing/2014/main" id="{ACFAAFC0-77F0-4FDB-B877-05F75E6A8B4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Modifications</a:t>
              </a:r>
              <a:endParaRPr/>
            </a:p>
          </p:txBody>
        </p:sp>
      </p:grpSp>
      <p:grpSp>
        <p:nvGrpSpPr>
          <p:cNvPr id="27" name="Google Shape;1689;p52">
            <a:extLst>
              <a:ext uri="{FF2B5EF4-FFF2-40B4-BE49-F238E27FC236}">
                <a16:creationId xmlns:a16="http://schemas.microsoft.com/office/drawing/2014/main" id="{59A2C370-99C6-4BF9-8C5C-E19FBF3A9512}"/>
              </a:ext>
            </a:extLst>
          </p:cNvPr>
          <p:cNvGrpSpPr/>
          <p:nvPr/>
        </p:nvGrpSpPr>
        <p:grpSpPr>
          <a:xfrm>
            <a:off x="2875198" y="4606619"/>
            <a:ext cx="2445078" cy="547784"/>
            <a:chOff x="4411970" y="2468674"/>
            <a:chExt cx="747317" cy="167425"/>
          </a:xfrm>
        </p:grpSpPr>
        <p:sp>
          <p:nvSpPr>
            <p:cNvPr id="31" name="Google Shape;1690;p52">
              <a:extLst>
                <a:ext uri="{FF2B5EF4-FFF2-40B4-BE49-F238E27FC236}">
                  <a16:creationId xmlns:a16="http://schemas.microsoft.com/office/drawing/2014/main" id="{D00F92F9-BC42-4C0C-BA49-1D8EAE7E3AEE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1;p52">
              <a:extLst>
                <a:ext uri="{FF2B5EF4-FFF2-40B4-BE49-F238E27FC236}">
                  <a16:creationId xmlns:a16="http://schemas.microsoft.com/office/drawing/2014/main" id="{F730118C-CAAE-4384-A575-8D3A2485C3D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Migration</a:t>
              </a:r>
              <a:endParaRPr/>
            </a:p>
          </p:txBody>
        </p:sp>
      </p:grpSp>
      <p:grpSp>
        <p:nvGrpSpPr>
          <p:cNvPr id="33" name="Google Shape;1689;p52">
            <a:extLst>
              <a:ext uri="{FF2B5EF4-FFF2-40B4-BE49-F238E27FC236}">
                <a16:creationId xmlns:a16="http://schemas.microsoft.com/office/drawing/2014/main" id="{77685CC5-6D46-4C29-B6A6-672D20972A1A}"/>
              </a:ext>
            </a:extLst>
          </p:cNvPr>
          <p:cNvGrpSpPr/>
          <p:nvPr/>
        </p:nvGrpSpPr>
        <p:grpSpPr>
          <a:xfrm>
            <a:off x="2875198" y="5419098"/>
            <a:ext cx="2445078" cy="547784"/>
            <a:chOff x="4411970" y="2468674"/>
            <a:chExt cx="747317" cy="167425"/>
          </a:xfrm>
        </p:grpSpPr>
        <p:sp>
          <p:nvSpPr>
            <p:cNvPr id="34" name="Google Shape;1690;p52">
              <a:extLst>
                <a:ext uri="{FF2B5EF4-FFF2-40B4-BE49-F238E27FC236}">
                  <a16:creationId xmlns:a16="http://schemas.microsoft.com/office/drawing/2014/main" id="{2887D1A9-9B71-4273-A864-5C5290AF075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91;p52">
              <a:extLst>
                <a:ext uri="{FF2B5EF4-FFF2-40B4-BE49-F238E27FC236}">
                  <a16:creationId xmlns:a16="http://schemas.microsoft.com/office/drawing/2014/main" id="{4F0A7CD9-3AEE-402E-B21B-D2CF93F12395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Retirement</a:t>
              </a:r>
              <a:endParaRPr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CEC76A2A-FBD3-4D0A-B6AB-FE4926233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73" y="3768971"/>
            <a:ext cx="553527" cy="5535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32AC442-06CD-4500-937F-A85841459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73" y="4606619"/>
            <a:ext cx="547784" cy="5477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3F581EB-F790-4421-9143-59AE766303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5" t="17799" r="28275" b="17089"/>
          <a:stretch/>
        </p:blipFill>
        <p:spPr>
          <a:xfrm>
            <a:off x="3007357" y="5419097"/>
            <a:ext cx="341216" cy="547785"/>
          </a:xfrm>
          <a:prstGeom prst="rect">
            <a:avLst/>
          </a:prstGeom>
          <a:noFill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8DD1AE4-BECD-45C5-9C99-7AEFFD5AF94D}"/>
              </a:ext>
            </a:extLst>
          </p:cNvPr>
          <p:cNvSpPr/>
          <p:nvPr/>
        </p:nvSpPr>
        <p:spPr>
          <a:xfrm>
            <a:off x="6814234" y="4230806"/>
            <a:ext cx="2502568" cy="129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Maintenance Testing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9B600D-CEE6-4688-BE54-339A6424C29E}"/>
              </a:ext>
            </a:extLst>
          </p:cNvPr>
          <p:cNvCxnSpPr>
            <a:endCxn id="4" idx="2"/>
          </p:cNvCxnSpPr>
          <p:nvPr/>
        </p:nvCxnSpPr>
        <p:spPr>
          <a:xfrm>
            <a:off x="5320276" y="4062363"/>
            <a:ext cx="1493958" cy="818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6E3F6-3A4B-49F0-8A2D-D73F06995024}"/>
              </a:ext>
            </a:extLst>
          </p:cNvPr>
          <p:cNvCxnSpPr>
            <a:endCxn id="4" idx="2"/>
          </p:cNvCxnSpPr>
          <p:nvPr/>
        </p:nvCxnSpPr>
        <p:spPr>
          <a:xfrm>
            <a:off x="5320276" y="4877677"/>
            <a:ext cx="1493958" cy="2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50ED1C-D2CF-4EE9-AB0E-6EBD156063AC}"/>
              </a:ext>
            </a:extLst>
          </p:cNvPr>
          <p:cNvCxnSpPr>
            <a:endCxn id="4" idx="2"/>
          </p:cNvCxnSpPr>
          <p:nvPr/>
        </p:nvCxnSpPr>
        <p:spPr>
          <a:xfrm flipV="1">
            <a:off x="5320276" y="4880511"/>
            <a:ext cx="1493958" cy="81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5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>
                <a:solidFill>
                  <a:schemeClr val="bg1"/>
                </a:solidFill>
                <a:latin typeface="#9Slide03 Montserrat" panose="00000500000000000000" pitchFamily="2" charset="0"/>
              </a:rPr>
              <a:t>2.4.2 Triggers for Maintenance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82B6-CB81-4E39-ACF7-C81359E296E0}"/>
              </a:ext>
            </a:extLst>
          </p:cNvPr>
          <p:cNvSpPr txBox="1"/>
          <p:nvPr/>
        </p:nvSpPr>
        <p:spPr>
          <a:xfrm>
            <a:off x="660400" y="1970779"/>
            <a:ext cx="136768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TRIGGERS</a:t>
            </a:r>
            <a:endParaRPr lang="en-US">
              <a:latin typeface="#9Slide03 Montserrat Medium" panose="00000600000000000000" pitchFamily="2" charset="0"/>
            </a:endParaRPr>
          </a:p>
        </p:txBody>
      </p:sp>
      <p:grpSp>
        <p:nvGrpSpPr>
          <p:cNvPr id="23" name="Google Shape;1689;p52">
            <a:extLst>
              <a:ext uri="{FF2B5EF4-FFF2-40B4-BE49-F238E27FC236}">
                <a16:creationId xmlns:a16="http://schemas.microsoft.com/office/drawing/2014/main" id="{782CDB9C-3293-470D-95EE-6B23FF3DE65D}"/>
              </a:ext>
            </a:extLst>
          </p:cNvPr>
          <p:cNvGrpSpPr/>
          <p:nvPr/>
        </p:nvGrpSpPr>
        <p:grpSpPr>
          <a:xfrm>
            <a:off x="660400" y="2733232"/>
            <a:ext cx="2445078" cy="547784"/>
            <a:chOff x="4411970" y="2468674"/>
            <a:chExt cx="747317" cy="167425"/>
          </a:xfrm>
        </p:grpSpPr>
        <p:sp>
          <p:nvSpPr>
            <p:cNvPr id="24" name="Google Shape;1690;p52">
              <a:extLst>
                <a:ext uri="{FF2B5EF4-FFF2-40B4-BE49-F238E27FC236}">
                  <a16:creationId xmlns:a16="http://schemas.microsoft.com/office/drawing/2014/main" id="{EE512A69-1BAE-4947-B707-9A1349B47447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1;p52">
              <a:extLst>
                <a:ext uri="{FF2B5EF4-FFF2-40B4-BE49-F238E27FC236}">
                  <a16:creationId xmlns:a16="http://schemas.microsoft.com/office/drawing/2014/main" id="{ACFAAFC0-77F0-4FDB-B877-05F75E6A8B4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Modifications</a:t>
              </a:r>
              <a:endParaRPr/>
            </a:p>
          </p:txBody>
        </p:sp>
      </p:grpSp>
      <p:grpSp>
        <p:nvGrpSpPr>
          <p:cNvPr id="27" name="Google Shape;1689;p52">
            <a:extLst>
              <a:ext uri="{FF2B5EF4-FFF2-40B4-BE49-F238E27FC236}">
                <a16:creationId xmlns:a16="http://schemas.microsoft.com/office/drawing/2014/main" id="{59A2C370-99C6-4BF9-8C5C-E19FBF3A9512}"/>
              </a:ext>
            </a:extLst>
          </p:cNvPr>
          <p:cNvGrpSpPr/>
          <p:nvPr/>
        </p:nvGrpSpPr>
        <p:grpSpPr>
          <a:xfrm>
            <a:off x="4873461" y="2733232"/>
            <a:ext cx="2445078" cy="547784"/>
            <a:chOff x="4411970" y="2468674"/>
            <a:chExt cx="747317" cy="167425"/>
          </a:xfrm>
        </p:grpSpPr>
        <p:sp>
          <p:nvSpPr>
            <p:cNvPr id="31" name="Google Shape;1690;p52">
              <a:extLst>
                <a:ext uri="{FF2B5EF4-FFF2-40B4-BE49-F238E27FC236}">
                  <a16:creationId xmlns:a16="http://schemas.microsoft.com/office/drawing/2014/main" id="{D00F92F9-BC42-4C0C-BA49-1D8EAE7E3AEE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1;p52">
              <a:extLst>
                <a:ext uri="{FF2B5EF4-FFF2-40B4-BE49-F238E27FC236}">
                  <a16:creationId xmlns:a16="http://schemas.microsoft.com/office/drawing/2014/main" id="{F730118C-CAAE-4384-A575-8D3A2485C3D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Migration</a:t>
              </a:r>
              <a:endParaRPr/>
            </a:p>
          </p:txBody>
        </p:sp>
      </p:grpSp>
      <p:grpSp>
        <p:nvGrpSpPr>
          <p:cNvPr id="33" name="Google Shape;1689;p52">
            <a:extLst>
              <a:ext uri="{FF2B5EF4-FFF2-40B4-BE49-F238E27FC236}">
                <a16:creationId xmlns:a16="http://schemas.microsoft.com/office/drawing/2014/main" id="{77685CC5-6D46-4C29-B6A6-672D20972A1A}"/>
              </a:ext>
            </a:extLst>
          </p:cNvPr>
          <p:cNvGrpSpPr/>
          <p:nvPr/>
        </p:nvGrpSpPr>
        <p:grpSpPr>
          <a:xfrm>
            <a:off x="9086522" y="2733233"/>
            <a:ext cx="2445078" cy="547784"/>
            <a:chOff x="4411970" y="2468674"/>
            <a:chExt cx="747317" cy="167425"/>
          </a:xfrm>
        </p:grpSpPr>
        <p:sp>
          <p:nvSpPr>
            <p:cNvPr id="34" name="Google Shape;1690;p52">
              <a:extLst>
                <a:ext uri="{FF2B5EF4-FFF2-40B4-BE49-F238E27FC236}">
                  <a16:creationId xmlns:a16="http://schemas.microsoft.com/office/drawing/2014/main" id="{2887D1A9-9B71-4273-A864-5C5290AF075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91;p52">
              <a:extLst>
                <a:ext uri="{FF2B5EF4-FFF2-40B4-BE49-F238E27FC236}">
                  <a16:creationId xmlns:a16="http://schemas.microsoft.com/office/drawing/2014/main" id="{4F0A7CD9-3AEE-402E-B21B-D2CF93F12395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Retirement</a:t>
              </a:r>
              <a:endParaRPr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CEC76A2A-FBD3-4D0A-B6AB-FE4926233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5" y="2713732"/>
            <a:ext cx="553527" cy="5535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32AC442-06CD-4500-937F-A858414597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36" y="2733232"/>
            <a:ext cx="547784" cy="5477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3F581EB-F790-4421-9143-59AE766303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5" t="17799" r="28275" b="17089"/>
          <a:stretch/>
        </p:blipFill>
        <p:spPr>
          <a:xfrm>
            <a:off x="9218681" y="2733232"/>
            <a:ext cx="341216" cy="547785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6B6337-2FA8-41FF-9370-C4D407E8889D}"/>
              </a:ext>
            </a:extLst>
          </p:cNvPr>
          <p:cNvSpPr txBox="1"/>
          <p:nvPr/>
        </p:nvSpPr>
        <p:spPr>
          <a:xfrm>
            <a:off x="537043" y="4064779"/>
            <a:ext cx="41724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T Norms Pro ExtraBold" panose="02000503030000020004" pitchFamily="50" charset="0"/>
              </a:rPr>
              <a:t>Planned Enhancement Changes</a:t>
            </a:r>
          </a:p>
          <a:p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Release-based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D03D98-B6B9-4E1E-8958-04FC5EC53013}"/>
              </a:ext>
            </a:extLst>
          </p:cNvPr>
          <p:cNvSpPr txBox="1"/>
          <p:nvPr/>
        </p:nvSpPr>
        <p:spPr>
          <a:xfrm>
            <a:off x="4735586" y="4064779"/>
            <a:ext cx="2869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T Norms Pro ExtraBold" panose="02000503030000020004" pitchFamily="50" charset="0"/>
              </a:rPr>
              <a:t>Corrective and Emergency Changes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DFC8B-CC86-4F5E-8A3E-4107A73DF52E}"/>
              </a:ext>
            </a:extLst>
          </p:cNvPr>
          <p:cNvSpPr txBox="1"/>
          <p:nvPr/>
        </p:nvSpPr>
        <p:spPr>
          <a:xfrm>
            <a:off x="7998593" y="4064779"/>
            <a:ext cx="46584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T Norms Pro ExtraBold" panose="02000503030000020004" pitchFamily="50" charset="0"/>
              </a:rPr>
              <a:t>Changes of Environment</a:t>
            </a:r>
          </a:p>
          <a:p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Planned Operating System (OS) Upgrades</a:t>
            </a:r>
          </a:p>
          <a:p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Database Upgrades</a:t>
            </a:r>
          </a:p>
          <a:p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Patches to Newly Exposed</a:t>
            </a:r>
          </a:p>
          <a:p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Discovered Vulnerabilities of OS</a:t>
            </a:r>
          </a:p>
          <a:p>
            <a:endParaRPr lang="en-US">
              <a:solidFill>
                <a:srgbClr val="93959F"/>
              </a:solidFill>
              <a:latin typeface="TT Norms Pro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5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29" grpId="0"/>
      <p:bldP spid="3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>
                <a:solidFill>
                  <a:schemeClr val="bg1"/>
                </a:solidFill>
                <a:latin typeface="#9Slide03 Montserrat" panose="00000500000000000000" pitchFamily="2" charset="0"/>
              </a:rPr>
              <a:t>2.4.2 Triggers for Maintenance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82B6-CB81-4E39-ACF7-C81359E296E0}"/>
              </a:ext>
            </a:extLst>
          </p:cNvPr>
          <p:cNvSpPr txBox="1"/>
          <p:nvPr/>
        </p:nvSpPr>
        <p:spPr>
          <a:xfrm>
            <a:off x="660400" y="1970779"/>
            <a:ext cx="136768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TRIGGERS</a:t>
            </a:r>
            <a:endParaRPr lang="en-US">
              <a:latin typeface="#9Slide03 Montserrat Medium" panose="00000600000000000000" pitchFamily="2" charset="0"/>
            </a:endParaRPr>
          </a:p>
        </p:txBody>
      </p:sp>
      <p:grpSp>
        <p:nvGrpSpPr>
          <p:cNvPr id="23" name="Google Shape;1689;p52">
            <a:extLst>
              <a:ext uri="{FF2B5EF4-FFF2-40B4-BE49-F238E27FC236}">
                <a16:creationId xmlns:a16="http://schemas.microsoft.com/office/drawing/2014/main" id="{782CDB9C-3293-470D-95EE-6B23FF3DE65D}"/>
              </a:ext>
            </a:extLst>
          </p:cNvPr>
          <p:cNvGrpSpPr/>
          <p:nvPr/>
        </p:nvGrpSpPr>
        <p:grpSpPr>
          <a:xfrm>
            <a:off x="660400" y="2733232"/>
            <a:ext cx="2445078" cy="547784"/>
            <a:chOff x="4411970" y="2468674"/>
            <a:chExt cx="747317" cy="167425"/>
          </a:xfrm>
        </p:grpSpPr>
        <p:sp>
          <p:nvSpPr>
            <p:cNvPr id="24" name="Google Shape;1690;p52">
              <a:extLst>
                <a:ext uri="{FF2B5EF4-FFF2-40B4-BE49-F238E27FC236}">
                  <a16:creationId xmlns:a16="http://schemas.microsoft.com/office/drawing/2014/main" id="{EE512A69-1BAE-4947-B707-9A1349B47447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1;p52">
              <a:extLst>
                <a:ext uri="{FF2B5EF4-FFF2-40B4-BE49-F238E27FC236}">
                  <a16:creationId xmlns:a16="http://schemas.microsoft.com/office/drawing/2014/main" id="{ACFAAFC0-77F0-4FDB-B877-05F75E6A8B4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Modifications</a:t>
              </a:r>
              <a:endParaRPr/>
            </a:p>
          </p:txBody>
        </p:sp>
      </p:grpSp>
      <p:grpSp>
        <p:nvGrpSpPr>
          <p:cNvPr id="27" name="Google Shape;1689;p52">
            <a:extLst>
              <a:ext uri="{FF2B5EF4-FFF2-40B4-BE49-F238E27FC236}">
                <a16:creationId xmlns:a16="http://schemas.microsoft.com/office/drawing/2014/main" id="{59A2C370-99C6-4BF9-8C5C-E19FBF3A9512}"/>
              </a:ext>
            </a:extLst>
          </p:cNvPr>
          <p:cNvGrpSpPr/>
          <p:nvPr/>
        </p:nvGrpSpPr>
        <p:grpSpPr>
          <a:xfrm>
            <a:off x="4873461" y="2733232"/>
            <a:ext cx="2445078" cy="547784"/>
            <a:chOff x="4411970" y="2468674"/>
            <a:chExt cx="747317" cy="167425"/>
          </a:xfrm>
        </p:grpSpPr>
        <p:sp>
          <p:nvSpPr>
            <p:cNvPr id="31" name="Google Shape;1690;p52">
              <a:extLst>
                <a:ext uri="{FF2B5EF4-FFF2-40B4-BE49-F238E27FC236}">
                  <a16:creationId xmlns:a16="http://schemas.microsoft.com/office/drawing/2014/main" id="{D00F92F9-BC42-4C0C-BA49-1D8EAE7E3AEE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1;p52">
              <a:extLst>
                <a:ext uri="{FF2B5EF4-FFF2-40B4-BE49-F238E27FC236}">
                  <a16:creationId xmlns:a16="http://schemas.microsoft.com/office/drawing/2014/main" id="{F730118C-CAAE-4384-A575-8D3A2485C3D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Migration</a:t>
              </a:r>
              <a:endParaRPr/>
            </a:p>
          </p:txBody>
        </p:sp>
      </p:grpSp>
      <p:grpSp>
        <p:nvGrpSpPr>
          <p:cNvPr id="33" name="Google Shape;1689;p52">
            <a:extLst>
              <a:ext uri="{FF2B5EF4-FFF2-40B4-BE49-F238E27FC236}">
                <a16:creationId xmlns:a16="http://schemas.microsoft.com/office/drawing/2014/main" id="{77685CC5-6D46-4C29-B6A6-672D20972A1A}"/>
              </a:ext>
            </a:extLst>
          </p:cNvPr>
          <p:cNvGrpSpPr/>
          <p:nvPr/>
        </p:nvGrpSpPr>
        <p:grpSpPr>
          <a:xfrm>
            <a:off x="9086522" y="2733233"/>
            <a:ext cx="2445078" cy="547784"/>
            <a:chOff x="4411970" y="2468674"/>
            <a:chExt cx="747317" cy="167425"/>
          </a:xfrm>
        </p:grpSpPr>
        <p:sp>
          <p:nvSpPr>
            <p:cNvPr id="34" name="Google Shape;1690;p52">
              <a:extLst>
                <a:ext uri="{FF2B5EF4-FFF2-40B4-BE49-F238E27FC236}">
                  <a16:creationId xmlns:a16="http://schemas.microsoft.com/office/drawing/2014/main" id="{2887D1A9-9B71-4273-A864-5C5290AF075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91;p52">
              <a:extLst>
                <a:ext uri="{FF2B5EF4-FFF2-40B4-BE49-F238E27FC236}">
                  <a16:creationId xmlns:a16="http://schemas.microsoft.com/office/drawing/2014/main" id="{4F0A7CD9-3AEE-402E-B21B-D2CF93F12395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Retirement</a:t>
              </a:r>
              <a:endParaRPr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CEC76A2A-FBD3-4D0A-B6AB-FE4926233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5" y="2713732"/>
            <a:ext cx="553527" cy="5535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32AC442-06CD-4500-937F-A858414597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36" y="2733232"/>
            <a:ext cx="547784" cy="5477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3F581EB-F790-4421-9143-59AE766303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5" t="17799" r="28275" b="17089"/>
          <a:stretch/>
        </p:blipFill>
        <p:spPr>
          <a:xfrm>
            <a:off x="9218681" y="2733232"/>
            <a:ext cx="341216" cy="547785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2E36A9-1C01-4B43-B944-19B668A28BBE}"/>
              </a:ext>
            </a:extLst>
          </p:cNvPr>
          <p:cNvSpPr txBox="1"/>
          <p:nvPr/>
        </p:nvSpPr>
        <p:spPr>
          <a:xfrm>
            <a:off x="1937385" y="4063147"/>
            <a:ext cx="328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Operational Testing of The</a:t>
            </a:r>
          </a:p>
          <a:p>
            <a:r>
              <a:rPr lang="en-US" b="1"/>
              <a:t>New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7F849-6ED3-42CB-8081-7BFDE1F71A71}"/>
              </a:ext>
            </a:extLst>
          </p:cNvPr>
          <p:cNvSpPr txBox="1"/>
          <p:nvPr/>
        </p:nvSpPr>
        <p:spPr>
          <a:xfrm>
            <a:off x="6499739" y="4063147"/>
            <a:ext cx="3226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Operational Testing of The </a:t>
            </a:r>
            <a:r>
              <a:rPr lang="en-US" b="1"/>
              <a:t>Changed Software</a:t>
            </a:r>
          </a:p>
        </p:txBody>
      </p:sp>
    </p:spTree>
    <p:extLst>
      <p:ext uri="{BB962C8B-B14F-4D97-AF65-F5344CB8AC3E}">
        <p14:creationId xmlns:p14="http://schemas.microsoft.com/office/powerpoint/2010/main" val="165676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>
                <a:solidFill>
                  <a:schemeClr val="bg1"/>
                </a:solidFill>
                <a:latin typeface="#9Slide03 Montserrat" panose="00000500000000000000" pitchFamily="2" charset="0"/>
              </a:rPr>
              <a:t>2.4.2 Triggers for Maintenance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82B6-CB81-4E39-ACF7-C81359E296E0}"/>
              </a:ext>
            </a:extLst>
          </p:cNvPr>
          <p:cNvSpPr txBox="1"/>
          <p:nvPr/>
        </p:nvSpPr>
        <p:spPr>
          <a:xfrm>
            <a:off x="660400" y="1970779"/>
            <a:ext cx="136768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TRIGGERS</a:t>
            </a:r>
            <a:endParaRPr lang="en-US">
              <a:latin typeface="#9Slide03 Montserrat Medium" panose="00000600000000000000" pitchFamily="2" charset="0"/>
            </a:endParaRPr>
          </a:p>
        </p:txBody>
      </p:sp>
      <p:grpSp>
        <p:nvGrpSpPr>
          <p:cNvPr id="23" name="Google Shape;1689;p52">
            <a:extLst>
              <a:ext uri="{FF2B5EF4-FFF2-40B4-BE49-F238E27FC236}">
                <a16:creationId xmlns:a16="http://schemas.microsoft.com/office/drawing/2014/main" id="{782CDB9C-3293-470D-95EE-6B23FF3DE65D}"/>
              </a:ext>
            </a:extLst>
          </p:cNvPr>
          <p:cNvGrpSpPr/>
          <p:nvPr/>
        </p:nvGrpSpPr>
        <p:grpSpPr>
          <a:xfrm>
            <a:off x="660400" y="2733232"/>
            <a:ext cx="2445078" cy="547784"/>
            <a:chOff x="4411970" y="2468674"/>
            <a:chExt cx="747317" cy="167425"/>
          </a:xfrm>
        </p:grpSpPr>
        <p:sp>
          <p:nvSpPr>
            <p:cNvPr id="24" name="Google Shape;1690;p52">
              <a:extLst>
                <a:ext uri="{FF2B5EF4-FFF2-40B4-BE49-F238E27FC236}">
                  <a16:creationId xmlns:a16="http://schemas.microsoft.com/office/drawing/2014/main" id="{EE512A69-1BAE-4947-B707-9A1349B47447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1;p52">
              <a:extLst>
                <a:ext uri="{FF2B5EF4-FFF2-40B4-BE49-F238E27FC236}">
                  <a16:creationId xmlns:a16="http://schemas.microsoft.com/office/drawing/2014/main" id="{ACFAAFC0-77F0-4FDB-B877-05F75E6A8B4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Modifications</a:t>
              </a:r>
              <a:endParaRPr/>
            </a:p>
          </p:txBody>
        </p:sp>
      </p:grpSp>
      <p:grpSp>
        <p:nvGrpSpPr>
          <p:cNvPr id="27" name="Google Shape;1689;p52">
            <a:extLst>
              <a:ext uri="{FF2B5EF4-FFF2-40B4-BE49-F238E27FC236}">
                <a16:creationId xmlns:a16="http://schemas.microsoft.com/office/drawing/2014/main" id="{59A2C370-99C6-4BF9-8C5C-E19FBF3A9512}"/>
              </a:ext>
            </a:extLst>
          </p:cNvPr>
          <p:cNvGrpSpPr/>
          <p:nvPr/>
        </p:nvGrpSpPr>
        <p:grpSpPr>
          <a:xfrm>
            <a:off x="4873461" y="2733232"/>
            <a:ext cx="2445078" cy="547784"/>
            <a:chOff x="4411970" y="2468674"/>
            <a:chExt cx="747317" cy="167425"/>
          </a:xfrm>
        </p:grpSpPr>
        <p:sp>
          <p:nvSpPr>
            <p:cNvPr id="31" name="Google Shape;1690;p52">
              <a:extLst>
                <a:ext uri="{FF2B5EF4-FFF2-40B4-BE49-F238E27FC236}">
                  <a16:creationId xmlns:a16="http://schemas.microsoft.com/office/drawing/2014/main" id="{D00F92F9-BC42-4C0C-BA49-1D8EAE7E3AEE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1;p52">
              <a:extLst>
                <a:ext uri="{FF2B5EF4-FFF2-40B4-BE49-F238E27FC236}">
                  <a16:creationId xmlns:a16="http://schemas.microsoft.com/office/drawing/2014/main" id="{F730118C-CAAE-4384-A575-8D3A2485C3D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Migration</a:t>
              </a:r>
              <a:endParaRPr/>
            </a:p>
          </p:txBody>
        </p:sp>
      </p:grpSp>
      <p:grpSp>
        <p:nvGrpSpPr>
          <p:cNvPr id="33" name="Google Shape;1689;p52">
            <a:extLst>
              <a:ext uri="{FF2B5EF4-FFF2-40B4-BE49-F238E27FC236}">
                <a16:creationId xmlns:a16="http://schemas.microsoft.com/office/drawing/2014/main" id="{77685CC5-6D46-4C29-B6A6-672D20972A1A}"/>
              </a:ext>
            </a:extLst>
          </p:cNvPr>
          <p:cNvGrpSpPr/>
          <p:nvPr/>
        </p:nvGrpSpPr>
        <p:grpSpPr>
          <a:xfrm>
            <a:off x="9086522" y="2733233"/>
            <a:ext cx="2445078" cy="547784"/>
            <a:chOff x="4411970" y="2468674"/>
            <a:chExt cx="747317" cy="167425"/>
          </a:xfrm>
        </p:grpSpPr>
        <p:sp>
          <p:nvSpPr>
            <p:cNvPr id="34" name="Google Shape;1690;p52">
              <a:extLst>
                <a:ext uri="{FF2B5EF4-FFF2-40B4-BE49-F238E27FC236}">
                  <a16:creationId xmlns:a16="http://schemas.microsoft.com/office/drawing/2014/main" id="{2887D1A9-9B71-4273-A864-5C5290AF075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91;p52">
              <a:extLst>
                <a:ext uri="{FF2B5EF4-FFF2-40B4-BE49-F238E27FC236}">
                  <a16:creationId xmlns:a16="http://schemas.microsoft.com/office/drawing/2014/main" id="{4F0A7CD9-3AEE-402E-B21B-D2CF93F12395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Retirement</a:t>
              </a:r>
              <a:endParaRPr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CEC76A2A-FBD3-4D0A-B6AB-FE4926233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5" y="2713732"/>
            <a:ext cx="553527" cy="5535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32AC442-06CD-4500-937F-A858414597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36" y="2733232"/>
            <a:ext cx="547784" cy="5477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3F581EB-F790-4421-9143-59AE766303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5" t="17799" r="28275" b="17089"/>
          <a:stretch/>
        </p:blipFill>
        <p:spPr>
          <a:xfrm>
            <a:off x="9218681" y="2733232"/>
            <a:ext cx="341216" cy="547785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D90713-CBAF-43B8-8E58-F0DBF51D7ABC}"/>
              </a:ext>
            </a:extLst>
          </p:cNvPr>
          <p:cNvSpPr txBox="1"/>
          <p:nvPr/>
        </p:nvSpPr>
        <p:spPr>
          <a:xfrm>
            <a:off x="3504514" y="4184259"/>
            <a:ext cx="194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Testing of </a:t>
            </a:r>
            <a:r>
              <a:rPr lang="en-US" b="1"/>
              <a:t>Data Migration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3AB73-BC9A-4B4A-A029-CB3A17143958}"/>
              </a:ext>
            </a:extLst>
          </p:cNvPr>
          <p:cNvSpPr txBox="1"/>
          <p:nvPr/>
        </p:nvSpPr>
        <p:spPr>
          <a:xfrm>
            <a:off x="6945258" y="4184259"/>
            <a:ext cx="2106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Testing of </a:t>
            </a:r>
            <a:r>
              <a:rPr lang="en-US" b="1"/>
              <a:t>Data Archiving</a:t>
            </a:r>
          </a:p>
        </p:txBody>
      </p:sp>
    </p:spTree>
    <p:extLst>
      <p:ext uri="{BB962C8B-B14F-4D97-AF65-F5344CB8AC3E}">
        <p14:creationId xmlns:p14="http://schemas.microsoft.com/office/powerpoint/2010/main" val="17390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>
                <a:solidFill>
                  <a:schemeClr val="bg1"/>
                </a:solidFill>
                <a:latin typeface="#9Slide03 Montserrat" panose="00000500000000000000" pitchFamily="2" charset="0"/>
              </a:rPr>
              <a:t>2.4.2 Triggers for Maintenance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82B6-CB81-4E39-ACF7-C81359E296E0}"/>
              </a:ext>
            </a:extLst>
          </p:cNvPr>
          <p:cNvSpPr txBox="1"/>
          <p:nvPr/>
        </p:nvSpPr>
        <p:spPr>
          <a:xfrm>
            <a:off x="660400" y="1970779"/>
            <a:ext cx="136768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TRIGGERS</a:t>
            </a:r>
            <a:endParaRPr lang="en-US">
              <a:latin typeface="#9Slide03 Montserrat Medium" panose="00000600000000000000" pitchFamily="2" charset="0"/>
            </a:endParaRPr>
          </a:p>
        </p:txBody>
      </p:sp>
      <p:grpSp>
        <p:nvGrpSpPr>
          <p:cNvPr id="23" name="Google Shape;1689;p52">
            <a:extLst>
              <a:ext uri="{FF2B5EF4-FFF2-40B4-BE49-F238E27FC236}">
                <a16:creationId xmlns:a16="http://schemas.microsoft.com/office/drawing/2014/main" id="{782CDB9C-3293-470D-95EE-6B23FF3DE65D}"/>
              </a:ext>
            </a:extLst>
          </p:cNvPr>
          <p:cNvGrpSpPr/>
          <p:nvPr/>
        </p:nvGrpSpPr>
        <p:grpSpPr>
          <a:xfrm>
            <a:off x="660400" y="2733232"/>
            <a:ext cx="2445078" cy="547784"/>
            <a:chOff x="4411970" y="2468674"/>
            <a:chExt cx="747317" cy="167425"/>
          </a:xfrm>
        </p:grpSpPr>
        <p:sp>
          <p:nvSpPr>
            <p:cNvPr id="24" name="Google Shape;1690;p52">
              <a:extLst>
                <a:ext uri="{FF2B5EF4-FFF2-40B4-BE49-F238E27FC236}">
                  <a16:creationId xmlns:a16="http://schemas.microsoft.com/office/drawing/2014/main" id="{EE512A69-1BAE-4947-B707-9A1349B47447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1;p52">
              <a:extLst>
                <a:ext uri="{FF2B5EF4-FFF2-40B4-BE49-F238E27FC236}">
                  <a16:creationId xmlns:a16="http://schemas.microsoft.com/office/drawing/2014/main" id="{ACFAAFC0-77F0-4FDB-B877-05F75E6A8B4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Modifications</a:t>
              </a:r>
              <a:endParaRPr/>
            </a:p>
          </p:txBody>
        </p:sp>
      </p:grpSp>
      <p:grpSp>
        <p:nvGrpSpPr>
          <p:cNvPr id="27" name="Google Shape;1689;p52">
            <a:extLst>
              <a:ext uri="{FF2B5EF4-FFF2-40B4-BE49-F238E27FC236}">
                <a16:creationId xmlns:a16="http://schemas.microsoft.com/office/drawing/2014/main" id="{59A2C370-99C6-4BF9-8C5C-E19FBF3A9512}"/>
              </a:ext>
            </a:extLst>
          </p:cNvPr>
          <p:cNvGrpSpPr/>
          <p:nvPr/>
        </p:nvGrpSpPr>
        <p:grpSpPr>
          <a:xfrm>
            <a:off x="4873461" y="2733232"/>
            <a:ext cx="2445078" cy="547784"/>
            <a:chOff x="4411970" y="2468674"/>
            <a:chExt cx="747317" cy="167425"/>
          </a:xfrm>
        </p:grpSpPr>
        <p:sp>
          <p:nvSpPr>
            <p:cNvPr id="31" name="Google Shape;1690;p52">
              <a:extLst>
                <a:ext uri="{FF2B5EF4-FFF2-40B4-BE49-F238E27FC236}">
                  <a16:creationId xmlns:a16="http://schemas.microsoft.com/office/drawing/2014/main" id="{D00F92F9-BC42-4C0C-BA49-1D8EAE7E3AEE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1;p52">
              <a:extLst>
                <a:ext uri="{FF2B5EF4-FFF2-40B4-BE49-F238E27FC236}">
                  <a16:creationId xmlns:a16="http://schemas.microsoft.com/office/drawing/2014/main" id="{F730118C-CAAE-4384-A575-8D3A2485C3DC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Migration</a:t>
              </a:r>
              <a:endParaRPr/>
            </a:p>
          </p:txBody>
        </p:sp>
      </p:grpSp>
      <p:grpSp>
        <p:nvGrpSpPr>
          <p:cNvPr id="33" name="Google Shape;1689;p52">
            <a:extLst>
              <a:ext uri="{FF2B5EF4-FFF2-40B4-BE49-F238E27FC236}">
                <a16:creationId xmlns:a16="http://schemas.microsoft.com/office/drawing/2014/main" id="{77685CC5-6D46-4C29-B6A6-672D20972A1A}"/>
              </a:ext>
            </a:extLst>
          </p:cNvPr>
          <p:cNvGrpSpPr/>
          <p:nvPr/>
        </p:nvGrpSpPr>
        <p:grpSpPr>
          <a:xfrm>
            <a:off x="9086522" y="2733233"/>
            <a:ext cx="2445078" cy="547784"/>
            <a:chOff x="4411970" y="2468674"/>
            <a:chExt cx="747317" cy="167425"/>
          </a:xfrm>
        </p:grpSpPr>
        <p:sp>
          <p:nvSpPr>
            <p:cNvPr id="34" name="Google Shape;1690;p52">
              <a:extLst>
                <a:ext uri="{FF2B5EF4-FFF2-40B4-BE49-F238E27FC236}">
                  <a16:creationId xmlns:a16="http://schemas.microsoft.com/office/drawing/2014/main" id="{2887D1A9-9B71-4273-A864-5C5290AF075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91;p52">
              <a:extLst>
                <a:ext uri="{FF2B5EF4-FFF2-40B4-BE49-F238E27FC236}">
                  <a16:creationId xmlns:a16="http://schemas.microsoft.com/office/drawing/2014/main" id="{4F0A7CD9-3AEE-402E-B21B-D2CF93F12395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Retirement</a:t>
              </a:r>
              <a:endParaRPr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CEC76A2A-FBD3-4D0A-B6AB-FE4926233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5" y="2713732"/>
            <a:ext cx="553527" cy="5535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32AC442-06CD-4500-937F-A858414597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36" y="2733232"/>
            <a:ext cx="547784" cy="5477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3F581EB-F790-4421-9143-59AE766303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5" t="17799" r="28275" b="17089"/>
          <a:stretch/>
        </p:blipFill>
        <p:spPr>
          <a:xfrm>
            <a:off x="9218681" y="2733232"/>
            <a:ext cx="341216" cy="547785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85FC5B-DA5B-4384-8CCC-79B23566F9E8}"/>
              </a:ext>
            </a:extLst>
          </p:cNvPr>
          <p:cNvSpPr txBox="1"/>
          <p:nvPr/>
        </p:nvSpPr>
        <p:spPr>
          <a:xfrm>
            <a:off x="660400" y="3757252"/>
            <a:ext cx="9698471" cy="5477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Modifications are often the </a:t>
            </a:r>
            <a:r>
              <a:rPr lang="en-US">
                <a:latin typeface="#9Slide03 Montserrat Medium" panose="00000600000000000000" pitchFamily="2" charset="0"/>
              </a:rPr>
              <a:t>main part </a:t>
            </a:r>
            <a:r>
              <a:rPr lang="en-US"/>
              <a:t>of maintenance testing for most organizations.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3988C1-936D-4D98-A33D-8EC2E16F3444}"/>
              </a:ext>
            </a:extLst>
          </p:cNvPr>
          <p:cNvSpPr/>
          <p:nvPr/>
        </p:nvSpPr>
        <p:spPr>
          <a:xfrm>
            <a:off x="3049403" y="4552749"/>
            <a:ext cx="1270985" cy="1270985"/>
          </a:xfrm>
          <a:prstGeom prst="roundRect">
            <a:avLst>
              <a:gd name="adj" fmla="val 1072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7036DE-3BD1-432B-9281-C21A92FD54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25" y="4835671"/>
            <a:ext cx="705139" cy="705139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E6F8A1C-D1BA-40E1-BA67-2364F82389B5}"/>
              </a:ext>
            </a:extLst>
          </p:cNvPr>
          <p:cNvSpPr/>
          <p:nvPr/>
        </p:nvSpPr>
        <p:spPr>
          <a:xfrm>
            <a:off x="7144748" y="4552749"/>
            <a:ext cx="1270985" cy="1270985"/>
          </a:xfrm>
          <a:prstGeom prst="roundRect">
            <a:avLst>
              <a:gd name="adj" fmla="val 1072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A11041E-A990-4165-A344-F2DED0E17D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60" y="4790846"/>
            <a:ext cx="782560" cy="79478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5105912-D6D5-4FAB-B641-B5E048BDAFA6}"/>
              </a:ext>
            </a:extLst>
          </p:cNvPr>
          <p:cNvSpPr txBox="1"/>
          <p:nvPr/>
        </p:nvSpPr>
        <p:spPr>
          <a:xfrm>
            <a:off x="2049729" y="5880427"/>
            <a:ext cx="32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T Norms Pro Medium" panose="02000803030000020004" pitchFamily="50" charset="0"/>
              </a:rPr>
              <a:t>PLANNED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CFF39C-D5E6-42C9-BD17-545F04FA6FEC}"/>
              </a:ext>
            </a:extLst>
          </p:cNvPr>
          <p:cNvSpPr txBox="1"/>
          <p:nvPr/>
        </p:nvSpPr>
        <p:spPr>
          <a:xfrm>
            <a:off x="6145075" y="5880427"/>
            <a:ext cx="327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T Norms Pro Medium" panose="02000803030000020004" pitchFamily="50" charset="0"/>
              </a:rPr>
              <a:t>AD-HOC</a:t>
            </a:r>
          </a:p>
          <a:p>
            <a:pPr algn="ctr"/>
            <a:r>
              <a:rPr lang="en-US" b="1">
                <a:latin typeface="TT Norms Pro Medium" panose="02000803030000020004" pitchFamily="50" charset="0"/>
              </a:rPr>
              <a:t>CORRECTIVE</a:t>
            </a:r>
          </a:p>
        </p:txBody>
      </p:sp>
    </p:spTree>
    <p:extLst>
      <p:ext uri="{BB962C8B-B14F-4D97-AF65-F5344CB8AC3E}">
        <p14:creationId xmlns:p14="http://schemas.microsoft.com/office/powerpoint/2010/main" val="41653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 animBg="1"/>
      <p:bldP spid="38" grpId="0" animBg="1"/>
      <p:bldP spid="40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346A672B-78CD-4E01-A7A3-65DDFC04E909}"/>
              </a:ext>
            </a:extLst>
          </p:cNvPr>
          <p:cNvSpPr txBox="1"/>
          <p:nvPr/>
        </p:nvSpPr>
        <p:spPr>
          <a:xfrm>
            <a:off x="6514194" y="5399742"/>
            <a:ext cx="1134215" cy="19825967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/>
          <a:p>
            <a:r>
              <a:rPr lang="en-US" sz="4800"/>
              <a:t>66339120232725243799982582740515176782194791891294126090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294C15-E80A-4E56-BE5E-4CCC36F42302}"/>
              </a:ext>
            </a:extLst>
          </p:cNvPr>
          <p:cNvSpPr/>
          <p:nvPr/>
        </p:nvSpPr>
        <p:spPr>
          <a:xfrm>
            <a:off x="5505859" y="0"/>
            <a:ext cx="6686141" cy="53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751F57-918C-428B-B2C2-76A4723E90E3}"/>
              </a:ext>
            </a:extLst>
          </p:cNvPr>
          <p:cNvSpPr/>
          <p:nvPr/>
        </p:nvSpPr>
        <p:spPr>
          <a:xfrm>
            <a:off x="5505858" y="6053680"/>
            <a:ext cx="6686141" cy="8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>
                <a:solidFill>
                  <a:schemeClr val="bg1"/>
                </a:solidFill>
              </a:rPr>
              <a:t>2.4.2 Triggers for Maintenance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82B6-CB81-4E39-ACF7-C81359E296E0}"/>
              </a:ext>
            </a:extLst>
          </p:cNvPr>
          <p:cNvSpPr txBox="1"/>
          <p:nvPr/>
        </p:nvSpPr>
        <p:spPr>
          <a:xfrm>
            <a:off x="660400" y="1970779"/>
            <a:ext cx="209384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MODIFICATIONS</a:t>
            </a:r>
            <a:endParaRPr lang="en-US">
              <a:latin typeface="#9Slide03 Montserrat Medium" panose="000006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3988C1-936D-4D98-A33D-8EC2E16F3444}"/>
              </a:ext>
            </a:extLst>
          </p:cNvPr>
          <p:cNvSpPr/>
          <p:nvPr/>
        </p:nvSpPr>
        <p:spPr>
          <a:xfrm>
            <a:off x="660400" y="2607091"/>
            <a:ext cx="656323" cy="656323"/>
          </a:xfrm>
          <a:prstGeom prst="roundRect">
            <a:avLst>
              <a:gd name="adj" fmla="val 1072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7036DE-3BD1-432B-9281-C21A92FD5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8" y="2753189"/>
            <a:ext cx="364126" cy="3641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5105912-D6D5-4FAB-B641-B5E048BDAFA6}"/>
              </a:ext>
            </a:extLst>
          </p:cNvPr>
          <p:cNvSpPr txBox="1"/>
          <p:nvPr/>
        </p:nvSpPr>
        <p:spPr>
          <a:xfrm>
            <a:off x="1462821" y="2747983"/>
            <a:ext cx="32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T Norms Pro Medium" panose="02000803030000020004" pitchFamily="50" charset="0"/>
              </a:rPr>
              <a:t>PLANNED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E0903F-C39F-4BEC-B15A-62E565AE9032}"/>
              </a:ext>
            </a:extLst>
          </p:cNvPr>
          <p:cNvSpPr txBox="1"/>
          <p:nvPr/>
        </p:nvSpPr>
        <p:spPr>
          <a:xfrm>
            <a:off x="6096000" y="4999632"/>
            <a:ext cx="639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Average, planned modification represents over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5D20E0-2D11-48C9-86BF-718B1490EEDD}"/>
              </a:ext>
            </a:extLst>
          </p:cNvPr>
          <p:cNvSpPr txBox="1"/>
          <p:nvPr/>
        </p:nvSpPr>
        <p:spPr>
          <a:xfrm>
            <a:off x="7455191" y="5309702"/>
            <a:ext cx="795509" cy="9233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sz="4800"/>
              <a:t>%</a:t>
            </a:r>
            <a:r>
              <a:rPr lang="en-US" sz="540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8084A3-7EC1-48FC-9283-BF0D7B495A5B}"/>
              </a:ext>
            </a:extLst>
          </p:cNvPr>
          <p:cNvSpPr txBox="1"/>
          <p:nvPr/>
        </p:nvSpPr>
        <p:spPr>
          <a:xfrm>
            <a:off x="8250700" y="5375032"/>
            <a:ext cx="2992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/>
              <a:t>of all maintenance work on systems.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20A527-FB5D-4E14-9603-07587A8586B9}"/>
              </a:ext>
            </a:extLst>
          </p:cNvPr>
          <p:cNvSpPr txBox="1"/>
          <p:nvPr/>
        </p:nvSpPr>
        <p:spPr>
          <a:xfrm>
            <a:off x="1032351" y="3641480"/>
            <a:ext cx="54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Perfective Modifications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5CBCEAD-0548-4083-ACC3-F2E33ABF3C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9" y="3640753"/>
            <a:ext cx="369332" cy="36933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52A7C62-7F68-4C5D-82A7-0A47A3651801}"/>
              </a:ext>
            </a:extLst>
          </p:cNvPr>
          <p:cNvSpPr txBox="1"/>
          <p:nvPr/>
        </p:nvSpPr>
        <p:spPr>
          <a:xfrm>
            <a:off x="6465332" y="3640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Adaptive Modifications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DF27B3-5BFF-4BD0-AE33-FECC8C407C73}"/>
              </a:ext>
            </a:extLst>
          </p:cNvPr>
          <p:cNvSpPr txBox="1"/>
          <p:nvPr/>
        </p:nvSpPr>
        <p:spPr>
          <a:xfrm>
            <a:off x="988800" y="5000401"/>
            <a:ext cx="5264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Corrective Planned Modifications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7676F29-4F1E-4A7B-96F0-86DCF91F89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40753"/>
            <a:ext cx="369332" cy="36933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01DA625-98A9-42D7-B219-53310FB8E9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9" y="500040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5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1.11111E-6 L 0.00052 -2.774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/>
      <p:bldP spid="55" grpId="0"/>
      <p:bldP spid="56" grpId="0"/>
      <p:bldP spid="57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3021-6280-43B0-869C-01BFC40D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3628-93D9-46B8-94EB-E3507A2D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7FBC8-E873-4045-BDF0-5FADD6818624}"/>
              </a:ext>
            </a:extLst>
          </p:cNvPr>
          <p:cNvSpPr/>
          <p:nvPr/>
        </p:nvSpPr>
        <p:spPr>
          <a:xfrm>
            <a:off x="6591684" y="5066715"/>
            <a:ext cx="5537482" cy="95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ts val="1000"/>
              </a:spcBef>
            </a:pPr>
            <a:r>
              <a:rPr 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#9Slide03 Montserrat ExtraBold" panose="00000900000000000000" pitchFamily="2" charset="0"/>
              </a:rPr>
              <a:t>TESTING THROUGHOUT THE SOFTWARE LIFE CYCLE</a:t>
            </a:r>
            <a:endParaRPr lang="en-US" sz="8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#9Slide03 Montserrat ExtraBold" panose="000009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ACC68A-4E6E-42CF-AE75-75E2D9168A35}"/>
              </a:ext>
            </a:extLst>
          </p:cNvPr>
          <p:cNvGrpSpPr/>
          <p:nvPr/>
        </p:nvGrpSpPr>
        <p:grpSpPr>
          <a:xfrm>
            <a:off x="9552526" y="4681239"/>
            <a:ext cx="2576640" cy="599087"/>
            <a:chOff x="660400" y="1641299"/>
            <a:chExt cx="3429614" cy="7974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46095F-6AD6-417E-B1AD-1939075E9C97}"/>
                </a:ext>
              </a:extLst>
            </p:cNvPr>
            <p:cNvSpPr txBox="1"/>
            <p:nvPr/>
          </p:nvSpPr>
          <p:spPr>
            <a:xfrm>
              <a:off x="660400" y="1660349"/>
              <a:ext cx="3372464" cy="77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50">
                  <a:ln w="952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SVN-Holiday" pitchFamily="50" charset="0"/>
                  <a:ea typeface="STXingkai" panose="020B0503020204020204" pitchFamily="2" charset="-122"/>
                </a:rPr>
                <a:t>Chapter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67FE4C-63F8-4416-9884-5E12578904F2}"/>
                </a:ext>
              </a:extLst>
            </p:cNvPr>
            <p:cNvSpPr txBox="1"/>
            <p:nvPr/>
          </p:nvSpPr>
          <p:spPr>
            <a:xfrm>
              <a:off x="717550" y="1641299"/>
              <a:ext cx="3372464" cy="77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5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SVN-Holiday" pitchFamily="50" charset="0"/>
                  <a:ea typeface="STXingkai" panose="020B0503020204020204" pitchFamily="2" charset="-122"/>
                </a:rPr>
                <a:t>Chapter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1D8BA7-F2F9-46A0-9FEB-1884E36BFA84}"/>
              </a:ext>
            </a:extLst>
          </p:cNvPr>
          <p:cNvGrpSpPr/>
          <p:nvPr/>
        </p:nvGrpSpPr>
        <p:grpSpPr>
          <a:xfrm>
            <a:off x="660400" y="1967746"/>
            <a:ext cx="4731178" cy="728285"/>
            <a:chOff x="7264250" y="2988232"/>
            <a:chExt cx="4731178" cy="728285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EBA374E8-AD8F-441A-98D7-A5A3607046B8}"/>
                </a:ext>
              </a:extLst>
            </p:cNvPr>
            <p:cNvSpPr/>
            <p:nvPr/>
          </p:nvSpPr>
          <p:spPr>
            <a:xfrm>
              <a:off x="7264250" y="3067588"/>
              <a:ext cx="4601570" cy="648929"/>
            </a:xfrm>
            <a:prstGeom prst="homePlat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#9Slide03 Montserrat Medium" panose="00000600000000000000" pitchFamily="2" charset="0"/>
              </a:endParaRPr>
            </a:p>
          </p:txBody>
        </p:sp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4807ABE8-9F2E-4A3F-9D64-B768EF63AC4A}"/>
                </a:ext>
              </a:extLst>
            </p:cNvPr>
            <p:cNvSpPr/>
            <p:nvPr/>
          </p:nvSpPr>
          <p:spPr>
            <a:xfrm>
              <a:off x="7393858" y="2988232"/>
              <a:ext cx="4601570" cy="64892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latin typeface="#9Slide03 Montserrat Medium" panose="00000600000000000000" pitchFamily="2" charset="0"/>
                </a:rPr>
                <a:t>2.3 Test Types: The Targets Of Testing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DA7003-CE30-4BE8-88DA-44F7DCD67B8E}"/>
              </a:ext>
            </a:extLst>
          </p:cNvPr>
          <p:cNvGrpSpPr/>
          <p:nvPr/>
        </p:nvGrpSpPr>
        <p:grpSpPr>
          <a:xfrm>
            <a:off x="6930032" y="1967746"/>
            <a:ext cx="4731178" cy="734861"/>
            <a:chOff x="7264250" y="3883488"/>
            <a:chExt cx="4731178" cy="734861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9A62D81D-C67A-461C-8032-F2BF9F56454A}"/>
                </a:ext>
              </a:extLst>
            </p:cNvPr>
            <p:cNvSpPr/>
            <p:nvPr/>
          </p:nvSpPr>
          <p:spPr>
            <a:xfrm>
              <a:off x="7264250" y="3969420"/>
              <a:ext cx="4601570" cy="648929"/>
            </a:xfrm>
            <a:prstGeom prst="homePlat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#9Slide03 Montserrat Medium" panose="00000600000000000000" pitchFamily="2" charset="0"/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B6156B21-A66E-4469-B1C3-97AF1ADA1119}"/>
                </a:ext>
              </a:extLst>
            </p:cNvPr>
            <p:cNvSpPr/>
            <p:nvPr/>
          </p:nvSpPr>
          <p:spPr>
            <a:xfrm>
              <a:off x="7393858" y="3883488"/>
              <a:ext cx="4601570" cy="64892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latin typeface="#9Slide03 Montserrat Medium" panose="00000600000000000000" pitchFamily="2" charset="0"/>
                </a:rPr>
                <a:t>2.4 Maintenance Testing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826BBBD-AC53-47C5-AF1E-3EF5FA1F81CF}"/>
              </a:ext>
            </a:extLst>
          </p:cNvPr>
          <p:cNvSpPr txBox="1"/>
          <p:nvPr/>
        </p:nvSpPr>
        <p:spPr>
          <a:xfrm>
            <a:off x="660400" y="3025830"/>
            <a:ext cx="54356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2.3.1 Testing of Function (Functional </a:t>
            </a:r>
            <a:r>
              <a:rPr lang="en-US">
                <a:solidFill>
                  <a:srgbClr val="000000"/>
                </a:solidFill>
              </a:rPr>
              <a:t>T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esting)</a:t>
            </a:r>
            <a:endParaRPr lang="en-US" b="1">
              <a:effectLst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2.3.2 Testing of Software </a:t>
            </a: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roduct </a:t>
            </a:r>
            <a:r>
              <a:rPr lang="en-US">
                <a:solidFill>
                  <a:srgbClr val="000000"/>
                </a:solidFill>
              </a:rPr>
              <a:t>C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haracteristics (Non-Functional </a:t>
            </a:r>
            <a:r>
              <a:rPr lang="en-US">
                <a:solidFill>
                  <a:srgbClr val="000000"/>
                </a:solidFill>
              </a:rPr>
              <a:t>T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esting)</a:t>
            </a:r>
            <a:endParaRPr lang="en-US" b="1">
              <a:effectLst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2.3.3 Testing of Software Structure / Architecture (Structural Testing)</a:t>
            </a:r>
            <a:endParaRPr lang="en-US" b="1">
              <a:effectLst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2.3.4 Testing Related to Changes (Confirmation and Regression Testing)</a:t>
            </a:r>
            <a:br>
              <a:rPr lang="en-US"/>
            </a:b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B77E2-6723-4040-86BE-00EA7DF0DF11}"/>
              </a:ext>
            </a:extLst>
          </p:cNvPr>
          <p:cNvSpPr txBox="1"/>
          <p:nvPr/>
        </p:nvSpPr>
        <p:spPr>
          <a:xfrm>
            <a:off x="6930032" y="3026865"/>
            <a:ext cx="534703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2.4.1 Impact Analysis and Regression </a:t>
            </a:r>
            <a:r>
              <a:rPr lang="en-US">
                <a:solidFill>
                  <a:srgbClr val="000000"/>
                </a:solidFill>
              </a:rPr>
              <a:t>T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esting</a:t>
            </a:r>
            <a:endParaRPr lang="en-US" b="1">
              <a:effectLst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2.4.2 Triggers for </a:t>
            </a:r>
            <a:r>
              <a:rPr lang="en-US">
                <a:solidFill>
                  <a:srgbClr val="000000"/>
                </a:solidFill>
              </a:rPr>
              <a:t>M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aintenance </a:t>
            </a:r>
            <a:r>
              <a:rPr lang="en-US">
                <a:solidFill>
                  <a:srgbClr val="000000"/>
                </a:solidFill>
              </a:rPr>
              <a:t>T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esting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2.4 Maintenance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>
                <a:solidFill>
                  <a:schemeClr val="bg1"/>
                </a:solidFill>
              </a:rPr>
              <a:t>2.4.2 Triggers for Maintenance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82B6-CB81-4E39-ACF7-C81359E296E0}"/>
              </a:ext>
            </a:extLst>
          </p:cNvPr>
          <p:cNvSpPr txBox="1"/>
          <p:nvPr/>
        </p:nvSpPr>
        <p:spPr>
          <a:xfrm>
            <a:off x="660400" y="1970779"/>
            <a:ext cx="209384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MODIFICATIONS</a:t>
            </a:r>
            <a:endParaRPr lang="en-US">
              <a:latin typeface="#9Slide03 Montserrat Medium" panose="000006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3988C1-936D-4D98-A33D-8EC2E16F3444}"/>
              </a:ext>
            </a:extLst>
          </p:cNvPr>
          <p:cNvSpPr/>
          <p:nvPr/>
        </p:nvSpPr>
        <p:spPr>
          <a:xfrm>
            <a:off x="660400" y="2607091"/>
            <a:ext cx="656323" cy="656323"/>
          </a:xfrm>
          <a:prstGeom prst="roundRect">
            <a:avLst>
              <a:gd name="adj" fmla="val 1072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105912-D6D5-4FAB-B641-B5E048BDAFA6}"/>
              </a:ext>
            </a:extLst>
          </p:cNvPr>
          <p:cNvSpPr txBox="1"/>
          <p:nvPr/>
        </p:nvSpPr>
        <p:spPr>
          <a:xfrm>
            <a:off x="1462821" y="2747983"/>
            <a:ext cx="32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T Norms Pro Medium" panose="02000803030000020004" pitchFamily="50" charset="0"/>
              </a:rPr>
              <a:t>AD-HOC CORRECTIVE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29EE8E-FED1-4325-ABDA-B9325C6CF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5" y="2727439"/>
            <a:ext cx="404105" cy="4104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B845618-F456-4B97-AB6E-C35E02548AD0}"/>
              </a:ext>
            </a:extLst>
          </p:cNvPr>
          <p:cNvSpPr txBox="1"/>
          <p:nvPr/>
        </p:nvSpPr>
        <p:spPr>
          <a:xfrm>
            <a:off x="1238251" y="3615406"/>
            <a:ext cx="392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Ad-hoc corrective modifications are concerned with </a:t>
            </a:r>
            <a:r>
              <a:rPr lang="en-US" b="1"/>
              <a:t>defects requiring an immediate solution</a:t>
            </a:r>
            <a:r>
              <a:rPr lang="en-US"/>
              <a:t>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E9CC4A-CF09-4B9A-88C4-B53D83297A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607422"/>
            <a:ext cx="369332" cy="3693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D1E7751-F591-4D94-89EC-E6D06992A2EF}"/>
              </a:ext>
            </a:extLst>
          </p:cNvPr>
          <p:cNvSpPr txBox="1"/>
          <p:nvPr/>
        </p:nvSpPr>
        <p:spPr>
          <a:xfrm>
            <a:off x="1316723" y="5001673"/>
            <a:ext cx="3922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It will be impossible to take the steps required for a structured approach to testing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19FE8C-729F-4601-8B08-09DA3282A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001673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A75B59-915D-4C7B-A283-91FF611DAB6D}"/>
              </a:ext>
            </a:extLst>
          </p:cNvPr>
          <p:cNvSpPr txBox="1"/>
          <p:nvPr/>
        </p:nvSpPr>
        <p:spPr>
          <a:xfrm>
            <a:off x="6320269" y="3607422"/>
            <a:ext cx="47887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To some extent this type of maintenance testing is often like first aid, patching up, and at a later stage the standard test process is then followed to establish a robust fix, test it and establish the appropriate level of documentation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6389A5-205F-4E91-8060-0ACBFB6AF5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39" y="360742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6044-852E-4A4D-8C16-DCF3F749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79CA-D840-4A18-9D58-FAC715A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Foundation of Software Testing – ISTQB Certification</a:t>
            </a:r>
            <a:endParaRPr lang="en-US" sz="200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https://vn.got-it.ai/blog/test-type-la-gi-tim-hieu-ve-cac-loai-test-type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http://tryqa.com/what-is-non-functional-testing-testing-of-software-product-characteristics/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https://viblo.asia/p/tim-hieu-ve-cac-loai-test-type-phan-1-eXoKWkowKLO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https://www.techarcis.com/13-2016-business-process-testing/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https://www.softwaretestinghelp.com/software-testing-terms-complete-glossary/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1C3E2-C7CE-43E4-83C8-19E5F089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01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2.3.1 Testing of Function (Functional </a:t>
            </a:r>
            <a:r>
              <a:rPr lang="en-US">
                <a:solidFill>
                  <a:schemeClr val="bg1"/>
                </a:solidFill>
                <a:latin typeface="#9Slide03 Montserrat" panose="00000500000000000000" pitchFamily="2" charset="0"/>
              </a:rPr>
              <a:t>T</a:t>
            </a:r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esting)</a:t>
            </a:r>
            <a:endParaRPr lang="en-US" b="1">
              <a:solidFill>
                <a:schemeClr val="bg1"/>
              </a:solidFill>
              <a:effectLst/>
              <a:latin typeface="#9Slide03 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20B33-AC1B-4574-8D55-1A09FFA1D836}"/>
              </a:ext>
            </a:extLst>
          </p:cNvPr>
          <p:cNvSpPr/>
          <p:nvPr/>
        </p:nvSpPr>
        <p:spPr>
          <a:xfrm>
            <a:off x="1911350" y="1252538"/>
            <a:ext cx="1073150" cy="32623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5F41BE-790D-41F5-81D9-8AE2623ECD4D}"/>
              </a:ext>
            </a:extLst>
          </p:cNvPr>
          <p:cNvCxnSpPr>
            <a:cxnSpLocks/>
          </p:cNvCxnSpPr>
          <p:nvPr/>
        </p:nvCxnSpPr>
        <p:spPr>
          <a:xfrm flipH="1" flipV="1">
            <a:off x="2438400" y="1578770"/>
            <a:ext cx="9525" cy="65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6B03F7-BE0B-4F68-A9DD-50ABCF89217C}"/>
              </a:ext>
            </a:extLst>
          </p:cNvPr>
          <p:cNvSpPr txBox="1"/>
          <p:nvPr/>
        </p:nvSpPr>
        <p:spPr>
          <a:xfrm>
            <a:off x="985733" y="222885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function of a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F83DC-8D97-4E6F-B4F2-F4F295B9C94D}"/>
              </a:ext>
            </a:extLst>
          </p:cNvPr>
          <p:cNvSpPr/>
          <p:nvPr/>
        </p:nvSpPr>
        <p:spPr>
          <a:xfrm>
            <a:off x="985733" y="2228850"/>
            <a:ext cx="2876550" cy="32623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D83587-116E-4EC2-9FF7-61F9031E11E5}"/>
              </a:ext>
            </a:extLst>
          </p:cNvPr>
          <p:cNvCxnSpPr>
            <a:cxnSpLocks/>
          </p:cNvCxnSpPr>
          <p:nvPr/>
        </p:nvCxnSpPr>
        <p:spPr>
          <a:xfrm flipH="1" flipV="1">
            <a:off x="2447925" y="2579794"/>
            <a:ext cx="9525" cy="65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93C8F2-6670-4D2F-B181-8DF57B8A8EE9}"/>
              </a:ext>
            </a:extLst>
          </p:cNvPr>
          <p:cNvSpPr txBox="1"/>
          <p:nvPr/>
        </p:nvSpPr>
        <p:spPr>
          <a:xfrm>
            <a:off x="1591668" y="325879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“what it does”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E34F6F-56C2-4C86-B217-F8BA8791F903}"/>
              </a:ext>
            </a:extLst>
          </p:cNvPr>
          <p:cNvGrpSpPr/>
          <p:nvPr/>
        </p:nvGrpSpPr>
        <p:grpSpPr>
          <a:xfrm>
            <a:off x="5851866" y="2917032"/>
            <a:ext cx="3993380" cy="659605"/>
            <a:chOff x="5585166" y="2146766"/>
            <a:chExt cx="3993380" cy="6596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2A0F59-782D-4B04-9589-D64BB7393094}"/>
                </a:ext>
              </a:extLst>
            </p:cNvPr>
            <p:cNvSpPr txBox="1"/>
            <p:nvPr/>
          </p:nvSpPr>
          <p:spPr>
            <a:xfrm>
              <a:off x="6228246" y="2160040"/>
              <a:ext cx="2884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#9Slide03 Montserrat" panose="00000500000000000000" pitchFamily="2" charset="0"/>
                </a:rPr>
                <a:t>Software Requirements</a:t>
              </a:r>
            </a:p>
            <a:p>
              <a:r>
                <a:rPr lang="en-US">
                  <a:latin typeface="#9Slide03 Montserrat" panose="00000500000000000000" pitchFamily="2" charset="0"/>
                </a:rPr>
                <a:t>Specification (SRS)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DC59C8-DC1F-4E0D-9E4B-96168EA5AD9D}"/>
                </a:ext>
              </a:extLst>
            </p:cNvPr>
            <p:cNvGrpSpPr/>
            <p:nvPr/>
          </p:nvGrpSpPr>
          <p:grpSpPr>
            <a:xfrm>
              <a:off x="5585166" y="2146766"/>
              <a:ext cx="3993380" cy="646331"/>
              <a:chOff x="5585165" y="2146766"/>
              <a:chExt cx="4016543" cy="650080"/>
            </a:xfrm>
          </p:grpSpPr>
          <p:grpSp>
            <p:nvGrpSpPr>
              <p:cNvPr id="15" name="Google Shape;1698;p52">
                <a:extLst>
                  <a:ext uri="{FF2B5EF4-FFF2-40B4-BE49-F238E27FC236}">
                    <a16:creationId xmlns:a16="http://schemas.microsoft.com/office/drawing/2014/main" id="{819DAE36-B7BD-4EA3-A347-9761AFA6149D}"/>
                  </a:ext>
                </a:extLst>
              </p:cNvPr>
              <p:cNvGrpSpPr/>
              <p:nvPr/>
            </p:nvGrpSpPr>
            <p:grpSpPr>
              <a:xfrm>
                <a:off x="5585165" y="2146766"/>
                <a:ext cx="4016543" cy="650080"/>
                <a:chOff x="4404545" y="3301592"/>
                <a:chExt cx="782403" cy="129272"/>
              </a:xfrm>
            </p:grpSpPr>
            <p:sp>
              <p:nvSpPr>
                <p:cNvPr id="16" name="Google Shape;1699;p52">
                  <a:extLst>
                    <a:ext uri="{FF2B5EF4-FFF2-40B4-BE49-F238E27FC236}">
                      <a16:creationId xmlns:a16="http://schemas.microsoft.com/office/drawing/2014/main" id="{A5576360-E007-49AF-A599-F56DDC7F1488}"/>
                    </a:ext>
                  </a:extLst>
                </p:cNvPr>
                <p:cNvSpPr/>
                <p:nvPr/>
              </p:nvSpPr>
              <p:spPr>
                <a:xfrm>
                  <a:off x="4404545" y="3301592"/>
                  <a:ext cx="782403" cy="129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8" h="2863" extrusionOk="0">
                      <a:moveTo>
                        <a:pt x="1432" y="1"/>
                      </a:moveTo>
                      <a:cubicBezTo>
                        <a:pt x="641" y="1"/>
                        <a:pt x="1" y="641"/>
                        <a:pt x="2" y="1431"/>
                      </a:cubicBezTo>
                      <a:cubicBezTo>
                        <a:pt x="1" y="2222"/>
                        <a:pt x="641" y="2861"/>
                        <a:pt x="1432" y="2862"/>
                      </a:cubicBezTo>
                      <a:lnTo>
                        <a:pt x="15897" y="2862"/>
                      </a:lnTo>
                      <a:cubicBezTo>
                        <a:pt x="16687" y="2861"/>
                        <a:pt x="17327" y="2222"/>
                        <a:pt x="17327" y="1431"/>
                      </a:cubicBezTo>
                      <a:cubicBezTo>
                        <a:pt x="17327" y="641"/>
                        <a:pt x="16687" y="1"/>
                        <a:pt x="15897" y="1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00;p52">
                  <a:extLst>
                    <a:ext uri="{FF2B5EF4-FFF2-40B4-BE49-F238E27FC236}">
                      <a16:creationId xmlns:a16="http://schemas.microsoft.com/office/drawing/2014/main" id="{514E1AD3-F89C-4E8B-8F1B-6B655A1D3018}"/>
                    </a:ext>
                  </a:extLst>
                </p:cNvPr>
                <p:cNvSpPr/>
                <p:nvPr/>
              </p:nvSpPr>
              <p:spPr>
                <a:xfrm>
                  <a:off x="4420869" y="3318308"/>
                  <a:ext cx="92621" cy="95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4" h="2563" extrusionOk="0">
                      <a:moveTo>
                        <a:pt x="1382" y="1"/>
                      </a:moveTo>
                      <a:cubicBezTo>
                        <a:pt x="864" y="1"/>
                        <a:pt x="398" y="313"/>
                        <a:pt x="199" y="792"/>
                      </a:cubicBezTo>
                      <a:cubicBezTo>
                        <a:pt x="0" y="1270"/>
                        <a:pt x="109" y="1821"/>
                        <a:pt x="476" y="2188"/>
                      </a:cubicBezTo>
                      <a:cubicBezTo>
                        <a:pt x="721" y="2433"/>
                        <a:pt x="1048" y="2563"/>
                        <a:pt x="1381" y="2563"/>
                      </a:cubicBezTo>
                      <a:cubicBezTo>
                        <a:pt x="1547" y="2563"/>
                        <a:pt x="1713" y="2531"/>
                        <a:pt x="1872" y="2465"/>
                      </a:cubicBezTo>
                      <a:cubicBezTo>
                        <a:pt x="2351" y="2268"/>
                        <a:pt x="2663" y="1800"/>
                        <a:pt x="2663" y="1282"/>
                      </a:cubicBezTo>
                      <a:cubicBezTo>
                        <a:pt x="2663" y="574"/>
                        <a:pt x="2090" y="1"/>
                        <a:pt x="1382" y="1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28" name="Graphic 27" descr="Checkmark with solid fill">
                <a:extLst>
                  <a:ext uri="{FF2B5EF4-FFF2-40B4-BE49-F238E27FC236}">
                    <a16:creationId xmlns:a16="http://schemas.microsoft.com/office/drawing/2014/main" id="{7FF98CBB-DBFB-404F-987E-4EEF37396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04339" y="2286872"/>
                <a:ext cx="425993" cy="425993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10D59-007C-4B59-B121-6610D7F5D9F1}"/>
              </a:ext>
            </a:extLst>
          </p:cNvPr>
          <p:cNvGrpSpPr/>
          <p:nvPr/>
        </p:nvGrpSpPr>
        <p:grpSpPr>
          <a:xfrm>
            <a:off x="5851866" y="3806933"/>
            <a:ext cx="3993380" cy="646331"/>
            <a:chOff x="5585166" y="3103960"/>
            <a:chExt cx="3993380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990632-CA8C-4970-9363-4CF638E7802E}"/>
                </a:ext>
              </a:extLst>
            </p:cNvPr>
            <p:cNvSpPr txBox="1"/>
            <p:nvPr/>
          </p:nvSpPr>
          <p:spPr>
            <a:xfrm>
              <a:off x="6228246" y="3262960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#9Slide03 Montserrat" panose="00000500000000000000" pitchFamily="2" charset="0"/>
                </a:rPr>
                <a:t>Functional Specification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E156C2-64E8-4B71-AD97-EE674D8D0F8A}"/>
                </a:ext>
              </a:extLst>
            </p:cNvPr>
            <p:cNvGrpSpPr/>
            <p:nvPr/>
          </p:nvGrpSpPr>
          <p:grpSpPr>
            <a:xfrm>
              <a:off x="5585166" y="3103960"/>
              <a:ext cx="3993380" cy="646331"/>
              <a:chOff x="5585165" y="3103960"/>
              <a:chExt cx="4016543" cy="650080"/>
            </a:xfrm>
          </p:grpSpPr>
          <p:grpSp>
            <p:nvGrpSpPr>
              <p:cNvPr id="19" name="Google Shape;1698;p52">
                <a:extLst>
                  <a:ext uri="{FF2B5EF4-FFF2-40B4-BE49-F238E27FC236}">
                    <a16:creationId xmlns:a16="http://schemas.microsoft.com/office/drawing/2014/main" id="{C8CE7D2E-3E40-4244-92C8-F61EDED45551}"/>
                  </a:ext>
                </a:extLst>
              </p:cNvPr>
              <p:cNvGrpSpPr/>
              <p:nvPr/>
            </p:nvGrpSpPr>
            <p:grpSpPr>
              <a:xfrm>
                <a:off x="5585165" y="3103960"/>
                <a:ext cx="4016543" cy="650080"/>
                <a:chOff x="4404545" y="3301592"/>
                <a:chExt cx="782403" cy="129272"/>
              </a:xfrm>
            </p:grpSpPr>
            <p:sp>
              <p:nvSpPr>
                <p:cNvPr id="20" name="Google Shape;1699;p52">
                  <a:extLst>
                    <a:ext uri="{FF2B5EF4-FFF2-40B4-BE49-F238E27FC236}">
                      <a16:creationId xmlns:a16="http://schemas.microsoft.com/office/drawing/2014/main" id="{700EC1BB-7F2E-4F42-8C43-182139AED9DC}"/>
                    </a:ext>
                  </a:extLst>
                </p:cNvPr>
                <p:cNvSpPr/>
                <p:nvPr/>
              </p:nvSpPr>
              <p:spPr>
                <a:xfrm>
                  <a:off x="4404545" y="3301592"/>
                  <a:ext cx="782403" cy="129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8" h="2863" extrusionOk="0">
                      <a:moveTo>
                        <a:pt x="1432" y="1"/>
                      </a:moveTo>
                      <a:cubicBezTo>
                        <a:pt x="641" y="1"/>
                        <a:pt x="1" y="641"/>
                        <a:pt x="2" y="1431"/>
                      </a:cubicBezTo>
                      <a:cubicBezTo>
                        <a:pt x="1" y="2222"/>
                        <a:pt x="641" y="2861"/>
                        <a:pt x="1432" y="2862"/>
                      </a:cubicBezTo>
                      <a:lnTo>
                        <a:pt x="15897" y="2862"/>
                      </a:lnTo>
                      <a:cubicBezTo>
                        <a:pt x="16687" y="2861"/>
                        <a:pt x="17327" y="2222"/>
                        <a:pt x="17327" y="1431"/>
                      </a:cubicBezTo>
                      <a:cubicBezTo>
                        <a:pt x="17327" y="641"/>
                        <a:pt x="16687" y="1"/>
                        <a:pt x="15897" y="1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700;p52">
                  <a:extLst>
                    <a:ext uri="{FF2B5EF4-FFF2-40B4-BE49-F238E27FC236}">
                      <a16:creationId xmlns:a16="http://schemas.microsoft.com/office/drawing/2014/main" id="{FCE9C1BD-6173-496C-83F4-3E0F2E86E68D}"/>
                    </a:ext>
                  </a:extLst>
                </p:cNvPr>
                <p:cNvSpPr/>
                <p:nvPr/>
              </p:nvSpPr>
              <p:spPr>
                <a:xfrm>
                  <a:off x="4420869" y="3318308"/>
                  <a:ext cx="92621" cy="95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4" h="2563" extrusionOk="0">
                      <a:moveTo>
                        <a:pt x="1382" y="1"/>
                      </a:moveTo>
                      <a:cubicBezTo>
                        <a:pt x="864" y="1"/>
                        <a:pt x="398" y="313"/>
                        <a:pt x="199" y="792"/>
                      </a:cubicBezTo>
                      <a:cubicBezTo>
                        <a:pt x="0" y="1270"/>
                        <a:pt x="109" y="1821"/>
                        <a:pt x="476" y="2188"/>
                      </a:cubicBezTo>
                      <a:cubicBezTo>
                        <a:pt x="721" y="2433"/>
                        <a:pt x="1048" y="2563"/>
                        <a:pt x="1381" y="2563"/>
                      </a:cubicBezTo>
                      <a:cubicBezTo>
                        <a:pt x="1547" y="2563"/>
                        <a:pt x="1713" y="2531"/>
                        <a:pt x="1872" y="2465"/>
                      </a:cubicBezTo>
                      <a:cubicBezTo>
                        <a:pt x="2351" y="2268"/>
                        <a:pt x="2663" y="1800"/>
                        <a:pt x="2663" y="1282"/>
                      </a:cubicBezTo>
                      <a:cubicBezTo>
                        <a:pt x="2663" y="574"/>
                        <a:pt x="2090" y="1"/>
                        <a:pt x="1382" y="1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27" name="Graphic 26" descr="Checkmark with solid fill">
                <a:extLst>
                  <a:ext uri="{FF2B5EF4-FFF2-40B4-BE49-F238E27FC236}">
                    <a16:creationId xmlns:a16="http://schemas.microsoft.com/office/drawing/2014/main" id="{C18F607D-B512-4CBB-A6F4-0BC6EAE72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03212" y="3219756"/>
                <a:ext cx="425993" cy="425993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9CDDCA-8A6C-4FFC-8BFD-47CC4128582D}"/>
              </a:ext>
            </a:extLst>
          </p:cNvPr>
          <p:cNvGrpSpPr/>
          <p:nvPr/>
        </p:nvGrpSpPr>
        <p:grpSpPr>
          <a:xfrm>
            <a:off x="5851866" y="4696834"/>
            <a:ext cx="3993380" cy="646331"/>
            <a:chOff x="5585166" y="4074428"/>
            <a:chExt cx="39933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DA095-41CB-4696-9145-3E6DCE41AE32}"/>
                </a:ext>
              </a:extLst>
            </p:cNvPr>
            <p:cNvSpPr txBox="1"/>
            <p:nvPr/>
          </p:nvSpPr>
          <p:spPr>
            <a:xfrm>
              <a:off x="6228246" y="4243377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#9Slide03 Montserrat" panose="00000500000000000000" pitchFamily="2" charset="0"/>
                </a:rPr>
                <a:t>Use Cases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15E05B-4DF0-4D08-A8F5-B1C219423A80}"/>
                </a:ext>
              </a:extLst>
            </p:cNvPr>
            <p:cNvGrpSpPr/>
            <p:nvPr/>
          </p:nvGrpSpPr>
          <p:grpSpPr>
            <a:xfrm>
              <a:off x="5585166" y="4074428"/>
              <a:ext cx="3993380" cy="646331"/>
              <a:chOff x="5585165" y="4074428"/>
              <a:chExt cx="4016543" cy="650080"/>
            </a:xfrm>
          </p:grpSpPr>
          <p:grpSp>
            <p:nvGrpSpPr>
              <p:cNvPr id="23" name="Google Shape;1698;p52">
                <a:extLst>
                  <a:ext uri="{FF2B5EF4-FFF2-40B4-BE49-F238E27FC236}">
                    <a16:creationId xmlns:a16="http://schemas.microsoft.com/office/drawing/2014/main" id="{8A1D0BA8-DBBB-460A-9AA4-38272B09D2AA}"/>
                  </a:ext>
                </a:extLst>
              </p:cNvPr>
              <p:cNvGrpSpPr/>
              <p:nvPr/>
            </p:nvGrpSpPr>
            <p:grpSpPr>
              <a:xfrm>
                <a:off x="5585165" y="4074428"/>
                <a:ext cx="4016543" cy="650080"/>
                <a:chOff x="4404545" y="3301592"/>
                <a:chExt cx="782403" cy="129272"/>
              </a:xfrm>
            </p:grpSpPr>
            <p:sp>
              <p:nvSpPr>
                <p:cNvPr id="24" name="Google Shape;1699;p52">
                  <a:extLst>
                    <a:ext uri="{FF2B5EF4-FFF2-40B4-BE49-F238E27FC236}">
                      <a16:creationId xmlns:a16="http://schemas.microsoft.com/office/drawing/2014/main" id="{551A3A22-A279-443B-9FCE-3484D73D7E95}"/>
                    </a:ext>
                  </a:extLst>
                </p:cNvPr>
                <p:cNvSpPr/>
                <p:nvPr/>
              </p:nvSpPr>
              <p:spPr>
                <a:xfrm>
                  <a:off x="4404545" y="3301592"/>
                  <a:ext cx="782403" cy="129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8" h="2863" extrusionOk="0">
                      <a:moveTo>
                        <a:pt x="1432" y="1"/>
                      </a:moveTo>
                      <a:cubicBezTo>
                        <a:pt x="641" y="1"/>
                        <a:pt x="1" y="641"/>
                        <a:pt x="2" y="1431"/>
                      </a:cubicBezTo>
                      <a:cubicBezTo>
                        <a:pt x="1" y="2222"/>
                        <a:pt x="641" y="2861"/>
                        <a:pt x="1432" y="2862"/>
                      </a:cubicBezTo>
                      <a:lnTo>
                        <a:pt x="15897" y="2862"/>
                      </a:lnTo>
                      <a:cubicBezTo>
                        <a:pt x="16687" y="2861"/>
                        <a:pt x="17327" y="2222"/>
                        <a:pt x="17327" y="1431"/>
                      </a:cubicBezTo>
                      <a:cubicBezTo>
                        <a:pt x="17327" y="641"/>
                        <a:pt x="16687" y="1"/>
                        <a:pt x="15897" y="1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00;p52">
                  <a:extLst>
                    <a:ext uri="{FF2B5EF4-FFF2-40B4-BE49-F238E27FC236}">
                      <a16:creationId xmlns:a16="http://schemas.microsoft.com/office/drawing/2014/main" id="{531DBA89-82BC-4BA8-82C5-E010D44DB73C}"/>
                    </a:ext>
                  </a:extLst>
                </p:cNvPr>
                <p:cNvSpPr/>
                <p:nvPr/>
              </p:nvSpPr>
              <p:spPr>
                <a:xfrm>
                  <a:off x="4420869" y="3318308"/>
                  <a:ext cx="92621" cy="95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4" h="2563" extrusionOk="0">
                      <a:moveTo>
                        <a:pt x="1382" y="1"/>
                      </a:moveTo>
                      <a:cubicBezTo>
                        <a:pt x="864" y="1"/>
                        <a:pt x="398" y="313"/>
                        <a:pt x="199" y="792"/>
                      </a:cubicBezTo>
                      <a:cubicBezTo>
                        <a:pt x="0" y="1270"/>
                        <a:pt x="109" y="1821"/>
                        <a:pt x="476" y="2188"/>
                      </a:cubicBezTo>
                      <a:cubicBezTo>
                        <a:pt x="721" y="2433"/>
                        <a:pt x="1048" y="2563"/>
                        <a:pt x="1381" y="2563"/>
                      </a:cubicBezTo>
                      <a:cubicBezTo>
                        <a:pt x="1547" y="2563"/>
                        <a:pt x="1713" y="2531"/>
                        <a:pt x="1872" y="2465"/>
                      </a:cubicBezTo>
                      <a:cubicBezTo>
                        <a:pt x="2351" y="2268"/>
                        <a:pt x="2663" y="1800"/>
                        <a:pt x="2663" y="1282"/>
                      </a:cubicBezTo>
                      <a:cubicBezTo>
                        <a:pt x="2663" y="574"/>
                        <a:pt x="2090" y="1"/>
                        <a:pt x="1382" y="1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29" name="Graphic 28" descr="Checkmark with solid fill">
                <a:extLst>
                  <a:ext uri="{FF2B5EF4-FFF2-40B4-BE49-F238E27FC236}">
                    <a16:creationId xmlns:a16="http://schemas.microsoft.com/office/drawing/2014/main" id="{F711A773-8F03-4EA9-9D02-329FFF330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03212" y="4196454"/>
                <a:ext cx="425993" cy="425993"/>
              </a:xfrm>
              <a:prstGeom prst="rect">
                <a:avLst/>
              </a:prstGeom>
            </p:spPr>
          </p:pic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6646753-1EE9-4FCD-B9C7-611097DEF366}"/>
              </a:ext>
            </a:extLst>
          </p:cNvPr>
          <p:cNvSpPr/>
          <p:nvPr/>
        </p:nvSpPr>
        <p:spPr>
          <a:xfrm>
            <a:off x="5322054" y="2671049"/>
            <a:ext cx="4962525" cy="29591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3D9C18-D65F-4022-828D-C28FEF07EDB2}"/>
              </a:ext>
            </a:extLst>
          </p:cNvPr>
          <p:cNvSpPr/>
          <p:nvPr/>
        </p:nvSpPr>
        <p:spPr>
          <a:xfrm>
            <a:off x="2984500" y="1252538"/>
            <a:ext cx="2299454" cy="3262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36F18C-D9EF-4A92-96AD-141A40EBD2D5}"/>
              </a:ext>
            </a:extLst>
          </p:cNvPr>
          <p:cNvCxnSpPr>
            <a:stCxn id="64" idx="0"/>
            <a:endCxn id="67" idx="3"/>
          </p:cNvCxnSpPr>
          <p:nvPr/>
        </p:nvCxnSpPr>
        <p:spPr>
          <a:xfrm flipH="1" flipV="1">
            <a:off x="5283954" y="1415654"/>
            <a:ext cx="2519363" cy="12553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377A54-5B27-4E3C-8704-656334E1EBF8}"/>
              </a:ext>
            </a:extLst>
          </p:cNvPr>
          <p:cNvSpPr txBox="1"/>
          <p:nvPr/>
        </p:nvSpPr>
        <p:spPr>
          <a:xfrm>
            <a:off x="1000124" y="4065892"/>
            <a:ext cx="2876551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>
                <a:latin typeface="#9Slide03 Montserrat" panose="00000500000000000000" pitchFamily="2" charset="0"/>
              </a:rPr>
              <a:t>Suitability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>
                <a:latin typeface="#9Slide03 Montserrat" panose="00000500000000000000" pitchFamily="2" charset="0"/>
              </a:rPr>
              <a:t>Accuracy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>
                <a:latin typeface="#9Slide03 Montserrat" panose="00000500000000000000" pitchFamily="2" charset="0"/>
              </a:rPr>
              <a:t>Security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>
                <a:latin typeface="#9Slide03 Montserrat" panose="00000500000000000000" pitchFamily="2" charset="0"/>
              </a:rPr>
              <a:t>Interoperability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>
                <a:latin typeface="#9Slide03 Montserrat" panose="00000500000000000000" pitchFamily="2" charset="0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162975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/>
      <p:bldP spid="64" grpId="0" animBg="1"/>
      <p:bldP spid="67" grpId="0" animBg="1"/>
      <p:bldP spid="3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2.3.1 Testing of Function (Functional </a:t>
            </a:r>
            <a:r>
              <a:rPr lang="en-US">
                <a:solidFill>
                  <a:schemeClr val="bg1"/>
                </a:solidFill>
                <a:latin typeface="#9Slide03 Montserrat" panose="00000500000000000000" pitchFamily="2" charset="0"/>
              </a:rPr>
              <a:t>T</a:t>
            </a:r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esting)</a:t>
            </a:r>
            <a:endParaRPr lang="en-US" b="1">
              <a:solidFill>
                <a:schemeClr val="bg1"/>
              </a:solidFill>
              <a:effectLst/>
              <a:latin typeface="#9Slide03 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2C66FF-4DCD-4414-8A50-ECE7864AD28E}"/>
              </a:ext>
            </a:extLst>
          </p:cNvPr>
          <p:cNvSpPr txBox="1"/>
          <p:nvPr/>
        </p:nvSpPr>
        <p:spPr>
          <a:xfrm>
            <a:off x="971482" y="2087057"/>
            <a:ext cx="298511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0" i="0">
                <a:solidFill>
                  <a:srgbClr val="000000"/>
                </a:solidFill>
                <a:effectLst/>
                <a:latin typeface="#9Slide03 Montserrat Medium" panose="00000600000000000000" pitchFamily="2" charset="0"/>
              </a:rPr>
              <a:t>REQUIREMENTS-BASED</a:t>
            </a:r>
            <a:endParaRPr lang="en-US">
              <a:latin typeface="#9Slide03 Montserrat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C9CC1-4E15-4C28-B305-6A90E9DA3D77}"/>
              </a:ext>
            </a:extLst>
          </p:cNvPr>
          <p:cNvSpPr txBox="1"/>
          <p:nvPr/>
        </p:nvSpPr>
        <p:spPr>
          <a:xfrm>
            <a:off x="6718284" y="2090057"/>
            <a:ext cx="34515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0" i="0">
                <a:solidFill>
                  <a:srgbClr val="000000"/>
                </a:solidFill>
                <a:effectLst/>
                <a:latin typeface="#9Slide03 Montserrat Medium" panose="00000600000000000000" pitchFamily="2" charset="0"/>
              </a:rPr>
              <a:t>BUSINESS-PROCESS-BASED</a:t>
            </a:r>
            <a:endParaRPr lang="en-US">
              <a:latin typeface="#9Slide03 Montserrat Medium" panose="00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349B4-DFC1-41B2-8DF2-40D8EB894783}"/>
              </a:ext>
            </a:extLst>
          </p:cNvPr>
          <p:cNvSpPr txBox="1"/>
          <p:nvPr/>
        </p:nvSpPr>
        <p:spPr>
          <a:xfrm>
            <a:off x="349283" y="3358837"/>
            <a:ext cx="4229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>
                <a:solidFill>
                  <a:srgbClr val="000000"/>
                </a:solidFill>
              </a:rPr>
              <a:t>U</a:t>
            </a:r>
            <a:r>
              <a:rPr lang="en-US" sz="1400" b="0" i="0">
                <a:solidFill>
                  <a:srgbClr val="000000"/>
                </a:solidFill>
                <a:effectLst/>
              </a:rPr>
              <a:t>ses a </a:t>
            </a:r>
            <a:r>
              <a:rPr lang="en-US" sz="1400" b="1" i="0">
                <a:solidFill>
                  <a:srgbClr val="000000"/>
                </a:solidFill>
                <a:effectLst/>
              </a:rPr>
              <a:t>specification of the functional requirements </a:t>
            </a:r>
            <a:r>
              <a:rPr lang="en-US" sz="1400" b="0" i="0">
                <a:solidFill>
                  <a:srgbClr val="000000"/>
                </a:solidFill>
                <a:effectLst/>
              </a:rPr>
              <a:t>for the system as the basis for </a:t>
            </a:r>
            <a:r>
              <a:rPr lang="en-US" sz="1400" b="1" i="0">
                <a:solidFill>
                  <a:srgbClr val="000000"/>
                </a:solidFill>
                <a:effectLst/>
              </a:rPr>
              <a:t>designing tests</a:t>
            </a:r>
            <a:r>
              <a:rPr lang="en-US" sz="1400">
                <a:solidFill>
                  <a:srgbClr val="000000"/>
                </a:solidFill>
              </a:rPr>
              <a:t>.</a:t>
            </a:r>
            <a:endParaRPr lang="en-US" sz="14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633FD2-3B21-43D3-83EC-04FA0CC8E5ED}"/>
              </a:ext>
            </a:extLst>
          </p:cNvPr>
          <p:cNvSpPr txBox="1"/>
          <p:nvPr/>
        </p:nvSpPr>
        <p:spPr>
          <a:xfrm>
            <a:off x="6329322" y="3358259"/>
            <a:ext cx="422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>
                <a:solidFill>
                  <a:srgbClr val="000000"/>
                </a:solidFill>
              </a:rPr>
              <a:t>Uses knowledge of the </a:t>
            </a:r>
            <a:r>
              <a:rPr lang="en-US" sz="1400" b="1">
                <a:solidFill>
                  <a:srgbClr val="000000"/>
                </a:solidFill>
              </a:rPr>
              <a:t>business processes</a:t>
            </a:r>
            <a:r>
              <a:rPr lang="en-US" sz="1400">
                <a:solidFill>
                  <a:srgbClr val="000000"/>
                </a:solidFill>
              </a:rPr>
              <a:t>, which support the company’s strategy.</a:t>
            </a:r>
            <a:endParaRPr lang="en-US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0F4EC0-9749-4184-A47B-A4B333B2D364}"/>
              </a:ext>
            </a:extLst>
          </p:cNvPr>
          <p:cNvSpPr txBox="1"/>
          <p:nvPr/>
        </p:nvSpPr>
        <p:spPr>
          <a:xfrm>
            <a:off x="349283" y="4290769"/>
            <a:ext cx="422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b="1">
                <a:solidFill>
                  <a:srgbClr val="000000"/>
                </a:solidFill>
              </a:rPr>
              <a:t>Prioritize the requirements</a:t>
            </a:r>
            <a:r>
              <a:rPr lang="en-US" sz="1400">
                <a:solidFill>
                  <a:srgbClr val="000000"/>
                </a:solidFill>
              </a:rPr>
              <a:t> based on </a:t>
            </a:r>
            <a:r>
              <a:rPr lang="en-US" sz="1400" b="1">
                <a:solidFill>
                  <a:srgbClr val="000000"/>
                </a:solidFill>
              </a:rPr>
              <a:t>risk criteria</a:t>
            </a:r>
            <a:r>
              <a:rPr lang="en-US" sz="1400">
                <a:solidFill>
                  <a:srgbClr val="000000"/>
                </a:solidFill>
              </a:rPr>
              <a:t>  and use this to </a:t>
            </a:r>
            <a:r>
              <a:rPr lang="en-US" sz="1400" b="1">
                <a:solidFill>
                  <a:srgbClr val="000000"/>
                </a:solidFill>
              </a:rPr>
              <a:t>prioritize the tests</a:t>
            </a:r>
            <a:r>
              <a:rPr lang="en-US" sz="1400">
                <a:solidFill>
                  <a:srgbClr val="000000"/>
                </a:solidFill>
              </a:rPr>
              <a:t>.</a:t>
            </a:r>
            <a:endParaRPr lang="en-US" sz="1400" b="1"/>
          </a:p>
        </p:txBody>
      </p:sp>
      <p:pic>
        <p:nvPicPr>
          <p:cNvPr id="1026" name="Picture 2" descr="Person Vector Png Transparent Images – Free PNG Images Vector, PSD,  Clipart, Templates">
            <a:extLst>
              <a:ext uri="{FF2B5EF4-FFF2-40B4-BE49-F238E27FC236}">
                <a16:creationId xmlns:a16="http://schemas.microsoft.com/office/drawing/2014/main" id="{4F29DFB7-7351-4EFD-AF42-2AC4B6A3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23" y="4019290"/>
            <a:ext cx="1048439" cy="10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kyline Icons – Free Vector Download, PNG, SVG, GIF">
            <a:extLst>
              <a:ext uri="{FF2B5EF4-FFF2-40B4-BE49-F238E27FC236}">
                <a16:creationId xmlns:a16="http://schemas.microsoft.com/office/drawing/2014/main" id="{CB1B2254-A79E-4137-A48C-DAFCA04E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51" y="3880511"/>
            <a:ext cx="1325995" cy="13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67D3012C-87A8-40A4-B3DC-AA96D7776A15}"/>
              </a:ext>
            </a:extLst>
          </p:cNvPr>
          <p:cNvSpPr/>
          <p:nvPr/>
        </p:nvSpPr>
        <p:spPr>
          <a:xfrm>
            <a:off x="7238856" y="4477956"/>
            <a:ext cx="432495" cy="190107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030" name="Picture 6" descr="Flat money Royalty Free Vector Image - VectorStock">
            <a:extLst>
              <a:ext uri="{FF2B5EF4-FFF2-40B4-BE49-F238E27FC236}">
                <a16:creationId xmlns:a16="http://schemas.microsoft.com/office/drawing/2014/main" id="{C8FFB56A-D99C-423B-90BB-7EE0B8418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27555" r="7486" b="26953"/>
          <a:stretch/>
        </p:blipFill>
        <p:spPr bwMode="auto">
          <a:xfrm>
            <a:off x="9577903" y="4225201"/>
            <a:ext cx="1048438" cy="6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BCD3159D-058D-4307-AE70-3C52DD52B323}"/>
              </a:ext>
            </a:extLst>
          </p:cNvPr>
          <p:cNvSpPr/>
          <p:nvPr/>
        </p:nvSpPr>
        <p:spPr>
          <a:xfrm>
            <a:off x="9037126" y="4477956"/>
            <a:ext cx="432495" cy="190107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E7B023-EE11-4FC6-8A11-76E77A793BC3}"/>
              </a:ext>
            </a:extLst>
          </p:cNvPr>
          <p:cNvSpPr/>
          <p:nvPr/>
        </p:nvSpPr>
        <p:spPr>
          <a:xfrm>
            <a:off x="10753894" y="4477955"/>
            <a:ext cx="432495" cy="190107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8" name="Picture 2" descr="Person Vector Png Transparent Images – Free PNG Images Vector, PSD,  Clipart, Templates">
            <a:extLst>
              <a:ext uri="{FF2B5EF4-FFF2-40B4-BE49-F238E27FC236}">
                <a16:creationId xmlns:a16="http://schemas.microsoft.com/office/drawing/2014/main" id="{2BE4AED4-D7C0-42A4-BE85-F345A858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141" y="3953735"/>
            <a:ext cx="1048439" cy="10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75AB34F-1372-46DA-B0E9-FE2FB964EE1E}"/>
              </a:ext>
            </a:extLst>
          </p:cNvPr>
          <p:cNvSpPr txBox="1"/>
          <p:nvPr/>
        </p:nvSpPr>
        <p:spPr>
          <a:xfrm>
            <a:off x="6329322" y="5371582"/>
            <a:ext cx="422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b="1">
                <a:solidFill>
                  <a:srgbClr val="000000"/>
                </a:solidFill>
              </a:rPr>
              <a:t>Use cases </a:t>
            </a:r>
            <a:r>
              <a:rPr lang="en-US" sz="1400">
                <a:solidFill>
                  <a:srgbClr val="000000"/>
                </a:solidFill>
              </a:rPr>
              <a:t>are a very useful basis for test cases from a business perspective.</a:t>
            </a:r>
            <a:endParaRPr lang="en-US" sz="14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09589D-9E08-47CC-95D1-8ADA1D638A06}"/>
              </a:ext>
            </a:extLst>
          </p:cNvPr>
          <p:cNvSpPr txBox="1"/>
          <p:nvPr/>
        </p:nvSpPr>
        <p:spPr>
          <a:xfrm>
            <a:off x="396083" y="5067731"/>
            <a:ext cx="1006324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What to test?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E9B769-5835-4F79-A32C-09B7B0FDBDA9}"/>
              </a:ext>
            </a:extLst>
          </p:cNvPr>
          <p:cNvSpPr txBox="1"/>
          <p:nvPr/>
        </p:nvSpPr>
        <p:spPr>
          <a:xfrm>
            <a:off x="170195" y="5832847"/>
            <a:ext cx="14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What not to test?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D31ED5-F599-457D-821C-9C75B19FE9E0}"/>
              </a:ext>
            </a:extLst>
          </p:cNvPr>
          <p:cNvSpPr txBox="1"/>
          <p:nvPr/>
        </p:nvSpPr>
        <p:spPr>
          <a:xfrm>
            <a:off x="2004914" y="5067730"/>
            <a:ext cx="14581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Which is important?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78E134-7507-42A9-9A0F-A7B3E501675E}"/>
              </a:ext>
            </a:extLst>
          </p:cNvPr>
          <p:cNvSpPr txBox="1"/>
          <p:nvPr/>
        </p:nvSpPr>
        <p:spPr>
          <a:xfrm>
            <a:off x="3420327" y="5067729"/>
            <a:ext cx="163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Which is not important?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27EBFE-E6D5-4791-99A5-4FDBFD3C2B39}"/>
              </a:ext>
            </a:extLst>
          </p:cNvPr>
          <p:cNvSpPr txBox="1"/>
          <p:nvPr/>
        </p:nvSpPr>
        <p:spPr>
          <a:xfrm>
            <a:off x="349283" y="2646003"/>
            <a:ext cx="422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>
                <a:solidFill>
                  <a:srgbClr val="000000"/>
                </a:solidFill>
              </a:rPr>
              <a:t>Tests on </a:t>
            </a:r>
            <a:r>
              <a:rPr lang="en-US" sz="1400" b="1">
                <a:solidFill>
                  <a:srgbClr val="000000"/>
                </a:solidFill>
              </a:rPr>
              <a:t>each function / feature </a:t>
            </a:r>
            <a:r>
              <a:rPr lang="en-US" sz="1400">
                <a:solidFill>
                  <a:srgbClr val="000000"/>
                </a:solidFill>
              </a:rPr>
              <a:t>of the system.</a:t>
            </a:r>
            <a:endParaRPr lang="en-US" sz="14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1FEDA4-8D06-45A6-9E57-09A0ED53DC49}"/>
              </a:ext>
            </a:extLst>
          </p:cNvPr>
          <p:cNvSpPr txBox="1"/>
          <p:nvPr/>
        </p:nvSpPr>
        <p:spPr>
          <a:xfrm>
            <a:off x="6329322" y="2646003"/>
            <a:ext cx="422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>
                <a:solidFill>
                  <a:srgbClr val="000000"/>
                </a:solidFill>
              </a:rPr>
              <a:t>Tests on the </a:t>
            </a:r>
            <a:r>
              <a:rPr lang="en-US" sz="1400" b="1">
                <a:solidFill>
                  <a:srgbClr val="000000"/>
                </a:solidFill>
              </a:rPr>
              <a:t>entire system</a:t>
            </a:r>
            <a:r>
              <a:rPr lang="en-US" sz="1400">
                <a:solidFill>
                  <a:srgbClr val="000000"/>
                </a:solidFill>
              </a:rPr>
              <a:t> rather than a single feature.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5142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3" grpId="0" build="p"/>
      <p:bldP spid="39" grpId="0"/>
      <p:bldP spid="40" grpId="0"/>
      <p:bldP spid="34" grpId="0" animBg="1"/>
      <p:bldP spid="46" grpId="0" animBg="1"/>
      <p:bldP spid="47" grpId="0" animBg="1"/>
      <p:bldP spid="49" grpId="0"/>
      <p:bldP spid="36" grpId="0" animBg="1"/>
      <p:bldP spid="51" grpId="0"/>
      <p:bldP spid="52" grpId="0" animBg="1"/>
      <p:bldP spid="53" grpId="0"/>
      <p:bldP spid="54" grpId="0" build="p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2.3.2 Testing of Software Product Characteristics (Non-Functional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20BB9-F3A3-429C-91EA-0E1CBD117455}"/>
              </a:ext>
            </a:extLst>
          </p:cNvPr>
          <p:cNvSpPr/>
          <p:nvPr/>
        </p:nvSpPr>
        <p:spPr>
          <a:xfrm>
            <a:off x="1973179" y="1232033"/>
            <a:ext cx="3744227" cy="3651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D19138-6450-42B8-B26F-DB130943B5D4}"/>
              </a:ext>
            </a:extLst>
          </p:cNvPr>
          <p:cNvCxnSpPr>
            <a:cxnSpLocks/>
          </p:cNvCxnSpPr>
          <p:nvPr/>
        </p:nvCxnSpPr>
        <p:spPr>
          <a:xfrm flipH="1" flipV="1">
            <a:off x="3830855" y="1597158"/>
            <a:ext cx="14438" cy="1097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05C7D-0841-4F24-8F62-7C5FCA624714}"/>
              </a:ext>
            </a:extLst>
          </p:cNvPr>
          <p:cNvSpPr txBox="1"/>
          <p:nvPr/>
        </p:nvSpPr>
        <p:spPr>
          <a:xfrm>
            <a:off x="998621" y="2787315"/>
            <a:ext cx="268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How </a:t>
            </a:r>
            <a:r>
              <a:rPr lang="en-US" b="1"/>
              <a:t>well</a:t>
            </a:r>
            <a:r>
              <a:rPr lang="en-US"/>
              <a:t> the system / the feature works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B66A21-50B0-437C-A0FC-580F27F94FBB}"/>
              </a:ext>
            </a:extLst>
          </p:cNvPr>
          <p:cNvSpPr txBox="1"/>
          <p:nvPr/>
        </p:nvSpPr>
        <p:spPr>
          <a:xfrm>
            <a:off x="3934326" y="2787315"/>
            <a:ext cx="268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How </a:t>
            </a:r>
            <a:r>
              <a:rPr lang="en-US" b="1"/>
              <a:t>fast</a:t>
            </a:r>
            <a:r>
              <a:rPr lang="en-US"/>
              <a:t> the system / the feature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9764A-EDD4-49DE-BF2C-B5C8A988CF3F}"/>
              </a:ext>
            </a:extLst>
          </p:cNvPr>
          <p:cNvSpPr/>
          <p:nvPr/>
        </p:nvSpPr>
        <p:spPr>
          <a:xfrm>
            <a:off x="998621" y="2695074"/>
            <a:ext cx="5693344" cy="7385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D14A7-4588-495A-85B2-DA871120DF60}"/>
              </a:ext>
            </a:extLst>
          </p:cNvPr>
          <p:cNvCxnSpPr>
            <a:cxnSpLocks/>
          </p:cNvCxnSpPr>
          <p:nvPr/>
        </p:nvCxnSpPr>
        <p:spPr>
          <a:xfrm flipH="1">
            <a:off x="6691965" y="3064360"/>
            <a:ext cx="1171875" cy="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160379-C8A4-4B25-86DD-19861D418767}"/>
              </a:ext>
            </a:extLst>
          </p:cNvPr>
          <p:cNvSpPr txBox="1"/>
          <p:nvPr/>
        </p:nvSpPr>
        <p:spPr>
          <a:xfrm>
            <a:off x="7936030" y="2738540"/>
            <a:ext cx="341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need to </a:t>
            </a:r>
            <a:r>
              <a:rPr lang="en-US" b="1"/>
              <a:t>measure</a:t>
            </a:r>
            <a:r>
              <a:rPr lang="en-US"/>
              <a:t> on a scale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314095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8" grpId="0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2.3.2 Testing of Software Product Characteristics (Non-Functional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BDE7C-ACAF-448B-B538-B108BDD99270}"/>
              </a:ext>
            </a:extLst>
          </p:cNvPr>
          <p:cNvSpPr/>
          <p:nvPr/>
        </p:nvSpPr>
        <p:spPr>
          <a:xfrm>
            <a:off x="4963882" y="2031707"/>
            <a:ext cx="214230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Non-Functional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4397D-2AF4-4DC4-A9B5-99EDD51E6510}"/>
              </a:ext>
            </a:extLst>
          </p:cNvPr>
          <p:cNvSpPr txBox="1"/>
          <p:nvPr/>
        </p:nvSpPr>
        <p:spPr>
          <a:xfrm>
            <a:off x="158083" y="2974261"/>
            <a:ext cx="16403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Performance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39542-1C87-4DED-B962-ADFE3AAF3077}"/>
              </a:ext>
            </a:extLst>
          </p:cNvPr>
          <p:cNvSpPr txBox="1"/>
          <p:nvPr/>
        </p:nvSpPr>
        <p:spPr>
          <a:xfrm>
            <a:off x="5292444" y="2974261"/>
            <a:ext cx="96265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Load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7C8AD-5D4F-4ABC-87ED-93D62113241A}"/>
              </a:ext>
            </a:extLst>
          </p:cNvPr>
          <p:cNvSpPr txBox="1"/>
          <p:nvPr/>
        </p:nvSpPr>
        <p:spPr>
          <a:xfrm>
            <a:off x="7872740" y="2974260"/>
            <a:ext cx="96265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Stress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3E938-4C14-4AA2-B37A-F81BE99648DD}"/>
              </a:ext>
            </a:extLst>
          </p:cNvPr>
          <p:cNvSpPr txBox="1"/>
          <p:nvPr/>
        </p:nvSpPr>
        <p:spPr>
          <a:xfrm>
            <a:off x="1954027" y="2975134"/>
            <a:ext cx="115715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Usability 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C5C47-788A-41D2-A413-7E5A9E62E096}"/>
              </a:ext>
            </a:extLst>
          </p:cNvPr>
          <p:cNvSpPr txBox="1"/>
          <p:nvPr/>
        </p:nvSpPr>
        <p:spPr>
          <a:xfrm>
            <a:off x="3266749" y="2974261"/>
            <a:ext cx="187553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Maintainability testing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DEDB4-A0CE-498E-87D8-120EB2D28D14}"/>
              </a:ext>
            </a:extLst>
          </p:cNvPr>
          <p:cNvSpPr txBox="1"/>
          <p:nvPr/>
        </p:nvSpPr>
        <p:spPr>
          <a:xfrm>
            <a:off x="6410671" y="2974260"/>
            <a:ext cx="13064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Reliability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F048CB-ED03-4BBF-BD8B-7B38240B7E61}"/>
              </a:ext>
            </a:extLst>
          </p:cNvPr>
          <p:cNvSpPr txBox="1"/>
          <p:nvPr/>
        </p:nvSpPr>
        <p:spPr>
          <a:xfrm>
            <a:off x="8990967" y="2974260"/>
            <a:ext cx="137080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Portability testing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B3186-A7E9-49F5-8925-F4658C9405AA}"/>
              </a:ext>
            </a:extLst>
          </p:cNvPr>
          <p:cNvSpPr txBox="1"/>
          <p:nvPr/>
        </p:nvSpPr>
        <p:spPr>
          <a:xfrm>
            <a:off x="10696668" y="2974260"/>
            <a:ext cx="12800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>
                <a:solidFill>
                  <a:srgbClr val="000000"/>
                </a:solidFill>
                <a:effectLst/>
              </a:rPr>
              <a:t>Efficiency</a:t>
            </a:r>
            <a:r>
              <a:rPr lang="en-US"/>
              <a:t> testing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AB504F-E571-4564-8956-4196D051F2A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978269" y="2678038"/>
            <a:ext cx="5056768" cy="29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923B36-345F-453D-9813-A73AF9968F0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5773772" y="2678038"/>
            <a:ext cx="261265" cy="29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746E86-9FE7-4EBB-B8F3-39672F62F9D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035037" y="2678038"/>
            <a:ext cx="2319031" cy="29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3FDE9D-09E4-43E7-AD96-C8D2049734A2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532602" y="2678038"/>
            <a:ext cx="3502435" cy="297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CF0CD1-7C44-4AF2-B16F-0FF21FF283E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4204517" y="2678038"/>
            <a:ext cx="1830520" cy="29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68E690-D761-4ADA-874F-CDFD322DC4A3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6035037" y="2678038"/>
            <a:ext cx="1028883" cy="29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FA27C6-1E23-46C3-BC27-8074C5834EE6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6035037" y="2678038"/>
            <a:ext cx="3641334" cy="29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488C8C-20D8-4EBD-BE3C-2C60D306B866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035037" y="2678038"/>
            <a:ext cx="5301667" cy="29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2EA9A3A-599E-4FCC-9BAF-914F51754D64}"/>
              </a:ext>
            </a:extLst>
          </p:cNvPr>
          <p:cNvSpPr txBox="1"/>
          <p:nvPr/>
        </p:nvSpPr>
        <p:spPr>
          <a:xfrm>
            <a:off x="6400917" y="4328319"/>
            <a:ext cx="132600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Maturity (robustness)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Fault-tolerance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Recoverability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Compliance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26C7CF-A773-4EED-B700-2FFB08FA7023}"/>
              </a:ext>
            </a:extLst>
          </p:cNvPr>
          <p:cNvSpPr txBox="1"/>
          <p:nvPr/>
        </p:nvSpPr>
        <p:spPr>
          <a:xfrm>
            <a:off x="1759262" y="4328319"/>
            <a:ext cx="1546679" cy="16312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Understandability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Learnability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Operability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Attractiveness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Compliance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F89DE00-F970-4455-A80E-4324F87AD8C7}"/>
              </a:ext>
            </a:extLst>
          </p:cNvPr>
          <p:cNvSpPr txBox="1"/>
          <p:nvPr/>
        </p:nvSpPr>
        <p:spPr>
          <a:xfrm>
            <a:off x="10712976" y="4328319"/>
            <a:ext cx="1247456" cy="13234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Time behavior (performance)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Resource utilization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Compliance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2BA95B-A743-463E-9439-0CCFD29C34F1}"/>
              </a:ext>
            </a:extLst>
          </p:cNvPr>
          <p:cNvSpPr txBox="1"/>
          <p:nvPr/>
        </p:nvSpPr>
        <p:spPr>
          <a:xfrm>
            <a:off x="3541514" y="4328319"/>
            <a:ext cx="1326003" cy="16312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Analyzability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Changeability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Stability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Testability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Compliance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96ACA8-9B4C-4817-A390-0C140F3CD80A}"/>
              </a:ext>
            </a:extLst>
          </p:cNvPr>
          <p:cNvSpPr txBox="1"/>
          <p:nvPr/>
        </p:nvSpPr>
        <p:spPr>
          <a:xfrm>
            <a:off x="9052642" y="4328319"/>
            <a:ext cx="1247456" cy="16312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Adaptability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Installability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Co-existence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Replaceability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Compliance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1887C9A-582F-4E6A-8425-0B53167BB2FC}"/>
              </a:ext>
            </a:extLst>
          </p:cNvPr>
          <p:cNvCxnSpPr>
            <a:stCxn id="108" idx="0"/>
            <a:endCxn id="14" idx="2"/>
          </p:cNvCxnSpPr>
          <p:nvPr/>
        </p:nvCxnSpPr>
        <p:spPr>
          <a:xfrm flipV="1">
            <a:off x="2532602" y="3621465"/>
            <a:ext cx="0" cy="7068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B337164-32B0-4DB9-AAF3-DDE361C7134F}"/>
              </a:ext>
            </a:extLst>
          </p:cNvPr>
          <p:cNvCxnSpPr>
            <a:stCxn id="110" idx="0"/>
            <a:endCxn id="16" idx="2"/>
          </p:cNvCxnSpPr>
          <p:nvPr/>
        </p:nvCxnSpPr>
        <p:spPr>
          <a:xfrm flipV="1">
            <a:off x="4204516" y="3620592"/>
            <a:ext cx="1" cy="7077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280AF24-D32A-4B3F-BCFE-A2E185CF3988}"/>
              </a:ext>
            </a:extLst>
          </p:cNvPr>
          <p:cNvCxnSpPr>
            <a:stCxn id="107" idx="0"/>
            <a:endCxn id="18" idx="2"/>
          </p:cNvCxnSpPr>
          <p:nvPr/>
        </p:nvCxnSpPr>
        <p:spPr>
          <a:xfrm flipV="1">
            <a:off x="7063919" y="3620591"/>
            <a:ext cx="1" cy="7077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AD4002B-C499-4DAE-BE2A-02659B1B5516}"/>
              </a:ext>
            </a:extLst>
          </p:cNvPr>
          <p:cNvCxnSpPr>
            <a:stCxn id="111" idx="0"/>
            <a:endCxn id="20" idx="2"/>
          </p:cNvCxnSpPr>
          <p:nvPr/>
        </p:nvCxnSpPr>
        <p:spPr>
          <a:xfrm flipV="1">
            <a:off x="9676370" y="3620591"/>
            <a:ext cx="1" cy="7077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E4912C-307E-4B7F-A423-82AB468A4F2C}"/>
              </a:ext>
            </a:extLst>
          </p:cNvPr>
          <p:cNvCxnSpPr>
            <a:stCxn id="109" idx="0"/>
            <a:endCxn id="22" idx="2"/>
          </p:cNvCxnSpPr>
          <p:nvPr/>
        </p:nvCxnSpPr>
        <p:spPr>
          <a:xfrm flipV="1">
            <a:off x="11336704" y="3620591"/>
            <a:ext cx="0" cy="7077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8AB9049-A756-4687-AE60-28AC35EAA470}"/>
              </a:ext>
            </a:extLst>
          </p:cNvPr>
          <p:cNvSpPr txBox="1"/>
          <p:nvPr/>
        </p:nvSpPr>
        <p:spPr>
          <a:xfrm>
            <a:off x="3602545" y="6356350"/>
            <a:ext cx="498691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#9Slide03 Montserrat" panose="00000500000000000000" pitchFamily="2" charset="0"/>
              </a:rPr>
              <a:t>http://bit.ly/NonFunctionalTestingDetails</a:t>
            </a:r>
          </a:p>
        </p:txBody>
      </p:sp>
    </p:spTree>
    <p:extLst>
      <p:ext uri="{BB962C8B-B14F-4D97-AF65-F5344CB8AC3E}">
        <p14:creationId xmlns:p14="http://schemas.microsoft.com/office/powerpoint/2010/main" val="14296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2.3.3 Testing of Software Structure / Architecture (Structural Testing)</a:t>
            </a:r>
          </a:p>
        </p:txBody>
      </p:sp>
      <p:sp>
        <p:nvSpPr>
          <p:cNvPr id="18" name="Google Shape;91;p14">
            <a:extLst>
              <a:ext uri="{FF2B5EF4-FFF2-40B4-BE49-F238E27FC236}">
                <a16:creationId xmlns:a16="http://schemas.microsoft.com/office/drawing/2014/main" id="{FE6EDEC2-3E1C-4D58-9447-0BFF1636F717}"/>
              </a:ext>
            </a:extLst>
          </p:cNvPr>
          <p:cNvSpPr txBox="1">
            <a:spLocks/>
          </p:cNvSpPr>
          <p:nvPr/>
        </p:nvSpPr>
        <p:spPr>
          <a:xfrm>
            <a:off x="660400" y="2047822"/>
            <a:ext cx="10515600" cy="4443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1800">
                <a:solidFill>
                  <a:schemeClr val="tx1"/>
                </a:solidFill>
              </a:rPr>
              <a:t>Structural tests are often referred to as </a:t>
            </a:r>
            <a:r>
              <a:rPr lang="en-US" sz="1800" i="1">
                <a:solidFill>
                  <a:schemeClr val="tx1"/>
                </a:solidFill>
              </a:rPr>
              <a:t>“white boxes” </a:t>
            </a:r>
            <a:r>
              <a:rPr lang="en-US" sz="1800">
                <a:solidFill>
                  <a:schemeClr val="tx1"/>
                </a:solidFill>
              </a:rPr>
              <a:t>or </a:t>
            </a:r>
            <a:r>
              <a:rPr lang="en-US" sz="1800" i="1">
                <a:solidFill>
                  <a:schemeClr val="tx1"/>
                </a:solidFill>
              </a:rPr>
              <a:t>“glass boxes”.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EEFCC-5B05-4577-A574-07874F43E422}"/>
              </a:ext>
            </a:extLst>
          </p:cNvPr>
          <p:cNvSpPr txBox="1"/>
          <p:nvPr/>
        </p:nvSpPr>
        <p:spPr>
          <a:xfrm>
            <a:off x="660400" y="5330371"/>
            <a:ext cx="10834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tx1"/>
                </a:solidFill>
              </a:rPr>
              <a:t>Structural testing is often used as a </a:t>
            </a:r>
            <a:r>
              <a:rPr lang="en-US" b="1">
                <a:solidFill>
                  <a:schemeClr val="tx1"/>
                </a:solidFill>
              </a:rPr>
              <a:t>measure of testing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tx1"/>
                </a:solidFill>
              </a:rPr>
              <a:t>It can happen at any level of testing, mainly in </a:t>
            </a:r>
            <a:r>
              <a:rPr lang="en-US" b="1">
                <a:solidFill>
                  <a:schemeClr val="tx1"/>
                </a:solidFill>
              </a:rPr>
              <a:t>component testing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b="1">
                <a:solidFill>
                  <a:schemeClr val="tx1"/>
                </a:solidFill>
              </a:rPr>
              <a:t>integration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" name="Google Shape;92;p14">
            <a:extLst>
              <a:ext uri="{FF2B5EF4-FFF2-40B4-BE49-F238E27FC236}">
                <a16:creationId xmlns:a16="http://schemas.microsoft.com/office/drawing/2014/main" id="{7B94D131-BA0E-429B-B4D6-CE7F34624A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0964" y="2669085"/>
            <a:ext cx="3430072" cy="232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066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2.3.3 Testing of Software Structure / Architecture (Structural Testing)</a:t>
            </a:r>
          </a:p>
        </p:txBody>
      </p:sp>
      <p:sp>
        <p:nvSpPr>
          <p:cNvPr id="12" name="Google Shape;99;p15">
            <a:extLst>
              <a:ext uri="{FF2B5EF4-FFF2-40B4-BE49-F238E27FC236}">
                <a16:creationId xmlns:a16="http://schemas.microsoft.com/office/drawing/2014/main" id="{54807AFB-9C80-4955-86E0-2D0F7C0C82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88870" cy="2380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en-US" sz="1800" b="1">
                <a:solidFill>
                  <a:schemeClr val="tx1"/>
                </a:solidFill>
              </a:rPr>
              <a:t>Coverage metrics </a:t>
            </a:r>
            <a:r>
              <a:rPr lang="en-US" sz="1800">
                <a:solidFill>
                  <a:schemeClr val="tx1"/>
                </a:solidFill>
              </a:rPr>
              <a:t>measure the </a:t>
            </a:r>
            <a:r>
              <a:rPr lang="en-US" sz="1800" b="1">
                <a:solidFill>
                  <a:schemeClr val="tx1"/>
                </a:solidFill>
              </a:rPr>
              <a:t>percentage of executions </a:t>
            </a:r>
            <a:r>
              <a:rPr lang="en-US" sz="1800">
                <a:solidFill>
                  <a:schemeClr val="tx1"/>
                </a:solidFill>
              </a:rPr>
              <a:t>that have been performed by a test suite.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en-US" sz="1800">
                <a:solidFill>
                  <a:schemeClr val="tx1"/>
                </a:solidFill>
              </a:rPr>
              <a:t>If the coverage is not 100%, then </a:t>
            </a:r>
            <a:r>
              <a:rPr lang="en-US" sz="1800" b="1">
                <a:solidFill>
                  <a:schemeClr val="tx1"/>
                </a:solidFill>
              </a:rPr>
              <a:t>additional tests </a:t>
            </a:r>
            <a:r>
              <a:rPr lang="en-US" sz="1800">
                <a:solidFill>
                  <a:schemeClr val="tx1"/>
                </a:solidFill>
              </a:rPr>
              <a:t>may need to be written and run to cover the unexecuted parts.</a:t>
            </a:r>
          </a:p>
        </p:txBody>
      </p:sp>
      <p:pic>
        <p:nvPicPr>
          <p:cNvPr id="13" name="Google Shape;100;p15">
            <a:extLst>
              <a:ext uri="{FF2B5EF4-FFF2-40B4-BE49-F238E27FC236}">
                <a16:creationId xmlns:a16="http://schemas.microsoft.com/office/drawing/2014/main" id="{B4866712-9665-452A-BA49-C89D371671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27070" y="2270019"/>
            <a:ext cx="4039704" cy="14998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98B193-4267-4824-96D8-89A38284549D}"/>
              </a:ext>
            </a:extLst>
          </p:cNvPr>
          <p:cNvSpPr txBox="1"/>
          <p:nvPr/>
        </p:nvSpPr>
        <p:spPr>
          <a:xfrm>
            <a:off x="838200" y="4411001"/>
            <a:ext cx="6888871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2800"/>
              <a:buNone/>
            </a:pPr>
            <a:r>
              <a:rPr lang="en-US" sz="1800">
                <a:solidFill>
                  <a:schemeClr val="tx1"/>
                </a:solidFill>
              </a:rPr>
              <a:t>The techniques used for structural testing are </a:t>
            </a:r>
            <a:r>
              <a:rPr lang="en-US" sz="1800" b="1">
                <a:solidFill>
                  <a:schemeClr val="tx1"/>
                </a:solidFill>
              </a:rPr>
              <a:t>white box testing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b="1">
                <a:solidFill>
                  <a:schemeClr val="tx1"/>
                </a:solidFill>
              </a:rPr>
              <a:t>control flow models</a:t>
            </a:r>
            <a:r>
              <a:rPr lang="en-US" sz="1800">
                <a:solidFill>
                  <a:schemeClr val="tx1"/>
                </a:solidFill>
              </a:rPr>
              <a:t> commonly used to support structural testing. </a:t>
            </a:r>
          </a:p>
        </p:txBody>
      </p:sp>
    </p:spTree>
    <p:extLst>
      <p:ext uri="{BB962C8B-B14F-4D97-AF65-F5344CB8AC3E}">
        <p14:creationId xmlns:p14="http://schemas.microsoft.com/office/powerpoint/2010/main" val="159778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267-698F-4C34-93EF-D225DF0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#9Slide03 Montserrat Medium" panose="00000600000000000000" pitchFamily="2" charset="0"/>
              </a:rPr>
              <a:t>2.3 Test Types: The Targets Of Testing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066F-EAAF-4077-8B2B-2EE9AF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5F797-4E01-4EA9-A978-D68FC5FB38CB}"/>
              </a:ext>
            </a:extLst>
          </p:cNvPr>
          <p:cNvSpPr/>
          <p:nvPr/>
        </p:nvSpPr>
        <p:spPr>
          <a:xfrm>
            <a:off x="-160421" y="1232033"/>
            <a:ext cx="12512842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rtl="0"/>
            <a:r>
              <a:rPr lang="en-US" b="0" i="0" u="none" strike="noStrike">
                <a:solidFill>
                  <a:schemeClr val="bg1"/>
                </a:solidFill>
                <a:effectLst/>
                <a:latin typeface="#9Slide03 Montserrat" panose="00000500000000000000" pitchFamily="2" charset="0"/>
              </a:rPr>
              <a:t>2.3.4 Testing Related to Change (Confirmation and Regression Testing)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9F7EF-BC7E-4117-89E3-F42B55E944CD}"/>
              </a:ext>
            </a:extLst>
          </p:cNvPr>
          <p:cNvSpPr txBox="1"/>
          <p:nvPr/>
        </p:nvSpPr>
        <p:spPr>
          <a:xfrm>
            <a:off x="660400" y="1941903"/>
            <a:ext cx="47051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#9Slide03 Montserrat Medium" panose="00000600000000000000" pitchFamily="2" charset="0"/>
              </a:rPr>
              <a:t>CONFIRMATION TESTING (RE-TESTING)</a:t>
            </a:r>
            <a:endParaRPr lang="en-US">
              <a:latin typeface="#9Slide03 Montserrat Medium" panose="00000600000000000000" pitchFamily="2" charset="0"/>
            </a:endParaRPr>
          </a:p>
        </p:txBody>
      </p:sp>
      <p:grpSp>
        <p:nvGrpSpPr>
          <p:cNvPr id="19" name="Google Shape;112;p17">
            <a:extLst>
              <a:ext uri="{FF2B5EF4-FFF2-40B4-BE49-F238E27FC236}">
                <a16:creationId xmlns:a16="http://schemas.microsoft.com/office/drawing/2014/main" id="{B5F37A34-5CE7-4AB4-B18F-8195E4316034}"/>
              </a:ext>
            </a:extLst>
          </p:cNvPr>
          <p:cNvGrpSpPr/>
          <p:nvPr/>
        </p:nvGrpSpPr>
        <p:grpSpPr>
          <a:xfrm>
            <a:off x="3403264" y="5819595"/>
            <a:ext cx="3885477" cy="996575"/>
            <a:chOff x="2476988" y="1243925"/>
            <a:chExt cx="3885477" cy="996575"/>
          </a:xfrm>
        </p:grpSpPr>
        <p:sp>
          <p:nvSpPr>
            <p:cNvPr id="20" name="Google Shape;113;p17">
              <a:extLst>
                <a:ext uri="{FF2B5EF4-FFF2-40B4-BE49-F238E27FC236}">
                  <a16:creationId xmlns:a16="http://schemas.microsoft.com/office/drawing/2014/main" id="{1C18F765-6602-4705-92BB-34AEFF6EBD70}"/>
                </a:ext>
              </a:extLst>
            </p:cNvPr>
            <p:cNvSpPr/>
            <p:nvPr/>
          </p:nvSpPr>
          <p:spPr>
            <a:xfrm>
              <a:off x="2477000" y="1243925"/>
              <a:ext cx="3885465" cy="736700"/>
            </a:xfrm>
            <a:custGeom>
              <a:avLst/>
              <a:gdLst/>
              <a:ahLst/>
              <a:cxnLst/>
              <a:rect l="l" t="t" r="r" b="b"/>
              <a:pathLst>
                <a:path w="140816" h="29468" extrusionOk="0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4;p17">
              <a:extLst>
                <a:ext uri="{FF2B5EF4-FFF2-40B4-BE49-F238E27FC236}">
                  <a16:creationId xmlns:a16="http://schemas.microsoft.com/office/drawing/2014/main" id="{EB60A47F-9ACF-45E5-9F57-55A2F01040D6}"/>
                </a:ext>
              </a:extLst>
            </p:cNvPr>
            <p:cNvSpPr/>
            <p:nvPr/>
          </p:nvSpPr>
          <p:spPr>
            <a:xfrm>
              <a:off x="3306913" y="1557063"/>
              <a:ext cx="44675" cy="204800"/>
            </a:xfrm>
            <a:custGeom>
              <a:avLst/>
              <a:gdLst/>
              <a:ahLst/>
              <a:cxnLst/>
              <a:rect l="l" t="t" r="r" b="b"/>
              <a:pathLst>
                <a:path w="1787" h="8192" extrusionOk="0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5;p17">
              <a:extLst>
                <a:ext uri="{FF2B5EF4-FFF2-40B4-BE49-F238E27FC236}">
                  <a16:creationId xmlns:a16="http://schemas.microsoft.com/office/drawing/2014/main" id="{8A4A780E-413F-4353-AE63-C47B31F8415F}"/>
                </a:ext>
              </a:extLst>
            </p:cNvPr>
            <p:cNvSpPr/>
            <p:nvPr/>
          </p:nvSpPr>
          <p:spPr>
            <a:xfrm>
              <a:off x="3247388" y="1594263"/>
              <a:ext cx="44650" cy="167600"/>
            </a:xfrm>
            <a:custGeom>
              <a:avLst/>
              <a:gdLst/>
              <a:ahLst/>
              <a:cxnLst/>
              <a:rect l="l" t="t" r="r" b="b"/>
              <a:pathLst>
                <a:path w="1786" h="6704" extrusionOk="0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6;p17">
              <a:extLst>
                <a:ext uri="{FF2B5EF4-FFF2-40B4-BE49-F238E27FC236}">
                  <a16:creationId xmlns:a16="http://schemas.microsoft.com/office/drawing/2014/main" id="{1B025C56-CE0F-45FE-9C6E-2D1741928085}"/>
                </a:ext>
              </a:extLst>
            </p:cNvPr>
            <p:cNvSpPr/>
            <p:nvPr/>
          </p:nvSpPr>
          <p:spPr>
            <a:xfrm>
              <a:off x="3191713" y="1631488"/>
              <a:ext cx="44675" cy="130375"/>
            </a:xfrm>
            <a:custGeom>
              <a:avLst/>
              <a:gdLst/>
              <a:ahLst/>
              <a:cxnLst/>
              <a:rect l="l" t="t" r="r" b="b"/>
              <a:pathLst>
                <a:path w="1787" h="5215" extrusionOk="0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7;p17">
              <a:extLst>
                <a:ext uri="{FF2B5EF4-FFF2-40B4-BE49-F238E27FC236}">
                  <a16:creationId xmlns:a16="http://schemas.microsoft.com/office/drawing/2014/main" id="{26BE6269-1693-44DF-A71A-EB7BB0FD8746}"/>
                </a:ext>
              </a:extLst>
            </p:cNvPr>
            <p:cNvSpPr/>
            <p:nvPr/>
          </p:nvSpPr>
          <p:spPr>
            <a:xfrm>
              <a:off x="3132188" y="1672563"/>
              <a:ext cx="44675" cy="89300"/>
            </a:xfrm>
            <a:custGeom>
              <a:avLst/>
              <a:gdLst/>
              <a:ahLst/>
              <a:cxnLst/>
              <a:rect l="l" t="t" r="r" b="b"/>
              <a:pathLst>
                <a:path w="1787" h="3572" extrusionOk="0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8;p17">
              <a:extLst>
                <a:ext uri="{FF2B5EF4-FFF2-40B4-BE49-F238E27FC236}">
                  <a16:creationId xmlns:a16="http://schemas.microsoft.com/office/drawing/2014/main" id="{9237B356-9ABC-4C8B-81D2-5EDE12D05168}"/>
                </a:ext>
              </a:extLst>
            </p:cNvPr>
            <p:cNvSpPr/>
            <p:nvPr/>
          </p:nvSpPr>
          <p:spPr>
            <a:xfrm>
              <a:off x="2476988" y="1243925"/>
              <a:ext cx="882275" cy="996575"/>
            </a:xfrm>
            <a:custGeom>
              <a:avLst/>
              <a:gdLst/>
              <a:ahLst/>
              <a:cxnLst/>
              <a:rect l="l" t="t" r="r" b="b"/>
              <a:pathLst>
                <a:path w="35291" h="39863" extrusionOk="0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lang="en-US" sz="29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9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19;p17">
              <a:extLst>
                <a:ext uri="{FF2B5EF4-FFF2-40B4-BE49-F238E27FC236}">
                  <a16:creationId xmlns:a16="http://schemas.microsoft.com/office/drawing/2014/main" id="{979EE744-6418-4AAF-8567-0A4D8A75F5E4}"/>
                </a:ext>
              </a:extLst>
            </p:cNvPr>
            <p:cNvSpPr/>
            <p:nvPr/>
          </p:nvSpPr>
          <p:spPr>
            <a:xfrm>
              <a:off x="4121951" y="1442222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Re-testing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120;p17">
            <a:extLst>
              <a:ext uri="{FF2B5EF4-FFF2-40B4-BE49-F238E27FC236}">
                <a16:creationId xmlns:a16="http://schemas.microsoft.com/office/drawing/2014/main" id="{CDE0CAB9-0E83-4BC5-B29D-B6DB5685E2BD}"/>
              </a:ext>
            </a:extLst>
          </p:cNvPr>
          <p:cNvGrpSpPr/>
          <p:nvPr/>
        </p:nvGrpSpPr>
        <p:grpSpPr>
          <a:xfrm>
            <a:off x="3422795" y="5040373"/>
            <a:ext cx="3885477" cy="996575"/>
            <a:chOff x="2476988" y="3610275"/>
            <a:chExt cx="3885477" cy="996575"/>
          </a:xfrm>
        </p:grpSpPr>
        <p:sp>
          <p:nvSpPr>
            <p:cNvPr id="29" name="Google Shape;121;p17">
              <a:extLst>
                <a:ext uri="{FF2B5EF4-FFF2-40B4-BE49-F238E27FC236}">
                  <a16:creationId xmlns:a16="http://schemas.microsoft.com/office/drawing/2014/main" id="{F89AD83B-0EB0-4FDE-8B8E-037558B3B844}"/>
                </a:ext>
              </a:extLst>
            </p:cNvPr>
            <p:cNvSpPr/>
            <p:nvPr/>
          </p:nvSpPr>
          <p:spPr>
            <a:xfrm>
              <a:off x="2477000" y="3610275"/>
              <a:ext cx="3885465" cy="736725"/>
            </a:xfrm>
            <a:custGeom>
              <a:avLst/>
              <a:gdLst/>
              <a:ahLst/>
              <a:cxnLst/>
              <a:rect l="l" t="t" r="r" b="b"/>
              <a:pathLst>
                <a:path w="140816" h="29469" extrusionOk="0">
                  <a:moveTo>
                    <a:pt x="8514" y="1"/>
                  </a:moveTo>
                  <a:lnTo>
                    <a:pt x="1" y="14729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2;p17">
              <a:extLst>
                <a:ext uri="{FF2B5EF4-FFF2-40B4-BE49-F238E27FC236}">
                  <a16:creationId xmlns:a16="http://schemas.microsoft.com/office/drawing/2014/main" id="{F044461F-AA9E-4AB6-8048-00048D6767B2}"/>
                </a:ext>
              </a:extLst>
            </p:cNvPr>
            <p:cNvSpPr/>
            <p:nvPr/>
          </p:nvSpPr>
          <p:spPr>
            <a:xfrm>
              <a:off x="2476988" y="3610275"/>
              <a:ext cx="882275" cy="996575"/>
            </a:xfrm>
            <a:custGeom>
              <a:avLst/>
              <a:gdLst/>
              <a:ahLst/>
              <a:cxnLst/>
              <a:rect l="l" t="t" r="r" b="b"/>
              <a:pathLst>
                <a:path w="35291" h="39863" extrusionOk="0">
                  <a:moveTo>
                    <a:pt x="0" y="1"/>
                  </a:moveTo>
                  <a:lnTo>
                    <a:pt x="0" y="29468"/>
                  </a:lnTo>
                  <a:lnTo>
                    <a:pt x="17645" y="39863"/>
                  </a:lnTo>
                  <a:lnTo>
                    <a:pt x="35291" y="29468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6D6DEC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lang="en-US" sz="29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" name="Google Shape;123;p17">
              <a:extLst>
                <a:ext uri="{FF2B5EF4-FFF2-40B4-BE49-F238E27FC236}">
                  <a16:creationId xmlns:a16="http://schemas.microsoft.com/office/drawing/2014/main" id="{C13CD2D4-0AED-4419-81EA-5580915933B6}"/>
                </a:ext>
              </a:extLst>
            </p:cNvPr>
            <p:cNvSpPr/>
            <p:nvPr/>
          </p:nvSpPr>
          <p:spPr>
            <a:xfrm>
              <a:off x="4086272" y="3839962"/>
              <a:ext cx="1529653" cy="191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 version (fixed bug)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124;p17">
            <a:extLst>
              <a:ext uri="{FF2B5EF4-FFF2-40B4-BE49-F238E27FC236}">
                <a16:creationId xmlns:a16="http://schemas.microsoft.com/office/drawing/2014/main" id="{3B59B0EF-E68E-4F06-9021-3E94E331327E}"/>
              </a:ext>
            </a:extLst>
          </p:cNvPr>
          <p:cNvGrpSpPr/>
          <p:nvPr/>
        </p:nvGrpSpPr>
        <p:grpSpPr>
          <a:xfrm>
            <a:off x="3422807" y="4254873"/>
            <a:ext cx="3885465" cy="996575"/>
            <a:chOff x="2477000" y="2824775"/>
            <a:chExt cx="3885465" cy="996575"/>
          </a:xfrm>
        </p:grpSpPr>
        <p:sp>
          <p:nvSpPr>
            <p:cNvPr id="33" name="Google Shape;125;p17">
              <a:extLst>
                <a:ext uri="{FF2B5EF4-FFF2-40B4-BE49-F238E27FC236}">
                  <a16:creationId xmlns:a16="http://schemas.microsoft.com/office/drawing/2014/main" id="{C27F4C8D-8534-4D58-B259-97EE7D261785}"/>
                </a:ext>
              </a:extLst>
            </p:cNvPr>
            <p:cNvSpPr/>
            <p:nvPr/>
          </p:nvSpPr>
          <p:spPr>
            <a:xfrm>
              <a:off x="2477000" y="2824775"/>
              <a:ext cx="3885465" cy="736700"/>
            </a:xfrm>
            <a:custGeom>
              <a:avLst/>
              <a:gdLst/>
              <a:ahLst/>
              <a:cxnLst/>
              <a:rect l="l" t="t" r="r" b="b"/>
              <a:pathLst>
                <a:path w="140816" h="29468" extrusionOk="0">
                  <a:moveTo>
                    <a:pt x="8514" y="0"/>
                  </a:moveTo>
                  <a:lnTo>
                    <a:pt x="1" y="14728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8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6;p17">
              <a:extLst>
                <a:ext uri="{FF2B5EF4-FFF2-40B4-BE49-F238E27FC236}">
                  <a16:creationId xmlns:a16="http://schemas.microsoft.com/office/drawing/2014/main" id="{FA8F66A2-47F9-4EE4-8664-02254DE45E47}"/>
                </a:ext>
              </a:extLst>
            </p:cNvPr>
            <p:cNvSpPr/>
            <p:nvPr/>
          </p:nvSpPr>
          <p:spPr>
            <a:xfrm>
              <a:off x="2477000" y="2824775"/>
              <a:ext cx="882250" cy="996575"/>
            </a:xfrm>
            <a:custGeom>
              <a:avLst/>
              <a:gdLst/>
              <a:ahLst/>
              <a:cxnLst/>
              <a:rect l="l" t="t" r="r" b="b"/>
              <a:pathLst>
                <a:path w="35290" h="39863" extrusionOk="0">
                  <a:moveTo>
                    <a:pt x="0" y="0"/>
                  </a:moveTo>
                  <a:lnTo>
                    <a:pt x="0" y="29468"/>
                  </a:lnTo>
                  <a:lnTo>
                    <a:pt x="17645" y="39862"/>
                  </a:lnTo>
                  <a:lnTo>
                    <a:pt x="35290" y="29468"/>
                  </a:lnTo>
                  <a:lnTo>
                    <a:pt x="35290" y="0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lang="en-US" sz="29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" name="Google Shape;127;p17">
              <a:extLst>
                <a:ext uri="{FF2B5EF4-FFF2-40B4-BE49-F238E27FC236}">
                  <a16:creationId xmlns:a16="http://schemas.microsoft.com/office/drawing/2014/main" id="{6F94DF1A-47AC-4D1F-80AF-43D69437CB51}"/>
                </a:ext>
              </a:extLst>
            </p:cNvPr>
            <p:cNvSpPr/>
            <p:nvPr/>
          </p:nvSpPr>
          <p:spPr>
            <a:xfrm>
              <a:off x="4125000" y="3049461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bug is reported 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128;p17">
            <a:extLst>
              <a:ext uri="{FF2B5EF4-FFF2-40B4-BE49-F238E27FC236}">
                <a16:creationId xmlns:a16="http://schemas.microsoft.com/office/drawing/2014/main" id="{6EF94445-87F7-4069-9EB3-2511C538DF35}"/>
              </a:ext>
            </a:extLst>
          </p:cNvPr>
          <p:cNvGrpSpPr/>
          <p:nvPr/>
        </p:nvGrpSpPr>
        <p:grpSpPr>
          <a:xfrm>
            <a:off x="3422795" y="3459523"/>
            <a:ext cx="3885477" cy="996575"/>
            <a:chOff x="2476988" y="2029425"/>
            <a:chExt cx="3885477" cy="996575"/>
          </a:xfrm>
        </p:grpSpPr>
        <p:sp>
          <p:nvSpPr>
            <p:cNvPr id="37" name="Google Shape;129;p17">
              <a:extLst>
                <a:ext uri="{FF2B5EF4-FFF2-40B4-BE49-F238E27FC236}">
                  <a16:creationId xmlns:a16="http://schemas.microsoft.com/office/drawing/2014/main" id="{35AAC7B9-E2E8-4696-BB07-19CDFD9ACBFB}"/>
                </a:ext>
              </a:extLst>
            </p:cNvPr>
            <p:cNvSpPr/>
            <p:nvPr/>
          </p:nvSpPr>
          <p:spPr>
            <a:xfrm>
              <a:off x="2477000" y="2029425"/>
              <a:ext cx="3885465" cy="736725"/>
            </a:xfrm>
            <a:custGeom>
              <a:avLst/>
              <a:gdLst/>
              <a:ahLst/>
              <a:cxnLst/>
              <a:rect l="l" t="t" r="r" b="b"/>
              <a:pathLst>
                <a:path w="140816" h="29469" extrusionOk="0">
                  <a:moveTo>
                    <a:pt x="8514" y="1"/>
                  </a:moveTo>
                  <a:lnTo>
                    <a:pt x="1" y="14729"/>
                  </a:lnTo>
                  <a:lnTo>
                    <a:pt x="8514" y="29469"/>
                  </a:lnTo>
                  <a:lnTo>
                    <a:pt x="132303" y="29469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30;p17">
              <a:extLst>
                <a:ext uri="{FF2B5EF4-FFF2-40B4-BE49-F238E27FC236}">
                  <a16:creationId xmlns:a16="http://schemas.microsoft.com/office/drawing/2014/main" id="{EEEA9C28-553C-4454-ADC7-369F6E790638}"/>
                </a:ext>
              </a:extLst>
            </p:cNvPr>
            <p:cNvSpPr/>
            <p:nvPr/>
          </p:nvSpPr>
          <p:spPr>
            <a:xfrm>
              <a:off x="2476988" y="2029425"/>
              <a:ext cx="882275" cy="996575"/>
            </a:xfrm>
            <a:custGeom>
              <a:avLst/>
              <a:gdLst/>
              <a:ahLst/>
              <a:cxnLst/>
              <a:rect l="l" t="t" r="r" b="b"/>
              <a:pathLst>
                <a:path w="35291" h="39863" extrusionOk="0">
                  <a:moveTo>
                    <a:pt x="1" y="1"/>
                  </a:moveTo>
                  <a:lnTo>
                    <a:pt x="1" y="29469"/>
                  </a:lnTo>
                  <a:lnTo>
                    <a:pt x="17646" y="39863"/>
                  </a:lnTo>
                  <a:lnTo>
                    <a:pt x="35291" y="29469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lang="en-US" sz="29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" name="Google Shape;131;p17">
              <a:extLst>
                <a:ext uri="{FF2B5EF4-FFF2-40B4-BE49-F238E27FC236}">
                  <a16:creationId xmlns:a16="http://schemas.microsoft.com/office/drawing/2014/main" id="{481FBBBF-0763-4210-BBD0-FAFBF53EBB54}"/>
                </a:ext>
              </a:extLst>
            </p:cNvPr>
            <p:cNvSpPr/>
            <p:nvPr/>
          </p:nvSpPr>
          <p:spPr>
            <a:xfrm>
              <a:off x="4113830" y="2278476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Determine the cause 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132;p17">
            <a:extLst>
              <a:ext uri="{FF2B5EF4-FFF2-40B4-BE49-F238E27FC236}">
                <a16:creationId xmlns:a16="http://schemas.microsoft.com/office/drawing/2014/main" id="{ACACF8CD-A33A-4873-B6EA-34512906BF7B}"/>
              </a:ext>
            </a:extLst>
          </p:cNvPr>
          <p:cNvGrpSpPr/>
          <p:nvPr/>
        </p:nvGrpSpPr>
        <p:grpSpPr>
          <a:xfrm>
            <a:off x="3422795" y="2674023"/>
            <a:ext cx="3885477" cy="996575"/>
            <a:chOff x="2476988" y="1243925"/>
            <a:chExt cx="3885477" cy="996575"/>
          </a:xfrm>
        </p:grpSpPr>
        <p:sp>
          <p:nvSpPr>
            <p:cNvPr id="41" name="Google Shape;133;p17">
              <a:extLst>
                <a:ext uri="{FF2B5EF4-FFF2-40B4-BE49-F238E27FC236}">
                  <a16:creationId xmlns:a16="http://schemas.microsoft.com/office/drawing/2014/main" id="{73827249-6E66-48AD-A96F-54404B030A28}"/>
                </a:ext>
              </a:extLst>
            </p:cNvPr>
            <p:cNvSpPr/>
            <p:nvPr/>
          </p:nvSpPr>
          <p:spPr>
            <a:xfrm>
              <a:off x="2477000" y="1243925"/>
              <a:ext cx="3885465" cy="736700"/>
            </a:xfrm>
            <a:custGeom>
              <a:avLst/>
              <a:gdLst/>
              <a:ahLst/>
              <a:cxnLst/>
              <a:rect l="l" t="t" r="r" b="b"/>
              <a:pathLst>
                <a:path w="140816" h="29468" extrusionOk="0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17">
              <a:extLst>
                <a:ext uri="{FF2B5EF4-FFF2-40B4-BE49-F238E27FC236}">
                  <a16:creationId xmlns:a16="http://schemas.microsoft.com/office/drawing/2014/main" id="{29E1AA7D-F63F-4DA4-ACDB-57F338F09F4E}"/>
                </a:ext>
              </a:extLst>
            </p:cNvPr>
            <p:cNvSpPr/>
            <p:nvPr/>
          </p:nvSpPr>
          <p:spPr>
            <a:xfrm>
              <a:off x="3306913" y="1557063"/>
              <a:ext cx="44675" cy="204800"/>
            </a:xfrm>
            <a:custGeom>
              <a:avLst/>
              <a:gdLst/>
              <a:ahLst/>
              <a:cxnLst/>
              <a:rect l="l" t="t" r="r" b="b"/>
              <a:pathLst>
                <a:path w="1787" h="8192" extrusionOk="0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35;p17">
              <a:extLst>
                <a:ext uri="{FF2B5EF4-FFF2-40B4-BE49-F238E27FC236}">
                  <a16:creationId xmlns:a16="http://schemas.microsoft.com/office/drawing/2014/main" id="{E0904F37-B5BC-4E21-B337-65D8DECDB6DD}"/>
                </a:ext>
              </a:extLst>
            </p:cNvPr>
            <p:cNvSpPr/>
            <p:nvPr/>
          </p:nvSpPr>
          <p:spPr>
            <a:xfrm>
              <a:off x="3247388" y="1594263"/>
              <a:ext cx="44650" cy="167600"/>
            </a:xfrm>
            <a:custGeom>
              <a:avLst/>
              <a:gdLst/>
              <a:ahLst/>
              <a:cxnLst/>
              <a:rect l="l" t="t" r="r" b="b"/>
              <a:pathLst>
                <a:path w="1786" h="6704" extrusionOk="0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36;p17">
              <a:extLst>
                <a:ext uri="{FF2B5EF4-FFF2-40B4-BE49-F238E27FC236}">
                  <a16:creationId xmlns:a16="http://schemas.microsoft.com/office/drawing/2014/main" id="{B9B63216-EF5E-4F20-A109-DCDF99C03387}"/>
                </a:ext>
              </a:extLst>
            </p:cNvPr>
            <p:cNvSpPr/>
            <p:nvPr/>
          </p:nvSpPr>
          <p:spPr>
            <a:xfrm>
              <a:off x="3191713" y="1631488"/>
              <a:ext cx="44675" cy="130375"/>
            </a:xfrm>
            <a:custGeom>
              <a:avLst/>
              <a:gdLst/>
              <a:ahLst/>
              <a:cxnLst/>
              <a:rect l="l" t="t" r="r" b="b"/>
              <a:pathLst>
                <a:path w="1787" h="5215" extrusionOk="0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37;p17">
              <a:extLst>
                <a:ext uri="{FF2B5EF4-FFF2-40B4-BE49-F238E27FC236}">
                  <a16:creationId xmlns:a16="http://schemas.microsoft.com/office/drawing/2014/main" id="{60E03B3B-8CF2-4385-9809-90EB2821F214}"/>
                </a:ext>
              </a:extLst>
            </p:cNvPr>
            <p:cNvSpPr/>
            <p:nvPr/>
          </p:nvSpPr>
          <p:spPr>
            <a:xfrm>
              <a:off x="3132188" y="1672563"/>
              <a:ext cx="44675" cy="89300"/>
            </a:xfrm>
            <a:custGeom>
              <a:avLst/>
              <a:gdLst/>
              <a:ahLst/>
              <a:cxnLst/>
              <a:rect l="l" t="t" r="r" b="b"/>
              <a:pathLst>
                <a:path w="1787" h="3572" extrusionOk="0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38;p17">
              <a:extLst>
                <a:ext uri="{FF2B5EF4-FFF2-40B4-BE49-F238E27FC236}">
                  <a16:creationId xmlns:a16="http://schemas.microsoft.com/office/drawing/2014/main" id="{3095F35B-A45D-46A1-AE78-72EEC4146FE4}"/>
                </a:ext>
              </a:extLst>
            </p:cNvPr>
            <p:cNvSpPr/>
            <p:nvPr/>
          </p:nvSpPr>
          <p:spPr>
            <a:xfrm>
              <a:off x="2476988" y="1243925"/>
              <a:ext cx="882275" cy="996575"/>
            </a:xfrm>
            <a:custGeom>
              <a:avLst/>
              <a:gdLst/>
              <a:ahLst/>
              <a:cxnLst/>
              <a:rect l="l" t="t" r="r" b="b"/>
              <a:pathLst>
                <a:path w="35291" h="39863" extrusionOk="0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lang="en-US" sz="29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" name="Google Shape;139;p17">
              <a:extLst>
                <a:ext uri="{FF2B5EF4-FFF2-40B4-BE49-F238E27FC236}">
                  <a16:creationId xmlns:a16="http://schemas.microsoft.com/office/drawing/2014/main" id="{D02CD4F8-BBDB-41DE-8443-7B8D2E43C28C}"/>
                </a:ext>
              </a:extLst>
            </p:cNvPr>
            <p:cNvSpPr/>
            <p:nvPr/>
          </p:nvSpPr>
          <p:spPr>
            <a:xfrm>
              <a:off x="4129651" y="1479814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Test fail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140;p17">
            <a:extLst>
              <a:ext uri="{FF2B5EF4-FFF2-40B4-BE49-F238E27FC236}">
                <a16:creationId xmlns:a16="http://schemas.microsoft.com/office/drawing/2014/main" id="{E3C8A398-3738-4B7E-9E63-CDEDFA6DCA1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9839" y="2631262"/>
            <a:ext cx="1107242" cy="71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41;p17">
            <a:extLst>
              <a:ext uri="{FF2B5EF4-FFF2-40B4-BE49-F238E27FC236}">
                <a16:creationId xmlns:a16="http://schemas.microsoft.com/office/drawing/2014/main" id="{ED7CACA9-E3AE-4856-83FA-F38F70770B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5061" y="3472669"/>
            <a:ext cx="676798" cy="67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42;p17">
            <a:extLst>
              <a:ext uri="{FF2B5EF4-FFF2-40B4-BE49-F238E27FC236}">
                <a16:creationId xmlns:a16="http://schemas.microsoft.com/office/drawing/2014/main" id="{932FD7E2-B776-46D2-A23F-1C87E631C6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9366" y="4354035"/>
            <a:ext cx="899158" cy="56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43;p17">
            <a:extLst>
              <a:ext uri="{FF2B5EF4-FFF2-40B4-BE49-F238E27FC236}">
                <a16:creationId xmlns:a16="http://schemas.microsoft.com/office/drawing/2014/main" id="{CDC1F48F-6371-4A0F-A5C0-2E2A3D1D70F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7965" y="5111821"/>
            <a:ext cx="1547787" cy="66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44;p17">
            <a:extLst>
              <a:ext uri="{FF2B5EF4-FFF2-40B4-BE49-F238E27FC236}">
                <a16:creationId xmlns:a16="http://schemas.microsoft.com/office/drawing/2014/main" id="{ECDF48EB-CD71-4661-8DE6-314E96E323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27582" y="5864098"/>
            <a:ext cx="647694" cy="647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48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">
      <a:majorFont>
        <a:latin typeface="#9Slide03 Montserrat Medium"/>
        <a:ea typeface=""/>
        <a:cs typeface=""/>
      </a:majorFont>
      <a:minorFont>
        <a:latin typeface="#9Slide03 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2541</TotalTime>
  <Words>1295</Words>
  <Application>Microsoft Office PowerPoint</Application>
  <PresentationFormat>Widescreen</PresentationFormat>
  <Paragraphs>257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Fira Sans Extra Condensed Medium</vt:lpstr>
      <vt:lpstr>TT Norms Pro</vt:lpstr>
      <vt:lpstr>TT Norms Pro ExtraBold</vt:lpstr>
      <vt:lpstr>TT Norms Pro Medium</vt:lpstr>
      <vt:lpstr>#9Slide03 Montserrat</vt:lpstr>
      <vt:lpstr>#9Slide03 Montserrat ExtraBold</vt:lpstr>
      <vt:lpstr>#9Slide03 Montserrat Light</vt:lpstr>
      <vt:lpstr>#9Slide03 Montserrat Medium</vt:lpstr>
      <vt:lpstr>Arial</vt:lpstr>
      <vt:lpstr>Calibri</vt:lpstr>
      <vt:lpstr>Cambria</vt:lpstr>
      <vt:lpstr>SVN-Holiday</vt:lpstr>
      <vt:lpstr>Office Theme</vt:lpstr>
      <vt:lpstr>PowerPoint Presentation</vt:lpstr>
      <vt:lpstr>Content</vt:lpstr>
      <vt:lpstr>2.3 Test Types: The Targets Of Testing</vt:lpstr>
      <vt:lpstr>2.3 Test Types: The Targets Of Testing</vt:lpstr>
      <vt:lpstr>2.3 Test Types: The Targets Of Testing</vt:lpstr>
      <vt:lpstr>2.3 Test Types: The Targets Of Testing</vt:lpstr>
      <vt:lpstr>2.3 Test Types: The Targets Of Testing</vt:lpstr>
      <vt:lpstr>2.3 Test Types: The Targets Of Testing</vt:lpstr>
      <vt:lpstr>2.3 Test Types: The Targets Of Testing</vt:lpstr>
      <vt:lpstr>2.3 Test Types: The Targets Of Testing</vt:lpstr>
      <vt:lpstr>2.3 Test Types: The Targets Of Testing</vt:lpstr>
      <vt:lpstr>2.4 Maintenance Testing</vt:lpstr>
      <vt:lpstr>2.4 Maintenance Testing</vt:lpstr>
      <vt:lpstr>2.4 Maintenance Testing</vt:lpstr>
      <vt:lpstr>2.4 Maintenance Testing</vt:lpstr>
      <vt:lpstr>2.4 Maintenance Testing</vt:lpstr>
      <vt:lpstr>2.4 Maintenance Testing</vt:lpstr>
      <vt:lpstr>2.4 Maintenance Testing</vt:lpstr>
      <vt:lpstr>2.4 Maintenance Testing</vt:lpstr>
      <vt:lpstr>2.4 Maintenance Testing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TheCreative</dc:creator>
  <cp:lastModifiedBy>Phong Nguyễn Trần</cp:lastModifiedBy>
  <cp:revision>360</cp:revision>
  <dcterms:created xsi:type="dcterms:W3CDTF">2017-10-01T10:28:27Z</dcterms:created>
  <dcterms:modified xsi:type="dcterms:W3CDTF">2021-06-14T07:17:02Z</dcterms:modified>
</cp:coreProperties>
</file>