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7"/>
    <a:srgbClr val="C8C8CE"/>
    <a:srgbClr val="D8D8DD"/>
    <a:srgbClr val="93959F"/>
    <a:srgbClr val="000000"/>
    <a:srgbClr val="4472C4"/>
    <a:srgbClr val="E8E8EB"/>
    <a:srgbClr val="A3A5AD"/>
    <a:srgbClr val="F2F2F4"/>
    <a:srgbClr val="D9D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2105" autoAdjust="0"/>
  </p:normalViewPr>
  <p:slideViewPr>
    <p:cSldViewPr snapToGrid="0">
      <p:cViewPr varScale="1">
        <p:scale>
          <a:sx n="90" d="100"/>
          <a:sy n="90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FF416-678B-444A-9546-B3D886D9D858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B6B60-580B-47CF-B4B3-FE2125728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T Norms Pro" panose="02000503030000020003" pitchFamily="50" charset="0"/>
              </a:rPr>
              <a:t>perfective modifications (adapting software to the user's wishes, for instance by supplying new functions or enhancing performance)</a:t>
            </a:r>
          </a:p>
          <a:p>
            <a:endParaRPr lang="en-US">
              <a:latin typeface="TT Norms Pro" panose="02000503030000020003" pitchFamily="50" charset="0"/>
            </a:endParaRPr>
          </a:p>
          <a:p>
            <a:r>
              <a:rPr lang="en-US">
                <a:latin typeface="TT Norms Pro" panose="02000503030000020003" pitchFamily="50" charset="0"/>
              </a:rPr>
              <a:t>adaptive modifications (adapting software to environmental changes such as new hardware, new systems software or new legislation)</a:t>
            </a:r>
          </a:p>
          <a:p>
            <a:endParaRPr lang="en-US">
              <a:latin typeface="TT Norms Pro" panose="02000503030000020003" pitchFamily="50" charset="0"/>
            </a:endParaRPr>
          </a:p>
          <a:p>
            <a:r>
              <a:rPr lang="en-US">
                <a:latin typeface="TT Norms Pro" panose="02000503030000020003" pitchFamily="50" charset="0"/>
              </a:rPr>
              <a:t>corrective planned modifications (deferrable correction of defects).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B6B60-580B-47CF-B4B3-FE2125728A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6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T Norms Pro" panose="02000503030000020003" pitchFamily="50" charset="0"/>
              </a:rPr>
              <a:t>perfective modifications (adapting software to the user's wishes, for instance by supplying new functions or enhancing performance)</a:t>
            </a:r>
          </a:p>
          <a:p>
            <a:endParaRPr lang="en-US">
              <a:latin typeface="TT Norms Pro" panose="02000503030000020003" pitchFamily="50" charset="0"/>
            </a:endParaRPr>
          </a:p>
          <a:p>
            <a:r>
              <a:rPr lang="en-US">
                <a:latin typeface="TT Norms Pro" panose="02000503030000020003" pitchFamily="50" charset="0"/>
              </a:rPr>
              <a:t>adaptive modifications (adapting software to environmental changes such as new hardware, new systems software or new legislation)</a:t>
            </a:r>
          </a:p>
          <a:p>
            <a:endParaRPr lang="en-US">
              <a:latin typeface="TT Norms Pro" panose="02000503030000020003" pitchFamily="50" charset="0"/>
            </a:endParaRPr>
          </a:p>
          <a:p>
            <a:r>
              <a:rPr lang="en-US">
                <a:latin typeface="TT Norms Pro" panose="02000503030000020003" pitchFamily="50" charset="0"/>
              </a:rPr>
              <a:t>corrective planned modifications (deferrable correction of defects).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B6B60-580B-47CF-B4B3-FE2125728A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7603-7E2B-4A21-805E-42065C465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A69AA-4C45-4866-877A-57F39B5A1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51E5-3ADF-418F-96C6-571DCF23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2D0-8007-49A8-AD2F-DBA44155254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FFD60-8198-4E25-AC52-311AC119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9442-73B1-48B9-ABA5-5504FB7C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322C-3840-44EC-B4B1-4B9B48B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6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4C92-5E5B-481A-A613-3BA5531F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849DC-55F4-4838-ABFF-1971D9AFC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1B83D-CFA0-426E-9C6F-D052A716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2D0-8007-49A8-AD2F-DBA44155254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6112-76A6-43D8-AED8-4615B00D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DED8-A11F-4EBD-8852-F672BED4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322C-3840-44EC-B4B1-4B9B48B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2C2F2-0786-4D70-817E-655EF0C9E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FC399-ED39-4010-A035-B72F0D0E2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D871-D34A-43FA-8CF6-F54557A7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2D0-8007-49A8-AD2F-DBA44155254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BB2C5-CF65-4114-BC94-B0956F18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F775-9A3F-451F-BAC1-0F8FE4D3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322C-3840-44EC-B4B1-4B9B48B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3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10AD-C8D2-414E-AFF5-A0F7A5AE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4892-C816-4C30-B2A3-628A051B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2D5FA-686C-4203-A3C4-2EF52F3E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2D0-8007-49A8-AD2F-DBA44155254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861E-337A-44F2-84FA-A29F65B3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9C99B-E546-4D7A-8E92-99450951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322C-3840-44EC-B4B1-4B9B48B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4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0E6F-DD7C-48DC-A130-527138A4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D8033-D323-44CF-AC53-AFE27B415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4D1A-A872-4EED-8639-5AC158DD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2D0-8007-49A8-AD2F-DBA44155254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AAF6C-A0A5-421A-9A9E-25BD9DCB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7444F-73D2-4912-8E71-4DC17B68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322C-3840-44EC-B4B1-4B9B48B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9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1D2-C766-4762-AF36-820A0D32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C288-AD72-4AA2-BB9B-45246C32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743D2-D91F-4B5B-90AB-EA95C957A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758E8-A342-4390-B4DC-A369CAD6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2D0-8007-49A8-AD2F-DBA44155254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B6E2C-07EB-4041-B5FC-0AB95E60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E0534-5BEB-424B-A2A6-671FF8C1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322C-3840-44EC-B4B1-4B9B48B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8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2D76-0B77-4279-9F16-16878E75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18CB1-23F7-4491-87C3-E636B642C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06941-AE31-4E6C-91CB-60A5BDF9E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3543B-1431-4198-9F13-3D9A859D1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DA99A-25AE-4D2D-B381-2F14D1123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1BCB-4AFC-42B1-BF80-99BE370D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2D0-8007-49A8-AD2F-DBA44155254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6FE2DB-8621-4F74-BED1-D4C3F63F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E0055-27A3-4C25-84F5-31E56EBB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322C-3840-44EC-B4B1-4B9B48B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9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08D6-BF98-4EB8-A021-0B49BAB8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17296-6B11-48D6-BD8F-2F3D007F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2D0-8007-49A8-AD2F-DBA44155254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9DA11-E962-40BB-A840-8889D1A1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A7A38-DBEF-4BD0-8295-D583A6FF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322C-3840-44EC-B4B1-4B9B48B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3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4F879-ACAA-4112-AC63-A0FCEF71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2D0-8007-49A8-AD2F-DBA44155254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4B7EE-6B24-426F-86F4-9A40FA69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AF6E4-8E4F-4127-AF3F-14221BF7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322C-3840-44EC-B4B1-4B9B48B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9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4C9B-627E-44FD-8828-EFD7A6CE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3A6F2-B0B1-43DB-B359-CA7E162CE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70531-879D-4602-A504-1B66BD8DF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CE6A-F18D-42A8-BA10-C46B3D94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2D0-8007-49A8-AD2F-DBA44155254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C8C02-FD45-4B89-9B9E-33B2F3F7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8A05B-F2CE-4FB7-B89C-5B015DD9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322C-3840-44EC-B4B1-4B9B48B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8479-EC04-462E-BAFC-51C8FA99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CBAB1-1330-4757-BF20-E226F717C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B6B91-F693-4641-B6C8-04F9B43F4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9592F-48E9-46E2-B7D8-4FB97A1F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F2D0-8007-49A8-AD2F-DBA44155254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10D1D-8EB1-4AFF-BF33-9F3F3157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AB074-37B4-40CA-B73E-B5586903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322C-3840-44EC-B4B1-4B9B48B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0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FED62-6734-421C-B776-A1A1FBB3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BA95A-332A-40F8-8E9B-AC51EF52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BC034-5154-4A33-96E0-65F3B560A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EF2D0-8007-49A8-AD2F-DBA441552547}" type="datetimeFigureOut">
              <a:rPr lang="en-US" smtClean="0"/>
              <a:t>13-Jun-21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B94C5-6A49-41FC-A0EE-A4FEA70B0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4236-7A2B-4A00-823B-A2C03AE89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4322C-3840-44EC-B4B1-4B9B48B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64DECB-EC18-4178-B877-6331831E82E8}"/>
              </a:ext>
            </a:extLst>
          </p:cNvPr>
          <p:cNvSpPr txBox="1"/>
          <p:nvPr/>
        </p:nvSpPr>
        <p:spPr>
          <a:xfrm>
            <a:off x="1816743" y="2136338"/>
            <a:ext cx="8558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latin typeface="TT Norms Pro ExtraBold" panose="02000503030000020004" pitchFamily="50" charset="0"/>
              </a:rPr>
              <a:t>TRIGGERS FOR MAINTENANCE TESTING</a:t>
            </a:r>
          </a:p>
        </p:txBody>
      </p:sp>
    </p:spTree>
    <p:extLst>
      <p:ext uri="{BB962C8B-B14F-4D97-AF65-F5344CB8AC3E}">
        <p14:creationId xmlns:p14="http://schemas.microsoft.com/office/powerpoint/2010/main" val="190944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12925-2AC1-4E83-A738-F4AFE8D2FA8A}"/>
              </a:ext>
            </a:extLst>
          </p:cNvPr>
          <p:cNvSpPr txBox="1"/>
          <p:nvPr/>
        </p:nvSpPr>
        <p:spPr>
          <a:xfrm>
            <a:off x="744150" y="2219581"/>
            <a:ext cx="10703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>
                <a:latin typeface="TT Norms Pro" panose="02000503030000020003" pitchFamily="50" charset="0"/>
              </a:rPr>
              <a:t>Maintenance testing is done on an existing operational system. It is triggered by modifications, migration, or retirement of the system.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8587D-5BB1-4C8C-A244-666DE77F3810}"/>
              </a:ext>
            </a:extLst>
          </p:cNvPr>
          <p:cNvSpPr txBox="1"/>
          <p:nvPr/>
        </p:nvSpPr>
        <p:spPr>
          <a:xfrm>
            <a:off x="2089030" y="361817"/>
            <a:ext cx="8013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300">
                <a:latin typeface="TT Norms Pro ExtraBold" panose="02000503030000020004" pitchFamily="50" charset="0"/>
              </a:rPr>
              <a:t>TRIGGERS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2F4582-2372-4CC8-A20F-08FA88C1D142}"/>
              </a:ext>
            </a:extLst>
          </p:cNvPr>
          <p:cNvSpPr/>
          <p:nvPr/>
        </p:nvSpPr>
        <p:spPr>
          <a:xfrm>
            <a:off x="1684666" y="4199297"/>
            <a:ext cx="1638300" cy="1638300"/>
          </a:xfrm>
          <a:prstGeom prst="ellipse">
            <a:avLst/>
          </a:prstGeom>
          <a:solidFill>
            <a:srgbClr val="D9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D8672D-098B-4A3C-B219-F705E9E9F1C8}"/>
              </a:ext>
            </a:extLst>
          </p:cNvPr>
          <p:cNvSpPr/>
          <p:nvPr/>
        </p:nvSpPr>
        <p:spPr>
          <a:xfrm>
            <a:off x="5276849" y="4199297"/>
            <a:ext cx="1638300" cy="1638300"/>
          </a:xfrm>
          <a:prstGeom prst="ellipse">
            <a:avLst/>
          </a:prstGeom>
          <a:solidFill>
            <a:srgbClr val="D9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85DF7E-9C99-4B74-A4B9-BE3072440969}"/>
              </a:ext>
            </a:extLst>
          </p:cNvPr>
          <p:cNvSpPr/>
          <p:nvPr/>
        </p:nvSpPr>
        <p:spPr>
          <a:xfrm>
            <a:off x="8869032" y="4199297"/>
            <a:ext cx="1638300" cy="1638300"/>
          </a:xfrm>
          <a:prstGeom prst="ellipse">
            <a:avLst/>
          </a:prstGeom>
          <a:solidFill>
            <a:srgbClr val="D9D9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F1968D-B8B4-4A55-A453-16F6E65FF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15" y="4146279"/>
            <a:ext cx="1744334" cy="1744334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CD29F2-3A1E-4D60-BB37-63CD8E75E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07" y="4435355"/>
            <a:ext cx="1166183" cy="11661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49F601-BA47-4124-BC74-0403D90B2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85" y="4354115"/>
            <a:ext cx="1328661" cy="1328661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1C44AAA-A5E4-4766-9A9C-7411E0FEE89D}"/>
              </a:ext>
            </a:extLst>
          </p:cNvPr>
          <p:cNvSpPr/>
          <p:nvPr/>
        </p:nvSpPr>
        <p:spPr>
          <a:xfrm>
            <a:off x="4067175" y="3151547"/>
            <a:ext cx="85725" cy="85725"/>
          </a:xfrm>
          <a:prstGeom prst="ellipse">
            <a:avLst/>
          </a:prstGeom>
          <a:solidFill>
            <a:srgbClr val="C0C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4234AE-7D1C-422B-96EB-ACA440AA5A8C}"/>
              </a:ext>
            </a:extLst>
          </p:cNvPr>
          <p:cNvSpPr/>
          <p:nvPr/>
        </p:nvSpPr>
        <p:spPr>
          <a:xfrm>
            <a:off x="4065342" y="3407916"/>
            <a:ext cx="85725" cy="85725"/>
          </a:xfrm>
          <a:prstGeom prst="ellipse">
            <a:avLst/>
          </a:prstGeom>
          <a:solidFill>
            <a:srgbClr val="BFB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23DF51-8033-4D2E-B39F-CBD99E1CA8A5}"/>
              </a:ext>
            </a:extLst>
          </p:cNvPr>
          <p:cNvCxnSpPr>
            <a:cxnSpLocks/>
          </p:cNvCxnSpPr>
          <p:nvPr/>
        </p:nvCxnSpPr>
        <p:spPr>
          <a:xfrm>
            <a:off x="4108205" y="3224681"/>
            <a:ext cx="0" cy="207853"/>
          </a:xfrm>
          <a:prstGeom prst="line">
            <a:avLst/>
          </a:prstGeom>
          <a:ln w="25400">
            <a:solidFill>
              <a:srgbClr val="BFBF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D4CFDD-8B64-411A-803C-C29A651DBCB0}"/>
              </a:ext>
            </a:extLst>
          </p:cNvPr>
          <p:cNvCxnSpPr>
            <a:cxnSpLocks/>
          </p:cNvCxnSpPr>
          <p:nvPr/>
        </p:nvCxnSpPr>
        <p:spPr>
          <a:xfrm flipH="1">
            <a:off x="3168146" y="3472539"/>
            <a:ext cx="918299" cy="828171"/>
          </a:xfrm>
          <a:prstGeom prst="line">
            <a:avLst/>
          </a:prstGeom>
          <a:ln w="25400">
            <a:solidFill>
              <a:srgbClr val="BFBF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1B65BDB-7125-4854-843D-02394F6AC4EC}"/>
              </a:ext>
            </a:extLst>
          </p:cNvPr>
          <p:cNvSpPr/>
          <p:nvPr/>
        </p:nvSpPr>
        <p:spPr>
          <a:xfrm>
            <a:off x="3101865" y="4284550"/>
            <a:ext cx="85725" cy="85725"/>
          </a:xfrm>
          <a:prstGeom prst="ellipse">
            <a:avLst/>
          </a:prstGeom>
          <a:solidFill>
            <a:srgbClr val="C0C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62E358-6EDF-4F45-A9F5-62B0F3E3F90D}"/>
              </a:ext>
            </a:extLst>
          </p:cNvPr>
          <p:cNvSpPr/>
          <p:nvPr/>
        </p:nvSpPr>
        <p:spPr>
          <a:xfrm>
            <a:off x="5802189" y="3151547"/>
            <a:ext cx="85725" cy="85725"/>
          </a:xfrm>
          <a:prstGeom prst="ellipse">
            <a:avLst/>
          </a:prstGeom>
          <a:solidFill>
            <a:srgbClr val="C0C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D2983CB-21F0-4A11-9B85-8B15B6F3E266}"/>
              </a:ext>
            </a:extLst>
          </p:cNvPr>
          <p:cNvSpPr/>
          <p:nvPr/>
        </p:nvSpPr>
        <p:spPr>
          <a:xfrm>
            <a:off x="6053135" y="3328607"/>
            <a:ext cx="85725" cy="85725"/>
          </a:xfrm>
          <a:prstGeom prst="ellipse">
            <a:avLst/>
          </a:prstGeom>
          <a:solidFill>
            <a:srgbClr val="BFB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841A88-4AC0-40C1-AAA0-A332F4E5E303}"/>
              </a:ext>
            </a:extLst>
          </p:cNvPr>
          <p:cNvCxnSpPr>
            <a:cxnSpLocks/>
          </p:cNvCxnSpPr>
          <p:nvPr/>
        </p:nvCxnSpPr>
        <p:spPr>
          <a:xfrm>
            <a:off x="5873453" y="3223537"/>
            <a:ext cx="215510" cy="146752"/>
          </a:xfrm>
          <a:prstGeom prst="line">
            <a:avLst/>
          </a:prstGeom>
          <a:ln w="25400">
            <a:solidFill>
              <a:srgbClr val="BFBF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9031AB-B49D-4291-97B2-18533986DD24}"/>
              </a:ext>
            </a:extLst>
          </p:cNvPr>
          <p:cNvCxnSpPr>
            <a:cxnSpLocks/>
          </p:cNvCxnSpPr>
          <p:nvPr/>
        </p:nvCxnSpPr>
        <p:spPr>
          <a:xfrm>
            <a:off x="6095997" y="3400882"/>
            <a:ext cx="0" cy="649678"/>
          </a:xfrm>
          <a:prstGeom prst="line">
            <a:avLst/>
          </a:prstGeom>
          <a:ln w="25400">
            <a:solidFill>
              <a:srgbClr val="BFBF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7A98382-6E30-4C95-B89F-DB054E6F7896}"/>
              </a:ext>
            </a:extLst>
          </p:cNvPr>
          <p:cNvSpPr/>
          <p:nvPr/>
        </p:nvSpPr>
        <p:spPr>
          <a:xfrm>
            <a:off x="6053135" y="4046822"/>
            <a:ext cx="85725" cy="85725"/>
          </a:xfrm>
          <a:prstGeom prst="ellipse">
            <a:avLst/>
          </a:prstGeom>
          <a:solidFill>
            <a:srgbClr val="BFB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3C594C2-9CED-4715-BFA5-B8DA27FD4E9D}"/>
              </a:ext>
            </a:extLst>
          </p:cNvPr>
          <p:cNvSpPr/>
          <p:nvPr/>
        </p:nvSpPr>
        <p:spPr>
          <a:xfrm>
            <a:off x="7610298" y="3145251"/>
            <a:ext cx="85725" cy="85725"/>
          </a:xfrm>
          <a:prstGeom prst="ellipse">
            <a:avLst/>
          </a:prstGeom>
          <a:solidFill>
            <a:srgbClr val="C0C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8044201-5067-4CDD-9124-A6FA64C1C561}"/>
              </a:ext>
            </a:extLst>
          </p:cNvPr>
          <p:cNvCxnSpPr>
            <a:cxnSpLocks/>
          </p:cNvCxnSpPr>
          <p:nvPr/>
        </p:nvCxnSpPr>
        <p:spPr>
          <a:xfrm flipH="1">
            <a:off x="7463609" y="3187375"/>
            <a:ext cx="196586" cy="206473"/>
          </a:xfrm>
          <a:prstGeom prst="line">
            <a:avLst/>
          </a:prstGeom>
          <a:ln w="25400">
            <a:solidFill>
              <a:srgbClr val="BFBF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AB53C62-513D-4E1D-99A1-0629B67BAE57}"/>
              </a:ext>
            </a:extLst>
          </p:cNvPr>
          <p:cNvSpPr/>
          <p:nvPr/>
        </p:nvSpPr>
        <p:spPr>
          <a:xfrm>
            <a:off x="7420747" y="3346809"/>
            <a:ext cx="85725" cy="85725"/>
          </a:xfrm>
          <a:prstGeom prst="ellipse">
            <a:avLst/>
          </a:prstGeom>
          <a:solidFill>
            <a:srgbClr val="BFB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133A65F-B25D-48C3-9300-A6524469BF73}"/>
              </a:ext>
            </a:extLst>
          </p:cNvPr>
          <p:cNvCxnSpPr>
            <a:cxnSpLocks/>
          </p:cNvCxnSpPr>
          <p:nvPr/>
        </p:nvCxnSpPr>
        <p:spPr>
          <a:xfrm>
            <a:off x="7463609" y="3387652"/>
            <a:ext cx="1538585" cy="1047703"/>
          </a:xfrm>
          <a:prstGeom prst="line">
            <a:avLst/>
          </a:prstGeom>
          <a:ln w="25400">
            <a:solidFill>
              <a:srgbClr val="BFBF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063528F-598D-4098-9EC6-5D11023D9321}"/>
              </a:ext>
            </a:extLst>
          </p:cNvPr>
          <p:cNvSpPr/>
          <p:nvPr/>
        </p:nvSpPr>
        <p:spPr>
          <a:xfrm>
            <a:off x="8938229" y="4381546"/>
            <a:ext cx="85725" cy="85725"/>
          </a:xfrm>
          <a:prstGeom prst="ellipse">
            <a:avLst/>
          </a:prstGeom>
          <a:solidFill>
            <a:srgbClr val="BFB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8A7DEE-5935-435D-A059-22823D211A24}"/>
              </a:ext>
            </a:extLst>
          </p:cNvPr>
          <p:cNvSpPr/>
          <p:nvPr/>
        </p:nvSpPr>
        <p:spPr>
          <a:xfrm>
            <a:off x="0" y="0"/>
            <a:ext cx="1352145" cy="5505855"/>
          </a:xfrm>
          <a:prstGeom prst="rect">
            <a:avLst/>
          </a:prstGeom>
          <a:solidFill>
            <a:srgbClr val="D8D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23216D-5392-43C5-9D9B-3A28ABA56EE6}"/>
              </a:ext>
            </a:extLst>
          </p:cNvPr>
          <p:cNvSpPr/>
          <p:nvPr/>
        </p:nvSpPr>
        <p:spPr>
          <a:xfrm>
            <a:off x="0" y="5505855"/>
            <a:ext cx="1352145" cy="1352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49F601-BA47-4124-BC74-0403D90B2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" y="5619970"/>
            <a:ext cx="1140987" cy="11409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F43DBA-C01D-4776-BCA8-253E8AA58C92}"/>
              </a:ext>
            </a:extLst>
          </p:cNvPr>
          <p:cNvSpPr txBox="1"/>
          <p:nvPr/>
        </p:nvSpPr>
        <p:spPr>
          <a:xfrm rot="16200000">
            <a:off x="-1871950" y="2407520"/>
            <a:ext cx="5096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>
                <a:latin typeface="TT Norms Pro ExtraBold" panose="02000503030000020004" pitchFamily="50" charset="0"/>
              </a:rPr>
              <a:t>MODIFICATIONS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0F4AB8-2F08-4A65-9F38-5DE956AF7C0A}"/>
              </a:ext>
            </a:extLst>
          </p:cNvPr>
          <p:cNvSpPr/>
          <p:nvPr/>
        </p:nvSpPr>
        <p:spPr>
          <a:xfrm>
            <a:off x="6848272" y="0"/>
            <a:ext cx="5325893" cy="6858000"/>
          </a:xfrm>
          <a:prstGeom prst="rect">
            <a:avLst/>
          </a:prstGeom>
          <a:solidFill>
            <a:srgbClr val="F2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D1896B-1BFF-4F4C-B0B6-537084B0B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79" y="1749661"/>
            <a:ext cx="3358677" cy="33586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9AAE5A-5304-483C-8E65-0831A37D513D}"/>
              </a:ext>
            </a:extLst>
          </p:cNvPr>
          <p:cNvSpPr txBox="1"/>
          <p:nvPr/>
        </p:nvSpPr>
        <p:spPr>
          <a:xfrm>
            <a:off x="2353737" y="1072553"/>
            <a:ext cx="41724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TT Norms Pro ExtraBold" panose="02000503030000020004" pitchFamily="50" charset="0"/>
              </a:rPr>
              <a:t>Planned Enhancement Changes</a:t>
            </a:r>
          </a:p>
          <a:p>
            <a:pPr algn="r"/>
            <a:r>
              <a:rPr lang="en-US">
                <a:solidFill>
                  <a:srgbClr val="93959F"/>
                </a:solidFill>
                <a:latin typeface="TT Norms Pro" panose="02000503030000020003" pitchFamily="50" charset="0"/>
              </a:rPr>
              <a:t>Release-based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25FCB3-1B34-465E-ADA0-31B3CA9CC87C}"/>
              </a:ext>
            </a:extLst>
          </p:cNvPr>
          <p:cNvSpPr txBox="1"/>
          <p:nvPr/>
        </p:nvSpPr>
        <p:spPr>
          <a:xfrm>
            <a:off x="1995286" y="2761463"/>
            <a:ext cx="4550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T Norms Pro ExtraBold" panose="02000503030000020004" pitchFamily="50" charset="0"/>
              </a:rPr>
              <a:t>Corrective and Emergency Changes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F5915F-941B-400F-ABD1-630ABD837120}"/>
              </a:ext>
            </a:extLst>
          </p:cNvPr>
          <p:cNvSpPr txBox="1"/>
          <p:nvPr/>
        </p:nvSpPr>
        <p:spPr>
          <a:xfrm>
            <a:off x="1867711" y="4173375"/>
            <a:ext cx="465843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latin typeface="TT Norms Pro ExtraBold" panose="02000503030000020004" pitchFamily="50" charset="0"/>
              </a:rPr>
              <a:t>Changes of Environment</a:t>
            </a:r>
          </a:p>
          <a:p>
            <a:pPr algn="r"/>
            <a:r>
              <a:rPr lang="en-US">
                <a:solidFill>
                  <a:srgbClr val="93959F"/>
                </a:solidFill>
                <a:latin typeface="TT Norms Pro" panose="02000503030000020003" pitchFamily="50" charset="0"/>
              </a:rPr>
              <a:t>Planned Operating System (OS) Upgrades</a:t>
            </a:r>
          </a:p>
          <a:p>
            <a:pPr algn="r"/>
            <a:r>
              <a:rPr lang="en-US">
                <a:solidFill>
                  <a:srgbClr val="93959F"/>
                </a:solidFill>
                <a:latin typeface="TT Norms Pro" panose="02000503030000020003" pitchFamily="50" charset="0"/>
              </a:rPr>
              <a:t>Database Upgrades</a:t>
            </a:r>
          </a:p>
          <a:p>
            <a:pPr algn="r"/>
            <a:r>
              <a:rPr lang="en-US">
                <a:solidFill>
                  <a:srgbClr val="93959F"/>
                </a:solidFill>
                <a:latin typeface="TT Norms Pro" panose="02000503030000020003" pitchFamily="50" charset="0"/>
              </a:rPr>
              <a:t>Patches to Newly Exposed</a:t>
            </a:r>
          </a:p>
          <a:p>
            <a:pPr algn="r"/>
            <a:r>
              <a:rPr lang="en-US">
                <a:solidFill>
                  <a:srgbClr val="93959F"/>
                </a:solidFill>
                <a:latin typeface="TT Norms Pro" panose="02000503030000020003" pitchFamily="50" charset="0"/>
              </a:rPr>
              <a:t>Discovered Vulnerabilities of OS</a:t>
            </a:r>
          </a:p>
          <a:p>
            <a:pPr algn="r"/>
            <a:endParaRPr lang="en-US">
              <a:solidFill>
                <a:srgbClr val="93959F"/>
              </a:solidFill>
              <a:latin typeface="TT Norms Pro" panose="0200050303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32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EF66AD9-9178-4411-B1DE-5BCCF3F96714}"/>
              </a:ext>
            </a:extLst>
          </p:cNvPr>
          <p:cNvSpPr/>
          <p:nvPr/>
        </p:nvSpPr>
        <p:spPr>
          <a:xfrm rot="5400000">
            <a:off x="0" y="5505855"/>
            <a:ext cx="1352145" cy="1352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3D84F-6F77-495D-8FFD-3826ED45D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5630165"/>
            <a:ext cx="1103524" cy="11035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8A7DEE-5935-435D-A059-22823D211A24}"/>
              </a:ext>
            </a:extLst>
          </p:cNvPr>
          <p:cNvSpPr/>
          <p:nvPr/>
        </p:nvSpPr>
        <p:spPr>
          <a:xfrm flipH="1">
            <a:off x="-4" y="0"/>
            <a:ext cx="1352145" cy="5505854"/>
          </a:xfrm>
          <a:prstGeom prst="rect">
            <a:avLst/>
          </a:prstGeom>
          <a:solidFill>
            <a:srgbClr val="D8D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43DBA-C01D-4776-BCA8-253E8AA58C92}"/>
              </a:ext>
            </a:extLst>
          </p:cNvPr>
          <p:cNvSpPr txBox="1"/>
          <p:nvPr/>
        </p:nvSpPr>
        <p:spPr>
          <a:xfrm rot="16200000">
            <a:off x="-1871950" y="2407521"/>
            <a:ext cx="5096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>
                <a:latin typeface="TT Norms Pro ExtraBold" panose="02000503030000020004" pitchFamily="50" charset="0"/>
              </a:rPr>
              <a:t>MIGRATIONS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0F4AB8-2F08-4A65-9F38-5DE956AF7C0A}"/>
              </a:ext>
            </a:extLst>
          </p:cNvPr>
          <p:cNvSpPr/>
          <p:nvPr/>
        </p:nvSpPr>
        <p:spPr>
          <a:xfrm>
            <a:off x="6848272" y="0"/>
            <a:ext cx="5325893" cy="6858000"/>
          </a:xfrm>
          <a:prstGeom prst="rect">
            <a:avLst/>
          </a:prstGeom>
          <a:solidFill>
            <a:srgbClr val="F2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AAE5A-5304-483C-8E65-0831A37D513D}"/>
              </a:ext>
            </a:extLst>
          </p:cNvPr>
          <p:cNvSpPr txBox="1"/>
          <p:nvPr/>
        </p:nvSpPr>
        <p:spPr>
          <a:xfrm>
            <a:off x="1575881" y="1072553"/>
            <a:ext cx="4950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TT Norms Pro ExtraBold" panose="02000503030000020004" pitchFamily="50" charset="0"/>
              </a:rPr>
              <a:t>Operational Testing of The</a:t>
            </a:r>
          </a:p>
          <a:p>
            <a:pPr algn="r"/>
            <a:r>
              <a:rPr lang="en-US" sz="2000">
                <a:latin typeface="TT Norms Pro ExtraBold" panose="02000503030000020004" pitchFamily="50" charset="0"/>
              </a:rPr>
              <a:t>New Environment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25FCB3-1B34-465E-ADA0-31B3CA9CC87C}"/>
              </a:ext>
            </a:extLst>
          </p:cNvPr>
          <p:cNvSpPr txBox="1"/>
          <p:nvPr/>
        </p:nvSpPr>
        <p:spPr>
          <a:xfrm>
            <a:off x="1995286" y="2761463"/>
            <a:ext cx="45503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latin typeface="TT Norms Pro ExtraBold" panose="02000503030000020004" pitchFamily="50" charset="0"/>
              </a:rPr>
              <a:t>Operational Testing of The Changed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656AF-CD1B-49FD-9A57-1758C8C69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79" y="1910107"/>
            <a:ext cx="3037783" cy="303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5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CF1EAEC-A782-4051-8CBE-EFF1A041DC4E}"/>
              </a:ext>
            </a:extLst>
          </p:cNvPr>
          <p:cNvSpPr/>
          <p:nvPr/>
        </p:nvSpPr>
        <p:spPr>
          <a:xfrm rot="10800000">
            <a:off x="0" y="5505855"/>
            <a:ext cx="1352145" cy="1352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A9A74F-22D6-4015-BA37-F204BCCD5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5853"/>
            <a:ext cx="1352141" cy="1352146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00F4AB8-2F08-4A65-9F38-5DE956AF7C0A}"/>
              </a:ext>
            </a:extLst>
          </p:cNvPr>
          <p:cNvSpPr/>
          <p:nvPr/>
        </p:nvSpPr>
        <p:spPr>
          <a:xfrm>
            <a:off x="6848272" y="0"/>
            <a:ext cx="5325893" cy="6858000"/>
          </a:xfrm>
          <a:prstGeom prst="rect">
            <a:avLst/>
          </a:prstGeom>
          <a:solidFill>
            <a:srgbClr val="F2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845963-BE9D-4482-ABA2-41352AC60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092" y="1872320"/>
            <a:ext cx="3113355" cy="31133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8A7DEE-5935-435D-A059-22823D211A24}"/>
              </a:ext>
            </a:extLst>
          </p:cNvPr>
          <p:cNvSpPr/>
          <p:nvPr/>
        </p:nvSpPr>
        <p:spPr>
          <a:xfrm>
            <a:off x="-4" y="0"/>
            <a:ext cx="1352140" cy="5505854"/>
          </a:xfrm>
          <a:prstGeom prst="rect">
            <a:avLst/>
          </a:prstGeom>
          <a:solidFill>
            <a:srgbClr val="D8D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43DBA-C01D-4776-BCA8-253E8AA58C92}"/>
              </a:ext>
            </a:extLst>
          </p:cNvPr>
          <p:cNvSpPr txBox="1"/>
          <p:nvPr/>
        </p:nvSpPr>
        <p:spPr>
          <a:xfrm rot="16200000">
            <a:off x="-1871950" y="2407521"/>
            <a:ext cx="5096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>
                <a:latin typeface="TT Norms Pro ExtraBold" panose="02000503030000020004" pitchFamily="50" charset="0"/>
              </a:rPr>
              <a:t>RETIREMENT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AAE5A-5304-483C-8E65-0831A37D513D}"/>
              </a:ext>
            </a:extLst>
          </p:cNvPr>
          <p:cNvSpPr txBox="1"/>
          <p:nvPr/>
        </p:nvSpPr>
        <p:spPr>
          <a:xfrm>
            <a:off x="1575881" y="1072553"/>
            <a:ext cx="495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TT Norms Pro ExtraBold" panose="02000503030000020004" pitchFamily="50" charset="0"/>
              </a:rPr>
              <a:t>The Testing of Data Migration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25FCB3-1B34-465E-ADA0-31B3CA9CC87C}"/>
              </a:ext>
            </a:extLst>
          </p:cNvPr>
          <p:cNvSpPr txBox="1"/>
          <p:nvPr/>
        </p:nvSpPr>
        <p:spPr>
          <a:xfrm>
            <a:off x="1995286" y="2761463"/>
            <a:ext cx="4550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latin typeface="TT Norms Pro ExtraBold" panose="02000503030000020004" pitchFamily="50" charset="0"/>
              </a:rPr>
              <a:t>The Testing of Data Archiving</a:t>
            </a:r>
          </a:p>
        </p:txBody>
      </p:sp>
    </p:spTree>
    <p:extLst>
      <p:ext uri="{BB962C8B-B14F-4D97-AF65-F5344CB8AC3E}">
        <p14:creationId xmlns:p14="http://schemas.microsoft.com/office/powerpoint/2010/main" val="184916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94FD69-4D4B-4D01-BE9D-495C521BFA46}"/>
              </a:ext>
            </a:extLst>
          </p:cNvPr>
          <p:cNvSpPr/>
          <p:nvPr/>
        </p:nvSpPr>
        <p:spPr>
          <a:xfrm rot="16200000">
            <a:off x="0" y="5505855"/>
            <a:ext cx="1352145" cy="1352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A7DEE-5935-435D-A059-22823D211A24}"/>
              </a:ext>
            </a:extLst>
          </p:cNvPr>
          <p:cNvSpPr/>
          <p:nvPr/>
        </p:nvSpPr>
        <p:spPr>
          <a:xfrm flipH="1">
            <a:off x="0" y="0"/>
            <a:ext cx="1352145" cy="5505855"/>
          </a:xfrm>
          <a:prstGeom prst="rect">
            <a:avLst/>
          </a:prstGeom>
          <a:solidFill>
            <a:srgbClr val="D8D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49F601-BA47-4124-BC74-0403D90B2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" y="5619970"/>
            <a:ext cx="1140987" cy="11409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F43DBA-C01D-4776-BCA8-253E8AA58C92}"/>
              </a:ext>
            </a:extLst>
          </p:cNvPr>
          <p:cNvSpPr txBox="1"/>
          <p:nvPr/>
        </p:nvSpPr>
        <p:spPr>
          <a:xfrm rot="16200000">
            <a:off x="-1871950" y="2407520"/>
            <a:ext cx="5096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>
                <a:latin typeface="TT Norms Pro ExtraBold" panose="02000503030000020004" pitchFamily="50" charset="0"/>
              </a:rPr>
              <a:t>MODIFICATIONS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0F4AB8-2F08-4A65-9F38-5DE956AF7C0A}"/>
              </a:ext>
            </a:extLst>
          </p:cNvPr>
          <p:cNvSpPr/>
          <p:nvPr/>
        </p:nvSpPr>
        <p:spPr>
          <a:xfrm>
            <a:off x="1352141" y="0"/>
            <a:ext cx="10839859" cy="3429000"/>
          </a:xfrm>
          <a:prstGeom prst="rect">
            <a:avLst/>
          </a:prstGeom>
          <a:solidFill>
            <a:srgbClr val="F2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AAE5A-5304-483C-8E65-0831A37D513D}"/>
              </a:ext>
            </a:extLst>
          </p:cNvPr>
          <p:cNvSpPr txBox="1"/>
          <p:nvPr/>
        </p:nvSpPr>
        <p:spPr>
          <a:xfrm>
            <a:off x="1931752" y="817882"/>
            <a:ext cx="9698471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>
                <a:solidFill>
                  <a:srgbClr val="93959F"/>
                </a:solidFill>
                <a:latin typeface="TT Norms Pro" panose="02000503030000020003" pitchFamily="50" charset="0"/>
              </a:rPr>
              <a:t>MODIFICATIONS</a:t>
            </a:r>
            <a:r>
              <a:rPr lang="en-US" sz="3600">
                <a:solidFill>
                  <a:srgbClr val="93959F"/>
                </a:solidFill>
                <a:latin typeface="TT Norms Pro ExtraBold" panose="02000503030000020004" pitchFamily="50" charset="0"/>
              </a:rPr>
              <a:t> </a:t>
            </a:r>
            <a:r>
              <a:rPr lang="en-US" sz="3600">
                <a:solidFill>
                  <a:srgbClr val="93959F"/>
                </a:solidFill>
                <a:latin typeface="TT Norms Pro" panose="02000503030000020003" pitchFamily="50" charset="0"/>
              </a:rPr>
              <a:t>ARE OFTEN</a:t>
            </a:r>
            <a:r>
              <a:rPr lang="en-US" sz="3600">
                <a:solidFill>
                  <a:srgbClr val="93959F"/>
                </a:solidFill>
                <a:latin typeface="TT Norms Pro ExtraBold" panose="02000503030000020004" pitchFamily="50" charset="0"/>
              </a:rPr>
              <a:t> </a:t>
            </a:r>
            <a:r>
              <a:rPr lang="en-US" sz="3600">
                <a:latin typeface="TT Norms Pro ExtraBold" panose="02000503030000020004" pitchFamily="50" charset="0"/>
              </a:rPr>
              <a:t>THE MAIN PART </a:t>
            </a:r>
            <a:r>
              <a:rPr lang="en-US" sz="3600">
                <a:solidFill>
                  <a:srgbClr val="93959F"/>
                </a:solidFill>
                <a:latin typeface="TT Norms Pro" panose="02000503030000020003" pitchFamily="50" charset="0"/>
              </a:rPr>
              <a:t>OF MAINTENANCE TESTING FOR MOST ORGANIZATIONS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08CD5E-10CD-4DC3-A572-7D3DBB7FDADD}"/>
              </a:ext>
            </a:extLst>
          </p:cNvPr>
          <p:cNvSpPr/>
          <p:nvPr/>
        </p:nvSpPr>
        <p:spPr>
          <a:xfrm>
            <a:off x="3867552" y="4092209"/>
            <a:ext cx="1731525" cy="1731525"/>
          </a:xfrm>
          <a:prstGeom prst="roundRect">
            <a:avLst>
              <a:gd name="adj" fmla="val 10726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A92B44-115A-4BE7-B8C3-0D47544BA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91" y="4477649"/>
            <a:ext cx="960646" cy="96064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556933-84C7-4F57-B003-CE847BF50AA2}"/>
              </a:ext>
            </a:extLst>
          </p:cNvPr>
          <p:cNvSpPr/>
          <p:nvPr/>
        </p:nvSpPr>
        <p:spPr>
          <a:xfrm>
            <a:off x="7962897" y="4092209"/>
            <a:ext cx="1731525" cy="1731525"/>
          </a:xfrm>
          <a:prstGeom prst="roundRect">
            <a:avLst>
              <a:gd name="adj" fmla="val 10726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AFB74-1036-40EE-88DF-575B159524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600" y="4416583"/>
            <a:ext cx="1066119" cy="10827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2735AD-039F-40CF-9025-2AD12EC9C416}"/>
              </a:ext>
            </a:extLst>
          </p:cNvPr>
          <p:cNvSpPr txBox="1"/>
          <p:nvPr/>
        </p:nvSpPr>
        <p:spPr>
          <a:xfrm>
            <a:off x="3098150" y="5878752"/>
            <a:ext cx="327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T Norms Pro Medium" panose="02000803030000020004" pitchFamily="50" charset="0"/>
              </a:rPr>
              <a:t>PLANNED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18733-22CF-44F2-B971-49E696549770}"/>
              </a:ext>
            </a:extLst>
          </p:cNvPr>
          <p:cNvSpPr txBox="1"/>
          <p:nvPr/>
        </p:nvSpPr>
        <p:spPr>
          <a:xfrm>
            <a:off x="7193494" y="5880427"/>
            <a:ext cx="327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T Norms Pro Medium" panose="02000803030000020004" pitchFamily="50" charset="0"/>
              </a:rPr>
              <a:t>AD-HOC</a:t>
            </a:r>
          </a:p>
          <a:p>
            <a:pPr algn="ctr"/>
            <a:r>
              <a:rPr lang="en-US" b="1">
                <a:latin typeface="TT Norms Pro Medium" panose="02000803030000020004" pitchFamily="50" charset="0"/>
              </a:rPr>
              <a:t>CORRECTIVE</a:t>
            </a:r>
          </a:p>
        </p:txBody>
      </p:sp>
    </p:spTree>
    <p:extLst>
      <p:ext uri="{BB962C8B-B14F-4D97-AF65-F5344CB8AC3E}">
        <p14:creationId xmlns:p14="http://schemas.microsoft.com/office/powerpoint/2010/main" val="2174277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 animBg="1"/>
      <p:bldP spid="23" grpId="0" animBg="1"/>
      <p:bldP spid="20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66AB1C9C-38C3-4C5A-8CBC-6437797921F7}"/>
              </a:ext>
            </a:extLst>
          </p:cNvPr>
          <p:cNvSpPr txBox="1"/>
          <p:nvPr/>
        </p:nvSpPr>
        <p:spPr>
          <a:xfrm>
            <a:off x="5609760" y="5092330"/>
            <a:ext cx="1134215" cy="23059849"/>
          </a:xfrm>
          <a:prstGeom prst="rect">
            <a:avLst/>
          </a:prstGeom>
          <a:noFill/>
        </p:spPr>
        <p:txBody>
          <a:bodyPr wrap="square" anchor="b" anchorCtr="0">
            <a:noAutofit/>
          </a:bodyPr>
          <a:lstStyle/>
          <a:p>
            <a:r>
              <a:rPr lang="en-US" sz="5400">
                <a:latin typeface="TT Norms Pro ExtraBold" panose="02000503030000020004" pitchFamily="50" charset="0"/>
              </a:rPr>
              <a:t>66339120232725243799982582740515176782194791891294126090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24D62E-5B7D-4AC8-9FCD-29BAF7E768A6}"/>
              </a:ext>
            </a:extLst>
          </p:cNvPr>
          <p:cNvSpPr/>
          <p:nvPr/>
        </p:nvSpPr>
        <p:spPr>
          <a:xfrm>
            <a:off x="5505859" y="0"/>
            <a:ext cx="6686141" cy="5236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950563-FA0E-4DD4-8D89-1F144C00B9B0}"/>
              </a:ext>
            </a:extLst>
          </p:cNvPr>
          <p:cNvSpPr/>
          <p:nvPr/>
        </p:nvSpPr>
        <p:spPr>
          <a:xfrm>
            <a:off x="5505858" y="5762144"/>
            <a:ext cx="6686141" cy="1095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E33F56-E369-4C2B-9C31-F4AB7AF3E7DC}"/>
              </a:ext>
            </a:extLst>
          </p:cNvPr>
          <p:cNvSpPr txBox="1"/>
          <p:nvPr/>
        </p:nvSpPr>
        <p:spPr>
          <a:xfrm>
            <a:off x="5638798" y="4765698"/>
            <a:ext cx="5961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T Norms Pro ExtraBold" panose="02000503030000020004" pitchFamily="50" charset="0"/>
              </a:rPr>
              <a:t>Average, planned modification represents over</a:t>
            </a:r>
            <a:endParaRPr lang="en-US" sz="2000">
              <a:latin typeface="TT Norms Pro" panose="02000503030000020003" pitchFamily="50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562C5D-5969-436C-A698-535518666526}"/>
              </a:ext>
            </a:extLst>
          </p:cNvPr>
          <p:cNvSpPr txBox="1"/>
          <p:nvPr/>
        </p:nvSpPr>
        <p:spPr>
          <a:xfrm>
            <a:off x="6563530" y="5033376"/>
            <a:ext cx="795509" cy="9233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sz="5400">
                <a:latin typeface="TT Norms Pro ExtraBold" panose="02000503030000020004" pitchFamily="50" charset="0"/>
              </a:rPr>
              <a:t>%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F9ECB1-353E-4322-A2B9-73681620E159}"/>
              </a:ext>
            </a:extLst>
          </p:cNvPr>
          <p:cNvSpPr txBox="1"/>
          <p:nvPr/>
        </p:nvSpPr>
        <p:spPr>
          <a:xfrm>
            <a:off x="7359039" y="5141098"/>
            <a:ext cx="2417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>
                <a:latin typeface="TT Norms Pro ExtraBold" panose="02000503030000020004" pitchFamily="50" charset="0"/>
              </a:rPr>
              <a:t>of all maintenance work on systems.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0F4AB8-2F08-4A65-9F38-5DE956AF7C0A}"/>
              </a:ext>
            </a:extLst>
          </p:cNvPr>
          <p:cNvSpPr/>
          <p:nvPr/>
        </p:nvSpPr>
        <p:spPr>
          <a:xfrm>
            <a:off x="0" y="0"/>
            <a:ext cx="5196609" cy="6858000"/>
          </a:xfrm>
          <a:prstGeom prst="rect">
            <a:avLst/>
          </a:prstGeom>
          <a:solidFill>
            <a:srgbClr val="F2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2735AD-039F-40CF-9025-2AD12EC9C416}"/>
              </a:ext>
            </a:extLst>
          </p:cNvPr>
          <p:cNvSpPr txBox="1"/>
          <p:nvPr/>
        </p:nvSpPr>
        <p:spPr>
          <a:xfrm>
            <a:off x="487005" y="4919256"/>
            <a:ext cx="4222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TT Norms Pro ExtraBold" panose="02000503030000020004" pitchFamily="50" charset="0"/>
              </a:rPr>
              <a:t>PLANNED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9BA9F47-07D6-4C3F-83BF-8FF3F57A5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49" y="1377693"/>
            <a:ext cx="3071109" cy="3071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AB09FF-8453-4F2E-842F-9ECEAE2496F2}"/>
              </a:ext>
            </a:extLst>
          </p:cNvPr>
          <p:cNvSpPr txBox="1"/>
          <p:nvPr/>
        </p:nvSpPr>
        <p:spPr>
          <a:xfrm>
            <a:off x="6336462" y="916028"/>
            <a:ext cx="546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T Norms Pro Medium" panose="02000803030000020004" pitchFamily="50" charset="0"/>
              </a:rPr>
              <a:t>Perfective</a:t>
            </a:r>
            <a:r>
              <a:rPr lang="en-US" sz="2000">
                <a:latin typeface="TT Norms Pro Medium" panose="02000803030000020004" pitchFamily="50" charset="0"/>
              </a:rPr>
              <a:t> </a:t>
            </a:r>
            <a:r>
              <a:rPr lang="en-US" sz="2400">
                <a:latin typeface="TT Norms Pro Medium" panose="02000803030000020004" pitchFamily="50" charset="0"/>
              </a:rPr>
              <a:t>Modifications</a:t>
            </a:r>
            <a:endParaRPr lang="en-US" sz="2000">
              <a:latin typeface="TT Norms Pro Medium" panose="02000803030000020004" pitchFamily="50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11F22B2-F473-4EF0-865F-764C6FBEE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77" y="962194"/>
            <a:ext cx="369332" cy="36933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8519166-ED2E-455F-8E8C-B44C3DF0CD34}"/>
              </a:ext>
            </a:extLst>
          </p:cNvPr>
          <p:cNvSpPr txBox="1"/>
          <p:nvPr/>
        </p:nvSpPr>
        <p:spPr>
          <a:xfrm>
            <a:off x="6336462" y="227490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TT Norms Pro Medium" panose="02000803030000020004" pitchFamily="50" charset="0"/>
              </a:rPr>
              <a:t>Adaptive Modifications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7C50ED-1AFF-4FB7-8AF2-CD5DFC06CD7F}"/>
              </a:ext>
            </a:extLst>
          </p:cNvPr>
          <p:cNvSpPr txBox="1"/>
          <p:nvPr/>
        </p:nvSpPr>
        <p:spPr>
          <a:xfrm>
            <a:off x="6336462" y="3633786"/>
            <a:ext cx="5264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TT Norms Pro Medium" panose="02000803030000020004" pitchFamily="50" charset="0"/>
              </a:rPr>
              <a:t>Corrective Planned Modifications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8E1EEFF-DEBD-4B62-BD9A-67F428D11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77" y="2321073"/>
            <a:ext cx="369332" cy="3693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0B4E204-9337-455A-8D19-FE2D0890B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77" y="3679952"/>
            <a:ext cx="369332" cy="36933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88F19F3-EEED-4700-AADE-DB03CDA98DD3}"/>
              </a:ext>
            </a:extLst>
          </p:cNvPr>
          <p:cNvSpPr/>
          <p:nvPr/>
        </p:nvSpPr>
        <p:spPr>
          <a:xfrm rot="16200000">
            <a:off x="11346406" y="-1"/>
            <a:ext cx="845593" cy="845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CEB1101-444B-457E-9B79-0DEBC0DF5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431" y="66024"/>
            <a:ext cx="713541" cy="7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48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6.25E-7 -2.59259E-6 L -6.25E-7 -3.2372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2" grpId="0"/>
      <p:bldP spid="43" grpId="0"/>
      <p:bldP spid="44" grpId="0"/>
      <p:bldP spid="4" grpId="0"/>
      <p:bldP spid="34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B94FD69-4D4B-4D01-BE9D-495C521BFA46}"/>
              </a:ext>
            </a:extLst>
          </p:cNvPr>
          <p:cNvSpPr/>
          <p:nvPr/>
        </p:nvSpPr>
        <p:spPr>
          <a:xfrm rot="16200000">
            <a:off x="0" y="5505855"/>
            <a:ext cx="1352145" cy="1352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A7DEE-5935-435D-A059-22823D211A24}"/>
              </a:ext>
            </a:extLst>
          </p:cNvPr>
          <p:cNvSpPr/>
          <p:nvPr/>
        </p:nvSpPr>
        <p:spPr>
          <a:xfrm flipH="1">
            <a:off x="0" y="0"/>
            <a:ext cx="1352145" cy="5505855"/>
          </a:xfrm>
          <a:prstGeom prst="rect">
            <a:avLst/>
          </a:prstGeom>
          <a:solidFill>
            <a:srgbClr val="D8D8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49F601-BA47-4124-BC74-0403D90B2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" y="5619970"/>
            <a:ext cx="1140987" cy="11409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F43DBA-C01D-4776-BCA8-253E8AA58C92}"/>
              </a:ext>
            </a:extLst>
          </p:cNvPr>
          <p:cNvSpPr txBox="1"/>
          <p:nvPr/>
        </p:nvSpPr>
        <p:spPr>
          <a:xfrm rot="16200000">
            <a:off x="-1871950" y="2407520"/>
            <a:ext cx="5096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>
                <a:latin typeface="TT Norms Pro ExtraBold" panose="02000503030000020004" pitchFamily="50" charset="0"/>
              </a:rPr>
              <a:t>MODIFICATIONS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0F4AB8-2F08-4A65-9F38-5DE956AF7C0A}"/>
              </a:ext>
            </a:extLst>
          </p:cNvPr>
          <p:cNvSpPr/>
          <p:nvPr/>
        </p:nvSpPr>
        <p:spPr>
          <a:xfrm>
            <a:off x="1352141" y="0"/>
            <a:ext cx="10839859" cy="3429000"/>
          </a:xfrm>
          <a:prstGeom prst="rect">
            <a:avLst/>
          </a:prstGeom>
          <a:solidFill>
            <a:srgbClr val="F2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AAE5A-5304-483C-8E65-0831A37D513D}"/>
              </a:ext>
            </a:extLst>
          </p:cNvPr>
          <p:cNvSpPr txBox="1"/>
          <p:nvPr/>
        </p:nvSpPr>
        <p:spPr>
          <a:xfrm>
            <a:off x="1931752" y="817882"/>
            <a:ext cx="9698471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>
                <a:solidFill>
                  <a:srgbClr val="93959F"/>
                </a:solidFill>
                <a:latin typeface="TT Norms Pro" panose="02000503030000020003" pitchFamily="50" charset="0"/>
              </a:rPr>
              <a:t>MODIFICATIONS</a:t>
            </a:r>
            <a:r>
              <a:rPr lang="en-US" sz="3600">
                <a:solidFill>
                  <a:srgbClr val="93959F"/>
                </a:solidFill>
                <a:latin typeface="TT Norms Pro ExtraBold" panose="02000503030000020004" pitchFamily="50" charset="0"/>
              </a:rPr>
              <a:t> </a:t>
            </a:r>
            <a:r>
              <a:rPr lang="en-US" sz="3600">
                <a:solidFill>
                  <a:srgbClr val="93959F"/>
                </a:solidFill>
                <a:latin typeface="TT Norms Pro" panose="02000503030000020003" pitchFamily="50" charset="0"/>
              </a:rPr>
              <a:t>ARE OFTEN</a:t>
            </a:r>
            <a:r>
              <a:rPr lang="en-US" sz="3600">
                <a:solidFill>
                  <a:srgbClr val="93959F"/>
                </a:solidFill>
                <a:latin typeface="TT Norms Pro ExtraBold" panose="02000503030000020004" pitchFamily="50" charset="0"/>
              </a:rPr>
              <a:t> </a:t>
            </a:r>
            <a:r>
              <a:rPr lang="en-US" sz="3600">
                <a:latin typeface="TT Norms Pro ExtraBold" panose="02000503030000020004" pitchFamily="50" charset="0"/>
              </a:rPr>
              <a:t>THE MAIN PART </a:t>
            </a:r>
            <a:r>
              <a:rPr lang="en-US" sz="3600">
                <a:solidFill>
                  <a:srgbClr val="93959F"/>
                </a:solidFill>
                <a:latin typeface="TT Norms Pro" panose="02000503030000020003" pitchFamily="50" charset="0"/>
              </a:rPr>
              <a:t>OF MAINTENANCE TESTING FOR MOST ORGANIZATIONS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08CD5E-10CD-4DC3-A572-7D3DBB7FDADD}"/>
              </a:ext>
            </a:extLst>
          </p:cNvPr>
          <p:cNvSpPr/>
          <p:nvPr/>
        </p:nvSpPr>
        <p:spPr>
          <a:xfrm>
            <a:off x="3867552" y="4092209"/>
            <a:ext cx="1731525" cy="1731525"/>
          </a:xfrm>
          <a:prstGeom prst="roundRect">
            <a:avLst>
              <a:gd name="adj" fmla="val 10726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A92B44-115A-4BE7-B8C3-0D47544BA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91" y="4477649"/>
            <a:ext cx="960646" cy="96064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556933-84C7-4F57-B003-CE847BF50AA2}"/>
              </a:ext>
            </a:extLst>
          </p:cNvPr>
          <p:cNvSpPr/>
          <p:nvPr/>
        </p:nvSpPr>
        <p:spPr>
          <a:xfrm>
            <a:off x="7962897" y="4092209"/>
            <a:ext cx="1731525" cy="1731525"/>
          </a:xfrm>
          <a:prstGeom prst="roundRect">
            <a:avLst>
              <a:gd name="adj" fmla="val 10726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AFB74-1036-40EE-88DF-575B159524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600" y="4416583"/>
            <a:ext cx="1066119" cy="10827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2735AD-039F-40CF-9025-2AD12EC9C416}"/>
              </a:ext>
            </a:extLst>
          </p:cNvPr>
          <p:cNvSpPr txBox="1"/>
          <p:nvPr/>
        </p:nvSpPr>
        <p:spPr>
          <a:xfrm>
            <a:off x="3098150" y="5878752"/>
            <a:ext cx="327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T Norms Pro Medium" panose="02000803030000020004" pitchFamily="50" charset="0"/>
              </a:rPr>
              <a:t>PLANNED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18733-22CF-44F2-B971-49E696549770}"/>
              </a:ext>
            </a:extLst>
          </p:cNvPr>
          <p:cNvSpPr txBox="1"/>
          <p:nvPr/>
        </p:nvSpPr>
        <p:spPr>
          <a:xfrm>
            <a:off x="7193494" y="5880427"/>
            <a:ext cx="327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T Norms Pro Medium" panose="02000803030000020004" pitchFamily="50" charset="0"/>
              </a:rPr>
              <a:t>AD-HOC</a:t>
            </a:r>
          </a:p>
          <a:p>
            <a:pPr algn="ctr"/>
            <a:r>
              <a:rPr lang="en-US" b="1">
                <a:latin typeface="TT Norms Pro Medium" panose="02000803030000020004" pitchFamily="50" charset="0"/>
              </a:rPr>
              <a:t>CORRECTIVE</a:t>
            </a:r>
          </a:p>
        </p:txBody>
      </p:sp>
    </p:spTree>
    <p:extLst>
      <p:ext uri="{BB962C8B-B14F-4D97-AF65-F5344CB8AC3E}">
        <p14:creationId xmlns:p14="http://schemas.microsoft.com/office/powerpoint/2010/main" val="358381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A7C50ED-1AFF-4FB7-8AF2-CD5DFC06CD7F}"/>
              </a:ext>
            </a:extLst>
          </p:cNvPr>
          <p:cNvSpPr txBox="1"/>
          <p:nvPr/>
        </p:nvSpPr>
        <p:spPr>
          <a:xfrm>
            <a:off x="6336462" y="3633786"/>
            <a:ext cx="57895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TT Norms Pro Medium" panose="02000803030000020004" pitchFamily="50" charset="0"/>
              </a:rPr>
              <a:t>To some extent this type of maintenance testing is often like first aid, patching up, and at a later stage the standard test process is then followed to establish a robust fix, test it and establish the appropriate level of documentation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0F4AB8-2F08-4A65-9F38-5DE956AF7C0A}"/>
              </a:ext>
            </a:extLst>
          </p:cNvPr>
          <p:cNvSpPr/>
          <p:nvPr/>
        </p:nvSpPr>
        <p:spPr>
          <a:xfrm>
            <a:off x="0" y="0"/>
            <a:ext cx="5196609" cy="6858000"/>
          </a:xfrm>
          <a:prstGeom prst="rect">
            <a:avLst/>
          </a:prstGeom>
          <a:solidFill>
            <a:srgbClr val="F2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831399-A934-4FE1-AFB6-621999AA4043}"/>
              </a:ext>
            </a:extLst>
          </p:cNvPr>
          <p:cNvSpPr txBox="1"/>
          <p:nvPr/>
        </p:nvSpPr>
        <p:spPr>
          <a:xfrm>
            <a:off x="487005" y="4919256"/>
            <a:ext cx="42225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TT Norms Pro ExtraBold" panose="02000503030000020004" pitchFamily="50" charset="0"/>
              </a:rPr>
              <a:t>AD-HOC</a:t>
            </a:r>
            <a:br>
              <a:rPr lang="en-US" sz="4400" b="1">
                <a:latin typeface="TT Norms Pro ExtraBold" panose="02000503030000020004" pitchFamily="50" charset="0"/>
              </a:rPr>
            </a:br>
            <a:r>
              <a:rPr lang="en-US" sz="4400" b="1">
                <a:latin typeface="TT Norms Pro ExtraBold" panose="02000503030000020004" pitchFamily="50" charset="0"/>
              </a:rPr>
              <a:t>CORRECTIVE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B84BCC-FB84-43ED-B71F-D3C53C2FB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067" y="1467105"/>
            <a:ext cx="2847788" cy="2892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AB09FF-8453-4F2E-842F-9ECEAE2496F2}"/>
              </a:ext>
            </a:extLst>
          </p:cNvPr>
          <p:cNvSpPr txBox="1"/>
          <p:nvPr/>
        </p:nvSpPr>
        <p:spPr>
          <a:xfrm>
            <a:off x="6336462" y="916028"/>
            <a:ext cx="5789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T Norms Pro Medium" panose="02000803030000020004" pitchFamily="50" charset="0"/>
              </a:rPr>
              <a:t>Ad-hoc corrective modifications are concerned with defects requiring an immediate solution</a:t>
            </a:r>
            <a:endParaRPr lang="en-US" sz="2000">
              <a:latin typeface="TT Norms Pro Medium" panose="02000803030000020004" pitchFamily="50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11F22B2-F473-4EF0-865F-764C6FBEE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77" y="962194"/>
            <a:ext cx="369332" cy="36933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8519166-ED2E-455F-8E8C-B44C3DF0CD34}"/>
              </a:ext>
            </a:extLst>
          </p:cNvPr>
          <p:cNvSpPr txBox="1"/>
          <p:nvPr/>
        </p:nvSpPr>
        <p:spPr>
          <a:xfrm>
            <a:off x="6336462" y="2274907"/>
            <a:ext cx="57895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TT Norms Pro Medium" panose="02000803030000020004" pitchFamily="50" charset="0"/>
              </a:rPr>
              <a:t>It will be impossible to take the steps required for a structured approach to testing.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8E1EEFF-DEBD-4B62-BD9A-67F428D11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77" y="2321073"/>
            <a:ext cx="369332" cy="3693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0B4E204-9337-455A-8D19-FE2D0890B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177" y="3679952"/>
            <a:ext cx="369332" cy="369332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88F19F3-EEED-4700-AADE-DB03CDA98DD3}"/>
              </a:ext>
            </a:extLst>
          </p:cNvPr>
          <p:cNvSpPr/>
          <p:nvPr/>
        </p:nvSpPr>
        <p:spPr>
          <a:xfrm rot="16200000">
            <a:off x="11346406" y="-1"/>
            <a:ext cx="845593" cy="845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CEB1101-444B-457E-9B79-0DEBC0DF5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2431" y="66024"/>
            <a:ext cx="713541" cy="7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9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311</Words>
  <Application>Microsoft Office PowerPoint</Application>
  <PresentationFormat>Widescreen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TT Norms Pro</vt:lpstr>
      <vt:lpstr>TT Norms Pro ExtraBold</vt:lpstr>
      <vt:lpstr>TT Norms Pro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Long Tran</dc:creator>
  <cp:lastModifiedBy>Tan Long Tran</cp:lastModifiedBy>
  <cp:revision>29</cp:revision>
  <dcterms:created xsi:type="dcterms:W3CDTF">2021-06-06T09:12:03Z</dcterms:created>
  <dcterms:modified xsi:type="dcterms:W3CDTF">2021-06-13T16:54:45Z</dcterms:modified>
</cp:coreProperties>
</file>