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Caveat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Caveat-bold.fntdata"/><Relationship Id="rId12" Type="http://schemas.openxmlformats.org/officeDocument/2006/relationships/slide" Target="slides/slide7.xml"/><Relationship Id="rId34" Type="http://schemas.openxmlformats.org/officeDocument/2006/relationships/font" Target="fonts/Caveat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935e160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935e160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935e160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935e160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935e160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935e160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935e160a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935e160a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35e160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935e160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935e160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935e160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935e160a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935e160a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935e160a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935e160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35e160a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35e160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841a94a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841a94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935e160a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935e160a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35e160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935e160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935e160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935e160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35e160a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35e160a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935e160a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935e160a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935e160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935e160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935e160a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935e160a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935e160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935e160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35e160a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35e160a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935e160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935e160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3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facebook.com/my-name/photos" TargetMode="External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facebook.com/my-name/photos" TargetMode="External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facebook.com/my-name/photos" TargetMode="External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facebook.com/my-name/photos" TargetMode="External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hyperlink" Target="https://en.wikipedia.org/wiki/Roy_Field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facebook.com/my-name/photos" TargetMode="External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hyperlink" Target="http://facebook.com/my-name/photos" TargetMode="External"/><Relationship Id="rId6" Type="http://schemas.openxmlformats.org/officeDocument/2006/relationships/hyperlink" Target="http://facebook.com/my-name/photos" TargetMode="External"/><Relationship Id="rId7" Type="http://schemas.openxmlformats.org/officeDocument/2006/relationships/hyperlink" Target="http://facebook.com/my-name/photos" TargetMode="External"/><Relationship Id="rId8" Type="http://schemas.openxmlformats.org/officeDocument/2006/relationships/hyperlink" Target="http://facebook.com/my-name/phot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epa.holla.cz/wp-content/uploads/2016/01/REST-API-Design-Rulebook.pdf" TargetMode="External"/><Relationship Id="rId4" Type="http://schemas.openxmlformats.org/officeDocument/2006/relationships/hyperlink" Target="https://restfulapi.net/rest-architectural-constraints/" TargetMode="External"/><Relationship Id="rId5" Type="http://schemas.openxmlformats.org/officeDocument/2006/relationships/hyperlink" Target="https://www.restapitutorial.com/lessons/restfulresourcenaming.html" TargetMode="External"/><Relationship Id="rId6" Type="http://schemas.openxmlformats.org/officeDocument/2006/relationships/hyperlink" Target="https://medium.com/extend/what-is-rest-a-simple-explanation-for-beginners-part-2-rest-constraints-129a4b69a582" TargetMode="External"/><Relationship Id="rId7" Type="http://schemas.openxmlformats.org/officeDocument/2006/relationships/hyperlink" Target="https://cloud.google.com/apis/design/design_pattern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hatis.techtarget.com/definition/co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- RESTful API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Constraints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66450" y="1693975"/>
            <a:ext cx="3905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3. </a:t>
            </a:r>
            <a:r>
              <a:rPr lang="en" sz="25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Cacheable </a:t>
            </a:r>
            <a:r>
              <a:rPr lang="en" sz="2500">
                <a:latin typeface="Lato"/>
                <a:ea typeface="Lato"/>
                <a:cs typeface="Lato"/>
                <a:sym typeface="Lato"/>
              </a:rPr>
              <a:t> 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Server response (representations) are cacheable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918500" y="1693975"/>
            <a:ext cx="3905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en" sz="25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Uniform interface</a:t>
            </a:r>
            <a:endParaRPr sz="2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Defines the interface between client and server</a:t>
            </a:r>
            <a:endParaRPr i="1" sz="17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63525" y="3341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Uniform Interface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546650" y="1126750"/>
            <a:ext cx="81024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Defines the interface between client and server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Identification of resources (URI)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Examples: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 Verbs action on resource  (GET, PUT, POST, DELETE)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URIs (resource name)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 Response (status,body)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Hypermedia as the engine of application state (HATEOAS)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Hyperlinks that server return within response that can help user change state or link to other resources.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63525" y="3341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Uniform Interface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546650" y="1126750"/>
            <a:ext cx="8102400" cy="3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50" y="1342725"/>
            <a:ext cx="1377825" cy="1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300" y="1419650"/>
            <a:ext cx="865275" cy="12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521110" y="1567923"/>
            <a:ext cx="3026700" cy="47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 rot="-867">
            <a:off x="3192951" y="977607"/>
            <a:ext cx="11901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GET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POST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PUT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DELETE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187488" y="1122050"/>
            <a:ext cx="26949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HTTPS://someplace.com/posts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/>
          <p:nvPr/>
        </p:nvSpPr>
        <p:spPr>
          <a:xfrm rot="825">
            <a:off x="2725116" y="2192602"/>
            <a:ext cx="2499300" cy="41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725127" y="2899075"/>
            <a:ext cx="2274210" cy="1700298"/>
          </a:xfrm>
          <a:prstGeom prst="flowChartMulti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Status: 200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Body: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Name: ‘Tích cực thăm ngàn’,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Like: 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….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Constraints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666450" y="1693975"/>
            <a:ext cx="3905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5. Layered System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Client doesn’t know what behind the scenes.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918500" y="1693975"/>
            <a:ext cx="3905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6. Code on demand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latin typeface="Lato"/>
                <a:ea typeface="Lato"/>
                <a:cs typeface="Lato"/>
                <a:sym typeface="Lato"/>
              </a:rPr>
              <a:t>Optional</a:t>
            </a:r>
            <a:endParaRPr i="1"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Rules for URI </a:t>
            </a:r>
            <a:endParaRPr sz="5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(Identify Resources)</a:t>
            </a:r>
            <a:endParaRPr sz="2800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75" name="Google Shape;175;p2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Raleway"/>
              <a:buAutoNum type="arabicPeriod"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No (/) at the end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7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750" y="2351938"/>
            <a:ext cx="40005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84" name="Google Shape;184;p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</a:t>
            </a:r>
            <a:r>
              <a:rPr b="1" lang="en" sz="1600">
                <a:solidFill>
                  <a:srgbClr val="2E2E2E"/>
                </a:solidFill>
                <a:highlight>
                  <a:srgbClr val="FFFFFF"/>
                </a:highlight>
              </a:rPr>
              <a:t>(/) to indicate a hierarchical relationship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8"/>
          <p:cNvSpPr txBox="1"/>
          <p:nvPr>
            <p:ph idx="4294967295" type="body"/>
          </p:nvPr>
        </p:nvSpPr>
        <p:spPr>
          <a:xfrm>
            <a:off x="2855550" y="1377475"/>
            <a:ext cx="4052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http://facebook.com/my-name/photos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6270" y="1984720"/>
            <a:ext cx="3890950" cy="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3" name="Google Shape;193;p2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n" sz="1500">
                <a:solidFill>
                  <a:srgbClr val="2E2E2E"/>
                </a:solidFill>
                <a:highlight>
                  <a:srgbClr val="FFFFFF"/>
                </a:highlight>
              </a:rPr>
              <a:t>Hyphens (-) should be used to improve the readability of URIs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29"/>
          <p:cNvSpPr txBox="1"/>
          <p:nvPr>
            <p:ph idx="4294967295" type="body"/>
          </p:nvPr>
        </p:nvSpPr>
        <p:spPr>
          <a:xfrm>
            <a:off x="2855550" y="1377475"/>
            <a:ext cx="4052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http://facebook.com/my-name/photos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3419" y="2495900"/>
            <a:ext cx="4052400" cy="322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02" name="Google Shape;202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n" sz="1500">
                <a:solidFill>
                  <a:srgbClr val="2E2E2E"/>
                </a:solidFill>
                <a:highlight>
                  <a:srgbClr val="FFFFFF"/>
                </a:highlight>
              </a:rPr>
              <a:t>No underscore (_)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30"/>
          <p:cNvSpPr txBox="1"/>
          <p:nvPr>
            <p:ph idx="4294967295" type="body"/>
          </p:nvPr>
        </p:nvSpPr>
        <p:spPr>
          <a:xfrm>
            <a:off x="2855550" y="1377475"/>
            <a:ext cx="4052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http://facebook.com/my-name/photos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3424" y="2047250"/>
            <a:ext cx="4244150" cy="3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11" name="Google Shape;211;p3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en" sz="1500">
                <a:solidFill>
                  <a:srgbClr val="2E2E2E"/>
                </a:solidFill>
                <a:highlight>
                  <a:srgbClr val="FFFFFF"/>
                </a:highlight>
              </a:rPr>
              <a:t>Lowercase letters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31"/>
          <p:cNvSpPr txBox="1"/>
          <p:nvPr>
            <p:ph idx="4294967295" type="body"/>
          </p:nvPr>
        </p:nvSpPr>
        <p:spPr>
          <a:xfrm>
            <a:off x="2855550" y="1377475"/>
            <a:ext cx="4052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http://facebook.com/my-name/photos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18624" y="1790325"/>
            <a:ext cx="4724600" cy="20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900" y="66500"/>
            <a:ext cx="3520950" cy="47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521000" y="1308050"/>
            <a:ext cx="5265300" cy="13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2122"/>
                </a:solidFill>
                <a:highlight>
                  <a:srgbClr val="FFFFFF"/>
                </a:highlight>
              </a:rPr>
              <a:t>The term </a:t>
            </a:r>
            <a:r>
              <a:rPr i="1" lang="en" sz="1750">
                <a:solidFill>
                  <a:srgbClr val="202122"/>
                </a:solidFill>
                <a:highlight>
                  <a:srgbClr val="FFFFFF"/>
                </a:highlight>
              </a:rPr>
              <a:t>representational state transfer</a:t>
            </a:r>
            <a:r>
              <a:rPr lang="en" sz="1750">
                <a:solidFill>
                  <a:srgbClr val="202122"/>
                </a:solidFill>
                <a:highlight>
                  <a:srgbClr val="FFFFFF"/>
                </a:highlight>
              </a:rPr>
              <a:t> was introduced and defined in 2000 by </a:t>
            </a:r>
            <a:r>
              <a:rPr lang="en" sz="17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Roy Fielding</a:t>
            </a:r>
            <a:r>
              <a:rPr lang="en" sz="1750">
                <a:solidFill>
                  <a:srgbClr val="202122"/>
                </a:solidFill>
                <a:highlight>
                  <a:srgbClr val="FFFFFF"/>
                </a:highlight>
              </a:rPr>
              <a:t> in his doctoral dissertation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20" name="Google Shape;220;p3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500">
                <a:solidFill>
                  <a:srgbClr val="2E2E2E"/>
                </a:solidFill>
                <a:highlight>
                  <a:srgbClr val="FFFFFF"/>
                </a:highlight>
              </a:rPr>
              <a:t>No file extensions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2"/>
          <p:cNvSpPr txBox="1"/>
          <p:nvPr>
            <p:ph idx="4294967295" type="body"/>
          </p:nvPr>
        </p:nvSpPr>
        <p:spPr>
          <a:xfrm>
            <a:off x="2181150" y="1377475"/>
            <a:ext cx="55347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http://facebook.com/my-name/photos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/hinh-chup-voi-ban-gai.png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Use </a:t>
            </a:r>
            <a:r>
              <a:rPr lang="en" sz="1350">
                <a:solidFill>
                  <a:srgbClr val="3A4145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Content-Type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0888" y="2759975"/>
            <a:ext cx="4942224" cy="7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29" name="Google Shape;229;p3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500">
                <a:solidFill>
                  <a:srgbClr val="2E2E2E"/>
                </a:solidFill>
                <a:highlight>
                  <a:srgbClr val="FFFFFF"/>
                </a:highlight>
              </a:rPr>
              <a:t>Plurals or singular 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3"/>
          <p:cNvSpPr txBox="1"/>
          <p:nvPr>
            <p:ph idx="4294967295" type="body"/>
          </p:nvPr>
        </p:nvSpPr>
        <p:spPr>
          <a:xfrm>
            <a:off x="2181150" y="1377475"/>
            <a:ext cx="4667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http://facebook.com/my-name/photos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http://facebook.com/my-name/photos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/123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Or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http://facebook.com/my-name/photo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8"/>
              </a:rPr>
              <a:t>http://facebook.com/my-name/photo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/123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50" y="162725"/>
            <a:ext cx="6053175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237" name="Google Shape;237;p3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b="1" lang="en" sz="1500">
                <a:solidFill>
                  <a:srgbClr val="2E2E2E"/>
                </a:solidFill>
                <a:highlight>
                  <a:srgbClr val="FFFFFF"/>
                </a:highlight>
              </a:rPr>
              <a:t> Use HTTP Method</a:t>
            </a:r>
            <a:endParaRPr b="1" sz="2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9" name="Google Shape;239;p34"/>
          <p:cNvSpPr txBox="1"/>
          <p:nvPr>
            <p:ph idx="4294967295" type="body"/>
          </p:nvPr>
        </p:nvSpPr>
        <p:spPr>
          <a:xfrm>
            <a:off x="2181150" y="1377475"/>
            <a:ext cx="46674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GET|PUT|DELETE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http://www.example.com/products/66432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No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GET http://api.example.com/services?op=update_customer&amp;id=12345&amp;format=json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AF8"/>
                </a:solidFill>
              </a:rPr>
              <a:t>Ref:</a:t>
            </a:r>
            <a:endParaRPr>
              <a:solidFill>
                <a:srgbClr val="C9DAF8"/>
              </a:solidFill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https://pepa.holla.cz/wp-content/uploads/2016/01/REST-API-Design-Rulebook.pdf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https://restfulapi.net/rest-architectural-constraints/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https://www.restapitutorial.com/lessons/restfulresourcenaming.html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https://medium.com/extend/what-is-rest-a-simple-explanation-for-beginners-part-2-rest-constraints-129a4b69a582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https://cloud.google.com/apis/design/design_patterns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/>
        </p:nvSpPr>
        <p:spPr>
          <a:xfrm>
            <a:off x="1866550" y="3281675"/>
            <a:ext cx="5186100" cy="13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Thanks for listening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ato"/>
                <a:ea typeface="Lato"/>
                <a:cs typeface="Lato"/>
                <a:sym typeface="Lato"/>
              </a:rPr>
              <a:t>Give me any question!!!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is API?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415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lang="en" sz="215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API for a website is </a:t>
            </a:r>
            <a:r>
              <a:rPr b="0" lang="en" sz="2150" u="sng">
                <a:solidFill>
                  <a:srgbClr val="00B3A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</a:t>
            </a:r>
            <a:r>
              <a:rPr b="0" lang="en" sz="215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allows two software programs to communicate with each other.</a:t>
            </a:r>
            <a:r>
              <a:rPr b="0" lang="en" sz="4150">
                <a:solidFill>
                  <a:srgbClr val="6C6C6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sz="41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57000" y="25482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6600">
                <a:solidFill>
                  <a:srgbClr val="F1C232"/>
                </a:solidFill>
                <a:latin typeface="Caveat"/>
                <a:ea typeface="Caveat"/>
                <a:cs typeface="Caveat"/>
                <a:sym typeface="Caveat"/>
              </a:rPr>
              <a:t>REST</a:t>
            </a:r>
            <a:endParaRPr b="0" sz="6600">
              <a:solidFill>
                <a:srgbClr val="F1C23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(noun)</a:t>
            </a:r>
            <a:endParaRPr b="0" sz="20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4" name="Google Shape;94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Don’t wait till the end of the presentation to give the bottom line.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Reveal your product or idea (in this case a translation app) up front.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6" name="Google Shape;96;p16"/>
          <p:cNvSpPr txBox="1"/>
          <p:nvPr/>
        </p:nvSpPr>
        <p:spPr>
          <a:xfrm>
            <a:off x="540325" y="1895875"/>
            <a:ext cx="35877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6C6C6C"/>
                </a:solidFill>
                <a:highlight>
                  <a:srgbClr val="FFFFFF"/>
                </a:highlight>
              </a:rPr>
              <a:t>RE</a:t>
            </a:r>
            <a:r>
              <a:rPr lang="en" sz="1750">
                <a:solidFill>
                  <a:srgbClr val="6C6C6C"/>
                </a:solidFill>
                <a:highlight>
                  <a:srgbClr val="FFFFFF"/>
                </a:highlight>
              </a:rPr>
              <a:t>presentational </a:t>
            </a:r>
            <a:r>
              <a:rPr b="1" lang="en" sz="1750">
                <a:solidFill>
                  <a:srgbClr val="6C6C6C"/>
                </a:solidFill>
                <a:highlight>
                  <a:srgbClr val="FFFFFF"/>
                </a:highlight>
              </a:rPr>
              <a:t>S</a:t>
            </a:r>
            <a:r>
              <a:rPr lang="en" sz="1750">
                <a:solidFill>
                  <a:srgbClr val="6C6C6C"/>
                </a:solidFill>
                <a:highlight>
                  <a:srgbClr val="FFFFFF"/>
                </a:highlight>
              </a:rPr>
              <a:t>tate </a:t>
            </a:r>
            <a:r>
              <a:rPr b="1" lang="en" sz="1750">
                <a:solidFill>
                  <a:srgbClr val="6C6C6C"/>
                </a:solidFill>
                <a:highlight>
                  <a:srgbClr val="FFFFFF"/>
                </a:highlight>
              </a:rPr>
              <a:t>T</a:t>
            </a:r>
            <a:r>
              <a:rPr lang="en" sz="1750">
                <a:solidFill>
                  <a:srgbClr val="6C6C6C"/>
                </a:solidFill>
                <a:highlight>
                  <a:srgbClr val="FFFFFF"/>
                </a:highlight>
              </a:rPr>
              <a:t>ransfer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7600" y="0"/>
            <a:ext cx="4659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666450" y="3699075"/>
            <a:ext cx="79167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It means when a RESTful API is called, the server will </a:t>
            </a:r>
            <a:r>
              <a:rPr i="1"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transfer</a:t>
            </a:r>
            <a:r>
              <a:rPr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 to the client a </a:t>
            </a:r>
            <a:r>
              <a:rPr i="1"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representation</a:t>
            </a:r>
            <a:r>
              <a:rPr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 of the </a:t>
            </a:r>
            <a:r>
              <a:rPr i="1"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state</a:t>
            </a:r>
            <a:r>
              <a:rPr lang="en" sz="1600">
                <a:solidFill>
                  <a:schemeClr val="dk2"/>
                </a:solidFill>
                <a:highlight>
                  <a:srgbClr val="E9FDF0"/>
                </a:highlight>
                <a:latin typeface="Georgia"/>
                <a:ea typeface="Georgia"/>
                <a:cs typeface="Georgia"/>
                <a:sym typeface="Georgia"/>
              </a:rPr>
              <a:t> of the requested resource.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000" y="3296475"/>
            <a:ext cx="9026820" cy="1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&amp; RESTful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C78D8"/>
                </a:solidFill>
              </a:rPr>
              <a:t>REST (noun)</a:t>
            </a:r>
            <a:endParaRPr sz="21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a style of software architecture</a:t>
            </a:r>
            <a:endParaRPr sz="1800"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5650447" y="15335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FF"/>
                </a:solidFill>
              </a:rPr>
              <a:t>RESTful (adj)</a:t>
            </a:r>
            <a:endParaRPr sz="20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5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 to web services implementing that architecture.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&amp; Representations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Key terms: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Any information that can be named can be a resource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document, a post, collection of other resources, ...</a:t>
            </a:r>
            <a:endParaRPr sz="1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410100" y="1300750"/>
            <a:ext cx="6321600" cy="3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900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</a:t>
            </a: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of the </a:t>
            </a:r>
            <a:r>
              <a:rPr b="1" lang="en" sz="1900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</a:t>
            </a: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b="1" lang="en" sz="1900" u="sng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representations.</a:t>
            </a:r>
            <a:endParaRPr b="1" sz="1900" u="sng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Examples: 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Resource: post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Service: get information (GET)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Representations: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Title, like, share, comments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○"/>
            </a:pPr>
            <a:r>
              <a:rPr lang="en" sz="19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Json, XML , HTML Format</a:t>
            </a:r>
            <a:endParaRPr sz="19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900" u="sng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4918500" y="1693975"/>
            <a:ext cx="3905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2. State-less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i="1" lang="en" sz="13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Each request from client to server must contain all of the information necessary to understand the request (Self-descriptive messages)</a:t>
            </a:r>
            <a:endParaRPr i="1" sz="13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i="1" lang="en" sz="13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Server contains no client state</a:t>
            </a:r>
            <a:endParaRPr i="1" sz="13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</a:t>
            </a:r>
            <a:r>
              <a:rPr lang="en"/>
              <a:t>Constraints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666450" y="1693975"/>
            <a:ext cx="3905400" cy="28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Lato"/>
              <a:buAutoNum type="arabicPeriod"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Client-server</a:t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Separating the user interface concerns from the data storage concerns</a:t>
            </a:r>
            <a:endParaRPr i="1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i="1" lang="en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 with each others by uniform interface</a:t>
            </a:r>
            <a:endParaRPr i="1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