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81020" autoAdjust="0"/>
  </p:normalViewPr>
  <p:slideViewPr>
    <p:cSldViewPr>
      <p:cViewPr varScale="1">
        <p:scale>
          <a:sx n="57" d="100"/>
          <a:sy n="57" d="100"/>
        </p:scale>
        <p:origin x="53" y="27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For each of the 2</a:t>
          </a:r>
          <a:r>
            <a:rPr lang="en-US" sz="1400" i="1" baseline="30000" dirty="0" smtClean="0">
              <a:solidFill>
                <a:schemeClr val="bg1"/>
              </a:solidFill>
            </a:rPr>
            <a:t>n</a:t>
          </a:r>
          <a:r>
            <a:rPr lang="en-US" sz="1400" i="1" dirty="0" smtClean="0">
              <a:solidFill>
                <a:schemeClr val="bg1"/>
              </a:solidFill>
            </a:rPr>
            <a:t> </a:t>
          </a:r>
          <a:r>
            <a:rPr lang="en-US" sz="1400" dirty="0" smtClean="0">
              <a:solidFill>
                <a:schemeClr val="bg1"/>
              </a:solidFill>
            </a:rPr>
            <a:t>possible combinations of input signals, the binary value of each of the </a:t>
          </a:r>
          <a:r>
            <a:rPr lang="en-US" sz="1400" i="1" dirty="0" smtClean="0">
              <a:solidFill>
                <a:schemeClr val="bg1"/>
              </a:solidFill>
            </a:rPr>
            <a:t>m </a:t>
          </a:r>
          <a:r>
            <a:rPr lang="en-US" sz="1400" dirty="0" smtClean="0">
              <a:solidFill>
                <a:schemeClr val="bg1"/>
              </a:solidFill>
            </a:rPr>
            <a:t>output signals is listed</a:t>
          </a:r>
          <a:endParaRPr lang="en-US" sz="14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Graphical symbols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The interconnected layout of gates is depicted</a:t>
          </a:r>
          <a:endParaRPr lang="en-US" sz="14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Each output signal is expressed as a Boolean function of its input signals</a:t>
          </a:r>
          <a:endParaRPr lang="en-US" sz="1400" dirty="0">
            <a:solidFill>
              <a:schemeClr val="bg1"/>
            </a:solidFill>
          </a:endParaRP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B7D98CBC-8798-1E4C-AB4F-C585C5CFB7FA}" srcId="{3E7A7728-B1D6-F34E-A8CE-5F280120B2CB}" destId="{50B6C5C8-6D7B-9345-A633-228B59298648}" srcOrd="1" destOrd="0" parTransId="{B3B1CA9E-6D2B-5244-93BD-99CD63F62614}" sibTransId="{8E23AFF8-9FF2-EC47-9CB2-BC7690DB2456}"/>
    <dgm:cxn modelId="{2A7732DC-5A63-9449-A765-D6B358164E3A}" type="presOf" srcId="{514ADFE5-96E9-5B40-9056-0EEE3CCC1805}" destId="{A3550973-DDF1-484A-ABA2-019DAF0E8207}" srcOrd="0" destOrd="1" presId="urn:microsoft.com/office/officeart/2005/8/layout/target1"/>
    <dgm:cxn modelId="{0E0E8E7F-6088-234C-9C80-4948551F44B5}" type="presOf" srcId="{3E7A7728-B1D6-F34E-A8CE-5F280120B2CB}" destId="{A3550973-DDF1-484A-ABA2-019DAF0E8207}"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0BD9A8A6-4C99-A541-A423-37A426ECED04}" srcId="{05036658-5160-804B-B2E0-2AA19BBC6463}" destId="{99EB21AB-828B-8347-A986-19040100CEA9}" srcOrd="2" destOrd="0" parTransId="{1C54D95A-D946-0149-AAA5-A514DF156E5F}" sibTransId="{A968FD41-4E96-724B-916F-FD9F43DF9F03}"/>
    <dgm:cxn modelId="{D5C7558D-C8BA-ED44-8B58-72DC47561C5B}" type="presOf" srcId="{99EB21AB-828B-8347-A986-19040100CEA9}" destId="{0ACCF06E-9F16-1D41-97DD-B15AC1926D94}"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A3E9CC41-99A7-244C-896A-DE6DEB5C9192}" srcId="{05036658-5160-804B-B2E0-2AA19BBC6463}" destId="{D8B0624A-462C-2741-B311-5280A339819F}" srcOrd="1" destOrd="0" parTransId="{40852F4B-CA39-014F-B427-F3B24F357250}" sibTransId="{6A3F6277-C3AB-4C41-8CB3-E114E1AE88A9}"/>
    <dgm:cxn modelId="{BCE870AD-519A-EA4A-859C-3B3C177C5E5D}" srcId="{05036658-5160-804B-B2E0-2AA19BBC6463}" destId="{3E7A7728-B1D6-F34E-A8CE-5F280120B2CB}" srcOrd="3" destOrd="0" parTransId="{37D3CA22-AF32-7A4F-B5BD-A817563205BC}" sibTransId="{110856D5-DA1E-1F45-89F1-0C248277C056}"/>
    <dgm:cxn modelId="{84E089EE-D31A-FB45-9A19-3542B5212AC9}" type="presOf" srcId="{2EF5E475-2FA2-E84A-BA58-414F89A5E0C7}" destId="{A3550973-DDF1-484A-ABA2-019DAF0E8207}" srcOrd="0" destOrd="6" presId="urn:microsoft.com/office/officeart/2005/8/layout/target1"/>
    <dgm:cxn modelId="{5728694F-CEF7-4C4B-85BD-DB44BCE3952A}" type="presOf" srcId="{E7CFA2E1-84A9-844D-BADF-54169180377B}" destId="{A3550973-DDF1-484A-ABA2-019DAF0E8207}" srcOrd="0" destOrd="5" presId="urn:microsoft.com/office/officeart/2005/8/layout/target1"/>
    <dgm:cxn modelId="{7B09FFC0-CCAB-FC4A-B0AB-72347CF75540}" srcId="{3E7A7728-B1D6-F34E-A8CE-5F280120B2CB}" destId="{E7CFA2E1-84A9-844D-BADF-54169180377B}" srcOrd="2" destOrd="0" parTransId="{7994E141-B85D-884F-A14C-01123DB6A426}" sibTransId="{45FC10AE-912D-DF47-A860-5682EE7D8996}"/>
    <dgm:cxn modelId="{3478A7FD-B63A-0E4E-9BDB-E5AF5CA8B8BA}" type="presOf" srcId="{D8B0624A-462C-2741-B311-5280A339819F}" destId="{E9DEC635-C713-6D4D-BD99-53E87231EF29}" srcOrd="0" destOrd="0"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1C1C5102-99A3-524C-874A-41894CA008B8}" type="presOf" srcId="{05036658-5160-804B-B2E0-2AA19BBC6463}" destId="{2E78AED7-2716-4245-B9C1-B1428349EE79}" srcOrd="0" destOrd="0" presId="urn:microsoft.com/office/officeart/2005/8/layout/target1"/>
    <dgm:cxn modelId="{2DED713A-5A25-BC42-97A2-D6AF4B6239B5}" type="presOf" srcId="{50B6C5C8-6D7B-9345-A633-228B59298648}" destId="{A3550973-DDF1-484A-ABA2-019DAF0E8207}" srcOrd="0" destOrd="3"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CB920289-A67E-E94B-ADF8-D323B2BE39AD}" type="presOf" srcId="{6728B6E2-5985-314E-B35C-15B55CC22EE5}" destId="{A3550973-DDF1-484A-ABA2-019DAF0E8207}" srcOrd="0" destOrd="2"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7112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7112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solidFill>
          <a:schemeClr val="accent6">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711200" rtl="0">
            <a:lnSpc>
              <a:spcPct val="90000"/>
            </a:lnSpc>
            <a:spcBef>
              <a:spcPct val="0"/>
            </a:spcBef>
            <a:spcAft>
              <a:spcPct val="35000"/>
            </a:spcAft>
          </a:pPr>
          <a:r>
            <a:rPr lang="en-US" sz="1400" kern="1200" dirty="0" smtClean="0">
              <a:solidFill>
                <a:schemeClr val="bg1"/>
              </a:solidFill>
            </a:rPr>
            <a:t>Consists of </a:t>
          </a:r>
          <a:r>
            <a:rPr lang="en-US" sz="1400" i="1" kern="1200" dirty="0" smtClean="0">
              <a:solidFill>
                <a:schemeClr val="bg1"/>
              </a:solidFill>
            </a:rPr>
            <a:t>n </a:t>
          </a:r>
          <a:r>
            <a:rPr lang="en-US" sz="1400" kern="1200" dirty="0" smtClean="0">
              <a:solidFill>
                <a:schemeClr val="bg1"/>
              </a:solidFill>
            </a:rPr>
            <a:t>binary inputs and </a:t>
          </a:r>
          <a:r>
            <a:rPr lang="en-US" sz="1400" i="1" kern="1200" dirty="0" smtClean="0">
              <a:solidFill>
                <a:schemeClr val="bg1"/>
              </a:solidFill>
            </a:rPr>
            <a:t>m </a:t>
          </a:r>
          <a:r>
            <a:rPr lang="en-US" sz="1400" kern="1200" dirty="0" smtClean="0">
              <a:solidFill>
                <a:schemeClr val="bg1"/>
              </a:solidFill>
            </a:rPr>
            <a:t>binary outputs</a:t>
          </a:r>
          <a:endParaRPr lang="en-US" sz="1400" kern="1200" dirty="0">
            <a:solidFill>
              <a:schemeClr val="bg1"/>
            </a:solidFill>
          </a:endParaRPr>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solidFill>
          <a:schemeClr val="accent6">
            <a:lumMod val="50000"/>
          </a:schemeClr>
        </a:solidFill>
        <a:ln>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711200" rtl="0">
            <a:lnSpc>
              <a:spcPct val="90000"/>
            </a:lnSpc>
            <a:spcBef>
              <a:spcPct val="0"/>
            </a:spcBef>
            <a:spcAft>
              <a:spcPct val="35000"/>
            </a:spcAft>
          </a:pPr>
          <a:r>
            <a:rPr lang="en-US" sz="1400" b="1" kern="1200" dirty="0" smtClean="0">
              <a:solidFill>
                <a:srgbClr val="00B0F0"/>
              </a:solidFill>
            </a:rPr>
            <a:t>Can be defined in three ways:</a:t>
          </a:r>
          <a:endParaRPr lang="en-US" sz="1400" b="1" kern="1200" dirty="0">
            <a:solidFill>
              <a:srgbClr val="00B0F0"/>
            </a:solidFill>
          </a:endParaRPr>
        </a:p>
        <a:p>
          <a:pPr marL="171450" lvl="1" indent="-171450" algn="l" defTabSz="711200" rtl="0">
            <a:lnSpc>
              <a:spcPct val="90000"/>
            </a:lnSpc>
            <a:spcBef>
              <a:spcPct val="0"/>
            </a:spcBef>
            <a:spcAft>
              <a:spcPct val="15000"/>
            </a:spcAft>
            <a:buChar char="••"/>
          </a:pPr>
          <a:r>
            <a:rPr lang="en-US" sz="1400" kern="1200" dirty="0" smtClean="0">
              <a:solidFill>
                <a:srgbClr val="00B0F0"/>
              </a:solidFill>
            </a:rPr>
            <a:t>Truth table</a:t>
          </a:r>
          <a:endParaRPr lang="en-US" sz="1400" kern="1200" dirty="0">
            <a:solidFill>
              <a:srgbClr val="00B0F0"/>
            </a:solidFill>
          </a:endParaRPr>
        </a:p>
        <a:p>
          <a:pPr marL="228600" lvl="2" indent="-114300" algn="l" defTabSz="622300" rtl="0">
            <a:lnSpc>
              <a:spcPct val="90000"/>
            </a:lnSpc>
            <a:spcBef>
              <a:spcPct val="0"/>
            </a:spcBef>
            <a:spcAft>
              <a:spcPct val="15000"/>
            </a:spcAft>
            <a:buChar char="••"/>
          </a:pPr>
          <a:r>
            <a:rPr lang="en-US" sz="1200" kern="1200" dirty="0" smtClean="0">
              <a:solidFill>
                <a:schemeClr val="bg1"/>
              </a:solidFill>
            </a:rPr>
            <a:t>For each of the 2</a:t>
          </a:r>
          <a:r>
            <a:rPr lang="en-US" sz="1200" i="1" kern="1200" baseline="30000" dirty="0" smtClean="0">
              <a:solidFill>
                <a:schemeClr val="bg1"/>
              </a:solidFill>
            </a:rPr>
            <a:t>n</a:t>
          </a:r>
          <a:r>
            <a:rPr lang="en-US" sz="1200" i="1" kern="1200" dirty="0" smtClean="0">
              <a:solidFill>
                <a:schemeClr val="bg1"/>
              </a:solidFill>
            </a:rPr>
            <a:t> </a:t>
          </a:r>
          <a:r>
            <a:rPr lang="en-US" sz="1200" kern="1200" dirty="0" smtClean="0">
              <a:solidFill>
                <a:schemeClr val="bg1"/>
              </a:solidFill>
            </a:rPr>
            <a:t>possible combinations of input signals, the binary value of each of the </a:t>
          </a:r>
          <a:r>
            <a:rPr lang="en-US" sz="1200" i="1" kern="1200" dirty="0" smtClean="0">
              <a:solidFill>
                <a:schemeClr val="bg1"/>
              </a:solidFill>
            </a:rPr>
            <a:t>m </a:t>
          </a:r>
          <a:r>
            <a:rPr lang="en-US" sz="1200" kern="1200" dirty="0" smtClean="0">
              <a:solidFill>
                <a:schemeClr val="bg1"/>
              </a:solidFill>
            </a:rPr>
            <a:t>output signals is listed</a:t>
          </a:r>
          <a:endParaRPr lang="en-US" sz="1200" kern="1200" dirty="0">
            <a:solidFill>
              <a:schemeClr val="bg1"/>
            </a:solidFill>
          </a:endParaRPr>
        </a:p>
        <a:p>
          <a:pPr marL="171450" lvl="1" indent="-171450" algn="l" defTabSz="711200" rtl="0">
            <a:lnSpc>
              <a:spcPct val="90000"/>
            </a:lnSpc>
            <a:spcBef>
              <a:spcPct val="0"/>
            </a:spcBef>
            <a:spcAft>
              <a:spcPct val="15000"/>
            </a:spcAft>
            <a:buChar char="••"/>
          </a:pPr>
          <a:r>
            <a:rPr lang="en-US" sz="1400" kern="1200" dirty="0" smtClean="0">
              <a:solidFill>
                <a:srgbClr val="00B0F0"/>
              </a:solidFill>
            </a:rPr>
            <a:t>Graphical symbols</a:t>
          </a:r>
          <a:endParaRPr lang="en-US" sz="1400" kern="1200" dirty="0">
            <a:solidFill>
              <a:srgbClr val="00B0F0"/>
            </a:solidFill>
          </a:endParaRPr>
        </a:p>
        <a:p>
          <a:pPr marL="228600" lvl="2" indent="-114300" algn="l" defTabSz="622300" rtl="0">
            <a:lnSpc>
              <a:spcPct val="90000"/>
            </a:lnSpc>
            <a:spcBef>
              <a:spcPct val="0"/>
            </a:spcBef>
            <a:spcAft>
              <a:spcPct val="15000"/>
            </a:spcAft>
            <a:buChar char="••"/>
          </a:pPr>
          <a:r>
            <a:rPr lang="en-US" sz="1200" kern="1200" dirty="0" smtClean="0">
              <a:solidFill>
                <a:schemeClr val="bg1"/>
              </a:solidFill>
            </a:rPr>
            <a:t>The interconnected layout of gates is depicted</a:t>
          </a:r>
          <a:endParaRPr lang="en-US" sz="1200" kern="1200" dirty="0">
            <a:solidFill>
              <a:schemeClr val="bg1"/>
            </a:solidFill>
          </a:endParaRPr>
        </a:p>
        <a:p>
          <a:pPr marL="171450" lvl="1" indent="-171450" algn="l" defTabSz="711200" rtl="0">
            <a:lnSpc>
              <a:spcPct val="90000"/>
            </a:lnSpc>
            <a:spcBef>
              <a:spcPct val="0"/>
            </a:spcBef>
            <a:spcAft>
              <a:spcPct val="15000"/>
            </a:spcAft>
            <a:buChar char="••"/>
          </a:pPr>
          <a:r>
            <a:rPr lang="en-US" sz="1400" kern="1200" dirty="0" smtClean="0">
              <a:solidFill>
                <a:srgbClr val="00B0F0"/>
              </a:solidFill>
            </a:rPr>
            <a:t>Boolean equations</a:t>
          </a:r>
          <a:endParaRPr lang="en-US" sz="1400" kern="1200" dirty="0">
            <a:solidFill>
              <a:srgbClr val="00B0F0"/>
            </a:solidFill>
          </a:endParaRPr>
        </a:p>
        <a:p>
          <a:pPr marL="228600" lvl="2" indent="-114300" algn="l" defTabSz="622300" rtl="0">
            <a:lnSpc>
              <a:spcPct val="90000"/>
            </a:lnSpc>
            <a:spcBef>
              <a:spcPct val="0"/>
            </a:spcBef>
            <a:spcAft>
              <a:spcPct val="15000"/>
            </a:spcAft>
            <a:buChar char="••"/>
          </a:pPr>
          <a:r>
            <a:rPr lang="en-US" sz="1200" kern="1200" dirty="0" smtClean="0">
              <a:solidFill>
                <a:schemeClr val="bg1"/>
              </a:solidFill>
            </a:rPr>
            <a:t>Each output signal is expressed as a Boolean function of its input signals</a:t>
          </a:r>
          <a:endParaRPr lang="en-US" sz="1200" kern="1200" dirty="0">
            <a:solidFill>
              <a:schemeClr val="bg1"/>
            </a:solidFill>
          </a:endParaRPr>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a:t>
            </a:r>
            <a:r>
              <a:rPr lang="en-US" sz="1200" kern="1200" smtClean="0">
                <a:solidFill>
                  <a:schemeClr val="tx1"/>
                </a:solidFill>
                <a:latin typeface="Times New Roman" pitchFamily="-1" charset="0"/>
                <a:ea typeface="+mn-ea"/>
                <a:cs typeface="+mn-cs"/>
              </a:rPr>
              <a:t>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a:t>
            </a:r>
            <a:r>
              <a:rPr lang="en-US" sz="1200" kern="120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r>
              <a:rPr lang="en-US" sz="1200" b="1" kern="1200" smtClean="0">
                <a:solidFill>
                  <a:schemeClr val="tx1"/>
                </a:solidFill>
                <a:latin typeface="Times New Roman" pitchFamily="-1" charset="0"/>
                <a:ea typeface="+mn-ea"/>
                <a:cs typeface="+mn-cs"/>
              </a:rPr>
              <a:t>Product of sums (POS) </a:t>
            </a:r>
            <a:r>
              <a:rPr lang="en-US" sz="1200" kern="120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smtClean="0"/>
          </a:p>
          <a:p>
            <a:r>
              <a:rPr lang="en-US" sz="1200" kern="120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z="1200" kern="120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3/19/2020</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3/19/2020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3/19/2020</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3/19/2020</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3/19/2020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3/19/2020</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3/19/2020</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3/19/2020</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3/19/2020</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package" Target="../embeddings/Microsoft_Word_Document1.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package" Target="../embeddings/Microsoft_Word_Document2.docx"/></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effectLst/>
                <a:uLnTx/>
                <a:uFillTx/>
                <a:latin typeface="+mn-lt"/>
                <a:ea typeface="+mn-ea"/>
                <a:cs typeface="+mn-cs"/>
              </a:rPr>
              <a:t>Digital Logic</a:t>
            </a: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smtClean="0">
                <a:effectLst>
                  <a:outerShdw blurRad="38100" dist="38100" dir="2700000" algn="tl">
                    <a:srgbClr val="000000">
                      <a:alpha val="43137"/>
                    </a:srgbClr>
                  </a:outerShdw>
                </a:effectLst>
              </a:rPr>
              <a:t>Example: Using 3 ways for a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Boolean </a:t>
            </a:r>
            <a:r>
              <a:rPr lang="en-US" dirty="0" smtClean="0">
                <a:effectLst>
                  <a:outerShdw blurRad="38100" dist="38100" dir="2700000" algn="tl">
                    <a:srgbClr val="000000">
                      <a:alpha val="43137"/>
                    </a:srgbClr>
                  </a:outerShdw>
                </a:effectLst>
              </a:rPr>
              <a:t>Function of Three Variables</a:t>
            </a:r>
            <a:endParaRPr lang="en-US" dirty="0">
              <a:effectLst>
                <a:outerShdw blurRad="38100" dist="38100" dir="2700000" algn="tl">
                  <a:srgbClr val="000000">
                    <a:alpha val="43137"/>
                  </a:srgbClr>
                </a:outerShdw>
              </a:effectLst>
            </a:endParaRP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876346"/>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p:txBody>
          <a:bodyPr>
            <a:normAutofit/>
          </a:bodyPr>
          <a:lstStyle/>
          <a:p>
            <a:r>
              <a:rPr lang="en-US" sz="3200" smtClean="0">
                <a:solidFill>
                  <a:schemeClr val="tx1"/>
                </a:solidFill>
              </a:rPr>
              <a:t> A Boolean function will be implemented as a combinational network </a:t>
            </a:r>
            <a:r>
              <a:rPr lang="en-US" sz="3200" smtClean="0">
                <a:solidFill>
                  <a:schemeClr val="tx1"/>
                </a:solidFill>
                <a:sym typeface="Wingdings" pitchFamily="2" charset="2"/>
              </a:rPr>
              <a:t> More complex function will cause a more complex network</a:t>
            </a:r>
            <a:endParaRPr lang="en-US" sz="3200" smtClean="0">
              <a:solidFill>
                <a:schemeClr val="tx1"/>
              </a:solidFill>
            </a:endParaRPr>
          </a:p>
          <a:p>
            <a:r>
              <a:rPr lang="en-US" sz="3200" smtClean="0">
                <a:solidFill>
                  <a:schemeClr val="tx1"/>
                </a:solidFill>
              </a:rPr>
              <a:t> How to minimize a Bollean function?</a:t>
            </a:r>
          </a:p>
          <a:p>
            <a:pPr lvl="1"/>
            <a:r>
              <a:rPr lang="en-US" sz="2400" smtClean="0">
                <a:solidFill>
                  <a:schemeClr val="tx1"/>
                </a:solidFill>
              </a:rPr>
              <a:t>Methods:</a:t>
            </a:r>
          </a:p>
          <a:p>
            <a:pPr lvl="2"/>
            <a:r>
              <a:rPr lang="en-US" sz="2800" smtClean="0">
                <a:solidFill>
                  <a:schemeClr val="tx1"/>
                </a:solidFill>
              </a:rPr>
              <a:t> </a:t>
            </a:r>
            <a:r>
              <a:rPr lang="en-US" sz="2000" smtClean="0">
                <a:solidFill>
                  <a:srgbClr val="FF0000"/>
                </a:solidFill>
              </a:rPr>
              <a:t>Karnaugh Map</a:t>
            </a:r>
          </a:p>
          <a:p>
            <a:pPr lvl="2"/>
            <a:r>
              <a:rPr lang="en-US" sz="2000" smtClean="0">
                <a:solidFill>
                  <a:srgbClr val="FF0000"/>
                </a:solidFill>
              </a:rPr>
              <a:t> Quine-McCluskey Method</a:t>
            </a:r>
            <a:endParaRPr lang="en-US" sz="200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smtClean="0">
                <a:solidFill>
                  <a:srgbClr val="002060"/>
                </a:solidFill>
              </a:rPr>
              <a:t>A convenient way of representing a Boolean function of a small number (up to four) of variables</a:t>
            </a:r>
            <a:endParaRPr lang="en-US" sz="20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No good</a:t>
            </a:r>
            <a:endParaRPr lang="en-US" sz="200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smtClean="0">
                <a:solidFill>
                  <a:srgbClr val="002060"/>
                </a:solidFill>
              </a:rPr>
              <a:t>What are the basis of digital circuits?</a:t>
            </a:r>
          </a:p>
          <a:p>
            <a:r>
              <a:rPr lang="en-US" sz="2800" smtClean="0">
                <a:solidFill>
                  <a:srgbClr val="002060"/>
                </a:solidFill>
              </a:rPr>
              <a:t>What are the basic electronic components?</a:t>
            </a:r>
          </a:p>
          <a:p>
            <a:r>
              <a:rPr lang="en-US" sz="2800" smtClean="0">
                <a:solidFill>
                  <a:srgbClr val="002060"/>
                </a:solidFill>
              </a:rPr>
              <a:t>How can minimize a combinational circuits?</a:t>
            </a:r>
          </a:p>
          <a:p>
            <a:r>
              <a:rPr lang="en-US" sz="2800" smtClean="0">
                <a:solidFill>
                  <a:srgbClr val="002060"/>
                </a:solidFill>
              </a:rPr>
              <a:t>After studying this chapter, you should be able to: </a:t>
            </a:r>
          </a:p>
          <a:p>
            <a:pPr lvl="1"/>
            <a:r>
              <a:rPr lang="en-US" sz="2600" smtClean="0">
                <a:solidFill>
                  <a:srgbClr val="002060"/>
                </a:solidFill>
              </a:rPr>
              <a:t>Understand the basic operations of Boolean algebra. </a:t>
            </a:r>
          </a:p>
          <a:p>
            <a:pPr lvl="1"/>
            <a:r>
              <a:rPr lang="en-US" sz="2600" smtClean="0">
                <a:solidFill>
                  <a:srgbClr val="002060"/>
                </a:solidFill>
              </a:rPr>
              <a:t>Use a Karnaugh map to simplify a Boolean expression. </a:t>
            </a:r>
          </a:p>
          <a:p>
            <a:endParaRPr lang="en-US" sz="280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spid="_x0000_s231427"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spid="_x0000_s232451"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pic>
        <p:nvPicPr>
          <p:cNvPr id="289794" name="Picture 2"/>
          <p:cNvPicPr>
            <a:picLocks noChangeAspect="1" noChangeArrowheads="1"/>
          </p:cNvPicPr>
          <p:nvPr/>
        </p:nvPicPr>
        <p:blipFill>
          <a:blip r:embed="rId2"/>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Summary</a:t>
            </a:r>
            <a:endParaRPr lang="en-US" b="1"/>
          </a:p>
        </p:txBody>
      </p:sp>
      <p:pic>
        <p:nvPicPr>
          <p:cNvPr id="290818" name="Picture 2"/>
          <p:cNvPicPr>
            <a:picLocks noChangeAspect="1" noChangeArrowheads="1"/>
          </p:cNvPicPr>
          <p:nvPr/>
        </p:nvPicPr>
        <p:blipFill>
          <a:blip r:embed="rId2"/>
          <a:srcRect/>
          <a:stretch>
            <a:fillRect/>
          </a:stretch>
        </p:blipFill>
        <p:spPr bwMode="auto">
          <a:xfrm>
            <a:off x="199321" y="1643051"/>
            <a:ext cx="8745358" cy="3571900"/>
          </a:xfrm>
          <a:prstGeom prst="rect">
            <a:avLst/>
          </a:prstGeom>
          <a:noFill/>
          <a:ln w="9525">
            <a:noFill/>
            <a:miter lim="800000"/>
            <a:headEnd/>
            <a:tailEnd/>
          </a:ln>
          <a:effectLst/>
        </p:spPr>
      </p:pic>
      <p:cxnSp>
        <p:nvCxnSpPr>
          <p:cNvPr id="4" name="Straight Arrow Connector 3"/>
          <p:cNvCxnSpPr/>
          <p:nvPr/>
        </p:nvCxnSpPr>
        <p:spPr>
          <a:xfrm>
            <a:off x="199321" y="3068960"/>
            <a:ext cx="8745358" cy="2145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199321" y="3068960"/>
            <a:ext cx="8621151" cy="2145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smtClean="0">
                <a:solidFill>
                  <a:schemeClr val="tx1"/>
                </a:solidFill>
              </a:rPr>
              <a:t>11.1- Boolean Algebra</a:t>
            </a:r>
          </a:p>
          <a:p>
            <a:r>
              <a:rPr lang="en-US" sz="2800" smtClean="0">
                <a:solidFill>
                  <a:schemeClr val="tx1"/>
                </a:solidFill>
              </a:rPr>
              <a:t>11.2-Gates</a:t>
            </a:r>
          </a:p>
          <a:p>
            <a:r>
              <a:rPr lang="en-US" sz="2800" smtClean="0">
                <a:solidFill>
                  <a:schemeClr val="tx1"/>
                </a:solidFill>
              </a:rPr>
              <a:t>11.3- Combinational Circuit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smtClean="0">
                <a:solidFill>
                  <a:schemeClr val="tx1"/>
                </a:solidFill>
              </a:rPr>
              <a:t>Mathematical </a:t>
            </a:r>
            <a:r>
              <a:rPr lang="en-US" smtClean="0">
                <a:solidFill>
                  <a:schemeClr val="tx1"/>
                </a:solidFill>
              </a:rPr>
              <a:t>discipline (môn) used </a:t>
            </a:r>
            <a:r>
              <a:rPr lang="en-US" dirty="0" smtClean="0">
                <a:solidFill>
                  <a:schemeClr val="tx1"/>
                </a:solidFill>
              </a:rPr>
              <a:t>to design and analyze the behavior of the digital circuitry in digital computers and other digital systems</a:t>
            </a:r>
          </a:p>
          <a:p>
            <a:r>
              <a:rPr lang="en-US" b="1" dirty="0" smtClean="0">
                <a:solidFill>
                  <a:schemeClr val="tx1"/>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00" dirty="0" smtClean="0">
                <a:solidFill>
                  <a:schemeClr val="tx1"/>
                </a:solidFill>
              </a:rPr>
              <a:t>Claude Shannon suggested Boolean algebra could be used to solve problems in relay-switching circuit design</a:t>
            </a:r>
          </a:p>
          <a:p>
            <a:pPr marL="228600" lvl="1">
              <a:spcBef>
                <a:spcPts val="2000"/>
              </a:spcBef>
              <a:buClr>
                <a:schemeClr val="accent1"/>
              </a:buClr>
            </a:pPr>
            <a:r>
              <a:rPr lang="en-US" sz="2065" b="1" dirty="0" smtClean="0">
                <a:solidFill>
                  <a:schemeClr val="tx1"/>
                </a:solidFill>
              </a:rPr>
              <a:t>Is a convenient tool</a:t>
            </a:r>
            <a:r>
              <a:rPr lang="en-US" sz="2065" dirty="0" smtClean="0">
                <a:solidFill>
                  <a:schemeClr val="tx1"/>
                </a:solidFill>
              </a:rPr>
              <a:t>:</a:t>
            </a:r>
          </a:p>
          <a:p>
            <a:pPr lvl="1"/>
            <a:r>
              <a:rPr lang="en-US" sz="1806" b="1" dirty="0" smtClean="0">
                <a:solidFill>
                  <a:schemeClr val="tx1"/>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chemeClr val="tx1"/>
                </a:solidFill>
              </a:rPr>
              <a:t>Design</a:t>
            </a:r>
          </a:p>
          <a:p>
            <a:pPr lvl="2"/>
            <a:r>
              <a:rPr lang="en-US" sz="1765" dirty="0" smtClean="0">
                <a:solidFill>
                  <a:schemeClr val="tx1"/>
                </a:solidFill>
              </a:rPr>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smtClean="0">
                <a:solidFill>
                  <a:schemeClr val="tx1"/>
                </a:solidFill>
              </a:rPr>
              <a:t> Investigated Set: </a:t>
            </a:r>
          </a:p>
          <a:p>
            <a:pPr>
              <a:buNone/>
            </a:pPr>
            <a:r>
              <a:rPr lang="en-US" sz="2800" smtClean="0">
                <a:solidFill>
                  <a:schemeClr val="tx1"/>
                </a:solidFill>
              </a:rPr>
              <a:t>        B = { False, True } = { F, T} = {0,1} </a:t>
            </a:r>
          </a:p>
          <a:p>
            <a:r>
              <a:rPr lang="en-US" sz="2800" smtClean="0">
                <a:solidFill>
                  <a:schemeClr val="tx1"/>
                </a:solidFill>
              </a:rPr>
              <a:t>Basic Operator: AND (.), OR (+), NOT</a:t>
            </a:r>
          </a:p>
          <a:p>
            <a:r>
              <a:rPr lang="en-US" sz="2800" smtClean="0">
                <a:solidFill>
                  <a:schemeClr val="tx1"/>
                </a:solidFill>
              </a:rPr>
              <a:t>Other operators: NAND (Not And), NOR (Not Or), XOR ( Exclusive OR) </a:t>
            </a:r>
          </a:p>
          <a:p>
            <a:r>
              <a:rPr lang="en-US" sz="280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smtClean="0">
                <a:solidFill>
                  <a:schemeClr val="tx1"/>
                </a:solidFill>
              </a:rPr>
              <a:t>Makes use of variables and operations</a:t>
            </a:r>
          </a:p>
          <a:p>
            <a:pPr lvl="1"/>
            <a:r>
              <a:rPr lang="en-US" dirty="0" smtClean="0">
                <a:solidFill>
                  <a:schemeClr val="tx1"/>
                </a:solidFill>
              </a:rPr>
              <a:t>Are logical</a:t>
            </a:r>
          </a:p>
          <a:p>
            <a:pPr lvl="1"/>
            <a:r>
              <a:rPr lang="en-US" dirty="0" smtClean="0">
                <a:solidFill>
                  <a:schemeClr val="tx1"/>
                </a:solidFill>
              </a:rPr>
              <a:t>A variable may take on the value 1 (TRUE) or 0 (FALSE)</a:t>
            </a:r>
          </a:p>
          <a:p>
            <a:pPr lvl="1"/>
            <a:r>
              <a:rPr lang="en-US" dirty="0" smtClean="0">
                <a:solidFill>
                  <a:schemeClr val="tx1"/>
                </a:solidFill>
              </a:rPr>
              <a:t>Basic logical operations are AND, OR, and NOT</a:t>
            </a:r>
          </a:p>
          <a:p>
            <a:pPr marL="228600" lvl="1">
              <a:spcBef>
                <a:spcPts val="2000"/>
              </a:spcBef>
              <a:buClr>
                <a:schemeClr val="accent1"/>
              </a:buClr>
            </a:pPr>
            <a:r>
              <a:rPr lang="en-US" sz="2000" b="1" dirty="0" smtClean="0">
                <a:solidFill>
                  <a:schemeClr val="tx1"/>
                </a:solidFill>
              </a:rPr>
              <a:t>AND</a:t>
            </a:r>
          </a:p>
          <a:p>
            <a:pPr lvl="1"/>
            <a:r>
              <a:rPr lang="en-US" dirty="0" smtClean="0">
                <a:solidFill>
                  <a:schemeClr val="tx1"/>
                </a:solidFill>
              </a:rPr>
              <a:t>Yields true (binary value 1) if and only if both of its operands are true</a:t>
            </a:r>
          </a:p>
          <a:p>
            <a:pPr lvl="1"/>
            <a:r>
              <a:rPr lang="en-US" dirty="0" smtClean="0">
                <a:solidFill>
                  <a:schemeClr val="tx1"/>
                </a:solidFill>
              </a:rPr>
              <a:t>In the absence of parentheses the AND operation takes precedence over the OR operation</a:t>
            </a:r>
          </a:p>
          <a:p>
            <a:pPr lvl="1"/>
            <a:r>
              <a:rPr lang="en-US" dirty="0" smtClean="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smtClean="0">
                <a:solidFill>
                  <a:schemeClr val="tx1"/>
                </a:solidFill>
              </a:rPr>
              <a:t>OR</a:t>
            </a:r>
          </a:p>
          <a:p>
            <a:pPr lvl="1"/>
            <a:r>
              <a:rPr lang="en-US" dirty="0" smtClean="0">
                <a:solidFill>
                  <a:schemeClr val="tx1"/>
                </a:solidFill>
              </a:rPr>
              <a:t>Yields true if either or both of its operands are true</a:t>
            </a:r>
          </a:p>
          <a:p>
            <a:pPr marL="228600" lvl="1">
              <a:spcBef>
                <a:spcPts val="2000"/>
              </a:spcBef>
              <a:buClr>
                <a:schemeClr val="accent1"/>
              </a:buClr>
            </a:pPr>
            <a:r>
              <a:rPr lang="en-US" sz="2000" b="1" dirty="0" smtClean="0">
                <a:solidFill>
                  <a:schemeClr val="tx1"/>
                </a:solidFill>
              </a:rPr>
              <a:t>NOT</a:t>
            </a:r>
          </a:p>
          <a:p>
            <a:pPr lvl="1"/>
            <a:r>
              <a:rPr lang="en-US" sz="1838" dirty="0" smtClean="0">
                <a:solidFill>
                  <a:schemeClr val="tx1"/>
                </a:solidFill>
              </a:rPr>
              <a:t>Inverts the value of its operand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smtClean="0">
                <a:effectLst>
                  <a:outerShdw blurRad="38100" dist="38100" dir="2700000" algn="tl">
                    <a:srgbClr val="000000">
                      <a:alpha val="43137"/>
                    </a:srgbClr>
                  </a:outerShdw>
                </a:effectLst>
              </a:rPr>
              <a:t>Table 11.1- Boolean </a:t>
            </a:r>
            <a:r>
              <a:rPr lang="en-US" dirty="0" smtClean="0">
                <a:effectLst>
                  <a:outerShdw blurRad="38100" dist="38100" dir="2700000" algn="tl">
                    <a:srgbClr val="000000">
                      <a:alpha val="43137"/>
                    </a:srgbClr>
                  </a:outerShdw>
                </a:effectLst>
              </a:rPr>
              <a:t>Operators</a:t>
            </a:r>
            <a:endParaRPr lang="en-US" dirty="0">
              <a:effectLst>
                <a:outerShdw blurRad="38100" dist="38100" dir="2700000" algn="tl">
                  <a:srgbClr val="000000">
                    <a:alpha val="43137"/>
                  </a:srgbClr>
                </a:outerShdw>
              </a:effectLs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spid="_x0000_s203780" name="Document" r:id="rId4" imgW="0" imgH="0" progId="Word.Document.12">
                  <p:embed/>
                </p:oleObj>
              </mc:Choice>
              <mc:Fallback>
                <p:oleObj name="Document" r:id="rId4"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5"/>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smtClean="0">
                <a:effectLst>
                  <a:outerShdw blurRad="38100" dist="38100" dir="2700000" algn="tl">
                    <a:srgbClr val="000000">
                      <a:alpha val="43137"/>
                    </a:srgbClr>
                  </a:outerShdw>
                </a:effectLst>
              </a:rPr>
              <a:t>Table 11.2: Basic </a:t>
            </a:r>
            <a:r>
              <a:rPr lang="en-US" dirty="0" smtClean="0">
                <a:effectLst>
                  <a:outerShdw blurRad="38100" dist="38100" dir="2700000" algn="tl">
                    <a:srgbClr val="000000">
                      <a:alpha val="43137"/>
                    </a:srgbClr>
                  </a:outerShdw>
                </a:effectLst>
              </a:rPr>
              <a:t>Identities of Boolean Algebra</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smtClean="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smtClean="0">
                <a:solidFill>
                  <a:schemeClr val="bg1"/>
                </a:solidFill>
              </a:rPr>
              <a:t>(Microsoft Computer Dictionary)</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2457</TotalTime>
  <Words>4066</Words>
  <Application>Microsoft Office PowerPoint</Application>
  <PresentationFormat>On-screen Show (4:3)</PresentationFormat>
  <Paragraphs>223</Paragraphs>
  <Slides>24</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ＭＳ Ｐゴシック</vt:lpstr>
      <vt:lpstr>Arial</vt:lpstr>
      <vt:lpstr>Rockwell</vt:lpstr>
      <vt:lpstr>Times New Roman</vt:lpstr>
      <vt:lpstr>Wingdings</vt: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PowerPoint Presentation</vt:lpstr>
      <vt:lpstr>PowerPoint Presentation</vt:lpstr>
      <vt:lpstr>Table 11.4- Truth Table for the One-Digit Packed Decimal Incrementer</vt:lpstr>
      <vt:lpstr>PowerPoint Presentation</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Phong Nguyễn Trần</cp:lastModifiedBy>
  <cp:revision>83</cp:revision>
  <dcterms:created xsi:type="dcterms:W3CDTF">2012-07-06T21:45:51Z</dcterms:created>
  <dcterms:modified xsi:type="dcterms:W3CDTF">2020-03-19T01:26:20Z</dcterms:modified>
</cp:coreProperties>
</file>