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265-B41C-41A1-94AC-3A30512E493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2934" y="1008767"/>
                <a:ext cx="4490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NimbusRomNo9L-Medi"/>
                  </a:rPr>
                  <a:t>Exercise 4.1.1 </a:t>
                </a:r>
                <a:r>
                  <a:rPr lang="en-US" b="1" dirty="0">
                    <a:latin typeface="NimbusRomNo9L-Regu"/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b="1" dirty="0" smtClean="0">
                    <a:latin typeface="NimbusRomNo9L-Regu"/>
                  </a:rPr>
                  <a:t> if </a:t>
                </a:r>
                <a:r>
                  <a:rPr lang="en-US" b="1" dirty="0">
                    <a:latin typeface="NimbusRomNo9L-Medi"/>
                  </a:rPr>
                  <a:t>v </a:t>
                </a:r>
                <a:r>
                  <a:rPr lang="en-US" b="1" dirty="0">
                    <a:latin typeface="NimbusRomNo9L-Regu"/>
                  </a:rPr>
                  <a:t>equals: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34" y="1008767"/>
                <a:ext cx="4490845" cy="369332"/>
              </a:xfrm>
              <a:prstGeom prst="rect">
                <a:avLst/>
              </a:prstGeom>
              <a:blipFill>
                <a:blip r:embed="rId2"/>
                <a:stretch>
                  <a:fillRect l="-1085" t="-9836" r="-40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2934" y="2741382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4.1.2 </a:t>
            </a:r>
            <a:r>
              <a:rPr lang="en-US" b="1" dirty="0">
                <a:latin typeface="NimbusRomNo9L-Regu"/>
              </a:rPr>
              <a:t>Find a unit vector in the direction of: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6" y="3321833"/>
            <a:ext cx="4084242" cy="132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534" y="1562765"/>
            <a:ext cx="3827376" cy="101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09" y="1617771"/>
            <a:ext cx="3348729" cy="9006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5708" y="4641996"/>
            <a:ext cx="826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4.1.4 </a:t>
            </a:r>
            <a:r>
              <a:rPr lang="en-US" b="1" dirty="0">
                <a:latin typeface="NimbusRomNo9L-Regu"/>
              </a:rPr>
              <a:t>Find the distance between the </a:t>
            </a:r>
            <a:r>
              <a:rPr lang="en-US" b="1" dirty="0" smtClean="0">
                <a:latin typeface="NimbusRomNo9L-Regu"/>
              </a:rPr>
              <a:t>following pairs </a:t>
            </a:r>
            <a:r>
              <a:rPr lang="en-US" b="1" dirty="0">
                <a:latin typeface="NimbusRomNo9L-Regu"/>
              </a:rPr>
              <a:t>of points.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416" y="5350863"/>
            <a:ext cx="5246835" cy="976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8571" y="235131"/>
            <a:ext cx="211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LA_4_Exercises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7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2766" y="479870"/>
            <a:ext cx="941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trike="sngStrike" dirty="0">
                <a:latin typeface="NimbusRomNo9L-Medi"/>
              </a:rPr>
              <a:t>Exercise 4.4.3 </a:t>
            </a:r>
            <a:r>
              <a:rPr lang="en-US" b="1" strike="sngStrike" dirty="0">
                <a:latin typeface="NimbusRomNo9L-Regu"/>
              </a:rPr>
              <a:t>In each case solve the problem by </a:t>
            </a:r>
            <a:r>
              <a:rPr lang="en-US" b="1" strike="sngStrike" dirty="0" smtClean="0">
                <a:latin typeface="NimbusRomNo9L-Regu"/>
              </a:rPr>
              <a:t>finding the </a:t>
            </a:r>
            <a:r>
              <a:rPr lang="en-US" b="1" strike="sngStrike" dirty="0">
                <a:latin typeface="NimbusRomNo9L-Regu"/>
              </a:rPr>
              <a:t>matrix of the operator.</a:t>
            </a:r>
            <a:endParaRPr lang="en-US" b="1" strike="sngStrik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1034232"/>
            <a:ext cx="4571987" cy="2349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5" y="812127"/>
            <a:ext cx="4335002" cy="28062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766" y="348960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>
                <a:latin typeface="NimbusRomNo9L-Medi"/>
              </a:rPr>
              <a:t>Exercise 4.4.4</a:t>
            </a:r>
            <a:endParaRPr lang="en-US" b="1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66" y="4154117"/>
            <a:ext cx="5007771" cy="1253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49" y="4095887"/>
            <a:ext cx="4502062" cy="12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372" y="362635"/>
            <a:ext cx="949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4.1.7 </a:t>
            </a:r>
            <a:r>
              <a:rPr lang="en-US" b="1" dirty="0">
                <a:latin typeface="NimbusRomNo9L-Regu"/>
              </a:rPr>
              <a:t>Determine whether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are </a:t>
            </a:r>
            <a:r>
              <a:rPr lang="en-US" b="1" dirty="0" smtClean="0">
                <a:latin typeface="NimbusRomNo9L-Regu"/>
              </a:rPr>
              <a:t>parallel in </a:t>
            </a:r>
            <a:r>
              <a:rPr lang="en-US" b="1" dirty="0">
                <a:latin typeface="NimbusRomNo9L-Regu"/>
              </a:rPr>
              <a:t>each of the following cases.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5" y="1065137"/>
            <a:ext cx="2980524" cy="183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5" y="1065137"/>
            <a:ext cx="2908518" cy="1952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1372" y="3235351"/>
                <a:ext cx="5250668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NimbusRomNo9L-Medi"/>
                  </a:rPr>
                  <a:t>Exercise 4.1.9 </a:t>
                </a:r>
                <a:r>
                  <a:rPr lang="en-US" b="1" dirty="0">
                    <a:latin typeface="NimbusRomNo9L-Regu"/>
                  </a:rPr>
                  <a:t>In each case,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𝑷𝑸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𝑷𝑸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 smtClean="0">
                    <a:latin typeface="NimbusRomNo9L-Regu"/>
                  </a:rPr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2" y="3235351"/>
                <a:ext cx="5250668" cy="427040"/>
              </a:xfrm>
              <a:prstGeom prst="rect">
                <a:avLst/>
              </a:prstGeom>
              <a:blipFill>
                <a:blip r:embed="rId4"/>
                <a:stretch>
                  <a:fillRect l="-104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851" y="3851638"/>
            <a:ext cx="3754154" cy="17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4067" y="466771"/>
                <a:ext cx="9518469" cy="681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NimbusRomNo9L-Medi"/>
                  </a:rPr>
                  <a:t>Exercise 4.1.10 </a:t>
                </a:r>
                <a:r>
                  <a:rPr lang="en-US" b="1" dirty="0">
                    <a:latin typeface="NimbusRomNo9L-Regu"/>
                  </a:rPr>
                  <a:t>In each case, find a point </a:t>
                </a:r>
                <a:r>
                  <a:rPr lang="en-US" b="1" dirty="0">
                    <a:latin typeface="NimbusRomNo9L-ReguItal"/>
                  </a:rPr>
                  <a:t>Q </a:t>
                </a:r>
                <a:r>
                  <a:rPr lang="en-US" b="1" dirty="0">
                    <a:latin typeface="NimbusRomNo9L-Regu"/>
                  </a:rPr>
                  <a:t>such </a:t>
                </a:r>
                <a:r>
                  <a:rPr lang="en-US" b="1" dirty="0" smtClean="0">
                    <a:latin typeface="NimbusRomNo9L-Regu"/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𝑷𝑸</m:t>
                        </m:r>
                      </m:e>
                    </m:acc>
                  </m:oMath>
                </a14:m>
                <a:r>
                  <a:rPr lang="en-US" b="1" dirty="0" smtClean="0">
                    <a:latin typeface="NimbusRomNo9L-Regu"/>
                  </a:rPr>
                  <a:t> has </a:t>
                </a:r>
                <a:r>
                  <a:rPr lang="en-US" b="1" dirty="0">
                    <a:latin typeface="NimbusRomNo9L-Regu"/>
                  </a:rPr>
                  <a:t>(</a:t>
                </a:r>
                <a:r>
                  <a:rPr lang="en-US" b="1" dirty="0" err="1">
                    <a:latin typeface="NimbusRomNo9L-Regu"/>
                  </a:rPr>
                  <a:t>i</a:t>
                </a:r>
                <a:r>
                  <a:rPr lang="en-US" b="1" dirty="0">
                    <a:latin typeface="NimbusRomNo9L-Regu"/>
                  </a:rPr>
                  <a:t>) the same direction as </a:t>
                </a:r>
                <a:r>
                  <a:rPr lang="en-US" b="1" dirty="0">
                    <a:latin typeface="NimbusRomNo9L-Medi"/>
                  </a:rPr>
                  <a:t>v</a:t>
                </a:r>
                <a:r>
                  <a:rPr lang="en-US" b="1" dirty="0">
                    <a:latin typeface="NimbusRomNo9L-Regu"/>
                  </a:rPr>
                  <a:t>; (ii) the opposite </a:t>
                </a:r>
                <a:r>
                  <a:rPr lang="en-US" b="1" dirty="0" smtClean="0">
                    <a:latin typeface="NimbusRomNo9L-Regu"/>
                  </a:rPr>
                  <a:t>direction to </a:t>
                </a:r>
                <a:r>
                  <a:rPr lang="en-US" b="1" dirty="0">
                    <a:latin typeface="NimbusRomNo9L-Medi"/>
                  </a:rPr>
                  <a:t>v</a:t>
                </a:r>
                <a:r>
                  <a:rPr lang="en-US" b="1" dirty="0">
                    <a:latin typeface="NimbusRomNo9L-Regu"/>
                  </a:rPr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466771"/>
                <a:ext cx="9518469" cy="681790"/>
              </a:xfrm>
              <a:prstGeom prst="rect">
                <a:avLst/>
              </a:prstGeom>
              <a:blipFill>
                <a:blip r:embed="rId2"/>
                <a:stretch>
                  <a:fillRect l="-512" r="-448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69" y="1120124"/>
            <a:ext cx="2778298" cy="1829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4696" y="326247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4.1.17 </a:t>
            </a:r>
            <a:r>
              <a:rPr lang="en-US" b="1" dirty="0">
                <a:latin typeface="NimbusRomNo9L-Regu"/>
              </a:rPr>
              <a:t>In each case, find the point </a:t>
            </a:r>
            <a:r>
              <a:rPr lang="en-US" b="1" dirty="0">
                <a:latin typeface="NimbusRomNo9L-ReguItal"/>
              </a:rPr>
              <a:t>Q</a:t>
            </a:r>
            <a:r>
              <a:rPr lang="en-US" b="1" dirty="0">
                <a:latin typeface="NimbusRomNo9L-Regu"/>
              </a:rPr>
              <a:t>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90" y="3631810"/>
            <a:ext cx="3184907" cy="16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251" y="323446"/>
            <a:ext cx="87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4.1.22 </a:t>
            </a:r>
            <a:r>
              <a:rPr lang="en-US" b="1" dirty="0">
                <a:latin typeface="NimbusRomNo9L-Regu"/>
              </a:rPr>
              <a:t>Find the vector and parametric </a:t>
            </a:r>
            <a:r>
              <a:rPr lang="en-US" b="1" dirty="0" smtClean="0">
                <a:latin typeface="NimbusRomNo9L-Regu"/>
              </a:rPr>
              <a:t>equations of </a:t>
            </a:r>
            <a:r>
              <a:rPr lang="en-US" b="1" dirty="0">
                <a:latin typeface="NimbusRomNo9L-Regu"/>
              </a:rPr>
              <a:t>the following lines.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2" y="636415"/>
            <a:ext cx="5058444" cy="1250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3" y="1886769"/>
            <a:ext cx="5171343" cy="151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11" y="692778"/>
            <a:ext cx="4517715" cy="28421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943" y="3533891"/>
            <a:ext cx="1121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4.1.21 </a:t>
            </a:r>
            <a:r>
              <a:rPr lang="en-US" b="1" dirty="0">
                <a:latin typeface="NimbusRomNo9L-Regu"/>
              </a:rPr>
              <a:t>In each case either prove the </a:t>
            </a:r>
            <a:r>
              <a:rPr lang="en-US" b="1" dirty="0" smtClean="0">
                <a:latin typeface="NimbusRomNo9L-Regu"/>
              </a:rPr>
              <a:t>statement or </a:t>
            </a:r>
            <a:r>
              <a:rPr lang="en-US" b="1" dirty="0">
                <a:latin typeface="NimbusRomNo9L-Regu"/>
              </a:rPr>
              <a:t>give an example showing that it is false.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98" y="3903222"/>
            <a:ext cx="5008844" cy="2343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297" y="4031679"/>
            <a:ext cx="4350246" cy="24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108" y="409694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4.2.1 </a:t>
            </a:r>
            <a:r>
              <a:rPr lang="en-US" b="1" dirty="0">
                <a:latin typeface="NimbusRomNo9L-Regu"/>
              </a:rPr>
              <a:t>Compute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CMSY10"/>
              </a:rPr>
              <a:t>·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where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78" y="1031966"/>
            <a:ext cx="3527747" cy="966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61" y="1998618"/>
            <a:ext cx="3107910" cy="102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662" y="1035922"/>
            <a:ext cx="2965373" cy="1989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4108" y="3171149"/>
            <a:ext cx="842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4.2.2 </a:t>
            </a:r>
            <a:r>
              <a:rPr lang="en-US" b="1" dirty="0">
                <a:latin typeface="NimbusRomNo9L-Regu"/>
              </a:rPr>
              <a:t>Find the angle between the </a:t>
            </a:r>
            <a:r>
              <a:rPr lang="en-US" b="1" dirty="0" smtClean="0">
                <a:latin typeface="NimbusRomNo9L-Regu"/>
              </a:rPr>
              <a:t>following pairs </a:t>
            </a:r>
            <a:r>
              <a:rPr lang="en-US" b="1" dirty="0">
                <a:latin typeface="NimbusRomNo9L-Regu"/>
              </a:rPr>
              <a:t>of vectors.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8" y="3848797"/>
            <a:ext cx="2962591" cy="1940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167" y="3848797"/>
            <a:ext cx="2975801" cy="19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129" y="422757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4.2.3 </a:t>
            </a:r>
            <a:r>
              <a:rPr lang="en-US" b="1" dirty="0">
                <a:latin typeface="NimbusRomNo9L-Regu"/>
              </a:rPr>
              <a:t>Find all real numbers </a:t>
            </a:r>
            <a:r>
              <a:rPr lang="en-US" b="1" dirty="0">
                <a:latin typeface="NimbusRomNo9L-ReguItal"/>
              </a:rPr>
              <a:t>x </a:t>
            </a:r>
            <a:r>
              <a:rPr lang="en-US" b="1" dirty="0">
                <a:latin typeface="NimbusRomNo9L-Regu"/>
              </a:rPr>
              <a:t>such that: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1" y="1113053"/>
            <a:ext cx="4573188" cy="109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44" y="1193915"/>
            <a:ext cx="4358672" cy="1170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3955" y="2179711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4.2.4 </a:t>
            </a:r>
            <a:r>
              <a:rPr lang="en-US" b="1" dirty="0">
                <a:latin typeface="NimbusRomNo9L-Regu"/>
              </a:rPr>
              <a:t>Find all vectors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 smtClean="0">
                <a:latin typeface="NimbusRomNo9L-Regu"/>
              </a:rPr>
              <a:t>orthogonal to </a:t>
            </a:r>
            <a:r>
              <a:rPr lang="en-US" b="1" dirty="0">
                <a:latin typeface="NimbusRomNo9L-Regu"/>
              </a:rPr>
              <a:t>both: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29" y="2731383"/>
            <a:ext cx="3241834" cy="999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01" y="2609449"/>
            <a:ext cx="3536967" cy="11386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2128" y="3907231"/>
            <a:ext cx="81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4.2.10 </a:t>
            </a:r>
            <a:r>
              <a:rPr lang="en-US" b="1" dirty="0">
                <a:latin typeface="NimbusRomNo9L-Regu"/>
              </a:rPr>
              <a:t>In each case, compute the projection </a:t>
            </a:r>
            <a:r>
              <a:rPr lang="en-US" b="1" dirty="0" smtClean="0">
                <a:latin typeface="NimbusRomNo9L-Regu"/>
              </a:rPr>
              <a:t>of </a:t>
            </a:r>
            <a:r>
              <a:rPr lang="en-US" b="1" dirty="0" smtClean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on </a:t>
            </a:r>
            <a:r>
              <a:rPr lang="en-US" b="1" dirty="0">
                <a:latin typeface="NimbusRomNo9L-Medi"/>
              </a:rPr>
              <a:t>v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29" y="4702697"/>
            <a:ext cx="3040830" cy="111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89" y="4681963"/>
            <a:ext cx="3071116" cy="11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061" y="731520"/>
            <a:ext cx="10759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4.2.11 </a:t>
            </a:r>
            <a:r>
              <a:rPr lang="en-US" b="1" dirty="0">
                <a:latin typeface="NimbusRomNo9L-Regu"/>
              </a:rPr>
              <a:t>In each case, write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CMR10"/>
              </a:rPr>
              <a:t>= 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1 </a:t>
            </a:r>
            <a:r>
              <a:rPr lang="en-US" b="1" dirty="0">
                <a:latin typeface="CMR10"/>
              </a:rPr>
              <a:t>+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2</a:t>
            </a:r>
            <a:r>
              <a:rPr lang="en-US" b="1" dirty="0">
                <a:latin typeface="NimbusRomNo9L-Regu"/>
              </a:rPr>
              <a:t>, </a:t>
            </a:r>
            <a:r>
              <a:rPr lang="en-US" b="1" dirty="0" smtClean="0">
                <a:latin typeface="NimbusRomNo9L-Regu"/>
              </a:rPr>
              <a:t>where </a:t>
            </a:r>
            <a:r>
              <a:rPr lang="en-US" b="1" dirty="0" smtClean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1 </a:t>
            </a:r>
            <a:r>
              <a:rPr lang="en-US" b="1" dirty="0">
                <a:latin typeface="NimbusRomNo9L-Regu"/>
              </a:rPr>
              <a:t>is parallel </a:t>
            </a:r>
            <a:r>
              <a:rPr lang="en-US" b="1" dirty="0" smtClean="0">
                <a:latin typeface="NimbusRomNo9L-Regu"/>
              </a:rPr>
              <a:t>to</a:t>
            </a:r>
            <a:r>
              <a:rPr lang="en-US" b="1" dirty="0" smtClean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2 </a:t>
            </a:r>
            <a:r>
              <a:rPr lang="en-US" b="1" dirty="0">
                <a:latin typeface="NimbusRomNo9L-Regu"/>
              </a:rPr>
              <a:t>is orthogonal to </a:t>
            </a:r>
            <a:r>
              <a:rPr lang="en-US" b="1" dirty="0">
                <a:latin typeface="NimbusRomNo9L-Medi"/>
              </a:rPr>
              <a:t>v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" y="1320402"/>
            <a:ext cx="3072007" cy="965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25" y="1320402"/>
            <a:ext cx="3323181" cy="112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061" y="2505551"/>
            <a:ext cx="447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4.2.13 </a:t>
            </a:r>
            <a:r>
              <a:rPr lang="en-US" b="1" dirty="0">
                <a:latin typeface="NimbusRomNo9L-Regu"/>
              </a:rPr>
              <a:t>Compute </a:t>
            </a:r>
            <a:r>
              <a:rPr lang="en-US" b="1" dirty="0" err="1">
                <a:latin typeface="NimbusRomNo9L-Medi"/>
              </a:rPr>
              <a:t>u</a:t>
            </a:r>
            <a:r>
              <a:rPr lang="en-US" b="1" dirty="0" err="1">
                <a:latin typeface="CMSY10"/>
              </a:rPr>
              <a:t>×</a:t>
            </a:r>
            <a:r>
              <a:rPr lang="en-US" b="1" dirty="0" err="1">
                <a:latin typeface="NimbusRomNo9L-Medi"/>
              </a:rPr>
              <a:t>v</a:t>
            </a:r>
            <a:r>
              <a:rPr lang="en-US" b="1" dirty="0">
                <a:latin typeface="NimbusRomNo9L-Medi"/>
              </a:rPr>
              <a:t> </a:t>
            </a:r>
            <a:r>
              <a:rPr lang="en-US" b="1" dirty="0">
                <a:latin typeface="NimbusRomNo9L-Regu"/>
              </a:rPr>
              <a:t>where: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73" y="3282573"/>
            <a:ext cx="2971702" cy="1785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987" y="3147036"/>
            <a:ext cx="2982119" cy="20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11275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4.2.14 </a:t>
            </a:r>
            <a:r>
              <a:rPr lang="en-US" b="1" dirty="0">
                <a:latin typeface="NimbusRomNo9L-Regu"/>
              </a:rPr>
              <a:t>Find an equation of each of the </a:t>
            </a:r>
            <a:r>
              <a:rPr lang="en-US" b="1" dirty="0" smtClean="0">
                <a:latin typeface="NimbusRomNo9L-Regu"/>
              </a:rPr>
              <a:t>following planes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87" y="1716686"/>
            <a:ext cx="5192842" cy="221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47" y="1409346"/>
            <a:ext cx="4520776" cy="28299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1999" y="4367998"/>
            <a:ext cx="8577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4.2.15 </a:t>
            </a:r>
            <a:r>
              <a:rPr lang="en-US" b="1" dirty="0">
                <a:latin typeface="NimbusRomNo9L-Regu"/>
              </a:rPr>
              <a:t>In each case, find a vector equation </a:t>
            </a:r>
            <a:r>
              <a:rPr lang="en-US" b="1" dirty="0" smtClean="0">
                <a:latin typeface="NimbusRomNo9L-Regu"/>
              </a:rPr>
              <a:t>of the </a:t>
            </a:r>
            <a:r>
              <a:rPr lang="en-US" b="1" dirty="0">
                <a:latin typeface="NimbusRomNo9L-Regu"/>
              </a:rPr>
              <a:t>line.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87" y="4866069"/>
            <a:ext cx="5410662" cy="1495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283" y="4737329"/>
            <a:ext cx="3775988" cy="16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879" y="506326"/>
            <a:ext cx="7428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4.3.3 </a:t>
            </a:r>
            <a:r>
              <a:rPr lang="en-US" b="1" dirty="0">
                <a:latin typeface="NimbusRomNo9L-Regu"/>
              </a:rPr>
              <a:t>Find two unit vectors orthogonal to </a:t>
            </a:r>
            <a:r>
              <a:rPr lang="en-US" b="1" dirty="0" smtClean="0">
                <a:latin typeface="NimbusRomNo9L-Regu"/>
              </a:rPr>
              <a:t>both </a:t>
            </a:r>
            <a:r>
              <a:rPr lang="en-US" b="1" dirty="0" smtClean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if: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6" y="1091006"/>
            <a:ext cx="3942569" cy="14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9" y="1221635"/>
            <a:ext cx="3134904" cy="12733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879" y="2710354"/>
            <a:ext cx="1028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4.4.1 </a:t>
            </a:r>
            <a:r>
              <a:rPr lang="en-US" b="1" dirty="0">
                <a:latin typeface="NimbusRomNo9L-Regu"/>
              </a:rPr>
              <a:t>In each case show that that </a:t>
            </a:r>
            <a:r>
              <a:rPr lang="en-US" b="1" dirty="0">
                <a:latin typeface="NimbusRomNo9L-ReguItal"/>
              </a:rPr>
              <a:t>T </a:t>
            </a:r>
            <a:r>
              <a:rPr lang="en-US" b="1" dirty="0">
                <a:latin typeface="NimbusRomNo9L-Regu"/>
              </a:rPr>
              <a:t>is </a:t>
            </a:r>
            <a:r>
              <a:rPr lang="en-US" b="1" dirty="0" smtClean="0">
                <a:latin typeface="NimbusRomNo9L-Regu"/>
              </a:rPr>
              <a:t>either projection </a:t>
            </a:r>
            <a:r>
              <a:rPr lang="en-US" b="1" dirty="0">
                <a:latin typeface="NimbusRomNo9L-Regu"/>
              </a:rPr>
              <a:t>on a line, reflection in a line, or </a:t>
            </a:r>
            <a:r>
              <a:rPr lang="en-US" b="1" dirty="0" smtClean="0">
                <a:latin typeface="NimbusRomNo9L-Regu"/>
              </a:rPr>
              <a:t>rotation through </a:t>
            </a:r>
            <a:r>
              <a:rPr lang="en-US" b="1" dirty="0">
                <a:latin typeface="NimbusRomNo9L-Regu"/>
              </a:rPr>
              <a:t>an angle, and find the line or angle.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33" y="3750608"/>
            <a:ext cx="3777961" cy="2686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43" y="3750608"/>
            <a:ext cx="3668857" cy="25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CMR10</vt:lpstr>
      <vt:lpstr>CMSY10</vt:lpstr>
      <vt:lpstr>NimbusRomNo9L-Medi</vt:lpstr>
      <vt:lpstr>NimbusRomNo9L-Regu</vt:lpstr>
      <vt:lpstr>NimbusRomNo9L-ReguItal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Phong Nguyễn Trần</cp:lastModifiedBy>
  <cp:revision>10</cp:revision>
  <dcterms:created xsi:type="dcterms:W3CDTF">2019-10-11T08:00:41Z</dcterms:created>
  <dcterms:modified xsi:type="dcterms:W3CDTF">2020-03-27T05:02:43Z</dcterms:modified>
</cp:coreProperties>
</file>