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1"/>
  </p:notesMasterIdLst>
  <p:sldIdLst>
    <p:sldId id="256" r:id="rId2"/>
    <p:sldId id="257" r:id="rId3"/>
    <p:sldId id="317" r:id="rId4"/>
    <p:sldId id="258" r:id="rId5"/>
    <p:sldId id="260" r:id="rId6"/>
    <p:sldId id="261" r:id="rId7"/>
    <p:sldId id="265" r:id="rId8"/>
    <p:sldId id="266" r:id="rId9"/>
    <p:sldId id="267" r:id="rId10"/>
    <p:sldId id="318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308" r:id="rId28"/>
    <p:sldId id="262" r:id="rId29"/>
    <p:sldId id="284" r:id="rId30"/>
    <p:sldId id="285" r:id="rId31"/>
    <p:sldId id="291" r:id="rId32"/>
    <p:sldId id="286" r:id="rId33"/>
    <p:sldId id="287" r:id="rId34"/>
    <p:sldId id="292" r:id="rId35"/>
    <p:sldId id="313" r:id="rId36"/>
    <p:sldId id="289" r:id="rId37"/>
    <p:sldId id="293" r:id="rId38"/>
    <p:sldId id="288" r:id="rId39"/>
    <p:sldId id="315" r:id="rId40"/>
    <p:sldId id="311" r:id="rId41"/>
    <p:sldId id="290" r:id="rId42"/>
    <p:sldId id="264" r:id="rId43"/>
    <p:sldId id="294" r:id="rId44"/>
    <p:sldId id="295" r:id="rId45"/>
    <p:sldId id="302" r:id="rId46"/>
    <p:sldId id="296" r:id="rId47"/>
    <p:sldId id="297" r:id="rId48"/>
    <p:sldId id="298" r:id="rId49"/>
    <p:sldId id="303" r:id="rId50"/>
    <p:sldId id="299" r:id="rId51"/>
    <p:sldId id="300" r:id="rId52"/>
    <p:sldId id="304" r:id="rId53"/>
    <p:sldId id="305" r:id="rId54"/>
    <p:sldId id="306" r:id="rId55"/>
    <p:sldId id="307" r:id="rId56"/>
    <p:sldId id="301" r:id="rId57"/>
    <p:sldId id="259" r:id="rId58"/>
    <p:sldId id="312" r:id="rId59"/>
    <p:sldId id="314" r:id="rId6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642" autoAdjust="0"/>
  </p:normalViewPr>
  <p:slideViewPr>
    <p:cSldViewPr>
      <p:cViewPr varScale="1">
        <p:scale>
          <a:sx n="82" d="100"/>
          <a:sy n="82" d="100"/>
        </p:scale>
        <p:origin x="1266" y="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34B044-78B0-48B1-8CA8-2D904B4A8F3A}" type="datetimeFigureOut">
              <a:rPr lang="en-US" smtClean="0"/>
              <a:pPr/>
              <a:t>11/3/2015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E192CB-B1F6-4CC0-8E0B-989281D002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85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Prepared by Thân</a:t>
            </a:r>
            <a:r>
              <a:rPr lang="en-US" baseline="0" dirty="0" smtClean="0"/>
              <a:t> Văn Sử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E192CB-B1F6-4CC0-8E0B-989281D00271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720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X = (-1)</a:t>
            </a:r>
            <a:r>
              <a:rPr lang="en-US" baseline="30000" smtClean="0"/>
              <a:t> sign</a:t>
            </a:r>
            <a:r>
              <a:rPr lang="en-US" baseline="0" smtClean="0"/>
              <a:t> * 2</a:t>
            </a:r>
            <a:r>
              <a:rPr lang="en-US" baseline="30000" smtClean="0"/>
              <a:t>exp</a:t>
            </a:r>
            <a:r>
              <a:rPr lang="en-US" baseline="0" smtClean="0"/>
              <a:t>   *  { 1+ ….. }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E192CB-B1F6-4CC0-8E0B-989281D0027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746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916A6-1E1C-4EF8-8239-60090C8B800A}" type="datetime1">
              <a:rPr lang="en-US" smtClean="0"/>
              <a:pPr/>
              <a:t>11/3/2015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26" name="Picture 1" descr="Logo_FPT_University_nga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1620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2C732-4ED3-449E-B0A3-47ECCBFF2AEB}" type="datetime1">
              <a:rPr lang="en-US" smtClean="0"/>
              <a:pPr/>
              <a:t>11/3/2015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123E0-D7E4-4319-9CB6-10DD214C1EB8}" type="datetime1">
              <a:rPr lang="en-US" smtClean="0"/>
              <a:pPr/>
              <a:t>11/3/2015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08384-7A62-45C8-A966-F2F534B590E2}" type="datetime1">
              <a:rPr lang="en-US" smtClean="0"/>
              <a:pPr/>
              <a:t>11/3/2015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7866-FD2D-44ED-AE1C-24112240888E}" type="datetime1">
              <a:rPr lang="en-US" smtClean="0"/>
              <a:pPr/>
              <a:t>11/3/2015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EFCC-864E-4888-B66E-1833F2CF2BF3}" type="datetime1">
              <a:rPr lang="en-US" smtClean="0"/>
              <a:pPr/>
              <a:t>11/3/2015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BD834-DEDC-494A-B63D-D0CA10EDA392}" type="datetime1">
              <a:rPr lang="en-US" smtClean="0"/>
              <a:pPr/>
              <a:t>11/3/2015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996F4-9325-4A2C-BCE0-76006A6E542E}" type="datetime1">
              <a:rPr lang="en-US" smtClean="0"/>
              <a:pPr/>
              <a:t>11/3/2015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CE70A-5912-42A7-B9ED-B5F93BA95F23}" type="datetime1">
              <a:rPr lang="en-US" smtClean="0"/>
              <a:pPr/>
              <a:t>11/3/2015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6B632-0FDE-4572-91E3-D7B911C445E7}" type="datetime1">
              <a:rPr lang="en-US" smtClean="0"/>
              <a:pPr/>
              <a:t>11/3/2015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02AD5-B511-41C1-AE57-3A764C9C1ECE}" type="datetime1">
              <a:rPr lang="en-US" smtClean="0"/>
              <a:pPr/>
              <a:t>11/3/2015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219200"/>
            <a:ext cx="7924800" cy="4906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3000" y="6553200"/>
            <a:ext cx="1447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803CA2E7-19C6-49A9-AD9C-BA39C28FE535}" type="datetime1">
              <a:rPr lang="en-US" smtClean="0"/>
              <a:pPr/>
              <a:t>11/3/2015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53200"/>
            <a:ext cx="2895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 smtClean="0"/>
              <a:t>Basic Computations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553200"/>
            <a:ext cx="2133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143000" cy="6858000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50" name="Picture 1" descr="Logo_FPT_University_ngan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1620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 userDrawn="1"/>
        </p:nvSpPr>
        <p:spPr>
          <a:xfrm>
            <a:off x="1143000" y="0"/>
            <a:ext cx="8001000" cy="304800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 smtClean="0">
                <a:solidFill>
                  <a:srgbClr val="FF0000"/>
                </a:solidFill>
              </a:rPr>
              <a:t>Programming</a:t>
            </a:r>
            <a:r>
              <a:rPr lang="en-US" b="1" baseline="0" dirty="0" smtClean="0">
                <a:solidFill>
                  <a:srgbClr val="FF0000"/>
                </a:solidFill>
              </a:rPr>
              <a:t> Fundamentals using C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3600" b="1" kern="1200">
          <a:solidFill>
            <a:srgbClr val="0000FF"/>
          </a:solidFill>
          <a:latin typeface="Times New Roman" pitchFamily="18" charset="0"/>
          <a:ea typeface="+mj-ea"/>
          <a:cs typeface="Times New Roman" pitchFamily="18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rgbClr val="0000FF"/>
                </a:solidFill>
              </a:rPr>
              <a:t>Slots 03-04</a:t>
            </a:r>
            <a:br>
              <a:rPr lang="en-US" dirty="0" smtClean="0">
                <a:solidFill>
                  <a:srgbClr val="0000FF"/>
                </a:solidFill>
              </a:rPr>
            </a:br>
            <a:r>
              <a:rPr lang="en-US" dirty="0" smtClean="0">
                <a:solidFill>
                  <a:srgbClr val="0000FF"/>
                </a:solidFill>
              </a:rPr>
              <a:t>Basic Computations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7010400" cy="1752600"/>
          </a:xfrm>
        </p:spPr>
        <p:txBody>
          <a:bodyPr/>
          <a:lstStyle/>
          <a:p>
            <a:pPr algn="r"/>
            <a:r>
              <a:rPr lang="en-US" dirty="0" smtClean="0">
                <a:solidFill>
                  <a:schemeClr val="tx1"/>
                </a:solidFill>
              </a:rPr>
              <a:t>Variables</a:t>
            </a:r>
          </a:p>
          <a:p>
            <a:pPr algn="r"/>
            <a:r>
              <a:rPr lang="en-US" dirty="0" smtClean="0">
                <a:solidFill>
                  <a:schemeClr val="tx1"/>
                </a:solidFill>
              </a:rPr>
              <a:t>Basic Memory Operations</a:t>
            </a:r>
          </a:p>
          <a:p>
            <a:pPr algn="r"/>
            <a:r>
              <a:rPr lang="en-US" dirty="0" smtClean="0">
                <a:solidFill>
                  <a:schemeClr val="tx1"/>
                </a:solidFill>
              </a:rPr>
              <a:t>Expressions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Do Yourself Now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4555" y="1371600"/>
            <a:ext cx="851489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and Data Types…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8153400" cy="4876799"/>
          </a:xfrm>
        </p:spPr>
        <p:txBody>
          <a:bodyPr>
            <a:normAutofit/>
          </a:bodyPr>
          <a:lstStyle/>
          <a:p>
            <a:pPr marL="0" lvl="1" indent="0" algn="just">
              <a:buNone/>
            </a:pPr>
            <a:r>
              <a:rPr lang="en-US" sz="2800" b="1" i="1" dirty="0" smtClean="0"/>
              <a:t>Qualifiers:</a:t>
            </a:r>
            <a:endParaRPr lang="en-US" sz="2800" dirty="0" smtClean="0"/>
          </a:p>
          <a:p>
            <a:pPr>
              <a:buFont typeface="Arial" charset="0"/>
              <a:buChar char="•"/>
            </a:pPr>
            <a:r>
              <a:rPr lang="en-US" sz="2800" dirty="0" smtClean="0"/>
              <a:t>We can qualify the int data type so that it contains a minimum number of bits. </a:t>
            </a:r>
          </a:p>
          <a:p>
            <a:pPr>
              <a:buFont typeface="Arial" charset="0"/>
              <a:buChar char="•"/>
            </a:pPr>
            <a:r>
              <a:rPr lang="en-US" sz="2800" dirty="0" smtClean="0"/>
              <a:t>Qualifiers:</a:t>
            </a:r>
          </a:p>
          <a:p>
            <a:pPr lvl="1"/>
            <a:r>
              <a:rPr lang="en-US" sz="2400" b="1" dirty="0" smtClean="0"/>
              <a:t>short</a:t>
            </a:r>
            <a:r>
              <a:rPr lang="en-US" sz="2400" dirty="0" smtClean="0"/>
              <a:t> :at least 16 bits </a:t>
            </a:r>
          </a:p>
          <a:p>
            <a:pPr lvl="1"/>
            <a:r>
              <a:rPr lang="en-US" sz="2400" b="1" dirty="0" smtClean="0"/>
              <a:t>long</a:t>
            </a:r>
            <a:r>
              <a:rPr lang="en-US" sz="2400" dirty="0" smtClean="0"/>
              <a:t>: at least 32 bits </a:t>
            </a:r>
          </a:p>
          <a:p>
            <a:pPr lvl="1"/>
            <a:r>
              <a:rPr lang="en-US" sz="2400" b="1" dirty="0" smtClean="0"/>
              <a:t>long</a:t>
            </a:r>
            <a:r>
              <a:rPr lang="en-US" sz="2400" dirty="0" smtClean="0"/>
              <a:t> </a:t>
            </a:r>
            <a:r>
              <a:rPr lang="en-US" sz="2400" b="1" dirty="0" smtClean="0"/>
              <a:t>long</a:t>
            </a:r>
            <a:r>
              <a:rPr lang="en-US" sz="2400" dirty="0" smtClean="0"/>
              <a:t>: at least 64 bits </a:t>
            </a:r>
          </a:p>
          <a:p>
            <a:pPr>
              <a:buFont typeface="Arial" charset="0"/>
              <a:buChar char="•"/>
            </a:pPr>
            <a:r>
              <a:rPr lang="en-US" sz="2800" i="1" dirty="0" smtClean="0"/>
              <a:t>Standard C does not specify that a long double must occupy a minimum number of bits, only that it occupies no less bits than a double. </a:t>
            </a:r>
            <a:r>
              <a:rPr lang="en-US" sz="2800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and Data Types…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914400"/>
            <a:ext cx="8153400" cy="2514599"/>
          </a:xfrm>
        </p:spPr>
        <p:txBody>
          <a:bodyPr>
            <a:normAutofit/>
          </a:bodyPr>
          <a:lstStyle/>
          <a:p>
            <a:pPr marL="0" lvl="1" indent="0" algn="just">
              <a:buNone/>
            </a:pPr>
            <a:r>
              <a:rPr lang="en-US" sz="3200" b="1" i="1" dirty="0" smtClean="0"/>
              <a:t>Representation of Integral Values:</a:t>
            </a:r>
            <a:endParaRPr lang="en-US" sz="3200" dirty="0" smtClean="0"/>
          </a:p>
          <a:p>
            <a:pPr>
              <a:buFont typeface="Arial" charset="0"/>
              <a:buChar char="•"/>
            </a:pPr>
            <a:r>
              <a:rPr lang="en-US" sz="2400" i="1" dirty="0" smtClean="0"/>
              <a:t> </a:t>
            </a:r>
            <a:r>
              <a:rPr lang="en-US" sz="2400" dirty="0" smtClean="0"/>
              <a:t> </a:t>
            </a:r>
            <a:r>
              <a:rPr lang="en-US" sz="2800" dirty="0" smtClean="0"/>
              <a:t>C stores integral values in equivalent binary form. </a:t>
            </a:r>
          </a:p>
          <a:p>
            <a:pPr>
              <a:buFont typeface="Arial" charset="0"/>
              <a:buChar char="•"/>
            </a:pPr>
            <a:r>
              <a:rPr lang="en-US" sz="2800" dirty="0" smtClean="0"/>
              <a:t>Non-Negative Values:</a:t>
            </a:r>
          </a:p>
          <a:p>
            <a:pPr lvl="1"/>
            <a:r>
              <a:rPr lang="en-US" sz="2400" b="1" dirty="0" smtClean="0"/>
              <a:t>Intel</a:t>
            </a:r>
            <a:r>
              <a:rPr lang="en-US" sz="2400" dirty="0" smtClean="0"/>
              <a:t> uses this </a:t>
            </a:r>
            <a:r>
              <a:rPr lang="en-US" sz="2400" u="sng" dirty="0" smtClean="0"/>
              <a:t>little-endian ordering</a:t>
            </a:r>
            <a:r>
              <a:rPr lang="en-US" sz="2400" dirty="0" smtClean="0"/>
              <a:t>.  </a:t>
            </a:r>
          </a:p>
          <a:p>
            <a:pPr lvl="1"/>
            <a:r>
              <a:rPr lang="en-US" sz="2400" b="1" dirty="0" smtClean="0"/>
              <a:t>Motorola</a:t>
            </a:r>
            <a:r>
              <a:rPr lang="en-US" sz="2400" dirty="0" smtClean="0"/>
              <a:t> uses </a:t>
            </a:r>
            <a:r>
              <a:rPr lang="en-US" sz="2400" u="sng" dirty="0" smtClean="0"/>
              <a:t>big-endian ordering</a:t>
            </a:r>
            <a:r>
              <a:rPr lang="en-US" sz="2400" dirty="0" smtClean="0"/>
              <a:t>.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667000" y="3581400"/>
            <a:ext cx="13716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0000CC"/>
                </a:solidFill>
              </a:rPr>
              <a:t>Value is stored:</a:t>
            </a:r>
          </a:p>
          <a:p>
            <a:pPr algn="ctr"/>
            <a:r>
              <a:rPr lang="en-US" b="1" dirty="0">
                <a:solidFill>
                  <a:srgbClr val="0000CC"/>
                </a:solidFill>
              </a:rPr>
              <a:t>09F5E103</a:t>
            </a:r>
            <a:endParaRPr lang="en-US" dirty="0">
              <a:solidFill>
                <a:srgbClr val="0000CC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71600" y="3503611"/>
            <a:ext cx="990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09</a:t>
            </a:r>
          </a:p>
        </p:txBody>
      </p:sp>
      <p:sp>
        <p:nvSpPr>
          <p:cNvPr id="6" name="Rectangle 5"/>
          <p:cNvSpPr/>
          <p:nvPr/>
        </p:nvSpPr>
        <p:spPr>
          <a:xfrm>
            <a:off x="1371600" y="3884611"/>
            <a:ext cx="990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F5</a:t>
            </a:r>
          </a:p>
        </p:txBody>
      </p:sp>
      <p:sp>
        <p:nvSpPr>
          <p:cNvPr id="7" name="Rectangle 6"/>
          <p:cNvSpPr/>
          <p:nvPr/>
        </p:nvSpPr>
        <p:spPr>
          <a:xfrm>
            <a:off x="1371600" y="4265611"/>
            <a:ext cx="990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E1</a:t>
            </a:r>
          </a:p>
        </p:txBody>
      </p:sp>
      <p:sp>
        <p:nvSpPr>
          <p:cNvPr id="8" name="Rectangle 7"/>
          <p:cNvSpPr/>
          <p:nvPr/>
        </p:nvSpPr>
        <p:spPr>
          <a:xfrm>
            <a:off x="1371600" y="4646611"/>
            <a:ext cx="990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03</a:t>
            </a:r>
          </a:p>
        </p:txBody>
      </p:sp>
      <p:sp>
        <p:nvSpPr>
          <p:cNvPr id="9" name="Rectangle 8"/>
          <p:cNvSpPr/>
          <p:nvPr/>
        </p:nvSpPr>
        <p:spPr>
          <a:xfrm>
            <a:off x="762000" y="4799011"/>
            <a:ext cx="5334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100</a:t>
            </a:r>
          </a:p>
        </p:txBody>
      </p:sp>
      <p:sp>
        <p:nvSpPr>
          <p:cNvPr id="10" name="Rectangle 9"/>
          <p:cNvSpPr/>
          <p:nvPr/>
        </p:nvSpPr>
        <p:spPr>
          <a:xfrm>
            <a:off x="762000" y="4418011"/>
            <a:ext cx="5334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101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62000" y="4037011"/>
            <a:ext cx="5334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102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62000" y="3656011"/>
            <a:ext cx="5334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103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876800" y="3503611"/>
            <a:ext cx="990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03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876800" y="3884611"/>
            <a:ext cx="990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E1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876800" y="4265611"/>
            <a:ext cx="990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F5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876800" y="4646611"/>
            <a:ext cx="990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09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267200" y="4799011"/>
            <a:ext cx="5334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100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267200" y="4418011"/>
            <a:ext cx="5334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101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267200" y="4037011"/>
            <a:ext cx="5334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102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267200" y="3656011"/>
            <a:ext cx="5334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103</a:t>
            </a:r>
          </a:p>
        </p:txBody>
      </p:sp>
      <p:cxnSp>
        <p:nvCxnSpPr>
          <p:cNvPr id="21" name="Straight Arrow Connector 20"/>
          <p:cNvCxnSpPr>
            <a:endCxn id="5" idx="3"/>
          </p:cNvCxnSpPr>
          <p:nvPr/>
        </p:nvCxnSpPr>
        <p:spPr>
          <a:xfrm rot="10800000" flipV="1">
            <a:off x="2362200" y="2895599"/>
            <a:ext cx="1066804" cy="7985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20" idx="1"/>
          </p:cNvCxnSpPr>
          <p:nvPr/>
        </p:nvCxnSpPr>
        <p:spPr>
          <a:xfrm rot="16200000" flipH="1">
            <a:off x="3886995" y="3428206"/>
            <a:ext cx="45561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6200" y="5180011"/>
            <a:ext cx="2667000" cy="609600"/>
          </a:xfrm>
          <a:prstGeom prst="rect">
            <a:avLst/>
          </a:prstGeom>
          <a:solidFill>
            <a:srgbClr val="99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Least significant is stored in lowest byte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038600" y="5180011"/>
            <a:ext cx="2667000" cy="609600"/>
          </a:xfrm>
          <a:prstGeom prst="rect">
            <a:avLst/>
          </a:prstGeom>
          <a:solidFill>
            <a:srgbClr val="99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Most significant is stored in lowest byte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858000" y="2057400"/>
            <a:ext cx="2133600" cy="441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Each CPU family has it’s own way to store data . So, compilers must have a suitable way for copying data from this variable to other. And  due to this reason also, each compiler can run well only on a specific family of CPU  only. A supplier may supply some versions of their compiler for some CPU families.</a:t>
            </a:r>
            <a:endParaRPr lang="en-US" dirty="0"/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4" name="Footer Placeholder 3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and Data Types…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8153400" cy="3809999"/>
          </a:xfrm>
        </p:spPr>
        <p:txBody>
          <a:bodyPr>
            <a:normAutofit fontScale="40000" lnSpcReduction="20000"/>
          </a:bodyPr>
          <a:lstStyle/>
          <a:p>
            <a:pPr marL="0" lvl="1" indent="0" algn="just">
              <a:buNone/>
            </a:pPr>
            <a:r>
              <a:rPr lang="en-US" sz="8000" b="1" i="1" dirty="0" smtClean="0"/>
              <a:t>Exercises:</a:t>
            </a:r>
            <a:endParaRPr lang="en-US" sz="8000" dirty="0" smtClean="0"/>
          </a:p>
          <a:p>
            <a:pPr>
              <a:buFont typeface="Arial" charset="0"/>
              <a:buChar char="•"/>
            </a:pPr>
            <a:r>
              <a:rPr lang="en-US" sz="7000" dirty="0" smtClean="0"/>
              <a:t>Convert the following decimal integers to binary: </a:t>
            </a:r>
          </a:p>
          <a:p>
            <a:pPr>
              <a:buClrTx/>
              <a:buSzTx/>
              <a:buFont typeface="Arial" charset="0"/>
              <a:buNone/>
            </a:pPr>
            <a:r>
              <a:rPr lang="en-US" sz="7000" dirty="0" smtClean="0"/>
              <a:t>	63 __________________________________ </a:t>
            </a:r>
          </a:p>
          <a:p>
            <a:pPr>
              <a:buClrTx/>
              <a:buSzTx/>
              <a:buFont typeface="Arial" charset="0"/>
              <a:buNone/>
            </a:pPr>
            <a:r>
              <a:rPr lang="en-US" sz="7000" dirty="0" smtClean="0"/>
              <a:t>	219 _________________________________</a:t>
            </a:r>
          </a:p>
          <a:p>
            <a:pPr>
              <a:buFont typeface="Arial" charset="0"/>
              <a:buChar char="•"/>
            </a:pPr>
            <a:r>
              <a:rPr lang="en-US" sz="7000" dirty="0" smtClean="0"/>
              <a:t>Convert the following binary notation to decimal: </a:t>
            </a:r>
          </a:p>
          <a:p>
            <a:pPr lvl="1">
              <a:buFont typeface="Arial" charset="0"/>
              <a:buChar char="•"/>
            </a:pPr>
            <a:r>
              <a:rPr lang="en-US" sz="6600" dirty="0" smtClean="0"/>
              <a:t>0111 0101 ___________________________</a:t>
            </a:r>
          </a:p>
          <a:p>
            <a:pPr lvl="1">
              <a:buFont typeface="Arial" charset="0"/>
              <a:buChar char="•"/>
            </a:pPr>
            <a:r>
              <a:rPr lang="en-US" sz="6600" dirty="0" smtClean="0"/>
              <a:t>0011 1011 ___________________________ </a:t>
            </a:r>
          </a:p>
          <a:p>
            <a:pPr lvl="1">
              <a:buFont typeface="Arial" charset="0"/>
              <a:buChar char="•"/>
            </a:pPr>
            <a:r>
              <a:rPr lang="en-US" sz="6600" dirty="0" smtClean="0"/>
              <a:t>01011011  ___________________________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and Data Types…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8153400" cy="3733799"/>
          </a:xfrm>
        </p:spPr>
        <p:txBody>
          <a:bodyPr>
            <a:noAutofit/>
          </a:bodyPr>
          <a:lstStyle/>
          <a:p>
            <a:pPr marL="0" lvl="1" indent="0" algn="just">
              <a:buNone/>
            </a:pPr>
            <a:r>
              <a:rPr lang="en-US" b="1" i="1" dirty="0" smtClean="0"/>
              <a:t>Negative and Positive Values:</a:t>
            </a:r>
          </a:p>
          <a:p>
            <a:pPr>
              <a:lnSpc>
                <a:spcPct val="90000"/>
              </a:lnSpc>
              <a:buFont typeface="Arial" charset="0"/>
              <a:buChar char="•"/>
            </a:pPr>
            <a:r>
              <a:rPr lang="en-US" sz="2000" dirty="0" smtClean="0"/>
              <a:t>Computers store negative integers using encoding schemes: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two's complement notation, 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one's complement notation, and 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sign magnitude notation. </a:t>
            </a:r>
          </a:p>
          <a:p>
            <a:pPr>
              <a:lnSpc>
                <a:spcPct val="90000"/>
              </a:lnSpc>
              <a:buFont typeface="Arial" charset="0"/>
              <a:buChar char="•"/>
            </a:pPr>
            <a:r>
              <a:rPr lang="en-US" sz="2000" dirty="0" smtClean="0"/>
              <a:t>All of these schemes represent non-negative integers identically.  </a:t>
            </a:r>
          </a:p>
          <a:p>
            <a:pPr>
              <a:lnSpc>
                <a:spcPct val="90000"/>
              </a:lnSpc>
              <a:buFont typeface="Arial" charset="0"/>
              <a:buChar char="•"/>
            </a:pPr>
            <a:r>
              <a:rPr lang="en-US" sz="2000" dirty="0" smtClean="0"/>
              <a:t>The most popular scheme is two's complement. </a:t>
            </a:r>
          </a:p>
          <a:p>
            <a:pPr>
              <a:lnSpc>
                <a:spcPct val="90000"/>
              </a:lnSpc>
              <a:buFont typeface="Arial" charset="0"/>
              <a:buChar char="•"/>
            </a:pPr>
            <a:r>
              <a:rPr lang="en-US" sz="2000" dirty="0" smtClean="0"/>
              <a:t>To obtain the two's complement of an integer, we 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flip the bits ( 1-complement)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add one </a:t>
            </a:r>
            <a:r>
              <a:rPr lang="en-US" sz="2000" dirty="0" smtClean="0">
                <a:sym typeface="Wingdings" pitchFamily="2" charset="2"/>
              </a:rPr>
              <a:t> 2-complement</a:t>
            </a:r>
            <a:endParaRPr lang="en-US" sz="2000" dirty="0" smtClean="0"/>
          </a:p>
          <a:p>
            <a:pPr>
              <a:lnSpc>
                <a:spcPct val="90000"/>
              </a:lnSpc>
              <a:buFont typeface="Arial" charset="0"/>
              <a:buChar char="•"/>
            </a:pPr>
            <a:r>
              <a:rPr lang="en-US" sz="2000" dirty="0" smtClean="0"/>
              <a:t>For example: 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62400" y="4800600"/>
            <a:ext cx="44196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and Data Types…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8153400" cy="3809999"/>
          </a:xfrm>
        </p:spPr>
        <p:txBody>
          <a:bodyPr>
            <a:normAutofit fontScale="92500" lnSpcReduction="10000"/>
          </a:bodyPr>
          <a:lstStyle/>
          <a:p>
            <a:pPr marL="0" lvl="1" indent="0" algn="just">
              <a:buNone/>
            </a:pPr>
            <a:r>
              <a:rPr lang="en-US" sz="3800" b="1" i="1" dirty="0" smtClean="0"/>
              <a:t>Exercises </a:t>
            </a:r>
            <a:r>
              <a:rPr lang="en-US" sz="2600" b="1" i="1" dirty="0" smtClean="0"/>
              <a:t>(Use signed 1-byte integral number)</a:t>
            </a:r>
            <a:r>
              <a:rPr lang="en-US" sz="3800" b="1" i="1" dirty="0" smtClean="0"/>
              <a:t>:</a:t>
            </a:r>
          </a:p>
          <a:p>
            <a:pPr>
              <a:buFont typeface="Arial" charset="0"/>
              <a:buChar char="•"/>
            </a:pPr>
            <a:r>
              <a:rPr lang="en-US" dirty="0" smtClean="0">
                <a:latin typeface="Calibri" pitchFamily="34" charset="0"/>
                <a:cs typeface="Arial" charset="0"/>
              </a:rPr>
              <a:t>What is the two's complement notation of </a:t>
            </a:r>
          </a:p>
          <a:p>
            <a:pPr>
              <a:buClrTx/>
              <a:buSzTx/>
              <a:buFont typeface="Arial" charset="0"/>
              <a:buNone/>
            </a:pPr>
            <a:r>
              <a:rPr lang="en-US" dirty="0" smtClean="0">
                <a:latin typeface="Calibri" pitchFamily="34" charset="0"/>
                <a:cs typeface="Arial" charset="0"/>
              </a:rPr>
              <a:t>-63____________________________ </a:t>
            </a:r>
          </a:p>
          <a:p>
            <a:pPr>
              <a:buClrTx/>
              <a:buSzTx/>
              <a:buFont typeface="Arial" charset="0"/>
              <a:buNone/>
            </a:pPr>
            <a:r>
              <a:rPr lang="en-US" dirty="0" smtClean="0">
                <a:latin typeface="Calibri" pitchFamily="34" charset="0"/>
                <a:cs typeface="Arial" charset="0"/>
              </a:rPr>
              <a:t>-219___________________________</a:t>
            </a:r>
          </a:p>
          <a:p>
            <a:pPr>
              <a:buFont typeface="Arial" charset="0"/>
              <a:buChar char="•"/>
            </a:pPr>
            <a:r>
              <a:rPr lang="en-US" dirty="0" smtClean="0">
                <a:latin typeface="Calibri" pitchFamily="34" charset="0"/>
                <a:cs typeface="Arial" charset="0"/>
              </a:rPr>
              <a:t>Convert the following binary notation to decimal: </a:t>
            </a:r>
          </a:p>
          <a:p>
            <a:pPr>
              <a:buClrTx/>
              <a:buSzTx/>
              <a:buFont typeface="Arial" charset="0"/>
              <a:buNone/>
            </a:pPr>
            <a:r>
              <a:rPr lang="en-US" dirty="0" smtClean="0">
                <a:latin typeface="Calibri" pitchFamily="34" charset="0"/>
                <a:cs typeface="Arial" charset="0"/>
              </a:rPr>
              <a:t>1111 0101______________________ </a:t>
            </a:r>
          </a:p>
          <a:p>
            <a:pPr>
              <a:buClrTx/>
              <a:buSzTx/>
              <a:buFont typeface="Arial" charset="0"/>
              <a:buNone/>
            </a:pPr>
            <a:r>
              <a:rPr lang="en-US" dirty="0" smtClean="0">
                <a:latin typeface="Calibri" pitchFamily="34" charset="0"/>
                <a:cs typeface="Arial" charset="0"/>
              </a:rPr>
              <a:t>1011 1011______________________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and Data Types…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8153400" cy="2895599"/>
          </a:xfrm>
        </p:spPr>
        <p:txBody>
          <a:bodyPr>
            <a:normAutofit/>
          </a:bodyPr>
          <a:lstStyle/>
          <a:p>
            <a:pPr marL="0" lvl="1" indent="0" algn="just">
              <a:buNone/>
            </a:pPr>
            <a:r>
              <a:rPr lang="en-US" sz="3200" b="1" i="1" dirty="0" smtClean="0"/>
              <a:t>Unsigned Integers: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We can use all of the bits available to store the value of a variable.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With unsigned variables, there is no need for a negative-value encoding scheme.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4338637"/>
            <a:ext cx="8839200" cy="145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and Data Types…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8153400" cy="2590799"/>
          </a:xfrm>
        </p:spPr>
        <p:txBody>
          <a:bodyPr>
            <a:normAutofit fontScale="85000" lnSpcReduction="10000"/>
          </a:bodyPr>
          <a:lstStyle/>
          <a:p>
            <a:pPr marL="0" lvl="1" indent="0" algn="just">
              <a:buNone/>
            </a:pPr>
            <a:r>
              <a:rPr lang="en-US" sz="3200" b="1" i="1" dirty="0" smtClean="0"/>
              <a:t>Cultural Symbols (characters):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We store cultural symbols using an integral data type.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We store a symbol by storing the integer associated with the symbol.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Over 60 encoding sequences have already been defined.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3848100"/>
            <a:ext cx="6831013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43000" y="6034087"/>
            <a:ext cx="6432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dirty="0"/>
              <a:t>We use the ASCII encoding sequence throughout this course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and Data Types…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81000" y="1905000"/>
            <a:ext cx="25146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eaLnBrk="0" hangingPunct="0"/>
            <a:r>
              <a:rPr lang="en-US" sz="2800" b="1" dirty="0" smtClean="0"/>
              <a:t>The </a:t>
            </a:r>
            <a:r>
              <a:rPr lang="en-US" sz="2800" b="1" dirty="0"/>
              <a:t>ASCII </a:t>
            </a:r>
            <a:r>
              <a:rPr lang="en-US" sz="2800" b="1" dirty="0" smtClean="0"/>
              <a:t>table for characters </a:t>
            </a:r>
            <a:endParaRPr lang="en-US" sz="2800" b="1" dirty="0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0" y="838200"/>
            <a:ext cx="5353050" cy="581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and Data Types…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086600" cy="5105399"/>
          </a:xfrm>
        </p:spPr>
        <p:txBody>
          <a:bodyPr>
            <a:normAutofit fontScale="40000" lnSpcReduction="20000"/>
          </a:bodyPr>
          <a:lstStyle/>
          <a:p>
            <a:pPr marL="0" lvl="1" indent="0" algn="just">
              <a:buNone/>
            </a:pPr>
            <a:r>
              <a:rPr lang="en-US" sz="8000" b="1" i="1" dirty="0" smtClean="0"/>
              <a:t>Exercises:</a:t>
            </a:r>
          </a:p>
          <a:p>
            <a:pPr>
              <a:lnSpc>
                <a:spcPct val="80000"/>
              </a:lnSpc>
              <a:buFont typeface="Arial" charset="0"/>
              <a:buChar char="•"/>
            </a:pPr>
            <a:endParaRPr lang="en-US" sz="2000" dirty="0" smtClean="0">
              <a:latin typeface="Calibri" pitchFamily="34" charset="0"/>
              <a:cs typeface="Arial" charset="0"/>
            </a:endParaRPr>
          </a:p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sz="4400" dirty="0" smtClean="0">
                <a:latin typeface="Calibri" pitchFamily="34" charset="0"/>
                <a:cs typeface="Arial" charset="0"/>
              </a:rPr>
              <a:t>What is the ASCII encoding for 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4400" dirty="0" smtClean="0"/>
              <a:t>'0' ___________________________________________ 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4400" dirty="0" smtClean="0"/>
              <a:t>'a' ___________________________________________ 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4400" dirty="0" smtClean="0"/>
              <a:t>'A' ___________________________________________ </a:t>
            </a:r>
          </a:p>
          <a:p>
            <a:pPr>
              <a:lnSpc>
                <a:spcPct val="80000"/>
              </a:lnSpc>
              <a:buFont typeface="Arial" charset="0"/>
              <a:buChar char="•"/>
            </a:pPr>
            <a:endParaRPr lang="en-US" sz="4400" dirty="0" smtClean="0">
              <a:latin typeface="Calibri" pitchFamily="34" charset="0"/>
              <a:cs typeface="Arial" charset="0"/>
            </a:endParaRPr>
          </a:p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sz="4400" dirty="0" smtClean="0">
                <a:latin typeface="Calibri" pitchFamily="34" charset="0"/>
                <a:cs typeface="Arial" charset="0"/>
              </a:rPr>
              <a:t>What is the EBCDIC encoding for 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4400" dirty="0" smtClean="0"/>
              <a:t>'0' ___________________________________________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4400" dirty="0" smtClean="0"/>
              <a:t>'a' ___________________________________________ 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4400" dirty="0" smtClean="0"/>
              <a:t>'A' ___________________________________________ </a:t>
            </a:r>
          </a:p>
          <a:p>
            <a:pPr>
              <a:lnSpc>
                <a:spcPct val="80000"/>
              </a:lnSpc>
              <a:buFont typeface="Arial" charset="0"/>
              <a:buChar char="•"/>
            </a:pPr>
            <a:endParaRPr lang="en-US" sz="4400" dirty="0" smtClean="0">
              <a:latin typeface="Calibri" pitchFamily="34" charset="0"/>
              <a:cs typeface="Arial" charset="0"/>
            </a:endParaRPr>
          </a:p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sz="4400" dirty="0" smtClean="0">
                <a:latin typeface="Calibri" pitchFamily="34" charset="0"/>
                <a:cs typeface="Arial" charset="0"/>
              </a:rPr>
              <a:t>Convert the following binary notation to an ASCII character: 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4400" dirty="0" smtClean="0"/>
              <a:t>0110 1101 _____________________________________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4400" dirty="0" smtClean="0"/>
              <a:t>0100 1101 _____________________________________ </a:t>
            </a:r>
          </a:p>
          <a:p>
            <a:pPr>
              <a:lnSpc>
                <a:spcPct val="80000"/>
              </a:lnSpc>
              <a:buFont typeface="Arial" charset="0"/>
              <a:buChar char="•"/>
            </a:pPr>
            <a:endParaRPr lang="en-US" sz="4400" dirty="0" smtClean="0">
              <a:latin typeface="Calibri" pitchFamily="34" charset="0"/>
              <a:cs typeface="Arial" charset="0"/>
            </a:endParaRPr>
          </a:p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sz="4400" dirty="0" smtClean="0">
                <a:latin typeface="Calibri" pitchFamily="34" charset="0"/>
                <a:cs typeface="Arial" charset="0"/>
              </a:rPr>
              <a:t>Convert the following decimal notation to an EBCDIC character: 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4400" dirty="0" smtClean="0"/>
              <a:t>199 ______________________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4400" dirty="0" smtClean="0"/>
              <a:t>35 __________________________</a:t>
            </a:r>
            <a:endParaRPr lang="en-US" sz="4400" dirty="0" smtClean="0">
              <a:latin typeface="Calibri" pitchFamily="34" charset="0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Objectives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417637"/>
            <a:ext cx="7924800" cy="4983163"/>
          </a:xfrm>
        </p:spPr>
        <p:txBody>
          <a:bodyPr>
            <a:no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dirty="0" smtClean="0">
                <a:solidFill>
                  <a:srgbClr val="0000FF"/>
                </a:solidFill>
              </a:rPr>
              <a:t>A problem needs to be represented by data. After studying this chapter, you should be able to: </a:t>
            </a:r>
          </a:p>
          <a:p>
            <a:pPr marL="0" indent="0">
              <a:lnSpc>
                <a:spcPct val="80000"/>
              </a:lnSpc>
              <a:buNone/>
            </a:pPr>
            <a:endParaRPr lang="en-US" dirty="0" smtClean="0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dirty="0" smtClean="0">
                <a:solidFill>
                  <a:srgbClr val="0000FF"/>
                </a:solidFill>
              </a:rPr>
              <a:t>Understand what is a data type</a:t>
            </a:r>
          </a:p>
          <a:p>
            <a:pPr>
              <a:lnSpc>
                <a:spcPct val="80000"/>
              </a:lnSpc>
              <a:buFont typeface="Arial" charset="0"/>
              <a:buChar char="•"/>
            </a:pPr>
            <a:endParaRPr lang="en-US" dirty="0" smtClean="0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dirty="0" smtClean="0">
                <a:solidFill>
                  <a:srgbClr val="0000FF"/>
                </a:solidFill>
              </a:rPr>
              <a:t>Declare constants and variables of a program</a:t>
            </a:r>
          </a:p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dirty="0" smtClean="0">
                <a:solidFill>
                  <a:srgbClr val="0000FF"/>
                </a:solidFill>
              </a:rPr>
              <a:t>Express operations on data</a:t>
            </a:r>
            <a:endParaRPr lang="en-US" sz="2800" dirty="0" smtClean="0">
              <a:solidFill>
                <a:srgbClr val="0000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and Data Types…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924800" cy="3962399"/>
          </a:xfrm>
        </p:spPr>
        <p:txBody>
          <a:bodyPr>
            <a:normAutofit fontScale="70000" lnSpcReduction="20000"/>
          </a:bodyPr>
          <a:lstStyle/>
          <a:p>
            <a:pPr marL="0" lvl="1" indent="0" algn="just">
              <a:buNone/>
            </a:pPr>
            <a:r>
              <a:rPr lang="en-US" sz="3500" b="1" i="1" dirty="0" smtClean="0"/>
              <a:t>Representation of Floating-Point Data :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Computers store floating-point data using two separate components: </a:t>
            </a:r>
          </a:p>
          <a:p>
            <a:pPr lvl="1"/>
            <a:r>
              <a:rPr lang="en-US" dirty="0" smtClean="0"/>
              <a:t>an exponent and </a:t>
            </a:r>
          </a:p>
          <a:p>
            <a:pPr lvl="1"/>
            <a:r>
              <a:rPr lang="en-US" dirty="0" smtClean="0"/>
              <a:t>a mantissa (phần định trị)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1.2345         = 1.2345 *10</a:t>
            </a:r>
            <a:r>
              <a:rPr lang="en-US" baseline="30000" dirty="0" smtClean="0"/>
              <a:t>0</a:t>
            </a:r>
            <a:r>
              <a:rPr lang="en-US" dirty="0" smtClean="0"/>
              <a:t> </a:t>
            </a:r>
          </a:p>
          <a:p>
            <a:pPr lvl="1">
              <a:buNone/>
            </a:pPr>
            <a:r>
              <a:rPr lang="en-US" dirty="0" smtClean="0"/>
              <a:t>123.45         = 1.2345 *10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</a:p>
          <a:p>
            <a:pPr lvl="1">
              <a:buNone/>
            </a:pPr>
            <a:r>
              <a:rPr lang="en-US" dirty="0" smtClean="0"/>
              <a:t>1234.5         = 1.2345 *10</a:t>
            </a:r>
            <a:r>
              <a:rPr lang="en-US" baseline="30000" dirty="0" smtClean="0"/>
              <a:t>3</a:t>
            </a:r>
            <a:r>
              <a:rPr lang="en-US" dirty="0" smtClean="0"/>
              <a:t> </a:t>
            </a:r>
          </a:p>
          <a:p>
            <a:pPr lvl="1">
              <a:buNone/>
            </a:pPr>
            <a:r>
              <a:rPr lang="en-US" dirty="0" smtClean="0"/>
              <a:t>0.0012345  =  1.2345 *10</a:t>
            </a:r>
            <a:r>
              <a:rPr lang="en-US" baseline="30000" dirty="0" smtClean="0"/>
              <a:t>-3</a:t>
            </a:r>
            <a:r>
              <a:rPr lang="en-US" dirty="0" smtClean="0"/>
              <a:t> 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Give your comment about position of the point mark and it’s mantissa </a:t>
            </a:r>
          </a:p>
          <a:p>
            <a:pPr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and Data Types…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924800" cy="685799"/>
          </a:xfrm>
        </p:spPr>
        <p:txBody>
          <a:bodyPr>
            <a:normAutofit/>
          </a:bodyPr>
          <a:lstStyle/>
          <a:p>
            <a:pPr marL="0" lvl="1" indent="0" algn="just">
              <a:buNone/>
            </a:pPr>
            <a:r>
              <a:rPr lang="en-US" sz="3600" b="1" i="1" dirty="0" smtClean="0">
                <a:latin typeface="Calibri" pitchFamily="34" charset="0"/>
                <a:cs typeface="Arial" charset="0"/>
              </a:rPr>
              <a:t>IEEE 754, 32 bits float</a:t>
            </a:r>
            <a:r>
              <a:rPr lang="en-US" sz="3500" b="1" i="1" dirty="0" smtClean="0"/>
              <a:t>:</a:t>
            </a:r>
            <a:r>
              <a:rPr lang="en-US" dirty="0" smtClean="0"/>
              <a:t> </a:t>
            </a: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1828800"/>
            <a:ext cx="7561262" cy="455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and Data Types…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924800" cy="533399"/>
          </a:xfrm>
        </p:spPr>
        <p:txBody>
          <a:bodyPr>
            <a:normAutofit fontScale="92500" lnSpcReduction="10000"/>
          </a:bodyPr>
          <a:lstStyle/>
          <a:p>
            <a:pPr marL="0" lvl="1" indent="0" algn="just">
              <a:buNone/>
            </a:pPr>
            <a:r>
              <a:rPr lang="en-US" sz="3200" b="1" i="1" dirty="0" smtClean="0"/>
              <a:t>IEEE 754, 64 bits double </a:t>
            </a:r>
            <a:r>
              <a:rPr lang="en-US" sz="3500" b="1" i="1" dirty="0" smtClean="0"/>
              <a:t>:</a:t>
            </a:r>
            <a:r>
              <a:rPr lang="en-US" b="1" i="1" dirty="0" smtClean="0"/>
              <a:t> 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9775" y="1752600"/>
            <a:ext cx="7666038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and Data Types…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924800" cy="533399"/>
          </a:xfrm>
        </p:spPr>
        <p:txBody>
          <a:bodyPr>
            <a:normAutofit fontScale="70000" lnSpcReduction="20000"/>
          </a:bodyPr>
          <a:lstStyle/>
          <a:p>
            <a:pPr marL="0" lvl="1" indent="0" algn="just">
              <a:buNone/>
            </a:pPr>
            <a:r>
              <a:rPr lang="en-US" sz="3200" b="1" i="1" dirty="0" smtClean="0"/>
              <a:t>Limits on float and double data type in the IEEE standards</a:t>
            </a:r>
            <a:r>
              <a:rPr lang="en-US" sz="3500" b="1" i="1" dirty="0" smtClean="0"/>
              <a:t>:</a:t>
            </a:r>
            <a:r>
              <a:rPr lang="en-US" b="1" i="1" dirty="0" smtClean="0"/>
              <a:t> </a:t>
            </a: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905000"/>
            <a:ext cx="7380288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and Data Types…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924800" cy="4267199"/>
          </a:xfrm>
        </p:spPr>
        <p:txBody>
          <a:bodyPr>
            <a:normAutofit fontScale="85000" lnSpcReduction="20000"/>
          </a:bodyPr>
          <a:lstStyle/>
          <a:p>
            <a:pPr marL="0" lvl="1" indent="0" algn="just">
              <a:buNone/>
            </a:pPr>
            <a:r>
              <a:rPr lang="en-US" sz="3200" b="1" i="1" dirty="0" smtClean="0"/>
              <a:t>Variable Declarations in C</a:t>
            </a:r>
            <a:r>
              <a:rPr lang="en-US" sz="3500" b="1" i="1" dirty="0" smtClean="0"/>
              <a:t>:</a:t>
            </a:r>
          </a:p>
          <a:p>
            <a:pPr>
              <a:buClrTx/>
              <a:buSzTx/>
              <a:buFont typeface="Arial" charset="0"/>
              <a:buNone/>
            </a:pPr>
            <a:r>
              <a:rPr lang="en-US" dirty="0" smtClean="0">
                <a:solidFill>
                  <a:srgbClr val="0000FF"/>
                </a:solidFill>
              </a:rPr>
              <a:t>data_type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50"/>
                </a:solidFill>
              </a:rPr>
              <a:t>identifier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7030A0"/>
                </a:solidFill>
              </a:rPr>
              <a:t>[= initial value]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  <a:r>
              <a:rPr lang="en-US" dirty="0" smtClean="0"/>
              <a:t> 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For example:</a:t>
            </a:r>
          </a:p>
          <a:p>
            <a:pPr lvl="1">
              <a:buFont typeface="Arial" charset="0"/>
              <a:buNone/>
            </a:pPr>
            <a:r>
              <a:rPr lang="en-US" dirty="0" smtClean="0"/>
              <a:t>char section; </a:t>
            </a:r>
          </a:p>
          <a:p>
            <a:pPr lvl="1">
              <a:buFont typeface="Arial" charset="0"/>
              <a:buNone/>
            </a:pPr>
            <a:r>
              <a:rPr lang="en-US" dirty="0" smtClean="0"/>
              <a:t>int numberOfClasses; </a:t>
            </a:r>
          </a:p>
          <a:p>
            <a:pPr lvl="1">
              <a:buFont typeface="Arial" charset="0"/>
              <a:buNone/>
            </a:pPr>
            <a:r>
              <a:rPr lang="en-US" dirty="0" smtClean="0"/>
              <a:t>double cashFare = 2.25;</a:t>
            </a:r>
            <a:r>
              <a:rPr lang="en-US" b="1" i="1" dirty="0" smtClean="0"/>
              <a:t> </a:t>
            </a:r>
          </a:p>
          <a:p>
            <a:pPr>
              <a:buFont typeface="Arial" charset="0"/>
              <a:buNone/>
            </a:pPr>
            <a:r>
              <a:rPr lang="en-US" b="1" i="1" dirty="0" smtClean="0"/>
              <a:t>Naming Conventions</a:t>
            </a:r>
            <a:r>
              <a:rPr lang="en-US" dirty="0" smtClean="0"/>
              <a:t>: Name is one word only</a:t>
            </a:r>
          </a:p>
          <a:p>
            <a:pPr lvl="1"/>
            <a:r>
              <a:rPr lang="en-US" dirty="0" smtClean="0"/>
              <a:t>must not be a C reserved word</a:t>
            </a:r>
          </a:p>
          <a:p>
            <a:pPr lvl="1"/>
            <a:r>
              <a:rPr lang="en-US" dirty="0" smtClean="0"/>
              <a:t>Some compilers allow more than 31 characters, while others do not.  To be safe, we avoid using more than 31 characters. </a:t>
            </a:r>
          </a:p>
          <a:p>
            <a:pPr>
              <a:buFont typeface="Arial" charset="0"/>
              <a:buNone/>
            </a:pPr>
            <a:endParaRPr lang="en-US" b="1" i="1" dirty="0" smtClean="0"/>
          </a:p>
        </p:txBody>
      </p:sp>
      <p:sp>
        <p:nvSpPr>
          <p:cNvPr id="5" name="Rectangle 4"/>
          <p:cNvSpPr/>
          <p:nvPr/>
        </p:nvSpPr>
        <p:spPr>
          <a:xfrm>
            <a:off x="2209800" y="5486400"/>
            <a:ext cx="1066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Letter or ‘_’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276600" y="5486400"/>
            <a:ext cx="3962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Letters/digits/ ‘_’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and Data Types…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924800" cy="4267199"/>
          </a:xfrm>
        </p:spPr>
        <p:txBody>
          <a:bodyPr>
            <a:normAutofit fontScale="92500" lnSpcReduction="10000"/>
          </a:bodyPr>
          <a:lstStyle/>
          <a:p>
            <a:pPr marL="0" lvl="1" indent="0" algn="just">
              <a:buNone/>
            </a:pPr>
            <a:r>
              <a:rPr lang="en-US" sz="3200" b="1" i="1" dirty="0" smtClean="0"/>
              <a:t>Exercises:</a:t>
            </a:r>
            <a:endParaRPr lang="en-US" sz="3500" b="1" i="1" dirty="0" smtClean="0"/>
          </a:p>
          <a:p>
            <a:pPr>
              <a:buClrTx/>
              <a:buSzTx/>
              <a:buFont typeface="Arial" charset="0"/>
              <a:buNone/>
            </a:pPr>
            <a:r>
              <a:rPr lang="en-US" sz="2600" b="1" dirty="0" smtClean="0"/>
              <a:t>Which of the following is an invalid identifier?</a:t>
            </a:r>
          </a:p>
          <a:p>
            <a:pPr marL="512763" lvl="1">
              <a:buFont typeface="Arial" charset="0"/>
              <a:buNone/>
            </a:pPr>
            <a:r>
              <a:rPr lang="en-US" sz="2400" i="1" dirty="0" smtClean="0"/>
              <a:t>  whale</a:t>
            </a:r>
            <a:r>
              <a:rPr lang="en-US" sz="2400" dirty="0" smtClean="0"/>
              <a:t>  	giraffe's  	</a:t>
            </a:r>
            <a:r>
              <a:rPr lang="en-US" sz="2400" i="1" dirty="0" smtClean="0"/>
              <a:t>camel_back</a:t>
            </a:r>
            <a:r>
              <a:rPr lang="en-US" sz="2400" dirty="0" smtClean="0"/>
              <a:t>  	4me2</a:t>
            </a:r>
          </a:p>
          <a:p>
            <a:pPr marL="512763" lvl="1" indent="-171450">
              <a:buFont typeface="Arial" charset="0"/>
              <a:buNone/>
            </a:pPr>
            <a:r>
              <a:rPr lang="en-US" sz="2400" dirty="0" smtClean="0"/>
              <a:t>_</a:t>
            </a:r>
            <a:r>
              <a:rPr lang="en-US" sz="2400" i="1" dirty="0" smtClean="0"/>
              <a:t>how_do_you_do</a:t>
            </a:r>
            <a:r>
              <a:rPr lang="en-US" sz="2400" dirty="0" smtClean="0"/>
              <a:t>  	senecac.on.ca  	</a:t>
            </a:r>
            <a:r>
              <a:rPr lang="en-US" sz="2400" i="1" dirty="0" smtClean="0"/>
              <a:t>digt3</a:t>
            </a:r>
            <a:r>
              <a:rPr lang="en-US" sz="2400" dirty="0" smtClean="0"/>
              <a:t>  	register </a:t>
            </a:r>
          </a:p>
          <a:p>
            <a:pPr>
              <a:buFont typeface="Arial" charset="0"/>
              <a:buChar char="•"/>
            </a:pPr>
            <a:r>
              <a:rPr lang="en-US" sz="2800" b="1" dirty="0" smtClean="0"/>
              <a:t>Select a descriptive identifier for and write a complete declaration for: </a:t>
            </a:r>
          </a:p>
          <a:p>
            <a:pPr lvl="1"/>
            <a:r>
              <a:rPr lang="en-US" sz="2400" dirty="0" smtClean="0"/>
              <a:t>A shelf of books__________________________</a:t>
            </a:r>
          </a:p>
          <a:p>
            <a:pPr lvl="1"/>
            <a:r>
              <a:rPr lang="en-US" sz="2400" dirty="0" smtClean="0"/>
              <a:t>A cash register___________________________ </a:t>
            </a:r>
          </a:p>
          <a:p>
            <a:pPr lvl="1"/>
            <a:r>
              <a:rPr lang="en-US" sz="2400" dirty="0" smtClean="0"/>
              <a:t>A part_time student_______________________</a:t>
            </a:r>
          </a:p>
          <a:p>
            <a:pPr lvl="1"/>
            <a:r>
              <a:rPr lang="en-US" sz="2400" dirty="0" smtClean="0"/>
              <a:t>A group of programs______________________</a:t>
            </a:r>
            <a:r>
              <a:rPr lang="en-US" b="1" i="1" dirty="0" smtClean="0"/>
              <a:t> </a:t>
            </a:r>
          </a:p>
          <a:p>
            <a:pPr>
              <a:buFont typeface="Arial" charset="0"/>
              <a:buNone/>
            </a:pPr>
            <a:endParaRPr lang="en-US" b="1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and Data Types…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924800" cy="2514599"/>
          </a:xfrm>
        </p:spPr>
        <p:txBody>
          <a:bodyPr>
            <a:normAutofit/>
          </a:bodyPr>
          <a:lstStyle/>
          <a:p>
            <a:pPr marL="0" lvl="1" indent="0" algn="just">
              <a:buNone/>
            </a:pPr>
            <a:r>
              <a:rPr lang="en-US" sz="3200" b="1" i="1" dirty="0" smtClean="0"/>
              <a:t>Some operations on variables:</a:t>
            </a:r>
            <a:endParaRPr lang="en-US" sz="3500" b="1" i="1" dirty="0" smtClean="0"/>
          </a:p>
          <a:p>
            <a:pPr lvl="1"/>
            <a:r>
              <a:rPr lang="en-US" sz="2400" dirty="0" smtClean="0"/>
              <a:t>assign a constant value to a variable, </a:t>
            </a:r>
          </a:p>
          <a:p>
            <a:pPr lvl="1"/>
            <a:r>
              <a:rPr lang="en-US" sz="2400" dirty="0" smtClean="0"/>
              <a:t>assign the value of another variable to a variable, </a:t>
            </a:r>
          </a:p>
          <a:p>
            <a:pPr lvl="1"/>
            <a:r>
              <a:rPr lang="en-US" sz="2400" dirty="0" smtClean="0"/>
              <a:t>output the value of a variable, </a:t>
            </a:r>
          </a:p>
          <a:p>
            <a:pPr lvl="1"/>
            <a:r>
              <a:rPr lang="en-US" sz="2400" dirty="0" smtClean="0"/>
              <a:t>input a fresh value into a variable's memory location. 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1676400" y="3962400"/>
            <a:ext cx="6096000" cy="2438400"/>
            <a:chOff x="1676400" y="3962400"/>
            <a:chExt cx="6096000" cy="2438400"/>
          </a:xfrm>
        </p:grpSpPr>
        <p:grpSp>
          <p:nvGrpSpPr>
            <p:cNvPr id="30" name="Group 29"/>
            <p:cNvGrpSpPr/>
            <p:nvPr/>
          </p:nvGrpSpPr>
          <p:grpSpPr>
            <a:xfrm>
              <a:off x="1676400" y="3962400"/>
              <a:ext cx="6096000" cy="2438400"/>
              <a:chOff x="1676400" y="3810000"/>
              <a:chExt cx="6096000" cy="24384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3962400" y="4876800"/>
                <a:ext cx="14478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variable</a:t>
                </a:r>
                <a:endParaRPr lang="en-US" dirty="0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1676400" y="3810000"/>
                <a:ext cx="14478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constant</a:t>
                </a:r>
                <a:endParaRPr lang="en-US" dirty="0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676400" y="4343400"/>
                <a:ext cx="14478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anotherVar</a:t>
                </a:r>
                <a:endParaRPr lang="en-US" dirty="0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1676400" y="4876800"/>
                <a:ext cx="14478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Keyboard</a:t>
                </a:r>
                <a:endParaRPr lang="en-US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6324600" y="4572000"/>
                <a:ext cx="14478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/>
                  <a:t>Monitor</a:t>
                </a:r>
                <a:endParaRPr lang="en-US" b="1" dirty="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6324600" y="5029200"/>
                <a:ext cx="14478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File</a:t>
                </a:r>
                <a:endParaRPr lang="en-US" dirty="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6324600" y="5486400"/>
                <a:ext cx="14478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Netwwork</a:t>
                </a:r>
                <a:endParaRPr lang="en-US" dirty="0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676400" y="5410200"/>
                <a:ext cx="14478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File</a:t>
                </a:r>
                <a:endParaRPr lang="en-US" dirty="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676400" y="5867400"/>
                <a:ext cx="14478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Network</a:t>
                </a:r>
                <a:endParaRPr lang="en-US" dirty="0"/>
              </a:p>
            </p:txBody>
          </p:sp>
          <p:cxnSp>
            <p:nvCxnSpPr>
              <p:cNvPr id="14" name="Straight Arrow Connector 13"/>
              <p:cNvCxnSpPr>
                <a:stCxn id="5" idx="3"/>
                <a:endCxn id="4" idx="1"/>
              </p:cNvCxnSpPr>
              <p:nvPr/>
            </p:nvCxnSpPr>
            <p:spPr>
              <a:xfrm>
                <a:off x="3124200" y="4000500"/>
                <a:ext cx="838200" cy="10668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>
                <a:stCxn id="6" idx="3"/>
                <a:endCxn id="4" idx="1"/>
              </p:cNvCxnSpPr>
              <p:nvPr/>
            </p:nvCxnSpPr>
            <p:spPr>
              <a:xfrm>
                <a:off x="3124200" y="4533900"/>
                <a:ext cx="838200" cy="5334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>
                <a:stCxn id="7" idx="3"/>
                <a:endCxn id="4" idx="1"/>
              </p:cNvCxnSpPr>
              <p:nvPr/>
            </p:nvCxnSpPr>
            <p:spPr>
              <a:xfrm>
                <a:off x="3124200" y="5067300"/>
                <a:ext cx="8382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>
                <a:stCxn id="11" idx="3"/>
                <a:endCxn id="4" idx="1"/>
              </p:cNvCxnSpPr>
              <p:nvPr/>
            </p:nvCxnSpPr>
            <p:spPr>
              <a:xfrm flipV="1">
                <a:off x="3124200" y="5067300"/>
                <a:ext cx="838200" cy="5334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>
                <a:stCxn id="12" idx="3"/>
                <a:endCxn id="4" idx="1"/>
              </p:cNvCxnSpPr>
              <p:nvPr/>
            </p:nvCxnSpPr>
            <p:spPr>
              <a:xfrm flipV="1">
                <a:off x="3124200" y="5067300"/>
                <a:ext cx="838200" cy="9906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>
                <a:stCxn id="4" idx="3"/>
                <a:endCxn id="8" idx="1"/>
              </p:cNvCxnSpPr>
              <p:nvPr/>
            </p:nvCxnSpPr>
            <p:spPr>
              <a:xfrm flipV="1">
                <a:off x="5410200" y="4762500"/>
                <a:ext cx="914400" cy="3048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>
                <a:stCxn id="4" idx="3"/>
                <a:endCxn id="9" idx="1"/>
              </p:cNvCxnSpPr>
              <p:nvPr/>
            </p:nvCxnSpPr>
            <p:spPr>
              <a:xfrm>
                <a:off x="5410200" y="5067300"/>
                <a:ext cx="914400" cy="1524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>
                <a:stCxn id="4" idx="3"/>
                <a:endCxn id="10" idx="1"/>
              </p:cNvCxnSpPr>
              <p:nvPr/>
            </p:nvCxnSpPr>
            <p:spPr>
              <a:xfrm>
                <a:off x="5410200" y="5067300"/>
                <a:ext cx="914400" cy="6096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Rectangle 30"/>
            <p:cNvSpPr/>
            <p:nvPr/>
          </p:nvSpPr>
          <p:spPr>
            <a:xfrm>
              <a:off x="6324600" y="4267200"/>
              <a:ext cx="1447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AnotherVar</a:t>
              </a:r>
              <a:endParaRPr lang="en-US" b="1" dirty="0"/>
            </a:p>
          </p:txBody>
        </p:sp>
        <p:cxnSp>
          <p:nvCxnSpPr>
            <p:cNvPr id="33" name="Straight Arrow Connector 32"/>
            <p:cNvCxnSpPr>
              <a:endCxn id="31" idx="1"/>
            </p:cNvCxnSpPr>
            <p:nvPr/>
          </p:nvCxnSpPr>
          <p:spPr>
            <a:xfrm flipV="1">
              <a:off x="5410200" y="4457700"/>
              <a:ext cx="914400" cy="762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Questions as Summary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417637"/>
            <a:ext cx="7924800" cy="4906963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sz="2400" dirty="0" smtClean="0"/>
              <a:t>What is a variable?</a:t>
            </a:r>
          </a:p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sz="2400" dirty="0" smtClean="0"/>
              <a:t>What is a data type?</a:t>
            </a:r>
          </a:p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sz="2400" dirty="0" smtClean="0"/>
              <a:t>Characteristics of a data type are ……  and …</a:t>
            </a:r>
          </a:p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sz="2400" dirty="0" smtClean="0"/>
              <a:t>The size of the int data type is …. Bytes.</a:t>
            </a:r>
          </a:p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sz="2400" dirty="0" smtClean="0"/>
              <a:t>Choose the wrong declarations:</a:t>
            </a:r>
          </a:p>
          <a:p>
            <a:pPr lvl="1">
              <a:lnSpc>
                <a:spcPct val="80000"/>
              </a:lnSpc>
              <a:buNone/>
            </a:pPr>
            <a:r>
              <a:rPr lang="en-US" sz="2000" dirty="0" smtClean="0"/>
              <a:t>int  n=10;</a:t>
            </a:r>
          </a:p>
          <a:p>
            <a:pPr lvl="1">
              <a:lnSpc>
                <a:spcPct val="80000"/>
              </a:lnSpc>
              <a:buNone/>
            </a:pPr>
            <a:r>
              <a:rPr lang="en-US" sz="2000" dirty="0" smtClean="0"/>
              <a:t>char c1, c2=‘A’;</a:t>
            </a:r>
          </a:p>
          <a:p>
            <a:pPr lvl="1">
              <a:lnSpc>
                <a:spcPct val="80000"/>
              </a:lnSpc>
              <a:buNone/>
            </a:pPr>
            <a:r>
              <a:rPr lang="en-US" sz="2000" dirty="0" smtClean="0"/>
              <a:t>int m=19; k=2;</a:t>
            </a:r>
          </a:p>
          <a:p>
            <a:pPr lvl="1">
              <a:lnSpc>
                <a:spcPct val="80000"/>
              </a:lnSpc>
              <a:buNone/>
            </a:pPr>
            <a:r>
              <a:rPr lang="en-US" sz="2000" dirty="0" smtClean="0"/>
              <a:t>char c3; int t;</a:t>
            </a:r>
          </a:p>
          <a:p>
            <a:pPr lvl="1">
              <a:lnSpc>
                <a:spcPct val="80000"/>
              </a:lnSpc>
              <a:buNone/>
            </a:pPr>
            <a:r>
              <a:rPr lang="en-US" sz="2000" dirty="0" smtClean="0"/>
              <a:t>float f1; f2=5.1;</a:t>
            </a:r>
          </a:p>
          <a:p>
            <a:r>
              <a:rPr lang="en-US" sz="2400" dirty="0" smtClean="0"/>
              <a:t>Explain little-endian ordering and big-endian ordering.</a:t>
            </a:r>
          </a:p>
          <a:p>
            <a:pPr>
              <a:lnSpc>
                <a:spcPct val="80000"/>
              </a:lnSpc>
              <a:buNone/>
            </a:pP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2- Literals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5800" y="1219200"/>
            <a:ext cx="4495800" cy="4906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Constant values are specified directly in the source code.</a:t>
            </a:r>
          </a:p>
          <a:p>
            <a:r>
              <a:rPr lang="en-US" dirty="0" smtClean="0"/>
              <a:t>They can be</a:t>
            </a:r>
          </a:p>
          <a:p>
            <a:pPr lvl="1"/>
            <a:r>
              <a:rPr lang="en-US" dirty="0" smtClean="0"/>
              <a:t>Character literals (constant characters)</a:t>
            </a:r>
            <a:endParaRPr lang="en-US" dirty="0" smtClean="0">
              <a:sym typeface="Wingdings" pitchFamily="2" charset="2"/>
            </a:endParaRPr>
          </a:p>
          <a:p>
            <a:pPr lvl="1"/>
            <a:r>
              <a:rPr lang="en-US" dirty="0" smtClean="0">
                <a:sym typeface="Wingdings" pitchFamily="2" charset="2"/>
              </a:rPr>
              <a:t>String literals(constant strings)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Number literals (constant numbers)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133600"/>
            <a:ext cx="4067175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5" name="Straight Arrow Connector 14"/>
          <p:cNvCxnSpPr/>
          <p:nvPr/>
        </p:nvCxnSpPr>
        <p:spPr>
          <a:xfrm rot="10800000">
            <a:off x="2590800" y="2819400"/>
            <a:ext cx="23622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0800000">
            <a:off x="3429000" y="3200400"/>
            <a:ext cx="1600200" cy="1219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10800000">
            <a:off x="2286000" y="3429000"/>
            <a:ext cx="2743200" cy="16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Literals: Characters,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7696200" cy="2133600"/>
          </a:xfrm>
        </p:spPr>
        <p:txBody>
          <a:bodyPr>
            <a:normAutofit fontScale="85000" lnSpcReduction="20000"/>
          </a:bodyPr>
          <a:lstStyle/>
          <a:p>
            <a:pPr>
              <a:buClrTx/>
              <a:buSzTx/>
              <a:buFont typeface="Arial" charset="0"/>
              <a:buNone/>
            </a:pPr>
            <a:r>
              <a:rPr lang="en-US" sz="3600" b="1" dirty="0" smtClean="0"/>
              <a:t>4 ways for representing a character literal:</a:t>
            </a:r>
          </a:p>
          <a:p>
            <a:pPr>
              <a:buFont typeface="Arial" charset="0"/>
              <a:buChar char="•"/>
            </a:pPr>
            <a:r>
              <a:rPr lang="en-US" sz="2800" dirty="0" smtClean="0"/>
              <a:t>04 ways: </a:t>
            </a:r>
          </a:p>
          <a:p>
            <a:pPr lvl="1"/>
            <a:r>
              <a:rPr lang="en-US" sz="2400" dirty="0" smtClean="0">
                <a:solidFill>
                  <a:srgbClr val="FF3300"/>
                </a:solidFill>
              </a:rPr>
              <a:t>Enclose  the character single quotes - for example 'A', </a:t>
            </a:r>
          </a:p>
          <a:p>
            <a:pPr lvl="1"/>
            <a:r>
              <a:rPr lang="en-US" sz="2400" dirty="0" smtClean="0"/>
              <a:t>Decimal ASCII code of the character :   65 for 'A‘</a:t>
            </a:r>
          </a:p>
          <a:p>
            <a:pPr lvl="1"/>
            <a:r>
              <a:rPr lang="en-US" sz="2400" dirty="0" smtClean="0"/>
              <a:t>Octal ASCII code of the character:   0101 for 'A', </a:t>
            </a:r>
          </a:p>
          <a:p>
            <a:pPr lvl="1"/>
            <a:r>
              <a:rPr lang="en-US" sz="2400" dirty="0" smtClean="0"/>
              <a:t>Hexadecimal ASCII code of the character:   0x41 for 'A',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3609975"/>
            <a:ext cx="6562725" cy="256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4876800" y="3810000"/>
            <a:ext cx="312420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Assign value to a variable:</a:t>
            </a:r>
          </a:p>
          <a:p>
            <a:pPr algn="ctr"/>
            <a:r>
              <a:rPr lang="en-US" dirty="0" smtClean="0">
                <a:solidFill>
                  <a:srgbClr val="0000FF"/>
                </a:solidFill>
              </a:rPr>
              <a:t>The operator  </a:t>
            </a:r>
            <a:r>
              <a:rPr lang="en-US" b="1" dirty="0" smtClean="0">
                <a:solidFill>
                  <a:srgbClr val="FF0000"/>
                </a:solidFill>
              </a:rPr>
              <a:t>=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Contents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417637"/>
            <a:ext cx="3810000" cy="4906963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sz="2400" b="1" dirty="0" smtClean="0"/>
              <a:t>Variables and Data types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Data Types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Integral Types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Floating-Point Types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Declarations</a:t>
            </a:r>
          </a:p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sz="2400" b="1" dirty="0" smtClean="0"/>
              <a:t>Basic Memory Operations 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Literals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Constants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Assignment Operator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Output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Input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800600" y="1295400"/>
            <a:ext cx="3810000" cy="4906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Expressions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Arithmetic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In-Class Problem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Statistics: Which operators should be used?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Relational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Logical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Bit operators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Shorthand Assignment Operators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Mixing Data Types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Casting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Precedence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Literals: Escape Sequences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924800" cy="457199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sz="2400" b="1" dirty="0" smtClean="0">
                <a:latin typeface="Calibri" pitchFamily="34" charset="0"/>
                <a:cs typeface="Arial" charset="0"/>
              </a:rPr>
              <a:t>Pre-defined literals for special actions:</a:t>
            </a:r>
          </a:p>
          <a:p>
            <a:pPr>
              <a:buClrTx/>
              <a:buSzTx/>
              <a:buFont typeface="Arial" charset="0"/>
              <a:buNone/>
            </a:pPr>
            <a:endParaRPr lang="en-US" sz="2400" dirty="0" smtClean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828800"/>
            <a:ext cx="615315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Literals: Escape Sequences…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295400"/>
            <a:ext cx="6505575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Oval 6"/>
          <p:cNvSpPr/>
          <p:nvPr/>
        </p:nvSpPr>
        <p:spPr>
          <a:xfrm>
            <a:off x="5562600" y="1219200"/>
            <a:ext cx="12192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Error! Why?</a:t>
            </a:r>
            <a:endParaRPr lang="en-US" dirty="0"/>
          </a:p>
        </p:txBody>
      </p:sp>
      <p:cxnSp>
        <p:nvCxnSpPr>
          <p:cNvPr id="9" name="Straight Arrow Connector 8"/>
          <p:cNvCxnSpPr>
            <a:stCxn id="7" idx="3"/>
          </p:cNvCxnSpPr>
          <p:nvPr/>
        </p:nvCxnSpPr>
        <p:spPr>
          <a:xfrm rot="5400000">
            <a:off x="5258758" y="1803609"/>
            <a:ext cx="481433" cy="4833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4038600"/>
            <a:ext cx="6515100" cy="258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Oval 10"/>
          <p:cNvSpPr/>
          <p:nvPr/>
        </p:nvSpPr>
        <p:spPr>
          <a:xfrm>
            <a:off x="6324600" y="4114800"/>
            <a:ext cx="1905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Modify then run it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rot="5400000">
            <a:off x="3543300" y="3390900"/>
            <a:ext cx="25146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6200000" flipH="1">
            <a:off x="4267200" y="3429000"/>
            <a:ext cx="25146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3657600" y="6096000"/>
            <a:ext cx="42672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Change  \ to \\ then run it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6" idx="1"/>
          </p:cNvCxnSpPr>
          <p:nvPr/>
        </p:nvCxnSpPr>
        <p:spPr>
          <a:xfrm rot="16200000" flipV="1">
            <a:off x="4045302" y="5936899"/>
            <a:ext cx="306715" cy="1677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6" idx="1"/>
          </p:cNvCxnSpPr>
          <p:nvPr/>
        </p:nvCxnSpPr>
        <p:spPr>
          <a:xfrm rot="5400000" flipH="1" flipV="1">
            <a:off x="4197701" y="5952217"/>
            <a:ext cx="306715" cy="1370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6" idx="1"/>
          </p:cNvCxnSpPr>
          <p:nvPr/>
        </p:nvCxnSpPr>
        <p:spPr>
          <a:xfrm rot="5400000" flipH="1" flipV="1">
            <a:off x="4502501" y="5571217"/>
            <a:ext cx="382915" cy="8228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Literals: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8153400" cy="2590800"/>
          </a:xfrm>
        </p:spPr>
        <p:txBody>
          <a:bodyPr>
            <a:normAutofit/>
          </a:bodyPr>
          <a:lstStyle/>
          <a:p>
            <a:r>
              <a:rPr lang="en-US" sz="2400" b="1" i="1" dirty="0" smtClean="0">
                <a:solidFill>
                  <a:srgbClr val="FF0000"/>
                </a:solidFill>
              </a:rPr>
              <a:t>The compiler will convert directly numeric literals (constants) to binary numbers and put them in the executable file. </a:t>
            </a:r>
            <a:r>
              <a:rPr lang="en-US" sz="2400" dirty="0" smtClean="0">
                <a:sym typeface="Wingdings" pitchFamily="2" charset="2"/>
              </a:rPr>
              <a:t> How long of binary constants?  They depend on their data types specified by programmers.</a:t>
            </a:r>
            <a:endParaRPr lang="en-US" sz="2400" dirty="0" smtClean="0"/>
          </a:p>
          <a:p>
            <a:r>
              <a:rPr lang="en-US" sz="2400" dirty="0" smtClean="0"/>
              <a:t>Default: Integral value </a:t>
            </a:r>
            <a:r>
              <a:rPr lang="en-US" sz="2400" dirty="0" smtClean="0">
                <a:sym typeface="Wingdings" pitchFamily="2" charset="2"/>
              </a:rPr>
              <a:t> </a:t>
            </a:r>
            <a:r>
              <a:rPr lang="en-US" sz="2400" b="1" dirty="0" smtClean="0">
                <a:sym typeface="Wingdings" pitchFamily="2" charset="2"/>
              </a:rPr>
              <a:t>int</a:t>
            </a:r>
            <a:r>
              <a:rPr lang="en-US" sz="2400" dirty="0" smtClean="0">
                <a:sym typeface="Wingdings" pitchFamily="2" charset="2"/>
              </a:rPr>
              <a:t>,  real number  </a:t>
            </a:r>
            <a:r>
              <a:rPr lang="en-US" sz="2400" b="1" dirty="0" smtClean="0">
                <a:sym typeface="Wingdings" pitchFamily="2" charset="2"/>
              </a:rPr>
              <a:t>double</a:t>
            </a:r>
          </a:p>
          <a:p>
            <a:r>
              <a:rPr lang="en-US" sz="2400" dirty="0" smtClean="0">
                <a:sym typeface="Wingdings" pitchFamily="2" charset="2"/>
              </a:rPr>
              <a:t>Specifying data type of constants: </a:t>
            </a:r>
            <a:r>
              <a:rPr lang="en-US" sz="2400" b="1" dirty="0" smtClean="0">
                <a:sym typeface="Wingdings" pitchFamily="2" charset="2"/>
              </a:rPr>
              <a:t>Suffixes after numbers.</a:t>
            </a:r>
            <a:endParaRPr lang="en-US" sz="2400" dirty="0" smtClean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188" y="3886200"/>
            <a:ext cx="7999412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3- Named Constants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7924800" cy="91439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Use the pre-processor (pre-compiled directive) </a:t>
            </a:r>
            <a:r>
              <a:rPr lang="en-US" sz="2400" b="1" dirty="0" smtClean="0"/>
              <a:t>#define</a:t>
            </a:r>
            <a:r>
              <a:rPr lang="en-US" sz="2400" dirty="0" smtClean="0"/>
              <a:t> or the keyword </a:t>
            </a:r>
            <a:r>
              <a:rPr lang="en-US" sz="2400" b="1" dirty="0" smtClean="0"/>
              <a:t>const</a:t>
            </a:r>
            <a:r>
              <a:rPr lang="en-US" sz="2400" dirty="0" smtClean="0"/>
              <a:t> 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7663" y="2133600"/>
            <a:ext cx="8448675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3886200" y="1828800"/>
            <a:ext cx="5181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Compiler will allocate memory location for constants that are declared using the keyword </a:t>
            </a:r>
            <a:r>
              <a:rPr lang="en-US" b="1" dirty="0" smtClean="0"/>
              <a:t>const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Named Constants…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7924800" cy="1828800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sz="2400" b="1" i="1" dirty="0" smtClean="0"/>
              <a:t>Attention when the directive </a:t>
            </a:r>
            <a:r>
              <a:rPr lang="en-US" sz="2400" b="1" i="1" dirty="0" smtClean="0">
                <a:solidFill>
                  <a:srgbClr val="FF0000"/>
                </a:solidFill>
              </a:rPr>
              <a:t>#define </a:t>
            </a:r>
            <a:r>
              <a:rPr lang="en-US" sz="2400" b="1" i="1" dirty="0" smtClean="0"/>
              <a:t>is used:</a:t>
            </a:r>
          </a:p>
          <a:p>
            <a:r>
              <a:rPr lang="en-US" sz="2400" dirty="0" smtClean="0"/>
              <a:t>The compiler will not allocate memory block for values but all pre-defined names in the source code will be replaced by their values before the translation performs (The MACRO REPLACEMENT)</a:t>
            </a:r>
          </a:p>
          <a:p>
            <a:r>
              <a:rPr lang="en-US" sz="2400" dirty="0" smtClean="0"/>
              <a:t>A name is call as a MACRO.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533400" y="2895600"/>
            <a:ext cx="8001000" cy="3562350"/>
            <a:chOff x="0" y="2895600"/>
            <a:chExt cx="8001000" cy="3562350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28600" y="2895600"/>
              <a:ext cx="3829050" cy="1809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5105400"/>
              <a:ext cx="6927696" cy="1352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" name="Rectangle 7"/>
            <p:cNvSpPr/>
            <p:nvPr/>
          </p:nvSpPr>
          <p:spPr>
            <a:xfrm>
              <a:off x="5791200" y="3048000"/>
              <a:ext cx="2209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(… , PI*3*3)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791200" y="3962400"/>
              <a:ext cx="2209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(… , =3.14;*3*3)</a:t>
              </a:r>
              <a:endParaRPr lang="en-US" dirty="0"/>
            </a:p>
          </p:txBody>
        </p:sp>
        <p:cxnSp>
          <p:nvCxnSpPr>
            <p:cNvPr id="11" name="Straight Arrow Connector 10"/>
            <p:cNvCxnSpPr>
              <a:stCxn id="8" idx="2"/>
              <a:endCxn id="9" idx="0"/>
            </p:cNvCxnSpPr>
            <p:nvPr/>
          </p:nvCxnSpPr>
          <p:spPr>
            <a:xfrm rot="5400000">
              <a:off x="6629400" y="3695700"/>
              <a:ext cx="533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rot="5400000" flipH="1" flipV="1">
              <a:off x="5638800" y="4800600"/>
              <a:ext cx="1371600" cy="3048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rot="5400000" flipH="1" flipV="1">
              <a:off x="5981700" y="4762500"/>
              <a:ext cx="1752600" cy="6096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rot="5400000" flipH="1" flipV="1">
              <a:off x="6019800" y="4724400"/>
              <a:ext cx="1981200" cy="10668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05200" y="3124200"/>
            <a:ext cx="2466975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Fill the blank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417637"/>
            <a:ext cx="7924800" cy="4221163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sz="2400" dirty="0" smtClean="0"/>
              <a:t>3 ways to specify a constant in a source program: use a literal, use the keyword…., and specify a macro using  the directive …..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4- Input/Output Variables</a:t>
            </a:r>
            <a:endParaRPr lang="en-US" dirty="0"/>
          </a:p>
        </p:txBody>
      </p:sp>
      <p:grpSp>
        <p:nvGrpSpPr>
          <p:cNvPr id="53" name="Group 52"/>
          <p:cNvGrpSpPr/>
          <p:nvPr/>
        </p:nvGrpSpPr>
        <p:grpSpPr>
          <a:xfrm>
            <a:off x="228600" y="1524000"/>
            <a:ext cx="8534400" cy="4800600"/>
            <a:chOff x="228600" y="1524000"/>
            <a:chExt cx="8534400" cy="4800600"/>
          </a:xfrm>
        </p:grpSpPr>
        <p:grpSp>
          <p:nvGrpSpPr>
            <p:cNvPr id="4" name="Group 54"/>
            <p:cNvGrpSpPr>
              <a:grpSpLocks/>
            </p:cNvGrpSpPr>
            <p:nvPr/>
          </p:nvGrpSpPr>
          <p:grpSpPr bwMode="auto">
            <a:xfrm>
              <a:off x="228600" y="1524000"/>
              <a:ext cx="8534400" cy="4191000"/>
              <a:chOff x="240" y="960"/>
              <a:chExt cx="5376" cy="2640"/>
            </a:xfrm>
          </p:grpSpPr>
          <p:pic>
            <p:nvPicPr>
              <p:cNvPr id="5" name="Picture 4" descr="BS00092_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960" y="960"/>
                <a:ext cx="1920" cy="26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6" name="Rectangle 5"/>
              <p:cNvSpPr>
                <a:spLocks noChangeArrowheads="1"/>
              </p:cNvSpPr>
              <p:nvPr/>
            </p:nvSpPr>
            <p:spPr bwMode="auto">
              <a:xfrm>
                <a:off x="1344" y="2256"/>
                <a:ext cx="91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1" dirty="0"/>
                  <a:t>00110011</a:t>
                </a:r>
              </a:p>
            </p:txBody>
          </p:sp>
          <p:pic>
            <p:nvPicPr>
              <p:cNvPr id="7" name="Picture 6" descr="BS00092_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2976" y="960"/>
                <a:ext cx="2256" cy="26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3504" y="2256"/>
                <a:ext cx="912" cy="192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1" dirty="0"/>
                  <a:t>00000011</a:t>
                </a:r>
              </a:p>
            </p:txBody>
          </p:sp>
          <p:sp>
            <p:nvSpPr>
              <p:cNvPr id="9" name="Rectangle 8"/>
              <p:cNvSpPr>
                <a:spLocks noChangeArrowheads="1"/>
              </p:cNvSpPr>
              <p:nvPr/>
            </p:nvSpPr>
            <p:spPr bwMode="auto">
              <a:xfrm>
                <a:off x="1584" y="1344"/>
                <a:ext cx="336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1" dirty="0"/>
                  <a:t>3</a:t>
                </a:r>
              </a:p>
            </p:txBody>
          </p:sp>
          <p:sp>
            <p:nvSpPr>
              <p:cNvPr id="10" name="Rectangle 9"/>
              <p:cNvSpPr>
                <a:spLocks noChangeArrowheads="1"/>
              </p:cNvSpPr>
              <p:nvPr/>
            </p:nvSpPr>
            <p:spPr bwMode="auto">
              <a:xfrm>
                <a:off x="3744" y="1296"/>
                <a:ext cx="336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1" dirty="0"/>
                  <a:t>3</a:t>
                </a:r>
              </a:p>
            </p:txBody>
          </p:sp>
          <p:sp>
            <p:nvSpPr>
              <p:cNvPr id="11" name="Oval 10"/>
              <p:cNvSpPr>
                <a:spLocks noChangeArrowheads="1"/>
              </p:cNvSpPr>
              <p:nvPr/>
            </p:nvSpPr>
            <p:spPr bwMode="auto">
              <a:xfrm>
                <a:off x="4848" y="1680"/>
                <a:ext cx="768" cy="432"/>
              </a:xfrm>
              <a:prstGeom prst="ellipse">
                <a:avLst/>
              </a:prstGeom>
              <a:solidFill>
                <a:srgbClr val="6600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1" dirty="0" smtClean="0">
                    <a:solidFill>
                      <a:schemeClr val="bg1"/>
                    </a:solidFill>
                  </a:rPr>
                  <a:t>Convert</a:t>
                </a:r>
                <a:endParaRPr lang="en-US" sz="1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Line 11"/>
              <p:cNvSpPr>
                <a:spLocks noChangeShapeType="1"/>
              </p:cNvSpPr>
              <p:nvPr/>
            </p:nvSpPr>
            <p:spPr bwMode="auto">
              <a:xfrm flipV="1">
                <a:off x="4416" y="2016"/>
                <a:ext cx="480" cy="24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" name="Line 12"/>
              <p:cNvSpPr>
                <a:spLocks noChangeShapeType="1"/>
              </p:cNvSpPr>
              <p:nvPr/>
            </p:nvSpPr>
            <p:spPr bwMode="auto">
              <a:xfrm flipH="1">
                <a:off x="4464" y="1872"/>
                <a:ext cx="384" cy="9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4" name="AutoShape 13"/>
              <p:cNvSpPr>
                <a:spLocks noChangeArrowheads="1"/>
              </p:cNvSpPr>
              <p:nvPr/>
            </p:nvSpPr>
            <p:spPr bwMode="auto">
              <a:xfrm>
                <a:off x="240" y="2064"/>
                <a:ext cx="864" cy="576"/>
              </a:xfrm>
              <a:prstGeom prst="wedgeRectCallout">
                <a:avLst>
                  <a:gd name="adj1" fmla="val 79051"/>
                  <a:gd name="adj2" fmla="val -13301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1800" b="1" dirty="0"/>
                  <a:t>ASCII code of the digit</a:t>
                </a:r>
              </a:p>
              <a:p>
                <a:pPr algn="ctr"/>
                <a:r>
                  <a:rPr lang="en-US" sz="1800" b="1" dirty="0"/>
                  <a:t>3</a:t>
                </a:r>
              </a:p>
            </p:txBody>
          </p:sp>
          <p:sp>
            <p:nvSpPr>
              <p:cNvPr id="15" name="AutoShape 14"/>
              <p:cNvSpPr>
                <a:spLocks noChangeArrowheads="1"/>
              </p:cNvSpPr>
              <p:nvPr/>
            </p:nvSpPr>
            <p:spPr bwMode="auto">
              <a:xfrm>
                <a:off x="2544" y="1584"/>
                <a:ext cx="864" cy="576"/>
              </a:xfrm>
              <a:prstGeom prst="wedgeRectCallout">
                <a:avLst>
                  <a:gd name="adj1" fmla="val 70718"/>
                  <a:gd name="adj2" fmla="val 73523"/>
                </a:avLst>
              </a:prstGeom>
              <a:solidFill>
                <a:srgbClr val="6600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1800" b="1" dirty="0">
                    <a:solidFill>
                      <a:schemeClr val="bg1"/>
                    </a:solidFill>
                  </a:rPr>
                  <a:t>Binary code of  3 for calculating</a:t>
                </a:r>
              </a:p>
            </p:txBody>
          </p:sp>
          <p:sp>
            <p:nvSpPr>
              <p:cNvPr id="16" name="Rectangle 15"/>
              <p:cNvSpPr>
                <a:spLocks noChangeArrowheads="1"/>
              </p:cNvSpPr>
              <p:nvPr/>
            </p:nvSpPr>
            <p:spPr bwMode="auto">
              <a:xfrm>
                <a:off x="240" y="1008"/>
                <a:ext cx="864" cy="768"/>
              </a:xfrm>
              <a:prstGeom prst="rect">
                <a:avLst/>
              </a:prstGeom>
              <a:solidFill>
                <a:srgbClr val="99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1" dirty="0"/>
                  <a:t>Monitor is </a:t>
                </a:r>
              </a:p>
              <a:p>
                <a:pPr algn="ctr"/>
                <a:r>
                  <a:rPr lang="en-US" sz="1800" b="1" dirty="0"/>
                  <a:t>a character </a:t>
                </a:r>
              </a:p>
              <a:p>
                <a:pPr algn="ctr"/>
                <a:r>
                  <a:rPr lang="en-US" sz="1800" b="1" dirty="0"/>
                  <a:t>device</a:t>
                </a:r>
              </a:p>
            </p:txBody>
          </p:sp>
          <p:sp>
            <p:nvSpPr>
              <p:cNvPr id="17" name="Rectangle 16"/>
              <p:cNvSpPr>
                <a:spLocks noChangeArrowheads="1"/>
              </p:cNvSpPr>
              <p:nvPr/>
            </p:nvSpPr>
            <p:spPr bwMode="auto">
              <a:xfrm>
                <a:off x="240" y="2832"/>
                <a:ext cx="864" cy="768"/>
              </a:xfrm>
              <a:prstGeom prst="rect">
                <a:avLst/>
              </a:prstGeom>
              <a:solidFill>
                <a:srgbClr val="99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1" dirty="0"/>
                  <a:t>Keyboard is </a:t>
                </a:r>
              </a:p>
              <a:p>
                <a:pPr algn="ctr"/>
                <a:r>
                  <a:rPr lang="en-US" sz="1800" b="1" dirty="0"/>
                  <a:t>a character</a:t>
                </a:r>
              </a:p>
              <a:p>
                <a:pPr algn="ctr"/>
                <a:r>
                  <a:rPr lang="en-US" sz="1800" b="1" dirty="0"/>
                  <a:t>device</a:t>
                </a:r>
              </a:p>
            </p:txBody>
          </p:sp>
          <p:sp>
            <p:nvSpPr>
              <p:cNvPr id="18" name="Rectangle 17"/>
              <p:cNvSpPr>
                <a:spLocks noChangeArrowheads="1"/>
              </p:cNvSpPr>
              <p:nvPr/>
            </p:nvSpPr>
            <p:spPr bwMode="auto">
              <a:xfrm>
                <a:off x="1776" y="2976"/>
                <a:ext cx="336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1" dirty="0"/>
                  <a:t>3</a:t>
                </a:r>
              </a:p>
            </p:txBody>
          </p:sp>
          <p:sp>
            <p:nvSpPr>
              <p:cNvPr id="19" name="Line 18"/>
              <p:cNvSpPr>
                <a:spLocks noChangeShapeType="1"/>
              </p:cNvSpPr>
              <p:nvPr/>
            </p:nvSpPr>
            <p:spPr bwMode="auto">
              <a:xfrm flipV="1">
                <a:off x="1920" y="2448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" name="Line 19"/>
              <p:cNvSpPr>
                <a:spLocks noChangeShapeType="1"/>
              </p:cNvSpPr>
              <p:nvPr/>
            </p:nvSpPr>
            <p:spPr bwMode="auto">
              <a:xfrm flipV="1">
                <a:off x="1776" y="1584"/>
                <a:ext cx="0" cy="67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" name="Rectangle 20"/>
              <p:cNvSpPr>
                <a:spLocks noChangeArrowheads="1"/>
              </p:cNvSpPr>
              <p:nvPr/>
            </p:nvSpPr>
            <p:spPr bwMode="auto">
              <a:xfrm>
                <a:off x="3504" y="2496"/>
                <a:ext cx="91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1" dirty="0"/>
                  <a:t>00110011</a:t>
                </a:r>
              </a:p>
            </p:txBody>
          </p:sp>
          <p:sp>
            <p:nvSpPr>
              <p:cNvPr id="22" name="Oval 21"/>
              <p:cNvSpPr>
                <a:spLocks noChangeArrowheads="1"/>
              </p:cNvSpPr>
              <p:nvPr/>
            </p:nvSpPr>
            <p:spPr bwMode="auto">
              <a:xfrm>
                <a:off x="4944" y="2256"/>
                <a:ext cx="672" cy="432"/>
              </a:xfrm>
              <a:prstGeom prst="ellipse">
                <a:avLst/>
              </a:prstGeom>
              <a:solidFill>
                <a:srgbClr val="6600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1" dirty="0">
                    <a:solidFill>
                      <a:schemeClr val="bg1"/>
                    </a:solidFill>
                  </a:rPr>
                  <a:t>convert</a:t>
                </a:r>
              </a:p>
            </p:txBody>
          </p:sp>
          <p:sp>
            <p:nvSpPr>
              <p:cNvPr id="23" name="Line 22"/>
              <p:cNvSpPr>
                <a:spLocks noChangeShapeType="1"/>
              </p:cNvSpPr>
              <p:nvPr/>
            </p:nvSpPr>
            <p:spPr bwMode="auto">
              <a:xfrm flipV="1">
                <a:off x="4416" y="2544"/>
                <a:ext cx="576" cy="4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4" name="Line 23"/>
              <p:cNvSpPr>
                <a:spLocks noChangeShapeType="1"/>
              </p:cNvSpPr>
              <p:nvPr/>
            </p:nvSpPr>
            <p:spPr bwMode="auto">
              <a:xfrm flipH="1" flipV="1">
                <a:off x="4320" y="2352"/>
                <a:ext cx="672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5" name="Rectangle 24"/>
              <p:cNvSpPr>
                <a:spLocks noChangeArrowheads="1"/>
              </p:cNvSpPr>
              <p:nvPr/>
            </p:nvSpPr>
            <p:spPr bwMode="auto">
              <a:xfrm>
                <a:off x="3984" y="2976"/>
                <a:ext cx="336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1" dirty="0"/>
                  <a:t>3</a:t>
                </a:r>
              </a:p>
            </p:txBody>
          </p:sp>
          <p:sp>
            <p:nvSpPr>
              <p:cNvPr id="26" name="Line 25"/>
              <p:cNvSpPr>
                <a:spLocks noChangeShapeType="1"/>
              </p:cNvSpPr>
              <p:nvPr/>
            </p:nvSpPr>
            <p:spPr bwMode="auto">
              <a:xfrm flipV="1">
                <a:off x="4128" y="2688"/>
                <a:ext cx="0" cy="2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>
              <a:off x="5486400" y="3124200"/>
              <a:ext cx="14478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b="1" dirty="0"/>
                <a:t>00110011</a:t>
              </a:r>
            </a:p>
          </p:txBody>
        </p:sp>
        <p:sp>
          <p:nvSpPr>
            <p:cNvPr id="51" name="Line 12"/>
            <p:cNvSpPr>
              <a:spLocks noChangeShapeType="1"/>
            </p:cNvSpPr>
            <p:nvPr/>
          </p:nvSpPr>
          <p:spPr bwMode="auto">
            <a:xfrm flipV="1">
              <a:off x="5974081" y="2438400"/>
              <a:ext cx="45719" cy="6858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343400" y="5715000"/>
              <a:ext cx="43434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Conversion rules are pre-defined in C</a:t>
              </a:r>
              <a:endParaRPr lang="en-US" dirty="0"/>
            </a:p>
          </p:txBody>
        </p:sp>
      </p:grp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31" name="Footer Placeholder 3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52400" y="5715000"/>
            <a:ext cx="4114800" cy="584775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Data inputted from keyboard are ASCII codes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Data printed out to monitor are ASCII codes 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Input/Output Variables…</a:t>
            </a:r>
            <a:endParaRPr lang="en-US" dirty="0"/>
          </a:p>
        </p:txBody>
      </p:sp>
      <p:pic>
        <p:nvPicPr>
          <p:cNvPr id="29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981200"/>
            <a:ext cx="8609012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Rectangle 29"/>
          <p:cNvSpPr/>
          <p:nvPr/>
        </p:nvSpPr>
        <p:spPr>
          <a:xfrm>
            <a:off x="381000" y="1066800"/>
            <a:ext cx="3352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Conversion Specifiers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Input/Output Variables…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4572000"/>
            <a:ext cx="3643198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1219200"/>
            <a:ext cx="51435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9" name="Rectangle 28"/>
          <p:cNvSpPr/>
          <p:nvPr/>
        </p:nvSpPr>
        <p:spPr>
          <a:xfrm>
            <a:off x="6477000" y="1219200"/>
            <a:ext cx="1219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4210784</a:t>
            </a:r>
            <a:endParaRPr lang="en-US" sz="1600" dirty="0"/>
          </a:p>
        </p:txBody>
      </p:sp>
      <p:sp>
        <p:nvSpPr>
          <p:cNvPr id="30" name="Rectangle 29"/>
          <p:cNvSpPr/>
          <p:nvPr/>
        </p:nvSpPr>
        <p:spPr>
          <a:xfrm>
            <a:off x="7772400" y="1219200"/>
            <a:ext cx="1219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</a:t>
            </a:r>
            <a:endParaRPr lang="en-US" sz="1600" dirty="0"/>
          </a:p>
        </p:txBody>
      </p:sp>
      <p:sp>
        <p:nvSpPr>
          <p:cNvPr id="35" name="Rectangle 34"/>
          <p:cNvSpPr/>
          <p:nvPr/>
        </p:nvSpPr>
        <p:spPr>
          <a:xfrm>
            <a:off x="6477000" y="2819400"/>
            <a:ext cx="1219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2293620</a:t>
            </a:r>
            <a:endParaRPr lang="en-US" sz="1600" dirty="0"/>
          </a:p>
        </p:txBody>
      </p:sp>
      <p:sp>
        <p:nvSpPr>
          <p:cNvPr id="36" name="Rectangle 35"/>
          <p:cNvSpPr/>
          <p:nvPr/>
        </p:nvSpPr>
        <p:spPr>
          <a:xfrm>
            <a:off x="7772400" y="2819400"/>
            <a:ext cx="1219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</a:t>
            </a:r>
            <a:endParaRPr lang="en-US" sz="1600" dirty="0"/>
          </a:p>
        </p:txBody>
      </p:sp>
      <p:sp>
        <p:nvSpPr>
          <p:cNvPr id="37" name="Rectangle 36"/>
          <p:cNvSpPr/>
          <p:nvPr/>
        </p:nvSpPr>
        <p:spPr>
          <a:xfrm>
            <a:off x="6477000" y="2286000"/>
            <a:ext cx="1219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4199056</a:t>
            </a:r>
            <a:endParaRPr lang="en-US" sz="1600" dirty="0"/>
          </a:p>
        </p:txBody>
      </p:sp>
      <p:sp>
        <p:nvSpPr>
          <p:cNvPr id="41" name="Rectangle 40"/>
          <p:cNvSpPr/>
          <p:nvPr/>
        </p:nvSpPr>
        <p:spPr>
          <a:xfrm>
            <a:off x="7772400" y="1752600"/>
            <a:ext cx="1219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main</a:t>
            </a:r>
            <a:endParaRPr lang="en-US" sz="1600" dirty="0"/>
          </a:p>
        </p:txBody>
      </p:sp>
      <p:cxnSp>
        <p:nvCxnSpPr>
          <p:cNvPr id="43" name="Straight Arrow Connector 42"/>
          <p:cNvCxnSpPr>
            <a:endCxn id="29" idx="1"/>
          </p:cNvCxnSpPr>
          <p:nvPr/>
        </p:nvCxnSpPr>
        <p:spPr>
          <a:xfrm flipV="1">
            <a:off x="1524000" y="1371600"/>
            <a:ext cx="49530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35" idx="1"/>
          </p:cNvCxnSpPr>
          <p:nvPr/>
        </p:nvCxnSpPr>
        <p:spPr>
          <a:xfrm>
            <a:off x="1752600" y="2133600"/>
            <a:ext cx="47244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7" idx="1"/>
          </p:cNvCxnSpPr>
          <p:nvPr/>
        </p:nvCxnSpPr>
        <p:spPr>
          <a:xfrm>
            <a:off x="1905000" y="1905000"/>
            <a:ext cx="45720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4876800" y="4191000"/>
            <a:ext cx="4114800" cy="198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scanf( “%d%d”, &amp;n, &amp;m) </a:t>
            </a:r>
            <a:r>
              <a:rPr lang="en-US" dirty="0" smtClean="0">
                <a:sym typeface="Wingdings" pitchFamily="2" charset="2"/>
              </a:rPr>
              <a:t></a:t>
            </a:r>
          </a:p>
          <a:p>
            <a:r>
              <a:rPr lang="en-US" dirty="0" smtClean="0"/>
              <a:t>scanf( “%d%d”, 4210784, 2293620)  means that get keys pressed then change them to decimal integers and store them to memory locations 4210784, 2293620.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2362200" y="35814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Format string</a:t>
            </a:r>
            <a:endParaRPr lang="en-US" sz="1600" dirty="0"/>
          </a:p>
        </p:txBody>
      </p:sp>
      <p:cxnSp>
        <p:nvCxnSpPr>
          <p:cNvPr id="53" name="Straight Connector 52"/>
          <p:cNvCxnSpPr/>
          <p:nvPr/>
        </p:nvCxnSpPr>
        <p:spPr>
          <a:xfrm rot="5400000">
            <a:off x="4991100" y="3695700"/>
            <a:ext cx="381000" cy="158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rot="10800000">
            <a:off x="3962400" y="3886200"/>
            <a:ext cx="1219200" cy="158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rot="5400000" flipH="1" flipV="1">
            <a:off x="3810000" y="3733800"/>
            <a:ext cx="304800" cy="158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rot="5400000">
            <a:off x="5143898" y="3771502"/>
            <a:ext cx="532605" cy="158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rot="10800000" flipV="1">
            <a:off x="4572000" y="4038598"/>
            <a:ext cx="838994" cy="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rot="5400000" flipH="1" flipV="1">
            <a:off x="4304903" y="3771503"/>
            <a:ext cx="532605" cy="1588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3"/>
          <p:cNvGrpSpPr/>
          <p:nvPr/>
        </p:nvGrpSpPr>
        <p:grpSpPr>
          <a:xfrm>
            <a:off x="0" y="1905000"/>
            <a:ext cx="8924925" cy="4362450"/>
            <a:chOff x="0" y="1905000"/>
            <a:chExt cx="8924925" cy="4362450"/>
          </a:xfrm>
        </p:grpSpPr>
        <p:pic>
          <p:nvPicPr>
            <p:cNvPr id="5125" name="Picture 5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0" y="2362200"/>
              <a:ext cx="8115300" cy="3905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" name="Rectangle 11"/>
            <p:cNvSpPr/>
            <p:nvPr/>
          </p:nvSpPr>
          <p:spPr>
            <a:xfrm>
              <a:off x="4953000" y="4038600"/>
              <a:ext cx="39624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The function scanf receive the BLANK or ENTER KEYS as separators.</a:t>
              </a:r>
              <a:endParaRPr lang="en-US" sz="1600" dirty="0"/>
            </a:p>
          </p:txBody>
        </p:sp>
        <p:cxnSp>
          <p:nvCxnSpPr>
            <p:cNvPr id="14" name="Straight Arrow Connector 13"/>
            <p:cNvCxnSpPr>
              <a:stCxn id="3" idx="1"/>
            </p:cNvCxnSpPr>
            <p:nvPr/>
          </p:nvCxnSpPr>
          <p:spPr>
            <a:xfrm rot="10800000" flipV="1">
              <a:off x="2514600" y="1905000"/>
              <a:ext cx="91440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124" name="Picture 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715000" y="2667000"/>
              <a:ext cx="3200400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126" name="Picture 6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715000" y="3276600"/>
              <a:ext cx="3209925" cy="657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20" name="Straight Arrow Connector 19"/>
            <p:cNvCxnSpPr/>
            <p:nvPr/>
          </p:nvCxnSpPr>
          <p:spPr>
            <a:xfrm rot="16200000" flipV="1">
              <a:off x="7277100" y="3314700"/>
              <a:ext cx="1219200" cy="381000"/>
            </a:xfrm>
            <a:prstGeom prst="straightConnector1">
              <a:avLst/>
            </a:prstGeom>
            <a:ln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V="1">
              <a:off x="6324600" y="3505200"/>
              <a:ext cx="1371600" cy="838200"/>
            </a:xfrm>
            <a:prstGeom prst="straightConnector1">
              <a:avLst/>
            </a:prstGeom>
            <a:ln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2438400" y="5562600"/>
              <a:ext cx="1752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Format string</a:t>
              </a:r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648200" y="5867400"/>
              <a:ext cx="1447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 holders</a:t>
              </a:r>
              <a:endParaRPr lang="en-US" dirty="0"/>
            </a:p>
          </p:txBody>
        </p:sp>
        <p:cxnSp>
          <p:nvCxnSpPr>
            <p:cNvPr id="27" name="Straight Connector 26"/>
            <p:cNvCxnSpPr/>
            <p:nvPr/>
          </p:nvCxnSpPr>
          <p:spPr>
            <a:xfrm rot="5400000">
              <a:off x="6400800" y="5486400"/>
              <a:ext cx="1524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0800000">
              <a:off x="4953000" y="5562600"/>
              <a:ext cx="1524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4877594" y="5485606"/>
              <a:ext cx="1524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6972697" y="5524897"/>
              <a:ext cx="227806" cy="1588"/>
            </a:xfrm>
            <a:prstGeom prst="line">
              <a:avLst/>
            </a:prstGeom>
            <a:ln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0800000">
              <a:off x="5257802" y="5637211"/>
              <a:ext cx="1828799" cy="1588"/>
            </a:xfrm>
            <a:prstGeom prst="line">
              <a:avLst/>
            </a:prstGeom>
            <a:ln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5144295" y="5523706"/>
              <a:ext cx="228600" cy="1589"/>
            </a:xfrm>
            <a:prstGeom prst="line">
              <a:avLst/>
            </a:prstGeom>
            <a:ln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5400000">
              <a:off x="7466806" y="5561806"/>
              <a:ext cx="304800" cy="1589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0800000">
              <a:off x="5485610" y="5712618"/>
              <a:ext cx="2134391" cy="2383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5295902" y="5523708"/>
              <a:ext cx="380205" cy="793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Input/Output Variables…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0" y="1143000"/>
            <a:ext cx="5486400" cy="1524000"/>
          </a:xfrm>
        </p:spPr>
        <p:txBody>
          <a:bodyPr>
            <a:normAutofit fontScale="92500" lnSpcReduction="10000"/>
          </a:bodyPr>
          <a:lstStyle/>
          <a:p>
            <a:pPr>
              <a:buClrTx/>
              <a:buSzTx/>
              <a:buFont typeface="Arial" charset="0"/>
              <a:buNone/>
            </a:pPr>
            <a:r>
              <a:rPr lang="en-US" sz="2400" b="1" dirty="0" smtClean="0"/>
              <a:t>Input a value to a variable:  </a:t>
            </a:r>
          </a:p>
          <a:p>
            <a:pPr>
              <a:buClrTx/>
              <a:buSzTx/>
              <a:buFont typeface="Arial" charset="0"/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scanf (“input format”, &amp;var1,  &amp;var2,…)</a:t>
            </a:r>
          </a:p>
          <a:p>
            <a:pPr>
              <a:buClrTx/>
              <a:buSzTx/>
              <a:buFont typeface="Arial" charset="0"/>
              <a:buNone/>
            </a:pPr>
            <a:r>
              <a:rPr lang="en-US" sz="2400" b="1" dirty="0" smtClean="0"/>
              <a:t>Output the value of a variable:  </a:t>
            </a:r>
          </a:p>
          <a:p>
            <a:pPr>
              <a:buClrTx/>
              <a:buSzTx/>
              <a:buFont typeface="Arial" charset="0"/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printf (“output format”, var1,  var2,…)</a:t>
            </a:r>
          </a:p>
          <a:p>
            <a:pPr>
              <a:buClrTx/>
              <a:buSzTx/>
              <a:buFont typeface="Arial" charset="0"/>
              <a:buNone/>
            </a:pPr>
            <a:endParaRPr lang="en-US" sz="2400" b="1" dirty="0" smtClean="0">
              <a:solidFill>
                <a:srgbClr val="FF0000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534400" cy="5059363"/>
          </a:xfrm>
        </p:spPr>
        <p:txBody>
          <a:bodyPr>
            <a:noAutofit/>
          </a:bodyPr>
          <a:lstStyle/>
          <a:p>
            <a:r>
              <a:rPr lang="en-US" sz="2200" b="1" i="1" dirty="0" smtClean="0"/>
              <a:t>Computer program</a:t>
            </a:r>
            <a:r>
              <a:rPr lang="en-US" sz="2200" dirty="0" smtClean="0"/>
              <a:t>: A set of instructions that computer hardware will execute.</a:t>
            </a:r>
          </a:p>
          <a:p>
            <a:r>
              <a:rPr lang="en-US" sz="2200" b="1" i="1" dirty="0" smtClean="0"/>
              <a:t>Issues for a program/software</a:t>
            </a:r>
            <a:r>
              <a:rPr lang="en-US" sz="2200" dirty="0" smtClean="0"/>
              <a:t>: Usability, Correctness, Maintainability, Portability </a:t>
            </a:r>
          </a:p>
          <a:p>
            <a:r>
              <a:rPr lang="en-US" sz="2200" b="1" i="1" dirty="0" smtClean="0"/>
              <a:t>Computer software</a:t>
            </a:r>
            <a:r>
              <a:rPr lang="en-US" sz="2200" dirty="0" smtClean="0"/>
              <a:t>: A set of related programs</a:t>
            </a:r>
          </a:p>
          <a:p>
            <a:r>
              <a:rPr lang="en-US" sz="2200" b="1" i="1" dirty="0" smtClean="0"/>
              <a:t>Steps to develop a software</a:t>
            </a:r>
            <a:r>
              <a:rPr lang="en-US" sz="2200" dirty="0" smtClean="0"/>
              <a:t>: Requirement collecting, Analysis, Design, Implementing, Testing, Deploying, Maintaining</a:t>
            </a:r>
          </a:p>
          <a:p>
            <a:r>
              <a:rPr lang="en-US" sz="2200" b="1" i="1" dirty="0" smtClean="0"/>
              <a:t>Data</a:t>
            </a:r>
            <a:r>
              <a:rPr lang="en-US" sz="2200" dirty="0" smtClean="0"/>
              <a:t>: Specific values that describe something</a:t>
            </a:r>
          </a:p>
          <a:p>
            <a:r>
              <a:rPr lang="en-US" sz="2200" b="1" i="1" dirty="0" smtClean="0"/>
              <a:t>Information</a:t>
            </a:r>
            <a:r>
              <a:rPr lang="en-US" sz="2200" dirty="0" smtClean="0"/>
              <a:t>: Mean of data</a:t>
            </a:r>
          </a:p>
          <a:p>
            <a:r>
              <a:rPr lang="en-US" sz="2200" b="1" i="1" dirty="0" smtClean="0"/>
              <a:t>Fundamental Data Units</a:t>
            </a:r>
            <a:r>
              <a:rPr lang="en-US" sz="2200" dirty="0" smtClean="0"/>
              <a:t>: Bit, Nibble, Byte, KB, MB, GB, TB </a:t>
            </a:r>
          </a:p>
          <a:p>
            <a:r>
              <a:rPr lang="en-US" sz="2200" b="1" i="1" dirty="0" smtClean="0"/>
              <a:t>Data Representation</a:t>
            </a:r>
            <a:r>
              <a:rPr lang="en-US" sz="2200" dirty="0" smtClean="0"/>
              <a:t>: Number systems: 2, 10, 8, 16</a:t>
            </a:r>
          </a:p>
          <a:p>
            <a:r>
              <a:rPr lang="en-US" sz="2200" b="1" i="1" dirty="0" smtClean="0"/>
              <a:t>Program Instructions</a:t>
            </a:r>
            <a:r>
              <a:rPr lang="en-US" sz="2200" dirty="0" smtClean="0"/>
              <a:t>: &lt;opcode, operand1, operand 2&gt;</a:t>
            </a:r>
          </a:p>
          <a:p>
            <a:r>
              <a:rPr lang="en-US" sz="2200" b="1" i="1" dirty="0" smtClean="0"/>
              <a:t>Programming Languages</a:t>
            </a:r>
            <a:r>
              <a:rPr lang="en-US" sz="2200" dirty="0" smtClean="0"/>
              <a:t>: Machine  language, Assembly, High-level languages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Questions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417637"/>
            <a:ext cx="7391400" cy="3230563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sz="2400" b="1" dirty="0" smtClean="0"/>
              <a:t>Explain means of parameters of the scanf(…) and the printf(…) functions.</a:t>
            </a:r>
          </a:p>
          <a:p>
            <a:pPr>
              <a:lnSpc>
                <a:spcPct val="80000"/>
              </a:lnSpc>
              <a:buFont typeface="Arial" charset="0"/>
              <a:buChar char="•"/>
            </a:pPr>
            <a:endParaRPr lang="en-US" sz="2400" b="1" dirty="0" smtClean="0"/>
          </a:p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sz="2400" b="1" dirty="0" smtClean="0"/>
              <a:t>Use words “left” and “right”.  The assignment x=y; will copy the value in the ….. side to the ….. Side.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924800" cy="2286000"/>
          </a:xfrm>
        </p:spPr>
        <p:txBody>
          <a:bodyPr>
            <a:normAutofit lnSpcReduction="10000"/>
          </a:bodyPr>
          <a:lstStyle/>
          <a:p>
            <a:pPr>
              <a:buClrTx/>
              <a:buSzTx/>
              <a:buFont typeface="Arial" charset="0"/>
              <a:buNone/>
            </a:pPr>
            <a:r>
              <a:rPr lang="en-US" sz="2400" dirty="0" smtClean="0"/>
              <a:t>1- Develop a C program in which 2 integers, 2 float numbers and 2 double numbers are declared. Ask user for values of them then print out values and addresses of them. Write down the memory map of the program.</a:t>
            </a:r>
          </a:p>
          <a:p>
            <a:pPr>
              <a:buClrTx/>
              <a:buSzTx/>
              <a:buFont typeface="Arial" charset="0"/>
              <a:buNone/>
            </a:pPr>
            <a:r>
              <a:rPr lang="en-US" sz="2400" dirty="0" smtClean="0"/>
              <a:t>2- Run the following program:</a:t>
            </a:r>
          </a:p>
          <a:p>
            <a:pPr>
              <a:buClrTx/>
              <a:buSzTx/>
              <a:buFont typeface="Arial" charset="0"/>
              <a:buNone/>
            </a:pPr>
            <a:r>
              <a:rPr lang="en-US" sz="2400" dirty="0" smtClean="0"/>
              <a:t>   </a:t>
            </a:r>
          </a:p>
          <a:p>
            <a:pPr>
              <a:buClrTx/>
              <a:buSzTx/>
              <a:buFont typeface="Arial" charset="0"/>
              <a:buNone/>
            </a:pPr>
            <a:endParaRPr lang="en-US" sz="2400" dirty="0" smtClean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3276600"/>
            <a:ext cx="4295775" cy="249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6172200" y="2819400"/>
            <a:ext cx="27432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Why user do not have a chance to stroke the ENTER key before the program terminate?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172200" y="4267200"/>
            <a:ext cx="27432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Modify and re-run:</a:t>
            </a:r>
          </a:p>
          <a:p>
            <a:r>
              <a:rPr lang="en-US" dirty="0" smtClean="0"/>
              <a:t>getchar();</a:t>
            </a:r>
          </a:p>
          <a:p>
            <a:r>
              <a:rPr lang="en-US" dirty="0" smtClean="0"/>
              <a:t>getchar();</a:t>
            </a:r>
            <a:endParaRPr lang="en-US" dirty="0"/>
          </a:p>
        </p:txBody>
      </p:sp>
      <p:cxnSp>
        <p:nvCxnSpPr>
          <p:cNvPr id="9" name="Straight Arrow Connector 8"/>
          <p:cNvCxnSpPr>
            <a:stCxn id="7" idx="1"/>
          </p:cNvCxnSpPr>
          <p:nvPr/>
        </p:nvCxnSpPr>
        <p:spPr>
          <a:xfrm rot="10800000" flipV="1">
            <a:off x="3352800" y="4914900"/>
            <a:ext cx="2819400" cy="266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5-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alibri" pitchFamily="34" charset="0"/>
                <a:cs typeface="Arial" charset="0"/>
                <a:sym typeface="Wingdings" pitchFamily="2" charset="2"/>
              </a:rPr>
              <a:t>Expression is a valid association of constants, variables, operators and functions and returns an only result.</a:t>
            </a:r>
            <a:r>
              <a:rPr lang="en-US" dirty="0" smtClean="0">
                <a:latin typeface="Calibri" pitchFamily="34" charset="0"/>
                <a:cs typeface="Arial" charset="0"/>
              </a:rPr>
              <a:t> </a:t>
            </a:r>
          </a:p>
          <a:p>
            <a:r>
              <a:rPr lang="en-US" dirty="0" smtClean="0">
                <a:latin typeface="Calibri" pitchFamily="34" charset="0"/>
                <a:cs typeface="Arial" charset="0"/>
              </a:rPr>
              <a:t>Examples:</a:t>
            </a:r>
            <a:endParaRPr lang="en-US" dirty="0">
              <a:latin typeface="Calibri" pitchFamily="34" charset="0"/>
              <a:cs typeface="Arial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en-US" dirty="0" smtClean="0">
                <a:latin typeface="Calibri" pitchFamily="34" charset="0"/>
                <a:cs typeface="Arial" charset="0"/>
              </a:rPr>
              <a:t>32-x+y/6		16.5 + 4/sqrt(15) * 17 – 8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>
                <a:latin typeface="Calibri" pitchFamily="34" charset="0"/>
                <a:cs typeface="Arial" charset="0"/>
              </a:rPr>
              <a:t>45 &gt; 5*x		y = 17 + 6*5/9 –z*z</a:t>
            </a:r>
          </a:p>
          <a:p>
            <a:r>
              <a:rPr lang="en-US" dirty="0" smtClean="0">
                <a:latin typeface="Calibri" pitchFamily="34" charset="0"/>
                <a:cs typeface="Arial" charset="0"/>
              </a:rPr>
              <a:t>Hardware for calculating expressions: ALU</a:t>
            </a:r>
          </a:p>
          <a:p>
            <a:r>
              <a:rPr lang="en-US" dirty="0" smtClean="0">
                <a:latin typeface="Calibri" pitchFamily="34" charset="0"/>
                <a:cs typeface="Arial" charset="0"/>
              </a:rPr>
              <a:t>Operations that can be supported by ALU: Arithmetic, relational and logic operations.</a:t>
            </a:r>
          </a:p>
          <a:p>
            <a:pPr lvl="1"/>
            <a:endParaRPr lang="en-US" dirty="0" smtClean="0">
              <a:latin typeface="Calibri" pitchFamily="34" charset="0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020762"/>
          </a:xfrm>
        </p:spPr>
        <p:txBody>
          <a:bodyPr/>
          <a:lstStyle/>
          <a:p>
            <a:r>
              <a:rPr lang="en-US" dirty="0" smtClean="0"/>
              <a:t>Expressions: Arithmetic Operators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8602" y="1600199"/>
          <a:ext cx="8458199" cy="44296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598"/>
                <a:gridCol w="1295400"/>
                <a:gridCol w="3657600"/>
                <a:gridCol w="2895601"/>
              </a:tblGrid>
              <a:tr h="406174">
                <a:tc>
                  <a:txBody>
                    <a:bodyPr/>
                    <a:lstStyle/>
                    <a:p>
                      <a:r>
                        <a:rPr lang="en-US" dirty="0" smtClean="0"/>
                        <a:t>Op.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Syntax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</a:t>
                      </a:r>
                      <a:endParaRPr lang="en-US" dirty="0"/>
                    </a:p>
                  </a:txBody>
                  <a:tcPr/>
                </a:tc>
              </a:tr>
              <a:tr h="701068"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+x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leaves the variable, constant or expression unchanged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 = +x ;</a:t>
                      </a:r>
                      <a:r>
                        <a:rPr lang="en-US" baseline="0" dirty="0" smtClean="0"/>
                        <a:t>     </a:t>
                      </a:r>
                      <a:r>
                        <a:rPr lang="en-US" baseline="0" dirty="0" smtClean="0">
                          <a:sym typeface="Wingdings" pitchFamily="2" charset="2"/>
                        </a:rPr>
                        <a:t>  y = x;</a:t>
                      </a:r>
                      <a:endParaRPr lang="en-US" dirty="0"/>
                    </a:p>
                  </a:txBody>
                  <a:tcPr/>
                </a:tc>
              </a:tr>
              <a:tr h="340559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reverses the sign of the variable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y= -x;</a:t>
                      </a:r>
                      <a:endParaRPr lang="en-US" dirty="0"/>
                    </a:p>
                  </a:txBody>
                  <a:tcPr/>
                </a:tc>
              </a:tr>
              <a:tr h="406174">
                <a:tc>
                  <a:txBody>
                    <a:bodyPr/>
                    <a:lstStyle/>
                    <a:p>
                      <a:r>
                        <a:rPr lang="en-US" dirty="0" smtClean="0"/>
                        <a:t>+   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x+y       x-y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Add/substract values of two operands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z= x+y;  t = x-y;</a:t>
                      </a:r>
                      <a:endParaRPr lang="en-US" dirty="0"/>
                    </a:p>
                  </a:txBody>
                  <a:tcPr/>
                </a:tc>
              </a:tr>
              <a:tr h="406174">
                <a:tc>
                  <a:txBody>
                    <a:bodyPr/>
                    <a:lstStyle/>
                    <a:p>
                      <a:r>
                        <a:rPr lang="en-US" dirty="0" smtClean="0"/>
                        <a:t>* 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x*y   x/y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Multiplies values of two operands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Get the quotient of a division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z= x-y;</a:t>
                      </a:r>
                    </a:p>
                    <a:p>
                      <a:r>
                        <a:rPr lang="en-US" dirty="0" smtClean="0"/>
                        <a:t>z = 10/3; </a:t>
                      </a:r>
                      <a:r>
                        <a:rPr lang="en-US" dirty="0" smtClean="0">
                          <a:sym typeface="Wingdings" pitchFamily="2" charset="2"/>
                        </a:rPr>
                        <a:t> 3</a:t>
                      </a:r>
                    </a:p>
                    <a:p>
                      <a:r>
                        <a:rPr lang="en-US" dirty="0" smtClean="0">
                          <a:sym typeface="Wingdings" pitchFamily="2" charset="2"/>
                        </a:rPr>
                        <a:t>z  = 10.0/3;</a:t>
                      </a:r>
                      <a:r>
                        <a:rPr lang="en-US" baseline="0" dirty="0" smtClean="0">
                          <a:sym typeface="Wingdings" pitchFamily="2" charset="2"/>
                        </a:rPr>
                        <a:t>  3.3333333</a:t>
                      </a:r>
                      <a:endParaRPr lang="en-US" dirty="0" smtClean="0"/>
                    </a:p>
                  </a:txBody>
                  <a:tcPr/>
                </a:tc>
              </a:tr>
              <a:tr h="701068">
                <a:tc>
                  <a:txBody>
                    <a:bodyPr/>
                    <a:lstStyle/>
                    <a:p>
                      <a:r>
                        <a:rPr lang="en-US" dirty="0" smtClean="0"/>
                        <a:t>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x%y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 remainder of a integral division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17%3 </a:t>
                      </a:r>
                      <a:r>
                        <a:rPr lang="en-US" dirty="0" smtClean="0">
                          <a:sym typeface="Wingdings" pitchFamily="2" charset="2"/>
                        </a:rPr>
                        <a:t> 2</a:t>
                      </a:r>
                    </a:p>
                    <a:p>
                      <a:r>
                        <a:rPr lang="en-US" dirty="0" smtClean="0">
                          <a:sym typeface="Wingdings" pitchFamily="2" charset="2"/>
                        </a:rPr>
                        <a:t>15.0</a:t>
                      </a:r>
                      <a:r>
                        <a:rPr lang="en-US" baseline="0" dirty="0" smtClean="0">
                          <a:sym typeface="Wingdings" pitchFamily="2" charset="2"/>
                        </a:rPr>
                        <a:t> % 3  ERROR</a:t>
                      </a:r>
                      <a:endParaRPr lang="en-US" dirty="0"/>
                    </a:p>
                  </a:txBody>
                  <a:tcPr/>
                </a:tc>
              </a:tr>
              <a:tr h="701068">
                <a:tc>
                  <a:txBody>
                    <a:bodyPr/>
                    <a:lstStyle/>
                    <a:p>
                      <a:r>
                        <a:rPr lang="en-US" dirty="0" smtClean="0"/>
                        <a:t>++</a:t>
                      </a:r>
                    </a:p>
                    <a:p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++x      --x</a:t>
                      </a:r>
                    </a:p>
                    <a:p>
                      <a:r>
                        <a:rPr lang="en-US" dirty="0" smtClean="0"/>
                        <a:t>x++      x--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Increase/decrease the</a:t>
                      </a:r>
                      <a:r>
                        <a:rPr lang="en-US" baseline="0" dirty="0" smtClean="0"/>
                        <a:t> v</a:t>
                      </a:r>
                      <a:r>
                        <a:rPr lang="en-US" dirty="0" smtClean="0"/>
                        <a:t>alue of a</a:t>
                      </a:r>
                      <a:r>
                        <a:rPr lang="en-US" baseline="0" dirty="0" smtClean="0"/>
                        <a:t> variable (prefix/postfix operators)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Demo</a:t>
                      </a:r>
                      <a:r>
                        <a:rPr lang="en-US" baseline="0" dirty="0" smtClean="0"/>
                        <a:t> in the next slide.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715962"/>
          </a:xfrm>
        </p:spPr>
        <p:txBody>
          <a:bodyPr/>
          <a:lstStyle/>
          <a:p>
            <a:r>
              <a:rPr lang="en-US" dirty="0" smtClean="0"/>
              <a:t>Expressions: Arith. Operators…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1513" y="1228725"/>
            <a:ext cx="7800975" cy="273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3990975"/>
            <a:ext cx="7791450" cy="248602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3962400" y="5943600"/>
            <a:ext cx="3429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Explain yourself  the output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096962"/>
          </a:xfrm>
        </p:spPr>
        <p:txBody>
          <a:bodyPr/>
          <a:lstStyle/>
          <a:p>
            <a:r>
              <a:rPr lang="en-US" dirty="0" smtClean="0"/>
              <a:t>Expressions: Arith. Operators…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257800" y="2362200"/>
            <a:ext cx="2895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Explain yourself  the output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28476" y="1524000"/>
            <a:ext cx="3314700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5752" y="3429000"/>
            <a:ext cx="8011048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Oval 8"/>
          <p:cNvSpPr/>
          <p:nvPr/>
        </p:nvSpPr>
        <p:spPr>
          <a:xfrm>
            <a:off x="4495800" y="1905000"/>
            <a:ext cx="533400" cy="533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219200" y="4800600"/>
            <a:ext cx="7467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u="sng" dirty="0" smtClean="0"/>
              <a:t>Statistic: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 smtClean="0">
                <a:latin typeface="Calibri" pitchFamily="34" charset="0"/>
                <a:cs typeface="Arial" charset="0"/>
              </a:rPr>
              <a:t>Multiply &gt; Division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 smtClean="0">
                <a:latin typeface="Calibri" pitchFamily="34" charset="0"/>
                <a:cs typeface="Arial" charset="0"/>
              </a:rPr>
              <a:t>Integral operations &gt; floating-point ones.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096962"/>
          </a:xfrm>
        </p:spPr>
        <p:txBody>
          <a:bodyPr/>
          <a:lstStyle/>
          <a:p>
            <a:r>
              <a:rPr lang="en-US" dirty="0" smtClean="0"/>
              <a:t>Expressions: Relational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924800" cy="1905000"/>
          </a:xfrm>
        </p:spPr>
        <p:txBody>
          <a:bodyPr/>
          <a:lstStyle/>
          <a:p>
            <a:r>
              <a:rPr lang="en-US" dirty="0" smtClean="0"/>
              <a:t>For comparisional operators.</a:t>
            </a:r>
          </a:p>
          <a:p>
            <a:r>
              <a:rPr lang="en-US" dirty="0" smtClean="0"/>
              <a:t>&lt;   &lt;=  ==  &gt;=    &gt;   !=</a:t>
            </a:r>
          </a:p>
          <a:p>
            <a:r>
              <a:rPr lang="en-US" dirty="0" smtClean="0"/>
              <a:t>Return 1: true/ 0: false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3352800"/>
            <a:ext cx="5505450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096962"/>
          </a:xfrm>
        </p:spPr>
        <p:txBody>
          <a:bodyPr/>
          <a:lstStyle/>
          <a:p>
            <a:r>
              <a:rPr lang="en-US" dirty="0" smtClean="0"/>
              <a:t>Expressions: Logical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24001"/>
            <a:ext cx="7924800" cy="1828800"/>
          </a:xfrm>
        </p:spPr>
        <p:txBody>
          <a:bodyPr/>
          <a:lstStyle/>
          <a:p>
            <a:r>
              <a:rPr lang="en-US" dirty="0" smtClean="0"/>
              <a:t>Operator for association of conditions</a:t>
            </a:r>
          </a:p>
          <a:p>
            <a:r>
              <a:rPr lang="en-US" dirty="0" smtClean="0"/>
              <a:t>&amp;&amp; (and), || (or) ,  ! (not)</a:t>
            </a:r>
          </a:p>
          <a:p>
            <a:r>
              <a:rPr lang="en-US" dirty="0" smtClean="0"/>
              <a:t>Return 1: true, 0: false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3810000"/>
            <a:ext cx="57531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876675"/>
            <a:ext cx="5276850" cy="252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096962"/>
          </a:xfrm>
        </p:spPr>
        <p:txBody>
          <a:bodyPr/>
          <a:lstStyle/>
          <a:p>
            <a:r>
              <a:rPr lang="en-US" dirty="0" smtClean="0"/>
              <a:t>Expressions: Bitwise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924800" cy="2286000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&amp;</a:t>
            </a:r>
            <a:r>
              <a:rPr lang="en-US" sz="2000" dirty="0" smtClean="0"/>
              <a:t> (and), </a:t>
            </a:r>
            <a:r>
              <a:rPr lang="en-US" sz="2000" b="1" dirty="0" smtClean="0">
                <a:solidFill>
                  <a:srgbClr val="FF0000"/>
                </a:solidFill>
              </a:rPr>
              <a:t>|</a:t>
            </a:r>
            <a:r>
              <a:rPr lang="en-US" sz="2000" dirty="0" smtClean="0"/>
              <a:t> (or) , </a:t>
            </a:r>
            <a:r>
              <a:rPr lang="en-US" sz="2000" b="1" dirty="0" smtClean="0">
                <a:solidFill>
                  <a:srgbClr val="FF0000"/>
                </a:solidFill>
              </a:rPr>
              <a:t>^</a:t>
            </a:r>
            <a:r>
              <a:rPr lang="en-US" sz="2000" dirty="0" smtClean="0"/>
              <a:t> (xor): Will act on a pair of bits at the same position in 2 operands.</a:t>
            </a:r>
          </a:p>
          <a:p>
            <a:r>
              <a:rPr lang="en-US" sz="2000" b="1" dirty="0" smtClean="0">
                <a:solidFill>
                  <a:srgbClr val="FF0000"/>
                </a:solidFill>
              </a:rPr>
              <a:t>&lt;&lt; </a:t>
            </a:r>
            <a:r>
              <a:rPr lang="en-US" sz="2000" b="1" dirty="0" smtClean="0"/>
              <a:t>  </a:t>
            </a:r>
            <a:r>
              <a:rPr lang="en-US" sz="2000" dirty="0" smtClean="0"/>
              <a:t>Left shift bits of the operand (operands unchanged)</a:t>
            </a:r>
          </a:p>
          <a:p>
            <a:r>
              <a:rPr lang="en-US" sz="2000" b="1" dirty="0" smtClean="0">
                <a:solidFill>
                  <a:srgbClr val="FF0000"/>
                </a:solidFill>
              </a:rPr>
              <a:t>&gt;&gt;</a:t>
            </a:r>
            <a:r>
              <a:rPr lang="en-US" sz="2000" b="1" dirty="0" smtClean="0"/>
              <a:t> </a:t>
            </a:r>
            <a:r>
              <a:rPr lang="en-US" sz="2000" dirty="0" smtClean="0"/>
              <a:t> Right shift bits of the operand (operands unchanged, the sign is preserved.)</a:t>
            </a:r>
          </a:p>
          <a:p>
            <a:r>
              <a:rPr lang="en-US" sz="2000" b="1" dirty="0" smtClean="0">
                <a:solidFill>
                  <a:srgbClr val="FF0000"/>
                </a:solidFill>
              </a:rPr>
              <a:t>~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/>
              <a:t>: Inverse bits of the operand.</a:t>
            </a:r>
            <a:endParaRPr lang="en-US" sz="2000" dirty="0"/>
          </a:p>
        </p:txBody>
      </p:sp>
      <p:sp>
        <p:nvSpPr>
          <p:cNvPr id="14" name="Rectangle 13"/>
          <p:cNvSpPr/>
          <p:nvPr/>
        </p:nvSpPr>
        <p:spPr>
          <a:xfrm>
            <a:off x="2971800" y="3733800"/>
            <a:ext cx="3048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n=12:   0000 0000 0000 1100</a:t>
            </a:r>
          </a:p>
          <a:p>
            <a:r>
              <a:rPr lang="en-US" dirty="0" smtClean="0"/>
              <a:t>m= 8:   0000 0000 0000 1000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172200" y="2743200"/>
            <a:ext cx="29718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n&amp;m</a:t>
            </a:r>
          </a:p>
          <a:p>
            <a:r>
              <a:rPr lang="en-US" dirty="0" smtClean="0"/>
              <a:t>0000 0000 0000 1100</a:t>
            </a:r>
          </a:p>
          <a:p>
            <a:r>
              <a:rPr lang="en-US" u="sng" dirty="0" smtClean="0"/>
              <a:t>0000 0000 0000 1000</a:t>
            </a:r>
            <a:endParaRPr lang="en-US" dirty="0" smtClean="0"/>
          </a:p>
          <a:p>
            <a:r>
              <a:rPr lang="en-US" dirty="0" smtClean="0"/>
              <a:t>0000 0000 0000 1000 </a:t>
            </a:r>
            <a:r>
              <a:rPr lang="en-US" dirty="0" smtClean="0">
                <a:sym typeface="Wingdings" pitchFamily="2" charset="2"/>
              </a:rPr>
              <a:t> 8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172200" y="3962400"/>
            <a:ext cx="29718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n|m</a:t>
            </a:r>
          </a:p>
          <a:p>
            <a:r>
              <a:rPr lang="en-US" dirty="0" smtClean="0"/>
              <a:t>0000 0000 0000 1100</a:t>
            </a:r>
          </a:p>
          <a:p>
            <a:r>
              <a:rPr lang="en-US" u="sng" dirty="0" smtClean="0"/>
              <a:t>0000 0000 0000 1000</a:t>
            </a:r>
            <a:endParaRPr lang="en-US" dirty="0" smtClean="0"/>
          </a:p>
          <a:p>
            <a:r>
              <a:rPr lang="en-US" dirty="0" smtClean="0"/>
              <a:t>0000 0000 0000 1100 </a:t>
            </a:r>
            <a:r>
              <a:rPr lang="en-US" dirty="0" smtClean="0">
                <a:sym typeface="Wingdings" pitchFamily="2" charset="2"/>
              </a:rPr>
              <a:t> 12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172200" y="5181600"/>
            <a:ext cx="29718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n^m</a:t>
            </a:r>
          </a:p>
          <a:p>
            <a:r>
              <a:rPr lang="en-US" dirty="0" smtClean="0"/>
              <a:t>0000 0000 0000 1100</a:t>
            </a:r>
          </a:p>
          <a:p>
            <a:r>
              <a:rPr lang="en-US" u="sng" dirty="0" smtClean="0"/>
              <a:t>0000 0000 0000 1000</a:t>
            </a:r>
            <a:endParaRPr lang="en-US" dirty="0" smtClean="0"/>
          </a:p>
          <a:p>
            <a:r>
              <a:rPr lang="en-US" dirty="0" smtClean="0"/>
              <a:t>0000 0000 0000 0100 </a:t>
            </a:r>
            <a:r>
              <a:rPr lang="en-US" dirty="0" smtClean="0">
                <a:sym typeface="Wingdings" pitchFamily="2" charset="2"/>
              </a:rPr>
              <a:t> 4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096962"/>
          </a:xfrm>
        </p:spPr>
        <p:txBody>
          <a:bodyPr/>
          <a:lstStyle/>
          <a:p>
            <a:r>
              <a:rPr lang="en-US" dirty="0" smtClean="0"/>
              <a:t>Expressions: Bitwise Operators…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33400" y="3657600"/>
            <a:ext cx="3200400" cy="2514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n=12:    0000 0000 0000 1100</a:t>
            </a:r>
          </a:p>
          <a:p>
            <a:r>
              <a:rPr lang="en-US" dirty="0" smtClean="0"/>
              <a:t>n&gt;&gt;1:</a:t>
            </a:r>
          </a:p>
          <a:p>
            <a:r>
              <a:rPr lang="en-US" dirty="0" smtClean="0"/>
              <a:t>Sign: </a:t>
            </a:r>
            <a:r>
              <a:rPr lang="en-US" b="1" dirty="0" smtClean="0">
                <a:solidFill>
                  <a:srgbClr val="FF0000"/>
                </a:solidFill>
              </a:rPr>
              <a:t>0</a:t>
            </a:r>
          </a:p>
          <a:p>
            <a:r>
              <a:rPr lang="en-US" dirty="0" smtClean="0"/>
              <a:t>0000 0000 0000 1100</a:t>
            </a:r>
          </a:p>
          <a:p>
            <a:r>
              <a:rPr lang="en-US" dirty="0" smtClean="0"/>
              <a:t>  0000 0000 0000 110</a:t>
            </a:r>
          </a:p>
          <a:p>
            <a:r>
              <a:rPr lang="en-US" dirty="0" smtClean="0"/>
              <a:t>Add the sign to the left”</a:t>
            </a:r>
          </a:p>
          <a:p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0</a:t>
            </a:r>
            <a:r>
              <a:rPr lang="en-US" dirty="0" smtClean="0"/>
              <a:t>000 0000 0000 110 </a:t>
            </a:r>
            <a:r>
              <a:rPr lang="en-US" dirty="0" smtClean="0">
                <a:sym typeface="Wingdings" pitchFamily="2" charset="2"/>
              </a:rPr>
              <a:t> 6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191000" y="3657600"/>
            <a:ext cx="4419600" cy="2590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k=-1:</a:t>
            </a:r>
          </a:p>
          <a:p>
            <a:r>
              <a:rPr lang="en-US" dirty="0" smtClean="0"/>
              <a:t>1:    0000 0000 0000 0001</a:t>
            </a:r>
          </a:p>
          <a:p>
            <a:r>
              <a:rPr lang="en-US" dirty="0" smtClean="0"/>
              <a:t>-1:  1111  1111 1111 1111 (2-complement)</a:t>
            </a:r>
          </a:p>
          <a:p>
            <a:r>
              <a:rPr lang="en-US" dirty="0" smtClean="0"/>
              <a:t>Sign: </a:t>
            </a:r>
            <a:r>
              <a:rPr lang="en-US" b="1" dirty="0" smtClean="0">
                <a:solidFill>
                  <a:srgbClr val="FF0000"/>
                </a:solidFill>
              </a:rPr>
              <a:t>1</a:t>
            </a:r>
          </a:p>
          <a:p>
            <a:endParaRPr lang="en-US" dirty="0" smtClean="0"/>
          </a:p>
          <a:p>
            <a:pPr marL="342900" indent="-342900">
              <a:buAutoNum type="arabicPlain" startAt="1111"/>
            </a:pPr>
            <a:r>
              <a:rPr lang="en-US" dirty="0" smtClean="0"/>
              <a:t>  1111  1111  1111</a:t>
            </a:r>
          </a:p>
          <a:p>
            <a:pPr marL="342900" indent="-342900"/>
            <a:r>
              <a:rPr lang="en-US" dirty="0" smtClean="0"/>
              <a:t>  111  1111 1 111  1111</a:t>
            </a:r>
          </a:p>
          <a:p>
            <a:pPr marL="342900" indent="-342900"/>
            <a:r>
              <a:rPr lang="en-US" dirty="0" smtClean="0"/>
              <a:t>Add the sign to the left:</a:t>
            </a:r>
          </a:p>
          <a:p>
            <a:pPr marL="342900" indent="-342900"/>
            <a:r>
              <a:rPr lang="en-US" b="1" dirty="0" smtClean="0">
                <a:solidFill>
                  <a:srgbClr val="FF0000"/>
                </a:solidFill>
              </a:rPr>
              <a:t>1</a:t>
            </a:r>
            <a:r>
              <a:rPr lang="en-US" dirty="0" smtClean="0"/>
              <a:t>111  1111  1111  1111  </a:t>
            </a:r>
            <a:r>
              <a:rPr lang="en-US" dirty="0" smtClean="0">
                <a:sym typeface="Wingdings" pitchFamily="2" charset="2"/>
              </a:rPr>
              <a:t> (-1</a:t>
            </a:r>
            <a:r>
              <a:rPr lang="en-US" baseline="-25000" dirty="0" smtClean="0">
                <a:sym typeface="Wingdings" pitchFamily="2" charset="2"/>
              </a:rPr>
              <a:t>10</a:t>
            </a:r>
            <a:r>
              <a:rPr lang="en-US" dirty="0" smtClean="0">
                <a:sym typeface="Wingdings" pitchFamily="2" charset="2"/>
              </a:rPr>
              <a:t>)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rot="5400000">
            <a:off x="1143000" y="4267200"/>
            <a:ext cx="304800" cy="152400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514600" y="1524000"/>
            <a:ext cx="3200400" cy="205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n=12:    0000 0000 0000 1100</a:t>
            </a:r>
          </a:p>
          <a:p>
            <a:r>
              <a:rPr lang="en-US" b="1" dirty="0" smtClean="0"/>
              <a:t>n&lt;&lt;1</a:t>
            </a:r>
            <a:r>
              <a:rPr lang="en-US" dirty="0" smtClean="0"/>
              <a:t>:</a:t>
            </a:r>
          </a:p>
          <a:p>
            <a:r>
              <a:rPr lang="en-US" dirty="0" smtClean="0"/>
              <a:t> 0000 0000 0000  1100</a:t>
            </a:r>
          </a:p>
          <a:p>
            <a:r>
              <a:rPr lang="en-US" dirty="0" smtClean="0"/>
              <a:t> 0000 0000 0001  100  </a:t>
            </a:r>
            <a:r>
              <a:rPr lang="en-US" dirty="0" smtClean="0">
                <a:sym typeface="Wingdings" pitchFamily="2" charset="2"/>
              </a:rPr>
              <a:t> 0</a:t>
            </a:r>
          </a:p>
          <a:p>
            <a:r>
              <a:rPr lang="en-US" dirty="0" smtClean="0"/>
              <a:t> 0000 0000 0001  1000 (24</a:t>
            </a:r>
            <a:r>
              <a:rPr lang="en-US" baseline="-25000" dirty="0" smtClean="0"/>
              <a:t>10</a:t>
            </a:r>
            <a:r>
              <a:rPr lang="en-US" dirty="0" smtClean="0"/>
              <a:t>)</a:t>
            </a:r>
          </a:p>
          <a:p>
            <a:r>
              <a:rPr lang="en-US" dirty="0" smtClean="0"/>
              <a:t> Left shift 1 bit: multiply by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Instruction: A task that hardware must perform on data.</a:t>
            </a:r>
          </a:p>
          <a:p>
            <a:r>
              <a:rPr lang="en-US" dirty="0" smtClean="0"/>
              <a:t>Data can be: constants, variables.</a:t>
            </a:r>
          </a:p>
          <a:p>
            <a:r>
              <a:rPr lang="en-US" dirty="0" smtClean="0"/>
              <a:t>Constants: Fixed values that can not be changed when the program executes.</a:t>
            </a:r>
          </a:p>
          <a:p>
            <a:r>
              <a:rPr lang="en-US" dirty="0" smtClean="0"/>
              <a:t>Variables: Values can be changed when the program execute.</a:t>
            </a:r>
          </a:p>
          <a:p>
            <a:r>
              <a:rPr lang="en-US" dirty="0" smtClean="0"/>
              <a:t>Data must be stored in the main memory (RAM).</a:t>
            </a:r>
          </a:p>
          <a:p>
            <a:r>
              <a:rPr lang="en-US" dirty="0" smtClean="0"/>
              <a:t>2 basic operations on data are READ and WRITE.</a:t>
            </a:r>
          </a:p>
          <a:p>
            <a:r>
              <a:rPr lang="en-US" dirty="0" smtClean="0"/>
              <a:t>Numerical data can participate in expressions.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096962"/>
          </a:xfrm>
        </p:spPr>
        <p:txBody>
          <a:bodyPr/>
          <a:lstStyle/>
          <a:p>
            <a:r>
              <a:rPr lang="en-US" dirty="0" smtClean="0"/>
              <a:t>Expressions: Assignments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24000"/>
            <a:ext cx="7924800" cy="1143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Variable = expression</a:t>
            </a:r>
          </a:p>
          <a:p>
            <a:r>
              <a:rPr lang="en-US" dirty="0" smtClean="0"/>
              <a:t>Shorthand assignments: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819400"/>
            <a:ext cx="8018462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096962"/>
          </a:xfrm>
        </p:spPr>
        <p:txBody>
          <a:bodyPr/>
          <a:lstStyle/>
          <a:p>
            <a:r>
              <a:rPr lang="en-US" dirty="0" smtClean="0"/>
              <a:t>Expressions: Mixing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Arial" charset="0"/>
              <a:buChar char="•"/>
            </a:pPr>
            <a:r>
              <a:rPr lang="en-US" dirty="0" smtClean="0"/>
              <a:t>Although the ALU does not perform operations on operands of differing data type directly, C compilers can interpret expressions that contain operands of differing data type.  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If a binary expression contains operands of differing type, a C compiler changes the data type of one of the operands to match the other. 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Data type hierarchy:  double, float, long, int , char </a:t>
            </a:r>
            <a:r>
              <a:rPr lang="en-US" dirty="0"/>
              <a:t>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096962"/>
          </a:xfrm>
        </p:spPr>
        <p:txBody>
          <a:bodyPr/>
          <a:lstStyle/>
          <a:p>
            <a:r>
              <a:rPr lang="en-US" dirty="0" smtClean="0"/>
              <a:t>Expressions: Mixing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924800" cy="609600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dirty="0" smtClean="0"/>
              <a:t>Casting Data Type:  x = y;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362200"/>
            <a:ext cx="5734050" cy="341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Rectangle 21"/>
          <p:cNvSpPr/>
          <p:nvPr/>
        </p:nvSpPr>
        <p:spPr>
          <a:xfrm>
            <a:off x="7772400" y="13716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00000000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7772400" y="16764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00000000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7772400" y="19812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00000000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7772400" y="22860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00011001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6172200" y="13716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00000000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6172200" y="16764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00000000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6172200" y="19812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00000000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6172200" y="22860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00011001</a:t>
            </a:r>
            <a:endParaRPr lang="en-US" dirty="0"/>
          </a:p>
        </p:txBody>
      </p:sp>
      <p:cxnSp>
        <p:nvCxnSpPr>
          <p:cNvPr id="31" name="Straight Arrow Connector 30"/>
          <p:cNvCxnSpPr>
            <a:stCxn id="25" idx="1"/>
            <a:endCxn id="29" idx="3"/>
          </p:cNvCxnSpPr>
          <p:nvPr/>
        </p:nvCxnSpPr>
        <p:spPr>
          <a:xfrm rot="10800000">
            <a:off x="7467600" y="24384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10800000">
            <a:off x="7467600" y="21336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rot="10800000">
            <a:off x="7467600" y="18288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10800000">
            <a:off x="7467600" y="15240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1447800" y="2438400"/>
            <a:ext cx="4572000" cy="13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7772400" y="36576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01000001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6172200" y="27432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00000000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6172200" y="30480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00000000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6172200" y="33528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00000000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6172200" y="36576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01000001</a:t>
            </a:r>
            <a:endParaRPr lang="en-US" dirty="0"/>
          </a:p>
        </p:txBody>
      </p:sp>
      <p:cxnSp>
        <p:nvCxnSpPr>
          <p:cNvPr id="45" name="Straight Arrow Connector 44"/>
          <p:cNvCxnSpPr>
            <a:stCxn id="40" idx="1"/>
            <a:endCxn id="44" idx="3"/>
          </p:cNvCxnSpPr>
          <p:nvPr/>
        </p:nvCxnSpPr>
        <p:spPr>
          <a:xfrm rot="10800000">
            <a:off x="7467600" y="38100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1371600" y="3581400"/>
            <a:ext cx="46482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6172200" y="52578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00011001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7772400" y="43434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00000000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7772400" y="46482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00000000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7772400" y="49530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00000000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7772400" y="52578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00011001</a:t>
            </a:r>
            <a:endParaRPr lang="en-US" dirty="0"/>
          </a:p>
        </p:txBody>
      </p:sp>
      <p:cxnSp>
        <p:nvCxnSpPr>
          <p:cNvPr id="57" name="Straight Arrow Connector 56"/>
          <p:cNvCxnSpPr/>
          <p:nvPr/>
        </p:nvCxnSpPr>
        <p:spPr>
          <a:xfrm rot="10800000">
            <a:off x="7467601" y="5408611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1524000" y="4800600"/>
            <a:ext cx="4495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1752600" y="5867400"/>
            <a:ext cx="6629400" cy="4572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Direction for copying: From the lowest byte to higher bytes</a:t>
            </a:r>
            <a:endParaRPr lang="en-US" dirty="0"/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37" name="Footer Placeholder 3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096962"/>
          </a:xfrm>
        </p:spPr>
        <p:txBody>
          <a:bodyPr/>
          <a:lstStyle/>
          <a:p>
            <a:r>
              <a:rPr lang="en-US" dirty="0" smtClean="0"/>
              <a:t>Expressions: Mixing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5181600" cy="5257799"/>
          </a:xfrm>
        </p:spPr>
        <p:txBody>
          <a:bodyPr>
            <a:normAutofit fontScale="92500" lnSpcReduction="20000"/>
          </a:bodyPr>
          <a:lstStyle/>
          <a:p>
            <a:pPr>
              <a:buFont typeface="Arial" charset="0"/>
              <a:buChar char="•"/>
            </a:pPr>
            <a:r>
              <a:rPr lang="en-US" b="1" dirty="0" smtClean="0"/>
              <a:t>Implicit Casting for the assignment</a:t>
            </a:r>
          </a:p>
          <a:p>
            <a:pPr>
              <a:buFont typeface="Arial" charset="0"/>
              <a:buChar char="•"/>
            </a:pPr>
            <a:r>
              <a:rPr lang="en-US" sz="2800" dirty="0" smtClean="0"/>
              <a:t>If the data type of the variable on the left side of an assignment operator differs from the data type of the right side operand, the compiler </a:t>
            </a:r>
          </a:p>
          <a:p>
            <a:pPr lvl="1"/>
            <a:r>
              <a:rPr lang="en-US" sz="2400" dirty="0" smtClean="0"/>
              <a:t>promotes the right operand to the data type of the left operand </a:t>
            </a:r>
            <a:r>
              <a:rPr lang="en-US" sz="2400" dirty="0" smtClean="0">
                <a:solidFill>
                  <a:srgbClr val="FF3300"/>
                </a:solidFill>
              </a:rPr>
              <a:t>if the left operand is of a higher data type than the right operand</a:t>
            </a:r>
            <a:r>
              <a:rPr lang="en-US" sz="2400" dirty="0" smtClean="0"/>
              <a:t>, </a:t>
            </a:r>
          </a:p>
          <a:p>
            <a:pPr lvl="1"/>
            <a:r>
              <a:rPr lang="en-US" sz="2400" dirty="0" smtClean="0"/>
              <a:t>truncates the right operand to the data type of the left operand </a:t>
            </a:r>
            <a:r>
              <a:rPr lang="en-US" sz="2400" dirty="0" smtClean="0">
                <a:solidFill>
                  <a:srgbClr val="FF3300"/>
                </a:solidFill>
              </a:rPr>
              <a:t>if the left operand is of a lower data type than the right operand</a:t>
            </a:r>
            <a:r>
              <a:rPr lang="en-US" sz="2400" dirty="0" smtClean="0"/>
              <a:t>. 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0" name="Rectangle 39"/>
          <p:cNvSpPr/>
          <p:nvPr/>
        </p:nvSpPr>
        <p:spPr>
          <a:xfrm>
            <a:off x="7772400" y="36576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0100 0001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6172200" y="27432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0000 0000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6172200" y="30480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0000 0000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6172200" y="33528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0000 0000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6172200" y="36576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0100 0001</a:t>
            </a:r>
            <a:endParaRPr lang="en-US" dirty="0"/>
          </a:p>
        </p:txBody>
      </p:sp>
      <p:cxnSp>
        <p:nvCxnSpPr>
          <p:cNvPr id="45" name="Straight Arrow Connector 44"/>
          <p:cNvCxnSpPr>
            <a:stCxn id="40" idx="1"/>
            <a:endCxn id="44" idx="3"/>
          </p:cNvCxnSpPr>
          <p:nvPr/>
        </p:nvCxnSpPr>
        <p:spPr>
          <a:xfrm rot="10800000">
            <a:off x="7467600" y="38100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6172200" y="52578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0001 1001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7772400" y="43434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0000 0000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7772400" y="46482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0000 0000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7772400" y="49530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0000 0000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7772400" y="52578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0001 1001</a:t>
            </a:r>
            <a:endParaRPr lang="en-US" dirty="0"/>
          </a:p>
        </p:txBody>
      </p:sp>
      <p:cxnSp>
        <p:nvCxnSpPr>
          <p:cNvPr id="57" name="Straight Arrow Connector 56"/>
          <p:cNvCxnSpPr/>
          <p:nvPr/>
        </p:nvCxnSpPr>
        <p:spPr>
          <a:xfrm rot="10800000">
            <a:off x="7467601" y="5408611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5791200" y="4114800"/>
            <a:ext cx="9906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562600" y="52578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096962"/>
          </a:xfrm>
        </p:spPr>
        <p:txBody>
          <a:bodyPr/>
          <a:lstStyle/>
          <a:p>
            <a:r>
              <a:rPr lang="en-US" dirty="0" smtClean="0"/>
              <a:t>Expressions: Mixing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8001000" cy="1523999"/>
          </a:xfrm>
        </p:spPr>
        <p:txBody>
          <a:bodyPr>
            <a:normAutofit fontScale="70000" lnSpcReduction="20000"/>
          </a:bodyPr>
          <a:lstStyle/>
          <a:p>
            <a:pPr>
              <a:buFont typeface="Arial" charset="0"/>
              <a:buChar char="•"/>
            </a:pPr>
            <a:r>
              <a:rPr lang="en-US" b="1" dirty="0" smtClean="0"/>
              <a:t>Implicit Casting for arithmetic and relational expressions</a:t>
            </a:r>
          </a:p>
          <a:p>
            <a:pPr indent="-1588">
              <a:buNone/>
            </a:pPr>
            <a:r>
              <a:rPr lang="en-US" dirty="0" smtClean="0"/>
              <a:t>If the operands in an arithmetic or relational expression differ in data type, the compiler promotes </a:t>
            </a:r>
            <a:r>
              <a:rPr lang="en-US" dirty="0" smtClean="0">
                <a:solidFill>
                  <a:srgbClr val="FF3300"/>
                </a:solidFill>
              </a:rPr>
              <a:t>the value of lower data type to a value of higher data type</a:t>
            </a:r>
            <a:r>
              <a:rPr lang="en-US" dirty="0" smtClean="0"/>
              <a:t> before implementing the operation.  </a:t>
            </a:r>
          </a:p>
          <a:p>
            <a:pPr>
              <a:buFont typeface="Arial" charset="0"/>
              <a:buChar char="•"/>
            </a:pPr>
            <a:endParaRPr lang="en-US" b="1" dirty="0" smtClean="0"/>
          </a:p>
        </p:txBody>
      </p:sp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762250"/>
            <a:ext cx="8085137" cy="234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2590800" y="5105400"/>
            <a:ext cx="4648200" cy="160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1846" tIns="50923" rIns="101846" bIns="50923" anchor="ctr"/>
          <a:lstStyle/>
          <a:p>
            <a:pPr defTabSz="1019175"/>
            <a:r>
              <a:rPr lang="en-US" b="1" dirty="0">
                <a:latin typeface="Times New Roman" pitchFamily="18" charset="0"/>
                <a:cs typeface="Times New Roman" pitchFamily="18" charset="0"/>
              </a:rPr>
              <a:t>int n=3; long t=123; double x=5.3;</a:t>
            </a:r>
          </a:p>
          <a:p>
            <a:pPr defTabSz="1019175"/>
            <a:r>
              <a:rPr lang="en-US" b="1" dirty="0">
                <a:latin typeface="Times New Roman" pitchFamily="18" charset="0"/>
                <a:cs typeface="Times New Roman" pitchFamily="18" charset="0"/>
              </a:rPr>
              <a:t>3*n      +           620*t         – 3*x</a:t>
            </a:r>
          </a:p>
          <a:p>
            <a:pPr defTabSz="1019175"/>
            <a:r>
              <a:rPr lang="en-US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b="1" u="sng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int*int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) +     (</a:t>
            </a:r>
            <a:r>
              <a:rPr lang="en-US" b="1" u="sng" dirty="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int*long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)   -  (</a:t>
            </a:r>
            <a:r>
              <a:rPr lang="en-US" b="1" u="sng" dirty="0">
                <a:solidFill>
                  <a:srgbClr val="00CC00"/>
                </a:solidFill>
                <a:latin typeface="Times New Roman" pitchFamily="18" charset="0"/>
                <a:cs typeface="Times New Roman" pitchFamily="18" charset="0"/>
              </a:rPr>
              <a:t>int*double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defTabSz="1019175"/>
            <a:r>
              <a:rPr lang="en-US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b="1" u="sng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int</a:t>
            </a:r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      +         </a:t>
            </a:r>
            <a:r>
              <a:rPr lang="en-US" b="1" u="sng" dirty="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long</a:t>
            </a:r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        -   </a:t>
            </a:r>
            <a:r>
              <a:rPr lang="en-US" b="1" dirty="0">
                <a:solidFill>
                  <a:srgbClr val="00CC00"/>
                </a:solidFill>
                <a:latin typeface="Times New Roman" pitchFamily="18" charset="0"/>
                <a:cs typeface="Times New Roman" pitchFamily="18" charset="0"/>
              </a:rPr>
              <a:t>double</a:t>
            </a:r>
          </a:p>
          <a:p>
            <a:pPr defTabSz="1019175"/>
            <a:r>
              <a:rPr lang="en-US" b="1" dirty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long                      -  </a:t>
            </a:r>
            <a:r>
              <a:rPr lang="en-US" b="1" u="sng" dirty="0">
                <a:solidFill>
                  <a:srgbClr val="00CC00"/>
                </a:solidFill>
                <a:latin typeface="Times New Roman" pitchFamily="18" charset="0"/>
                <a:cs typeface="Times New Roman" pitchFamily="18" charset="0"/>
              </a:rPr>
              <a:t>double</a:t>
            </a:r>
          </a:p>
          <a:p>
            <a:pPr defTabSz="1019175"/>
            <a:r>
              <a:rPr lang="en-US" b="1" dirty="0">
                <a:latin typeface="Times New Roman" pitchFamily="18" charset="0"/>
                <a:cs typeface="Times New Roman" pitchFamily="18" charset="0"/>
              </a:rPr>
              <a:t>                        </a:t>
            </a:r>
            <a:r>
              <a:rPr lang="en-US" b="1" dirty="0">
                <a:solidFill>
                  <a:srgbClr val="00CC00"/>
                </a:solidFill>
                <a:latin typeface="Times New Roman" pitchFamily="18" charset="0"/>
                <a:cs typeface="Times New Roman" pitchFamily="18" charset="0"/>
              </a:rPr>
              <a:t>double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096962"/>
          </a:xfrm>
        </p:spPr>
        <p:txBody>
          <a:bodyPr/>
          <a:lstStyle/>
          <a:p>
            <a:r>
              <a:rPr lang="en-US" dirty="0" smtClean="0"/>
              <a:t>Expressions: Mixing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2743200" cy="4648200"/>
          </a:xfrm>
        </p:spPr>
        <p:txBody>
          <a:bodyPr>
            <a:normAutofit fontScale="92500" lnSpcReduction="20000"/>
          </a:bodyPr>
          <a:lstStyle/>
          <a:p>
            <a:pPr>
              <a:buFont typeface="Arial" charset="0"/>
              <a:buChar char="•"/>
            </a:pPr>
            <a:r>
              <a:rPr lang="en-US" b="1" dirty="0" smtClean="0"/>
              <a:t>Explicit Casting</a:t>
            </a:r>
          </a:p>
          <a:p>
            <a:pPr indent="-1588">
              <a:buNone/>
            </a:pPr>
            <a:r>
              <a:rPr lang="en-US" dirty="0" smtClean="0"/>
              <a:t>We may </a:t>
            </a:r>
            <a:r>
              <a:rPr lang="en-US" u="sng" dirty="0" smtClean="0"/>
              <a:t>temporarily</a:t>
            </a:r>
            <a:r>
              <a:rPr lang="en-US" dirty="0" smtClean="0"/>
              <a:t> change the data type of any operand in any expression to obtain a result of a certain data type.  </a:t>
            </a:r>
          </a:p>
          <a:p>
            <a:pPr>
              <a:buFont typeface="Arial" charset="0"/>
              <a:buChar char="•"/>
            </a:pPr>
            <a:endParaRPr lang="en-US" b="1" dirty="0" smtClean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32162" y="1371600"/>
            <a:ext cx="5811838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0" y="3429000"/>
            <a:ext cx="40005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6172200" y="45720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00000000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772400" y="36576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00000000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772400" y="39624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00000000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772400" y="42672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00000001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772400" y="45720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00000000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rot="10800000">
            <a:off x="7467601" y="4722811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553200" y="4876800"/>
            <a:ext cx="6096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c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153400" y="4876800"/>
            <a:ext cx="6096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096962"/>
          </a:xfrm>
        </p:spPr>
        <p:txBody>
          <a:bodyPr/>
          <a:lstStyle/>
          <a:p>
            <a:r>
              <a:rPr lang="en-US" dirty="0" smtClean="0"/>
              <a:t>Expressions: Operator Precedence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95400"/>
            <a:ext cx="7924800" cy="175259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In a expression containing some more than one operator. Which operator will perform first? </a:t>
            </a:r>
            <a:r>
              <a:rPr lang="en-US" dirty="0" smtClean="0">
                <a:sym typeface="Wingdings" pitchFamily="2" charset="2"/>
              </a:rPr>
              <a:t> Pre-defined Precedence.</a:t>
            </a:r>
          </a:p>
          <a:p>
            <a:r>
              <a:rPr lang="en-US" dirty="0" smtClean="0"/>
              <a:t>We can use ( ) to instruct the compiler to evaluate the expression within the parentheses first</a:t>
            </a:r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3067050"/>
            <a:ext cx="6096000" cy="340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6400800" y="3581400"/>
            <a:ext cx="2590800" cy="2514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accent5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wrap="none" lIns="101846" tIns="50923" rIns="101846" bIns="50923" anchor="ctr"/>
          <a:lstStyle/>
          <a:p>
            <a:pPr defTabSz="1019175">
              <a:defRPr/>
            </a:pPr>
            <a:r>
              <a:rPr lang="en-US" sz="2000" b="1" dirty="0"/>
              <a:t>int m=3, k=2, n=4;</a:t>
            </a:r>
          </a:p>
          <a:p>
            <a:pPr defTabSz="1019175">
              <a:defRPr/>
            </a:pPr>
            <a:r>
              <a:rPr lang="en-US" sz="2000" b="1" dirty="0"/>
              <a:t>What is the results?</a:t>
            </a:r>
          </a:p>
          <a:p>
            <a:pPr defTabSz="1019175">
              <a:defRPr/>
            </a:pPr>
            <a:r>
              <a:rPr lang="en-US" sz="2000" b="1" dirty="0"/>
              <a:t> </a:t>
            </a:r>
            <a:r>
              <a:rPr lang="en-US" sz="2000" b="1" dirty="0">
                <a:solidFill>
                  <a:srgbClr val="C00000"/>
                </a:solidFill>
              </a:rPr>
              <a:t>m&lt;n</a:t>
            </a:r>
          </a:p>
          <a:p>
            <a:pPr defTabSz="1019175">
              <a:defRPr/>
            </a:pPr>
            <a:r>
              <a:rPr lang="en-US" sz="2000" b="1" dirty="0">
                <a:solidFill>
                  <a:srgbClr val="C00000"/>
                </a:solidFill>
              </a:rPr>
              <a:t>k&lt;m&lt;n </a:t>
            </a:r>
          </a:p>
          <a:p>
            <a:pPr defTabSz="1019175">
              <a:defRPr/>
            </a:pPr>
            <a:r>
              <a:rPr lang="en-US" sz="2000" b="1" dirty="0">
                <a:solidFill>
                  <a:srgbClr val="C00000"/>
                </a:solidFill>
              </a:rPr>
              <a:t>k&gt;m&gt;n </a:t>
            </a:r>
          </a:p>
          <a:p>
            <a:pPr defTabSz="1019175">
              <a:defRPr/>
            </a:pPr>
            <a:r>
              <a:rPr lang="en-US" sz="2000" b="1" dirty="0">
                <a:solidFill>
                  <a:srgbClr val="C00000"/>
                </a:solidFill>
              </a:rPr>
              <a:t>m&lt;n&gt;k</a:t>
            </a:r>
          </a:p>
          <a:p>
            <a:pPr defTabSz="1019175">
              <a:defRPr/>
            </a:pPr>
            <a:r>
              <a:rPr lang="en-US" sz="2000" b="1" dirty="0">
                <a:solidFill>
                  <a:srgbClr val="C00000"/>
                </a:solidFill>
              </a:rPr>
              <a:t>m&amp;&amp; k&lt;n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720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Variable is  ……</a:t>
            </a:r>
          </a:p>
          <a:p>
            <a:r>
              <a:rPr lang="en-US" dirty="0" smtClean="0"/>
              <a:t>Basic memory operations are…..</a:t>
            </a:r>
          </a:p>
          <a:p>
            <a:r>
              <a:rPr lang="en-US" dirty="0" smtClean="0"/>
              <a:t>Expression is ……….</a:t>
            </a:r>
          </a:p>
          <a:p>
            <a:r>
              <a:rPr lang="en-US" dirty="0" smtClean="0"/>
              <a:t>Which of the following operators will change value of a variable?  +   -   *   /   %   ++ </a:t>
            </a:r>
          </a:p>
          <a:p>
            <a:r>
              <a:rPr lang="en-US" dirty="0" smtClean="0"/>
              <a:t>Which of the following operators can accept only one operand?  +   -   *   /   %   -- </a:t>
            </a:r>
          </a:p>
          <a:p>
            <a:r>
              <a:rPr lang="en-US" dirty="0" smtClean="0"/>
              <a:t>13 &amp; 7 = ?</a:t>
            </a:r>
          </a:p>
          <a:p>
            <a:r>
              <a:rPr lang="en-US" dirty="0" smtClean="0"/>
              <a:t>62 | 53 = ?</a:t>
            </a:r>
          </a:p>
          <a:p>
            <a:r>
              <a:rPr lang="en-US" dirty="0" smtClean="0"/>
              <a:t>17 ^ 21 = ?</a:t>
            </a:r>
          </a:p>
          <a:p>
            <a:r>
              <a:rPr lang="en-US" dirty="0" smtClean="0"/>
              <a:t>12 &gt;&gt; 2 = ?</a:t>
            </a:r>
          </a:p>
          <a:p>
            <a:r>
              <a:rPr lang="en-US" dirty="0" smtClean="0"/>
              <a:t>65 &lt;&lt; 3 = 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Summary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371600" y="1295400"/>
            <a:ext cx="6096000" cy="33527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Expressions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Arithmetic operators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Relational operators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Logical operators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Bit operators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Shorthand Assignment Operators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Casting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Precedence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0"/>
            <a:ext cx="7924800" cy="563562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 Variables and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5562600" cy="4906963"/>
          </a:xfrm>
        </p:spPr>
        <p:txBody>
          <a:bodyPr>
            <a:normAutofit fontScale="92500" lnSpcReduction="20000"/>
          </a:bodyPr>
          <a:lstStyle/>
          <a:p>
            <a:pPr lvl="1" algn="just">
              <a:buNone/>
            </a:pPr>
            <a:r>
              <a:rPr lang="en-US" dirty="0" smtClean="0"/>
              <a:t>A variable is a name referencing to a memory location (address) </a:t>
            </a:r>
          </a:p>
          <a:p>
            <a:pPr lvl="1" algn="just">
              <a:buFont typeface="Wingdings" pitchFamily="2" charset="2"/>
              <a:buChar char="à"/>
            </a:pPr>
            <a:r>
              <a:rPr lang="en-US" dirty="0" smtClean="0"/>
              <a:t> Holds binary data</a:t>
            </a:r>
          </a:p>
          <a:p>
            <a:pPr lvl="1" algn="just">
              <a:buFont typeface="Wingdings" pitchFamily="2" charset="2"/>
              <a:buChar char="à"/>
            </a:pPr>
            <a:r>
              <a:rPr lang="en-US" dirty="0" smtClean="0">
                <a:sym typeface="Wingdings" pitchFamily="2" charset="2"/>
              </a:rPr>
              <a:t> 2 basic operations: set value, get value.</a:t>
            </a:r>
          </a:p>
          <a:p>
            <a:pPr lvl="1" algn="just">
              <a:buFont typeface="Wingdings" pitchFamily="2" charset="2"/>
              <a:buChar char="à"/>
            </a:pPr>
            <a:r>
              <a:rPr lang="en-US" dirty="0" smtClean="0">
                <a:sym typeface="Wingdings" pitchFamily="2" charset="2"/>
              </a:rPr>
              <a:t>When the program is compiled, the compiler will determine the position where the variable is allocated. </a:t>
            </a:r>
          </a:p>
          <a:p>
            <a:pPr lvl="1" algn="just">
              <a:buNone/>
            </a:pPr>
            <a:r>
              <a:rPr lang="en-US" dirty="0" smtClean="0">
                <a:sym typeface="Wingdings" pitchFamily="2" charset="2"/>
              </a:rPr>
              <a:t>Questions:</a:t>
            </a:r>
          </a:p>
          <a:p>
            <a:pPr marL="971550" lvl="1" indent="-514350" algn="just">
              <a:buAutoNum type="arabicParenBoth"/>
            </a:pPr>
            <a:r>
              <a:rPr lang="en-US" dirty="0" smtClean="0">
                <a:sym typeface="Wingdings" pitchFamily="2" charset="2"/>
              </a:rPr>
              <a:t>Where is it?  It’s Address</a:t>
            </a:r>
          </a:p>
          <a:p>
            <a:pPr marL="971550" lvl="1" indent="-514350" algn="just">
              <a:buAutoNum type="arabicParenBoth"/>
            </a:pPr>
            <a:r>
              <a:rPr lang="en-US" dirty="0" smtClean="0">
                <a:sym typeface="Wingdings" pitchFamily="2" charset="2"/>
              </a:rPr>
              <a:t>How many bytes does it occupy?  Data type</a:t>
            </a:r>
            <a:endParaRPr lang="en-US" dirty="0" smtClean="0"/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400800" y="1600200"/>
            <a:ext cx="2514600" cy="2895600"/>
            <a:chOff x="6400800" y="1600200"/>
            <a:chExt cx="2514600" cy="2895600"/>
          </a:xfrm>
        </p:grpSpPr>
        <p:sp>
          <p:nvSpPr>
            <p:cNvPr id="5" name="Rectangle 4"/>
            <p:cNvSpPr/>
            <p:nvPr/>
          </p:nvSpPr>
          <p:spPr>
            <a:xfrm>
              <a:off x="7010400" y="1600200"/>
              <a:ext cx="190500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/>
                <a:t>0000 1001</a:t>
              </a:r>
            </a:p>
            <a:p>
              <a:pPr algn="ctr">
                <a:defRPr/>
              </a:pPr>
              <a:r>
                <a:rPr lang="en-US" dirty="0" smtClean="0"/>
                <a:t>1100 0011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7010400" y="2514600"/>
              <a:ext cx="1905000" cy="1295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7010400" y="4038600"/>
              <a:ext cx="1905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400800" y="4114800"/>
              <a:ext cx="5334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800" b="1" dirty="0">
                  <a:solidFill>
                    <a:srgbClr val="C00000"/>
                  </a:solidFill>
                </a:rPr>
                <a:t>a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6400800" y="3429000"/>
              <a:ext cx="5334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800" b="1" dirty="0">
                  <a:solidFill>
                    <a:srgbClr val="C00000"/>
                  </a:solidFill>
                </a:rPr>
                <a:t>b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400800" y="2057400"/>
              <a:ext cx="5334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800" b="1" dirty="0">
                  <a:solidFill>
                    <a:srgbClr val="C00000"/>
                  </a:solidFill>
                </a:rPr>
                <a:t>c</a:t>
              </a:r>
            </a:p>
          </p:txBody>
        </p:sp>
      </p:grpSp>
      <p:cxnSp>
        <p:nvCxnSpPr>
          <p:cNvPr id="12" name="Straight Arrow Connector 11"/>
          <p:cNvCxnSpPr/>
          <p:nvPr/>
        </p:nvCxnSpPr>
        <p:spPr>
          <a:xfrm>
            <a:off x="4419600" y="1600200"/>
            <a:ext cx="2133600" cy="685800"/>
          </a:xfrm>
          <a:prstGeom prst="straightConnector1">
            <a:avLst/>
          </a:prstGeom>
          <a:ln>
            <a:solidFill>
              <a:srgbClr val="FF99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562600" y="1905000"/>
            <a:ext cx="1371600" cy="1588"/>
          </a:xfrm>
          <a:prstGeom prst="straightConnector1">
            <a:avLst/>
          </a:prstGeom>
          <a:ln>
            <a:solidFill>
              <a:srgbClr val="FF99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>
            <a:off x="4724400" y="3429000"/>
            <a:ext cx="4572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6628606" y="3428206"/>
            <a:ext cx="4572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5400000" flipH="1" flipV="1">
            <a:off x="5410200" y="2819400"/>
            <a:ext cx="1981200" cy="1066800"/>
          </a:xfrm>
          <a:prstGeom prst="straightConnector1">
            <a:avLst/>
          </a:prstGeom>
          <a:ln>
            <a:solidFill>
              <a:srgbClr val="FF99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ight Brace 20"/>
          <p:cNvSpPr/>
          <p:nvPr/>
        </p:nvSpPr>
        <p:spPr>
          <a:xfrm>
            <a:off x="7162800" y="2514600"/>
            <a:ext cx="457200" cy="1219200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 rot="5400000" flipH="1" flipV="1">
            <a:off x="5867400" y="3276600"/>
            <a:ext cx="1524000" cy="1524000"/>
          </a:xfrm>
          <a:prstGeom prst="straightConnector1">
            <a:avLst/>
          </a:prstGeom>
          <a:ln>
            <a:solidFill>
              <a:srgbClr val="FF99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4191000" y="2057400"/>
            <a:ext cx="3200400" cy="76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and Data Types…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848600" cy="3505200"/>
          </a:xfrm>
        </p:spPr>
        <p:txBody>
          <a:bodyPr>
            <a:normAutofit lnSpcReduction="10000"/>
          </a:bodyPr>
          <a:lstStyle/>
          <a:p>
            <a:pPr marL="285750" lvl="1" algn="just">
              <a:buNone/>
            </a:pPr>
            <a:r>
              <a:rPr lang="en-US" b="1" dirty="0" smtClean="0"/>
              <a:t>Data Types: </a:t>
            </a:r>
          </a:p>
          <a:p>
            <a:pPr>
              <a:buFont typeface="Arial" charset="0"/>
              <a:buChar char="•"/>
            </a:pPr>
            <a:r>
              <a:rPr lang="en-US" sz="2800" dirty="0" smtClean="0"/>
              <a:t>Typed languages, such as C, subdivide the universe of data values into sets of </a:t>
            </a:r>
            <a:r>
              <a:rPr lang="en-US" sz="2800" u="sng" dirty="0" smtClean="0"/>
              <a:t>distinct type</a:t>
            </a:r>
            <a:r>
              <a:rPr lang="en-US" sz="2800" dirty="0" smtClean="0"/>
              <a:t>.  </a:t>
            </a:r>
          </a:p>
          <a:p>
            <a:pPr>
              <a:buFont typeface="Arial" charset="0"/>
              <a:buChar char="•"/>
            </a:pPr>
            <a:r>
              <a:rPr lang="en-US" sz="2800" dirty="0" smtClean="0"/>
              <a:t>A data type defines: </a:t>
            </a:r>
          </a:p>
          <a:p>
            <a:pPr lvl="1"/>
            <a:r>
              <a:rPr lang="en-US" sz="2400" dirty="0" smtClean="0"/>
              <a:t>How the values are stored and </a:t>
            </a:r>
          </a:p>
          <a:p>
            <a:pPr lvl="1"/>
            <a:r>
              <a:rPr lang="en-US" sz="2400" dirty="0" smtClean="0"/>
              <a:t>How the operations on those values are performed. </a:t>
            </a:r>
          </a:p>
          <a:p>
            <a:r>
              <a:rPr lang="en-US" sz="2800" dirty="0" smtClean="0"/>
              <a:t>Typed languages defined some primitive data types.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and Data Types…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848600" cy="533399"/>
          </a:xfrm>
        </p:spPr>
        <p:txBody>
          <a:bodyPr>
            <a:normAutofit/>
          </a:bodyPr>
          <a:lstStyle/>
          <a:p>
            <a:pPr marL="285750" lvl="1" algn="just">
              <a:buNone/>
            </a:pPr>
            <a:r>
              <a:rPr lang="en-US" b="1" dirty="0" smtClean="0"/>
              <a:t>C has 4 primitive data types:</a:t>
            </a:r>
            <a:endParaRPr lang="en-US" sz="2800" dirty="0" smtClean="0"/>
          </a:p>
        </p:txBody>
      </p:sp>
      <p:graphicFrame>
        <p:nvGraphicFramePr>
          <p:cNvPr id="19" name="Group 55"/>
          <p:cNvGraphicFramePr>
            <a:graphicFrameLocks/>
          </p:cNvGraphicFramePr>
          <p:nvPr/>
        </p:nvGraphicFramePr>
        <p:xfrm>
          <a:off x="609600" y="1981200"/>
          <a:ext cx="8229600" cy="2651760"/>
        </p:xfrm>
        <a:graphic>
          <a:graphicData uri="http://schemas.openxmlformats.org/drawingml/2006/table">
            <a:tbl>
              <a:tblPr/>
              <a:tblGrid>
                <a:gridCol w="1064172"/>
                <a:gridCol w="2039974"/>
                <a:gridCol w="5125454"/>
              </a:tblGrid>
              <a:tr h="30518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Type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Length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Range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321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Word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(length of CPU register)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-32,768 to 32,767 (16 bit)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-2,147,483,648 to 2,147,483,647 (32 bit)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27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char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byte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-128 to 127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27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float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 bytes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3,4 * 10</a:t>
                      </a:r>
                      <a:r>
                        <a:rPr kumimoji="0" lang="en-US" sz="2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-38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to 3,4 * 10</a:t>
                      </a:r>
                      <a:r>
                        <a:rPr kumimoji="0" lang="en-US" sz="2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38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27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double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 bytes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1,7 * 10</a:t>
                      </a:r>
                      <a:r>
                        <a:rPr kumimoji="0" lang="en-US" sz="2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-308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to 1,7 * 10</a:t>
                      </a:r>
                      <a:r>
                        <a:rPr kumimoji="0" lang="en-US" sz="2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308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and Data Types…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4495800" cy="914399"/>
          </a:xfrm>
        </p:spPr>
        <p:txBody>
          <a:bodyPr>
            <a:normAutofit fontScale="85000" lnSpcReduction="10000"/>
          </a:bodyPr>
          <a:lstStyle/>
          <a:p>
            <a:pPr marL="0" lvl="1" indent="0" algn="just">
              <a:buNone/>
            </a:pPr>
            <a:r>
              <a:rPr lang="en-US" sz="2800" b="1" i="1" dirty="0" smtClean="0"/>
              <a:t>Where are variables stored and how many bytes do they occupy?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95288" y="838200"/>
            <a:ext cx="8520112" cy="5029200"/>
            <a:chOff x="395288" y="838200"/>
            <a:chExt cx="8520112" cy="5029200"/>
          </a:xfrm>
        </p:grpSpPr>
        <p:pic>
          <p:nvPicPr>
            <p:cNvPr id="5" name="Picture 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95288" y="2381250"/>
              <a:ext cx="8353425" cy="3486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Rectangle 5"/>
            <p:cNvSpPr/>
            <p:nvPr/>
          </p:nvSpPr>
          <p:spPr>
            <a:xfrm>
              <a:off x="7543800" y="2743200"/>
              <a:ext cx="137160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12.809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7543800" y="2286000"/>
              <a:ext cx="1371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0.5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7543800" y="1828800"/>
              <a:ext cx="1371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1000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7543800" y="838200"/>
              <a:ext cx="13716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‘A’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543800" y="1371600"/>
              <a:ext cx="1371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1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943600" y="3200400"/>
              <a:ext cx="17526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 smtClean="0">
                  <a:solidFill>
                    <a:srgbClr val="0000CC"/>
                  </a:solidFill>
                  <a:latin typeface="Courier New" pitchFamily="49" charset="0"/>
                  <a:cs typeface="Courier New" pitchFamily="49" charset="0"/>
                </a:rPr>
                <a:t>d</a:t>
              </a:r>
              <a:r>
                <a:rPr lang="en-US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:2293600</a:t>
              </a:r>
              <a:endParaRPr lang="en-U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943600" y="2438400"/>
              <a:ext cx="17526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 smtClean="0">
                  <a:solidFill>
                    <a:srgbClr val="0000CC"/>
                  </a:solidFill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:2293608</a:t>
              </a:r>
              <a:endParaRPr lang="en-U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019800" y="1981200"/>
              <a:ext cx="16002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 smtClean="0">
                  <a:solidFill>
                    <a:srgbClr val="0000CC"/>
                  </a:solidFill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US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:2293612</a:t>
              </a:r>
              <a:endParaRPr lang="en-U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019800" y="1524000"/>
              <a:ext cx="16764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 smtClean="0">
                  <a:solidFill>
                    <a:srgbClr val="0000CC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:2293616</a:t>
              </a:r>
              <a:endParaRPr lang="en-U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019800" y="914400"/>
              <a:ext cx="16764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 smtClean="0">
                  <a:solidFill>
                    <a:srgbClr val="0000CC"/>
                  </a:solidFill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US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:2293623</a:t>
              </a:r>
              <a:endParaRPr lang="en-U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6" name="Rectangle 15"/>
          <p:cNvSpPr/>
          <p:nvPr/>
        </p:nvSpPr>
        <p:spPr>
          <a:xfrm>
            <a:off x="152400" y="6096000"/>
            <a:ext cx="8763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 smtClean="0"/>
              <a:t>The operator  </a:t>
            </a:r>
            <a:r>
              <a:rPr lang="en-US" b="1" dirty="0" smtClean="0">
                <a:solidFill>
                  <a:srgbClr val="FFFF00"/>
                </a:solidFill>
              </a:rPr>
              <a:t>&amp;</a:t>
            </a:r>
            <a:r>
              <a:rPr lang="en-US" dirty="0" smtClean="0"/>
              <a:t> will get the address of  a variable or code.</a:t>
            </a:r>
          </a:p>
          <a:p>
            <a:pPr>
              <a:defRPr/>
            </a:pPr>
            <a:r>
              <a:rPr lang="en-US" dirty="0" smtClean="0"/>
              <a:t>The </a:t>
            </a:r>
            <a:r>
              <a:rPr lang="en-US" dirty="0"/>
              <a:t>operator  </a:t>
            </a:r>
            <a:r>
              <a:rPr lang="en-US" b="1" dirty="0">
                <a:solidFill>
                  <a:srgbClr val="FFFF00"/>
                </a:solidFill>
              </a:rPr>
              <a:t>sizeof(var/type)</a:t>
            </a:r>
            <a:r>
              <a:rPr lang="en-US" b="1" dirty="0"/>
              <a:t> </a:t>
            </a:r>
            <a:r>
              <a:rPr lang="en-US" dirty="0"/>
              <a:t>return the  size (number of byte) occupied by a variable/type 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796</TotalTime>
  <Words>3022</Words>
  <Application>Microsoft Office PowerPoint</Application>
  <PresentationFormat>On-screen Show (4:3)</PresentationFormat>
  <Paragraphs>675</Paragraphs>
  <Slides>59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5" baseType="lpstr">
      <vt:lpstr>Arial</vt:lpstr>
      <vt:lpstr>Calibri</vt:lpstr>
      <vt:lpstr>Courier New</vt:lpstr>
      <vt:lpstr>Times New Roman</vt:lpstr>
      <vt:lpstr>Wingdings</vt:lpstr>
      <vt:lpstr>Office Theme</vt:lpstr>
      <vt:lpstr>Slots 03-04 Basic Computations</vt:lpstr>
      <vt:lpstr>Objectives</vt:lpstr>
      <vt:lpstr>Contents</vt:lpstr>
      <vt:lpstr>Review</vt:lpstr>
      <vt:lpstr>Introduction</vt:lpstr>
      <vt:lpstr>1- Variables and Data Types</vt:lpstr>
      <vt:lpstr>Variables and Data Types…</vt:lpstr>
      <vt:lpstr>Variables and Data Types…</vt:lpstr>
      <vt:lpstr>Variables and Data Types…</vt:lpstr>
      <vt:lpstr>Do Yourself Now</vt:lpstr>
      <vt:lpstr>Variables and Data Types…</vt:lpstr>
      <vt:lpstr>Variables and Data Types…</vt:lpstr>
      <vt:lpstr>Variables and Data Types…</vt:lpstr>
      <vt:lpstr>Variables and Data Types…</vt:lpstr>
      <vt:lpstr>Variables and Data Types…</vt:lpstr>
      <vt:lpstr>Variables and Data Types…</vt:lpstr>
      <vt:lpstr>Variables and Data Types…</vt:lpstr>
      <vt:lpstr>Variables and Data Types…</vt:lpstr>
      <vt:lpstr>Variables and Data Types…</vt:lpstr>
      <vt:lpstr>Variables and Data Types…</vt:lpstr>
      <vt:lpstr>Variables and Data Types…</vt:lpstr>
      <vt:lpstr>Variables and Data Types…</vt:lpstr>
      <vt:lpstr>Variables and Data Types…</vt:lpstr>
      <vt:lpstr>Variables and Data Types…</vt:lpstr>
      <vt:lpstr>Variables and Data Types…</vt:lpstr>
      <vt:lpstr>Variables and Data Types…</vt:lpstr>
      <vt:lpstr>Questions as Summary</vt:lpstr>
      <vt:lpstr>2- Literals</vt:lpstr>
      <vt:lpstr>Literals: Characters, Strings</vt:lpstr>
      <vt:lpstr>Literals: Escape Sequences</vt:lpstr>
      <vt:lpstr>Literals: Escape Sequences…</vt:lpstr>
      <vt:lpstr>Literals: Numbers</vt:lpstr>
      <vt:lpstr>3- Named Constants</vt:lpstr>
      <vt:lpstr>Named Constants…</vt:lpstr>
      <vt:lpstr>Fill the blank</vt:lpstr>
      <vt:lpstr>4- Input/Output Variables</vt:lpstr>
      <vt:lpstr>Input/Output Variables…</vt:lpstr>
      <vt:lpstr>Input/Output Variables…</vt:lpstr>
      <vt:lpstr>Input/Output Variables…</vt:lpstr>
      <vt:lpstr>Questions</vt:lpstr>
      <vt:lpstr>Exercises</vt:lpstr>
      <vt:lpstr>5- Expressions</vt:lpstr>
      <vt:lpstr>Expressions: Arithmetic Operators</vt:lpstr>
      <vt:lpstr>Expressions: Arith. Operators…</vt:lpstr>
      <vt:lpstr>Expressions: Arith. Operators…</vt:lpstr>
      <vt:lpstr>Expressions: Relational Operators</vt:lpstr>
      <vt:lpstr>Expressions: Logical Operators</vt:lpstr>
      <vt:lpstr>Expressions: Bitwise Operators</vt:lpstr>
      <vt:lpstr>Expressions: Bitwise Operators…</vt:lpstr>
      <vt:lpstr>Expressions: Assignments Operators</vt:lpstr>
      <vt:lpstr>Expressions: Mixing Data Types</vt:lpstr>
      <vt:lpstr>Expressions: Mixing Data Types</vt:lpstr>
      <vt:lpstr>Expressions: Mixing Data Types</vt:lpstr>
      <vt:lpstr>Expressions: Mixing Data Types</vt:lpstr>
      <vt:lpstr>Expressions: Mixing Data Types</vt:lpstr>
      <vt:lpstr>Expressions: Operator Precedence</vt:lpstr>
      <vt:lpstr>Summary</vt:lpstr>
      <vt:lpstr>Summary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Michael SwordLake</cp:lastModifiedBy>
  <cp:revision>73</cp:revision>
  <dcterms:created xsi:type="dcterms:W3CDTF">2013-07-11T00:46:38Z</dcterms:created>
  <dcterms:modified xsi:type="dcterms:W3CDTF">2015-11-03T12:05:34Z</dcterms:modified>
</cp:coreProperties>
</file>