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6"/>
  </p:notesMasterIdLst>
  <p:sldIdLst>
    <p:sldId id="256" r:id="rId2"/>
    <p:sldId id="257" r:id="rId3"/>
    <p:sldId id="258" r:id="rId4"/>
    <p:sldId id="260" r:id="rId5"/>
    <p:sldId id="266" r:id="rId6"/>
    <p:sldId id="261" r:id="rId7"/>
    <p:sldId id="267" r:id="rId8"/>
    <p:sldId id="268" r:id="rId9"/>
    <p:sldId id="262" r:id="rId10"/>
    <p:sldId id="270" r:id="rId11"/>
    <p:sldId id="263" r:id="rId12"/>
    <p:sldId id="321" r:id="rId13"/>
    <p:sldId id="269" r:id="rId14"/>
    <p:sldId id="271" r:id="rId15"/>
    <p:sldId id="286" r:id="rId16"/>
    <p:sldId id="272" r:id="rId17"/>
    <p:sldId id="273" r:id="rId18"/>
    <p:sldId id="282" r:id="rId19"/>
    <p:sldId id="287" r:id="rId20"/>
    <p:sldId id="288" r:id="rId21"/>
    <p:sldId id="289" r:id="rId22"/>
    <p:sldId id="290" r:id="rId23"/>
    <p:sldId id="274" r:id="rId24"/>
    <p:sldId id="283" r:id="rId25"/>
    <p:sldId id="291" r:id="rId26"/>
    <p:sldId id="292" r:id="rId27"/>
    <p:sldId id="293" r:id="rId28"/>
    <p:sldId id="275" r:id="rId29"/>
    <p:sldId id="284" r:id="rId30"/>
    <p:sldId id="294" r:id="rId31"/>
    <p:sldId id="295" r:id="rId32"/>
    <p:sldId id="296" r:id="rId33"/>
    <p:sldId id="285" r:id="rId34"/>
    <p:sldId id="297" r:id="rId35"/>
    <p:sldId id="298" r:id="rId36"/>
    <p:sldId id="299" r:id="rId37"/>
    <p:sldId id="300" r:id="rId38"/>
    <p:sldId id="277" r:id="rId39"/>
    <p:sldId id="302" r:id="rId40"/>
    <p:sldId id="259" r:id="rId41"/>
    <p:sldId id="301" r:id="rId42"/>
    <p:sldId id="320" r:id="rId43"/>
    <p:sldId id="319" r:id="rId44"/>
    <p:sldId id="303" r:id="rId45"/>
    <p:sldId id="305" r:id="rId46"/>
    <p:sldId id="306" r:id="rId47"/>
    <p:sldId id="307" r:id="rId48"/>
    <p:sldId id="308" r:id="rId49"/>
    <p:sldId id="309" r:id="rId50"/>
    <p:sldId id="310" r:id="rId51"/>
    <p:sldId id="316" r:id="rId52"/>
    <p:sldId id="317" r:id="rId53"/>
    <p:sldId id="318" r:id="rId54"/>
    <p:sldId id="304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CC"/>
    <a:srgbClr val="FF99FF"/>
    <a:srgbClr val="0000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814" autoAdjust="0"/>
  </p:normalViewPr>
  <p:slideViewPr>
    <p:cSldViewPr>
      <p:cViewPr varScale="1">
        <p:scale>
          <a:sx n="62" d="100"/>
          <a:sy n="62" d="100"/>
        </p:scale>
        <p:origin x="77" y="23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AD99A-AE6C-48E0-A782-BA498CEF3769}" type="datetimeFigureOut">
              <a:rPr lang="en-US" smtClean="0"/>
              <a:pPr/>
              <a:t>4/11/2020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3072E-3D59-4556-9213-131D6FC331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86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Prepared by Thân</a:t>
            </a:r>
            <a:r>
              <a:rPr lang="en-US" baseline="0" dirty="0"/>
              <a:t> Văn Sử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3072E-3D59-4556-9213-131D6FC331C7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696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#include &lt;stdio.h&gt;</a:t>
            </a:r>
          </a:p>
          <a:p>
            <a:endParaRPr lang="en-US"/>
          </a:p>
          <a:p>
            <a:r>
              <a:rPr lang="en-US"/>
              <a:t>int main(int n,char* arr[]){</a:t>
            </a:r>
          </a:p>
          <a:p>
            <a:r>
              <a:rPr lang="en-US"/>
              <a:t>	printf("n = %d\n",n);</a:t>
            </a:r>
          </a:p>
          <a:p>
            <a:r>
              <a:rPr lang="en-US"/>
              <a:t>	for(int  i =0; i&lt;n;i++)</a:t>
            </a:r>
          </a:p>
          <a:p>
            <a:r>
              <a:rPr lang="en-US"/>
              <a:t>	  {</a:t>
            </a:r>
          </a:p>
          <a:p>
            <a:r>
              <a:rPr lang="en-US"/>
              <a:t>	  	 printf("%s\n",arr[i]);</a:t>
            </a:r>
          </a:p>
          <a:p>
            <a:r>
              <a:rPr lang="en-US"/>
              <a:t>	  }</a:t>
            </a:r>
          </a:p>
          <a:p>
            <a:r>
              <a:rPr lang="en-US"/>
              <a:t>	  return 0;</a:t>
            </a:r>
          </a:p>
          <a:p>
            <a:r>
              <a:rPr lang="en-US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F3072E-3D59-4556-9213-131D6FC331C7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10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A686F-09AE-485A-92B0-0C6D74E125F3}" type="datetime1">
              <a:rPr lang="en-US" smtClean="0"/>
              <a:pPr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Text Files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6" name="Picture 1" descr="Logo_FPT_University_nga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9034F-F497-4A3C-A9C7-069B9EE2D4CA}" type="datetime1">
              <a:rPr lang="en-US" smtClean="0"/>
              <a:pPr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Text Files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03607-E37D-45AB-9038-306D041C41D5}" type="datetime1">
              <a:rPr lang="en-US" smtClean="0"/>
              <a:pPr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Text Files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5ECD5-3E20-4576-843D-89EE87717400}" type="datetime1">
              <a:rPr lang="en-US" smtClean="0"/>
              <a:pPr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Text Files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315B2-9E1C-439B-8B6E-CAC8F83AABE7}" type="datetime1">
              <a:rPr lang="en-US" smtClean="0"/>
              <a:pPr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Text Files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DEEE5-AAF8-4541-8026-68D6B8B3C9BE}" type="datetime1">
              <a:rPr lang="en-US" smtClean="0"/>
              <a:pPr/>
              <a:t>4/11/2020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Text Files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1E29-F3DB-48C3-94F3-30F068E5BC27}" type="datetime1">
              <a:rPr lang="en-US" smtClean="0"/>
              <a:pPr/>
              <a:t>4/11/2020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Text Files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CD1CC-DC16-45B0-BB2F-695D8F323221}" type="datetime1">
              <a:rPr lang="en-US" smtClean="0"/>
              <a:pPr/>
              <a:t>4/11/2020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Text Files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3C880-7B14-4012-9B12-300E97D93F4B}" type="datetime1">
              <a:rPr lang="en-US" smtClean="0"/>
              <a:pPr/>
              <a:t>4/11/2020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Text 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BF86C-F1D8-4F7D-B972-A050DF81E518}" type="datetime1">
              <a:rPr lang="en-US" smtClean="0"/>
              <a:pPr/>
              <a:t>4/11/2020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Text Files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EEB5F-4E65-49ED-96F3-480EE22AB9CD}" type="datetime1">
              <a:rPr lang="en-US" smtClean="0"/>
              <a:pPr/>
              <a:t>4/11/2020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Text Files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219200"/>
            <a:ext cx="79248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6553200"/>
            <a:ext cx="1447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C7A37634-211E-467B-BC55-1F2DEE2B0943}" type="datetime1">
              <a:rPr lang="en-US" smtClean="0"/>
              <a:pPr/>
              <a:t>4/11/2020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Text Files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532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143000" cy="685800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1" descr="Logo_FPT_University_nga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 userDrawn="1"/>
        </p:nvSpPr>
        <p:spPr>
          <a:xfrm>
            <a:off x="1143000" y="0"/>
            <a:ext cx="8001000" cy="30480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FF0000"/>
                </a:solidFill>
              </a:rPr>
              <a:t>Programming</a:t>
            </a:r>
            <a:r>
              <a:rPr lang="en-US" b="1" baseline="0" dirty="0">
                <a:solidFill>
                  <a:srgbClr val="FF0000"/>
                </a:solidFill>
              </a:rPr>
              <a:t> Fundamentals using C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rgbClr val="0000FF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/>
              <a:t>Text Files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91000"/>
            <a:ext cx="7010400" cy="1447800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Module H: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4724400" cy="4906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FILE* identifier ;</a:t>
            </a:r>
          </a:p>
          <a:p>
            <a:r>
              <a:rPr lang="en-US" dirty="0"/>
              <a:t>Example</a:t>
            </a:r>
          </a:p>
          <a:p>
            <a:pPr lvl="1">
              <a:buNone/>
            </a:pPr>
            <a:r>
              <a:rPr lang="en-US" dirty="0"/>
              <a:t>#include &lt;stdio.h&gt;</a:t>
            </a:r>
          </a:p>
          <a:p>
            <a:pPr lvl="1">
              <a:buNone/>
            </a:pPr>
            <a:r>
              <a:rPr lang="en-US" dirty="0"/>
              <a:t>FILE* f=NULL;</a:t>
            </a:r>
          </a:p>
          <a:p>
            <a:r>
              <a:rPr lang="en-US" dirty="0"/>
              <a:t>The variable f will be updated when a specific file is opened.</a:t>
            </a:r>
          </a:p>
          <a:p>
            <a:r>
              <a:rPr lang="en-US" dirty="0"/>
              <a:t>f  points to a memory block having the pre-defined structure 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867400" y="1371600"/>
            <a:ext cx="281940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typedef struct _iobuf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char*	_ptr;</a:t>
            </a:r>
          </a:p>
          <a:p>
            <a:r>
              <a:rPr lang="en-US" dirty="0"/>
              <a:t>    int	_cnt;</a:t>
            </a:r>
          </a:p>
          <a:p>
            <a:r>
              <a:rPr lang="en-US" dirty="0"/>
              <a:t>    char*	_base;</a:t>
            </a:r>
          </a:p>
          <a:p>
            <a:r>
              <a:rPr lang="en-US" dirty="0"/>
              <a:t>     int	_flag;</a:t>
            </a:r>
          </a:p>
          <a:p>
            <a:r>
              <a:rPr lang="en-US" dirty="0"/>
              <a:t>     int	_file;</a:t>
            </a:r>
          </a:p>
          <a:p>
            <a:r>
              <a:rPr lang="en-US" dirty="0"/>
              <a:t>     int	_charbuf;</a:t>
            </a:r>
          </a:p>
          <a:p>
            <a:r>
              <a:rPr lang="en-US" dirty="0"/>
              <a:t>     int	_bufsiz;</a:t>
            </a:r>
          </a:p>
          <a:p>
            <a:r>
              <a:rPr lang="en-US" dirty="0"/>
              <a:t>     char*	_tmpfname;</a:t>
            </a:r>
          </a:p>
          <a:p>
            <a:r>
              <a:rPr lang="en-US" dirty="0"/>
              <a:t>} FILE;</a:t>
            </a:r>
          </a:p>
          <a:p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724400" y="4648200"/>
            <a:ext cx="10668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Text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6- Steps for Accessing a File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066800" y="1066800"/>
            <a:ext cx="2590800" cy="381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/>
              <a:t>Reading file to variables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257800" y="990600"/>
            <a:ext cx="2819400" cy="381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/>
              <a:t>Writing variables to file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85800" y="1524000"/>
            <a:ext cx="3352800" cy="2971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>
              <a:buFontTx/>
              <a:buAutoNum type="arabicParenR"/>
            </a:pPr>
            <a:r>
              <a:rPr lang="en-US" b="1" dirty="0"/>
              <a:t>Select file by filename </a:t>
            </a:r>
          </a:p>
          <a:p>
            <a:pPr marL="342900" indent="-342900"/>
            <a:endParaRPr lang="en-US" b="1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685800" y="1981200"/>
            <a:ext cx="3352800" cy="2286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 dirty="0">
                <a:solidFill>
                  <a:srgbClr val="FF0000"/>
                </a:solidFill>
              </a:rPr>
              <a:t>// function</a:t>
            </a:r>
          </a:p>
          <a:p>
            <a:r>
              <a:rPr lang="en-US" b="1" dirty="0"/>
              <a:t>2) Open the file.</a:t>
            </a:r>
          </a:p>
          <a:p>
            <a:r>
              <a:rPr lang="en-US" b="1" dirty="0"/>
              <a:t>3) Determine the position in the </a:t>
            </a:r>
          </a:p>
          <a:p>
            <a:r>
              <a:rPr lang="en-US" b="1" dirty="0"/>
              <a:t>    file will be read.</a:t>
            </a:r>
          </a:p>
          <a:p>
            <a:r>
              <a:rPr lang="en-US" b="1" dirty="0"/>
              <a:t>4) Loop</a:t>
            </a:r>
          </a:p>
          <a:p>
            <a:r>
              <a:rPr lang="en-US" b="1" dirty="0"/>
              <a:t>    Read file contents to variables.</a:t>
            </a:r>
          </a:p>
          <a:p>
            <a:r>
              <a:rPr lang="en-US" b="1" dirty="0"/>
              <a:t>    Process variables.</a:t>
            </a:r>
          </a:p>
          <a:p>
            <a:r>
              <a:rPr lang="en-US" b="1" dirty="0"/>
              <a:t>5) Close file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953000" y="1447800"/>
            <a:ext cx="3810000" cy="3276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42900" indent="-342900">
              <a:buFontTx/>
              <a:buAutoNum type="arabicParenR"/>
            </a:pPr>
            <a:r>
              <a:rPr lang="en-US" b="1" dirty="0"/>
              <a:t>Select file by filename </a:t>
            </a:r>
          </a:p>
          <a:p>
            <a:pPr marL="342900" indent="-342900">
              <a:buFontTx/>
              <a:buAutoNum type="arabicParenR"/>
            </a:pPr>
            <a:endParaRPr lang="en-US" b="1" dirty="0"/>
          </a:p>
          <a:p>
            <a:pPr marL="342900" indent="-342900"/>
            <a:endParaRPr lang="en-US" b="1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4953000" y="1905000"/>
            <a:ext cx="3810000" cy="25908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 dirty="0">
                <a:solidFill>
                  <a:srgbClr val="FF0000"/>
                </a:solidFill>
              </a:rPr>
              <a:t>// function</a:t>
            </a:r>
          </a:p>
          <a:p>
            <a:r>
              <a:rPr lang="en-US" b="1" dirty="0"/>
              <a:t>2) Open the file</a:t>
            </a:r>
          </a:p>
          <a:p>
            <a:r>
              <a:rPr lang="en-US" b="1" dirty="0"/>
              <a:t>3) Determine position in the </a:t>
            </a:r>
          </a:p>
          <a:p>
            <a:r>
              <a:rPr lang="en-US" b="1" dirty="0"/>
              <a:t>    file will be written.</a:t>
            </a:r>
          </a:p>
          <a:p>
            <a:r>
              <a:rPr lang="en-US" b="1" dirty="0"/>
              <a:t>4) Loop</a:t>
            </a:r>
          </a:p>
          <a:p>
            <a:r>
              <a:rPr lang="en-US" b="1" dirty="0"/>
              <a:t>    -   Set data to variables (if needed)</a:t>
            </a:r>
          </a:p>
          <a:p>
            <a:r>
              <a:rPr lang="en-US" b="1" dirty="0"/>
              <a:t>    -  Write data of variables</a:t>
            </a:r>
          </a:p>
          <a:p>
            <a:r>
              <a:rPr lang="en-US" b="1" dirty="0"/>
              <a:t>        to file</a:t>
            </a:r>
          </a:p>
          <a:p>
            <a:r>
              <a:rPr lang="en-US" b="1" dirty="0"/>
              <a:t>5) Close file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04800" y="4648200"/>
            <a:ext cx="3200400" cy="914400"/>
          </a:xfrm>
          <a:prstGeom prst="rect">
            <a:avLst/>
          </a:prstGeom>
          <a:solidFill>
            <a:srgbClr val="6600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 dirty="0">
                <a:solidFill>
                  <a:schemeClr val="bg1"/>
                </a:solidFill>
              </a:rPr>
              <a:t>Generally, we used  to process </a:t>
            </a:r>
          </a:p>
          <a:p>
            <a:r>
              <a:rPr lang="en-US" b="1" dirty="0">
                <a:solidFill>
                  <a:schemeClr val="bg1"/>
                </a:solidFill>
              </a:rPr>
              <a:t>a file from the begin of the file.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733800" y="4800600"/>
            <a:ext cx="5029200" cy="1447800"/>
          </a:xfrm>
          <a:prstGeom prst="rect">
            <a:avLst/>
          </a:prstGeom>
          <a:solidFill>
            <a:srgbClr val="6600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 dirty="0">
                <a:solidFill>
                  <a:schemeClr val="bg1"/>
                </a:solidFill>
              </a:rPr>
              <a:t>Specify a filename (a string):  </a:t>
            </a:r>
          </a:p>
          <a:p>
            <a:r>
              <a:rPr lang="en-US" b="1" dirty="0">
                <a:solidFill>
                  <a:schemeClr val="bg1"/>
                </a:solidFill>
              </a:rPr>
              <a:t>Absolute pathname:  </a:t>
            </a:r>
          </a:p>
          <a:p>
            <a:r>
              <a:rPr lang="en-US" b="1" dirty="0">
                <a:solidFill>
                  <a:schemeClr val="bg1"/>
                </a:solidFill>
              </a:rPr>
              <a:t>      “c:/t1/t11/f1.txt”  or </a:t>
            </a:r>
          </a:p>
          <a:p>
            <a:r>
              <a:rPr lang="en-US" b="1" dirty="0">
                <a:solidFill>
                  <a:schemeClr val="bg1"/>
                </a:solidFill>
              </a:rPr>
              <a:t>      “c:\\t1\\t11\\f1.txt” </a:t>
            </a:r>
          </a:p>
          <a:p>
            <a:r>
              <a:rPr lang="en-US" b="1" dirty="0">
                <a:solidFill>
                  <a:schemeClr val="bg1"/>
                </a:solidFill>
              </a:rPr>
              <a:t>File in the current folder:   “f1.tcxt”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Text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274638"/>
            <a:ext cx="4648200" cy="563562"/>
          </a:xfrm>
        </p:spPr>
        <p:txBody>
          <a:bodyPr/>
          <a:lstStyle/>
          <a:p>
            <a:pPr algn="l"/>
            <a:r>
              <a:rPr lang="en-US" dirty="0"/>
              <a:t>To specify a filename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Text Files</a:t>
            </a:r>
          </a:p>
        </p:txBody>
      </p:sp>
      <p:sp>
        <p:nvSpPr>
          <p:cNvPr id="14" name="Oval 13"/>
          <p:cNvSpPr/>
          <p:nvPr/>
        </p:nvSpPr>
        <p:spPr>
          <a:xfrm>
            <a:off x="2743200" y="6858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D:</a:t>
            </a:r>
          </a:p>
        </p:txBody>
      </p:sp>
      <p:sp>
        <p:nvSpPr>
          <p:cNvPr id="15" name="Oval 14"/>
          <p:cNvSpPr/>
          <p:nvPr/>
        </p:nvSpPr>
        <p:spPr>
          <a:xfrm>
            <a:off x="152400" y="17526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T1</a:t>
            </a:r>
          </a:p>
        </p:txBody>
      </p:sp>
      <p:sp>
        <p:nvSpPr>
          <p:cNvPr id="16" name="Oval 15"/>
          <p:cNvSpPr/>
          <p:nvPr/>
        </p:nvSpPr>
        <p:spPr>
          <a:xfrm>
            <a:off x="2743200" y="17526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T2</a:t>
            </a:r>
          </a:p>
        </p:txBody>
      </p:sp>
      <p:sp>
        <p:nvSpPr>
          <p:cNvPr id="17" name="Oval 16"/>
          <p:cNvSpPr/>
          <p:nvPr/>
        </p:nvSpPr>
        <p:spPr>
          <a:xfrm>
            <a:off x="5181600" y="17526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T3</a:t>
            </a:r>
          </a:p>
        </p:txBody>
      </p:sp>
      <p:sp>
        <p:nvSpPr>
          <p:cNvPr id="18" name="Oval 17"/>
          <p:cNvSpPr/>
          <p:nvPr/>
        </p:nvSpPr>
        <p:spPr>
          <a:xfrm>
            <a:off x="1219200" y="2819400"/>
            <a:ext cx="8382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T21</a:t>
            </a:r>
          </a:p>
        </p:txBody>
      </p:sp>
      <p:sp>
        <p:nvSpPr>
          <p:cNvPr id="19" name="Oval 18"/>
          <p:cNvSpPr/>
          <p:nvPr/>
        </p:nvSpPr>
        <p:spPr>
          <a:xfrm>
            <a:off x="3886200" y="2895600"/>
            <a:ext cx="762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T22</a:t>
            </a:r>
          </a:p>
        </p:txBody>
      </p:sp>
      <p:sp>
        <p:nvSpPr>
          <p:cNvPr id="20" name="Oval 19"/>
          <p:cNvSpPr/>
          <p:nvPr/>
        </p:nvSpPr>
        <p:spPr>
          <a:xfrm>
            <a:off x="2590800" y="4038600"/>
            <a:ext cx="914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T221</a:t>
            </a:r>
          </a:p>
        </p:txBody>
      </p:sp>
      <p:sp>
        <p:nvSpPr>
          <p:cNvPr id="21" name="Oval 20"/>
          <p:cNvSpPr/>
          <p:nvPr/>
        </p:nvSpPr>
        <p:spPr>
          <a:xfrm>
            <a:off x="4114800" y="4038600"/>
            <a:ext cx="914400" cy="6858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T222</a:t>
            </a:r>
          </a:p>
        </p:txBody>
      </p:sp>
      <p:sp>
        <p:nvSpPr>
          <p:cNvPr id="22" name="Oval 21"/>
          <p:cNvSpPr/>
          <p:nvPr/>
        </p:nvSpPr>
        <p:spPr>
          <a:xfrm>
            <a:off x="3200400" y="5029200"/>
            <a:ext cx="11430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T2221</a:t>
            </a:r>
          </a:p>
        </p:txBody>
      </p:sp>
      <p:cxnSp>
        <p:nvCxnSpPr>
          <p:cNvPr id="24" name="Straight Arrow Connector 23"/>
          <p:cNvCxnSpPr>
            <a:stCxn id="14" idx="3"/>
            <a:endCxn id="15" idx="7"/>
          </p:cNvCxnSpPr>
          <p:nvPr/>
        </p:nvCxnSpPr>
        <p:spPr>
          <a:xfrm rot="5400000">
            <a:off x="1499767" y="509167"/>
            <a:ext cx="581866" cy="2105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4" idx="4"/>
            <a:endCxn id="16" idx="0"/>
          </p:cNvCxnSpPr>
          <p:nvPr/>
        </p:nvCxnSpPr>
        <p:spPr>
          <a:xfrm rot="5400000">
            <a:off x="2895600" y="15621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4" idx="5"/>
            <a:endCxn id="17" idx="1"/>
          </p:cNvCxnSpPr>
          <p:nvPr/>
        </p:nvCxnSpPr>
        <p:spPr>
          <a:xfrm rot="16200000" flipH="1">
            <a:off x="4014367" y="585367"/>
            <a:ext cx="581866" cy="19534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6" idx="3"/>
            <a:endCxn id="18" idx="7"/>
          </p:cNvCxnSpPr>
          <p:nvPr/>
        </p:nvCxnSpPr>
        <p:spPr>
          <a:xfrm rot="5400000">
            <a:off x="2098208" y="2174408"/>
            <a:ext cx="581866" cy="908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6" idx="5"/>
            <a:endCxn id="19" idx="1"/>
          </p:cNvCxnSpPr>
          <p:nvPr/>
        </p:nvCxnSpPr>
        <p:spPr>
          <a:xfrm rot="16200000" flipH="1">
            <a:off x="3334146" y="2332387"/>
            <a:ext cx="658066" cy="669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9" idx="3"/>
            <a:endCxn id="20" idx="7"/>
          </p:cNvCxnSpPr>
          <p:nvPr/>
        </p:nvCxnSpPr>
        <p:spPr>
          <a:xfrm rot="5400000">
            <a:off x="3355508" y="3496749"/>
            <a:ext cx="658066" cy="6265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9" idx="4"/>
            <a:endCxn id="21" idx="0"/>
          </p:cNvCxnSpPr>
          <p:nvPr/>
        </p:nvCxnSpPr>
        <p:spPr>
          <a:xfrm rot="16200000" flipH="1">
            <a:off x="4191000" y="3657600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1" idx="4"/>
            <a:endCxn id="22" idx="7"/>
          </p:cNvCxnSpPr>
          <p:nvPr/>
        </p:nvCxnSpPr>
        <p:spPr>
          <a:xfrm rot="5400000">
            <a:off x="4171390" y="4729022"/>
            <a:ext cx="405233" cy="3959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181600" y="2895600"/>
            <a:ext cx="91440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f4.txt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276600" y="6019800"/>
            <a:ext cx="914400" cy="304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f2.txt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257800" y="4191000"/>
            <a:ext cx="914400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f3.txt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572000" y="5257800"/>
            <a:ext cx="914400" cy="304800"/>
          </a:xfrm>
          <a:prstGeom prst="rect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f1.txt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715000" y="5257800"/>
            <a:ext cx="9144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p.exe</a:t>
            </a:r>
          </a:p>
        </p:txBody>
      </p:sp>
      <p:cxnSp>
        <p:nvCxnSpPr>
          <p:cNvPr id="59" name="Straight Arrow Connector 58"/>
          <p:cNvCxnSpPr>
            <a:stCxn id="22" idx="4"/>
            <a:endCxn id="46" idx="0"/>
          </p:cNvCxnSpPr>
          <p:nvPr/>
        </p:nvCxnSpPr>
        <p:spPr>
          <a:xfrm rot="5400000">
            <a:off x="3600450" y="5848350"/>
            <a:ext cx="3048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9" idx="5"/>
          </p:cNvCxnSpPr>
          <p:nvPr/>
        </p:nvCxnSpPr>
        <p:spPr>
          <a:xfrm rot="16200000" flipH="1">
            <a:off x="4580287" y="3437288"/>
            <a:ext cx="710035" cy="7973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1" idx="5"/>
            <a:endCxn id="48" idx="0"/>
          </p:cNvCxnSpPr>
          <p:nvPr/>
        </p:nvCxnSpPr>
        <p:spPr>
          <a:xfrm rot="16200000" flipH="1">
            <a:off x="4645328" y="4873927"/>
            <a:ext cx="633833" cy="1339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1" idx="6"/>
          </p:cNvCxnSpPr>
          <p:nvPr/>
        </p:nvCxnSpPr>
        <p:spPr>
          <a:xfrm>
            <a:off x="5029200" y="4381500"/>
            <a:ext cx="685800" cy="876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17" idx="4"/>
          </p:cNvCxnSpPr>
          <p:nvPr/>
        </p:nvCxnSpPr>
        <p:spPr>
          <a:xfrm rot="16200000" flipH="1">
            <a:off x="5314950" y="2647950"/>
            <a:ext cx="457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7010400" y="4267200"/>
            <a:ext cx="1905000" cy="2057400"/>
          </a:xfrm>
          <a:prstGeom prst="rect">
            <a:avLst/>
          </a:prstGeom>
          <a:solidFill>
            <a:srgbClr val="99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F0000"/>
                </a:solidFill>
              </a:rPr>
              <a:t>“f1.txt”</a:t>
            </a:r>
          </a:p>
          <a:p>
            <a:r>
              <a:rPr lang="en-US" b="1" dirty="0">
                <a:solidFill>
                  <a:srgbClr val="FF0000"/>
                </a:solidFill>
              </a:rPr>
              <a:t>“./f1.txt”</a:t>
            </a:r>
          </a:p>
          <a:p>
            <a:r>
              <a:rPr lang="en-US" b="1" dirty="0">
                <a:solidFill>
                  <a:srgbClr val="FF0000"/>
                </a:solidFill>
              </a:rPr>
              <a:t>“.\\f1.txt”</a:t>
            </a:r>
          </a:p>
          <a:p>
            <a:r>
              <a:rPr lang="en-US" b="1" dirty="0">
                <a:solidFill>
                  <a:srgbClr val="FF0000"/>
                </a:solidFill>
              </a:rPr>
              <a:t>”T2221/f2.txt”</a:t>
            </a:r>
          </a:p>
          <a:p>
            <a:r>
              <a:rPr lang="en-US" b="1">
                <a:solidFill>
                  <a:srgbClr val="FF0000"/>
                </a:solidFill>
              </a:rPr>
              <a:t>“./</a:t>
            </a:r>
            <a:r>
              <a:rPr lang="en-US" b="1" dirty="0">
                <a:solidFill>
                  <a:srgbClr val="FF0000"/>
                </a:solidFill>
              </a:rPr>
              <a:t>T2221/f2.txt”</a:t>
            </a:r>
          </a:p>
          <a:p>
            <a:r>
              <a:rPr lang="en-US" b="1" dirty="0">
                <a:solidFill>
                  <a:srgbClr val="FF0000"/>
                </a:solidFill>
              </a:rPr>
              <a:t>“../f3.txt”</a:t>
            </a:r>
          </a:p>
          <a:p>
            <a:r>
              <a:rPr lang="en-US" b="1" dirty="0">
                <a:solidFill>
                  <a:srgbClr val="FF0000"/>
                </a:solidFill>
              </a:rPr>
              <a:t>“D:/T3/f4.txt”</a:t>
            </a:r>
          </a:p>
        </p:txBody>
      </p:sp>
      <p:sp>
        <p:nvSpPr>
          <p:cNvPr id="77" name="Rectangle 76"/>
          <p:cNvSpPr/>
          <p:nvPr/>
        </p:nvSpPr>
        <p:spPr>
          <a:xfrm>
            <a:off x="304800" y="4343400"/>
            <a:ext cx="1981200" cy="1905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When p.exe executes, the directory T222 is the working (current) directory.</a:t>
            </a:r>
          </a:p>
        </p:txBody>
      </p:sp>
      <p:sp>
        <p:nvSpPr>
          <p:cNvPr id="78" name="Left Brace 77"/>
          <p:cNvSpPr/>
          <p:nvPr/>
        </p:nvSpPr>
        <p:spPr>
          <a:xfrm>
            <a:off x="6629400" y="4343400"/>
            <a:ext cx="304800" cy="2057400"/>
          </a:xfrm>
          <a:prstGeom prst="leftBrac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7- Some Common File Functions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509165"/>
              </p:ext>
            </p:extLst>
          </p:nvPr>
        </p:nvGraphicFramePr>
        <p:xfrm>
          <a:off x="457200" y="1026160"/>
          <a:ext cx="8305800" cy="561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Purpose    STDIO.H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Syntax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Open a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FILE* fopen(char fname[], char mode[])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Close a opening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int fclose(FILE*)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Read a 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int</a:t>
                      </a:r>
                      <a:r>
                        <a:rPr lang="en-US" b="1" baseline="0" dirty="0">
                          <a:solidFill>
                            <a:srgbClr val="FF0000"/>
                          </a:solidFill>
                        </a:rPr>
                        <a:t> fgetc(FILE*)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Write a 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int fputc(char,</a:t>
                      </a:r>
                      <a:r>
                        <a:rPr lang="en-US" b="1" baseline="0" dirty="0"/>
                        <a:t> FILE*) </a:t>
                      </a:r>
                      <a:r>
                        <a:rPr lang="en-US" b="1" baseline="0" dirty="0">
                          <a:sym typeface="Wingdings" pitchFamily="2" charset="2"/>
                        </a:rPr>
                        <a:t> EOF (-1) 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Read a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fgets(</a:t>
                      </a:r>
                      <a:r>
                        <a:rPr lang="en-US" b="1" baseline="0" dirty="0">
                          <a:solidFill>
                            <a:srgbClr val="FF0000"/>
                          </a:solidFill>
                        </a:rPr>
                        <a:t> char S[]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, int nbytes, FILE* f);</a:t>
                      </a:r>
                      <a:r>
                        <a:rPr lang="en-US" b="1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b="1" baseline="0" dirty="0">
                          <a:solidFill>
                            <a:srgbClr val="FF0000"/>
                          </a:solidFill>
                          <a:sym typeface="Wingdings" pitchFamily="2" charset="2"/>
                        </a:rPr>
                        <a:t> NULL if EOF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Write a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fputs ( char*,</a:t>
                      </a:r>
                      <a:r>
                        <a:rPr lang="en-US" b="1" baseline="0" dirty="0"/>
                        <a:t> FILE*)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Read a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fscanf ( FILE*, char* format, PointerList)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r>
                        <a:rPr lang="en-US" dirty="0"/>
                        <a:t>Write a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fprintf ( FILE*, char* format, VarList)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 whether the file is EOF?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int feof(FILE*)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Rewind to the beginning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void  rewind (FILE*)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 the current file 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long  ftell(FILE*)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Move the current 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int  fseek (FILE*,  long  offset, int fromPos)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Rename  a closed</a:t>
                      </a:r>
                      <a:r>
                        <a:rPr lang="en-US" baseline="0" dirty="0"/>
                        <a:t>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rename ( char fName[], char newName[])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Remove</a:t>
                      </a:r>
                      <a:r>
                        <a:rPr lang="en-US" baseline="0" dirty="0"/>
                        <a:t> a closed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remove ( char fName[])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Text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7.1- The fopen()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800" dirty="0">
                <a:solidFill>
                  <a:srgbClr val="CC3300"/>
                </a:solidFill>
                <a:latin typeface="Arial" charset="0"/>
                <a:cs typeface="Arial" charset="0"/>
              </a:rPr>
              <a:t>FILE *fopen(char file_name[], char mode[]);</a:t>
            </a:r>
            <a:r>
              <a:rPr lang="en-US" sz="2800" dirty="0">
                <a:latin typeface="Arial" charset="0"/>
                <a:cs typeface="Arial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solidFill>
                  <a:srgbClr val="CC3300"/>
                </a:solidFill>
                <a:latin typeface="Arial" charset="0"/>
                <a:cs typeface="Arial" charset="0"/>
              </a:rPr>
              <a:t>file_name</a:t>
            </a:r>
            <a:r>
              <a:rPr lang="en-US" sz="2800" dirty="0">
                <a:latin typeface="Arial" charset="0"/>
                <a:cs typeface="Arial" charset="0"/>
              </a:rPr>
              <a:t> parameter is a null-byte terminated string containing the name of the file.  </a:t>
            </a:r>
          </a:p>
          <a:p>
            <a:pPr>
              <a:lnSpc>
                <a:spcPct val="80000"/>
              </a:lnSpc>
            </a:pPr>
            <a:r>
              <a:rPr lang="en-US" sz="2800" dirty="0">
                <a:solidFill>
                  <a:srgbClr val="CC3300"/>
                </a:solidFill>
                <a:latin typeface="Arial" charset="0"/>
                <a:cs typeface="Arial" charset="0"/>
              </a:rPr>
              <a:t>mode</a:t>
            </a:r>
            <a:r>
              <a:rPr lang="en-US" sz="2800" dirty="0">
                <a:latin typeface="Arial" charset="0"/>
                <a:cs typeface="Arial" charset="0"/>
              </a:rPr>
              <a:t> parameter is a null-byte terminated string containing the connection mode</a:t>
            </a:r>
          </a:p>
          <a:p>
            <a:pPr lvl="1">
              <a:lnSpc>
                <a:spcPct val="80000"/>
              </a:lnSpc>
            </a:pPr>
            <a:r>
              <a:rPr lang="en-US" sz="2400" b="1" dirty="0">
                <a:latin typeface="Arial" charset="0"/>
                <a:cs typeface="Arial" charset="0"/>
              </a:rPr>
              <a:t>"r"</a:t>
            </a:r>
            <a:r>
              <a:rPr lang="en-US" sz="2400" dirty="0">
                <a:latin typeface="Arial" charset="0"/>
                <a:cs typeface="Arial" charset="0"/>
              </a:rPr>
              <a:t> - read from the file, </a:t>
            </a:r>
          </a:p>
          <a:p>
            <a:pPr lvl="1">
              <a:lnSpc>
                <a:spcPct val="80000"/>
              </a:lnSpc>
            </a:pPr>
            <a:r>
              <a:rPr lang="en-US" sz="2400" b="1" dirty="0">
                <a:latin typeface="Arial" charset="0"/>
                <a:cs typeface="Arial" charset="0"/>
              </a:rPr>
              <a:t>"w"</a:t>
            </a:r>
            <a:r>
              <a:rPr lang="en-US" sz="2400" dirty="0">
                <a:latin typeface="Arial" charset="0"/>
                <a:cs typeface="Arial" charset="0"/>
              </a:rPr>
              <a:t> - write to the file: if the file exists, truncate its contents and then write; if the file does not exist, create a new file and then write to that file, </a:t>
            </a:r>
          </a:p>
          <a:p>
            <a:pPr lvl="1">
              <a:lnSpc>
                <a:spcPct val="80000"/>
              </a:lnSpc>
            </a:pPr>
            <a:r>
              <a:rPr lang="en-US" sz="2400" b="1" dirty="0">
                <a:latin typeface="Arial" charset="0"/>
                <a:cs typeface="Arial" charset="0"/>
              </a:rPr>
              <a:t>"a"</a:t>
            </a:r>
            <a:r>
              <a:rPr lang="en-US" sz="2400" dirty="0">
                <a:latin typeface="Arial" charset="0"/>
                <a:cs typeface="Arial" charset="0"/>
              </a:rPr>
              <a:t> - write to the end of the file: if the file exists, append to the end of the file; if the file does not exist, create it and then write.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Text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fopen() function…</a:t>
            </a:r>
          </a:p>
        </p:txBody>
      </p:sp>
      <p:sp>
        <p:nvSpPr>
          <p:cNvPr id="4" name="Rectangle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  <a:cs typeface="Arial" charset="0"/>
              </a:rPr>
              <a:t>The other connection modes for text files are 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  <a:cs typeface="Arial" charset="0"/>
              </a:rPr>
              <a:t>"r+" - opens the file for reading and possibly writing, 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  <a:cs typeface="Arial" charset="0"/>
              </a:rPr>
              <a:t>"w+" - opens the file for writing and possibly reading; if the file exists, truncates its contents and then writes to the file; if the file does not exist, creates a new file and then writes to that file,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  <a:cs typeface="Arial" charset="0"/>
              </a:rPr>
              <a:t>"a+" - opens the file for writing to the end of the file and possibly reading; if the file exists, appends to the end of the file; if the file does not exist, creates it and then writes to the file.</a:t>
            </a:r>
          </a:p>
          <a:p>
            <a:pPr lvl="1">
              <a:lnSpc>
                <a:spcPct val="90000"/>
              </a:lnSpc>
            </a:pPr>
            <a:r>
              <a:rPr lang="en-US" sz="2400" i="1" dirty="0">
                <a:solidFill>
                  <a:srgbClr val="0070C0"/>
                </a:solidFill>
                <a:latin typeface="Arial" charset="0"/>
                <a:cs typeface="Arial" charset="0"/>
              </a:rPr>
              <a:t>Modes for binary files: “rb”, “wb”, “r+b”, “w+b”,”a+b” 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  <a:cs typeface="Arial" charset="0"/>
              </a:rPr>
              <a:t>fopen returns </a:t>
            </a:r>
            <a:r>
              <a:rPr lang="en-US" sz="2800" b="1" i="1" dirty="0">
                <a:latin typeface="Arial" charset="0"/>
                <a:cs typeface="Arial" charset="0"/>
              </a:rPr>
              <a:t>NULL</a:t>
            </a:r>
            <a:r>
              <a:rPr lang="en-US" sz="2800" dirty="0">
                <a:latin typeface="Arial" charset="0"/>
                <a:cs typeface="Arial" charset="0"/>
              </a:rPr>
              <a:t> if the attempt to connect to the file fails.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Text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7.2- The fclose()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solidFill>
                  <a:srgbClr val="CC3300"/>
                </a:solidFill>
                <a:latin typeface="Arial" charset="0"/>
                <a:cs typeface="Arial" charset="0"/>
              </a:rPr>
              <a:t>int fclose(FILE *); 0: successful, EOF (-1): fail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  <a:cs typeface="Arial" charset="0"/>
              </a:rPr>
              <a:t>File opened writing, </a:t>
            </a:r>
            <a:r>
              <a:rPr lang="en-US" b="1" dirty="0">
                <a:latin typeface="Arial" charset="0"/>
                <a:cs typeface="Arial" charset="0"/>
              </a:rPr>
              <a:t>fclose</a:t>
            </a:r>
            <a:r>
              <a:rPr lang="en-US" dirty="0">
                <a:latin typeface="Arial" charset="0"/>
                <a:cs typeface="Arial" charset="0"/>
              </a:rPr>
              <a:t> writes any data remaining in the file stream's buffer to the file and concludes by appending an end of file mark immediately after the last character.  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  <a:cs typeface="Arial" charset="0"/>
              </a:rPr>
              <a:t>File opened reading, </a:t>
            </a:r>
            <a:r>
              <a:rPr lang="en-US" b="1" dirty="0">
                <a:latin typeface="Arial" charset="0"/>
                <a:cs typeface="Arial" charset="0"/>
              </a:rPr>
              <a:t>fclose</a:t>
            </a:r>
            <a:r>
              <a:rPr lang="en-US" dirty="0">
                <a:latin typeface="Arial" charset="0"/>
                <a:cs typeface="Arial" charset="0"/>
              </a:rPr>
              <a:t> ignores any data left in the file stream's buffer and closes the connection.  </a:t>
            </a:r>
          </a:p>
          <a:p>
            <a:pPr>
              <a:lnSpc>
                <a:spcPct val="90000"/>
              </a:lnSpc>
            </a:pPr>
            <a:r>
              <a:rPr lang="en-US" b="1" dirty="0"/>
              <a:t>fclose</a:t>
            </a:r>
            <a:r>
              <a:rPr lang="en-US" dirty="0"/>
              <a:t> can fail if the secondary storage medium is full, an I/O error occurs or the medium has been prematurely removed.</a:t>
            </a:r>
            <a:endParaRPr lang="en-US" dirty="0">
              <a:latin typeface="Arial" charset="0"/>
              <a:cs typeface="Arial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Text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7.3- The fgetc(), fputc() Functions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97000"/>
          <a:ext cx="8382000" cy="2793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7575">
                <a:tc>
                  <a:txBody>
                    <a:bodyPr/>
                    <a:lstStyle/>
                    <a:p>
                      <a:r>
                        <a:rPr lang="en-US" dirty="0"/>
                        <a:t>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3212">
                <a:tc>
                  <a:txBody>
                    <a:bodyPr/>
                    <a:lstStyle/>
                    <a:p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next byte read (ASCII code)</a:t>
                      </a:r>
                    </a:p>
                    <a:p>
                      <a:r>
                        <a:rPr lang="en-US" baseline="0" dirty="0"/>
                        <a:t>or EOF(-1) End of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 </a:t>
                      </a:r>
                      <a:r>
                        <a:rPr lang="en-US" b="1" dirty="0"/>
                        <a:t>fgetc(</a:t>
                      </a:r>
                      <a:r>
                        <a:rPr lang="en-US" dirty="0"/>
                        <a:t>FILE* fp)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  <a:r>
                        <a:rPr lang="en-US" baseline="0" dirty="0"/>
                        <a:t> of the file opened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3212">
                <a:tc>
                  <a:txBody>
                    <a:bodyPr/>
                    <a:lstStyle/>
                    <a:p>
                      <a:r>
                        <a:rPr lang="en-US" dirty="0"/>
                        <a:t>The character written</a:t>
                      </a:r>
                    </a:p>
                    <a:p>
                      <a:r>
                        <a:rPr lang="en-US" dirty="0"/>
                        <a:t>or EOF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  </a:t>
                      </a:r>
                      <a:r>
                        <a:rPr lang="en-US" b="1" dirty="0"/>
                        <a:t>fputc</a:t>
                      </a:r>
                      <a:r>
                        <a:rPr lang="en-US" dirty="0"/>
                        <a:t>( int</a:t>
                      </a:r>
                      <a:r>
                        <a:rPr lang="en-US" baseline="0" dirty="0"/>
                        <a:t> ch, FILE* fp)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Character will be written to the file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Text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1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8600" y="1066800"/>
            <a:ext cx="32766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52400" y="990601"/>
            <a:ext cx="3733800" cy="48005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Write a C-program that will use command line to perform writing a text file from characters inputted by user until the keys Ctrl+Z then ENTER are pressed. </a:t>
            </a:r>
          </a:p>
          <a:p>
            <a:pPr marL="0" indent="0">
              <a:buNone/>
            </a:pPr>
            <a:r>
              <a:rPr lang="en-US" sz="2800" b="1" i="1" dirty="0"/>
              <a:t>Syntax of the program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copy_con  filename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33824" y="2799222"/>
            <a:ext cx="5057776" cy="2382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62400" y="1828800"/>
            <a:ext cx="47625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62400" y="5181600"/>
            <a:ext cx="3819525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Text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1…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2672" y="1457324"/>
            <a:ext cx="5849728" cy="410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Text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file?</a:t>
            </a:r>
          </a:p>
          <a:p>
            <a:r>
              <a:rPr lang="en-US" dirty="0"/>
              <a:t>How are data stored in files?</a:t>
            </a:r>
          </a:p>
          <a:p>
            <a:r>
              <a:rPr lang="en-US" dirty="0"/>
              <a:t>How to access data in a text file? </a:t>
            </a:r>
          </a:p>
        </p:txBody>
      </p:sp>
      <p:pic>
        <p:nvPicPr>
          <p:cNvPr id="4" name="Picture 2" descr="061921290X_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352800"/>
            <a:ext cx="4927600" cy="253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 descr="hdd-sp"/>
          <p:cNvPicPr>
            <a:picLocks noChangeAspect="1" noChangeArrowheads="1"/>
          </p:cNvPicPr>
          <p:nvPr/>
        </p:nvPicPr>
        <p:blipFill>
          <a:blip r:embed="rId3">
            <a:lum bright="-20000" contrast="40000"/>
          </a:blip>
          <a:srcRect/>
          <a:stretch>
            <a:fillRect/>
          </a:stretch>
        </p:blipFill>
        <p:spPr bwMode="auto">
          <a:xfrm>
            <a:off x="5486400" y="3124200"/>
            <a:ext cx="3352800" cy="315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Text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1…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323974"/>
            <a:ext cx="8747632" cy="4848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Text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1…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09688" y="1524000"/>
            <a:ext cx="6524625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3242460"/>
            <a:ext cx="6219824" cy="2929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Arrow Connector 6"/>
          <p:cNvCxnSpPr/>
          <p:nvPr/>
        </p:nvCxnSpPr>
        <p:spPr>
          <a:xfrm rot="16200000" flipH="1">
            <a:off x="2286000" y="2438400"/>
            <a:ext cx="2057400" cy="990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>
            <a:off x="4495800" y="2286000"/>
            <a:ext cx="2438400" cy="1828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019800" y="3657600"/>
            <a:ext cx="2971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args[0]: name of the program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19400" y="2895600"/>
            <a:ext cx="1447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argCount=1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029200" y="2895600"/>
            <a:ext cx="1447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argCount=2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19800" y="4038600"/>
            <a:ext cx="2971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args[1]: parameter of the program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Text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1…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85800" y="1371600"/>
            <a:ext cx="6019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Function for printing the content of a text file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1988" y="2076450"/>
            <a:ext cx="7820025" cy="270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Text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7.4- The fgets(), fputs() Functions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97000"/>
          <a:ext cx="8382000" cy="17936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3186">
                <a:tc>
                  <a:txBody>
                    <a:bodyPr/>
                    <a:lstStyle/>
                    <a:p>
                      <a:r>
                        <a:rPr lang="en-US" dirty="0"/>
                        <a:t>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382">
                <a:tc>
                  <a:txBody>
                    <a:bodyPr/>
                    <a:lstStyle/>
                    <a:p>
                      <a:r>
                        <a:rPr lang="en-US" dirty="0"/>
                        <a:t>Success: str</a:t>
                      </a:r>
                    </a:p>
                    <a:p>
                      <a:r>
                        <a:rPr lang="en-US" dirty="0"/>
                        <a:t>Fail: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char* </a:t>
                      </a:r>
                      <a:r>
                        <a:rPr lang="en-US" b="1" dirty="0"/>
                        <a:t>fgets(char* str, int num, </a:t>
                      </a:r>
                      <a:r>
                        <a:rPr lang="en-US" dirty="0"/>
                        <a:t>FILE* fp)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num: Maximum number of characters will be read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0432">
                <a:tc>
                  <a:txBody>
                    <a:bodyPr/>
                    <a:lstStyle/>
                    <a:p>
                      <a:r>
                        <a:rPr lang="en-US" dirty="0"/>
                        <a:t>Success: &gt;=0</a:t>
                      </a:r>
                    </a:p>
                    <a:p>
                      <a:r>
                        <a:rPr lang="en-US" dirty="0"/>
                        <a:t>Fail: EOF (-1)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  </a:t>
                      </a:r>
                      <a:r>
                        <a:rPr lang="en-US" b="1" dirty="0"/>
                        <a:t>fputs</a:t>
                      </a:r>
                      <a:r>
                        <a:rPr lang="en-US" dirty="0"/>
                        <a:t>( char* str,</a:t>
                      </a:r>
                      <a:r>
                        <a:rPr lang="en-US" baseline="0" dirty="0"/>
                        <a:t> FILE* fp)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str: string is written</a:t>
                      </a:r>
                    </a:p>
                    <a:p>
                      <a:r>
                        <a:rPr lang="en-US" dirty="0"/>
                        <a:t> will be written to the file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57200" y="3429000"/>
            <a:ext cx="8382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fputs() </a:t>
            </a:r>
            <a:r>
              <a:rPr lang="en-US" dirty="0"/>
              <a:t>function: </a:t>
            </a:r>
            <a:r>
              <a:rPr lang="en-US" dirty="0">
                <a:solidFill>
                  <a:srgbClr val="0000FF"/>
                </a:solidFill>
              </a:rPr>
              <a:t>The null that terminates str is not written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it does not automatically append a carriage return/linefeed sequence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fgets()</a:t>
            </a:r>
            <a:r>
              <a:rPr lang="en-US" dirty="0"/>
              <a:t> function reads characters from the file associated with fp into a string pointed to by str until num-1 characters have been read, a newline character is encountered, or the end of the file is reached. </a:t>
            </a:r>
            <a:r>
              <a:rPr lang="en-US" dirty="0">
                <a:solidFill>
                  <a:srgbClr val="0000FF"/>
                </a:solidFill>
              </a:rPr>
              <a:t>The string is null-terminated and the newline character is retained</a:t>
            </a:r>
            <a:r>
              <a:rPr lang="en-US" dirty="0"/>
              <a:t>. The function returns str if successful and a null pointer if an error occurs.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Text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2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Write a C-program that will performs the following operations:</a:t>
            </a:r>
          </a:p>
          <a:p>
            <a:pPr marL="0" indent="0">
              <a:buFontTx/>
              <a:buChar char="-"/>
            </a:pPr>
            <a:r>
              <a:rPr lang="en-US" dirty="0"/>
              <a:t> User enters a filename of a text file</a:t>
            </a:r>
          </a:p>
          <a:p>
            <a:pPr marL="0" indent="0">
              <a:buFontTx/>
              <a:buChar char="-"/>
            </a:pPr>
            <a:r>
              <a:rPr lang="en-US" dirty="0"/>
              <a:t> User will enter data to the file line-by-line until a null string is inputted.</a:t>
            </a:r>
          </a:p>
          <a:p>
            <a:pPr marL="0" indent="0">
              <a:buFontTx/>
              <a:buChar char="-"/>
            </a:pPr>
            <a:r>
              <a:rPr lang="en-US" dirty="0"/>
              <a:t> User will see the content of the file.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Text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2…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048" y="1285874"/>
            <a:ext cx="5536952" cy="4276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2543175"/>
            <a:ext cx="3924300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05000" y="4267200"/>
            <a:ext cx="2124075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Text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2…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63" y="1333500"/>
            <a:ext cx="8143875" cy="506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Text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2…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33400" y="866775"/>
            <a:ext cx="8067675" cy="5915025"/>
            <a:chOff x="533400" y="866775"/>
            <a:chExt cx="8067675" cy="5915025"/>
          </a:xfrm>
        </p:grpSpPr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33400" y="3838575"/>
              <a:ext cx="6200775" cy="2943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172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42925" y="866775"/>
              <a:ext cx="8058150" cy="2943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Text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7.5- The fscanf(), fprintf() Functions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143000"/>
          <a:ext cx="8382000" cy="2890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3186">
                <a:tc>
                  <a:txBody>
                    <a:bodyPr/>
                    <a:lstStyle/>
                    <a:p>
                      <a:r>
                        <a:rPr lang="en-US" dirty="0"/>
                        <a:t>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382">
                <a:tc>
                  <a:txBody>
                    <a:bodyPr/>
                    <a:lstStyle/>
                    <a:p>
                      <a:r>
                        <a:rPr lang="en-US" dirty="0"/>
                        <a:t>- Success: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Number of data items</a:t>
                      </a:r>
                      <a:r>
                        <a:rPr lang="en-US" baseline="0" dirty="0"/>
                        <a:t> which are read</a:t>
                      </a:r>
                    </a:p>
                    <a:p>
                      <a:r>
                        <a:rPr lang="en-US" baseline="0" dirty="0"/>
                        <a:t>- Fail:  0 or </a:t>
                      </a:r>
                    </a:p>
                    <a:p>
                      <a:r>
                        <a:rPr lang="en-US" baseline="0" dirty="0"/>
                        <a:t>      EOF(-1)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 </a:t>
                      </a:r>
                      <a:r>
                        <a:rPr lang="en-US" b="1" dirty="0"/>
                        <a:t>fscanf(</a:t>
                      </a:r>
                      <a:r>
                        <a:rPr lang="en-US" dirty="0"/>
                        <a:t>FILE* fp, char* format, ListOfVarAddresses)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They are the same in the function scanf()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04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  </a:t>
                      </a:r>
                      <a:r>
                        <a:rPr lang="en-US" b="1" dirty="0"/>
                        <a:t>fprintf</a:t>
                      </a:r>
                      <a:r>
                        <a:rPr lang="en-US" dirty="0"/>
                        <a:t>( </a:t>
                      </a:r>
                      <a:r>
                        <a:rPr lang="en-US" baseline="0" dirty="0"/>
                        <a:t>FILE* fp, char* format, VarList)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They are the same in the function printf()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Text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3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Write a C-program that will perform the following operations:</a:t>
            </a:r>
          </a:p>
          <a:p>
            <a:pPr marL="0" indent="0">
              <a:buFontTx/>
              <a:buChar char="-"/>
            </a:pPr>
            <a:r>
              <a:rPr lang="en-US" dirty="0"/>
              <a:t> User enters a filename of a text file</a:t>
            </a:r>
          </a:p>
          <a:p>
            <a:pPr marL="0" indent="0">
              <a:buFontTx/>
              <a:buChar char="-"/>
            </a:pPr>
            <a:r>
              <a:rPr lang="en-US" dirty="0"/>
              <a:t> User will enter data to the file line-by-line until a null string is inputted.</a:t>
            </a:r>
          </a:p>
          <a:p>
            <a:pPr marL="0" indent="0">
              <a:buFontTx/>
              <a:buChar char="-"/>
            </a:pPr>
            <a:r>
              <a:rPr lang="en-US" dirty="0"/>
              <a:t> User will see the content of the file.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000FF"/>
                </a:solidFill>
              </a:rPr>
              <a:t>(The problem of the previous demo. But, the functions fscanf() and fprintf() are used.)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Text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1- What is a file?</a:t>
            </a:r>
          </a:p>
          <a:p>
            <a:pPr>
              <a:buNone/>
            </a:pPr>
            <a:r>
              <a:rPr lang="en-US" dirty="0"/>
              <a:t>2- File types</a:t>
            </a:r>
          </a:p>
          <a:p>
            <a:pPr>
              <a:buNone/>
            </a:pPr>
            <a:r>
              <a:rPr lang="en-US" dirty="0"/>
              <a:t>3- Ways for accessing files</a:t>
            </a:r>
          </a:p>
          <a:p>
            <a:pPr>
              <a:buNone/>
            </a:pPr>
            <a:r>
              <a:rPr lang="en-US" dirty="0"/>
              <a:t>4- Connecting to a file</a:t>
            </a:r>
          </a:p>
          <a:p>
            <a:pPr>
              <a:buNone/>
            </a:pPr>
            <a:r>
              <a:rPr lang="en-US" dirty="0"/>
              <a:t>5- Declaration a file variable</a:t>
            </a:r>
          </a:p>
          <a:p>
            <a:pPr>
              <a:buNone/>
            </a:pPr>
            <a:r>
              <a:rPr lang="en-US" dirty="0"/>
              <a:t>6- Steps for accessing a file</a:t>
            </a:r>
          </a:p>
          <a:p>
            <a:pPr>
              <a:buNone/>
            </a:pPr>
            <a:r>
              <a:rPr lang="en-US" dirty="0"/>
              <a:t>7- File Functions and Demonstrations</a:t>
            </a:r>
          </a:p>
          <a:p>
            <a:pPr>
              <a:buNone/>
            </a:pPr>
            <a:r>
              <a:rPr lang="en-US" dirty="0"/>
              <a:t>Bonus- Text Files and Parallel Arrays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Text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3….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958514"/>
            <a:ext cx="6358556" cy="3571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4572000"/>
            <a:ext cx="3752850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57578" y="2819400"/>
            <a:ext cx="4352920" cy="2988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Text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3…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0538" y="1323975"/>
            <a:ext cx="8162925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Text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3…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33400" y="752475"/>
            <a:ext cx="8062913" cy="6105525"/>
            <a:chOff x="533400" y="942975"/>
            <a:chExt cx="8062913" cy="6105525"/>
          </a:xfrm>
        </p:grpSpPr>
        <p:pic>
          <p:nvPicPr>
            <p:cNvPr id="10242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47688" y="942975"/>
              <a:ext cx="8048625" cy="3171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43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33400" y="4114800"/>
              <a:ext cx="6115050" cy="29337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Text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924800" cy="12954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Create a file, named </a:t>
            </a:r>
            <a:r>
              <a:rPr lang="en-US" b="1" dirty="0"/>
              <a:t>array1.txt</a:t>
            </a:r>
            <a:r>
              <a:rPr lang="en-US" dirty="0"/>
              <a:t>. The first number in the file is number of elements of an integer array. The later numbers are values of elements.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2000" y="4572000"/>
            <a:ext cx="7924800" cy="1905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Write a C-program that will: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Read the array contained in the above file.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Print it’s elements in ascending order to monitor.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Write it to the file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array2.txt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using the same format with the file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array1.txt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.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590800"/>
            <a:ext cx="3810000" cy="1110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5654" y="2647950"/>
            <a:ext cx="3424946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57800" y="3962400"/>
            <a:ext cx="339137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Arrow Connector 9"/>
          <p:cNvCxnSpPr/>
          <p:nvPr/>
        </p:nvCxnSpPr>
        <p:spPr>
          <a:xfrm flipV="1">
            <a:off x="4343400" y="4572000"/>
            <a:ext cx="9144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590800" y="3733800"/>
            <a:ext cx="2590800" cy="2057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Text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4…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143000"/>
            <a:ext cx="6991350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0" y="838200"/>
            <a:ext cx="3048000" cy="888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Straight Arrow Connector 10"/>
          <p:cNvCxnSpPr/>
          <p:nvPr/>
        </p:nvCxnSpPr>
        <p:spPr>
          <a:xfrm rot="10800000" flipV="1">
            <a:off x="2971800" y="1371600"/>
            <a:ext cx="28956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4800600" y="1600200"/>
            <a:ext cx="16002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Text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4…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914400"/>
            <a:ext cx="6905625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62600" y="838200"/>
            <a:ext cx="3424946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Arrow Connector 5"/>
          <p:cNvCxnSpPr/>
          <p:nvPr/>
        </p:nvCxnSpPr>
        <p:spPr>
          <a:xfrm flipV="1">
            <a:off x="3048000" y="1828800"/>
            <a:ext cx="27432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581400" y="1828800"/>
            <a:ext cx="259080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50" y="3829050"/>
            <a:ext cx="542925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57800" y="3962400"/>
            <a:ext cx="339137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Straight Arrow Connector 12"/>
          <p:cNvCxnSpPr/>
          <p:nvPr/>
        </p:nvCxnSpPr>
        <p:spPr>
          <a:xfrm flipV="1">
            <a:off x="2209800" y="4572000"/>
            <a:ext cx="30480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Text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2" y="3047795"/>
            <a:ext cx="6248398" cy="1524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924800" cy="762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Create a file, named </a:t>
            </a:r>
            <a:r>
              <a:rPr lang="en-US" b="1" dirty="0"/>
              <a:t>array3.txt </a:t>
            </a:r>
            <a:r>
              <a:rPr lang="en-US" dirty="0"/>
              <a:t>containing real numbers.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4648200"/>
            <a:ext cx="79248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Write a C-program that will: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Print out number of values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Print out the average of values contained in the above file.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90134" y="2133600"/>
            <a:ext cx="6053666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4" name="Straight Arrow Connector 13"/>
          <p:cNvCxnSpPr/>
          <p:nvPr/>
        </p:nvCxnSpPr>
        <p:spPr>
          <a:xfrm rot="5400000" flipH="1" flipV="1">
            <a:off x="3429000" y="3733800"/>
            <a:ext cx="137160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962400" y="4038600"/>
            <a:ext cx="1600200" cy="1524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Text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5…</a:t>
            </a: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838200"/>
            <a:ext cx="7241628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2971800"/>
            <a:ext cx="4191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" name="Straight Arrow Connector 15"/>
          <p:cNvCxnSpPr>
            <a:stCxn id="12" idx="1"/>
          </p:cNvCxnSpPr>
          <p:nvPr/>
        </p:nvCxnSpPr>
        <p:spPr>
          <a:xfrm rot="10800000">
            <a:off x="3962400" y="3124200"/>
            <a:ext cx="45720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4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391024" y="3659616"/>
            <a:ext cx="4676776" cy="114098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Text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6: rewind(FILE*)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0" y="4800600"/>
            <a:ext cx="4379998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914400"/>
            <a:ext cx="5410200" cy="404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29000" y="914400"/>
            <a:ext cx="501650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Arrow Connector 7"/>
          <p:cNvCxnSpPr/>
          <p:nvPr/>
        </p:nvCxnSpPr>
        <p:spPr>
          <a:xfrm rot="5400000" flipH="1" flipV="1">
            <a:off x="3390900" y="1562100"/>
            <a:ext cx="2286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 flipH="1" flipV="1">
            <a:off x="4799806" y="1524000"/>
            <a:ext cx="1524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38600" y="4038600"/>
            <a:ext cx="5016502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" name="Straight Arrow Connector 11"/>
          <p:cNvCxnSpPr/>
          <p:nvPr/>
        </p:nvCxnSpPr>
        <p:spPr>
          <a:xfrm rot="5400000" flipH="1" flipV="1">
            <a:off x="4000500" y="4762500"/>
            <a:ext cx="228600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981200" y="3276600"/>
            <a:ext cx="205740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667000" y="1600200"/>
            <a:ext cx="13716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Text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638300"/>
            <a:ext cx="5762625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7: fseek(…)</a:t>
            </a:r>
          </a:p>
        </p:txBody>
      </p:sp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15074" y="4724400"/>
            <a:ext cx="2676526" cy="17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809625"/>
            <a:ext cx="5360666" cy="638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" name="Rectangle 30"/>
          <p:cNvSpPr/>
          <p:nvPr/>
        </p:nvSpPr>
        <p:spPr>
          <a:xfrm>
            <a:off x="4800600" y="1524000"/>
            <a:ext cx="3429000" cy="381000"/>
          </a:xfrm>
          <a:prstGeom prst="rect">
            <a:avLst/>
          </a:prstGeom>
          <a:solidFill>
            <a:srgbClr val="99FFCC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</a:t>
            </a:r>
            <a:r>
              <a:rPr lang="en-US" dirty="0">
                <a:solidFill>
                  <a:schemeClr val="tx1"/>
                </a:solidFill>
              </a:rPr>
              <a:t>ontent for testing fseek function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800600" y="1905000"/>
            <a:ext cx="3429000" cy="381000"/>
          </a:xfrm>
          <a:prstGeom prst="rect">
            <a:avLst/>
          </a:prstGeom>
          <a:solidFill>
            <a:srgbClr val="99FFCC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content for tes</a:t>
            </a:r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dirty="0">
                <a:solidFill>
                  <a:schemeClr val="tx1"/>
                </a:solidFill>
              </a:rPr>
              <a:t>ing fseek function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800600" y="2286000"/>
            <a:ext cx="3429000" cy="381000"/>
          </a:xfrm>
          <a:prstGeom prst="rect">
            <a:avLst/>
          </a:prstGeom>
          <a:solidFill>
            <a:srgbClr val="99FFCC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content fo</a:t>
            </a:r>
            <a:r>
              <a:rPr lang="en-US" b="1" dirty="0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chemeClr val="tx1"/>
                </a:solidFill>
              </a:rPr>
              <a:t> testing fseek function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800600" y="2667000"/>
            <a:ext cx="3429000" cy="381000"/>
          </a:xfrm>
          <a:prstGeom prst="rect">
            <a:avLst/>
          </a:prstGeom>
          <a:solidFill>
            <a:srgbClr val="99FFCC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content for testing fseek functio</a:t>
            </a:r>
            <a:r>
              <a:rPr lang="en-US" b="1" dirty="0">
                <a:solidFill>
                  <a:srgbClr val="FF0000"/>
                </a:solidFill>
              </a:rPr>
              <a:t>n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3505200" y="1752600"/>
            <a:ext cx="14478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2" idx="1"/>
          </p:cNvCxnSpPr>
          <p:nvPr/>
        </p:nvCxnSpPr>
        <p:spPr>
          <a:xfrm rot="5400000" flipH="1" flipV="1">
            <a:off x="3829050" y="2305050"/>
            <a:ext cx="11811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2590800" y="2514600"/>
            <a:ext cx="21336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4800600" y="3048000"/>
            <a:ext cx="3429000" cy="381000"/>
          </a:xfrm>
          <a:prstGeom prst="rect">
            <a:avLst/>
          </a:prstGeom>
          <a:solidFill>
            <a:srgbClr val="99FFCC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content for testing fseek </a:t>
            </a:r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dirty="0">
                <a:solidFill>
                  <a:schemeClr val="tx1"/>
                </a:solidFill>
              </a:rPr>
              <a:t>unction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638800" y="3505200"/>
            <a:ext cx="3429000" cy="381000"/>
          </a:xfrm>
          <a:prstGeom prst="rect">
            <a:avLst/>
          </a:prstGeom>
          <a:solidFill>
            <a:srgbClr val="99FFCC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</a:t>
            </a:r>
            <a:r>
              <a:rPr lang="en-US" dirty="0">
                <a:solidFill>
                  <a:schemeClr val="tx1"/>
                </a:solidFill>
              </a:rPr>
              <a:t>ontent for testing fseek function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638800" y="3886200"/>
            <a:ext cx="3429000" cy="381000"/>
          </a:xfrm>
          <a:prstGeom prst="rect">
            <a:avLst/>
          </a:prstGeom>
          <a:solidFill>
            <a:srgbClr val="99FFCC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content fo</a:t>
            </a:r>
            <a:r>
              <a:rPr lang="en-US" b="1" dirty="0">
                <a:solidFill>
                  <a:srgbClr val="FF0000"/>
                </a:solidFill>
              </a:rPr>
              <a:t>r</a:t>
            </a:r>
            <a:r>
              <a:rPr lang="en-US" dirty="0">
                <a:solidFill>
                  <a:schemeClr val="tx1"/>
                </a:solidFill>
              </a:rPr>
              <a:t> testing fseek function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2590800" y="2895600"/>
            <a:ext cx="213360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2590800" y="3276600"/>
            <a:ext cx="21336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42" idx="1"/>
          </p:cNvCxnSpPr>
          <p:nvPr/>
        </p:nvCxnSpPr>
        <p:spPr>
          <a:xfrm flipV="1">
            <a:off x="2438400" y="3695700"/>
            <a:ext cx="3200400" cy="1257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43" idx="1"/>
          </p:cNvCxnSpPr>
          <p:nvPr/>
        </p:nvCxnSpPr>
        <p:spPr>
          <a:xfrm flipV="1">
            <a:off x="2438400" y="4076700"/>
            <a:ext cx="3200400" cy="876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5029200" y="1828800"/>
            <a:ext cx="1295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10800000" flipV="1">
            <a:off x="5943600" y="220980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10800000" flipV="1">
            <a:off x="7391400" y="2895600"/>
            <a:ext cx="762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5867400" y="3810000"/>
            <a:ext cx="838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8229600" y="2667000"/>
            <a:ext cx="838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EOF</a:t>
            </a:r>
          </a:p>
          <a:p>
            <a:pPr algn="ctr"/>
            <a:r>
              <a:rPr lang="en-US" sz="1400" dirty="0"/>
              <a:t>(2bytes)</a:t>
            </a: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Text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 What is a file?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229600" cy="51054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A complete, named collection of information, such as a program, a set of data used by a program, or a user-created document. A file is the basic unit of storage that enables a computer to distinguish one set of information from another. A file is the “glue” that binds a conglomeration of instructions, numbers, words, or images into a coherent unit that a user can retrieve, change, delete, save, or send to an output device ( from MS Computer Dictionary)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Text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File: Related data that are stored in a mass storage (disks).</a:t>
            </a:r>
          </a:p>
          <a:p>
            <a:r>
              <a:rPr lang="en-US" dirty="0"/>
              <a:t>Files are managed by the operating system (OS).</a:t>
            </a:r>
          </a:p>
          <a:p>
            <a:r>
              <a:rPr lang="en-US" dirty="0"/>
              <a:t>OS identifies a file through it’s name.</a:t>
            </a:r>
          </a:p>
          <a:p>
            <a:r>
              <a:rPr lang="en-US" dirty="0"/>
              <a:t>To specify a absolute filename in C:</a:t>
            </a:r>
          </a:p>
          <a:p>
            <a:pPr lvl="1">
              <a:buNone/>
            </a:pPr>
            <a:r>
              <a:rPr lang="en-US" dirty="0"/>
              <a:t>“C:\\f1\\f11\\file1.dat” or “C:/f1/f11/file1.dat”</a:t>
            </a:r>
          </a:p>
          <a:p>
            <a:r>
              <a:rPr lang="en-US" dirty="0"/>
              <a:t>To process data in a file: We need to know format and meaning of each data in 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Text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" y="1010920"/>
          <a:ext cx="8305800" cy="561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Purpose    STDIO.H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Syntax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Open a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FILE* fopen(char fname[], char mode[])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Close a opening fle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int fclose(FILE*)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Read a 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int</a:t>
                      </a:r>
                      <a:r>
                        <a:rPr lang="en-US" b="1" baseline="0" dirty="0"/>
                        <a:t> fgetc(FILE*)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Write a 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int fputc(char,</a:t>
                      </a:r>
                      <a:r>
                        <a:rPr lang="en-US" b="1" baseline="0" dirty="0"/>
                        <a:t> FILE*) </a:t>
                      </a:r>
                      <a:r>
                        <a:rPr lang="en-US" b="1" baseline="0" dirty="0">
                          <a:sym typeface="Wingdings" pitchFamily="2" charset="2"/>
                        </a:rPr>
                        <a:t> EOF (-1) 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Read a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fgets(</a:t>
                      </a:r>
                      <a:r>
                        <a:rPr lang="en-US" b="1" baseline="0" dirty="0"/>
                        <a:t> char S[]</a:t>
                      </a:r>
                      <a:r>
                        <a:rPr lang="en-US" b="1" dirty="0"/>
                        <a:t>, int nbytes, FILE* f);</a:t>
                      </a:r>
                      <a:r>
                        <a:rPr lang="en-US" b="1" baseline="0" dirty="0"/>
                        <a:t> </a:t>
                      </a:r>
                      <a:r>
                        <a:rPr lang="en-US" b="1" baseline="0" dirty="0">
                          <a:sym typeface="Wingdings" pitchFamily="2" charset="2"/>
                        </a:rPr>
                        <a:t> NULL if EOF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Write a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fputs ( char*,</a:t>
                      </a:r>
                      <a:r>
                        <a:rPr lang="en-US" b="1" baseline="0" dirty="0"/>
                        <a:t> FILE*)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Read a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fscanf ( FILE*, char* format, PointerList)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r>
                        <a:rPr lang="en-US" dirty="0"/>
                        <a:t>Write a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fprint ( FILE*, char* format, VarList)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 whether the file is EOF?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int feof(FILE*)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Rewind to the beginning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void  rewind (FILE*)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 the current file 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long  ftell(FILE*)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Move the current 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int  fseek (FILE*,  long offset, int fromPos)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Rename  a closed</a:t>
                      </a:r>
                      <a:r>
                        <a:rPr lang="en-US" baseline="0" dirty="0"/>
                        <a:t>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rename ( char fName[], char newName[])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Remove</a:t>
                      </a:r>
                      <a:r>
                        <a:rPr lang="en-US" baseline="0" dirty="0"/>
                        <a:t> a closed file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remove ( char fName[])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Text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38338" y="2224088"/>
            <a:ext cx="5267325" cy="240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Text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304800" y="1295400"/>
            <a:ext cx="8305800" cy="4724400"/>
            <a:chOff x="192" y="1008"/>
            <a:chExt cx="5232" cy="2976"/>
          </a:xfrm>
        </p:grpSpPr>
        <p:sp>
          <p:nvSpPr>
            <p:cNvPr id="5" name="Line 25"/>
            <p:cNvSpPr>
              <a:spLocks noChangeShapeType="1"/>
            </p:cNvSpPr>
            <p:nvPr/>
          </p:nvSpPr>
          <p:spPr bwMode="auto">
            <a:xfrm>
              <a:off x="3216" y="2928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" name="Line 26"/>
            <p:cNvSpPr>
              <a:spLocks noChangeShapeType="1"/>
            </p:cNvSpPr>
            <p:nvPr/>
          </p:nvSpPr>
          <p:spPr bwMode="auto">
            <a:xfrm>
              <a:off x="3216" y="1968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" name="Line 27"/>
            <p:cNvSpPr>
              <a:spLocks noChangeShapeType="1"/>
            </p:cNvSpPr>
            <p:nvPr/>
          </p:nvSpPr>
          <p:spPr bwMode="auto">
            <a:xfrm>
              <a:off x="3216" y="120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Line 23"/>
            <p:cNvSpPr>
              <a:spLocks noChangeShapeType="1"/>
            </p:cNvSpPr>
            <p:nvPr/>
          </p:nvSpPr>
          <p:spPr bwMode="auto">
            <a:xfrm>
              <a:off x="720" y="2928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" name="Line 22"/>
            <p:cNvSpPr>
              <a:spLocks noChangeShapeType="1"/>
            </p:cNvSpPr>
            <p:nvPr/>
          </p:nvSpPr>
          <p:spPr bwMode="auto">
            <a:xfrm>
              <a:off x="720" y="1968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Line 20"/>
            <p:cNvSpPr>
              <a:spLocks noChangeShapeType="1"/>
            </p:cNvSpPr>
            <p:nvPr/>
          </p:nvSpPr>
          <p:spPr bwMode="auto">
            <a:xfrm>
              <a:off x="720" y="1200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AutoShape 5"/>
            <p:cNvSpPr>
              <a:spLocks noChangeArrowheads="1"/>
            </p:cNvSpPr>
            <p:nvPr/>
          </p:nvSpPr>
          <p:spPr bwMode="auto">
            <a:xfrm>
              <a:off x="192" y="1008"/>
              <a:ext cx="528" cy="2592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Text</a:t>
              </a:r>
            </a:p>
            <a:p>
              <a:pPr algn="ctr"/>
              <a:r>
                <a:rPr lang="en-US" b="1" dirty="0"/>
                <a:t>file</a:t>
              </a:r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</p:txBody>
        </p:sp>
        <p:sp>
          <p:nvSpPr>
            <p:cNvPr id="12" name="AutoShape 6"/>
            <p:cNvSpPr>
              <a:spLocks noChangeArrowheads="1"/>
            </p:cNvSpPr>
            <p:nvPr/>
          </p:nvSpPr>
          <p:spPr bwMode="auto">
            <a:xfrm>
              <a:off x="4944" y="1008"/>
              <a:ext cx="480" cy="2592"/>
            </a:xfrm>
            <a:prstGeom prst="foldedCorner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Text</a:t>
              </a:r>
            </a:p>
            <a:p>
              <a:pPr algn="ctr"/>
              <a:r>
                <a:rPr lang="en-US" b="1" dirty="0"/>
                <a:t>file</a:t>
              </a:r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  <a:p>
              <a:pPr algn="ctr"/>
              <a:endParaRPr lang="en-US" b="1" dirty="0"/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2400" y="1056"/>
              <a:ext cx="81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char ch;</a:t>
              </a:r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2400" y="1824"/>
              <a:ext cx="816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char S[20];</a:t>
              </a:r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2400" y="2640"/>
              <a:ext cx="816" cy="62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numeric</a:t>
              </a:r>
            </a:p>
            <a:p>
              <a:pPr algn="ctr"/>
              <a:r>
                <a:rPr lang="en-US" b="1" dirty="0"/>
                <a:t>variable</a:t>
              </a:r>
            </a:p>
            <a:p>
              <a:pPr algn="ctr"/>
              <a:r>
                <a:rPr lang="en-US" b="1" dirty="0"/>
                <a:t>x</a:t>
              </a: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912" y="1056"/>
              <a:ext cx="1200" cy="28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ch= fgetc(f);</a:t>
              </a:r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3552" y="1056"/>
              <a:ext cx="1200" cy="288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int fputc(ch,f);</a:t>
              </a:r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816" y="1824"/>
              <a:ext cx="1296" cy="28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fgets(S,nbytes,f);</a:t>
              </a:r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3504" y="1824"/>
              <a:ext cx="1296" cy="288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fputs(S,f);</a:t>
              </a:r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768" y="2784"/>
              <a:ext cx="1440" cy="28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fscanf ( f, “%</a:t>
              </a:r>
              <a:r>
                <a:rPr lang="en-US" b="1" dirty="0">
                  <a:cs typeface="Arial" charset="0"/>
                </a:rPr>
                <a:t>♣” </a:t>
              </a:r>
              <a:r>
                <a:rPr lang="en-US" b="1" dirty="0"/>
                <a:t>, &amp;x);</a:t>
              </a:r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3408" y="2784"/>
              <a:ext cx="1392" cy="288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fprintf ( f, “%</a:t>
              </a:r>
              <a:r>
                <a:rPr lang="en-US" b="1" dirty="0">
                  <a:cs typeface="Arial" charset="0"/>
                </a:rPr>
                <a:t>♣” </a:t>
              </a:r>
              <a:r>
                <a:rPr lang="en-US" b="1" dirty="0"/>
                <a:t>, x);</a:t>
              </a:r>
            </a:p>
          </p:txBody>
        </p:sp>
        <p:sp>
          <p:nvSpPr>
            <p:cNvPr id="22" name="Rectangle 18"/>
            <p:cNvSpPr>
              <a:spLocks noChangeArrowheads="1"/>
            </p:cNvSpPr>
            <p:nvPr/>
          </p:nvSpPr>
          <p:spPr bwMode="auto">
            <a:xfrm>
              <a:off x="1776" y="3312"/>
              <a:ext cx="2544" cy="67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b="1" dirty="0"/>
                <a:t>Return value:</a:t>
              </a:r>
            </a:p>
            <a:p>
              <a:r>
                <a:rPr lang="en-US" b="1" dirty="0"/>
                <a:t>-1 (EOF) end-of- file error or file error</a:t>
              </a:r>
            </a:p>
            <a:p>
              <a:r>
                <a:rPr lang="en-US" b="1" dirty="0"/>
                <a:t>&gt;0 : read successfully</a:t>
              </a:r>
            </a:p>
          </p:txBody>
        </p:sp>
      </p:grpSp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1295400" y="3124200"/>
            <a:ext cx="1752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 dirty="0"/>
              <a:t>!=NULL or NULL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rot="16200000" flipH="1">
            <a:off x="800100" y="2705100"/>
            <a:ext cx="31242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6200000" flipH="1">
            <a:off x="2552700" y="468630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5753100" y="4686300"/>
            <a:ext cx="3810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Text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19400"/>
            <a:ext cx="7924800" cy="563562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Text Files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096962"/>
          </a:xfrm>
        </p:spPr>
        <p:txBody>
          <a:bodyPr/>
          <a:lstStyle/>
          <a:p>
            <a:r>
              <a:rPr lang="en-US" dirty="0"/>
              <a:t>Bonus: </a:t>
            </a:r>
            <a:br>
              <a:rPr lang="en-US" dirty="0"/>
            </a:br>
            <a:r>
              <a:rPr lang="en-US" dirty="0"/>
              <a:t>Text Files and Parallel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1"/>
            <a:ext cx="7924800" cy="30480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Actually, each real object contains some data, such as details of students include name, address and mark. Some arrays can be used to manage a list of objects. </a:t>
            </a:r>
          </a:p>
          <a:p>
            <a:r>
              <a:rPr lang="en-US" dirty="0"/>
              <a:t>Data of a class (group of students) are usually presented in a file as a table.</a:t>
            </a:r>
          </a:p>
          <a:p>
            <a:r>
              <a:rPr lang="en-US" dirty="0"/>
              <a:t>A row in a data table is called as a record.</a:t>
            </a:r>
          </a:p>
          <a:p>
            <a:r>
              <a:rPr lang="en-US" dirty="0"/>
              <a:t>Each column in the table is call a field.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4572000"/>
            <a:ext cx="41148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Text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/>
          <a:lstStyle/>
          <a:p>
            <a:r>
              <a:rPr lang="en-US" dirty="0"/>
              <a:t>Bonus…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3505200" cy="44196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We call each line in a text file a record.  </a:t>
            </a:r>
          </a:p>
          <a:p>
            <a:pPr>
              <a:lnSpc>
                <a:spcPct val="90000"/>
              </a:lnSpc>
            </a:pPr>
            <a:r>
              <a:rPr lang="en-US" dirty="0"/>
              <a:t>A record is a sequence of characters that ends with a </a:t>
            </a:r>
            <a:r>
              <a:rPr lang="en-US" b="1" dirty="0">
                <a:solidFill>
                  <a:srgbClr val="0070C0"/>
                </a:solidFill>
              </a:rPr>
              <a:t>newline </a:t>
            </a:r>
            <a:r>
              <a:rPr lang="en-US" dirty="0"/>
              <a:t>delimiter.  </a:t>
            </a:r>
          </a:p>
          <a:p>
            <a:pPr>
              <a:lnSpc>
                <a:spcPct val="90000"/>
              </a:lnSpc>
            </a:pPr>
            <a:r>
              <a:rPr lang="en-US" dirty="0"/>
              <a:t>Typically, one record refers to one entity of information. 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0" y="1371600"/>
            <a:ext cx="50292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6200" y="3886200"/>
            <a:ext cx="508635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Text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/>
          <a:lstStyle/>
          <a:p>
            <a:r>
              <a:rPr lang="en-US" dirty="0"/>
              <a:t>Bonus…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686800" cy="1524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To manage a list of records, some arrays are needed. All elements at the same position present a record.</a:t>
            </a:r>
          </a:p>
          <a:p>
            <a:pPr>
              <a:lnSpc>
                <a:spcPct val="90000"/>
              </a:lnSpc>
            </a:pPr>
            <a:r>
              <a:rPr lang="en-US" dirty="0"/>
              <a:t>If one change is performed on an array (such as sorting), others may be changed appropriately.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76450" y="3505200"/>
            <a:ext cx="508635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1295400" y="4876800"/>
            <a:ext cx="1447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Joseph</a:t>
            </a:r>
          </a:p>
        </p:txBody>
      </p:sp>
      <p:sp>
        <p:nvSpPr>
          <p:cNvPr id="7" name="Rectangle 6"/>
          <p:cNvSpPr/>
          <p:nvPr/>
        </p:nvSpPr>
        <p:spPr>
          <a:xfrm>
            <a:off x="1295400" y="5181600"/>
            <a:ext cx="1447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Dinh Tan Vu</a:t>
            </a:r>
          </a:p>
        </p:txBody>
      </p:sp>
      <p:sp>
        <p:nvSpPr>
          <p:cNvPr id="8" name="Rectangle 7"/>
          <p:cNvSpPr/>
          <p:nvPr/>
        </p:nvSpPr>
        <p:spPr>
          <a:xfrm>
            <a:off x="1295400" y="5486400"/>
            <a:ext cx="1447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Miranda</a:t>
            </a:r>
          </a:p>
        </p:txBody>
      </p:sp>
      <p:sp>
        <p:nvSpPr>
          <p:cNvPr id="9" name="Rectangle 8"/>
          <p:cNvSpPr/>
          <p:nvPr/>
        </p:nvSpPr>
        <p:spPr>
          <a:xfrm>
            <a:off x="1295400" y="5791200"/>
            <a:ext cx="1447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Celine Dion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3124200" y="4876800"/>
            <a:ext cx="3352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12 Le Loi, Q1, TPHCM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24200" y="5181600"/>
            <a:ext cx="3352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12/66 duong so 3, Qo Vap, TPHCM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124200" y="5486400"/>
            <a:ext cx="3352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123 Calmette, District 1, HCM City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24200" y="5791200"/>
            <a:ext cx="3352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124 street 8, district 7, HCM City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934200" y="4876800"/>
            <a:ext cx="533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7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934200" y="5181600"/>
            <a:ext cx="533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8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934200" y="5486400"/>
            <a:ext cx="533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5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934200" y="5791200"/>
            <a:ext cx="533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9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Text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/>
          <a:lstStyle/>
          <a:p>
            <a:r>
              <a:rPr lang="en-US" dirty="0"/>
              <a:t>Bonus…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762000" y="1219200"/>
            <a:ext cx="7924800" cy="152399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Data representing a student include: name, address, mark.</a:t>
            </a:r>
          </a:p>
          <a:p>
            <a:r>
              <a:rPr lang="en-US" dirty="0"/>
              <a:t>A list of students are stored in the file </a:t>
            </a:r>
            <a:r>
              <a:rPr lang="en-US" b="1" dirty="0"/>
              <a:t>students.txt</a:t>
            </a:r>
            <a:r>
              <a:rPr lang="en-US" dirty="0"/>
              <a:t> as below:</a:t>
            </a:r>
          </a:p>
        </p:txBody>
      </p:sp>
      <p:sp>
        <p:nvSpPr>
          <p:cNvPr id="19" name="Content Placeholder 17"/>
          <p:cNvSpPr txBox="1">
            <a:spLocks/>
          </p:cNvSpPr>
          <p:nvPr/>
        </p:nvSpPr>
        <p:spPr>
          <a:xfrm>
            <a:off x="914400" y="4495800"/>
            <a:ext cx="7924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Write a C-program that will print out the list of students in descending order based on their marks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then the list will be written to the file students_2.txt with the same format as the previous file.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23950" y="2819400"/>
            <a:ext cx="6800850" cy="1502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Text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639762"/>
          </a:xfrm>
        </p:spPr>
        <p:txBody>
          <a:bodyPr/>
          <a:lstStyle/>
          <a:p>
            <a:r>
              <a:rPr lang="en-US" dirty="0"/>
              <a:t>Bonus…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3048000"/>
            <a:ext cx="54578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1371600"/>
            <a:ext cx="6800850" cy="1502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95500" y="4800600"/>
            <a:ext cx="49149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Text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533400" y="1143001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 file is not necessarily stored contiguously on a secondary storage device 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Disk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Track  Sector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Some sectors  Cluster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Unit of disk allocation: Cluster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This cluster contains data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to point to the next one.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The contents of a file is accessible after we have turned the power off and back on at a later time.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file?...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9400" y="1676400"/>
            <a:ext cx="2009775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Text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95250" y="381000"/>
            <a:ext cx="8896350" cy="6324600"/>
            <a:chOff x="95250" y="381000"/>
            <a:chExt cx="8896350" cy="6324600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23825" y="381000"/>
              <a:ext cx="8867775" cy="2314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5250" y="2705100"/>
              <a:ext cx="6229350" cy="4000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0" y="381000"/>
            <a:ext cx="2590800" cy="639762"/>
          </a:xfrm>
        </p:spPr>
        <p:txBody>
          <a:bodyPr/>
          <a:lstStyle/>
          <a:p>
            <a:r>
              <a:rPr lang="en-US" dirty="0"/>
              <a:t>Bonus…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Text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0" y="381000"/>
            <a:ext cx="2590800" cy="639762"/>
          </a:xfrm>
        </p:spPr>
        <p:txBody>
          <a:bodyPr/>
          <a:lstStyle/>
          <a:p>
            <a:r>
              <a:rPr lang="en-US" dirty="0"/>
              <a:t>Bonus…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" y="990600"/>
            <a:ext cx="9048750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3048000"/>
            <a:ext cx="6800850" cy="1502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Arrow Connector 7"/>
          <p:cNvCxnSpPr/>
          <p:nvPr/>
        </p:nvCxnSpPr>
        <p:spPr>
          <a:xfrm rot="5400000">
            <a:off x="2743200" y="2590800"/>
            <a:ext cx="9906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419600" y="2438400"/>
            <a:ext cx="1371600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100" y="4648200"/>
            <a:ext cx="681990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2274" y="5943600"/>
            <a:ext cx="7322526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" name="Straight Arrow Connector 14"/>
          <p:cNvCxnSpPr/>
          <p:nvPr/>
        </p:nvCxnSpPr>
        <p:spPr>
          <a:xfrm rot="5400000">
            <a:off x="1790700" y="5676900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514600" y="5638800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971800" y="5638800"/>
            <a:ext cx="4648200" cy="381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Text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0" y="381000"/>
            <a:ext cx="2590800" cy="639762"/>
          </a:xfrm>
        </p:spPr>
        <p:txBody>
          <a:bodyPr/>
          <a:lstStyle/>
          <a:p>
            <a:r>
              <a:rPr lang="en-US" dirty="0"/>
              <a:t>Bonus…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7763" y="1119188"/>
            <a:ext cx="6848475" cy="461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Text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0" y="381000"/>
            <a:ext cx="2590800" cy="639762"/>
          </a:xfrm>
        </p:spPr>
        <p:txBody>
          <a:bodyPr/>
          <a:lstStyle/>
          <a:p>
            <a:r>
              <a:rPr lang="en-US" dirty="0"/>
              <a:t>Bonus…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5" y="1371600"/>
            <a:ext cx="8515350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21229" y="3352800"/>
            <a:ext cx="6787242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Arrow Connector 5"/>
          <p:cNvCxnSpPr/>
          <p:nvPr/>
        </p:nvCxnSpPr>
        <p:spPr>
          <a:xfrm rot="16200000" flipH="1">
            <a:off x="1828800" y="3276600"/>
            <a:ext cx="1524000" cy="152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820194" y="2667794"/>
            <a:ext cx="3809206" cy="144700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Text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19400"/>
            <a:ext cx="7924800" cy="563562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Text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 File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fundamental unit of a file is a byte.  </a:t>
            </a:r>
          </a:p>
          <a:p>
            <a:r>
              <a:rPr lang="en-US" dirty="0"/>
              <a:t>A file is a stream of bytes. </a:t>
            </a:r>
          </a:p>
          <a:p>
            <a:r>
              <a:rPr lang="en-US" dirty="0"/>
              <a:t>A file concludes with a special mark called the end of file mark (EOF). </a:t>
            </a:r>
          </a:p>
          <a:p>
            <a:r>
              <a:rPr lang="en-US" dirty="0"/>
              <a:t>Based on the way used to store data:</a:t>
            </a:r>
          </a:p>
          <a:p>
            <a:pPr lvl="1"/>
            <a:r>
              <a:rPr lang="en-US" dirty="0"/>
              <a:t>Text file: Unit of data in a file is an ASCII code of character.</a:t>
            </a:r>
          </a:p>
          <a:p>
            <a:pPr lvl="1"/>
            <a:r>
              <a:rPr lang="en-US" dirty="0"/>
              <a:t>Binary file: Unit of data in a binary byte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Each byte on the file is a direct image of the corresponding byte in memory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Text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Types…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09600" y="1219200"/>
            <a:ext cx="1524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/>
              <a:t>Characters</a:t>
            </a:r>
          </a:p>
          <a:p>
            <a:pPr algn="ctr"/>
            <a:r>
              <a:rPr lang="en-US" b="1" dirty="0"/>
              <a:t>“ABC”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85800" y="4343400"/>
            <a:ext cx="1371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/>
              <a:t>Number</a:t>
            </a:r>
          </a:p>
          <a:p>
            <a:pPr algn="ctr"/>
            <a:r>
              <a:rPr lang="en-US" b="1" dirty="0"/>
              <a:t>260 (2 bytes)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200400" y="2819400"/>
            <a:ext cx="17526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/>
              <a:t>ASCII codes</a:t>
            </a:r>
          </a:p>
          <a:p>
            <a:pPr algn="ctr"/>
            <a:r>
              <a:rPr lang="en-US" b="1" dirty="0"/>
              <a:t>of digits</a:t>
            </a:r>
          </a:p>
        </p:txBody>
      </p:sp>
      <p:sp>
        <p:nvSpPr>
          <p:cNvPr id="8" name="AutoShape 10"/>
          <p:cNvSpPr>
            <a:spLocks noChangeArrowheads="1"/>
          </p:cNvSpPr>
          <p:nvPr/>
        </p:nvSpPr>
        <p:spPr bwMode="auto">
          <a:xfrm>
            <a:off x="5410200" y="1066800"/>
            <a:ext cx="1676400" cy="2971800"/>
          </a:xfrm>
          <a:prstGeom prst="flowChartDocumen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/>
              <a:t>01000001</a:t>
            </a:r>
          </a:p>
          <a:p>
            <a:pPr algn="ctr"/>
            <a:r>
              <a:rPr lang="en-US" b="1" dirty="0"/>
              <a:t>01000010</a:t>
            </a:r>
          </a:p>
          <a:p>
            <a:pPr algn="ctr"/>
            <a:r>
              <a:rPr lang="en-US" b="1" dirty="0"/>
              <a:t>01000011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00110010</a:t>
            </a:r>
          </a:p>
          <a:p>
            <a:pPr algn="ctr"/>
            <a:r>
              <a:rPr lang="en-US" b="1" dirty="0"/>
              <a:t>00110110</a:t>
            </a:r>
          </a:p>
          <a:p>
            <a:pPr algn="ctr"/>
            <a:r>
              <a:rPr lang="en-US" b="1" dirty="0"/>
              <a:t>00110000</a:t>
            </a:r>
          </a:p>
        </p:txBody>
      </p:sp>
      <p:sp>
        <p:nvSpPr>
          <p:cNvPr id="9" name="AutoShape 11"/>
          <p:cNvSpPr>
            <a:spLocks noChangeArrowheads="1"/>
          </p:cNvSpPr>
          <p:nvPr/>
        </p:nvSpPr>
        <p:spPr bwMode="auto">
          <a:xfrm>
            <a:off x="5410200" y="4572000"/>
            <a:ext cx="1676400" cy="1371600"/>
          </a:xfrm>
          <a:prstGeom prst="flowChartDocumen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/>
              <a:t>00000001</a:t>
            </a:r>
          </a:p>
          <a:p>
            <a:pPr algn="ctr"/>
            <a:r>
              <a:rPr lang="en-US" b="1" dirty="0"/>
              <a:t>00000100</a:t>
            </a:r>
          </a:p>
        </p:txBody>
      </p:sp>
      <p:sp>
        <p:nvSpPr>
          <p:cNvPr id="10" name="Line 14"/>
          <p:cNvSpPr>
            <a:spLocks noChangeShapeType="1"/>
          </p:cNvSpPr>
          <p:nvPr/>
        </p:nvSpPr>
        <p:spPr bwMode="auto">
          <a:xfrm flipV="1">
            <a:off x="4953000" y="32766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1" name="Line 16"/>
          <p:cNvSpPr>
            <a:spLocks noChangeShapeType="1"/>
          </p:cNvSpPr>
          <p:nvPr/>
        </p:nvSpPr>
        <p:spPr bwMode="auto">
          <a:xfrm>
            <a:off x="2057400" y="51816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2" name="Oval 17"/>
          <p:cNvSpPr>
            <a:spLocks noChangeArrowheads="1"/>
          </p:cNvSpPr>
          <p:nvPr/>
        </p:nvSpPr>
        <p:spPr bwMode="auto">
          <a:xfrm>
            <a:off x="2209800" y="4419600"/>
            <a:ext cx="10668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convert</a:t>
            </a:r>
          </a:p>
        </p:txBody>
      </p:sp>
      <p:sp>
        <p:nvSpPr>
          <p:cNvPr id="13" name="Line 20"/>
          <p:cNvSpPr>
            <a:spLocks noChangeShapeType="1"/>
          </p:cNvSpPr>
          <p:nvPr/>
        </p:nvSpPr>
        <p:spPr bwMode="auto">
          <a:xfrm flipV="1">
            <a:off x="838200" y="3048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4" name="Line 21"/>
          <p:cNvSpPr>
            <a:spLocks noChangeShapeType="1"/>
          </p:cNvSpPr>
          <p:nvPr/>
        </p:nvSpPr>
        <p:spPr bwMode="auto">
          <a:xfrm flipV="1">
            <a:off x="2057400" y="2057400"/>
            <a:ext cx="3429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>
            <a:off x="838200" y="3962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6" name="Line 24"/>
          <p:cNvSpPr>
            <a:spLocks noChangeShapeType="1"/>
          </p:cNvSpPr>
          <p:nvPr/>
        </p:nvSpPr>
        <p:spPr bwMode="auto">
          <a:xfrm flipV="1">
            <a:off x="2057400" y="48006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7" name="Rectangle 26"/>
          <p:cNvSpPr>
            <a:spLocks noChangeArrowheads="1"/>
          </p:cNvSpPr>
          <p:nvPr/>
        </p:nvSpPr>
        <p:spPr bwMode="auto">
          <a:xfrm>
            <a:off x="7391400" y="1981200"/>
            <a:ext cx="1295400" cy="838200"/>
          </a:xfrm>
          <a:prstGeom prst="rect">
            <a:avLst/>
          </a:prstGeom>
          <a:solidFill>
            <a:srgbClr val="CC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/>
              <a:t>Text file</a:t>
            </a:r>
          </a:p>
        </p:txBody>
      </p:sp>
      <p:sp>
        <p:nvSpPr>
          <p:cNvPr id="18" name="Rectangle 27"/>
          <p:cNvSpPr>
            <a:spLocks noChangeArrowheads="1"/>
          </p:cNvSpPr>
          <p:nvPr/>
        </p:nvSpPr>
        <p:spPr bwMode="auto">
          <a:xfrm>
            <a:off x="7391400" y="4648200"/>
            <a:ext cx="1295400" cy="838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/>
              <a:t>Binary</a:t>
            </a:r>
          </a:p>
          <a:p>
            <a:pPr algn="ctr"/>
            <a:r>
              <a:rPr lang="en-US" b="1" dirty="0"/>
              <a:t>file</a:t>
            </a:r>
          </a:p>
        </p:txBody>
      </p:sp>
      <p:sp>
        <p:nvSpPr>
          <p:cNvPr id="19" name="Rectangle 28"/>
          <p:cNvSpPr>
            <a:spLocks noChangeArrowheads="1"/>
          </p:cNvSpPr>
          <p:nvPr/>
        </p:nvSpPr>
        <p:spPr bwMode="auto">
          <a:xfrm>
            <a:off x="685800" y="4953000"/>
            <a:ext cx="1371600" cy="609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/>
              <a:t>00000001</a:t>
            </a:r>
          </a:p>
          <a:p>
            <a:pPr algn="ctr"/>
            <a:r>
              <a:rPr lang="en-US" b="1" dirty="0"/>
              <a:t>00000100</a:t>
            </a:r>
            <a:endParaRPr lang="en-US" dirty="0"/>
          </a:p>
        </p:txBody>
      </p:sp>
      <p:sp>
        <p:nvSpPr>
          <p:cNvPr id="20" name="Rectangle 29"/>
          <p:cNvSpPr>
            <a:spLocks noChangeArrowheads="1"/>
          </p:cNvSpPr>
          <p:nvPr/>
        </p:nvSpPr>
        <p:spPr bwMode="auto">
          <a:xfrm>
            <a:off x="304800" y="1828800"/>
            <a:ext cx="2286000" cy="1219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/>
              <a:t>01000001      (‘A’)</a:t>
            </a:r>
          </a:p>
          <a:p>
            <a:pPr algn="ctr"/>
            <a:r>
              <a:rPr lang="en-US" b="1" dirty="0"/>
              <a:t>01000010      (‘B’)</a:t>
            </a:r>
          </a:p>
          <a:p>
            <a:pPr algn="ctr"/>
            <a:r>
              <a:rPr lang="en-US" b="1" dirty="0"/>
              <a:t>01000011      (‘C’)</a:t>
            </a:r>
          </a:p>
          <a:p>
            <a:pPr algn="ctr"/>
            <a:r>
              <a:rPr lang="en-US" b="1" dirty="0"/>
              <a:t>00000000 (NULL)</a:t>
            </a:r>
            <a:endParaRPr lang="en-US" dirty="0"/>
          </a:p>
        </p:txBody>
      </p:sp>
      <p:sp>
        <p:nvSpPr>
          <p:cNvPr id="21" name="Rectangle 30"/>
          <p:cNvSpPr>
            <a:spLocks noChangeArrowheads="1"/>
          </p:cNvSpPr>
          <p:nvPr/>
        </p:nvSpPr>
        <p:spPr bwMode="auto">
          <a:xfrm>
            <a:off x="3200400" y="3505200"/>
            <a:ext cx="1752600" cy="9144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/>
              <a:t>00110010 (‘2’)</a:t>
            </a:r>
          </a:p>
          <a:p>
            <a:pPr algn="ctr"/>
            <a:r>
              <a:rPr lang="en-US" b="1" dirty="0"/>
              <a:t>00110110 (‘6’)</a:t>
            </a:r>
          </a:p>
          <a:p>
            <a:pPr algn="ctr"/>
            <a:r>
              <a:rPr lang="en-US" b="1" dirty="0"/>
              <a:t>00110000 (‘0’)</a:t>
            </a:r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 flipV="1">
            <a:off x="2971800" y="40386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457200" y="3505200"/>
            <a:ext cx="838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/>
              <a:t>Data</a:t>
            </a:r>
          </a:p>
        </p:txBody>
      </p:sp>
      <p:sp>
        <p:nvSpPr>
          <p:cNvPr id="24" name="Rectangle 23"/>
          <p:cNvSpPr/>
          <p:nvPr/>
        </p:nvSpPr>
        <p:spPr>
          <a:xfrm>
            <a:off x="0" y="6019800"/>
            <a:ext cx="5791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Arial" charset="0"/>
                <a:cs typeface="Arial" charset="0"/>
              </a:rPr>
              <a:t>Text format is more portable than binary format</a:t>
            </a:r>
          </a:p>
          <a:p>
            <a:r>
              <a:rPr lang="en-US" dirty="0">
                <a:latin typeface="Arial" charset="0"/>
                <a:cs typeface="Arial" charset="0"/>
              </a:rPr>
              <a:t>But binary format is more efficient than text format </a:t>
            </a: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Text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 Ways for Accessing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Typically, a file consists of records that we can access in either of two ways 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randomly (like CD's, hard disks) or 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sequentially (like Cassette Tapes). </a:t>
            </a:r>
          </a:p>
          <a:p>
            <a:endParaRPr lang="en-US" dirty="0"/>
          </a:p>
        </p:txBody>
      </p:sp>
      <p:pic>
        <p:nvPicPr>
          <p:cNvPr id="4" name="Picture 2" descr="061921290X_1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429000"/>
            <a:ext cx="80010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Text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4- Connecting to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1"/>
            <a:ext cx="6248400" cy="251459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Os manages hardware </a:t>
            </a:r>
            <a:r>
              <a:rPr lang="en-US" dirty="0">
                <a:sym typeface="Wingdings" pitchFamily="2" charset="2"/>
              </a:rPr>
              <a:t> Connecting a file in a program should be announced to the OS.</a:t>
            </a:r>
          </a:p>
          <a:p>
            <a:r>
              <a:rPr lang="en-US" dirty="0">
                <a:sym typeface="Wingdings" pitchFamily="2" charset="2"/>
              </a:rPr>
              <a:t>OS can manage some files concurrently. At a time, only one file can be accessed  Information about the opened file must be maintained for next read or write. </a:t>
            </a:r>
            <a:r>
              <a:rPr lang="en-US" dirty="0"/>
              <a:t> 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3581400"/>
            <a:ext cx="5992812" cy="304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943600" y="3505200"/>
            <a:ext cx="2819400" cy="3276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typedef struct _iobuf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char*	_ptr;</a:t>
            </a:r>
          </a:p>
          <a:p>
            <a:r>
              <a:rPr lang="en-US" dirty="0"/>
              <a:t>    int	_cnt;</a:t>
            </a:r>
          </a:p>
          <a:p>
            <a:r>
              <a:rPr lang="en-US" dirty="0"/>
              <a:t>    char*	_base;</a:t>
            </a:r>
          </a:p>
          <a:p>
            <a:r>
              <a:rPr lang="en-US" dirty="0"/>
              <a:t>     int	_flag;</a:t>
            </a:r>
          </a:p>
          <a:p>
            <a:r>
              <a:rPr lang="en-US" dirty="0"/>
              <a:t>     int	_file;</a:t>
            </a:r>
          </a:p>
          <a:p>
            <a:r>
              <a:rPr lang="en-US" dirty="0"/>
              <a:t>     int	_charbuf;</a:t>
            </a:r>
          </a:p>
          <a:p>
            <a:r>
              <a:rPr lang="en-US" dirty="0"/>
              <a:t>     int	_bufsiz;</a:t>
            </a:r>
          </a:p>
          <a:p>
            <a:r>
              <a:rPr lang="en-US" dirty="0"/>
              <a:t>     char*	_tmpfname;</a:t>
            </a:r>
          </a:p>
          <a:p>
            <a:r>
              <a:rPr lang="en-US" dirty="0"/>
              <a:t>} FILE;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43400" y="3581400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stdio.h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4495800" y="4343400"/>
            <a:ext cx="1447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061921290X_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65628" y="1517650"/>
            <a:ext cx="2525972" cy="145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Text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3363</TotalTime>
  <Words>2874</Words>
  <Application>Microsoft Office PowerPoint</Application>
  <PresentationFormat>On-screen Show (4:3)</PresentationFormat>
  <Paragraphs>542</Paragraphs>
  <Slides>54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9" baseType="lpstr">
      <vt:lpstr>Arial</vt:lpstr>
      <vt:lpstr>Calibri</vt:lpstr>
      <vt:lpstr>Times New Roman</vt:lpstr>
      <vt:lpstr>Wingdings</vt:lpstr>
      <vt:lpstr>Office Theme</vt:lpstr>
      <vt:lpstr>Text Files</vt:lpstr>
      <vt:lpstr>Objectives</vt:lpstr>
      <vt:lpstr>Contents</vt:lpstr>
      <vt:lpstr>1- What is a file?</vt:lpstr>
      <vt:lpstr>What is a file?...</vt:lpstr>
      <vt:lpstr>2- File Types</vt:lpstr>
      <vt:lpstr>File Types…</vt:lpstr>
      <vt:lpstr>3- Ways for Accessing Files</vt:lpstr>
      <vt:lpstr>4- Connecting to a File</vt:lpstr>
      <vt:lpstr>5- Declaration</vt:lpstr>
      <vt:lpstr>6- Steps for Accessing a File</vt:lpstr>
      <vt:lpstr>To specify a filename</vt:lpstr>
      <vt:lpstr>7- Some Common File Functions</vt:lpstr>
      <vt:lpstr>7.1- The fopen() function</vt:lpstr>
      <vt:lpstr>The fopen() function…</vt:lpstr>
      <vt:lpstr>7.2- The fclose() function</vt:lpstr>
      <vt:lpstr>7.3- The fgetc(), fputc() Functions</vt:lpstr>
      <vt:lpstr>Demonstration 1</vt:lpstr>
      <vt:lpstr>Demonstration 1…</vt:lpstr>
      <vt:lpstr>Demonstration 1…</vt:lpstr>
      <vt:lpstr>Demonstration 1…</vt:lpstr>
      <vt:lpstr>Demonstration 1…</vt:lpstr>
      <vt:lpstr>7.4- The fgets(), fputs() Functions</vt:lpstr>
      <vt:lpstr>Demonstration 2</vt:lpstr>
      <vt:lpstr>Demonstration 2…</vt:lpstr>
      <vt:lpstr>Demonstration 2…</vt:lpstr>
      <vt:lpstr>Demonstration 2…</vt:lpstr>
      <vt:lpstr>7.5- The fscanf(), fprintf() Functions</vt:lpstr>
      <vt:lpstr>Demonstration 3</vt:lpstr>
      <vt:lpstr>Demonstration 3….</vt:lpstr>
      <vt:lpstr>Demonstration 3…</vt:lpstr>
      <vt:lpstr>Demonstration 3…</vt:lpstr>
      <vt:lpstr>Demonstration 4</vt:lpstr>
      <vt:lpstr>Demonstration 4…</vt:lpstr>
      <vt:lpstr>Demonstration 4…</vt:lpstr>
      <vt:lpstr>Demonstration 5</vt:lpstr>
      <vt:lpstr>Demonstration 5…</vt:lpstr>
      <vt:lpstr>Demonstration 6: rewind(FILE*)</vt:lpstr>
      <vt:lpstr>Demonstration 7: fseek(…)</vt:lpstr>
      <vt:lpstr>Summary</vt:lpstr>
      <vt:lpstr>Summary</vt:lpstr>
      <vt:lpstr>Summary</vt:lpstr>
      <vt:lpstr>Summary</vt:lpstr>
      <vt:lpstr>Thank You</vt:lpstr>
      <vt:lpstr>Bonus:  Text Files and Parallel Arrays</vt:lpstr>
      <vt:lpstr>Bonus…</vt:lpstr>
      <vt:lpstr>Bonus…</vt:lpstr>
      <vt:lpstr>Bonus…</vt:lpstr>
      <vt:lpstr>Bonus…</vt:lpstr>
      <vt:lpstr>Bonus…</vt:lpstr>
      <vt:lpstr>Bonus…</vt:lpstr>
      <vt:lpstr>Bonus…</vt:lpstr>
      <vt:lpstr>Bonus…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Phong Nguyễn Trần</cp:lastModifiedBy>
  <cp:revision>75</cp:revision>
  <dcterms:created xsi:type="dcterms:W3CDTF">2013-07-11T00:46:38Z</dcterms:created>
  <dcterms:modified xsi:type="dcterms:W3CDTF">2020-04-11T04:41:57Z</dcterms:modified>
</cp:coreProperties>
</file>