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89" r:id="rId4"/>
    <p:sldId id="290" r:id="rId5"/>
    <p:sldId id="320" r:id="rId6"/>
    <p:sldId id="260" r:id="rId7"/>
    <p:sldId id="261" r:id="rId8"/>
    <p:sldId id="262" r:id="rId9"/>
    <p:sldId id="263" r:id="rId10"/>
    <p:sldId id="265" r:id="rId11"/>
    <p:sldId id="309" r:id="rId12"/>
    <p:sldId id="264" r:id="rId13"/>
    <p:sldId id="266" r:id="rId14"/>
    <p:sldId id="319" r:id="rId15"/>
    <p:sldId id="295" r:id="rId16"/>
    <p:sldId id="271" r:id="rId17"/>
    <p:sldId id="303" r:id="rId18"/>
    <p:sldId id="304" r:id="rId19"/>
    <p:sldId id="335" r:id="rId20"/>
    <p:sldId id="306" r:id="rId21"/>
    <p:sldId id="333" r:id="rId22"/>
    <p:sldId id="307" r:id="rId23"/>
    <p:sldId id="273" r:id="rId24"/>
    <p:sldId id="275" r:id="rId25"/>
    <p:sldId id="270" r:id="rId26"/>
    <p:sldId id="276" r:id="rId27"/>
    <p:sldId id="277" r:id="rId28"/>
    <p:sldId id="291" r:id="rId29"/>
    <p:sldId id="336" r:id="rId30"/>
    <p:sldId id="337" r:id="rId31"/>
    <p:sldId id="282" r:id="rId32"/>
    <p:sldId id="329" r:id="rId33"/>
    <p:sldId id="338" r:id="rId34"/>
    <p:sldId id="278" r:id="rId35"/>
    <p:sldId id="331" r:id="rId36"/>
    <p:sldId id="308" r:id="rId37"/>
    <p:sldId id="311" r:id="rId38"/>
    <p:sldId id="318" r:id="rId39"/>
    <p:sldId id="339" r:id="rId40"/>
    <p:sldId id="315" r:id="rId41"/>
    <p:sldId id="312" r:id="rId42"/>
    <p:sldId id="340" r:id="rId43"/>
    <p:sldId id="313" r:id="rId44"/>
    <p:sldId id="317" r:id="rId45"/>
    <p:sldId id="310" r:id="rId46"/>
    <p:sldId id="314" r:id="rId47"/>
    <p:sldId id="31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9" autoAdjust="0"/>
  </p:normalViewPr>
  <p:slideViewPr>
    <p:cSldViewPr>
      <p:cViewPr varScale="1">
        <p:scale>
          <a:sx n="67" d="100"/>
          <a:sy n="67" d="100"/>
        </p:scale>
        <p:origin x="12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B4435-A162-402F-9BD4-416C0934CFC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44AEB-B418-4B38-9BE1-80AB9E8A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3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14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64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89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46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0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06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3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79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93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2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2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92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8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97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8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271-B198-4022-87F7-BD6558DCAD1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271-B198-4022-87F7-BD6558DCAD1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271-B198-4022-87F7-BD6558DCAD1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1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271-B198-4022-87F7-BD6558DCAD1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271-B198-4022-87F7-BD6558DCAD1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2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271-B198-4022-87F7-BD6558DCAD1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271-B198-4022-87F7-BD6558DCAD1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0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271-B198-4022-87F7-BD6558DCAD1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9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271-B198-4022-87F7-BD6558DCAD1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2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271-B198-4022-87F7-BD6558DCAD1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271-B198-4022-87F7-BD6558DCAD1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2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C1271-B198-4022-87F7-BD6558DCAD1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7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Ikaros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Ikaros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Ikaros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Ikaros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Ikaros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Ikaros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ALGORITHMS. INTEGERS</a:t>
            </a:r>
          </a:p>
        </p:txBody>
      </p:sp>
    </p:spTree>
    <p:extLst>
      <p:ext uri="{BB962C8B-B14F-4D97-AF65-F5344CB8AC3E}">
        <p14:creationId xmlns:p14="http://schemas.microsoft.com/office/powerpoint/2010/main" val="121660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5231" y="152400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Ikaros" pitchFamily="50" charset="0"/>
              </a:rPr>
              <a:t>i = 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000" y="2209800"/>
            <a:ext cx="457200" cy="523220"/>
            <a:chOff x="1045028" y="1915180"/>
            <a:chExt cx="457200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000" y="2775858"/>
            <a:ext cx="457200" cy="523220"/>
            <a:chOff x="1045028" y="1915180"/>
            <a:chExt cx="457200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1123600" y="1915180"/>
              <a:ext cx="282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1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2000" y="3341916"/>
            <a:ext cx="457200" cy="523220"/>
            <a:chOff x="1045028" y="1915180"/>
            <a:chExt cx="457200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1080056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3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000" y="3918858"/>
            <a:ext cx="457200" cy="534106"/>
            <a:chOff x="1045028" y="1926066"/>
            <a:chExt cx="457200" cy="534106"/>
          </a:xfrm>
        </p:grpSpPr>
        <p:sp>
          <p:nvSpPr>
            <p:cNvPr id="16" name="Oval 15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8262" y="193695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4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62000" y="4484914"/>
            <a:ext cx="457200" cy="523220"/>
            <a:chOff x="1045028" y="1915180"/>
            <a:chExt cx="457200" cy="523220"/>
          </a:xfrm>
        </p:grpSpPr>
        <p:sp>
          <p:nvSpPr>
            <p:cNvPr id="18" name="Oval 17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9170" y="19151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5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88570" y="2552857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1</a:t>
            </a:r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&gt;a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2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133600" y="2209096"/>
            <a:ext cx="457200" cy="523220"/>
            <a:chOff x="1045028" y="1915180"/>
            <a:chExt cx="457200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1112714" y="1915180"/>
              <a:ext cx="282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1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133600" y="2775154"/>
            <a:ext cx="457200" cy="523220"/>
            <a:chOff x="1045028" y="1915180"/>
            <a:chExt cx="457200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2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3600" y="3341212"/>
            <a:ext cx="457200" cy="523220"/>
            <a:chOff x="1045028" y="1915180"/>
            <a:chExt cx="457200" cy="523220"/>
          </a:xfrm>
        </p:grpSpPr>
        <p:sp>
          <p:nvSpPr>
            <p:cNvPr id="28" name="TextBox 27"/>
            <p:cNvSpPr txBox="1"/>
            <p:nvPr/>
          </p:nvSpPr>
          <p:spPr>
            <a:xfrm>
              <a:off x="1090942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33600" y="3918154"/>
            <a:ext cx="457200" cy="534106"/>
            <a:chOff x="1045028" y="1926066"/>
            <a:chExt cx="457200" cy="534106"/>
          </a:xfrm>
        </p:grpSpPr>
        <p:sp>
          <p:nvSpPr>
            <p:cNvPr id="31" name="Oval 30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78262" y="193695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4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133600" y="4484210"/>
            <a:ext cx="457200" cy="523220"/>
            <a:chOff x="1045028" y="1915180"/>
            <a:chExt cx="457200" cy="523220"/>
          </a:xfrm>
        </p:grpSpPr>
        <p:sp>
          <p:nvSpPr>
            <p:cNvPr id="34" name="Oval 33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9170" y="19151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5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14596" y="3133988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2</a:t>
            </a:r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&lt;a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3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798039" y="2231572"/>
            <a:ext cx="457200" cy="523220"/>
            <a:chOff x="1045028" y="1915180"/>
            <a:chExt cx="457200" cy="523220"/>
          </a:xfrm>
        </p:grpSpPr>
        <p:sp>
          <p:nvSpPr>
            <p:cNvPr id="38" name="TextBox 37"/>
            <p:cNvSpPr txBox="1"/>
            <p:nvPr/>
          </p:nvSpPr>
          <p:spPr>
            <a:xfrm>
              <a:off x="1112714" y="1915180"/>
              <a:ext cx="282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1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98039" y="2797630"/>
            <a:ext cx="457200" cy="523220"/>
            <a:chOff x="1045028" y="1915180"/>
            <a:chExt cx="457200" cy="523220"/>
          </a:xfrm>
        </p:grpSpPr>
        <p:sp>
          <p:nvSpPr>
            <p:cNvPr id="41" name="TextBox 40"/>
            <p:cNvSpPr txBox="1"/>
            <p:nvPr/>
          </p:nvSpPr>
          <p:spPr>
            <a:xfrm>
              <a:off x="1058284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2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798039" y="3363688"/>
            <a:ext cx="457200" cy="523220"/>
            <a:chOff x="1045028" y="1915180"/>
            <a:chExt cx="457200" cy="523220"/>
          </a:xfrm>
        </p:grpSpPr>
        <p:sp>
          <p:nvSpPr>
            <p:cNvPr id="45" name="Oval 44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80056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3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798039" y="3940630"/>
            <a:ext cx="457200" cy="534106"/>
            <a:chOff x="1045028" y="1926066"/>
            <a:chExt cx="457200" cy="534106"/>
          </a:xfrm>
        </p:grpSpPr>
        <p:sp>
          <p:nvSpPr>
            <p:cNvPr id="47" name="Oval 46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78262" y="193695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4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798039" y="4506686"/>
            <a:ext cx="457200" cy="523220"/>
            <a:chOff x="1045028" y="1915180"/>
            <a:chExt cx="457200" cy="523220"/>
          </a:xfrm>
        </p:grpSpPr>
        <p:sp>
          <p:nvSpPr>
            <p:cNvPr id="50" name="Oval 49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69170" y="19151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5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179035" y="2558144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1 </a:t>
            </a:r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&lt;a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33800" y="158931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Ikaros" pitchFamily="50" charset="0"/>
              </a:rPr>
              <a:t>i = 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03170" y="5029200"/>
            <a:ext cx="893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Ikaros" pitchFamily="50" charset="0"/>
              </a:rPr>
              <a:t>sorted</a:t>
            </a:r>
          </a:p>
        </p:txBody>
      </p:sp>
      <p:sp>
        <p:nvSpPr>
          <p:cNvPr id="56" name="Content Placeholder 5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7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0.084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162 L -3.33333E-6 -0.0745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75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375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75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375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36" grpId="0"/>
      <p:bldP spid="52" grpId="0"/>
      <p:bldP spid="53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bubble sort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buNone/>
            </a:pPr>
            <a:r>
              <a:rPr lang="en-US" sz="4000" dirty="0"/>
              <a:t>procedure </a:t>
            </a:r>
            <a:r>
              <a:rPr lang="en-US" sz="4000" dirty="0" err="1"/>
              <a:t>bubblesort</a:t>
            </a:r>
            <a:r>
              <a:rPr lang="en-US" sz="4000" dirty="0"/>
              <a:t>(a</a:t>
            </a:r>
            <a:r>
              <a:rPr lang="en-US" sz="4000" baseline="-25000" dirty="0"/>
              <a:t>1</a:t>
            </a:r>
            <a:r>
              <a:rPr lang="en-US" sz="4000" dirty="0"/>
              <a:t>,...,a</a:t>
            </a:r>
            <a:r>
              <a:rPr lang="en-US" sz="4000" baseline="-25000" dirty="0"/>
              <a:t>n</a:t>
            </a:r>
            <a:r>
              <a:rPr lang="en-US" sz="4000" dirty="0"/>
              <a:t> : real numbers with n ≥ 2)</a:t>
            </a:r>
          </a:p>
          <a:p>
            <a:pPr marL="68580" indent="0">
              <a:buNone/>
            </a:pPr>
            <a:r>
              <a:rPr lang="en-US" sz="4000" dirty="0"/>
              <a:t>for i := 1 to n − 1</a:t>
            </a:r>
          </a:p>
          <a:p>
            <a:pPr marL="365760" lvl="1" indent="0">
              <a:buNone/>
            </a:pPr>
            <a:r>
              <a:rPr lang="en-US" sz="4000" dirty="0"/>
              <a:t>  for j := 1 to n − i</a:t>
            </a:r>
          </a:p>
          <a:p>
            <a:pPr marL="68580" indent="0">
              <a:buNone/>
            </a:pPr>
            <a:r>
              <a:rPr lang="en-US" sz="4000" dirty="0"/>
              <a:t>	 if </a:t>
            </a:r>
            <a:r>
              <a:rPr lang="en-US" sz="4000" dirty="0" err="1">
                <a:solidFill>
                  <a:srgbClr val="0000FF"/>
                </a:solidFill>
              </a:rPr>
              <a:t>a</a:t>
            </a:r>
            <a:r>
              <a:rPr lang="en-US" sz="4000" baseline="-25000" dirty="0" err="1">
                <a:solidFill>
                  <a:srgbClr val="0000FF"/>
                </a:solidFill>
              </a:rPr>
              <a:t>j</a:t>
            </a:r>
            <a:r>
              <a:rPr lang="en-US" sz="4000" dirty="0">
                <a:solidFill>
                  <a:srgbClr val="0000FF"/>
                </a:solidFill>
              </a:rPr>
              <a:t> &gt; a</a:t>
            </a:r>
            <a:r>
              <a:rPr lang="en-US" sz="4000" baseline="-25000" dirty="0">
                <a:solidFill>
                  <a:srgbClr val="0000FF"/>
                </a:solidFill>
              </a:rPr>
              <a:t>j+1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/>
              <a:t>then swap(</a:t>
            </a:r>
            <a:r>
              <a:rPr lang="en-US" sz="4000" dirty="0" err="1"/>
              <a:t>a</a:t>
            </a:r>
            <a:r>
              <a:rPr lang="en-US" sz="4000" baseline="-25000" dirty="0" err="1"/>
              <a:t>j</a:t>
            </a:r>
            <a:r>
              <a:rPr lang="en-US" sz="4000" dirty="0"/>
              <a:t>, a</a:t>
            </a:r>
            <a:r>
              <a:rPr lang="en-US" sz="4000" baseline="-25000" dirty="0"/>
              <a:t>j+1</a:t>
            </a:r>
            <a:r>
              <a:rPr lang="en-US" sz="4000" dirty="0"/>
              <a:t>)</a:t>
            </a:r>
          </a:p>
          <a:p>
            <a:pPr marL="68580" indent="0">
              <a:buNone/>
            </a:pPr>
            <a:r>
              <a:rPr lang="en-US" sz="4000" dirty="0"/>
              <a:t>{output: a</a:t>
            </a:r>
            <a:r>
              <a:rPr lang="en-US" sz="4000" baseline="-25000" dirty="0"/>
              <a:t>1</a:t>
            </a:r>
            <a:r>
              <a:rPr lang="en-US" sz="4000" dirty="0"/>
              <a:t>,...,a</a:t>
            </a:r>
            <a:r>
              <a:rPr lang="en-US" sz="4000" baseline="-25000" dirty="0"/>
              <a:t>n</a:t>
            </a:r>
            <a:r>
              <a:rPr lang="en-US" sz="4000" dirty="0"/>
              <a:t> is in increasing order}</a:t>
            </a:r>
          </a:p>
        </p:txBody>
      </p:sp>
    </p:spTree>
    <p:extLst>
      <p:ext uri="{BB962C8B-B14F-4D97-AF65-F5344CB8AC3E}">
        <p14:creationId xmlns:p14="http://schemas.microsoft.com/office/powerpoint/2010/main" val="397856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procedure insertion sort(a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,...,a</a:t>
            </a:r>
            <a:r>
              <a:rPr lang="en-US" baseline="-25000" dirty="0"/>
              <a:t>n</a:t>
            </a:r>
            <a:r>
              <a:rPr lang="en-US" dirty="0"/>
              <a:t>: real numbers with n ≥ 2)</a:t>
            </a:r>
          </a:p>
          <a:p>
            <a:pPr marL="0" indent="0">
              <a:buNone/>
            </a:pPr>
            <a:r>
              <a:rPr lang="en-US" dirty="0"/>
              <a:t>for j := 2 to n		</a:t>
            </a:r>
            <a:r>
              <a:rPr lang="en-US" sz="1900" dirty="0"/>
              <a:t>// begin with the 2</a:t>
            </a:r>
            <a:r>
              <a:rPr lang="en-US" sz="1900" baseline="30000" dirty="0"/>
              <a:t>nd</a:t>
            </a:r>
            <a:r>
              <a:rPr lang="en-US" sz="1900" dirty="0"/>
              <a:t> element </a:t>
            </a:r>
          </a:p>
          <a:p>
            <a:pPr marL="0" indent="0">
              <a:buNone/>
            </a:pPr>
            <a:r>
              <a:rPr lang="en-US" dirty="0"/>
              <a:t>	i := 1</a:t>
            </a:r>
          </a:p>
          <a:p>
            <a:pPr marL="0" indent="0">
              <a:buNone/>
            </a:pPr>
            <a:r>
              <a:rPr lang="en-US" dirty="0"/>
              <a:t>	while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&gt;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baseline="-25000" dirty="0"/>
              <a:t>	</a:t>
            </a:r>
            <a:r>
              <a:rPr lang="en-US" sz="1900" dirty="0"/>
              <a:t>// find the first element with incorrect position</a:t>
            </a:r>
            <a:endParaRPr lang="en-US" sz="1900" baseline="-25000" dirty="0"/>
          </a:p>
          <a:p>
            <a:pPr marL="0" indent="0">
              <a:buNone/>
            </a:pPr>
            <a:r>
              <a:rPr lang="en-US" dirty="0"/>
              <a:t>	      i := i + 1</a:t>
            </a:r>
          </a:p>
          <a:p>
            <a:pPr marL="0" indent="0">
              <a:buNone/>
            </a:pPr>
            <a:r>
              <a:rPr lang="en-US" dirty="0"/>
              <a:t>	m :=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	for k := 0 to j − i − 1</a:t>
            </a:r>
          </a:p>
          <a:p>
            <a:pPr marL="0" indent="0">
              <a:buNone/>
            </a:pPr>
            <a:r>
              <a:rPr lang="en-US" dirty="0"/>
              <a:t>	     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baseline="-25000" dirty="0"/>
              <a:t>−k</a:t>
            </a:r>
            <a:r>
              <a:rPr lang="en-US" dirty="0"/>
              <a:t> := a</a:t>
            </a:r>
            <a:r>
              <a:rPr lang="en-US" baseline="-25000" dirty="0"/>
              <a:t>j−k−1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:= m	  </a:t>
            </a:r>
            <a:r>
              <a:rPr lang="en-US" sz="1900" dirty="0"/>
              <a:t>// insert </a:t>
            </a:r>
            <a:r>
              <a:rPr lang="en-US" sz="1900" dirty="0" err="1"/>
              <a:t>a</a:t>
            </a:r>
            <a:r>
              <a:rPr lang="en-US" sz="1900" baseline="-25000" dirty="0" err="1"/>
              <a:t>j</a:t>
            </a:r>
            <a:r>
              <a:rPr lang="en-US" sz="1900" dirty="0"/>
              <a:t> into </a:t>
            </a:r>
            <a:r>
              <a:rPr lang="en-US" sz="1900" dirty="0" err="1"/>
              <a:t>a</a:t>
            </a:r>
            <a:r>
              <a:rPr lang="en-US" sz="1900" baseline="-25000" dirty="0" err="1"/>
              <a:t>i</a:t>
            </a:r>
            <a:endParaRPr lang="en-US" sz="1900" baseline="-25000" dirty="0"/>
          </a:p>
          <a:p>
            <a:pPr marL="0" indent="0">
              <a:buNone/>
            </a:pPr>
            <a:r>
              <a:rPr lang="en-US" dirty="0"/>
              <a:t>{a</a:t>
            </a:r>
            <a:r>
              <a:rPr lang="en-US" baseline="-25000" dirty="0"/>
              <a:t>1</a:t>
            </a:r>
            <a:r>
              <a:rPr lang="en-US" dirty="0"/>
              <a:t>, ... ,a</a:t>
            </a:r>
            <a:r>
              <a:rPr lang="en-US" baseline="-25000" dirty="0"/>
              <a:t>n</a:t>
            </a:r>
            <a:r>
              <a:rPr lang="en-US" dirty="0"/>
              <a:t> is in increasing order}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3048000"/>
            <a:ext cx="346761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Ikaros" pitchFamily="50" charset="0"/>
              </a:rPr>
              <a:t>3</a:t>
            </a:r>
            <a:r>
              <a:rPr lang="en-US" sz="3200" dirty="0">
                <a:latin typeface="Ikaros" pitchFamily="50" charset="0"/>
              </a:rPr>
              <a:t>     2    4     1      5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971800"/>
            <a:ext cx="4038600" cy="3657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07195" y="3438788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Ikaros" pitchFamily="50" charset="0"/>
              </a:rPr>
              <a:t>j =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2114" y="3657596"/>
            <a:ext cx="346761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Ikaros" pitchFamily="50" charset="0"/>
              </a:rPr>
              <a:t>2     3</a:t>
            </a:r>
            <a:r>
              <a:rPr lang="en-US" sz="3200" dirty="0">
                <a:latin typeface="Ikaros" pitchFamily="50" charset="0"/>
              </a:rPr>
              <a:t>    4     1      5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63884" y="4299856"/>
            <a:ext cx="346761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Ikaros" pitchFamily="50" charset="0"/>
              </a:rPr>
              <a:t>2     3</a:t>
            </a:r>
            <a:r>
              <a:rPr lang="en-US" sz="3200" dirty="0">
                <a:latin typeface="Ikaros" pitchFamily="50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Ikaros" pitchFamily="50" charset="0"/>
              </a:rPr>
              <a:t>4</a:t>
            </a:r>
            <a:r>
              <a:rPr lang="en-US" sz="3200" dirty="0">
                <a:latin typeface="Ikaros" pitchFamily="50" charset="0"/>
              </a:rPr>
              <a:t>     1      5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74772" y="5638800"/>
            <a:ext cx="358303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Ikaros" pitchFamily="50" charset="0"/>
              </a:rPr>
              <a:t>1      2    3</a:t>
            </a:r>
            <a:r>
              <a:rPr lang="en-US" sz="3200" dirty="0">
                <a:latin typeface="Ikaros" pitchFamily="50" charset="0"/>
              </a:rPr>
              <a:t>     </a:t>
            </a:r>
            <a:r>
              <a:rPr lang="en-US" sz="3200" dirty="0">
                <a:solidFill>
                  <a:srgbClr val="0000FF"/>
                </a:solidFill>
                <a:latin typeface="Ikaros" pitchFamily="50" charset="0"/>
              </a:rPr>
              <a:t>4</a:t>
            </a:r>
            <a:r>
              <a:rPr lang="en-US" sz="3200" dirty="0">
                <a:latin typeface="Ikaros" pitchFamily="50" charset="0"/>
              </a:rPr>
              <a:t>     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4770" y="6120825"/>
            <a:ext cx="358303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Ikaros" pitchFamily="50" charset="0"/>
              </a:rPr>
              <a:t>1      2    3</a:t>
            </a:r>
            <a:r>
              <a:rPr lang="en-US" sz="3200" dirty="0">
                <a:latin typeface="Ikaros" pitchFamily="50" charset="0"/>
              </a:rPr>
              <a:t>     </a:t>
            </a:r>
            <a:r>
              <a:rPr lang="en-US" sz="3200" dirty="0">
                <a:solidFill>
                  <a:srgbClr val="0000FF"/>
                </a:solidFill>
                <a:latin typeface="Ikaros" pitchFamily="50" charset="0"/>
              </a:rPr>
              <a:t>4</a:t>
            </a:r>
            <a:r>
              <a:rPr lang="en-US" sz="3200" dirty="0">
                <a:latin typeface="Ikaros" pitchFamily="50" charset="0"/>
              </a:rPr>
              <a:t>     </a:t>
            </a:r>
            <a:r>
              <a:rPr lang="en-US" sz="3200" dirty="0">
                <a:solidFill>
                  <a:srgbClr val="0000FF"/>
                </a:solidFill>
                <a:latin typeface="Ikaros" pitchFamily="50" charset="0"/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4037502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Ikaros" pitchFamily="50" charset="0"/>
              </a:rPr>
              <a:t>j =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74323" y="4691744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Ikaros" pitchFamily="50" charset="0"/>
              </a:rPr>
              <a:t>j = 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4734188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Ikaros" pitchFamily="50" charset="0"/>
              </a:rPr>
              <a:t>i =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53000" y="5138058"/>
            <a:ext cx="357822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Ikaros" pitchFamily="50" charset="0"/>
              </a:rPr>
              <a:t>2     2</a:t>
            </a:r>
            <a:r>
              <a:rPr lang="en-US" sz="3200" dirty="0">
                <a:latin typeface="Ikaros" pitchFamily="50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Ikaros" pitchFamily="50" charset="0"/>
              </a:rPr>
              <a:t>3</a:t>
            </a:r>
            <a:r>
              <a:rPr lang="en-US" sz="3200" dirty="0">
                <a:latin typeface="Ikaros" pitchFamily="50" charset="0"/>
              </a:rPr>
              <a:t>     4     5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42114" y="4376056"/>
            <a:ext cx="1939049" cy="413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70067" y="5192486"/>
            <a:ext cx="1939049" cy="446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898572" y="4299856"/>
            <a:ext cx="2710544" cy="1839690"/>
            <a:chOff x="4898572" y="4299856"/>
            <a:chExt cx="2710544" cy="1839690"/>
          </a:xfrm>
        </p:grpSpPr>
        <p:sp>
          <p:nvSpPr>
            <p:cNvPr id="18" name="TextBox 17"/>
            <p:cNvSpPr txBox="1"/>
            <p:nvPr/>
          </p:nvSpPr>
          <p:spPr>
            <a:xfrm>
              <a:off x="5543502" y="4822372"/>
              <a:ext cx="628698" cy="338554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Ikaros" pitchFamily="50" charset="0"/>
                </a:rPr>
                <a:t>m = 1</a:t>
              </a:r>
            </a:p>
          </p:txBody>
        </p:sp>
        <p:cxnSp>
          <p:nvCxnSpPr>
            <p:cNvPr id="21" name="Straight Arrow Connector 20"/>
            <p:cNvCxnSpPr>
              <a:endCxn id="18" idx="3"/>
            </p:cNvCxnSpPr>
            <p:nvPr/>
          </p:nvCxnSpPr>
          <p:spPr>
            <a:xfrm flipH="1">
              <a:off x="6172200" y="4713516"/>
              <a:ext cx="1180404" cy="2781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1"/>
            </p:cNvCxnSpPr>
            <p:nvPr/>
          </p:nvCxnSpPr>
          <p:spPr>
            <a:xfrm flipH="1">
              <a:off x="5188802" y="4991649"/>
              <a:ext cx="354700" cy="8213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7162800" y="4299856"/>
              <a:ext cx="446316" cy="4669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898572" y="5672556"/>
              <a:ext cx="446316" cy="4669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28600" y="5695890"/>
            <a:ext cx="4026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Ikaros" pitchFamily="50" charset="0"/>
              </a:rPr>
              <a:t>It is usually not the most efficient. </a:t>
            </a:r>
          </a:p>
        </p:txBody>
      </p:sp>
    </p:spTree>
    <p:extLst>
      <p:ext uri="{BB962C8B-B14F-4D97-AF65-F5344CB8AC3E}">
        <p14:creationId xmlns:p14="http://schemas.microsoft.com/office/powerpoint/2010/main" val="375029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9" grpId="0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growth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Bubble sort: </a:t>
            </a:r>
            <a:r>
              <a:rPr lang="en-US" sz="3600" dirty="0">
                <a:solidFill>
                  <a:srgbClr val="0000FF"/>
                </a:solidFill>
              </a:rPr>
              <a:t>(n – 1).n/2</a:t>
            </a:r>
            <a:r>
              <a:rPr lang="en-US" sz="3600" dirty="0"/>
              <a:t> comparisons for sorting n elements</a:t>
            </a:r>
          </a:p>
          <a:p>
            <a:r>
              <a:rPr lang="en-US" sz="3600" dirty="0"/>
              <a:t>An other sorting algorithm: using </a:t>
            </a:r>
            <a:r>
              <a:rPr lang="en-US" sz="3600" dirty="0">
                <a:solidFill>
                  <a:srgbClr val="0000FF"/>
                </a:solidFill>
              </a:rPr>
              <a:t>2nlog</a:t>
            </a:r>
            <a:r>
              <a:rPr lang="en-US" sz="3600" baseline="-25000" dirty="0">
                <a:solidFill>
                  <a:srgbClr val="0000FF"/>
                </a:solidFill>
              </a:rPr>
              <a:t>2</a:t>
            </a:r>
            <a:r>
              <a:rPr lang="en-US" sz="3600" dirty="0">
                <a:solidFill>
                  <a:srgbClr val="0000FF"/>
                </a:solidFill>
              </a:rPr>
              <a:t>n + 3n + 13</a:t>
            </a:r>
            <a:r>
              <a:rPr lang="en-US" sz="3600" dirty="0"/>
              <a:t> comparisons.</a:t>
            </a:r>
          </a:p>
          <a:p>
            <a:r>
              <a:rPr lang="en-US" sz="3600" dirty="0"/>
              <a:t>Which one should be used?</a:t>
            </a:r>
          </a:p>
        </p:txBody>
      </p:sp>
    </p:spTree>
    <p:extLst>
      <p:ext uri="{BB962C8B-B14F-4D97-AF65-F5344CB8AC3E}">
        <p14:creationId xmlns:p14="http://schemas.microsoft.com/office/powerpoint/2010/main" val="156056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growth of important functions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12830"/>
            <a:ext cx="4559074" cy="4411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52600" y="1153180"/>
            <a:ext cx="5803705" cy="523220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karos" pitchFamily="50" charset="0"/>
              </a:rPr>
              <a:t>1 &lt; </a:t>
            </a:r>
            <a:r>
              <a:rPr lang="en-US" sz="2800" dirty="0" err="1">
                <a:latin typeface="Ikaros" pitchFamily="50" charset="0"/>
              </a:rPr>
              <a:t>logn</a:t>
            </a:r>
            <a:r>
              <a:rPr lang="en-US" sz="2800" dirty="0">
                <a:latin typeface="Ikaros" pitchFamily="50" charset="0"/>
              </a:rPr>
              <a:t> &lt; n &lt; </a:t>
            </a:r>
            <a:r>
              <a:rPr lang="en-US" sz="2800" dirty="0" err="1">
                <a:latin typeface="Ikaros" pitchFamily="50" charset="0"/>
              </a:rPr>
              <a:t>nlogn</a:t>
            </a:r>
            <a:r>
              <a:rPr lang="en-US" sz="2800" dirty="0">
                <a:latin typeface="Ikaros" pitchFamily="50" charset="0"/>
              </a:rPr>
              <a:t> &lt; n</a:t>
            </a:r>
            <a:r>
              <a:rPr lang="en-US" sz="2800" baseline="30000" dirty="0">
                <a:latin typeface="Ikaros" pitchFamily="50" charset="0"/>
              </a:rPr>
              <a:t>2</a:t>
            </a:r>
            <a:r>
              <a:rPr lang="en-US" sz="2800" dirty="0">
                <a:latin typeface="Ikaros" pitchFamily="50" charset="0"/>
              </a:rPr>
              <a:t> &lt; n</a:t>
            </a:r>
            <a:r>
              <a:rPr lang="en-US" sz="2800" baseline="30000" dirty="0">
                <a:latin typeface="Ikaros" pitchFamily="50" charset="0"/>
              </a:rPr>
              <a:t>3</a:t>
            </a:r>
            <a:r>
              <a:rPr lang="en-US" sz="2800" dirty="0">
                <a:latin typeface="Ikaros" pitchFamily="50" charset="0"/>
              </a:rPr>
              <a:t> &lt; 2</a:t>
            </a:r>
            <a:r>
              <a:rPr lang="en-US" sz="2800" baseline="30000" dirty="0">
                <a:latin typeface="Ikaros" pitchFamily="50" charset="0"/>
              </a:rPr>
              <a:t>n</a:t>
            </a:r>
            <a:r>
              <a:rPr lang="en-US" sz="2800" dirty="0">
                <a:latin typeface="Ikaros" pitchFamily="50" charset="0"/>
              </a:rPr>
              <a:t> &lt; n! </a:t>
            </a:r>
          </a:p>
        </p:txBody>
      </p:sp>
    </p:spTree>
    <p:extLst>
      <p:ext uri="{BB962C8B-B14F-4D97-AF65-F5344CB8AC3E}">
        <p14:creationId xmlns:p14="http://schemas.microsoft.com/office/powerpoint/2010/main" val="216511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estimate big-O of other 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How to estimate big-oh of functions such as </a:t>
            </a:r>
          </a:p>
          <a:p>
            <a:pPr marL="0" indent="0">
              <a:buNone/>
            </a:pPr>
            <a:r>
              <a:rPr lang="en-US" dirty="0"/>
              <a:t>100n</a:t>
            </a:r>
            <a:r>
              <a:rPr lang="en-US" baseline="30000" dirty="0"/>
              <a:t>2</a:t>
            </a:r>
            <a:r>
              <a:rPr lang="en-US" dirty="0"/>
              <a:t> + 23nlog(n</a:t>
            </a:r>
            <a:r>
              <a:rPr lang="en-US" baseline="30000" dirty="0"/>
              <a:t>3</a:t>
            </a:r>
            <a:r>
              <a:rPr lang="en-US" dirty="0"/>
              <a:t>) + 2017?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>
                <a:solidFill>
                  <a:srgbClr val="0000FF"/>
                </a:solidFill>
              </a:rPr>
              <a:t>some rules </a:t>
            </a:r>
            <a:r>
              <a:rPr lang="en-US" dirty="0"/>
              <a:t>in </a:t>
            </a:r>
            <a:r>
              <a:rPr lang="en-US" i="1" dirty="0">
                <a:solidFill>
                  <a:srgbClr val="0000FF"/>
                </a:solidFill>
              </a:rPr>
              <a:t>practice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1. f(n) is O(g(n))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C</a:t>
            </a:r>
            <a:r>
              <a:rPr lang="en-US" dirty="0" err="1"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(n) is O(g(n))</a:t>
            </a:r>
          </a:p>
          <a:p>
            <a:pPr lvl="1"/>
            <a:r>
              <a:rPr lang="en-US" dirty="0">
                <a:sym typeface="Wingdings" pitchFamily="2" charset="2"/>
              </a:rPr>
              <a:t>2. If </a:t>
            </a: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(n) = O(g</a:t>
            </a:r>
            <a:r>
              <a:rPr lang="en-US" baseline="-25000" dirty="0"/>
              <a:t>1</a:t>
            </a:r>
            <a:r>
              <a:rPr lang="en-US" dirty="0"/>
              <a:t>(n)) and f</a:t>
            </a:r>
            <a:r>
              <a:rPr lang="en-US" baseline="-25000" dirty="0"/>
              <a:t>2</a:t>
            </a:r>
            <a:r>
              <a:rPr lang="en-US" dirty="0"/>
              <a:t>(n) = O(g</a:t>
            </a:r>
            <a:r>
              <a:rPr lang="en-US" baseline="-25000" dirty="0"/>
              <a:t>2</a:t>
            </a:r>
            <a:r>
              <a:rPr lang="en-US" dirty="0"/>
              <a:t>(n)), then</a:t>
            </a:r>
            <a:endParaRPr lang="en-US" dirty="0">
              <a:solidFill>
                <a:srgbClr val="0000FF"/>
              </a:solidFill>
            </a:endParaRPr>
          </a:p>
          <a:p>
            <a:pPr lvl="2">
              <a:buFont typeface="Courier New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	(f</a:t>
            </a:r>
            <a:r>
              <a:rPr lang="en-US" sz="2400" baseline="-25000" dirty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+</a:t>
            </a:r>
            <a:r>
              <a:rPr lang="en-US" sz="2400" dirty="0">
                <a:sym typeface="Wingdings" pitchFamily="2" charset="2"/>
              </a:rPr>
              <a:t> f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)(n) = O(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max</a:t>
            </a:r>
            <a:r>
              <a:rPr lang="en-US" sz="2400" dirty="0">
                <a:sym typeface="Wingdings" pitchFamily="2" charset="2"/>
              </a:rPr>
              <a:t>(|g</a:t>
            </a:r>
            <a:r>
              <a:rPr lang="en-US" sz="2400" baseline="-25000" dirty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(n)|, |g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(n)|).</a:t>
            </a:r>
            <a:endParaRPr lang="en-US" sz="2400" dirty="0">
              <a:solidFill>
                <a:srgbClr val="0000FF"/>
              </a:solidFill>
              <a:sym typeface="Wingdings" pitchFamily="2" charset="2"/>
            </a:endParaRPr>
          </a:p>
          <a:p>
            <a:pPr lvl="2">
              <a:buFont typeface="Courier New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	(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sz="2400" baseline="-250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.f</a:t>
            </a:r>
            <a:r>
              <a:rPr lang="en-US" sz="2400" baseline="-25000" dirty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)(n) = O(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g</a:t>
            </a:r>
            <a:r>
              <a:rPr lang="en-US" sz="2400" baseline="-250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.g</a:t>
            </a:r>
            <a:r>
              <a:rPr lang="en-US" sz="2400" baseline="-25000" dirty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(n)) 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2830286"/>
            <a:ext cx="6172200" cy="18941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9052" y="4800600"/>
            <a:ext cx="58865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karos" pitchFamily="50" charset="0"/>
                <a:sym typeface="Wingdings" pitchFamily="2" charset="2"/>
              </a:rPr>
              <a:t>Ex1. </a:t>
            </a:r>
            <a:r>
              <a:rPr lang="en-US" sz="2400" dirty="0">
                <a:solidFill>
                  <a:srgbClr val="0000FF"/>
                </a:solidFill>
                <a:latin typeface="Ikaros" pitchFamily="50" charset="0"/>
                <a:sym typeface="Wingdings" pitchFamily="2" charset="2"/>
              </a:rPr>
              <a:t>3n</a:t>
            </a:r>
            <a:r>
              <a:rPr lang="en-US" sz="2400" dirty="0">
                <a:latin typeface="Ikaros" pitchFamily="50" charset="0"/>
                <a:sym typeface="Wingdings" pitchFamily="2" charset="2"/>
              </a:rPr>
              <a:t> is O(</a:t>
            </a:r>
            <a:r>
              <a:rPr lang="en-US" sz="2400" dirty="0">
                <a:solidFill>
                  <a:srgbClr val="0000FF"/>
                </a:solidFill>
                <a:latin typeface="Ikaros" pitchFamily="50" charset="0"/>
                <a:sym typeface="Wingdings" pitchFamily="2" charset="2"/>
              </a:rPr>
              <a:t>n</a:t>
            </a:r>
            <a:r>
              <a:rPr lang="en-US" sz="2400" dirty="0">
                <a:latin typeface="Ikaros" pitchFamily="50" charset="0"/>
                <a:sym typeface="Wingdings" pitchFamily="2" charset="2"/>
              </a:rPr>
              <a:t>) and </a:t>
            </a:r>
            <a:r>
              <a:rPr lang="en-US" sz="2400" dirty="0">
                <a:solidFill>
                  <a:srgbClr val="FF0000"/>
                </a:solidFill>
                <a:latin typeface="Ikaros" pitchFamily="50" charset="0"/>
                <a:sym typeface="Wingdings" pitchFamily="2" charset="2"/>
              </a:rPr>
              <a:t>2n</a:t>
            </a:r>
            <a:r>
              <a:rPr lang="en-US" sz="2400" baseline="30000" dirty="0">
                <a:solidFill>
                  <a:srgbClr val="FF0000"/>
                </a:solidFill>
                <a:latin typeface="Ikaros" pitchFamily="50" charset="0"/>
                <a:sym typeface="Wingdings" pitchFamily="2" charset="2"/>
              </a:rPr>
              <a:t>2</a:t>
            </a:r>
            <a:r>
              <a:rPr lang="en-US" sz="2400" dirty="0">
                <a:latin typeface="Ikaros" pitchFamily="50" charset="0"/>
                <a:sym typeface="Wingdings" pitchFamily="2" charset="2"/>
              </a:rPr>
              <a:t> is O(</a:t>
            </a:r>
            <a:r>
              <a:rPr lang="en-US" sz="2400" dirty="0">
                <a:solidFill>
                  <a:srgbClr val="FF0000"/>
                </a:solidFill>
                <a:latin typeface="Ikaros" pitchFamily="50" charset="0"/>
                <a:sym typeface="Wingdings" pitchFamily="2" charset="2"/>
              </a:rPr>
              <a:t>n</a:t>
            </a:r>
            <a:r>
              <a:rPr lang="en-US" sz="2400" baseline="30000" dirty="0">
                <a:solidFill>
                  <a:srgbClr val="FF0000"/>
                </a:solidFill>
                <a:latin typeface="Ikaros" pitchFamily="50" charset="0"/>
                <a:sym typeface="Wingdings" pitchFamily="2" charset="2"/>
              </a:rPr>
              <a:t>2</a:t>
            </a:r>
            <a:r>
              <a:rPr lang="en-US" sz="2400" dirty="0">
                <a:latin typeface="Ikaros" pitchFamily="50" charset="0"/>
                <a:sym typeface="Wingdings" pitchFamily="2" charset="2"/>
              </a:rPr>
              <a:t>)</a:t>
            </a:r>
          </a:p>
          <a:p>
            <a:pPr>
              <a:buFont typeface="Wingdings" pitchFamily="2" charset="2"/>
              <a:buChar char="è"/>
            </a:pPr>
            <a:r>
              <a:rPr lang="en-US" sz="2400" dirty="0">
                <a:solidFill>
                  <a:srgbClr val="0000FF"/>
                </a:solidFill>
                <a:latin typeface="Ikaros" pitchFamily="50" charset="0"/>
                <a:sym typeface="Wingdings" pitchFamily="2" charset="2"/>
              </a:rPr>
              <a:t> 3n</a:t>
            </a:r>
            <a:r>
              <a:rPr lang="en-US" sz="2400" dirty="0">
                <a:latin typeface="Ikaros" pitchFamily="50" charset="0"/>
                <a:sym typeface="Wingdings" pitchFamily="2" charset="2"/>
              </a:rPr>
              <a:t> + </a:t>
            </a:r>
            <a:r>
              <a:rPr lang="en-US" sz="2400" dirty="0">
                <a:solidFill>
                  <a:srgbClr val="FF0000"/>
                </a:solidFill>
                <a:latin typeface="Ikaros" pitchFamily="50" charset="0"/>
                <a:sym typeface="Wingdings" pitchFamily="2" charset="2"/>
              </a:rPr>
              <a:t>2n</a:t>
            </a:r>
            <a:r>
              <a:rPr lang="en-US" sz="2400" baseline="30000" dirty="0">
                <a:solidFill>
                  <a:srgbClr val="FF0000"/>
                </a:solidFill>
                <a:latin typeface="Ikaros" pitchFamily="50" charset="0"/>
                <a:sym typeface="Wingdings" pitchFamily="2" charset="2"/>
              </a:rPr>
              <a:t>2</a:t>
            </a:r>
            <a:r>
              <a:rPr lang="en-US" sz="2400" dirty="0">
                <a:latin typeface="Ikaros" pitchFamily="50" charset="0"/>
                <a:sym typeface="Wingdings" pitchFamily="2" charset="2"/>
              </a:rPr>
              <a:t> is O(</a:t>
            </a:r>
            <a:r>
              <a:rPr lang="en-US" sz="2400" dirty="0">
                <a:solidFill>
                  <a:srgbClr val="FF0000"/>
                </a:solidFill>
                <a:latin typeface="Ikaros" pitchFamily="50" charset="0"/>
                <a:sym typeface="Wingdings" pitchFamily="2" charset="2"/>
              </a:rPr>
              <a:t>n</a:t>
            </a:r>
            <a:r>
              <a:rPr lang="en-US" sz="2400" baseline="30000" dirty="0">
                <a:solidFill>
                  <a:srgbClr val="FF0000"/>
                </a:solidFill>
                <a:latin typeface="Ikaros" pitchFamily="50" charset="0"/>
                <a:sym typeface="Wingdings" pitchFamily="2" charset="2"/>
              </a:rPr>
              <a:t>2</a:t>
            </a:r>
            <a:r>
              <a:rPr lang="en-US" sz="2400" dirty="0">
                <a:latin typeface="Ikaros" pitchFamily="50" charset="0"/>
                <a:sym typeface="Wingdings" pitchFamily="2" charset="2"/>
              </a:rPr>
              <a:t>)  	And 	</a:t>
            </a:r>
            <a:r>
              <a:rPr lang="en-US" sz="2400" dirty="0">
                <a:solidFill>
                  <a:srgbClr val="0000FF"/>
                </a:solidFill>
                <a:latin typeface="Ikaros" pitchFamily="50" charset="0"/>
                <a:sym typeface="Wingdings" pitchFamily="2" charset="2"/>
              </a:rPr>
              <a:t>3n</a:t>
            </a:r>
            <a:r>
              <a:rPr lang="en-US" sz="2400" dirty="0">
                <a:latin typeface="Ikaros" pitchFamily="50" charset="0"/>
                <a:sym typeface="Wingdings" pitchFamily="2" charset="2"/>
              </a:rPr>
              <a:t>.(</a:t>
            </a:r>
            <a:r>
              <a:rPr lang="en-US" sz="2400" dirty="0">
                <a:solidFill>
                  <a:srgbClr val="FF0000"/>
                </a:solidFill>
                <a:latin typeface="Ikaros" pitchFamily="50" charset="0"/>
                <a:sym typeface="Wingdings" pitchFamily="2" charset="2"/>
              </a:rPr>
              <a:t>2n</a:t>
            </a:r>
            <a:r>
              <a:rPr lang="en-US" sz="2400" baseline="30000" dirty="0">
                <a:solidFill>
                  <a:srgbClr val="FF0000"/>
                </a:solidFill>
                <a:latin typeface="Ikaros" pitchFamily="50" charset="0"/>
                <a:sym typeface="Wingdings" pitchFamily="2" charset="2"/>
              </a:rPr>
              <a:t>2</a:t>
            </a:r>
            <a:r>
              <a:rPr lang="en-US" sz="2400" dirty="0">
                <a:latin typeface="Ikaros" pitchFamily="50" charset="0"/>
                <a:sym typeface="Wingdings" pitchFamily="2" charset="2"/>
              </a:rPr>
              <a:t>) is O(n</a:t>
            </a:r>
            <a:r>
              <a:rPr lang="en-US" sz="2400" baseline="30000" dirty="0">
                <a:latin typeface="Ikaros" pitchFamily="50" charset="0"/>
                <a:sym typeface="Wingdings" pitchFamily="2" charset="2"/>
              </a:rPr>
              <a:t>3</a:t>
            </a:r>
            <a:r>
              <a:rPr lang="en-US" sz="2400" dirty="0">
                <a:latin typeface="Ikaros" pitchFamily="50" charset="0"/>
                <a:sym typeface="Wingdings" pitchFamily="2" charset="2"/>
              </a:rPr>
              <a:t>)</a:t>
            </a:r>
          </a:p>
          <a:p>
            <a:r>
              <a:rPr lang="en-US" sz="2400" dirty="0">
                <a:latin typeface="Ikaros" pitchFamily="50" charset="0"/>
              </a:rPr>
              <a:t>Ex2. 100n</a:t>
            </a:r>
            <a:r>
              <a:rPr lang="en-US" sz="2400" baseline="30000" dirty="0">
                <a:latin typeface="Ikaros" pitchFamily="50" charset="0"/>
              </a:rPr>
              <a:t>2</a:t>
            </a:r>
            <a:r>
              <a:rPr lang="en-US" sz="2400" dirty="0">
                <a:latin typeface="Ikaros" pitchFamily="50" charset="0"/>
              </a:rPr>
              <a:t> + 23nlog(n</a:t>
            </a:r>
            <a:r>
              <a:rPr lang="en-US" sz="2400" baseline="30000" dirty="0">
                <a:latin typeface="Ikaros" pitchFamily="50" charset="0"/>
              </a:rPr>
              <a:t>3</a:t>
            </a:r>
            <a:r>
              <a:rPr lang="en-US" sz="2400" dirty="0">
                <a:latin typeface="Ikaros" pitchFamily="50" charset="0"/>
              </a:rPr>
              <a:t>) + 2017 is O(?)  </a:t>
            </a:r>
          </a:p>
          <a:p>
            <a:r>
              <a:rPr lang="en-US" sz="2400" dirty="0">
                <a:latin typeface="Ikaros" pitchFamily="50" charset="0"/>
              </a:rPr>
              <a:t>log(n</a:t>
            </a:r>
            <a:r>
              <a:rPr lang="en-US" sz="2400" baseline="30000" dirty="0">
                <a:latin typeface="Ikaros" pitchFamily="50" charset="0"/>
              </a:rPr>
              <a:t>3</a:t>
            </a:r>
            <a:r>
              <a:rPr lang="en-US" sz="2400" dirty="0">
                <a:latin typeface="Ikaros" pitchFamily="50" charset="0"/>
              </a:rPr>
              <a:t>) = 3logn = O(</a:t>
            </a:r>
            <a:r>
              <a:rPr lang="en-US" sz="2400" dirty="0" err="1">
                <a:latin typeface="Ikaros" pitchFamily="50" charset="0"/>
              </a:rPr>
              <a:t>logn</a:t>
            </a:r>
            <a:r>
              <a:rPr lang="en-US" sz="2400" dirty="0">
                <a:latin typeface="Ikaros" pitchFamily="50" charset="0"/>
              </a:rPr>
              <a:t>),	</a:t>
            </a:r>
            <a:r>
              <a:rPr lang="en-US" sz="2400" dirty="0" err="1">
                <a:latin typeface="Ikaros" pitchFamily="50" charset="0"/>
              </a:rPr>
              <a:t>nlogn</a:t>
            </a:r>
            <a:r>
              <a:rPr lang="en-US" sz="2400" dirty="0">
                <a:latin typeface="Ikaros" pitchFamily="50" charset="0"/>
              </a:rPr>
              <a:t> is O(n</a:t>
            </a:r>
            <a:r>
              <a:rPr lang="en-US" sz="2400" baseline="30000" dirty="0">
                <a:latin typeface="Ikaros" pitchFamily="50" charset="0"/>
              </a:rPr>
              <a:t>2</a:t>
            </a:r>
            <a:r>
              <a:rPr lang="en-US" sz="2400" dirty="0">
                <a:latin typeface="Ikaros" pitchFamily="50" charset="0"/>
              </a:rPr>
              <a:t>)</a:t>
            </a:r>
          </a:p>
          <a:p>
            <a:r>
              <a:rPr lang="en-US" sz="2400" dirty="0">
                <a:latin typeface="Ikaros" pitchFamily="50" charset="0"/>
              </a:rPr>
              <a:t>Answer: O(n</a:t>
            </a:r>
            <a:r>
              <a:rPr lang="en-US" sz="2400" baseline="30000" dirty="0">
                <a:latin typeface="Ikaros" pitchFamily="50" charset="0"/>
              </a:rPr>
              <a:t>2</a:t>
            </a:r>
            <a:r>
              <a:rPr lang="en-US" sz="2400" dirty="0">
                <a:latin typeface="Ikaros" pitchFamily="50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2895600"/>
            <a:ext cx="1941429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Ikaros" pitchFamily="50" charset="0"/>
              </a:rPr>
              <a:t>Ignore constants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3657600"/>
            <a:ext cx="2286000" cy="646331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Ikaros" pitchFamily="50" charset="0"/>
              </a:rPr>
              <a:t>Ignore added smaller order terms</a:t>
            </a:r>
          </a:p>
        </p:txBody>
      </p:sp>
    </p:spTree>
    <p:extLst>
      <p:ext uri="{BB962C8B-B14F-4D97-AF65-F5344CB8AC3E}">
        <p14:creationId xmlns:p14="http://schemas.microsoft.com/office/powerpoint/2010/main" val="178620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53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big-oh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procedure </a:t>
            </a:r>
            <a:r>
              <a:rPr lang="en-US" dirty="0" err="1"/>
              <a:t>printsth</a:t>
            </a:r>
            <a:r>
              <a:rPr lang="en-US" dirty="0"/>
              <a:t>(n: positive integer)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b="1" dirty="0"/>
              <a:t> </a:t>
            </a:r>
            <a:r>
              <a:rPr lang="en-US" dirty="0"/>
              <a:t>i:=1 to n </a:t>
            </a:r>
            <a:r>
              <a:rPr lang="en-US" b="1" dirty="0">
                <a:solidFill>
                  <a:srgbClr val="0000FF"/>
                </a:solidFill>
              </a:rPr>
              <a:t>do</a:t>
            </a: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print “hi”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dirty="0"/>
              <a:t> k:=1 to n </a:t>
            </a:r>
            <a:r>
              <a:rPr lang="en-US" b="1" dirty="0">
                <a:solidFill>
                  <a:srgbClr val="0000FF"/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/>
              <a:t>		print “I love you”		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Estimate big-O of the given algorithm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2286000"/>
            <a:ext cx="3238387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 + n =2n is O(n)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62200" y="2438400"/>
            <a:ext cx="2971800" cy="170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286000" y="2609165"/>
            <a:ext cx="3733800" cy="819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288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big-oh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procedure </a:t>
            </a:r>
            <a:r>
              <a:rPr lang="en-US" dirty="0" err="1"/>
              <a:t>printsth</a:t>
            </a:r>
            <a:r>
              <a:rPr lang="en-US" dirty="0"/>
              <a:t>(n: positive integer)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i:=1 to n </a:t>
            </a:r>
            <a:r>
              <a:rPr lang="en-US" dirty="0">
                <a:solidFill>
                  <a:srgbClr val="0000FF"/>
                </a:solidFill>
              </a:rPr>
              <a:t>do</a:t>
            </a: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k:=1 to n </a:t>
            </a:r>
            <a:r>
              <a:rPr lang="en-US" dirty="0">
                <a:solidFill>
                  <a:srgbClr val="0000FF"/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/>
              <a:t>			print “I love you”		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Estimate big-O of the given algorithm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0" y="4953000"/>
            <a:ext cx="3510898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 + n + … + n</a:t>
            </a:r>
          </a:p>
          <a:p>
            <a:r>
              <a:rPr lang="en-US" sz="3600" dirty="0">
                <a:solidFill>
                  <a:srgbClr val="0000FF"/>
                </a:solidFill>
              </a:rPr>
              <a:t>= </a:t>
            </a:r>
            <a:r>
              <a:rPr lang="en-US" sz="3600" dirty="0" err="1">
                <a:solidFill>
                  <a:srgbClr val="0000FF"/>
                </a:solidFill>
              </a:rPr>
              <a:t>n.n</a:t>
            </a:r>
            <a:r>
              <a:rPr lang="en-US" sz="3600" dirty="0">
                <a:solidFill>
                  <a:srgbClr val="0000FF"/>
                </a:solidFill>
              </a:rPr>
              <a:t> = n</a:t>
            </a:r>
            <a:r>
              <a:rPr lang="en-US" sz="3600" baseline="30000" dirty="0">
                <a:solidFill>
                  <a:srgbClr val="0000FF"/>
                </a:solidFill>
              </a:rPr>
              <a:t>2</a:t>
            </a:r>
            <a:r>
              <a:rPr lang="en-US" sz="3600" dirty="0">
                <a:solidFill>
                  <a:srgbClr val="0000FF"/>
                </a:solidFill>
              </a:rPr>
              <a:t> is O(n</a:t>
            </a:r>
            <a:r>
              <a:rPr lang="en-US" sz="3600" baseline="30000" dirty="0">
                <a:solidFill>
                  <a:srgbClr val="0000FF"/>
                </a:solidFill>
              </a:rPr>
              <a:t>2</a:t>
            </a:r>
            <a:r>
              <a:rPr lang="en-US" sz="3600" dirty="0">
                <a:solidFill>
                  <a:srgbClr val="0000FF"/>
                </a:solidFill>
              </a:rPr>
              <a:t>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2286000"/>
            <a:ext cx="3657600" cy="335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00400" y="2819400"/>
            <a:ext cx="26670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575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D48A-8C1F-4E68-9749-E08FC86D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1D1D-4322-42C5-ACD6-09E3D765A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06CD9-26F1-41C5-A48B-6AE4874F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40" y="1524000"/>
            <a:ext cx="8058760" cy="3276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4071A5-1D95-428E-82F4-010AAF4F7444}"/>
              </a:ext>
            </a:extLst>
          </p:cNvPr>
          <p:cNvCxnSpPr/>
          <p:nvPr/>
        </p:nvCxnSpPr>
        <p:spPr>
          <a:xfrm>
            <a:off x="304800" y="2897369"/>
            <a:ext cx="3810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71BB46-5E73-4151-9F46-AA959C7F2601}"/>
              </a:ext>
            </a:extLst>
          </p:cNvPr>
          <p:cNvCxnSpPr/>
          <p:nvPr/>
        </p:nvCxnSpPr>
        <p:spPr>
          <a:xfrm>
            <a:off x="914400" y="3352800"/>
            <a:ext cx="3810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5F7F6A-7358-4C90-83EA-3972C97CAB7E}"/>
              </a:ext>
            </a:extLst>
          </p:cNvPr>
          <p:cNvSpPr txBox="1"/>
          <p:nvPr/>
        </p:nvSpPr>
        <p:spPr>
          <a:xfrm>
            <a:off x="762000" y="5029200"/>
            <a:ext cx="498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sym typeface="Wingdings" panose="05000000000000000000" pitchFamily="2" charset="2"/>
              </a:rPr>
              <a:t> </a:t>
            </a:r>
            <a:r>
              <a:rPr lang="en-US" sz="3600" b="1" dirty="0">
                <a:solidFill>
                  <a:srgbClr val="C00000"/>
                </a:solidFill>
              </a:rPr>
              <a:t>O(n</a:t>
            </a:r>
            <a:r>
              <a:rPr lang="en-US" sz="3600" b="1" baseline="30000" dirty="0">
                <a:solidFill>
                  <a:srgbClr val="C00000"/>
                </a:solidFill>
              </a:rPr>
              <a:t>2</a:t>
            </a:r>
            <a:r>
              <a:rPr lang="en-US" sz="3600" b="1" dirty="0">
                <a:solidFill>
                  <a:srgbClr val="C00000"/>
                </a:solidFill>
              </a:rPr>
              <a:t>)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314492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81600"/>
          </a:xfrm>
        </p:spPr>
        <p:txBody>
          <a:bodyPr>
            <a:noAutofit/>
          </a:bodyPr>
          <a:lstStyle/>
          <a:p>
            <a:r>
              <a:rPr lang="en-US" sz="2400" dirty="0"/>
              <a:t>Algorithms </a:t>
            </a:r>
          </a:p>
          <a:p>
            <a:pPr lvl="2"/>
            <a:r>
              <a:rPr lang="en-US" sz="2400" dirty="0"/>
              <a:t>Linear search Binary search (Group 1)</a:t>
            </a:r>
          </a:p>
          <a:p>
            <a:pPr lvl="2"/>
            <a:r>
              <a:rPr lang="en-US" sz="2400" dirty="0"/>
              <a:t>Bubble Sort Insertion sort (Group 2) </a:t>
            </a:r>
          </a:p>
          <a:p>
            <a:pPr lvl="2"/>
            <a:r>
              <a:rPr lang="en-US" sz="2400" dirty="0"/>
              <a:t>The growth of functions (</a:t>
            </a:r>
            <a:r>
              <a:rPr lang="en-US" sz="2400" dirty="0" err="1"/>
              <a:t>VinhDP</a:t>
            </a:r>
            <a:r>
              <a:rPr lang="en-US" sz="2400" dirty="0"/>
              <a:t>)</a:t>
            </a:r>
          </a:p>
          <a:p>
            <a:pPr lvl="2"/>
            <a:r>
              <a:rPr lang="en-US" sz="2400" dirty="0"/>
              <a:t>Complexity (</a:t>
            </a:r>
            <a:r>
              <a:rPr lang="en-US" sz="2400" dirty="0" err="1"/>
              <a:t>VinhDP</a:t>
            </a:r>
            <a:r>
              <a:rPr lang="en-US" sz="2400" dirty="0"/>
              <a:t>)</a:t>
            </a:r>
          </a:p>
          <a:p>
            <a:r>
              <a:rPr lang="en-US" sz="2400" dirty="0"/>
              <a:t>Integers </a:t>
            </a:r>
          </a:p>
          <a:p>
            <a:pPr lvl="2"/>
            <a:r>
              <a:rPr lang="en-US" sz="2400" dirty="0"/>
              <a:t>Divisibility: mod, div, congruent (Group 3) </a:t>
            </a:r>
          </a:p>
          <a:p>
            <a:pPr lvl="2"/>
            <a:r>
              <a:rPr lang="en-US" sz="2400" dirty="0"/>
              <a:t>Applications of mod: (Group 4)</a:t>
            </a:r>
          </a:p>
          <a:p>
            <a:pPr lvl="2"/>
            <a:r>
              <a:rPr lang="en-US" sz="2400" dirty="0"/>
              <a:t>Integer representations (Group 5) </a:t>
            </a:r>
          </a:p>
          <a:p>
            <a:pPr lvl="2"/>
            <a:r>
              <a:rPr lang="en-US" sz="2400" dirty="0"/>
              <a:t>Primes and composites, </a:t>
            </a:r>
            <a:r>
              <a:rPr lang="en-US" sz="2400" dirty="0" err="1"/>
              <a:t>gcd</a:t>
            </a:r>
            <a:r>
              <a:rPr lang="en-US" sz="2400" dirty="0"/>
              <a:t> and lcm, The Euclidean algorithm (Group 6)</a:t>
            </a:r>
          </a:p>
        </p:txBody>
      </p:sp>
    </p:spTree>
    <p:extLst>
      <p:ext uri="{BB962C8B-B14F-4D97-AF65-F5344CB8AC3E}">
        <p14:creationId xmlns:p14="http://schemas.microsoft.com/office/powerpoint/2010/main" val="151429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big-oh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procedure </a:t>
            </a:r>
            <a:r>
              <a:rPr lang="en-US" dirty="0" err="1"/>
              <a:t>printsth</a:t>
            </a:r>
            <a:r>
              <a:rPr lang="en-US" dirty="0"/>
              <a:t>(n: positive integer)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for </a:t>
            </a:r>
            <a:r>
              <a:rPr lang="en-US" dirty="0"/>
              <a:t>i:=1 to n </a:t>
            </a:r>
            <a:r>
              <a:rPr lang="en-US" dirty="0">
                <a:solidFill>
                  <a:srgbClr val="0000FF"/>
                </a:solidFill>
              </a:rPr>
              <a:t>do</a:t>
            </a: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k:=1 to n </a:t>
            </a:r>
            <a:r>
              <a:rPr lang="en-US" dirty="0">
                <a:solidFill>
                  <a:srgbClr val="0000FF"/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j:=1 to n print </a:t>
            </a:r>
            <a:r>
              <a:rPr lang="en-US" dirty="0">
                <a:solidFill>
                  <a:srgbClr val="0000FF"/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/>
              <a:t>				print “I love you”		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Estimate big-O of the given algorithm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0" y="5257800"/>
            <a:ext cx="3587842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</a:t>
            </a:r>
            <a:r>
              <a:rPr lang="en-US" sz="3600" baseline="30000" dirty="0">
                <a:solidFill>
                  <a:srgbClr val="0000FF"/>
                </a:solidFill>
              </a:rPr>
              <a:t>2</a:t>
            </a:r>
            <a:r>
              <a:rPr lang="en-US" sz="3600" dirty="0">
                <a:solidFill>
                  <a:srgbClr val="0000FF"/>
                </a:solidFill>
              </a:rPr>
              <a:t> + n</a:t>
            </a:r>
            <a:r>
              <a:rPr lang="en-US" sz="3600" baseline="30000" dirty="0">
                <a:solidFill>
                  <a:srgbClr val="0000FF"/>
                </a:solidFill>
              </a:rPr>
              <a:t>2</a:t>
            </a:r>
            <a:r>
              <a:rPr lang="en-US" sz="3600" dirty="0">
                <a:solidFill>
                  <a:srgbClr val="0000FF"/>
                </a:solidFill>
              </a:rPr>
              <a:t> + … + n</a:t>
            </a:r>
            <a:r>
              <a:rPr lang="en-US" sz="3600" baseline="30000" dirty="0">
                <a:solidFill>
                  <a:srgbClr val="0000FF"/>
                </a:solidFill>
              </a:rPr>
              <a:t>2</a:t>
            </a:r>
          </a:p>
          <a:p>
            <a:r>
              <a:rPr lang="en-US" sz="3600" dirty="0">
                <a:solidFill>
                  <a:srgbClr val="0000FF"/>
                </a:solidFill>
              </a:rPr>
              <a:t>= n.n</a:t>
            </a:r>
            <a:r>
              <a:rPr lang="en-US" sz="3600" baseline="30000" dirty="0">
                <a:solidFill>
                  <a:srgbClr val="0000FF"/>
                </a:solidFill>
              </a:rPr>
              <a:t>2</a:t>
            </a:r>
            <a:r>
              <a:rPr lang="en-US" sz="3600" dirty="0">
                <a:solidFill>
                  <a:srgbClr val="0000FF"/>
                </a:solidFill>
              </a:rPr>
              <a:t> = n</a:t>
            </a:r>
            <a:r>
              <a:rPr lang="en-US" sz="3600" baseline="30000" dirty="0">
                <a:solidFill>
                  <a:srgbClr val="0000FF"/>
                </a:solidFill>
              </a:rPr>
              <a:t>3</a:t>
            </a:r>
            <a:r>
              <a:rPr lang="en-US" sz="3600" dirty="0">
                <a:solidFill>
                  <a:srgbClr val="0000FF"/>
                </a:solidFill>
              </a:rPr>
              <a:t> is O(n</a:t>
            </a:r>
            <a:r>
              <a:rPr lang="en-US" sz="3600" baseline="30000" dirty="0">
                <a:solidFill>
                  <a:srgbClr val="0000FF"/>
                </a:solidFill>
              </a:rPr>
              <a:t>3</a:t>
            </a:r>
            <a:r>
              <a:rPr lang="en-US" sz="3600" dirty="0">
                <a:solidFill>
                  <a:srgbClr val="0000FF"/>
                </a:solidFill>
              </a:rPr>
              <a:t>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0800" y="2514600"/>
            <a:ext cx="3505200" cy="350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57600" y="2971800"/>
            <a:ext cx="2438400" cy="304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3429000"/>
            <a:ext cx="15240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84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0AEE-0DCF-4109-A4FD-240244D3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6EAC-E199-4AE0-B893-6FF9FE56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B0B18-420C-4673-BFB5-4B7C7F873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1143000"/>
            <a:ext cx="8172450" cy="473094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CDF1F1-D576-4842-9516-053AF94FD915}"/>
              </a:ext>
            </a:extLst>
          </p:cNvPr>
          <p:cNvCxnSpPr/>
          <p:nvPr/>
        </p:nvCxnSpPr>
        <p:spPr>
          <a:xfrm>
            <a:off x="304800" y="2743200"/>
            <a:ext cx="3810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B2A775-90A4-4D17-98F1-9DC598319938}"/>
              </a:ext>
            </a:extLst>
          </p:cNvPr>
          <p:cNvCxnSpPr/>
          <p:nvPr/>
        </p:nvCxnSpPr>
        <p:spPr>
          <a:xfrm>
            <a:off x="1219200" y="3225209"/>
            <a:ext cx="3810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0F8334-9846-4EDB-80EB-FB0715AD9361}"/>
              </a:ext>
            </a:extLst>
          </p:cNvPr>
          <p:cNvCxnSpPr/>
          <p:nvPr/>
        </p:nvCxnSpPr>
        <p:spPr>
          <a:xfrm>
            <a:off x="2057400" y="4189231"/>
            <a:ext cx="3810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BE3547-AB5B-4C49-BDA9-6458B57624E7}"/>
              </a:ext>
            </a:extLst>
          </p:cNvPr>
          <p:cNvSpPr txBox="1"/>
          <p:nvPr/>
        </p:nvSpPr>
        <p:spPr>
          <a:xfrm>
            <a:off x="685800" y="5678269"/>
            <a:ext cx="5139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sym typeface="Wingdings" panose="05000000000000000000" pitchFamily="2" charset="2"/>
              </a:rPr>
              <a:t> </a:t>
            </a:r>
            <a:r>
              <a:rPr lang="en-US" sz="3600" b="1" dirty="0">
                <a:solidFill>
                  <a:srgbClr val="C00000"/>
                </a:solidFill>
              </a:rPr>
              <a:t>O(n</a:t>
            </a:r>
            <a:r>
              <a:rPr lang="en-US" sz="3600" b="1" baseline="30000" dirty="0">
                <a:solidFill>
                  <a:srgbClr val="C00000"/>
                </a:solidFill>
              </a:rPr>
              <a:t>3</a:t>
            </a:r>
            <a:r>
              <a:rPr lang="en-US" sz="3600" b="1" dirty="0">
                <a:solidFill>
                  <a:srgbClr val="C00000"/>
                </a:solidFill>
              </a:rPr>
              <a:t>)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522313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big-oh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procedure </a:t>
            </a:r>
            <a:r>
              <a:rPr lang="en-US" dirty="0" err="1"/>
              <a:t>printsth</a:t>
            </a:r>
            <a:r>
              <a:rPr lang="en-US" dirty="0"/>
              <a:t>(n: positive integer)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For i:=1 to n do</a:t>
            </a:r>
          </a:p>
          <a:p>
            <a:pPr marL="0" indent="0">
              <a:buNone/>
            </a:pPr>
            <a:r>
              <a:rPr lang="en-US" dirty="0"/>
              <a:t>		print “hi”</a:t>
            </a:r>
          </a:p>
          <a:p>
            <a:pPr marL="0" indent="0">
              <a:buNone/>
            </a:pPr>
            <a:r>
              <a:rPr lang="en-US" dirty="0"/>
              <a:t>	For j:=1 to n do			</a:t>
            </a:r>
          </a:p>
          <a:p>
            <a:pPr marL="0" indent="0">
              <a:buNone/>
            </a:pPr>
            <a:r>
              <a:rPr lang="en-US" dirty="0"/>
              <a:t>		For k:=1 to i do</a:t>
            </a:r>
          </a:p>
          <a:p>
            <a:pPr marL="0" indent="0">
              <a:buNone/>
            </a:pPr>
            <a:r>
              <a:rPr lang="en-US" dirty="0"/>
              <a:t>			print “I love you” 		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Estimate big-O of the given algorithm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5638800"/>
            <a:ext cx="2818400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 + n</a:t>
            </a:r>
            <a:r>
              <a:rPr lang="en-US" sz="3600" baseline="30000" dirty="0">
                <a:solidFill>
                  <a:srgbClr val="0000FF"/>
                </a:solidFill>
              </a:rPr>
              <a:t>2</a:t>
            </a:r>
            <a:r>
              <a:rPr lang="en-US" sz="3600" dirty="0">
                <a:solidFill>
                  <a:srgbClr val="0000FF"/>
                </a:solidFill>
              </a:rPr>
              <a:t> is O(n</a:t>
            </a:r>
            <a:r>
              <a:rPr lang="en-US" sz="3600" baseline="30000" dirty="0">
                <a:solidFill>
                  <a:srgbClr val="0000FF"/>
                </a:solidFill>
              </a:rPr>
              <a:t>2</a:t>
            </a:r>
            <a:r>
              <a:rPr lang="en-US" sz="3600" dirty="0">
                <a:solidFill>
                  <a:srgbClr val="0000FF"/>
                </a:solidFill>
              </a:rPr>
              <a:t>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81400" y="3657600"/>
            <a:ext cx="381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5600" y="2396194"/>
            <a:ext cx="76200" cy="3395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3200" y="3158194"/>
            <a:ext cx="876300" cy="2709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57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854"/>
            <a:ext cx="8229600" cy="1143000"/>
          </a:xfrm>
        </p:spPr>
        <p:txBody>
          <a:bodyPr/>
          <a:lstStyle/>
          <a:p>
            <a:r>
              <a:rPr lang="en-US" dirty="0"/>
              <a:t>Divisibility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874837"/>
            <a:ext cx="480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37    5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2      7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723640" y="1981200"/>
            <a:ext cx="0" cy="1295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33800" y="261874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00200" y="19050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dividend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0" y="19050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divisor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9599" y="2983468"/>
            <a:ext cx="335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Quotient = 37 </a:t>
            </a:r>
            <a:r>
              <a:rPr lang="en-US" sz="2800" b="1" dirty="0">
                <a:solidFill>
                  <a:srgbClr val="0000FF"/>
                </a:solidFill>
              </a:rPr>
              <a:t>div</a:t>
            </a:r>
            <a:r>
              <a:rPr lang="en-US" sz="2800" dirty="0"/>
              <a:t>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3276600"/>
            <a:ext cx="2057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Remainder</a:t>
            </a:r>
          </a:p>
          <a:p>
            <a:r>
              <a:rPr lang="en-US" sz="2800" dirty="0"/>
              <a:t>37 </a:t>
            </a:r>
            <a:r>
              <a:rPr lang="en-US" sz="2800" b="1" dirty="0">
                <a:solidFill>
                  <a:srgbClr val="0000FF"/>
                </a:solidFill>
              </a:rPr>
              <a:t>mod</a:t>
            </a:r>
            <a:r>
              <a:rPr lang="en-US" sz="2800" dirty="0"/>
              <a:t> 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291876-63F4-41FC-BE6B-2BCABA28BE27}"/>
              </a:ext>
            </a:extLst>
          </p:cNvPr>
          <p:cNvSpPr/>
          <p:nvPr/>
        </p:nvSpPr>
        <p:spPr>
          <a:xfrm>
            <a:off x="1905000" y="2797972"/>
            <a:ext cx="1904991" cy="1981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122C13-2A74-44F5-AD3B-51E26C11DDC6}"/>
              </a:ext>
            </a:extLst>
          </p:cNvPr>
          <p:cNvSpPr/>
          <p:nvPr/>
        </p:nvSpPr>
        <p:spPr>
          <a:xfrm>
            <a:off x="3810000" y="2705130"/>
            <a:ext cx="3581396" cy="1028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37 – 5 = 32 	// count =1</a:t>
            </a:r>
          </a:p>
          <a:p>
            <a:pPr marL="0" indent="0">
              <a:buNone/>
            </a:pPr>
            <a:r>
              <a:rPr lang="en-US" dirty="0"/>
              <a:t>32 – 5 = 27		// count =2</a:t>
            </a:r>
          </a:p>
          <a:p>
            <a:pPr marL="0" indent="0">
              <a:buNone/>
            </a:pPr>
            <a:r>
              <a:rPr lang="en-US" dirty="0"/>
              <a:t>27  - 5 = 22</a:t>
            </a:r>
          </a:p>
          <a:p>
            <a:pPr marL="0" indent="0">
              <a:buNone/>
            </a:pPr>
            <a:r>
              <a:rPr lang="en-US" dirty="0"/>
              <a:t>22 – 5 = 17</a:t>
            </a:r>
          </a:p>
          <a:p>
            <a:pPr marL="0" indent="0">
              <a:buNone/>
            </a:pPr>
            <a:r>
              <a:rPr lang="en-US" dirty="0"/>
              <a:t>17 – 5 = 12</a:t>
            </a:r>
          </a:p>
          <a:p>
            <a:pPr marL="0" indent="0">
              <a:buNone/>
            </a:pPr>
            <a:r>
              <a:rPr lang="en-US" dirty="0"/>
              <a:t>12 – 5 = 7</a:t>
            </a:r>
          </a:p>
          <a:p>
            <a:pPr marL="0" indent="0">
              <a:buNone/>
            </a:pPr>
            <a:r>
              <a:rPr lang="en-US" dirty="0"/>
              <a:t>7 – 5 =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		// count = </a:t>
            </a:r>
            <a:r>
              <a:rPr lang="en-US" dirty="0">
                <a:solidFill>
                  <a:srgbClr val="0000FF"/>
                </a:solidFill>
              </a:rPr>
              <a:t>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&lt; 5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olidFill>
                  <a:srgbClr val="FF0000"/>
                </a:solidFill>
              </a:rPr>
              <a:t> stop</a:t>
            </a:r>
          </a:p>
        </p:txBody>
      </p:sp>
    </p:spTree>
    <p:extLst>
      <p:ext uri="{BB962C8B-B14F-4D97-AF65-F5344CB8AC3E}">
        <p14:creationId xmlns:p14="http://schemas.microsoft.com/office/powerpoint/2010/main" val="20153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2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-37    5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-37 = 5(-7) + (-2)</a:t>
            </a:r>
          </a:p>
          <a:p>
            <a:pPr marL="0" indent="0">
              <a:buNone/>
            </a:pPr>
            <a:r>
              <a:rPr lang="en-US" dirty="0"/>
              <a:t>-37 = 5(-7) + 2 ???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-37 = 5(-8) + 3   OK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 Remainder = 3, quotient = -8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44600" y="1478280"/>
            <a:ext cx="0" cy="1295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54760" y="211582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2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			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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b</a:t>
            </a:r>
            <a:r>
              <a:rPr lang="en-US" dirty="0">
                <a:sym typeface="Symbol"/>
              </a:rPr>
              <a:t> (mod m)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sz="3300" dirty="0">
                <a:sym typeface="Symbol"/>
              </a:rPr>
              <a:t>Read: </a:t>
            </a:r>
            <a:r>
              <a:rPr lang="en-US" sz="3300" dirty="0">
                <a:solidFill>
                  <a:srgbClr val="FF0000"/>
                </a:solidFill>
                <a:sym typeface="Symbol"/>
              </a:rPr>
              <a:t>a is congruent to b modulo m  </a:t>
            </a:r>
            <a:endParaRPr lang="en-US" sz="33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90800" y="1600200"/>
            <a:ext cx="0" cy="137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90800" y="2286000"/>
            <a:ext cx="76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13528" y="1600200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7000" y="1676400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7000" y="23622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7400" y="2209800"/>
            <a:ext cx="32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r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638800" y="1600200"/>
            <a:ext cx="0" cy="137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38800" y="2286000"/>
            <a:ext cx="76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61528" y="160020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5000" y="1676400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23622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5400" y="2209800"/>
            <a:ext cx="32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r</a:t>
            </a:r>
          </a:p>
        </p:txBody>
      </p:sp>
      <p:sp>
        <p:nvSpPr>
          <p:cNvPr id="18" name="Oval 17"/>
          <p:cNvSpPr/>
          <p:nvPr/>
        </p:nvSpPr>
        <p:spPr>
          <a:xfrm>
            <a:off x="1926770" y="22860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53002" y="2296884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447096" y="2741285"/>
            <a:ext cx="1210504" cy="840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</p:cNvCxnSpPr>
          <p:nvPr/>
        </p:nvCxnSpPr>
        <p:spPr>
          <a:xfrm flipH="1">
            <a:off x="3657600" y="2752169"/>
            <a:ext cx="1384676" cy="829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2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64" y="85588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Cryptography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rdia New" pitchFamily="34" charset="-34"/>
                <a:cs typeface="Cordia New" pitchFamily="34" charset="-34"/>
                <a:sym typeface="Wingdings" pitchFamily="2" charset="2"/>
              </a:rPr>
              <a:t>Cryptography: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  <a:sym typeface="Wingdings" pitchFamily="2" charset="2"/>
              </a:rPr>
              <a:t>Encryption:</a:t>
            </a:r>
            <a:r>
              <a:rPr lang="en-US" sz="3600" dirty="0">
                <a:latin typeface="Cordia New" pitchFamily="34" charset="-34"/>
                <a:cs typeface="Cordia New" pitchFamily="34" charset="-34"/>
                <a:sym typeface="Wingdings" pitchFamily="2" charset="2"/>
              </a:rPr>
              <a:t>  LOVE			SVCL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rdia New" pitchFamily="34" charset="-34"/>
                <a:cs typeface="Cordia New" pitchFamily="34" charset="-34"/>
                <a:sym typeface="Wingdings" pitchFamily="2" charset="2"/>
              </a:rPr>
              <a:t>Decryption:  </a:t>
            </a:r>
            <a:r>
              <a:rPr lang="en-US" sz="3600" dirty="0">
                <a:latin typeface="Cordia New" pitchFamily="34" charset="-34"/>
                <a:cs typeface="Cordia New" pitchFamily="34" charset="-34"/>
                <a:sym typeface="Wingdings" pitchFamily="2" charset="2"/>
              </a:rPr>
              <a:t>LOVE			SVCL </a:t>
            </a:r>
            <a:r>
              <a:rPr lang="en-US" sz="2800" dirty="0">
                <a:latin typeface="Cordia New" pitchFamily="34" charset="-34"/>
                <a:cs typeface="Cordia New" pitchFamily="34" charset="-34"/>
                <a:sym typeface="Wingdings" pitchFamily="2" charset="2"/>
              </a:rPr>
              <a:t>		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ordia New" pitchFamily="34" charset="-34"/>
              <a:cs typeface="Cordia New" pitchFamily="34" charset="-34"/>
              <a:sym typeface="Symbol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ordia New" pitchFamily="34" charset="-34"/>
              <a:cs typeface="Cordia New" pitchFamily="34" charset="-34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52800" y="2362200"/>
            <a:ext cx="1371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352800" y="3048000"/>
            <a:ext cx="12954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257800" y="3827814"/>
          <a:ext cx="3200400" cy="17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C7F0C9-713A-422A-9B8E-EC7ADC8134C6}"/>
              </a:ext>
            </a:extLst>
          </p:cNvPr>
          <p:cNvSpPr txBox="1"/>
          <p:nvPr/>
        </p:nvSpPr>
        <p:spPr>
          <a:xfrm>
            <a:off x="457200" y="4191000"/>
            <a:ext cx="4060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Bob			Alice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5324FE-CEC3-45A3-9574-E0ED20D4B13C}"/>
              </a:ext>
            </a:extLst>
          </p:cNvPr>
          <p:cNvCxnSpPr/>
          <p:nvPr/>
        </p:nvCxnSpPr>
        <p:spPr>
          <a:xfrm>
            <a:off x="1600200" y="4572000"/>
            <a:ext cx="1600200" cy="0"/>
          </a:xfrm>
          <a:prstGeom prst="straightConnector1">
            <a:avLst/>
          </a:prstGeom>
          <a:ln w="76200">
            <a:solidFill>
              <a:srgbClr val="0033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0C5A2A-6F00-478C-9F47-A860632AF428}"/>
              </a:ext>
            </a:extLst>
          </p:cNvPr>
          <p:cNvSpPr txBox="1"/>
          <p:nvPr/>
        </p:nvSpPr>
        <p:spPr>
          <a:xfrm>
            <a:off x="381000" y="488846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dia New" pitchFamily="34" charset="-34"/>
                <a:cs typeface="Cordia New" pitchFamily="34" charset="-34"/>
                <a:sym typeface="Wingdings" pitchFamily="2" charset="2"/>
              </a:rPr>
              <a:t>LOVE  SVCL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F72B66-DA9D-461A-88F2-D00989A11CC6}"/>
              </a:ext>
            </a:extLst>
          </p:cNvPr>
          <p:cNvSpPr txBox="1"/>
          <p:nvPr/>
        </p:nvSpPr>
        <p:spPr>
          <a:xfrm>
            <a:off x="3237122" y="487680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dia New" pitchFamily="34" charset="-34"/>
                <a:cs typeface="Cordia New" pitchFamily="34" charset="-34"/>
                <a:sym typeface="Wingdings" panose="05000000000000000000" pitchFamily="2" charset="2"/>
              </a:rPr>
              <a:t>SVCL  LOVE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594DE5-91F6-4A69-BC75-24F817C7E5F3}"/>
              </a:ext>
            </a:extLst>
          </p:cNvPr>
          <p:cNvCxnSpPr>
            <a:stCxn id="10" idx="3"/>
          </p:cNvCxnSpPr>
          <p:nvPr/>
        </p:nvCxnSpPr>
        <p:spPr>
          <a:xfrm>
            <a:off x="1660517" y="5073134"/>
            <a:ext cx="1539883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CCD5DB-08EB-4BFB-8199-5DA5C1C3ABE1}"/>
              </a:ext>
            </a:extLst>
          </p:cNvPr>
          <p:cNvSpPr txBox="1"/>
          <p:nvPr/>
        </p:nvSpPr>
        <p:spPr>
          <a:xfrm>
            <a:off x="381000" y="264652"/>
            <a:ext cx="314631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solidFill>
                  <a:srgbClr val="FF0000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1333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71DE-307A-4757-8C50-8BC1F1DD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13B8D-6D35-40F4-9CB3-C55F8BFB8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Cordia New" pitchFamily="34" charset="-34"/>
                <a:cs typeface="Cordia New" pitchFamily="34" charset="-34"/>
                <a:sym typeface="Wingdings" pitchFamily="2" charset="2"/>
              </a:rPr>
              <a:t>Use </a:t>
            </a:r>
            <a:r>
              <a:rPr lang="en-US" sz="4000" b="1" dirty="0">
                <a:latin typeface="Cordia New" pitchFamily="34" charset="-34"/>
                <a:cs typeface="Cordia New" pitchFamily="34" charset="-34"/>
                <a:sym typeface="Wingdings" pitchFamily="2" charset="2"/>
              </a:rPr>
              <a:t>f(p) = (p + 7) mod 26 </a:t>
            </a:r>
            <a:r>
              <a:rPr lang="en-US" sz="4000" dirty="0">
                <a:latin typeface="Cordia New" pitchFamily="34" charset="-34"/>
                <a:cs typeface="Cordia New" pitchFamily="34" charset="-34"/>
                <a:sym typeface="Wingdings" pitchFamily="2" charset="2"/>
              </a:rPr>
              <a:t>to encode the message</a:t>
            </a:r>
          </a:p>
          <a:p>
            <a:pPr marL="0" indent="0">
              <a:buNone/>
            </a:pPr>
            <a:r>
              <a:rPr lang="en-US" sz="4000" dirty="0">
                <a:latin typeface="Cordia New" pitchFamily="34" charset="-34"/>
                <a:cs typeface="Cordia New" pitchFamily="34" charset="-34"/>
                <a:sym typeface="Wingdings" pitchFamily="2" charset="2"/>
              </a:rPr>
              <a:t>OK.</a:t>
            </a:r>
          </a:p>
          <a:p>
            <a:pPr marL="0" indent="0">
              <a:buNone/>
            </a:pPr>
            <a:r>
              <a:rPr lang="en-US" sz="4000" dirty="0">
                <a:latin typeface="Cordia New" pitchFamily="34" charset="-34"/>
                <a:cs typeface="Cordia New" pitchFamily="34" charset="-34"/>
                <a:sym typeface="Wingdings" pitchFamily="2" charset="2"/>
              </a:rPr>
              <a:t>OK  14  10   21 17  VR</a:t>
            </a:r>
          </a:p>
          <a:p>
            <a:pPr marL="0" indent="0">
              <a:buNone/>
            </a:pPr>
            <a:endParaRPr lang="en-US" sz="4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0FC62D-406C-405B-A252-8F6FFA196F3C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3827814"/>
          <a:ext cx="3200400" cy="17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EE6985-A571-4B10-8B3D-1E1F7FDE36FF}"/>
              </a:ext>
            </a:extLst>
          </p:cNvPr>
          <p:cNvSpPr txBox="1"/>
          <p:nvPr/>
        </p:nvSpPr>
        <p:spPr>
          <a:xfrm>
            <a:off x="5376390" y="358140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0      1         2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49191-7F8F-41FA-A5EF-290AF82DACB1}"/>
              </a:ext>
            </a:extLst>
          </p:cNvPr>
          <p:cNvSpPr txBox="1"/>
          <p:nvPr/>
        </p:nvSpPr>
        <p:spPr>
          <a:xfrm>
            <a:off x="6891867" y="553952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23      24      25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88ECA1-835C-49A4-A56E-70BBD2A9E268}"/>
              </a:ext>
            </a:extLst>
          </p:cNvPr>
          <p:cNvCxnSpPr/>
          <p:nvPr/>
        </p:nvCxnSpPr>
        <p:spPr>
          <a:xfrm>
            <a:off x="2133600" y="1905000"/>
            <a:ext cx="838200" cy="102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AF1296-093E-4DA9-8876-BE0256408FFF}"/>
              </a:ext>
            </a:extLst>
          </p:cNvPr>
          <p:cNvCxnSpPr/>
          <p:nvPr/>
        </p:nvCxnSpPr>
        <p:spPr>
          <a:xfrm flipH="1" flipV="1">
            <a:off x="1600200" y="3276600"/>
            <a:ext cx="3657600" cy="143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F8A672-ABDA-46E8-9320-C539EB799B7F}"/>
              </a:ext>
            </a:extLst>
          </p:cNvPr>
          <p:cNvCxnSpPr/>
          <p:nvPr/>
        </p:nvCxnSpPr>
        <p:spPr>
          <a:xfrm flipH="1" flipV="1">
            <a:off x="4762500" y="3352800"/>
            <a:ext cx="495300" cy="47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0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Pseudorandom numbers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What sequence of </a:t>
            </a:r>
            <a:r>
              <a:rPr lang="en-US" b="1" dirty="0"/>
              <a:t>pseudorandom numbers</a:t>
            </a:r>
            <a:r>
              <a:rPr lang="en-US" dirty="0"/>
              <a:t> is generated using the pure multiplicative generator     </a:t>
            </a:r>
          </a:p>
          <a:p>
            <a:pPr marL="0" indent="0">
              <a:buNone/>
            </a:pP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baseline="-25000" dirty="0"/>
              <a:t> + 1</a:t>
            </a:r>
            <a:r>
              <a:rPr lang="en-US" dirty="0"/>
              <a:t> = 3</a:t>
            </a:r>
            <a:r>
              <a:rPr lang="en-US" i="1" dirty="0"/>
              <a:t>x</a:t>
            </a:r>
            <a:r>
              <a:rPr lang="en-US" i="1" baseline="-25000" dirty="0"/>
              <a:t>n  </a:t>
            </a:r>
            <a:r>
              <a:rPr lang="en-US" b="1" dirty="0"/>
              <a:t>mod </a:t>
            </a:r>
            <a:r>
              <a:rPr lang="en-US" dirty="0"/>
              <a:t>11 with seed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= 2?</a:t>
            </a:r>
          </a:p>
          <a:p>
            <a:pPr marL="0" indent="0">
              <a:buNone/>
            </a:pPr>
            <a:r>
              <a:rPr lang="en-US" i="1" dirty="0"/>
              <a:t>If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baseline="-25000" dirty="0"/>
              <a:t> + 1</a:t>
            </a:r>
            <a:r>
              <a:rPr lang="en-US" dirty="0"/>
              <a:t> = 3</a:t>
            </a:r>
            <a:r>
              <a:rPr lang="en-US" i="1" dirty="0"/>
              <a:t>x</a:t>
            </a:r>
            <a:r>
              <a:rPr lang="en-US" i="1" baseline="-25000" dirty="0"/>
              <a:t>n </a:t>
            </a:r>
            <a:r>
              <a:rPr lang="en-US" i="1" dirty="0"/>
              <a:t>+ 5 </a:t>
            </a:r>
            <a:r>
              <a:rPr lang="en-US" b="1" dirty="0"/>
              <a:t>mod</a:t>
            </a:r>
            <a:r>
              <a:rPr lang="en-US" dirty="0"/>
              <a:t> 7 and 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 = 3, what are x</a:t>
            </a:r>
            <a:r>
              <a:rPr lang="en-US" baseline="-25000" dirty="0"/>
              <a:t>2 </a:t>
            </a:r>
            <a:r>
              <a:rPr lang="en-US" dirty="0"/>
              <a:t>and x</a:t>
            </a:r>
            <a:r>
              <a:rPr lang="en-US" baseline="-25000" dirty="0"/>
              <a:t>4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4D134-D387-410B-BFEC-FB3AF2138DE5}"/>
              </a:ext>
            </a:extLst>
          </p:cNvPr>
          <p:cNvSpPr txBox="1"/>
          <p:nvPr/>
        </p:nvSpPr>
        <p:spPr>
          <a:xfrm>
            <a:off x="381000" y="264652"/>
            <a:ext cx="314631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solidFill>
                  <a:srgbClr val="FF0000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65666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/>
          <a:lstStyle/>
          <a:p>
            <a:r>
              <a:rPr lang="en-US" dirty="0"/>
              <a:t>An algorithm is a finite sequence of precise instructions for performing a computation or for solving a problem.</a:t>
            </a:r>
          </a:p>
          <a:p>
            <a:r>
              <a:rPr lang="en-US" dirty="0"/>
              <a:t>Language: natural language, programming language, </a:t>
            </a:r>
            <a:r>
              <a:rPr lang="en-US" dirty="0" err="1">
                <a:solidFill>
                  <a:srgbClr val="0000FF"/>
                </a:solidFill>
              </a:rPr>
              <a:t>pseudocode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Example.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790950"/>
            <a:ext cx="7677150" cy="230505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635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Hashing function - example.</a:t>
            </a:r>
          </a:p>
          <a:p>
            <a:pPr marL="0" indent="0">
              <a:buNone/>
            </a:pPr>
            <a:r>
              <a:rPr lang="en-US" dirty="0"/>
              <a:t>Suppose that a computer has only the memory locations 0, 1, 2, </a:t>
            </a:r>
            <a:r>
              <a:rPr lang="en-US" i="1" dirty="0"/>
              <a:t>…</a:t>
            </a:r>
            <a:r>
              <a:rPr lang="en-US" dirty="0"/>
              <a:t>, 19. Use the </a:t>
            </a:r>
            <a:r>
              <a:rPr lang="en-US" b="1" dirty="0"/>
              <a:t>hashing function</a:t>
            </a:r>
            <a:r>
              <a:rPr lang="en-US" dirty="0"/>
              <a:t> </a:t>
            </a:r>
            <a:r>
              <a:rPr lang="en-US" i="1" dirty="0"/>
              <a:t>h</a:t>
            </a:r>
            <a:r>
              <a:rPr lang="en-US" dirty="0"/>
              <a:t> where </a:t>
            </a:r>
          </a:p>
          <a:p>
            <a:pPr marL="0" indent="0" algn="ctr">
              <a:buNone/>
            </a:pP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(</a:t>
            </a:r>
            <a:r>
              <a:rPr lang="en-US" i="1" dirty="0"/>
              <a:t>x</a:t>
            </a:r>
            <a:r>
              <a:rPr lang="en-US" dirty="0"/>
              <a:t> + 5) </a:t>
            </a:r>
            <a:r>
              <a:rPr lang="en-US" b="1" dirty="0"/>
              <a:t>mod </a:t>
            </a:r>
            <a:r>
              <a:rPr lang="en-US" dirty="0"/>
              <a:t>20 </a:t>
            </a:r>
          </a:p>
          <a:p>
            <a:pPr marL="0" indent="0">
              <a:buNone/>
            </a:pPr>
            <a:r>
              <a:rPr lang="en-US" dirty="0"/>
              <a:t>to determine the memory locations in which 57 is stored.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42D1F-1ECC-4E6E-81B2-9A6D63F78A66}"/>
              </a:ext>
            </a:extLst>
          </p:cNvPr>
          <p:cNvSpPr txBox="1"/>
          <p:nvPr/>
        </p:nvSpPr>
        <p:spPr>
          <a:xfrm>
            <a:off x="381000" y="264652"/>
            <a:ext cx="314631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solidFill>
                  <a:srgbClr val="FF0000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69744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Integer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23215 seconds = (? hours ? minutes and ? seconds)</a:t>
            </a:r>
          </a:p>
          <a:p>
            <a:r>
              <a:rPr lang="en-US" dirty="0"/>
              <a:t>Suppose a “day” = 13 hours, an “hour” = </a:t>
            </a:r>
            <a:r>
              <a:rPr lang="en-US" dirty="0">
                <a:solidFill>
                  <a:srgbClr val="0033CC"/>
                </a:solidFill>
              </a:rPr>
              <a:t>13</a:t>
            </a:r>
            <a:r>
              <a:rPr lang="en-US" dirty="0"/>
              <a:t> minutes, and a “minute” = </a:t>
            </a:r>
            <a:r>
              <a:rPr lang="en-US" dirty="0">
                <a:solidFill>
                  <a:srgbClr val="0033CC"/>
                </a:solidFill>
              </a:rPr>
              <a:t>13</a:t>
            </a:r>
            <a:r>
              <a:rPr lang="en-US" dirty="0"/>
              <a:t> seconds.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3153 sec =  d	</a:t>
            </a:r>
            <a:r>
              <a:rPr lang="en-US" dirty="0" err="1">
                <a:solidFill>
                  <a:srgbClr val="0000FF"/>
                </a:solidFill>
              </a:rPr>
              <a:t>hr</a:t>
            </a:r>
            <a:r>
              <a:rPr lang="en-US" dirty="0">
                <a:solidFill>
                  <a:srgbClr val="0000FF"/>
                </a:solidFill>
              </a:rPr>
              <a:t>	m	sec</a:t>
            </a:r>
          </a:p>
          <a:p>
            <a:r>
              <a:rPr lang="en-US" dirty="0"/>
              <a:t>(3	5  11)</a:t>
            </a:r>
            <a:r>
              <a:rPr lang="en-US" baseline="-25000" dirty="0"/>
              <a:t>60</a:t>
            </a:r>
            <a:r>
              <a:rPr lang="en-US" dirty="0"/>
              <a:t> = ?</a:t>
            </a:r>
          </a:p>
          <a:p>
            <a:r>
              <a:rPr lang="en-US" dirty="0"/>
              <a:t>(5 1 7)</a:t>
            </a:r>
            <a:r>
              <a:rPr lang="en-US" baseline="-25000" dirty="0"/>
              <a:t>13</a:t>
            </a:r>
            <a:r>
              <a:rPr lang="en-US" dirty="0"/>
              <a:t> = ?</a:t>
            </a:r>
          </a:p>
          <a:p>
            <a:r>
              <a:rPr lang="en-US" dirty="0"/>
              <a:t>Convert (3215)</a:t>
            </a:r>
            <a:r>
              <a:rPr lang="en-US" baseline="-25000" dirty="0"/>
              <a:t>13</a:t>
            </a:r>
            <a:r>
              <a:rPr lang="en-US" dirty="0"/>
              <a:t> to </a:t>
            </a:r>
            <a:r>
              <a:rPr lang="en-US" b="1" i="1" dirty="0">
                <a:solidFill>
                  <a:srgbClr val="0000FF"/>
                </a:solidFill>
              </a:rPr>
              <a:t>decimal </a:t>
            </a:r>
            <a:r>
              <a:rPr lang="en-US" dirty="0">
                <a:solidFill>
                  <a:srgbClr val="0033CC"/>
                </a:solidFill>
              </a:rPr>
              <a:t>expansion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rgbClr val="0033CC"/>
                </a:solidFill>
              </a:rPr>
              <a:t>base 5 expansion</a:t>
            </a:r>
            <a:r>
              <a:rPr lang="en-US" dirty="0"/>
              <a:t> of the integer 73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2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Base b expansion: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n = 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k</a:t>
            </a:r>
            <a:r>
              <a:rPr lang="en-US" dirty="0" err="1">
                <a:solidFill>
                  <a:srgbClr val="0000FF"/>
                </a:solidFill>
              </a:rPr>
              <a:t>b</a:t>
            </a:r>
            <a:r>
              <a:rPr lang="en-US" baseline="30000" dirty="0" err="1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 + a</a:t>
            </a:r>
            <a:r>
              <a:rPr lang="en-US" baseline="-25000" dirty="0">
                <a:solidFill>
                  <a:srgbClr val="0000FF"/>
                </a:solidFill>
              </a:rPr>
              <a:t>k-1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30000" dirty="0">
                <a:solidFill>
                  <a:srgbClr val="0000FF"/>
                </a:solidFill>
              </a:rPr>
              <a:t>k-1</a:t>
            </a:r>
            <a:r>
              <a:rPr lang="en-US" dirty="0">
                <a:solidFill>
                  <a:srgbClr val="0000FF"/>
                </a:solidFill>
              </a:rPr>
              <a:t> + … + a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30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 + a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30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 + a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 </a:t>
            </a:r>
            <a:r>
              <a:rPr lang="en-US" dirty="0">
                <a:solidFill>
                  <a:srgbClr val="0000FF"/>
                </a:solidFill>
              </a:rPr>
              <a:t>n = (a</a:t>
            </a:r>
            <a:r>
              <a:rPr lang="en-US" baseline="-25000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baseline="-25000" dirty="0">
                <a:solidFill>
                  <a:srgbClr val="0000FF"/>
                </a:solidFill>
              </a:rPr>
              <a:t>k-1</a:t>
            </a:r>
            <a:r>
              <a:rPr lang="en-US" dirty="0">
                <a:solidFill>
                  <a:srgbClr val="0000FF"/>
                </a:solidFill>
              </a:rPr>
              <a:t>…a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baseline="-25000" dirty="0">
                <a:solidFill>
                  <a:srgbClr val="0000FF"/>
                </a:solidFill>
              </a:rPr>
              <a:t>b</a:t>
            </a:r>
          </a:p>
          <a:p>
            <a:r>
              <a:rPr lang="en-US" dirty="0"/>
              <a:t>Base 2 = binary: {0, 1}</a:t>
            </a:r>
          </a:p>
          <a:p>
            <a:r>
              <a:rPr lang="en-US" dirty="0"/>
              <a:t>Base 3: {0, 1, 2}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r>
              <a:rPr lang="en-US" dirty="0"/>
              <a:t>Base 8 = octal : {0, 1, 2, 3, 4, 5, 6, 7}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r>
              <a:rPr lang="en-US" dirty="0"/>
              <a:t>Base 13: {0..9, A, B, C}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r>
              <a:rPr lang="en-US" dirty="0"/>
              <a:t>Base 16 = hexadecimal: {0..9, A..F}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156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gcd</a:t>
            </a:r>
            <a:r>
              <a:rPr lang="en-US" dirty="0">
                <a:solidFill>
                  <a:srgbClr val="FF0000"/>
                </a:solidFill>
              </a:rPr>
              <a:t>, lcm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gcd</a:t>
            </a:r>
            <a:r>
              <a:rPr lang="en-US" dirty="0"/>
              <a:t> (a, b) : greatest common divisor</a:t>
            </a:r>
          </a:p>
          <a:p>
            <a:pPr lvl="1"/>
            <a:r>
              <a:rPr lang="en-US" dirty="0"/>
              <a:t>What is the fastest way to find </a:t>
            </a:r>
            <a:r>
              <a:rPr lang="en-US" dirty="0" err="1"/>
              <a:t>gcd</a:t>
            </a:r>
            <a:r>
              <a:rPr lang="en-US" dirty="0"/>
              <a:t>(a, b)?</a:t>
            </a:r>
          </a:p>
          <a:p>
            <a:r>
              <a:rPr lang="en-US" dirty="0">
                <a:solidFill>
                  <a:srgbClr val="0000FF"/>
                </a:solidFill>
              </a:rPr>
              <a:t>lcm</a:t>
            </a:r>
            <a:r>
              <a:rPr lang="en-US" dirty="0"/>
              <a:t>(a, b) : least common multiple</a:t>
            </a:r>
          </a:p>
          <a:p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).lcm(</a:t>
            </a:r>
            <a:r>
              <a:rPr lang="en-US" dirty="0" err="1"/>
              <a:t>a,b</a:t>
            </a:r>
            <a:r>
              <a:rPr lang="en-US" dirty="0"/>
              <a:t>) = </a:t>
            </a:r>
            <a:r>
              <a:rPr lang="en-US" dirty="0" err="1"/>
              <a:t>a.b</a:t>
            </a:r>
            <a:r>
              <a:rPr lang="en-US" dirty="0"/>
              <a:t> for integers a, b &gt; 0 </a:t>
            </a:r>
          </a:p>
        </p:txBody>
      </p:sp>
    </p:spTree>
    <p:extLst>
      <p:ext uri="{BB962C8B-B14F-4D97-AF65-F5344CB8AC3E}">
        <p14:creationId xmlns:p14="http://schemas.microsoft.com/office/powerpoint/2010/main" val="17042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Euclidean algorithm </a:t>
            </a:r>
            <a:r>
              <a:rPr lang="en-US" dirty="0"/>
              <a:t>to find </a:t>
            </a:r>
            <a:r>
              <a:rPr lang="en-US" dirty="0" err="1">
                <a:solidFill>
                  <a:srgbClr val="FF0000"/>
                </a:solidFill>
              </a:rPr>
              <a:t>gcd</a:t>
            </a:r>
            <a:r>
              <a:rPr lang="en-US" dirty="0">
                <a:solidFill>
                  <a:srgbClr val="FF0000"/>
                </a:solidFill>
              </a:rPr>
              <a:t>(a, 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procedure</a:t>
            </a:r>
            <a:r>
              <a:rPr lang="en-US" dirty="0"/>
              <a:t> </a:t>
            </a:r>
            <a:r>
              <a:rPr lang="en-US" i="1" dirty="0" err="1"/>
              <a:t>gcd</a:t>
            </a:r>
            <a:r>
              <a:rPr lang="en-US" dirty="0"/>
              <a:t>(a, b: integers)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while</a:t>
            </a:r>
            <a:r>
              <a:rPr lang="en-US" dirty="0"/>
              <a:t> (b </a:t>
            </a:r>
            <a:r>
              <a:rPr lang="en-US" dirty="0">
                <a:sym typeface="Symbol" panose="05050102010706020507" pitchFamily="18" charset="2"/>
              </a:rPr>
              <a:t> 0</a:t>
            </a:r>
            <a:r>
              <a:rPr lang="en-US" dirty="0"/>
              <a:t>)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	r := a </a:t>
            </a:r>
            <a:r>
              <a:rPr lang="en-US" b="1" dirty="0"/>
              <a:t>mod</a:t>
            </a:r>
            <a:r>
              <a:rPr lang="en-US" dirty="0"/>
              <a:t> b	# r: remainder</a:t>
            </a:r>
          </a:p>
          <a:p>
            <a:pPr marL="0" indent="0">
              <a:buNone/>
            </a:pPr>
            <a:r>
              <a:rPr lang="en-US" dirty="0"/>
              <a:t>		a := b</a:t>
            </a:r>
          </a:p>
          <a:p>
            <a:pPr marL="0" indent="0">
              <a:buNone/>
            </a:pPr>
            <a:r>
              <a:rPr lang="en-US" dirty="0"/>
              <a:t>		b := 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(a)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01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Euclidean Algorithm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Suppose r = a mod b </a:t>
            </a:r>
          </a:p>
          <a:p>
            <a:pPr marL="0" indent="0">
              <a:buNone/>
            </a:pPr>
            <a:r>
              <a:rPr lang="en-US" dirty="0" err="1"/>
              <a:t>gcd</a:t>
            </a:r>
            <a:r>
              <a:rPr lang="en-US" dirty="0"/>
              <a:t>(a, b) = </a:t>
            </a:r>
            <a:r>
              <a:rPr lang="en-US" dirty="0" err="1"/>
              <a:t>gcd</a:t>
            </a:r>
            <a:r>
              <a:rPr lang="en-US" dirty="0"/>
              <a:t>(a mod b, b) = </a:t>
            </a:r>
            <a:r>
              <a:rPr lang="en-US" dirty="0" err="1"/>
              <a:t>gcd</a:t>
            </a:r>
            <a:r>
              <a:rPr lang="en-US" dirty="0"/>
              <a:t>(r, 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procedure(a, b: integers)		// a =14, b = 6</a:t>
            </a:r>
          </a:p>
          <a:p>
            <a:pPr marL="0" indent="0">
              <a:buNone/>
            </a:pPr>
            <a:r>
              <a:rPr lang="en-US" dirty="0"/>
              <a:t>i : =0</a:t>
            </a:r>
          </a:p>
          <a:p>
            <a:pPr marL="0" indent="0">
              <a:buNone/>
            </a:pPr>
            <a:r>
              <a:rPr lang="en-US" dirty="0"/>
              <a:t>While b &lt; &gt; 0	b = 6		b=2		b=0</a:t>
            </a:r>
          </a:p>
          <a:p>
            <a:pPr marL="0" indent="0">
              <a:buNone/>
            </a:pPr>
            <a:r>
              <a:rPr lang="en-US" dirty="0"/>
              <a:t>a: =  b			a = 6		a = 2	        </a:t>
            </a:r>
            <a:r>
              <a:rPr lang="en-US" dirty="0" err="1"/>
              <a:t>gcd</a:t>
            </a:r>
            <a:r>
              <a:rPr lang="en-US" dirty="0"/>
              <a:t>(14, 6) =2</a:t>
            </a:r>
          </a:p>
          <a:p>
            <a:pPr marL="0" indent="0">
              <a:buNone/>
            </a:pPr>
            <a:r>
              <a:rPr lang="en-US" dirty="0"/>
              <a:t>b: = a mod b		b = 2		b = 0</a:t>
            </a:r>
          </a:p>
          <a:p>
            <a:pPr marL="0" indent="0">
              <a:buNone/>
            </a:pPr>
            <a:r>
              <a:rPr lang="en-US" dirty="0"/>
              <a:t>i:=i+1			i =1		i = 2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gcd</a:t>
            </a:r>
            <a:r>
              <a:rPr lang="en-US" dirty="0"/>
              <a:t>(a, b) = a}</a:t>
            </a:r>
          </a:p>
        </p:txBody>
      </p:sp>
    </p:spTree>
    <p:extLst>
      <p:ext uri="{BB962C8B-B14F-4D97-AF65-F5344CB8AC3E}">
        <p14:creationId xmlns:p14="http://schemas.microsoft.com/office/powerpoint/2010/main" val="2650782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7469-69F2-412F-BD71-46E31045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chapter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85ECB-E77A-4851-828C-D7E780D07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B4C3E-C148-419F-9701-7CC08DCB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97464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78BE-7546-4060-BB05-FF59FB59A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32AA6-615F-471B-BA62-D0ECA606B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60ED2-45D4-4FEC-8A7E-860465B3C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8534400" cy="33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38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6B80-F40F-4622-878D-EB941E70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33C98-286F-474E-9D57-1F36EF9F6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F7DEF-D948-49BB-A9D2-E1AB17E8E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76250"/>
            <a:ext cx="8001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77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90C8-A130-42DB-B2B9-E5F4AE0C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3F38-E247-478C-934F-6A1D90CEC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259EE-CCCB-4800-B45F-173F82461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7100104" cy="129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29DCE-F1A6-42C6-8016-2BEC380B7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83367"/>
            <a:ext cx="6812280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28DBC2-B1DB-4541-8FA1-14107B3AC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44" y="3462425"/>
            <a:ext cx="52387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6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Input. </a:t>
            </a:r>
          </a:p>
          <a:p>
            <a:r>
              <a:rPr lang="en-US" dirty="0"/>
              <a:t>Output. </a:t>
            </a:r>
          </a:p>
          <a:p>
            <a:r>
              <a:rPr lang="en-US" dirty="0"/>
              <a:t>Definiteness. 	</a:t>
            </a:r>
            <a:r>
              <a:rPr lang="en-US" sz="2000" dirty="0"/>
              <a:t>// defined precisely</a:t>
            </a:r>
          </a:p>
          <a:p>
            <a:r>
              <a:rPr lang="en-US" dirty="0"/>
              <a:t>Correctness. 	</a:t>
            </a:r>
            <a:r>
              <a:rPr lang="en-US" sz="2000" dirty="0"/>
              <a:t>// correct output</a:t>
            </a:r>
          </a:p>
          <a:p>
            <a:r>
              <a:rPr lang="en-US" dirty="0"/>
              <a:t>Finiteness. 	</a:t>
            </a:r>
            <a:r>
              <a:rPr lang="en-US" sz="1800" dirty="0"/>
              <a:t>// finite number of steps for any input in the set.</a:t>
            </a:r>
          </a:p>
          <a:p>
            <a:r>
              <a:rPr lang="en-US" dirty="0"/>
              <a:t>Effectiveness.	</a:t>
            </a:r>
            <a:r>
              <a:rPr lang="en-US" sz="2000" dirty="0"/>
              <a:t>// in a finite amount of time.</a:t>
            </a:r>
          </a:p>
          <a:p>
            <a:r>
              <a:rPr lang="en-US" dirty="0"/>
              <a:t>Generality 	</a:t>
            </a:r>
            <a:r>
              <a:rPr lang="en-US" sz="2000" dirty="0"/>
              <a:t>// not just for a particular set of input values.</a:t>
            </a:r>
          </a:p>
        </p:txBody>
      </p:sp>
    </p:spTree>
    <p:extLst>
      <p:ext uri="{BB962C8B-B14F-4D97-AF65-F5344CB8AC3E}">
        <p14:creationId xmlns:p14="http://schemas.microsoft.com/office/powerpoint/2010/main" val="2547304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6AD0-E8C1-4E3F-B126-E5592FF9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1589F-360B-4C22-A631-A76D7688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BAC94-D629-4077-A017-31F09929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696913"/>
            <a:ext cx="80105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84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2B9E-A6F1-4FDB-8A08-A255A64F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F0E0-9474-4148-B0E5-99A23740A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FAC22-590F-4FB2-92B0-1527AC5AE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3" y="1371600"/>
            <a:ext cx="815057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21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F6F1-9ACF-4147-8A9A-E52776FA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5EDC-E85B-40F1-9CB8-B2A863A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BCFB6-D3B7-481B-9ABD-1042E5CC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3067"/>
            <a:ext cx="72199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39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0D84-575D-41DA-80E7-C8C121B2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1B38-F9A8-4ECD-B737-533F64AA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1E0EE-61D3-40BB-BAAD-868B10B83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3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D8CA-1DEA-4859-B2D4-4B8DCA78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A531-FFA4-4348-BAA2-D159B36FD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91895-D901-4940-98A5-C3CB1AAAD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89" y="1371600"/>
            <a:ext cx="71628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2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892A-7C02-4772-A15D-A815E84F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E6E82-1D8A-4691-9EE6-A7E5A1AD6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Encrypt the message NEW using the function </a:t>
            </a:r>
            <a:r>
              <a:rPr lang="en-US" i="1" dirty="0"/>
              <a:t>f 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= (</a:t>
            </a:r>
            <a:r>
              <a:rPr lang="en-US" i="1" dirty="0"/>
              <a:t>p</a:t>
            </a:r>
            <a:r>
              <a:rPr lang="en-US" dirty="0"/>
              <a:t> + 11) </a:t>
            </a:r>
            <a:r>
              <a:rPr lang="en-US" b="1" dirty="0"/>
              <a:t>mod </a:t>
            </a:r>
            <a:r>
              <a:rPr lang="en-US" dirty="0"/>
              <a:t>26.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CDE2F-C7EF-4F36-A9CD-807C99D3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9" y="2819400"/>
            <a:ext cx="9144000" cy="206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6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2748-5EBB-45A7-97C2-8F196F72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DCEF-1EC5-4DC4-90F0-0EFBDF04A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84A06-610B-418D-BB54-9F2992598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44" y="1374422"/>
            <a:ext cx="7784726" cy="1749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468DC-B7CD-4CEA-9B2B-C1E2B1FC9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42" y="3429000"/>
            <a:ext cx="89249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08C4-0783-4F83-809E-492EC6EF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7E0E-FD44-476D-BCD1-E541CDB32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09372-44E7-4A99-A2B5-824854C3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326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7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Linear search		</a:t>
            </a:r>
            <a:r>
              <a:rPr lang="en-US" sz="4000" b="1" dirty="0"/>
              <a:t>O</a:t>
            </a:r>
            <a:r>
              <a:rPr lang="en-US" sz="4000" dirty="0"/>
              <a:t>(n)</a:t>
            </a:r>
          </a:p>
          <a:p>
            <a:r>
              <a:rPr lang="en-US" sz="4000" dirty="0"/>
              <a:t>Binary search		O(</a:t>
            </a:r>
            <a:r>
              <a:rPr lang="en-US" sz="4000" dirty="0" err="1"/>
              <a:t>logn</a:t>
            </a:r>
            <a:r>
              <a:rPr lang="en-US" sz="4000" dirty="0"/>
              <a:t>)</a:t>
            </a:r>
          </a:p>
          <a:p>
            <a:r>
              <a:rPr lang="en-US" sz="4000" dirty="0"/>
              <a:t>Bubble sort		O(n</a:t>
            </a:r>
            <a:r>
              <a:rPr lang="en-US" sz="4000" baseline="30000" dirty="0"/>
              <a:t>2</a:t>
            </a:r>
            <a:r>
              <a:rPr lang="en-US" sz="4000" dirty="0"/>
              <a:t>)</a:t>
            </a:r>
          </a:p>
          <a:p>
            <a:r>
              <a:rPr lang="en-US" sz="4000" dirty="0"/>
              <a:t>Insertion sort 		O(n</a:t>
            </a:r>
            <a:r>
              <a:rPr lang="en-US" sz="4000" baseline="30000" dirty="0"/>
              <a:t>2</a:t>
            </a:r>
            <a:r>
              <a:rPr lang="en-US" sz="4000" dirty="0"/>
              <a:t>)	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929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procedure linear search(x: integer,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..., a</a:t>
            </a:r>
            <a:r>
              <a:rPr lang="en-US" baseline="-25000" dirty="0"/>
              <a:t>n</a:t>
            </a:r>
            <a:r>
              <a:rPr lang="en-US" dirty="0"/>
              <a:t>: distinct integers)</a:t>
            </a:r>
          </a:p>
          <a:p>
            <a:pPr marL="0" indent="0">
              <a:buNone/>
            </a:pPr>
            <a:r>
              <a:rPr lang="en-US" dirty="0"/>
              <a:t>i := 1</a:t>
            </a:r>
          </a:p>
          <a:p>
            <a:pPr marL="0" indent="0">
              <a:buNone/>
            </a:pPr>
            <a:r>
              <a:rPr lang="en-US" dirty="0"/>
              <a:t>while (i ≤ n and </a:t>
            </a:r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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baseline="-25000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i := i + 1</a:t>
            </a:r>
          </a:p>
          <a:p>
            <a:pPr marL="0" indent="0">
              <a:buNone/>
            </a:pPr>
            <a:r>
              <a:rPr lang="en-US" dirty="0"/>
              <a:t>if i ≤ n then location := i</a:t>
            </a:r>
          </a:p>
          <a:p>
            <a:pPr marL="0" indent="0">
              <a:buNone/>
            </a:pPr>
            <a:r>
              <a:rPr lang="en-US" dirty="0"/>
              <a:t>else location := 0</a:t>
            </a:r>
          </a:p>
          <a:p>
            <a:pPr marL="0" indent="0">
              <a:buNone/>
            </a:pPr>
            <a:r>
              <a:rPr lang="en-US" dirty="0"/>
              <a:t>return location </a:t>
            </a:r>
            <a:r>
              <a:rPr lang="en-US" sz="2000" dirty="0"/>
              <a:t>{location is the subscript of the term that equals x, or is0 if x is not found}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3124199"/>
            <a:ext cx="4158639" cy="461665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karos" pitchFamily="50" charset="0"/>
              </a:rPr>
              <a:t>a</a:t>
            </a:r>
            <a:r>
              <a:rPr lang="en-US" sz="2400" baseline="-25000" dirty="0">
                <a:latin typeface="Ikaros" pitchFamily="50" charset="0"/>
              </a:rPr>
              <a:t>1</a:t>
            </a:r>
            <a:r>
              <a:rPr lang="en-US" sz="2400" dirty="0">
                <a:latin typeface="Ikaros" pitchFamily="50" charset="0"/>
              </a:rPr>
              <a:t>	a</a:t>
            </a:r>
            <a:r>
              <a:rPr lang="en-US" sz="2400" baseline="-25000" dirty="0">
                <a:latin typeface="Ikaros" pitchFamily="50" charset="0"/>
              </a:rPr>
              <a:t>2</a:t>
            </a:r>
            <a:r>
              <a:rPr lang="en-US" sz="2400" dirty="0">
                <a:latin typeface="Ikaros" pitchFamily="50" charset="0"/>
              </a:rPr>
              <a:t> 	a</a:t>
            </a:r>
            <a:r>
              <a:rPr lang="en-US" sz="2400" baseline="-25000" dirty="0">
                <a:latin typeface="Ikaros" pitchFamily="50" charset="0"/>
              </a:rPr>
              <a:t>3</a:t>
            </a:r>
            <a:r>
              <a:rPr lang="en-US" sz="2400" dirty="0">
                <a:latin typeface="Ikaros" pitchFamily="50" charset="0"/>
              </a:rPr>
              <a:t>	…	a</a:t>
            </a:r>
            <a:r>
              <a:rPr lang="en-US" sz="2400" baseline="-25000" dirty="0">
                <a:latin typeface="Ikaros" pitchFamily="50" charset="0"/>
              </a:rPr>
              <a:t>n</a:t>
            </a:r>
            <a:endParaRPr lang="en-US" sz="2400" dirty="0">
              <a:latin typeface="Ikaros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2724090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Ikaros" pitchFamily="50" charset="0"/>
              </a:rPr>
              <a:t>x </a:t>
            </a:r>
            <a:r>
              <a:rPr lang="en-US" sz="2000" dirty="0">
                <a:solidFill>
                  <a:srgbClr val="FF0000"/>
                </a:solidFill>
                <a:latin typeface="Ikaros" pitchFamily="50" charset="0"/>
                <a:sym typeface="Symbol"/>
              </a:rPr>
              <a:t></a:t>
            </a:r>
            <a:r>
              <a:rPr lang="en-US" sz="2000" dirty="0">
                <a:solidFill>
                  <a:srgbClr val="FF0000"/>
                </a:solidFill>
                <a:latin typeface="Ikaros" pitchFamily="50" charset="0"/>
              </a:rPr>
              <a:t> a</a:t>
            </a:r>
            <a:r>
              <a:rPr lang="en-US" sz="2000" baseline="-25000" dirty="0">
                <a:solidFill>
                  <a:srgbClr val="FF0000"/>
                </a:solidFill>
                <a:latin typeface="Ikaros" pitchFamily="50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Ikaros" pitchFamily="50" charset="0"/>
              </a:rPr>
              <a:t> ?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419600" y="3625703"/>
            <a:ext cx="489204" cy="33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1600" y="2717669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Ikaros" pitchFamily="50" charset="0"/>
              </a:rPr>
              <a:t>x </a:t>
            </a:r>
            <a:r>
              <a:rPr lang="en-US" sz="2000" dirty="0">
                <a:solidFill>
                  <a:srgbClr val="FF0000"/>
                </a:solidFill>
                <a:latin typeface="Ikaros" pitchFamily="50" charset="0"/>
                <a:sym typeface="Symbol"/>
              </a:rPr>
              <a:t></a:t>
            </a:r>
            <a:r>
              <a:rPr lang="en-US" sz="2000" dirty="0">
                <a:solidFill>
                  <a:srgbClr val="FF0000"/>
                </a:solidFill>
                <a:latin typeface="Ikaros" pitchFamily="50" charset="0"/>
              </a:rPr>
              <a:t> a</a:t>
            </a:r>
            <a:r>
              <a:rPr lang="en-US" sz="2000" baseline="-25000" dirty="0">
                <a:solidFill>
                  <a:srgbClr val="FF0000"/>
                </a:solidFill>
                <a:latin typeface="Ikaros" pitchFamily="50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Ikaros" pitchFamily="50" charset="0"/>
              </a:rPr>
              <a:t> 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2200" y="2717669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Ikaros" pitchFamily="50" charset="0"/>
              </a:rPr>
              <a:t>x </a:t>
            </a:r>
            <a:r>
              <a:rPr lang="en-US" sz="2000" dirty="0">
                <a:solidFill>
                  <a:srgbClr val="FF0000"/>
                </a:solidFill>
                <a:latin typeface="Ikaros" pitchFamily="50" charset="0"/>
                <a:sym typeface="Symbol"/>
              </a:rPr>
              <a:t></a:t>
            </a:r>
            <a:r>
              <a:rPr lang="en-US" sz="2000" dirty="0">
                <a:solidFill>
                  <a:srgbClr val="FF0000"/>
                </a:solidFill>
                <a:latin typeface="Ikaros" pitchFamily="50" charset="0"/>
              </a:rPr>
              <a:t> a</a:t>
            </a:r>
            <a:r>
              <a:rPr lang="en-US" sz="2000" baseline="-25000" dirty="0">
                <a:solidFill>
                  <a:srgbClr val="FF0000"/>
                </a:solidFill>
                <a:latin typeface="Ikaros" pitchFamily="50" charset="0"/>
              </a:rPr>
              <a:t>3</a:t>
            </a:r>
            <a:r>
              <a:rPr lang="en-US" sz="2000" dirty="0">
                <a:solidFill>
                  <a:srgbClr val="FF0000"/>
                </a:solidFill>
                <a:latin typeface="Ikaros" pitchFamily="50" charset="0"/>
              </a:rPr>
              <a:t> ?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219200" y="2362200"/>
            <a:ext cx="3581400" cy="1403474"/>
            <a:chOff x="1219200" y="2362200"/>
            <a:chExt cx="3581400" cy="1403474"/>
          </a:xfrm>
        </p:grpSpPr>
        <p:sp>
          <p:nvSpPr>
            <p:cNvPr id="9" name="TextBox 8"/>
            <p:cNvSpPr txBox="1"/>
            <p:nvPr/>
          </p:nvSpPr>
          <p:spPr>
            <a:xfrm>
              <a:off x="4410750" y="339634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sym typeface="Wingdings 2"/>
                </a:rPr>
                <a:t>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219200" y="2362200"/>
              <a:ext cx="3276600" cy="1218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438400" y="3200400"/>
            <a:ext cx="3241906" cy="565274"/>
            <a:chOff x="2438400" y="3200400"/>
            <a:chExt cx="3241906" cy="565274"/>
          </a:xfrm>
        </p:grpSpPr>
        <p:sp>
          <p:nvSpPr>
            <p:cNvPr id="10" name="TextBox 9"/>
            <p:cNvSpPr txBox="1"/>
            <p:nvPr/>
          </p:nvSpPr>
          <p:spPr>
            <a:xfrm>
              <a:off x="5290456" y="339634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sym typeface="Wingdings 2"/>
                </a:rPr>
                <a:t>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>
              <a:endCxn id="10" idx="1"/>
            </p:cNvCxnSpPr>
            <p:nvPr/>
          </p:nvCxnSpPr>
          <p:spPr>
            <a:xfrm>
              <a:off x="2438400" y="3200400"/>
              <a:ext cx="2852056" cy="380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438400" y="3200400"/>
            <a:ext cx="4114800" cy="587046"/>
            <a:chOff x="2438400" y="3200400"/>
            <a:chExt cx="4114800" cy="587046"/>
          </a:xfrm>
        </p:grpSpPr>
        <p:sp>
          <p:nvSpPr>
            <p:cNvPr id="11" name="TextBox 10"/>
            <p:cNvSpPr txBox="1"/>
            <p:nvPr/>
          </p:nvSpPr>
          <p:spPr>
            <a:xfrm>
              <a:off x="6163350" y="341811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sym typeface="Wingdings 2"/>
                </a:rPr>
                <a:t>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8" name="Straight Arrow Connector 17"/>
            <p:cNvCxnSpPr>
              <a:endCxn id="11" idx="1"/>
            </p:cNvCxnSpPr>
            <p:nvPr/>
          </p:nvCxnSpPr>
          <p:spPr>
            <a:xfrm>
              <a:off x="2438400" y="3200400"/>
              <a:ext cx="3724950" cy="402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57325" y="5257800"/>
            <a:ext cx="7372275" cy="1200329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Ikaros" pitchFamily="50" charset="0"/>
              </a:rPr>
              <a:t>How many comparisons (i ≤ n, </a:t>
            </a:r>
            <a:r>
              <a:rPr lang="en-US" sz="2400" b="1" dirty="0">
                <a:solidFill>
                  <a:srgbClr val="FF0000"/>
                </a:solidFill>
                <a:latin typeface="Ikaros" pitchFamily="50" charset="0"/>
              </a:rPr>
              <a:t>x </a:t>
            </a:r>
            <a:r>
              <a:rPr lang="en-US" sz="2400" b="1" dirty="0">
                <a:solidFill>
                  <a:srgbClr val="FF0000"/>
                </a:solidFill>
                <a:latin typeface="Ikaros" pitchFamily="50" charset="0"/>
                <a:sym typeface="Symbol"/>
              </a:rPr>
              <a:t></a:t>
            </a:r>
            <a:r>
              <a:rPr lang="en-US" sz="2400" b="1" dirty="0">
                <a:solidFill>
                  <a:srgbClr val="FF0000"/>
                </a:solidFill>
                <a:latin typeface="Ikaros" pitchFamily="50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Ikaros" pitchFamily="50" charset="0"/>
              </a:rPr>
              <a:t>a</a:t>
            </a:r>
            <a:r>
              <a:rPr lang="en-US" sz="2400" b="1" baseline="-25000" dirty="0" err="1">
                <a:solidFill>
                  <a:srgbClr val="FF0000"/>
                </a:solidFill>
                <a:latin typeface="Ikaros" pitchFamily="50" charset="0"/>
              </a:rPr>
              <a:t>i</a:t>
            </a:r>
            <a:r>
              <a:rPr lang="en-US" sz="2400" b="1" dirty="0">
                <a:latin typeface="Ikaros" pitchFamily="50" charset="0"/>
              </a:rPr>
              <a:t> ) are required?</a:t>
            </a:r>
          </a:p>
          <a:p>
            <a:endParaRPr lang="en-US" sz="2400" dirty="0">
              <a:latin typeface="Ikaros" pitchFamily="50" charset="0"/>
            </a:endParaRPr>
          </a:p>
          <a:p>
            <a:r>
              <a:rPr lang="en-US" sz="2400" dirty="0">
                <a:latin typeface="Ikaros" pitchFamily="50" charset="0"/>
              </a:rPr>
              <a:t>(e.g., finding x = 7 from the list 3, 1, 5, 7, 4, 9) </a:t>
            </a:r>
          </a:p>
        </p:txBody>
      </p:sp>
    </p:spTree>
    <p:extLst>
      <p:ext uri="{BB962C8B-B14F-4D97-AF65-F5344CB8AC3E}">
        <p14:creationId xmlns:p14="http://schemas.microsoft.com/office/powerpoint/2010/main" val="192187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2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procedure binary search (x: integer, a</a:t>
            </a:r>
            <a:r>
              <a:rPr lang="en-US" sz="2200" baseline="-25000" dirty="0"/>
              <a:t>1</a:t>
            </a:r>
            <a:r>
              <a:rPr lang="en-US" sz="2200" dirty="0"/>
              <a:t>, a</a:t>
            </a:r>
            <a:r>
              <a:rPr lang="en-US" sz="2200" baseline="-25000" dirty="0"/>
              <a:t>2</a:t>
            </a:r>
            <a:r>
              <a:rPr lang="en-US" sz="2200" dirty="0"/>
              <a:t>, ...,a</a:t>
            </a:r>
            <a:r>
              <a:rPr lang="en-US" sz="2200" baseline="-25000" dirty="0"/>
              <a:t>n</a:t>
            </a:r>
            <a:r>
              <a:rPr lang="en-US" sz="2200" dirty="0"/>
              <a:t>: </a:t>
            </a:r>
            <a:r>
              <a:rPr lang="en-US" sz="2200" i="1" dirty="0">
                <a:solidFill>
                  <a:srgbClr val="0000FF"/>
                </a:solidFill>
              </a:rPr>
              <a:t>increasing</a:t>
            </a:r>
            <a:r>
              <a:rPr lang="en-US" sz="2200" dirty="0"/>
              <a:t> integers)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i := 1 	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j := n</a:t>
            </a:r>
          </a:p>
          <a:p>
            <a:pPr marL="0" indent="0">
              <a:buNone/>
            </a:pPr>
            <a:r>
              <a:rPr lang="en-US" sz="2200" dirty="0"/>
              <a:t>while i &lt; j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FF0000"/>
                </a:solidFill>
              </a:rPr>
              <a:t>m := </a:t>
            </a:r>
            <a:r>
              <a:rPr lang="en-US" sz="2200" dirty="0">
                <a:solidFill>
                  <a:srgbClr val="FF0000"/>
                </a:solidFill>
                <a:sym typeface="Symbol"/>
              </a:rPr>
              <a:t></a:t>
            </a:r>
            <a:r>
              <a:rPr lang="en-US" sz="2200" dirty="0">
                <a:solidFill>
                  <a:srgbClr val="FF0000"/>
                </a:solidFill>
              </a:rPr>
              <a:t>(i + j)/2</a:t>
            </a:r>
            <a:r>
              <a:rPr lang="en-US" sz="2200" dirty="0">
                <a:solidFill>
                  <a:srgbClr val="FF0000"/>
                </a:solidFill>
                <a:sym typeface="Symbol"/>
              </a:rPr>
              <a:t>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/>
              <a:t>	if x &gt; a</a:t>
            </a:r>
            <a:r>
              <a:rPr lang="en-US" sz="2200" baseline="-25000" dirty="0"/>
              <a:t>m</a:t>
            </a:r>
            <a:r>
              <a:rPr lang="en-US" sz="2200" dirty="0"/>
              <a:t> then i := m + 1</a:t>
            </a:r>
          </a:p>
          <a:p>
            <a:pPr marL="0" indent="0">
              <a:buNone/>
            </a:pPr>
            <a:r>
              <a:rPr lang="en-US" sz="2200" dirty="0"/>
              <a:t>	else j := m</a:t>
            </a:r>
          </a:p>
          <a:p>
            <a:pPr marL="0" indent="0">
              <a:buNone/>
            </a:pPr>
            <a:r>
              <a:rPr lang="en-US" sz="2200" dirty="0"/>
              <a:t>if x = </a:t>
            </a:r>
            <a:r>
              <a:rPr lang="en-US" sz="2200" dirty="0" err="1"/>
              <a:t>a</a:t>
            </a:r>
            <a:r>
              <a:rPr lang="en-US" sz="2200" baseline="-25000" dirty="0" err="1"/>
              <a:t>i</a:t>
            </a:r>
            <a:r>
              <a:rPr lang="en-US" sz="2200" dirty="0"/>
              <a:t> then location := i</a:t>
            </a:r>
          </a:p>
          <a:p>
            <a:pPr marL="0" indent="0">
              <a:buNone/>
            </a:pPr>
            <a:r>
              <a:rPr lang="en-US" sz="2200" dirty="0"/>
              <a:t>else location := 0</a:t>
            </a:r>
          </a:p>
          <a:p>
            <a:pPr marL="0" indent="0">
              <a:buNone/>
            </a:pPr>
            <a:r>
              <a:rPr lang="en-US" sz="2200" dirty="0"/>
              <a:t>return location </a:t>
            </a:r>
          </a:p>
          <a:p>
            <a:pPr marL="0" indent="0">
              <a:buNone/>
            </a:pPr>
            <a:r>
              <a:rPr lang="en-US" sz="1800" dirty="0"/>
              <a:t>{location = i if </a:t>
            </a:r>
            <a:r>
              <a:rPr lang="en-US" sz="1800" dirty="0" err="1"/>
              <a:t>a</a:t>
            </a:r>
            <a:r>
              <a:rPr lang="en-US" sz="1800" baseline="-25000" dirty="0" err="1"/>
              <a:t>i</a:t>
            </a:r>
            <a:r>
              <a:rPr lang="en-US" sz="1800" dirty="0"/>
              <a:t> = x, or 0 </a:t>
            </a:r>
          </a:p>
          <a:p>
            <a:pPr marL="0" indent="0">
              <a:buNone/>
            </a:pPr>
            <a:r>
              <a:rPr lang="en-US" sz="1800" dirty="0"/>
              <a:t>if x is not found}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8200" y="3119735"/>
            <a:ext cx="4111254" cy="461665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karos" pitchFamily="50" charset="0"/>
              </a:rPr>
              <a:t>2    3    5    6    7    8    10    13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8812" y="2433935"/>
            <a:ext cx="142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karos" pitchFamily="50" charset="0"/>
              </a:rPr>
              <a:t>Finding x = 7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553200" y="3119735"/>
            <a:ext cx="0" cy="4616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29400" y="4262735"/>
            <a:ext cx="2067425" cy="461665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karos" pitchFamily="50" charset="0"/>
              </a:rPr>
              <a:t>7    8    10    13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620000" y="4262735"/>
            <a:ext cx="0" cy="4616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 flipH="1">
            <a:off x="6400800" y="2803267"/>
            <a:ext cx="398656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38639" y="366480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karos" pitchFamily="50" charset="0"/>
              </a:rPr>
              <a:t>x = 7</a:t>
            </a: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 flipH="1">
            <a:off x="7392245" y="4034135"/>
            <a:ext cx="277575" cy="3810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42012" y="5503707"/>
            <a:ext cx="974947" cy="461665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karos" pitchFamily="50" charset="0"/>
              </a:rPr>
              <a:t>7     8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17319" y="491024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karos" pitchFamily="50" charset="0"/>
              </a:rPr>
              <a:t>x = 7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7142756" y="5499242"/>
            <a:ext cx="0" cy="4616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</p:cNvCxnSpPr>
          <p:nvPr/>
        </p:nvCxnSpPr>
        <p:spPr>
          <a:xfrm flipH="1">
            <a:off x="6832816" y="5279572"/>
            <a:ext cx="347744" cy="29391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267200" y="2281535"/>
            <a:ext cx="4724400" cy="3966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00133" y="27867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Ikaros" pitchFamily="50" charset="0"/>
              </a:rPr>
              <a:t>i =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05800" y="276497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Ikaros" pitchFamily="50" charset="0"/>
              </a:rPr>
              <a:t>j =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8816" y="397406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Ikaros" pitchFamily="50" charset="0"/>
              </a:rPr>
              <a:t>i = 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29600" y="394141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Ikaros" pitchFamily="50" charset="0"/>
              </a:rPr>
              <a:t>j = 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5508" y="5247696"/>
            <a:ext cx="58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Ikaros" pitchFamily="50" charset="0"/>
              </a:rPr>
              <a:t>i = 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84268" y="520415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Ikaros" pitchFamily="50" charset="0"/>
              </a:rPr>
              <a:t>j = 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05012" y="3516868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Ikaros" pitchFamily="50" charset="0"/>
              </a:rPr>
              <a:t>m = 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75714" y="4680858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Ikaros" pitchFamily="50" charset="0"/>
              </a:rPr>
              <a:t>m = 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89612" y="5909846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Ikaros" pitchFamily="50" charset="0"/>
              </a:rPr>
              <a:t>m = 5</a:t>
            </a:r>
          </a:p>
        </p:txBody>
      </p:sp>
      <p:cxnSp>
        <p:nvCxnSpPr>
          <p:cNvPr id="42" name="Straight Connector 41"/>
          <p:cNvCxnSpPr>
            <a:stCxn id="4" idx="1"/>
          </p:cNvCxnSpPr>
          <p:nvPr/>
        </p:nvCxnSpPr>
        <p:spPr>
          <a:xfrm flipV="1">
            <a:off x="4648200" y="3350567"/>
            <a:ext cx="1905000" cy="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696200" y="4493567"/>
            <a:ext cx="990600" cy="1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9" grpId="0" animBg="1"/>
      <p:bldP spid="14" grpId="0"/>
      <p:bldP spid="17" grpId="0" animBg="1"/>
      <p:bldP spid="21" grpId="0"/>
      <p:bldP spid="26" grpId="0" animBg="1"/>
      <p:bldP spid="29" grpId="0"/>
      <p:bldP spid="30" grpId="0"/>
      <p:bldP spid="31" grpId="0"/>
      <p:bldP spid="32" grpId="0"/>
      <p:bldP spid="33" grpId="0"/>
      <p:bldP spid="34" grpId="0"/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Bubble sort</a:t>
            </a:r>
          </a:p>
          <a:p>
            <a:r>
              <a:rPr lang="en-US" sz="3600" dirty="0"/>
              <a:t>Insertion sort</a:t>
            </a:r>
          </a:p>
          <a:p>
            <a:r>
              <a:rPr lang="en-US" sz="3600" dirty="0"/>
              <a:t>More (in later chapters or in exercises)</a:t>
            </a:r>
          </a:p>
          <a:p>
            <a:pPr lvl="2"/>
            <a:r>
              <a:rPr lang="en-US" sz="3600" dirty="0"/>
              <a:t>Merge sort (chapter 4) // one of the fastest</a:t>
            </a:r>
          </a:p>
          <a:p>
            <a:pPr lvl="2"/>
            <a:r>
              <a:rPr lang="en-US" sz="3600" dirty="0"/>
              <a:t>Tournament sort (chapter 10)</a:t>
            </a:r>
          </a:p>
        </p:txBody>
      </p:sp>
    </p:spTree>
    <p:extLst>
      <p:ext uri="{BB962C8B-B14F-4D97-AF65-F5344CB8AC3E}">
        <p14:creationId xmlns:p14="http://schemas.microsoft.com/office/powerpoint/2010/main" val="113182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0333" y="2091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Ikaros" pitchFamily="50" charset="0"/>
              </a:rPr>
              <a:t>i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0" y="2057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Ikaros" pitchFamily="50" charset="0"/>
              </a:rPr>
              <a:t>i = 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02166" y="2523998"/>
            <a:ext cx="457200" cy="523220"/>
            <a:chOff x="1045028" y="1915180"/>
            <a:chExt cx="457200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1069170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3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2166" y="3090056"/>
            <a:ext cx="457200" cy="523220"/>
            <a:chOff x="1045028" y="1915180"/>
            <a:chExt cx="457200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2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02166" y="3656114"/>
            <a:ext cx="457200" cy="523220"/>
            <a:chOff x="1045028" y="1915180"/>
            <a:chExt cx="457200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1069170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4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2166" y="4222170"/>
            <a:ext cx="457200" cy="523220"/>
            <a:chOff x="1045028" y="1915180"/>
            <a:chExt cx="457200" cy="523220"/>
          </a:xfrm>
        </p:grpSpPr>
        <p:sp>
          <p:nvSpPr>
            <p:cNvPr id="24" name="TextBox 23"/>
            <p:cNvSpPr txBox="1"/>
            <p:nvPr/>
          </p:nvSpPr>
          <p:spPr>
            <a:xfrm>
              <a:off x="1121806" y="1915180"/>
              <a:ext cx="282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1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02166" y="4799112"/>
            <a:ext cx="457200" cy="523220"/>
            <a:chOff x="1045028" y="1915180"/>
            <a:chExt cx="457200" cy="523220"/>
          </a:xfrm>
        </p:grpSpPr>
        <p:sp>
          <p:nvSpPr>
            <p:cNvPr id="27" name="TextBox 26"/>
            <p:cNvSpPr txBox="1"/>
            <p:nvPr/>
          </p:nvSpPr>
          <p:spPr>
            <a:xfrm>
              <a:off x="1069170" y="19151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5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92766" y="2523998"/>
            <a:ext cx="457200" cy="523220"/>
            <a:chOff x="1045028" y="1915180"/>
            <a:chExt cx="457200" cy="523220"/>
          </a:xfrm>
        </p:grpSpPr>
        <p:sp>
          <p:nvSpPr>
            <p:cNvPr id="31" name="TextBox 30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2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92766" y="3090056"/>
            <a:ext cx="457200" cy="523220"/>
            <a:chOff x="1045028" y="1915180"/>
            <a:chExt cx="457200" cy="523220"/>
          </a:xfrm>
        </p:grpSpPr>
        <p:sp>
          <p:nvSpPr>
            <p:cNvPr id="34" name="TextBox 33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3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92766" y="3656114"/>
            <a:ext cx="457200" cy="523220"/>
            <a:chOff x="1045028" y="1915180"/>
            <a:chExt cx="457200" cy="523220"/>
          </a:xfrm>
        </p:grpSpPr>
        <p:sp>
          <p:nvSpPr>
            <p:cNvPr id="37" name="TextBox 36"/>
            <p:cNvSpPr txBox="1"/>
            <p:nvPr/>
          </p:nvSpPr>
          <p:spPr>
            <a:xfrm>
              <a:off x="1069170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4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92766" y="4222170"/>
            <a:ext cx="457200" cy="523220"/>
            <a:chOff x="1045028" y="1915180"/>
            <a:chExt cx="457200" cy="523220"/>
          </a:xfrm>
        </p:grpSpPr>
        <p:sp>
          <p:nvSpPr>
            <p:cNvPr id="40" name="TextBox 39"/>
            <p:cNvSpPr txBox="1"/>
            <p:nvPr/>
          </p:nvSpPr>
          <p:spPr>
            <a:xfrm>
              <a:off x="1121806" y="1915180"/>
              <a:ext cx="282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1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992766" y="4799112"/>
            <a:ext cx="457200" cy="523220"/>
            <a:chOff x="1045028" y="1915180"/>
            <a:chExt cx="457200" cy="523220"/>
          </a:xfrm>
        </p:grpSpPr>
        <p:sp>
          <p:nvSpPr>
            <p:cNvPr id="43" name="TextBox 42"/>
            <p:cNvSpPr txBox="1"/>
            <p:nvPr/>
          </p:nvSpPr>
          <p:spPr>
            <a:xfrm>
              <a:off x="1069170" y="19151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5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5766" y="2523998"/>
            <a:ext cx="457200" cy="523220"/>
            <a:chOff x="1045028" y="1915180"/>
            <a:chExt cx="457200" cy="523220"/>
          </a:xfrm>
        </p:grpSpPr>
        <p:sp>
          <p:nvSpPr>
            <p:cNvPr id="46" name="TextBox 45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2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135766" y="3090056"/>
            <a:ext cx="457200" cy="523220"/>
            <a:chOff x="1045028" y="1915180"/>
            <a:chExt cx="457200" cy="523220"/>
          </a:xfrm>
        </p:grpSpPr>
        <p:sp>
          <p:nvSpPr>
            <p:cNvPr id="49" name="TextBox 48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3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135766" y="3656114"/>
            <a:ext cx="457200" cy="523220"/>
            <a:chOff x="1045028" y="1915180"/>
            <a:chExt cx="457200" cy="523220"/>
          </a:xfrm>
        </p:grpSpPr>
        <p:sp>
          <p:nvSpPr>
            <p:cNvPr id="52" name="TextBox 51"/>
            <p:cNvSpPr txBox="1"/>
            <p:nvPr/>
          </p:nvSpPr>
          <p:spPr>
            <a:xfrm>
              <a:off x="1069170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4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35766" y="4222170"/>
            <a:ext cx="457200" cy="523220"/>
            <a:chOff x="1045028" y="1915180"/>
            <a:chExt cx="457200" cy="523220"/>
          </a:xfrm>
        </p:grpSpPr>
        <p:sp>
          <p:nvSpPr>
            <p:cNvPr id="55" name="TextBox 54"/>
            <p:cNvSpPr txBox="1"/>
            <p:nvPr/>
          </p:nvSpPr>
          <p:spPr>
            <a:xfrm>
              <a:off x="1121806" y="1915180"/>
              <a:ext cx="282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1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135766" y="4799112"/>
            <a:ext cx="457200" cy="523220"/>
            <a:chOff x="1045028" y="1915180"/>
            <a:chExt cx="457200" cy="523220"/>
          </a:xfrm>
        </p:grpSpPr>
        <p:sp>
          <p:nvSpPr>
            <p:cNvPr id="58" name="TextBox 57"/>
            <p:cNvSpPr txBox="1"/>
            <p:nvPr/>
          </p:nvSpPr>
          <p:spPr>
            <a:xfrm>
              <a:off x="1069170" y="19151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5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126366" y="2523998"/>
            <a:ext cx="457200" cy="523220"/>
            <a:chOff x="1045028" y="1915180"/>
            <a:chExt cx="457200" cy="523220"/>
          </a:xfrm>
        </p:grpSpPr>
        <p:sp>
          <p:nvSpPr>
            <p:cNvPr id="61" name="TextBox 60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2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126366" y="3090056"/>
            <a:ext cx="457200" cy="523220"/>
            <a:chOff x="1045028" y="1915180"/>
            <a:chExt cx="457200" cy="523220"/>
          </a:xfrm>
        </p:grpSpPr>
        <p:sp>
          <p:nvSpPr>
            <p:cNvPr id="64" name="TextBox 63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3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126366" y="3656114"/>
            <a:ext cx="457200" cy="523220"/>
            <a:chOff x="1045028" y="1915180"/>
            <a:chExt cx="457200" cy="523220"/>
          </a:xfrm>
        </p:grpSpPr>
        <p:sp>
          <p:nvSpPr>
            <p:cNvPr id="67" name="TextBox 66"/>
            <p:cNvSpPr txBox="1"/>
            <p:nvPr/>
          </p:nvSpPr>
          <p:spPr>
            <a:xfrm>
              <a:off x="1101828" y="1915180"/>
              <a:ext cx="282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1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126366" y="4222170"/>
            <a:ext cx="457200" cy="523220"/>
            <a:chOff x="1045028" y="1915180"/>
            <a:chExt cx="457200" cy="523220"/>
          </a:xfrm>
        </p:grpSpPr>
        <p:sp>
          <p:nvSpPr>
            <p:cNvPr id="70" name="TextBox 69"/>
            <p:cNvSpPr txBox="1"/>
            <p:nvPr/>
          </p:nvSpPr>
          <p:spPr>
            <a:xfrm>
              <a:off x="1067376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4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126366" y="4799112"/>
            <a:ext cx="457200" cy="523220"/>
            <a:chOff x="1045028" y="1915180"/>
            <a:chExt cx="457200" cy="523220"/>
          </a:xfrm>
        </p:grpSpPr>
        <p:sp>
          <p:nvSpPr>
            <p:cNvPr id="73" name="TextBox 72"/>
            <p:cNvSpPr txBox="1"/>
            <p:nvPr/>
          </p:nvSpPr>
          <p:spPr>
            <a:xfrm>
              <a:off x="1069170" y="19151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5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17172" y="2851274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1</a:t>
            </a:r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 &gt;a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284052" y="3427122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2</a:t>
            </a:r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&lt;a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419448" y="3993178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3</a:t>
            </a:r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 &gt;a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452657" y="4559236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4</a:t>
            </a:r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&lt;a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715000" y="2502932"/>
            <a:ext cx="457200" cy="523220"/>
            <a:chOff x="1045028" y="1915180"/>
            <a:chExt cx="457200" cy="523220"/>
          </a:xfrm>
        </p:grpSpPr>
        <p:sp>
          <p:nvSpPr>
            <p:cNvPr id="80" name="TextBox 79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2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715000" y="3068990"/>
            <a:ext cx="457200" cy="523220"/>
            <a:chOff x="1045028" y="1915180"/>
            <a:chExt cx="457200" cy="523220"/>
          </a:xfrm>
        </p:grpSpPr>
        <p:sp>
          <p:nvSpPr>
            <p:cNvPr id="83" name="TextBox 82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3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715000" y="3635048"/>
            <a:ext cx="457200" cy="523220"/>
            <a:chOff x="1045028" y="1915180"/>
            <a:chExt cx="457200" cy="523220"/>
          </a:xfrm>
        </p:grpSpPr>
        <p:sp>
          <p:nvSpPr>
            <p:cNvPr id="86" name="TextBox 85"/>
            <p:cNvSpPr txBox="1"/>
            <p:nvPr/>
          </p:nvSpPr>
          <p:spPr>
            <a:xfrm>
              <a:off x="1112714" y="1915180"/>
              <a:ext cx="282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1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715000" y="4201104"/>
            <a:ext cx="457200" cy="523220"/>
            <a:chOff x="1045028" y="1915180"/>
            <a:chExt cx="457200" cy="523220"/>
          </a:xfrm>
        </p:grpSpPr>
        <p:sp>
          <p:nvSpPr>
            <p:cNvPr id="89" name="TextBox 88"/>
            <p:cNvSpPr txBox="1"/>
            <p:nvPr/>
          </p:nvSpPr>
          <p:spPr>
            <a:xfrm>
              <a:off x="1089148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4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715000" y="4778046"/>
            <a:ext cx="457200" cy="523220"/>
            <a:chOff x="1045028" y="1915180"/>
            <a:chExt cx="457200" cy="523220"/>
          </a:xfrm>
        </p:grpSpPr>
        <p:sp>
          <p:nvSpPr>
            <p:cNvPr id="93" name="Oval 92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069170" y="19151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5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6074629" y="282950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1</a:t>
            </a:r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&lt;a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2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6781800" y="2502932"/>
            <a:ext cx="457200" cy="523220"/>
            <a:chOff x="1045028" y="1915180"/>
            <a:chExt cx="457200" cy="523220"/>
          </a:xfrm>
        </p:grpSpPr>
        <p:sp>
          <p:nvSpPr>
            <p:cNvPr id="96" name="TextBox 95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2</a:t>
              </a:r>
            </a:p>
          </p:txBody>
        </p:sp>
        <p:sp>
          <p:nvSpPr>
            <p:cNvPr id="97" name="Oval 96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781800" y="3068990"/>
            <a:ext cx="457200" cy="523220"/>
            <a:chOff x="1045028" y="1915180"/>
            <a:chExt cx="457200" cy="523220"/>
          </a:xfrm>
        </p:grpSpPr>
        <p:sp>
          <p:nvSpPr>
            <p:cNvPr id="99" name="TextBox 98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3</a:t>
              </a:r>
            </a:p>
          </p:txBody>
        </p:sp>
        <p:sp>
          <p:nvSpPr>
            <p:cNvPr id="100" name="Oval 99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781800" y="3635048"/>
            <a:ext cx="457200" cy="523220"/>
            <a:chOff x="1045028" y="1915180"/>
            <a:chExt cx="457200" cy="523220"/>
          </a:xfrm>
        </p:grpSpPr>
        <p:sp>
          <p:nvSpPr>
            <p:cNvPr id="102" name="TextBox 101"/>
            <p:cNvSpPr txBox="1"/>
            <p:nvPr/>
          </p:nvSpPr>
          <p:spPr>
            <a:xfrm>
              <a:off x="1112714" y="1915180"/>
              <a:ext cx="282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1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781800" y="4201104"/>
            <a:ext cx="457200" cy="523220"/>
            <a:chOff x="1045028" y="1915180"/>
            <a:chExt cx="457200" cy="523220"/>
          </a:xfrm>
        </p:grpSpPr>
        <p:sp>
          <p:nvSpPr>
            <p:cNvPr id="105" name="TextBox 104"/>
            <p:cNvSpPr txBox="1"/>
            <p:nvPr/>
          </p:nvSpPr>
          <p:spPr>
            <a:xfrm>
              <a:off x="1078262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4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781800" y="4778046"/>
            <a:ext cx="457200" cy="523220"/>
            <a:chOff x="1045028" y="1915180"/>
            <a:chExt cx="457200" cy="523220"/>
          </a:xfrm>
        </p:grpSpPr>
        <p:sp>
          <p:nvSpPr>
            <p:cNvPr id="108" name="Oval 107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069170" y="19151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5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7162800" y="3405350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2</a:t>
            </a:r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&gt;a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3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7886466" y="2502932"/>
            <a:ext cx="457200" cy="523220"/>
            <a:chOff x="1045028" y="1915180"/>
            <a:chExt cx="457200" cy="523220"/>
          </a:xfrm>
        </p:grpSpPr>
        <p:sp>
          <p:nvSpPr>
            <p:cNvPr id="112" name="TextBox 111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2</a:t>
              </a:r>
            </a:p>
          </p:txBody>
        </p:sp>
        <p:sp>
          <p:nvSpPr>
            <p:cNvPr id="113" name="Oval 112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886466" y="3068990"/>
            <a:ext cx="457200" cy="523220"/>
            <a:chOff x="1045028" y="1915180"/>
            <a:chExt cx="457200" cy="523220"/>
          </a:xfrm>
        </p:grpSpPr>
        <p:sp>
          <p:nvSpPr>
            <p:cNvPr id="115" name="TextBox 114"/>
            <p:cNvSpPr txBox="1"/>
            <p:nvPr/>
          </p:nvSpPr>
          <p:spPr>
            <a:xfrm>
              <a:off x="1112714" y="1915180"/>
              <a:ext cx="282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1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886466" y="3635048"/>
            <a:ext cx="457200" cy="523220"/>
            <a:chOff x="1045028" y="1915180"/>
            <a:chExt cx="457200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1069170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3</a:t>
              </a:r>
            </a:p>
          </p:txBody>
        </p:sp>
        <p:sp>
          <p:nvSpPr>
            <p:cNvPr id="119" name="Oval 118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886466" y="4201104"/>
            <a:ext cx="457200" cy="523220"/>
            <a:chOff x="1045028" y="1915180"/>
            <a:chExt cx="457200" cy="523220"/>
          </a:xfrm>
        </p:grpSpPr>
        <p:sp>
          <p:nvSpPr>
            <p:cNvPr id="121" name="TextBox 120"/>
            <p:cNvSpPr txBox="1"/>
            <p:nvPr/>
          </p:nvSpPr>
          <p:spPr>
            <a:xfrm>
              <a:off x="1072476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4</a:t>
              </a:r>
            </a:p>
          </p:txBody>
        </p:sp>
        <p:sp>
          <p:nvSpPr>
            <p:cNvPr id="122" name="Oval 121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886466" y="4778046"/>
            <a:ext cx="457200" cy="523220"/>
            <a:chOff x="1045028" y="1915180"/>
            <a:chExt cx="457200" cy="523220"/>
          </a:xfrm>
        </p:grpSpPr>
        <p:sp>
          <p:nvSpPr>
            <p:cNvPr id="124" name="Oval 123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069170" y="19151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5</a:t>
              </a: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8245694" y="3982292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3</a:t>
            </a:r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&lt;a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1589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486 L 3.33333E-6 0.0791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3.33333E-6 -0.0872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5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5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96296E-6 L 5.55112E-17 0.0810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44444E-6 L 5.55112E-17 -0.0777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5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5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50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50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3.33333E-6 -0.09213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6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949 L 3.33333E-6 0.06991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75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375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75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375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76" grpId="0"/>
      <p:bldP spid="77" grpId="0"/>
      <p:bldP spid="78" grpId="0"/>
      <p:bldP spid="94" grpId="0"/>
      <p:bldP spid="110" grpId="0"/>
      <p:bldP spid="1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25175</TotalTime>
  <Words>1347</Words>
  <Application>Microsoft Office PowerPoint</Application>
  <PresentationFormat>On-screen Show (4:3)</PresentationFormat>
  <Paragraphs>428</Paragraphs>
  <Slides>47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Cordia New</vt:lpstr>
      <vt:lpstr>Courier New</vt:lpstr>
      <vt:lpstr>Ikaros</vt:lpstr>
      <vt:lpstr>Wingdings</vt:lpstr>
      <vt:lpstr>Office Theme</vt:lpstr>
      <vt:lpstr>Chapter 3</vt:lpstr>
      <vt:lpstr>OUR GOAL</vt:lpstr>
      <vt:lpstr>Algorithms </vt:lpstr>
      <vt:lpstr>Properties </vt:lpstr>
      <vt:lpstr>Algorithms </vt:lpstr>
      <vt:lpstr>The linear search algorithm</vt:lpstr>
      <vt:lpstr>The binary search algorithm</vt:lpstr>
      <vt:lpstr>Sorting algorithms</vt:lpstr>
      <vt:lpstr>Bubble sort</vt:lpstr>
      <vt:lpstr>Bubble sort</vt:lpstr>
      <vt:lpstr>The bubble sort</vt:lpstr>
      <vt:lpstr>The Insertion sort</vt:lpstr>
      <vt:lpstr>The growth of functions</vt:lpstr>
      <vt:lpstr>The growth of important functions</vt:lpstr>
      <vt:lpstr>How to estimate big-O of other  functions?</vt:lpstr>
      <vt:lpstr>Complexity of algorithms</vt:lpstr>
      <vt:lpstr>Estimate big-oh</vt:lpstr>
      <vt:lpstr>Estimate big-oh</vt:lpstr>
      <vt:lpstr>PowerPoint Presentation</vt:lpstr>
      <vt:lpstr>Estimate big-oh</vt:lpstr>
      <vt:lpstr>PowerPoint Presentation</vt:lpstr>
      <vt:lpstr>Estimate big-oh</vt:lpstr>
      <vt:lpstr>Divisibility </vt:lpstr>
      <vt:lpstr>PowerPoint Presentation</vt:lpstr>
      <vt:lpstr>PowerPoint Presentation</vt:lpstr>
      <vt:lpstr>PowerPoint Presentation</vt:lpstr>
      <vt:lpstr>Cryptography </vt:lpstr>
      <vt:lpstr>PowerPoint Presentation</vt:lpstr>
      <vt:lpstr> </vt:lpstr>
      <vt:lpstr> </vt:lpstr>
      <vt:lpstr>Integer representations</vt:lpstr>
      <vt:lpstr>PowerPoint Presentation</vt:lpstr>
      <vt:lpstr>gcd, lcm</vt:lpstr>
      <vt:lpstr>Euclidean algorithm to find gcd(a, b)</vt:lpstr>
      <vt:lpstr>The Euclidean Algorithm example</vt:lpstr>
      <vt:lpstr>Review – chapter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Lenovo</dc:creator>
  <cp:lastModifiedBy>Lenovo</cp:lastModifiedBy>
  <cp:revision>130</cp:revision>
  <dcterms:created xsi:type="dcterms:W3CDTF">2017-05-21T08:57:49Z</dcterms:created>
  <dcterms:modified xsi:type="dcterms:W3CDTF">2019-09-21T10:19:17Z</dcterms:modified>
</cp:coreProperties>
</file>