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303" r:id="rId5"/>
    <p:sldId id="301" r:id="rId6"/>
    <p:sldId id="304" r:id="rId7"/>
    <p:sldId id="302" r:id="rId8"/>
    <p:sldId id="288" r:id="rId9"/>
    <p:sldId id="314" r:id="rId10"/>
    <p:sldId id="309" r:id="rId11"/>
    <p:sldId id="310" r:id="rId12"/>
    <p:sldId id="312" r:id="rId13"/>
    <p:sldId id="277" r:id="rId14"/>
    <p:sldId id="298" r:id="rId15"/>
    <p:sldId id="299" r:id="rId16"/>
    <p:sldId id="317" r:id="rId17"/>
    <p:sldId id="318" r:id="rId18"/>
    <p:sldId id="319" r:id="rId19"/>
    <p:sldId id="294" r:id="rId20"/>
    <p:sldId id="307" r:id="rId21"/>
    <p:sldId id="295" r:id="rId22"/>
    <p:sldId id="306" r:id="rId23"/>
    <p:sldId id="308" r:id="rId24"/>
    <p:sldId id="258" r:id="rId25"/>
    <p:sldId id="324" r:id="rId26"/>
    <p:sldId id="281" r:id="rId27"/>
    <p:sldId id="282" r:id="rId28"/>
    <p:sldId id="285" r:id="rId29"/>
    <p:sldId id="325" r:id="rId30"/>
    <p:sldId id="31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993300"/>
    <a:srgbClr val="0118B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0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63D6B-B00F-408D-BC6E-A10AD3020C1E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0E790-39EF-4EF3-AD0E-65F90697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7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altLang="en-US"/>
              <a:t>To find the Fibonacci f</a:t>
            </a:r>
            <a:r>
              <a:rPr lang="en-US" altLang="en-US" baseline="-25000"/>
              <a:t>n</a:t>
            </a:r>
            <a:r>
              <a:rPr lang="en-US" altLang="en-US"/>
              <a:t>, the recursive algorithm this algorithm requires f</a:t>
            </a:r>
            <a:r>
              <a:rPr lang="en-US" altLang="en-US" baseline="-25000"/>
              <a:t>n+1</a:t>
            </a:r>
            <a:r>
              <a:rPr lang="en-US" altLang="en-US"/>
              <a:t> -1 additions.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Only n -1 additions have been used to find f</a:t>
            </a:r>
            <a:r>
              <a:rPr lang="en-US" altLang="en-US" baseline="-25000"/>
              <a:t>n</a:t>
            </a:r>
            <a:r>
              <a:rPr lang="en-US" altLang="en-US"/>
              <a:t> with the iterative approach.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B70C06-413C-4A9A-A60B-9549CBCD23D8}" type="slidenum">
              <a:rPr lang="en-US" altLang="en-US" smtClean="0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35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altLang="en-US"/>
              <a:t>Note that P(n) is entire equation, it is not only the left-hand side of the statement </a:t>
            </a:r>
            <a:r>
              <a:rPr lang="en-US" altLang="en-US">
                <a:latin typeface="Cambria Math" pitchFamily="18" charset="0"/>
                <a:cs typeface="Arial" charset="0"/>
              </a:rPr>
              <a:t>1+2+3+…+ n = n(n+1)/2.</a:t>
            </a:r>
          </a:p>
          <a:p>
            <a:pPr marL="171450" indent="-171450">
              <a:buFontTx/>
              <a:buChar char="-"/>
            </a:pPr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E5B5B6-E305-453A-B7F5-80BA9346F75F}" type="slidenum">
              <a:rPr lang="en-US" altLang="en-US" smtClean="0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9FA-A971-4401-8E49-C73DB07F09A7}" type="datetimeFigureOut">
              <a:rPr lang="en-US" smtClean="0"/>
              <a:pPr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4B08-281A-448F-92DD-1FFE76776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  <a:cs typeface="Arial" charset="0"/>
              </a:rPr>
              <a:t>Chapter 4</a:t>
            </a:r>
            <a:br>
              <a:rPr lang="en-US" altLang="en-US" b="1" dirty="0">
                <a:solidFill>
                  <a:srgbClr val="0000FF"/>
                </a:solidFill>
                <a:cs typeface="Arial" charset="0"/>
              </a:rPr>
            </a:br>
            <a:r>
              <a:rPr lang="en-US" altLang="en-US" b="1" dirty="0">
                <a:solidFill>
                  <a:srgbClr val="0000FF"/>
                </a:solidFill>
                <a:cs typeface="Arial" charset="0"/>
              </a:rPr>
              <a:t> Induction and Recursion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3940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33CC"/>
                </a:solidFill>
              </a:rPr>
              <a:t>procedure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b="1" i="1" dirty="0" err="1">
                <a:solidFill>
                  <a:srgbClr val="7030A0"/>
                </a:solidFill>
              </a:rPr>
              <a:t>tinhf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0033CC"/>
                </a:solidFill>
              </a:rPr>
              <a:t>: positive integer)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33CC"/>
                </a:solidFill>
              </a:rPr>
              <a:t>if</a:t>
            </a:r>
            <a:r>
              <a:rPr lang="en-US" sz="2800" dirty="0">
                <a:solidFill>
                  <a:srgbClr val="0033CC"/>
                </a:solidFill>
              </a:rPr>
              <a:t> n = 1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33CC"/>
                </a:solidFill>
              </a:rPr>
              <a:t>	</a:t>
            </a:r>
            <a:r>
              <a:rPr lang="en-US" sz="2800" b="1" dirty="0">
                <a:solidFill>
                  <a:srgbClr val="0033CC"/>
                </a:solidFill>
              </a:rPr>
              <a:t>return</a:t>
            </a:r>
            <a:r>
              <a:rPr lang="en-US" sz="2800" dirty="0">
                <a:solidFill>
                  <a:srgbClr val="0033CC"/>
                </a:solidFill>
              </a:rPr>
              <a:t> 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33CC"/>
                </a:solidFill>
              </a:rPr>
              <a:t>else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33CC"/>
                </a:solidFill>
              </a:rPr>
              <a:t>	</a:t>
            </a:r>
            <a:r>
              <a:rPr lang="en-US" sz="2800" b="1" dirty="0">
                <a:solidFill>
                  <a:srgbClr val="0033CC"/>
                </a:solidFill>
              </a:rPr>
              <a:t>return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  <a:r>
              <a:rPr lang="en-US" sz="2800" b="1" i="1" dirty="0" err="1">
                <a:solidFill>
                  <a:srgbClr val="7030A0"/>
                </a:solidFill>
              </a:rPr>
              <a:t>tinhf</a:t>
            </a:r>
            <a:r>
              <a:rPr lang="en-US" sz="2800" dirty="0">
                <a:solidFill>
                  <a:srgbClr val="0033CC"/>
                </a:solidFill>
              </a:rPr>
              <a:t>(</a:t>
            </a:r>
            <a:r>
              <a:rPr lang="en-US" sz="2800" b="1" dirty="0">
                <a:solidFill>
                  <a:srgbClr val="FF0000"/>
                </a:solidFill>
              </a:rPr>
              <a:t>n-1</a:t>
            </a:r>
            <a:r>
              <a:rPr lang="en-US" sz="2800" dirty="0">
                <a:solidFill>
                  <a:srgbClr val="0033CC"/>
                </a:solidFill>
              </a:rPr>
              <a:t>) + </a:t>
            </a:r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0033CC"/>
                </a:solidFill>
              </a:rPr>
              <a:t>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What is the result after calling </a:t>
            </a:r>
            <a:r>
              <a:rPr lang="en-US" sz="2800" b="1" i="1" dirty="0" err="1">
                <a:solidFill>
                  <a:srgbClr val="7030A0"/>
                </a:solidFill>
              </a:rPr>
              <a:t>tinhf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5</a:t>
            </a:r>
            <a:r>
              <a:rPr lang="en-US" sz="2800" dirty="0"/>
              <a:t>)?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41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33CC"/>
                </a:solidFill>
              </a:rPr>
              <a:t>procedure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i="1" dirty="0" err="1"/>
              <a:t>thuattoan</a:t>
            </a:r>
            <a:r>
              <a:rPr lang="en-US" dirty="0">
                <a:solidFill>
                  <a:srgbClr val="0033CC"/>
                </a:solidFill>
              </a:rPr>
              <a:t>(a: </a:t>
            </a:r>
            <a:r>
              <a:rPr lang="en-US" sz="2400" dirty="0"/>
              <a:t>real number</a:t>
            </a:r>
            <a:r>
              <a:rPr lang="en-US" dirty="0">
                <a:solidFill>
                  <a:srgbClr val="0033CC"/>
                </a:solidFill>
              </a:rPr>
              <a:t>, n: </a:t>
            </a:r>
            <a:r>
              <a:rPr lang="en-US" sz="2400" dirty="0"/>
              <a:t>non-negative integer</a:t>
            </a:r>
            <a:r>
              <a:rPr lang="en-US" dirty="0">
                <a:solidFill>
                  <a:srgbClr val="0033CC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33CC"/>
                </a:solidFill>
              </a:rPr>
              <a:t>if</a:t>
            </a:r>
            <a:r>
              <a:rPr lang="en-US" dirty="0">
                <a:solidFill>
                  <a:srgbClr val="0033CC"/>
                </a:solidFill>
              </a:rPr>
              <a:t> n = 0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	return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33CC"/>
                </a:solidFill>
              </a:rPr>
              <a:t>else</a:t>
            </a:r>
            <a:r>
              <a:rPr lang="en-US" dirty="0">
                <a:solidFill>
                  <a:srgbClr val="0033CC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	return </a:t>
            </a:r>
            <a:r>
              <a:rPr lang="en-US" i="1" dirty="0">
                <a:solidFill>
                  <a:srgbClr val="0033CC"/>
                </a:solidFill>
              </a:rPr>
              <a:t>a*</a:t>
            </a:r>
            <a:r>
              <a:rPr lang="en-US" i="1" dirty="0" err="1"/>
              <a:t>thuattoan</a:t>
            </a:r>
            <a:r>
              <a:rPr lang="en-US" dirty="0">
                <a:solidFill>
                  <a:srgbClr val="0033CC"/>
                </a:solidFill>
              </a:rPr>
              <a:t>(a,n-1)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result after calling </a:t>
            </a:r>
            <a:r>
              <a:rPr lang="en-US" i="1" dirty="0" err="1"/>
              <a:t>thuattoan</a:t>
            </a:r>
            <a:r>
              <a:rPr lang="en-US" dirty="0"/>
              <a:t>(2,3)?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28800" y="1755338"/>
            <a:ext cx="6553200" cy="1819335"/>
            <a:chOff x="1828800" y="2805767"/>
            <a:chExt cx="6553200" cy="1819335"/>
          </a:xfrm>
        </p:grpSpPr>
        <p:sp>
          <p:nvSpPr>
            <p:cNvPr id="4" name="TextBox 3"/>
            <p:cNvSpPr txBox="1"/>
            <p:nvPr/>
          </p:nvSpPr>
          <p:spPr>
            <a:xfrm>
              <a:off x="4114800" y="2805767"/>
              <a:ext cx="4267200" cy="1292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Recursive definition of</a:t>
              </a:r>
              <a:r>
                <a:rPr lang="en-US" sz="2600" dirty="0"/>
                <a:t> </a:t>
              </a:r>
              <a:r>
                <a:rPr lang="en-US" sz="2600" dirty="0">
                  <a:solidFill>
                    <a:srgbClr val="0033CC"/>
                  </a:solidFill>
                </a:rPr>
                <a:t>a</a:t>
              </a:r>
              <a:r>
                <a:rPr lang="en-US" sz="2600" baseline="30000" dirty="0">
                  <a:solidFill>
                    <a:srgbClr val="0033CC"/>
                  </a:solidFill>
                </a:rPr>
                <a:t>n</a:t>
              </a:r>
            </a:p>
            <a:p>
              <a:r>
                <a:rPr lang="en-US" sz="2600" b="1" dirty="0"/>
                <a:t>a</a:t>
              </a:r>
              <a:r>
                <a:rPr lang="en-US" sz="2600" b="1" baseline="30000" dirty="0"/>
                <a:t>n</a:t>
              </a:r>
              <a:r>
                <a:rPr lang="en-US" sz="2600" b="1" dirty="0"/>
                <a:t> = 1 		if n = 0</a:t>
              </a:r>
            </a:p>
            <a:p>
              <a:r>
                <a:rPr lang="en-US" sz="2600" b="1" dirty="0"/>
                <a:t>a</a:t>
              </a:r>
              <a:r>
                <a:rPr lang="en-US" sz="2600" b="1" baseline="30000" dirty="0"/>
                <a:t>n</a:t>
              </a:r>
              <a:r>
                <a:rPr lang="en-US" sz="2600" b="1" dirty="0"/>
                <a:t> = a*a</a:t>
              </a:r>
              <a:r>
                <a:rPr lang="en-US" sz="2600" b="1" baseline="30000" dirty="0"/>
                <a:t>n-1 	</a:t>
              </a:r>
              <a:r>
                <a:rPr lang="en-US" sz="2600" b="1" dirty="0"/>
                <a:t>if n &gt; 0</a:t>
              </a: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H="1" flipV="1">
              <a:off x="1828800" y="3313331"/>
              <a:ext cx="2286000" cy="11566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 flipH="1">
              <a:off x="3200400" y="3886200"/>
              <a:ext cx="1828800" cy="7389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45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i="1" dirty="0">
                <a:solidFill>
                  <a:srgbClr val="0000FF"/>
                </a:solidFill>
              </a:rPr>
              <a:t>bs(</a:t>
            </a:r>
            <a:r>
              <a:rPr lang="en-US" dirty="0" err="1"/>
              <a:t>x,a,id,ic</a:t>
            </a:r>
            <a:r>
              <a:rPr lang="en-US" dirty="0"/>
              <a:t>)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(id &gt; </a:t>
            </a:r>
            <a:r>
              <a:rPr lang="en-US" dirty="0" err="1"/>
              <a:t>ic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return</a:t>
            </a:r>
            <a:r>
              <a:rPr lang="en-US" dirty="0"/>
              <a:t> -1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else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im</a:t>
            </a:r>
            <a:r>
              <a:rPr lang="en-US" dirty="0"/>
              <a:t> : = (</a:t>
            </a:r>
            <a:r>
              <a:rPr lang="en-US" dirty="0" err="1"/>
              <a:t>id+ic</a:t>
            </a:r>
            <a:r>
              <a:rPr lang="en-US" dirty="0"/>
              <a:t>) </a:t>
            </a:r>
            <a:r>
              <a:rPr lang="en-US" b="1" dirty="0">
                <a:solidFill>
                  <a:srgbClr val="0000FF"/>
                </a:solidFill>
              </a:rPr>
              <a:t>div</a:t>
            </a:r>
            <a:r>
              <a:rPr lang="en-US" dirty="0"/>
              <a:t> 2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 (a[</a:t>
            </a:r>
            <a:r>
              <a:rPr lang="en-US" dirty="0" err="1"/>
              <a:t>im</a:t>
            </a:r>
            <a:r>
              <a:rPr lang="en-US" dirty="0"/>
              <a:t>] </a:t>
            </a:r>
            <a:r>
              <a:rPr lang="en-US" dirty="0">
                <a:solidFill>
                  <a:srgbClr val="0000FF"/>
                </a:solidFill>
              </a:rPr>
              <a:t>=</a:t>
            </a:r>
            <a:r>
              <a:rPr lang="en-US" dirty="0"/>
              <a:t> x) then  	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else if</a:t>
            </a:r>
            <a:r>
              <a:rPr lang="en-US" dirty="0"/>
              <a:t> (x </a:t>
            </a:r>
            <a:r>
              <a:rPr lang="en-US" b="1" dirty="0">
                <a:solidFill>
                  <a:srgbClr val="0000FF"/>
                </a:solidFill>
              </a:rPr>
              <a:t>&gt;</a:t>
            </a:r>
            <a:r>
              <a:rPr lang="en-US" dirty="0"/>
              <a:t> a[</a:t>
            </a:r>
            <a:r>
              <a:rPr lang="en-US" dirty="0" err="1"/>
              <a:t>im</a:t>
            </a:r>
            <a:r>
              <a:rPr lang="en-US" dirty="0"/>
              <a:t>])		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bs</a:t>
            </a:r>
            <a:r>
              <a:rPr lang="en-US" dirty="0"/>
              <a:t>(x,a,im+1,ic)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else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bs</a:t>
            </a:r>
            <a:r>
              <a:rPr lang="en-US" dirty="0"/>
              <a:t>(x,a,id,im-1)</a:t>
            </a:r>
            <a:endParaRPr lang="en-US" sz="2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45626-833F-47B4-85BA-0331B44C364A}"/>
              </a:ext>
            </a:extLst>
          </p:cNvPr>
          <p:cNvCxnSpPr>
            <a:cxnSpLocks/>
          </p:cNvCxnSpPr>
          <p:nvPr/>
        </p:nvCxnSpPr>
        <p:spPr>
          <a:xfrm>
            <a:off x="2057400" y="1887626"/>
            <a:ext cx="1981200" cy="2836774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F241B6-98D0-4AA8-8748-DFFB6C23EDCD}"/>
              </a:ext>
            </a:extLst>
          </p:cNvPr>
          <p:cNvCxnSpPr>
            <a:cxnSpLocks/>
          </p:cNvCxnSpPr>
          <p:nvPr/>
        </p:nvCxnSpPr>
        <p:spPr>
          <a:xfrm>
            <a:off x="2057400" y="1887626"/>
            <a:ext cx="1981200" cy="3598774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Recursively Defined Sets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Euclid Symbol"/>
              </a:rPr>
              <a:t>The set A is defined </a:t>
            </a:r>
            <a:r>
              <a:rPr lang="en-US" b="1" dirty="0">
                <a:solidFill>
                  <a:srgbClr val="FF0000"/>
                </a:solidFill>
                <a:sym typeface="Euclid Symbol"/>
              </a:rPr>
              <a:t>recursively</a:t>
            </a:r>
            <a:r>
              <a:rPr lang="en-US" dirty="0">
                <a:sym typeface="Euclid Symbol"/>
              </a:rPr>
              <a:t> by: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sym typeface="Euclid Symbol"/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</a:t>
            </a:r>
            <a:r>
              <a:rPr lang="en-US" dirty="0">
                <a:solidFill>
                  <a:srgbClr val="0000FF"/>
                </a:solidFill>
              </a:rPr>
              <a:t> 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x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</a:t>
            </a:r>
            <a:r>
              <a:rPr lang="en-US" dirty="0">
                <a:solidFill>
                  <a:srgbClr val="0000FF"/>
                </a:solidFill>
              </a:rPr>
              <a:t> A </a:t>
            </a:r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x-3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</a:t>
            </a:r>
            <a:r>
              <a:rPr lang="en-US" dirty="0">
                <a:solidFill>
                  <a:srgbClr val="0000FF"/>
                </a:solidFill>
              </a:rPr>
              <a:t> A</a:t>
            </a:r>
            <a:endParaRPr lang="en-US" dirty="0"/>
          </a:p>
          <a:p>
            <a:pPr marL="0" indent="0">
              <a:buNone/>
            </a:pPr>
            <a:r>
              <a:rPr lang="en-US" sz="2600" dirty="0">
                <a:sym typeface="Euclid Symbol"/>
              </a:rPr>
              <a:t>A = {3, 6, 9, 12, 15, …}</a:t>
            </a:r>
            <a:r>
              <a:rPr lang="en-US" sz="26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4543" y="2362200"/>
            <a:ext cx="4668457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procedure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33CC"/>
                </a:solidFill>
              </a:rPr>
              <a:t>check</a:t>
            </a:r>
            <a:r>
              <a:rPr lang="en-US" sz="2400" dirty="0"/>
              <a:t>(x: positive integer)</a:t>
            </a:r>
          </a:p>
          <a:p>
            <a:r>
              <a:rPr lang="en-US" sz="2400" b="1" dirty="0"/>
              <a:t>if</a:t>
            </a:r>
            <a:r>
              <a:rPr lang="en-US" sz="2400" dirty="0"/>
              <a:t> (x=3)</a:t>
            </a:r>
          </a:p>
          <a:p>
            <a:r>
              <a:rPr lang="en-US" sz="2400" dirty="0"/>
              <a:t>	</a:t>
            </a:r>
            <a:r>
              <a:rPr lang="en-US" sz="2400" b="1" dirty="0"/>
              <a:t>return</a:t>
            </a:r>
            <a:r>
              <a:rPr lang="en-US" sz="2400" dirty="0"/>
              <a:t> 'OK'</a:t>
            </a:r>
          </a:p>
          <a:p>
            <a:r>
              <a:rPr lang="en-US" sz="2400" b="1" dirty="0"/>
              <a:t>else</a:t>
            </a:r>
            <a:r>
              <a:rPr lang="en-US" sz="2400" dirty="0"/>
              <a:t> </a:t>
            </a:r>
            <a:r>
              <a:rPr lang="en-US" sz="2400" b="1" dirty="0"/>
              <a:t>if</a:t>
            </a:r>
            <a:r>
              <a:rPr lang="en-US" sz="2400" dirty="0"/>
              <a:t> (x&lt;3)</a:t>
            </a:r>
          </a:p>
          <a:p>
            <a:r>
              <a:rPr lang="en-US" sz="2400" dirty="0"/>
              <a:t>	</a:t>
            </a:r>
            <a:r>
              <a:rPr lang="en-US" sz="2400" b="1" dirty="0"/>
              <a:t>return</a:t>
            </a:r>
            <a:r>
              <a:rPr lang="en-US" sz="2400" dirty="0"/>
              <a:t> 'Not OK'</a:t>
            </a:r>
          </a:p>
          <a:p>
            <a:r>
              <a:rPr lang="en-US" sz="2400" b="1" dirty="0"/>
              <a:t>else</a:t>
            </a:r>
          </a:p>
          <a:p>
            <a:r>
              <a:rPr lang="en-US" sz="2400" dirty="0"/>
              <a:t>	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33CC"/>
                </a:solidFill>
              </a:rPr>
              <a:t>check</a:t>
            </a:r>
            <a:r>
              <a:rPr lang="en-US" sz="2400" dirty="0"/>
              <a:t>(x-3)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971800" y="2971800"/>
            <a:ext cx="38862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1828800" y="2438400"/>
            <a:ext cx="4038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33800" y="5203924"/>
            <a:ext cx="52100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Algorithm to </a:t>
            </a:r>
            <a:r>
              <a:rPr lang="en-US" b="1" i="1" dirty="0">
                <a:solidFill>
                  <a:srgbClr val="0000CC"/>
                </a:solidFill>
              </a:rPr>
              <a:t>check</a:t>
            </a:r>
            <a:r>
              <a:rPr lang="en-US" dirty="0"/>
              <a:t> if a positive integer belongs to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 is the set of bit strings defined </a:t>
            </a:r>
            <a:r>
              <a:rPr lang="en-US" b="1" dirty="0">
                <a:solidFill>
                  <a:srgbClr val="0033CC"/>
                </a:solidFill>
              </a:rPr>
              <a:t>recursively</a:t>
            </a:r>
            <a:r>
              <a:rPr lang="en-US" dirty="0"/>
              <a:t> by 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rgbClr val="0000FF"/>
                </a:solidFill>
                <a:sym typeface="Euclid Symbol"/>
              </a:rPr>
              <a:t>10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</a:t>
            </a:r>
            <a:r>
              <a:rPr lang="en-US" dirty="0">
                <a:solidFill>
                  <a:srgbClr val="0000FF"/>
                </a:solidFill>
              </a:rPr>
              <a:t> S</a:t>
            </a:r>
          </a:p>
          <a:p>
            <a:pPr lvl="1"/>
            <a:r>
              <a:rPr lang="en-US" dirty="0"/>
              <a:t>String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S  if string </a:t>
            </a:r>
            <a:r>
              <a:rPr lang="en-US" dirty="0">
                <a:solidFill>
                  <a:srgbClr val="0000FF"/>
                </a:solidFill>
              </a:rPr>
              <a:t>w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S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S?</a:t>
            </a:r>
          </a:p>
          <a:p>
            <a:pPr marL="0" indent="0">
              <a:buNone/>
            </a:pPr>
            <a:r>
              <a:rPr lang="en-US" dirty="0"/>
              <a:t>S = {</a:t>
            </a:r>
            <a:r>
              <a:rPr lang="en-US" dirty="0">
                <a:solidFill>
                  <a:srgbClr val="0000FF"/>
                </a:solidFill>
                <a:sym typeface="Euclid Symbol"/>
              </a:rPr>
              <a:t>10</a:t>
            </a:r>
            <a:r>
              <a:rPr lang="en-US" dirty="0">
                <a:sym typeface="Euclid Symbol"/>
              </a:rPr>
              <a:t>, </a:t>
            </a:r>
            <a:r>
              <a:rPr lang="en-US" dirty="0">
                <a:solidFill>
                  <a:srgbClr val="FF0000"/>
                </a:solidFill>
                <a:sym typeface="Euclid Symbol"/>
              </a:rPr>
              <a:t>1</a:t>
            </a:r>
            <a:r>
              <a:rPr lang="en-US" dirty="0">
                <a:solidFill>
                  <a:srgbClr val="0000FF"/>
                </a:solidFill>
                <a:sym typeface="Euclid Symbol"/>
              </a:rPr>
              <a:t>10</a:t>
            </a:r>
            <a:r>
              <a:rPr lang="en-US" dirty="0">
                <a:solidFill>
                  <a:srgbClr val="FF0000"/>
                </a:solidFill>
                <a:sym typeface="Euclid Symbol"/>
              </a:rPr>
              <a:t>0</a:t>
            </a:r>
            <a:r>
              <a:rPr lang="en-US" dirty="0">
                <a:sym typeface="Euclid Symbol"/>
              </a:rPr>
              <a:t>, </a:t>
            </a:r>
            <a:r>
              <a:rPr lang="en-US" dirty="0">
                <a:solidFill>
                  <a:srgbClr val="FF0000"/>
                </a:solidFill>
                <a:sym typeface="Euclid Symbol"/>
              </a:rPr>
              <a:t>1</a:t>
            </a:r>
            <a:r>
              <a:rPr lang="en-US" dirty="0">
                <a:sym typeface="Euclid Symbol"/>
              </a:rPr>
              <a:t>1100</a:t>
            </a:r>
            <a:r>
              <a:rPr lang="en-US" dirty="0">
                <a:solidFill>
                  <a:srgbClr val="FF0000"/>
                </a:solidFill>
                <a:sym typeface="Euclid Symbol"/>
              </a:rPr>
              <a:t>0</a:t>
            </a:r>
            <a:r>
              <a:rPr lang="en-US" dirty="0">
                <a:sym typeface="Euclid Symbol"/>
              </a:rPr>
              <a:t>, …}</a:t>
            </a:r>
          </a:p>
        </p:txBody>
      </p:sp>
    </p:spTree>
    <p:extLst>
      <p:ext uri="{BB962C8B-B14F-4D97-AF65-F5344CB8AC3E}">
        <p14:creationId xmlns:p14="http://schemas.microsoft.com/office/powerpoint/2010/main" val="20071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Do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942" y="1524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 the sets </a:t>
            </a:r>
            <a:r>
              <a:rPr lang="en-US" b="1" dirty="0">
                <a:solidFill>
                  <a:srgbClr val="0000CC"/>
                </a:solidFill>
              </a:rPr>
              <a:t>recursively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 = {4, 12, 36, 108, …}</a:t>
            </a:r>
          </a:p>
          <a:p>
            <a:r>
              <a:rPr lang="en-US" dirty="0"/>
              <a:t>C = {1,1/3,1/9,1/27,</a:t>
            </a:r>
            <a:r>
              <a:rPr lang="en-US" i="1" dirty="0"/>
              <a:t>…</a:t>
            </a:r>
            <a:r>
              <a:rPr lang="en-US" dirty="0"/>
              <a:t>}</a:t>
            </a:r>
          </a:p>
          <a:p>
            <a:r>
              <a:rPr lang="en-US" dirty="0"/>
              <a:t>S = {100, 110000, 111000000, 111100000000, …}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0ACF7-2B4C-42F3-955D-1F69BEB336F0}"/>
              </a:ext>
            </a:extLst>
          </p:cNvPr>
          <p:cNvSpPr txBox="1"/>
          <p:nvPr/>
        </p:nvSpPr>
        <p:spPr>
          <a:xfrm>
            <a:off x="6019800" y="2133600"/>
            <a:ext cx="2478564" cy="110799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Ex.</a:t>
            </a:r>
            <a:r>
              <a:rPr lang="en-US" sz="2200" dirty="0"/>
              <a:t> A = {3, 6, 9, 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3 </a:t>
            </a:r>
            <a:r>
              <a:rPr lang="en-US" sz="2200" dirty="0">
                <a:sym typeface="Symbol" panose="05050102010706020507" pitchFamily="18" charset="2"/>
              </a:rPr>
              <a:t>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Symbol" panose="05050102010706020507" pitchFamily="18" charset="2"/>
              </a:rPr>
              <a:t>x  A </a:t>
            </a:r>
            <a:r>
              <a:rPr lang="en-US" sz="2200" dirty="0">
                <a:sym typeface="Wingdings" panose="05000000000000000000" pitchFamily="2" charset="2"/>
              </a:rPr>
              <a:t></a:t>
            </a:r>
            <a:r>
              <a:rPr lang="en-US" sz="2200" dirty="0">
                <a:sym typeface="Symbol" panose="05050102010706020507" pitchFamily="18" charset="2"/>
              </a:rPr>
              <a:t> x +3  A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09AE4-D3D3-4D95-BB6E-D40C2A1542E8}"/>
              </a:ext>
            </a:extLst>
          </p:cNvPr>
          <p:cNvSpPr txBox="1"/>
          <p:nvPr/>
        </p:nvSpPr>
        <p:spPr>
          <a:xfrm>
            <a:off x="5207963" y="4648200"/>
            <a:ext cx="3478837" cy="110799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Ex.</a:t>
            </a:r>
            <a:r>
              <a:rPr lang="en-US" sz="2200" dirty="0"/>
              <a:t> S = {</a:t>
            </a:r>
            <a:r>
              <a:rPr lang="en-US" sz="2200" dirty="0">
                <a:solidFill>
                  <a:srgbClr val="0000FF"/>
                </a:solidFill>
              </a:rPr>
              <a:t>10</a:t>
            </a:r>
            <a:r>
              <a:rPr lang="en-US" sz="2200" dirty="0"/>
              <a:t>, 1</a:t>
            </a:r>
            <a:r>
              <a:rPr lang="en-US" sz="2200" dirty="0">
                <a:solidFill>
                  <a:srgbClr val="0000FF"/>
                </a:solidFill>
              </a:rPr>
              <a:t>10</a:t>
            </a:r>
            <a:r>
              <a:rPr lang="en-US" sz="2200" dirty="0"/>
              <a:t>0, 111000, …}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10 </a:t>
            </a:r>
            <a:r>
              <a:rPr lang="en-US" sz="2200" dirty="0">
                <a:sym typeface="Symbol" panose="05050102010706020507" pitchFamily="18" charset="2"/>
              </a:rPr>
              <a:t>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sym typeface="Symbol" panose="05050102010706020507" pitchFamily="18" charset="2"/>
              </a:rPr>
              <a:t>w</a:t>
            </a:r>
            <a:r>
              <a:rPr lang="en-US" sz="2200" dirty="0">
                <a:sym typeface="Symbol" panose="05050102010706020507" pitchFamily="18" charset="2"/>
              </a:rPr>
              <a:t>  A </a:t>
            </a:r>
            <a:r>
              <a:rPr lang="en-US" sz="2200" dirty="0">
                <a:sym typeface="Wingdings" panose="05000000000000000000" pitchFamily="2" charset="2"/>
              </a:rPr>
              <a:t></a:t>
            </a:r>
            <a:r>
              <a:rPr lang="en-US" sz="2200" dirty="0">
                <a:sym typeface="Symbol" panose="05050102010706020507" pitchFamily="18" charset="2"/>
              </a:rPr>
              <a:t> 1</a:t>
            </a:r>
            <a:r>
              <a:rPr lang="en-US" sz="2200" dirty="0">
                <a:solidFill>
                  <a:srgbClr val="0000FF"/>
                </a:solidFill>
                <a:sym typeface="Symbol" panose="05050102010706020507" pitchFamily="18" charset="2"/>
              </a:rPr>
              <a:t>w</a:t>
            </a:r>
            <a:r>
              <a:rPr lang="en-US" sz="2200" dirty="0">
                <a:sym typeface="Symbol" panose="05050102010706020507" pitchFamily="18" charset="2"/>
              </a:rPr>
              <a:t>0  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6374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22" y="427037"/>
            <a:ext cx="8229600" cy="11430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i="1" dirty="0">
                <a:solidFill>
                  <a:srgbClr val="0118BF"/>
                </a:solidFill>
              </a:rPr>
              <a:t>merge sort </a:t>
            </a:r>
            <a:r>
              <a:rPr lang="en-US" b="1" dirty="0"/>
              <a:t>-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/>
              <a:t>	</a:t>
            </a:r>
            <a:r>
              <a:rPr lang="en-US" sz="2600" b="1" i="1" dirty="0" err="1">
                <a:solidFill>
                  <a:srgbClr val="7030A0"/>
                </a:solidFill>
              </a:rPr>
              <a:t>mergesort</a:t>
            </a:r>
            <a:r>
              <a:rPr lang="en-US" sz="2600" dirty="0"/>
              <a:t>(4,7,2,6,9,3,1,8,5)</a:t>
            </a:r>
          </a:p>
          <a:p>
            <a:pPr marL="0" indent="0">
              <a:buNone/>
            </a:pPr>
            <a:r>
              <a:rPr lang="en-US" sz="2600" dirty="0"/>
              <a:t>	</a:t>
            </a:r>
          </a:p>
          <a:p>
            <a:pPr marL="0" indent="0">
              <a:buNone/>
            </a:pPr>
            <a:r>
              <a:rPr lang="en-US" sz="2600" dirty="0"/>
              <a:t>	4  7  2   6				9   3  1  8   5</a:t>
            </a:r>
          </a:p>
          <a:p>
            <a:pPr marL="0" indent="0">
              <a:buNone/>
            </a:pPr>
            <a:r>
              <a:rPr lang="en-US" sz="2600" b="1" i="1" dirty="0" err="1">
                <a:solidFill>
                  <a:srgbClr val="7030A0"/>
                </a:solidFill>
              </a:rPr>
              <a:t>mergesort</a:t>
            </a:r>
            <a:r>
              <a:rPr lang="en-US" sz="2600" dirty="0"/>
              <a:t>(4,7,2,6)	 	</a:t>
            </a:r>
            <a:r>
              <a:rPr lang="en-US" sz="2600" b="1" i="1" dirty="0" err="1">
                <a:solidFill>
                  <a:srgbClr val="7030A0"/>
                </a:solidFill>
              </a:rPr>
              <a:t>mergesort</a:t>
            </a:r>
            <a:r>
              <a:rPr lang="en-US" sz="2600" dirty="0"/>
              <a:t>(9,3,1,8,5)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 </a:t>
            </a:r>
            <a:r>
              <a:rPr lang="en-US" sz="2600" dirty="0"/>
              <a:t>return </a:t>
            </a:r>
            <a:r>
              <a:rPr lang="en-US" sz="2600" b="1" dirty="0">
                <a:solidFill>
                  <a:srgbClr val="FF0000"/>
                </a:solidFill>
              </a:rPr>
              <a:t>2  4  6  7</a:t>
            </a:r>
            <a:r>
              <a:rPr lang="en-US" sz="2600" dirty="0"/>
              <a:t>		</a:t>
            </a:r>
            <a:r>
              <a:rPr lang="en-US" sz="2600" dirty="0">
                <a:sym typeface="Wingdings" panose="05000000000000000000" pitchFamily="2" charset="2"/>
              </a:rPr>
              <a:t></a:t>
            </a:r>
            <a:r>
              <a:rPr lang="en-US" sz="2600" dirty="0"/>
              <a:t>return 1  </a:t>
            </a:r>
            <a:r>
              <a:rPr lang="en-US" sz="2600" b="1" dirty="0">
                <a:solidFill>
                  <a:srgbClr val="0118BF"/>
                </a:solidFill>
              </a:rPr>
              <a:t>3  5  8  9</a:t>
            </a:r>
          </a:p>
          <a:p>
            <a:pPr marL="0" indent="0">
              <a:buNone/>
            </a:pPr>
            <a:r>
              <a:rPr lang="en-US" sz="2600" dirty="0"/>
              <a:t>	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993300"/>
                </a:solidFill>
              </a:rPr>
              <a:t>	merge</a:t>
            </a:r>
            <a:r>
              <a:rPr lang="en-US" sz="2600" dirty="0"/>
              <a:t>(</a:t>
            </a:r>
            <a:r>
              <a:rPr lang="en-US" sz="2600" b="1" dirty="0">
                <a:solidFill>
                  <a:srgbClr val="FF0000"/>
                </a:solidFill>
              </a:rPr>
              <a:t>2  4  6  7</a:t>
            </a:r>
            <a:r>
              <a:rPr lang="en-US" sz="2600" dirty="0"/>
              <a:t>  and </a:t>
            </a:r>
            <a:r>
              <a:rPr lang="en-US" sz="2600" b="1" dirty="0">
                <a:solidFill>
                  <a:srgbClr val="0118BF"/>
                </a:solidFill>
              </a:rPr>
              <a:t>1  3  5  8  9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 return </a:t>
            </a:r>
            <a:r>
              <a:rPr lang="en-US" sz="2600" b="1" dirty="0">
                <a:sym typeface="Wingdings" panose="05000000000000000000" pitchFamily="2" charset="2"/>
              </a:rPr>
              <a:t>1  2  3  4  5  6  7  8  9</a:t>
            </a:r>
            <a:r>
              <a:rPr lang="en-US" sz="2600" dirty="0">
                <a:sym typeface="Wingdings" panose="05000000000000000000" pitchFamily="2" charset="2"/>
              </a:rPr>
              <a:t>	</a:t>
            </a:r>
            <a:r>
              <a:rPr lang="en-US" sz="2600" b="1" dirty="0">
                <a:sym typeface="Wingdings" panose="05000000000000000000" pitchFamily="2" charset="2"/>
              </a:rPr>
              <a:t>sorted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endParaRPr lang="en-US" sz="2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86000" y="1951037"/>
            <a:ext cx="1905000" cy="639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91000" y="1951037"/>
            <a:ext cx="2667000" cy="639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8970" y="2538865"/>
            <a:ext cx="2971800" cy="14017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96542" y="2536370"/>
            <a:ext cx="3309258" cy="140176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90800" y="3810000"/>
            <a:ext cx="533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524500" y="3810000"/>
            <a:ext cx="18669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5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		        4 7 2 8 9 3 1 6 5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	     4 7 2 8		            9 3 1 6 5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	 4 7  	      2  8	    	9 3 	   	1 6 5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4	      7   2	    8       9	       3     1	      6  5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							6            5</a:t>
            </a:r>
          </a:p>
          <a:p>
            <a:pPr marL="0" indent="0">
              <a:buNone/>
            </a:pPr>
            <a:endParaRPr lang="en-US" sz="2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971800" y="1341437"/>
            <a:ext cx="2667000" cy="533400"/>
            <a:chOff x="2971800" y="762000"/>
            <a:chExt cx="2667000" cy="5334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2971800" y="762000"/>
              <a:ext cx="1295400" cy="5334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67200" y="762000"/>
              <a:ext cx="1371600" cy="4572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809750" y="2255837"/>
            <a:ext cx="1390650" cy="533400"/>
            <a:chOff x="3409950" y="762000"/>
            <a:chExt cx="1390650" cy="53340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3409950" y="762000"/>
              <a:ext cx="628650" cy="5334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38600" y="762000"/>
              <a:ext cx="762000" cy="5334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410200" y="2255837"/>
            <a:ext cx="1828800" cy="533400"/>
            <a:chOff x="2971800" y="762000"/>
            <a:chExt cx="1828800" cy="533400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971800" y="762000"/>
              <a:ext cx="762000" cy="5334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33800" y="762000"/>
              <a:ext cx="1066800" cy="5334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990600" y="3170237"/>
            <a:ext cx="1066800" cy="609600"/>
            <a:chOff x="3352800" y="762000"/>
            <a:chExt cx="1066800" cy="609600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3352800" y="762000"/>
              <a:ext cx="685800" cy="6096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38600" y="762000"/>
              <a:ext cx="381000" cy="6096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743200" y="3170237"/>
            <a:ext cx="990600" cy="609600"/>
            <a:chOff x="3543300" y="762000"/>
            <a:chExt cx="990600" cy="609600"/>
          </a:xfrm>
        </p:grpSpPr>
        <p:cxnSp>
          <p:nvCxnSpPr>
            <p:cNvPr id="27" name="Straight Connector 26"/>
            <p:cNvCxnSpPr/>
            <p:nvPr/>
          </p:nvCxnSpPr>
          <p:spPr>
            <a:xfrm flipH="1">
              <a:off x="3543300" y="762000"/>
              <a:ext cx="495300" cy="6096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038600" y="762000"/>
              <a:ext cx="495300" cy="6096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24400" y="3246437"/>
            <a:ext cx="1066800" cy="533400"/>
            <a:chOff x="3124200" y="838200"/>
            <a:chExt cx="1066800" cy="533400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3124200" y="838200"/>
              <a:ext cx="533400" cy="5334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657600" y="838200"/>
              <a:ext cx="533400" cy="5334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629400" y="3246437"/>
            <a:ext cx="1143000" cy="533400"/>
            <a:chOff x="2971800" y="838200"/>
            <a:chExt cx="1143000" cy="533400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2971800" y="838200"/>
              <a:ext cx="685800" cy="5334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657600" y="838200"/>
              <a:ext cx="457200" cy="5334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239000" y="4160837"/>
            <a:ext cx="1066800" cy="533400"/>
            <a:chOff x="3124200" y="838200"/>
            <a:chExt cx="1066800" cy="533400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3124200" y="838200"/>
              <a:ext cx="533400" cy="5334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657600" y="838200"/>
              <a:ext cx="533400" cy="533400"/>
            </a:xfrm>
            <a:prstGeom prst="line">
              <a:avLst/>
            </a:prstGeom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36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							  6          5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4	     7     2	    8       9	       3      1	      5  6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4 7  	      2  8	         3 9 	   	1 5 6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	     2 4 7 8		    	      1 3 5 6 9</a:t>
            </a:r>
          </a:p>
          <a:p>
            <a:pPr marL="0" indent="0">
              <a:buNone/>
            </a:pPr>
            <a:r>
              <a:rPr lang="en-US" sz="2600" dirty="0"/>
              <a:t>	</a:t>
            </a:r>
          </a:p>
          <a:p>
            <a:pPr marL="0" indent="0">
              <a:buNone/>
            </a:pPr>
            <a:r>
              <a:rPr lang="en-US" sz="2600" b="1" dirty="0">
                <a:sym typeface="Wingdings" panose="05000000000000000000" pitchFamily="2" charset="2"/>
              </a:rPr>
              <a:t>		    1  2  3  4  5  6  7  8  9</a:t>
            </a:r>
            <a:endParaRPr lang="en-US" sz="2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315200" y="1295400"/>
            <a:ext cx="457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7772400" y="1295400"/>
            <a:ext cx="457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5600" y="2286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315200" y="2286000"/>
            <a:ext cx="4572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5800" y="2286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295400" y="2286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67000" y="22860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200400" y="22860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48200" y="2286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257800" y="2286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447800" y="3200400"/>
            <a:ext cx="762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2438400" y="3200400"/>
            <a:ext cx="762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7000" y="42672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953000" y="4267200"/>
            <a:ext cx="1143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334000" y="3200400"/>
            <a:ext cx="9144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248400" y="3200400"/>
            <a:ext cx="1066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377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Merge Sort </a:t>
            </a:r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89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 err="1">
                <a:solidFill>
                  <a:srgbClr val="0000CC"/>
                </a:solidFill>
              </a:rPr>
              <a:t>mergesort</a:t>
            </a:r>
            <a:r>
              <a:rPr lang="en-US" sz="2600" dirty="0"/>
              <a:t>(L = a</a:t>
            </a:r>
            <a:r>
              <a:rPr lang="en-US" sz="2600" baseline="-25000" dirty="0"/>
              <a:t>1</a:t>
            </a:r>
            <a:r>
              <a:rPr lang="en-US" sz="2600" dirty="0"/>
              <a:t>,...,a</a:t>
            </a:r>
            <a:r>
              <a:rPr lang="en-US" sz="2600" baseline="-25000" dirty="0"/>
              <a:t>n</a:t>
            </a:r>
            <a:r>
              <a:rPr lang="en-US" sz="2600" dirty="0"/>
              <a:t>)</a:t>
            </a:r>
          </a:p>
          <a:p>
            <a:pPr marL="0" indent="0">
              <a:buNone/>
            </a:pPr>
            <a:r>
              <a:rPr lang="en-US" sz="2600" b="1" dirty="0"/>
              <a:t>if</a:t>
            </a:r>
            <a:r>
              <a:rPr lang="en-US" sz="2600" dirty="0"/>
              <a:t> n&gt; 1 then</a:t>
            </a:r>
          </a:p>
          <a:p>
            <a:pPr marL="0" indent="0">
              <a:buNone/>
            </a:pPr>
            <a:r>
              <a:rPr lang="en-US" sz="2600" dirty="0"/>
              <a:t>     m := </a:t>
            </a:r>
            <a:r>
              <a:rPr lang="en-US" sz="2600" b="1" dirty="0"/>
              <a:t>floor</a:t>
            </a:r>
            <a:r>
              <a:rPr lang="en-US" sz="2600" dirty="0"/>
              <a:t>(n/2)</a:t>
            </a:r>
          </a:p>
          <a:p>
            <a:pPr marL="0" indent="0">
              <a:buNone/>
            </a:pPr>
            <a:r>
              <a:rPr lang="en-US" sz="2600" dirty="0"/>
              <a:t>     L</a:t>
            </a:r>
            <a:r>
              <a:rPr lang="en-US" sz="2600" baseline="-25000" dirty="0"/>
              <a:t>1</a:t>
            </a:r>
            <a:r>
              <a:rPr lang="en-US" sz="2600" dirty="0"/>
              <a:t> := a</a:t>
            </a:r>
            <a:r>
              <a:rPr lang="en-US" sz="2600" baseline="-25000" dirty="0"/>
              <a:t>1</a:t>
            </a:r>
            <a:r>
              <a:rPr lang="en-US" sz="2600" dirty="0"/>
              <a:t>,a</a:t>
            </a:r>
            <a:r>
              <a:rPr lang="en-US" sz="2600" baseline="-25000" dirty="0"/>
              <a:t>2</a:t>
            </a:r>
            <a:r>
              <a:rPr lang="en-US" sz="2600" dirty="0"/>
              <a:t>,...,a</a:t>
            </a:r>
            <a:r>
              <a:rPr lang="en-US" sz="2600" baseline="-25000" dirty="0"/>
              <a:t>m</a:t>
            </a:r>
          </a:p>
          <a:p>
            <a:pPr marL="0" indent="0">
              <a:buNone/>
            </a:pPr>
            <a:r>
              <a:rPr lang="en-US" sz="2600" dirty="0"/>
              <a:t>     L</a:t>
            </a:r>
            <a:r>
              <a:rPr lang="en-US" sz="2600" baseline="-25000" dirty="0"/>
              <a:t>2</a:t>
            </a:r>
            <a:r>
              <a:rPr lang="en-US" sz="2600" dirty="0"/>
              <a:t> := a</a:t>
            </a:r>
            <a:r>
              <a:rPr lang="en-US" sz="2600" baseline="-25000" dirty="0"/>
              <a:t>m+1</a:t>
            </a:r>
            <a:r>
              <a:rPr lang="en-US" sz="2600" dirty="0"/>
              <a:t>,a</a:t>
            </a:r>
            <a:r>
              <a:rPr lang="en-US" sz="2600" baseline="-25000" dirty="0"/>
              <a:t>m+2</a:t>
            </a:r>
            <a:r>
              <a:rPr lang="en-US" sz="2600" dirty="0"/>
              <a:t>,...,a</a:t>
            </a:r>
            <a:r>
              <a:rPr lang="en-US" sz="2600" baseline="-25000" dirty="0"/>
              <a:t>n</a:t>
            </a:r>
          </a:p>
          <a:p>
            <a:pPr marL="0" indent="0">
              <a:buNone/>
            </a:pPr>
            <a:r>
              <a:rPr lang="en-US" sz="2600" dirty="0"/>
              <a:t>     L := </a:t>
            </a:r>
            <a:r>
              <a:rPr lang="en-US" sz="2600" b="1" dirty="0">
                <a:solidFill>
                  <a:srgbClr val="FF0000"/>
                </a:solidFill>
              </a:rPr>
              <a:t>merge</a:t>
            </a:r>
            <a:r>
              <a:rPr lang="en-US" sz="2600" dirty="0"/>
              <a:t>(</a:t>
            </a:r>
            <a:r>
              <a:rPr lang="en-US" sz="2600" i="1" dirty="0" err="1">
                <a:solidFill>
                  <a:srgbClr val="0000CC"/>
                </a:solidFill>
              </a:rPr>
              <a:t>mergesort</a:t>
            </a:r>
            <a:r>
              <a:rPr lang="en-US" sz="2600" dirty="0"/>
              <a:t>(L</a:t>
            </a:r>
            <a:r>
              <a:rPr lang="en-US" sz="2600" baseline="-25000" dirty="0"/>
              <a:t>1</a:t>
            </a:r>
            <a:r>
              <a:rPr lang="en-US" sz="2600" dirty="0"/>
              <a:t>),</a:t>
            </a:r>
            <a:r>
              <a:rPr lang="en-US" sz="2600" i="1" dirty="0" err="1">
                <a:solidFill>
                  <a:srgbClr val="0000CC"/>
                </a:solidFill>
              </a:rPr>
              <a:t>mergesort</a:t>
            </a:r>
            <a:r>
              <a:rPr lang="en-US" sz="2600" dirty="0"/>
              <a:t>(L</a:t>
            </a:r>
            <a:r>
              <a:rPr lang="en-US" sz="2600" baseline="-25000" dirty="0"/>
              <a:t>2</a:t>
            </a:r>
            <a:r>
              <a:rPr lang="en-US" sz="2600" dirty="0"/>
              <a:t>))</a:t>
            </a:r>
          </a:p>
          <a:p>
            <a:pPr marL="0" indent="0">
              <a:buNone/>
            </a:pPr>
            <a:r>
              <a:rPr lang="en-US" sz="2600" dirty="0"/>
              <a:t>{L is now sorted}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24200" y="1676400"/>
            <a:ext cx="3048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4200" y="1676400"/>
            <a:ext cx="2570324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37865" y="2362200"/>
            <a:ext cx="1562735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recursively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9984" y="4854324"/>
            <a:ext cx="410843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Time complexity: </a:t>
            </a:r>
            <a:r>
              <a:rPr lang="en-US" sz="2800" b="1" dirty="0">
                <a:solidFill>
                  <a:srgbClr val="FF0000"/>
                </a:solidFill>
              </a:rPr>
              <a:t>O(</a:t>
            </a:r>
            <a:r>
              <a:rPr lang="en-US" sz="2800" b="1" dirty="0" err="1">
                <a:solidFill>
                  <a:srgbClr val="FF0000"/>
                </a:solidFill>
              </a:rPr>
              <a:t>nlogn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76400"/>
            <a:ext cx="1914525" cy="38862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88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  <a:cs typeface="Arial" charset="0"/>
              </a:rPr>
              <a:t>Recursion -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Recursive</a:t>
            </a:r>
            <a:r>
              <a:rPr lang="en-US" dirty="0"/>
              <a:t> definitions</a:t>
            </a:r>
          </a:p>
          <a:p>
            <a:pPr lvl="1"/>
            <a:r>
              <a:rPr lang="en-US" dirty="0"/>
              <a:t>Sequences, functions</a:t>
            </a:r>
          </a:p>
          <a:p>
            <a:pPr lvl="1"/>
            <a:r>
              <a:rPr lang="en-US" dirty="0"/>
              <a:t>Sets</a:t>
            </a:r>
          </a:p>
          <a:p>
            <a:r>
              <a:rPr lang="vi-VN" b="1" dirty="0">
                <a:solidFill>
                  <a:srgbClr val="0033CC"/>
                </a:solidFill>
              </a:rPr>
              <a:t>Recursive</a:t>
            </a:r>
            <a:r>
              <a:rPr lang="vi-VN" dirty="0"/>
              <a:t> Algorithms</a:t>
            </a:r>
            <a:endParaRPr lang="en-US" dirty="0"/>
          </a:p>
          <a:p>
            <a:pPr lvl="1"/>
            <a:r>
              <a:rPr lang="en-US" dirty="0"/>
              <a:t>Fibonacci numbers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More exercises (optional)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44" y="292104"/>
            <a:ext cx="8229600" cy="1143000"/>
          </a:xfrm>
        </p:spPr>
        <p:txBody>
          <a:bodyPr/>
          <a:lstStyle/>
          <a:p>
            <a:r>
              <a:rPr lang="en-US" dirty="0"/>
              <a:t>How to </a:t>
            </a:r>
            <a:r>
              <a:rPr lang="en-US" b="1" dirty="0">
                <a:solidFill>
                  <a:srgbClr val="FF0000"/>
                </a:solidFill>
              </a:rPr>
              <a:t>merge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9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118BF"/>
                </a:solidFill>
              </a:rPr>
              <a:t>L</a:t>
            </a:r>
            <a:r>
              <a:rPr lang="en-US" b="1" baseline="-25000" dirty="0">
                <a:solidFill>
                  <a:srgbClr val="0118BF"/>
                </a:solidFill>
              </a:rPr>
              <a:t>1</a:t>
            </a:r>
            <a:r>
              <a:rPr lang="en-US" b="1" dirty="0">
                <a:solidFill>
                  <a:srgbClr val="0118BF"/>
                </a:solidFill>
              </a:rPr>
              <a:t>: 					L</a:t>
            </a:r>
            <a:r>
              <a:rPr lang="en-US" b="1" baseline="-25000" dirty="0">
                <a:solidFill>
                  <a:srgbClr val="0118BF"/>
                </a:solidFill>
              </a:rPr>
              <a:t>2</a:t>
            </a:r>
            <a:r>
              <a:rPr lang="en-US" b="1" dirty="0">
                <a:solidFill>
                  <a:srgbClr val="0118BF"/>
                </a:solidFill>
              </a:rPr>
              <a:t>:</a:t>
            </a:r>
          </a:p>
          <a:p>
            <a:pPr marL="0" indent="0">
              <a:buNone/>
            </a:pPr>
            <a:endParaRPr lang="en-US" sz="2600" dirty="0">
              <a:solidFill>
                <a:srgbClr val="0118BF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118BF"/>
                </a:solidFill>
              </a:rPr>
              <a:t>smallest of L</a:t>
            </a:r>
            <a:r>
              <a:rPr lang="en-US" sz="2600" baseline="-25000" dirty="0">
                <a:solidFill>
                  <a:srgbClr val="0118BF"/>
                </a:solidFill>
              </a:rPr>
              <a:t>1</a:t>
            </a:r>
            <a:r>
              <a:rPr lang="en-US" sz="2600" dirty="0">
                <a:solidFill>
                  <a:srgbClr val="0118BF"/>
                </a:solidFill>
              </a:rPr>
              <a:t> </a:t>
            </a:r>
            <a:r>
              <a:rPr lang="en-US" sz="2600" b="1" dirty="0">
                <a:solidFill>
                  <a:srgbClr val="0118BF"/>
                </a:solidFill>
              </a:rPr>
              <a:t>compares</a:t>
            </a:r>
            <a:r>
              <a:rPr lang="en-US" sz="2600" dirty="0">
                <a:solidFill>
                  <a:srgbClr val="0118BF"/>
                </a:solidFill>
              </a:rPr>
              <a:t> with smallest of L</a:t>
            </a:r>
            <a:r>
              <a:rPr lang="en-US" sz="2600" baseline="-25000" dirty="0">
                <a:solidFill>
                  <a:srgbClr val="0118BF"/>
                </a:solidFill>
              </a:rPr>
              <a:t>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118B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BF"/>
                </a:solidFill>
              </a:rPr>
              <a:t>L:</a:t>
            </a:r>
            <a:r>
              <a:rPr lang="en-US" dirty="0">
                <a:solidFill>
                  <a:srgbClr val="0118BF"/>
                </a:solidFill>
              </a:rPr>
              <a:t> </a:t>
            </a:r>
            <a:r>
              <a:rPr lang="en-US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445" y="3391172"/>
            <a:ext cx="8707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ncuu" pitchFamily="2" charset="0"/>
              </a:rPr>
              <a:t>1&lt; 2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1371600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solidFill>
                  <a:srgbClr val="FF0000"/>
                </a:solidFill>
                <a:sym typeface="Symbol"/>
              </a:rPr>
              <a:t></a:t>
            </a:r>
            <a:endParaRPr lang="en-US" sz="45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1045" y="3393757"/>
            <a:ext cx="9797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ncuu" pitchFamily="2" charset="0"/>
              </a:rPr>
              <a:t>2 &lt;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7845" y="3382873"/>
            <a:ext cx="9797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ncuu" pitchFamily="2" charset="0"/>
              </a:rPr>
              <a:t>3 &lt;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3393757"/>
            <a:ext cx="9797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ncuu" pitchFamily="2" charset="0"/>
              </a:rPr>
              <a:t>4 &lt;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391170"/>
            <a:ext cx="9797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ncuu" pitchFamily="2" charset="0"/>
              </a:rPr>
              <a:t>5 &lt; 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4600" y="3393757"/>
            <a:ext cx="9797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ncuu" pitchFamily="2" charset="0"/>
              </a:rPr>
              <a:t>6 &lt; 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5656" y="1621972"/>
            <a:ext cx="38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118BF"/>
                </a:solidFill>
                <a:latin typeface="Ancuu" pitchFamily="2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9882" y="1634031"/>
            <a:ext cx="38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118BF"/>
                </a:solidFill>
                <a:latin typeface="Ancuu" pitchFamily="2" charset="0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9086" y="1621972"/>
            <a:ext cx="38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118BF"/>
                </a:solidFill>
                <a:latin typeface="Ancuu" pitchFamily="2" charset="0"/>
              </a:rPr>
              <a:t>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44118" y="1643744"/>
            <a:ext cx="38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118BF"/>
                </a:solidFill>
                <a:latin typeface="Ancuu" pitchFamily="2" charset="0"/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96009" y="1634029"/>
            <a:ext cx="38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118BF"/>
                </a:solidFill>
                <a:latin typeface="Ancuu" pitchFamily="2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8543" y="1624315"/>
            <a:ext cx="38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118BF"/>
                </a:solidFill>
                <a:latin typeface="Ancuu" pitchFamily="2" charset="0"/>
              </a:rPr>
              <a:t>7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77518" y="1632858"/>
            <a:ext cx="38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118BF"/>
                </a:solidFill>
                <a:latin typeface="Ancuu" pitchFamily="2" charset="0"/>
              </a:rPr>
              <a:t>8</a:t>
            </a:r>
          </a:p>
        </p:txBody>
      </p:sp>
      <p:sp>
        <p:nvSpPr>
          <p:cNvPr id="23" name="Oval 22"/>
          <p:cNvSpPr/>
          <p:nvPr/>
        </p:nvSpPr>
        <p:spPr>
          <a:xfrm>
            <a:off x="6324600" y="4103914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>
                <a:solidFill>
                  <a:srgbClr val="FF0000"/>
                </a:solidFill>
                <a:sym typeface="Symbol"/>
              </a:rPr>
              <a:t></a:t>
            </a:r>
            <a:endParaRPr lang="en-US" sz="45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1621972"/>
            <a:ext cx="38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118BF"/>
                </a:solidFill>
                <a:latin typeface="Ancuu" pitchFamily="2" charset="0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26045" y="3393757"/>
            <a:ext cx="9797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ncuu" pitchFamily="2" charset="0"/>
              </a:rPr>
              <a:t>7 &lt; 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37712" y="1628003"/>
            <a:ext cx="381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118BF"/>
                </a:solidFill>
                <a:latin typeface="Ancuu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648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-0.50417 0.40093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04219 0.40093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1" y="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45833 0.39931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93 L 0.09948 0.40093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39166 0.39792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1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16146 0.39931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0.16268 0.4007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-0.275 0.39931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26962 0.4 " pathEditMode="relative" rAng="0" ptsTypes="AA">
                                      <p:cBhvr>
                                        <p:cTn id="6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9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13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How to </a:t>
            </a:r>
            <a:r>
              <a:rPr lang="en-US" b="1" dirty="0">
                <a:solidFill>
                  <a:srgbClr val="FF0000"/>
                </a:solidFill>
              </a:rPr>
              <a:t>merge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procedure </a:t>
            </a:r>
            <a:r>
              <a:rPr lang="en-US" sz="2600" b="1" dirty="0">
                <a:solidFill>
                  <a:srgbClr val="FF0000"/>
                </a:solidFill>
              </a:rPr>
              <a:t>merge</a:t>
            </a:r>
            <a:r>
              <a:rPr lang="en-US" sz="2600" dirty="0"/>
              <a:t>(L1,L2: sorted lists)</a:t>
            </a:r>
          </a:p>
          <a:p>
            <a:pPr marL="0" indent="0">
              <a:buNone/>
            </a:pPr>
            <a:r>
              <a:rPr lang="en-US" sz="2600" dirty="0"/>
              <a:t>L := empty list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CC"/>
                </a:solidFill>
              </a:rPr>
              <a:t>while</a:t>
            </a:r>
            <a:r>
              <a:rPr lang="en-US" sz="2600" dirty="0"/>
              <a:t> L1 and L2 are both nonempty</a:t>
            </a:r>
          </a:p>
          <a:p>
            <a:pPr marL="0" indent="0">
              <a:buNone/>
            </a:pPr>
            <a:r>
              <a:rPr lang="en-US" sz="2600" dirty="0"/>
              <a:t>	remove </a:t>
            </a:r>
            <a:r>
              <a:rPr lang="en-US" sz="2600" b="1" dirty="0">
                <a:solidFill>
                  <a:srgbClr val="0118BF"/>
                </a:solidFill>
              </a:rPr>
              <a:t>smaller</a:t>
            </a:r>
            <a:r>
              <a:rPr lang="en-US" sz="2600" dirty="0"/>
              <a:t> of ﬁrst elements of L1</a:t>
            </a:r>
          </a:p>
          <a:p>
            <a:pPr marL="0" indent="0">
              <a:buNone/>
            </a:pPr>
            <a:r>
              <a:rPr lang="en-US" sz="2600" dirty="0"/>
              <a:t>	and L2 from its list; put it at the right end of</a:t>
            </a:r>
          </a:p>
          <a:p>
            <a:pPr marL="0" indent="0">
              <a:buNone/>
            </a:pPr>
            <a:r>
              <a:rPr lang="en-US" sz="2600" dirty="0"/>
              <a:t>	L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00CC"/>
                </a:solidFill>
              </a:rPr>
              <a:t>if</a:t>
            </a:r>
            <a:r>
              <a:rPr lang="en-US" sz="2600" dirty="0"/>
              <a:t> one list is empty then </a:t>
            </a:r>
          </a:p>
          <a:p>
            <a:pPr marL="0" indent="0">
              <a:buNone/>
            </a:pPr>
            <a:r>
              <a:rPr lang="en-US" sz="2600" dirty="0"/>
              <a:t>	remove all elements from the other list and</a:t>
            </a:r>
          </a:p>
          <a:p>
            <a:pPr marL="0" indent="0">
              <a:buNone/>
            </a:pPr>
            <a:r>
              <a:rPr lang="en-US" sz="2600" dirty="0"/>
              <a:t>	append them to L</a:t>
            </a:r>
          </a:p>
          <a:p>
            <a:pPr marL="0" indent="0">
              <a:buNone/>
            </a:pPr>
            <a:r>
              <a:rPr lang="en-US" sz="2600" dirty="0"/>
              <a:t>return L {merged}</a:t>
            </a:r>
          </a:p>
        </p:txBody>
      </p:sp>
    </p:spTree>
    <p:extLst>
      <p:ext uri="{BB962C8B-B14F-4D97-AF65-F5344CB8AC3E}">
        <p14:creationId xmlns:p14="http://schemas.microsoft.com/office/powerpoint/2010/main" val="2785158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procedure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merge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993300"/>
                </a:solidFill>
              </a:rPr>
              <a:t>l1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7030A0"/>
                </a:solidFill>
              </a:rPr>
              <a:t>l2</a:t>
            </a:r>
            <a:r>
              <a:rPr lang="en-US" sz="1800" dirty="0"/>
              <a:t>: increasing order) </a:t>
            </a:r>
          </a:p>
          <a:p>
            <a:pPr marL="0" indent="0">
              <a:buNone/>
            </a:pPr>
            <a:r>
              <a:rPr lang="en-US" sz="1800" dirty="0"/>
              <a:t>n := length(</a:t>
            </a:r>
            <a:r>
              <a:rPr lang="en-US" sz="1800" b="1" dirty="0">
                <a:solidFill>
                  <a:srgbClr val="993300"/>
                </a:solidFill>
              </a:rPr>
              <a:t>l1</a:t>
            </a:r>
            <a:r>
              <a:rPr lang="en-US" sz="1800" dirty="0"/>
              <a:t>)	m := length(</a:t>
            </a:r>
            <a:r>
              <a:rPr lang="en-US" sz="1800" b="1" dirty="0">
                <a:solidFill>
                  <a:srgbClr val="7030A0"/>
                </a:solidFill>
              </a:rPr>
              <a:t>l2</a:t>
            </a:r>
            <a:r>
              <a:rPr lang="en-US" sz="1800" dirty="0"/>
              <a:t>) 		</a:t>
            </a:r>
          </a:p>
          <a:p>
            <a:pPr marL="0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 := 1  	j := 1 	k := 1 	</a:t>
            </a:r>
          </a:p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(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</a:t>
            </a:r>
            <a:r>
              <a:rPr lang="en-US" sz="1800" dirty="0"/>
              <a:t> n &amp; j </a:t>
            </a:r>
            <a:r>
              <a:rPr lang="en-US" sz="1800" dirty="0">
                <a:sym typeface="Symbol"/>
              </a:rPr>
              <a:t></a:t>
            </a:r>
            <a:r>
              <a:rPr lang="en-US" sz="1800" dirty="0"/>
              <a:t> m )		# both </a:t>
            </a:r>
            <a:r>
              <a:rPr lang="en-US" sz="1800" b="1" dirty="0">
                <a:solidFill>
                  <a:srgbClr val="993300"/>
                </a:solidFill>
              </a:rPr>
              <a:t>l1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7030A0"/>
                </a:solidFill>
              </a:rPr>
              <a:t>l2</a:t>
            </a:r>
            <a:r>
              <a:rPr lang="en-US" sz="1800" dirty="0"/>
              <a:t> are </a:t>
            </a:r>
            <a:r>
              <a:rPr lang="en-US" sz="1800" b="1" dirty="0"/>
              <a:t>not empty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993300"/>
                </a:solidFill>
              </a:rPr>
              <a:t>l1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&lt; </a:t>
            </a:r>
            <a:r>
              <a:rPr lang="en-US" sz="1800" b="1" dirty="0">
                <a:solidFill>
                  <a:srgbClr val="7030A0"/>
                </a:solidFill>
              </a:rPr>
              <a:t>l2</a:t>
            </a:r>
            <a:r>
              <a:rPr lang="en-US" sz="1800" dirty="0"/>
              <a:t>[j]) 		# </a:t>
            </a:r>
            <a:r>
              <a:rPr lang="en-US" sz="1800" b="1" dirty="0"/>
              <a:t>compare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b="1" dirty="0">
                <a:solidFill>
                  <a:srgbClr val="0000CC"/>
                </a:solidFill>
              </a:rPr>
              <a:t>l</a:t>
            </a:r>
            <a:r>
              <a:rPr lang="en-US" sz="1800" dirty="0"/>
              <a:t>[k] := </a:t>
            </a:r>
            <a:r>
              <a:rPr lang="en-US" sz="1800" b="1" dirty="0">
                <a:solidFill>
                  <a:srgbClr val="993300"/>
                </a:solidFill>
              </a:rPr>
              <a:t>l1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	# </a:t>
            </a:r>
            <a:r>
              <a:rPr lang="en-US" sz="1800" b="1" dirty="0"/>
              <a:t>remove</a:t>
            </a:r>
            <a:r>
              <a:rPr lang="en-US" sz="1800" dirty="0"/>
              <a:t> the smaller one, put it in </a:t>
            </a:r>
            <a:r>
              <a:rPr lang="en-US" sz="1800" b="1" dirty="0">
                <a:solidFill>
                  <a:srgbClr val="0000CC"/>
                </a:solidFill>
              </a:rPr>
              <a:t>l[ ]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i</a:t>
            </a:r>
            <a:r>
              <a:rPr lang="en-US" sz="1800" dirty="0"/>
              <a:t> := i+1		# </a:t>
            </a:r>
            <a:r>
              <a:rPr lang="en-US" sz="1800" b="1" dirty="0"/>
              <a:t>update</a:t>
            </a:r>
            <a:r>
              <a:rPr lang="en-US" sz="1800" dirty="0"/>
              <a:t> the smallest of </a:t>
            </a:r>
            <a:r>
              <a:rPr lang="en-US" sz="1800" b="1" dirty="0">
                <a:solidFill>
                  <a:srgbClr val="993300"/>
                </a:solidFill>
              </a:rPr>
              <a:t>l1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else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b="1" dirty="0">
                <a:solidFill>
                  <a:srgbClr val="0000CC"/>
                </a:solidFill>
              </a:rPr>
              <a:t>l</a:t>
            </a:r>
            <a:r>
              <a:rPr lang="en-US" sz="1800" dirty="0"/>
              <a:t>[k] := </a:t>
            </a:r>
            <a:r>
              <a:rPr lang="en-US" sz="1800" b="1" dirty="0">
                <a:solidFill>
                  <a:srgbClr val="7030A0"/>
                </a:solidFill>
              </a:rPr>
              <a:t>l2</a:t>
            </a:r>
            <a:r>
              <a:rPr lang="en-US" sz="1800" dirty="0"/>
              <a:t>[j]	# </a:t>
            </a:r>
            <a:r>
              <a:rPr lang="en-US" sz="1800" b="1" dirty="0"/>
              <a:t>remove</a:t>
            </a:r>
            <a:r>
              <a:rPr lang="en-US" sz="1800" dirty="0"/>
              <a:t> the smaller one, put it in </a:t>
            </a:r>
            <a:r>
              <a:rPr lang="en-US" sz="1800" b="1" dirty="0">
                <a:solidFill>
                  <a:srgbClr val="0000CC"/>
                </a:solidFill>
              </a:rPr>
              <a:t>l[ ] </a:t>
            </a:r>
            <a:r>
              <a:rPr lang="en-US" sz="1800" dirty="0"/>
              <a:t>		j := j+1		# </a:t>
            </a:r>
            <a:r>
              <a:rPr lang="en-US" sz="1800" b="1" dirty="0"/>
              <a:t>update</a:t>
            </a:r>
            <a:r>
              <a:rPr lang="en-US" sz="1800" dirty="0"/>
              <a:t> the smallest of </a:t>
            </a:r>
            <a:r>
              <a:rPr lang="en-US" sz="1800" b="1" dirty="0">
                <a:solidFill>
                  <a:srgbClr val="7030A0"/>
                </a:solidFill>
              </a:rPr>
              <a:t>l2 </a:t>
            </a:r>
          </a:p>
          <a:p>
            <a:pPr marL="0" indent="0">
              <a:buNone/>
            </a:pPr>
            <a:r>
              <a:rPr lang="en-US" sz="1800" dirty="0"/>
              <a:t>	k := k+1				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(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>
                <a:sym typeface="Symbol"/>
              </a:rPr>
              <a:t></a:t>
            </a:r>
            <a:r>
              <a:rPr lang="en-US" sz="1800" dirty="0"/>
              <a:t> n ) 			# if </a:t>
            </a:r>
            <a:r>
              <a:rPr lang="en-US" sz="1800" b="1" dirty="0">
                <a:solidFill>
                  <a:srgbClr val="993300"/>
                </a:solidFill>
              </a:rPr>
              <a:t>l1 </a:t>
            </a:r>
            <a:r>
              <a:rPr lang="en-US" sz="1800" dirty="0"/>
              <a:t>is not </a:t>
            </a:r>
            <a:r>
              <a:rPr lang="en-US" sz="1800" b="1" dirty="0"/>
              <a:t>empty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00CC"/>
                </a:solidFill>
              </a:rPr>
              <a:t>l</a:t>
            </a:r>
            <a:r>
              <a:rPr lang="en-US" sz="1800" dirty="0"/>
              <a:t>[k] := </a:t>
            </a:r>
            <a:r>
              <a:rPr lang="en-US" sz="1800" b="1" dirty="0">
                <a:solidFill>
                  <a:srgbClr val="993300"/>
                </a:solidFill>
              </a:rPr>
              <a:t>l1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		# </a:t>
            </a:r>
            <a:r>
              <a:rPr lang="en-US" sz="1800" b="1" dirty="0"/>
              <a:t>append</a:t>
            </a:r>
            <a:r>
              <a:rPr lang="en-US" sz="1800" dirty="0"/>
              <a:t> all elements of </a:t>
            </a:r>
            <a:r>
              <a:rPr lang="en-US" sz="1800" b="1" dirty="0">
                <a:solidFill>
                  <a:srgbClr val="993300"/>
                </a:solidFill>
              </a:rPr>
              <a:t>l1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rgbClr val="0000CC"/>
                </a:solidFill>
              </a:rPr>
              <a:t>l[ ]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</a:t>
            </a:r>
            <a:r>
              <a:rPr lang="en-US" sz="1800" dirty="0"/>
              <a:t> := i+1	k := k+1		 </a:t>
            </a:r>
          </a:p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(j </a:t>
            </a:r>
            <a:r>
              <a:rPr lang="en-US" sz="1800" dirty="0">
                <a:sym typeface="Symbol"/>
              </a:rPr>
              <a:t></a:t>
            </a:r>
            <a:r>
              <a:rPr lang="en-US" sz="1800" dirty="0"/>
              <a:t> m) 			# if </a:t>
            </a:r>
            <a:r>
              <a:rPr lang="en-US" sz="1800" b="1" dirty="0">
                <a:solidFill>
                  <a:srgbClr val="7030A0"/>
                </a:solidFill>
              </a:rPr>
              <a:t>l2</a:t>
            </a:r>
            <a:r>
              <a:rPr lang="en-US" sz="1800" dirty="0"/>
              <a:t> is not </a:t>
            </a:r>
            <a:r>
              <a:rPr lang="en-US" sz="1800" b="1" dirty="0"/>
              <a:t>empty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00CC"/>
                </a:solidFill>
              </a:rPr>
              <a:t>l</a:t>
            </a:r>
            <a:r>
              <a:rPr lang="en-US" sz="1800" dirty="0"/>
              <a:t>[k] := </a:t>
            </a:r>
            <a:r>
              <a:rPr lang="en-US" sz="1800" b="1" dirty="0">
                <a:solidFill>
                  <a:srgbClr val="7030A0"/>
                </a:solidFill>
              </a:rPr>
              <a:t>l2</a:t>
            </a:r>
            <a:r>
              <a:rPr lang="en-US" sz="1800" dirty="0"/>
              <a:t>[j]		# </a:t>
            </a:r>
            <a:r>
              <a:rPr lang="en-US" sz="1800" b="1" dirty="0"/>
              <a:t>append</a:t>
            </a:r>
            <a:r>
              <a:rPr lang="en-US" sz="1800" dirty="0"/>
              <a:t> all elements of </a:t>
            </a:r>
            <a:r>
              <a:rPr lang="en-US" sz="1800" b="1" dirty="0">
                <a:solidFill>
                  <a:srgbClr val="7030A0"/>
                </a:solidFill>
              </a:rPr>
              <a:t>l2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rgbClr val="0000CC"/>
                </a:solidFill>
              </a:rPr>
              <a:t>l[ ]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j := j+1	k := k+1</a:t>
            </a:r>
          </a:p>
          <a:p>
            <a:pPr marL="0" indent="0">
              <a:buNone/>
            </a:pPr>
            <a:r>
              <a:rPr lang="en-US" sz="1800" b="1" dirty="0"/>
              <a:t>return</a:t>
            </a:r>
            <a:r>
              <a:rPr lang="en-US" sz="1800" dirty="0"/>
              <a:t>(l) {l is the final sorted list}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7000" y="609600"/>
            <a:ext cx="147668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93300"/>
                </a:solidFill>
              </a:rPr>
              <a:t>O(</a:t>
            </a:r>
            <a:r>
              <a:rPr lang="en-US" sz="3200" b="1" dirty="0" err="1">
                <a:solidFill>
                  <a:srgbClr val="993300"/>
                </a:solidFill>
              </a:rPr>
              <a:t>n+m</a:t>
            </a:r>
            <a:r>
              <a:rPr lang="en-US" sz="3200" b="1" dirty="0">
                <a:solidFill>
                  <a:srgbClr val="993300"/>
                </a:solidFill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67000" y="990600"/>
            <a:ext cx="3810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78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200" b="1">
                <a:solidFill>
                  <a:srgbClr val="0000FF"/>
                </a:solidFill>
                <a:latin typeface="Arial" charset="0"/>
                <a:cs typeface="Arial" charset="0"/>
              </a:rPr>
              <a:t>Recursion and Iteration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371600"/>
            <a:ext cx="4648200" cy="1600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procedure</a:t>
            </a:r>
            <a:r>
              <a:rPr lang="en-US" sz="2000" dirty="0">
                <a:solidFill>
                  <a:schemeClr val="tx1"/>
                </a:solidFill>
              </a:rPr>
              <a:t>  rfibo (n: nonnegative integer)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if  </a:t>
            </a:r>
            <a:r>
              <a:rPr lang="en-US" sz="2000" dirty="0">
                <a:solidFill>
                  <a:schemeClr val="tx1"/>
                </a:solidFill>
              </a:rPr>
              <a:t>n=0  </a:t>
            </a:r>
            <a:r>
              <a:rPr lang="en-US" sz="2000" b="1" dirty="0">
                <a:solidFill>
                  <a:schemeClr val="tx1"/>
                </a:solidFill>
              </a:rPr>
              <a:t>then </a:t>
            </a:r>
            <a:r>
              <a:rPr lang="en-US" sz="2000" dirty="0">
                <a:solidFill>
                  <a:schemeClr val="tx1"/>
                </a:solidFill>
              </a:rPr>
              <a:t> rFibo(0)=0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else  if  </a:t>
            </a:r>
            <a:r>
              <a:rPr lang="en-US" sz="2000" dirty="0">
                <a:solidFill>
                  <a:schemeClr val="tx1"/>
                </a:solidFill>
              </a:rPr>
              <a:t>n=1 </a:t>
            </a:r>
            <a:r>
              <a:rPr lang="en-US" sz="2000" b="1" dirty="0">
                <a:solidFill>
                  <a:schemeClr val="tx1"/>
                </a:solidFill>
              </a:rPr>
              <a:t>then</a:t>
            </a:r>
            <a:r>
              <a:rPr lang="en-US" sz="2000" dirty="0">
                <a:solidFill>
                  <a:schemeClr val="tx1"/>
                </a:solidFill>
              </a:rPr>
              <a:t>  rFibo(1)=1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else </a:t>
            </a:r>
            <a:r>
              <a:rPr lang="en-US" sz="2000" dirty="0">
                <a:solidFill>
                  <a:schemeClr val="tx1"/>
                </a:solidFill>
              </a:rPr>
              <a:t> rFibo(n) := rFibo(n-2) + rFibo(n-1)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3124200"/>
            <a:ext cx="46482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procedure </a:t>
            </a:r>
            <a:r>
              <a:rPr lang="en-US" sz="2000" dirty="0">
                <a:solidFill>
                  <a:schemeClr val="tx1"/>
                </a:solidFill>
              </a:rPr>
              <a:t> iFibo (n: nonnegative integer)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if</a:t>
            </a:r>
            <a:r>
              <a:rPr lang="en-US" sz="2000" dirty="0">
                <a:solidFill>
                  <a:schemeClr val="tx1"/>
                </a:solidFill>
              </a:rPr>
              <a:t> n=0 </a:t>
            </a:r>
            <a:r>
              <a:rPr lang="en-US" sz="2000" b="1" dirty="0">
                <a:solidFill>
                  <a:schemeClr val="tx1"/>
                </a:solidFill>
              </a:rPr>
              <a:t>then</a:t>
            </a:r>
            <a:r>
              <a:rPr lang="en-US" sz="2000" dirty="0">
                <a:solidFill>
                  <a:schemeClr val="tx1"/>
                </a:solidFill>
              </a:rPr>
              <a:t> y:=0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else if  </a:t>
            </a:r>
            <a:r>
              <a:rPr lang="en-US" sz="2000" dirty="0">
                <a:solidFill>
                  <a:schemeClr val="tx1"/>
                </a:solidFill>
              </a:rPr>
              <a:t>n=1 </a:t>
            </a:r>
            <a:r>
              <a:rPr lang="en-US" sz="2000" b="1" dirty="0">
                <a:solidFill>
                  <a:schemeClr val="tx1"/>
                </a:solidFill>
              </a:rPr>
              <a:t>then</a:t>
            </a:r>
            <a:r>
              <a:rPr lang="en-US" sz="2000" dirty="0">
                <a:solidFill>
                  <a:schemeClr val="tx1"/>
                </a:solidFill>
              </a:rPr>
              <a:t> y:=1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else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x:=0 ;  y:=1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              </a:t>
            </a:r>
            <a:r>
              <a:rPr lang="en-US" sz="2000" b="1" dirty="0">
                <a:solidFill>
                  <a:schemeClr val="tx1"/>
                </a:solidFill>
              </a:rPr>
              <a:t> for </a:t>
            </a:r>
            <a:r>
              <a:rPr lang="en-US" sz="2000" dirty="0">
                <a:solidFill>
                  <a:schemeClr val="tx1"/>
                </a:solidFill>
              </a:rPr>
              <a:t>i:= 2 </a:t>
            </a:r>
            <a:r>
              <a:rPr lang="en-US" sz="2000" b="1" dirty="0">
                <a:solidFill>
                  <a:schemeClr val="tx1"/>
                </a:solidFill>
              </a:rPr>
              <a:t>to</a:t>
            </a:r>
            <a:r>
              <a:rPr lang="en-US" sz="2000" dirty="0">
                <a:solidFill>
                  <a:schemeClr val="tx1"/>
                </a:solidFill>
              </a:rPr>
              <a:t> n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		z:= </a:t>
            </a:r>
            <a:r>
              <a:rPr lang="en-US" sz="2000" dirty="0" err="1">
                <a:solidFill>
                  <a:schemeClr val="tx1"/>
                </a:solidFill>
              </a:rPr>
              <a:t>x+y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		x:= y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		y:=z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return(z)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{ iFibo(n) = z}</a:t>
            </a:r>
          </a:p>
        </p:txBody>
      </p:sp>
      <p:sp>
        <p:nvSpPr>
          <p:cNvPr id="31749" name="Picture 3" descr="04_4_01"/>
          <p:cNvSpPr>
            <a:spLocks noChangeAspect="1" noChangeArrowheads="1"/>
          </p:cNvSpPr>
          <p:nvPr/>
        </p:nvSpPr>
        <p:spPr bwMode="auto">
          <a:xfrm>
            <a:off x="5105400" y="1371600"/>
            <a:ext cx="365760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200" y="5334000"/>
            <a:ext cx="39624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Recursive algorithm uses far more computation than iterative one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876800" y="2362200"/>
            <a:ext cx="1066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52" name="Group 19"/>
          <p:cNvGrpSpPr>
            <a:grpSpLocks/>
          </p:cNvGrpSpPr>
          <p:nvPr/>
        </p:nvGrpSpPr>
        <p:grpSpPr bwMode="auto">
          <a:xfrm>
            <a:off x="4876800" y="1371600"/>
            <a:ext cx="3886200" cy="3581400"/>
            <a:chOff x="4876800" y="1371600"/>
            <a:chExt cx="3886200" cy="3581400"/>
          </a:xfrm>
        </p:grpSpPr>
        <p:pic>
          <p:nvPicPr>
            <p:cNvPr id="31753" name="Picture 3" descr="04_4_01"/>
            <p:cNvPicPr>
              <a:picLocks noChangeAspect="1" noChangeArrowheads="1"/>
            </p:cNvPicPr>
            <p:nvPr/>
          </p:nvPicPr>
          <p:blipFill>
            <a:blip r:embed="rId3">
              <a:lum bright="-2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371600"/>
              <a:ext cx="3657600" cy="3522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Oval 21"/>
            <p:cNvSpPr/>
            <p:nvPr/>
          </p:nvSpPr>
          <p:spPr>
            <a:xfrm>
              <a:off x="5181600" y="4495800"/>
              <a:ext cx="533400" cy="4572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705600" y="3810000"/>
              <a:ext cx="533400" cy="4572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7315200" y="3810000"/>
              <a:ext cx="533400" cy="4572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4495800"/>
              <a:ext cx="5334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153400" y="3810000"/>
              <a:ext cx="5334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638800" y="3810000"/>
              <a:ext cx="533400" cy="45720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7924800" y="2819400"/>
              <a:ext cx="533400" cy="45720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876800" y="23622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8509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-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/>
              <a:t>arrange dominos?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3962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B591-5E4C-4A62-9223-207BB981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9E81-20CC-4E19-9D7F-6EA1502C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p[1] = True					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k:=1 to 10 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(p[k] = True) then</a:t>
            </a:r>
          </a:p>
          <a:p>
            <a:pPr marL="0" indent="0">
              <a:buNone/>
            </a:pPr>
            <a:r>
              <a:rPr lang="en-US" dirty="0"/>
              <a:t>		p[k+1] = True </a:t>
            </a:r>
          </a:p>
          <a:p>
            <a:pPr marL="0" indent="0">
              <a:buNone/>
            </a:pPr>
            <a:r>
              <a:rPr lang="en-US" b="1" dirty="0"/>
              <a:t>print</a:t>
            </a:r>
            <a:r>
              <a:rPr lang="en-US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2569659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Domino Arrangement and Mathematical 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5715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78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Prove that </a:t>
            </a:r>
            <a:r>
              <a:rPr lang="en-US" sz="2600" i="1" dirty="0">
                <a:solidFill>
                  <a:srgbClr val="0000FF"/>
                </a:solidFill>
              </a:rPr>
              <a:t>"n</a:t>
            </a:r>
            <a:r>
              <a:rPr lang="en-US" sz="2600" i="1" baseline="30000" dirty="0">
                <a:solidFill>
                  <a:srgbClr val="0000FF"/>
                </a:solidFill>
              </a:rPr>
              <a:t>2 </a:t>
            </a:r>
            <a:r>
              <a:rPr lang="en-US" sz="2600" i="1" dirty="0">
                <a:solidFill>
                  <a:srgbClr val="0000FF"/>
                </a:solidFill>
              </a:rPr>
              <a:t>+ n is an even“</a:t>
            </a:r>
            <a:r>
              <a:rPr lang="en-US" sz="2600" dirty="0"/>
              <a:t> is true for every integer n &gt; 0.</a:t>
            </a:r>
          </a:p>
          <a:p>
            <a:pPr marL="514350" indent="-514350">
              <a:buAutoNum type="arabicParenBoth"/>
            </a:pPr>
            <a:endParaRPr lang="en-US" sz="2600" dirty="0"/>
          </a:p>
          <a:p>
            <a:pPr marL="514350" indent="-514350">
              <a:buAutoNum type="arabicParenBoth"/>
            </a:pPr>
            <a:endParaRPr lang="en-US" sz="2600" dirty="0"/>
          </a:p>
          <a:p>
            <a:pPr marL="514350" indent="-514350">
              <a:buAutoNum type="arabicParenBoth"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28600"/>
            <a:ext cx="281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068050"/>
            <a:ext cx="4876800" cy="1446550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Basis step. </a:t>
            </a:r>
            <a:r>
              <a:rPr lang="en-US" sz="2200" dirty="0"/>
              <a:t>Verify that P(1) is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Inductive step. </a:t>
            </a:r>
          </a:p>
          <a:p>
            <a:r>
              <a:rPr lang="en-US" sz="2200" dirty="0"/>
              <a:t>Prove that P(k) </a:t>
            </a:r>
            <a:r>
              <a:rPr lang="en-US" sz="2200" dirty="0">
                <a:sym typeface="Symbol"/>
              </a:rPr>
              <a:t> P(k+1) is true for all k  1</a:t>
            </a:r>
            <a:endParaRPr lang="en-US" sz="2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43400" y="990600"/>
            <a:ext cx="1828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95600" y="1447800"/>
            <a:ext cx="4953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97140" y="4278868"/>
            <a:ext cx="2637260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Make a correct order!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785" y="3657600"/>
            <a:ext cx="6633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(1) 	</a:t>
            </a:r>
            <a:r>
              <a:rPr lang="en-US" sz="2000" b="1" dirty="0">
                <a:solidFill>
                  <a:srgbClr val="0000FF"/>
                </a:solidFill>
              </a:rPr>
              <a:t>Suppose</a:t>
            </a:r>
            <a:r>
              <a:rPr lang="en-US" sz="2000" dirty="0">
                <a:solidFill>
                  <a:srgbClr val="0000FF"/>
                </a:solidFill>
              </a:rPr>
              <a:t> for every integer k &gt; 0, </a:t>
            </a:r>
            <a:r>
              <a:rPr lang="en-US" sz="2000" b="1" dirty="0">
                <a:solidFill>
                  <a:srgbClr val="0000FF"/>
                </a:solidFill>
              </a:rPr>
              <a:t>k</a:t>
            </a:r>
            <a:r>
              <a:rPr lang="en-US" sz="2000" b="1" baseline="30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 + k is even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0785" y="4125296"/>
            <a:ext cx="314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(2)	</a:t>
            </a:r>
            <a:r>
              <a:rPr lang="en-US" sz="2000" b="1" dirty="0">
                <a:solidFill>
                  <a:srgbClr val="0000FF"/>
                </a:solidFill>
              </a:rPr>
              <a:t>1</a:t>
            </a:r>
            <a:r>
              <a:rPr lang="en-US" sz="2000" b="1" baseline="30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 + 1 = 2</a:t>
            </a:r>
            <a:r>
              <a:rPr lang="en-US" sz="2000" dirty="0">
                <a:solidFill>
                  <a:srgbClr val="0000FF"/>
                </a:solidFill>
              </a:rPr>
              <a:t> is even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0785" y="4549839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(3)	</a:t>
            </a:r>
            <a:r>
              <a:rPr lang="en-US" sz="2000" b="1" dirty="0">
                <a:solidFill>
                  <a:srgbClr val="0000FF"/>
                </a:solidFill>
              </a:rPr>
              <a:t>Therefore</a:t>
            </a:r>
            <a:r>
              <a:rPr lang="en-US" sz="2000" dirty="0">
                <a:solidFill>
                  <a:srgbClr val="0000FF"/>
                </a:solidFill>
              </a:rPr>
              <a:t>, the statement is true.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0785" y="5017923"/>
            <a:ext cx="5190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(4)	We have,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	(k+1)</a:t>
            </a:r>
            <a:r>
              <a:rPr lang="en-US" sz="2000" baseline="30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+ (k+1) = k</a:t>
            </a:r>
            <a:r>
              <a:rPr lang="en-US" sz="2000" baseline="30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+ 2k + 1 + k + 1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			= k</a:t>
            </a:r>
            <a:r>
              <a:rPr lang="en-US" sz="2000" baseline="30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+ k + 2(k+1).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	This sum is even. </a:t>
            </a:r>
          </a:p>
        </p:txBody>
      </p:sp>
    </p:spTree>
    <p:extLst>
      <p:ext uri="{BB962C8B-B14F-4D97-AF65-F5344CB8AC3E}">
        <p14:creationId xmlns:p14="http://schemas.microsoft.com/office/powerpoint/2010/main" val="28454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00399 -0.06412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321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0033 0.07083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54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0208 0.20741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037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0052 -0.0615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07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8" grpId="1" animBg="1"/>
      <p:bldP spid="6" grpId="0"/>
      <p:bldP spid="6" grpId="1"/>
      <p:bldP spid="8" grpId="0"/>
      <p:bldP spid="8" grpId="1"/>
      <p:bldP spid="10" grpId="0"/>
      <p:bldP spid="10" grpId="1"/>
      <p:bldP spid="11" grpId="0"/>
      <p:bldP spid="11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00800" y="1524000"/>
            <a:ext cx="51969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b="1" dirty="0">
                <a:solidFill>
                  <a:srgbClr val="993300"/>
                </a:solidFill>
                <a:latin typeface="Academy Engraved LET" pitchFamily="2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0" y="2667000"/>
            <a:ext cx="51969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b="1" dirty="0">
                <a:solidFill>
                  <a:srgbClr val="993300"/>
                </a:solidFill>
                <a:latin typeface="Academy Engraved LET" pitchFamily="2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FF"/>
                </a:solidFill>
                <a:latin typeface="Arial" charset="0"/>
                <a:cs typeface="Arial" charset="0"/>
              </a:rPr>
              <a:t>Induction: Example 1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</a:rPr>
              <a:t>Prove that  </a:t>
            </a:r>
            <a:r>
              <a:rPr lang="en-US" altLang="en-US" sz="2400" b="1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1 + 2 + 3+ …+ n = n(n+1)/2   </a:t>
            </a:r>
            <a:r>
              <a:rPr lang="en-US" altLang="en-US" sz="2400" dirty="0">
                <a:latin typeface="Cambria Math" pitchFamily="18" charset="0"/>
                <a:cs typeface="Arial" charset="0"/>
              </a:rPr>
              <a:t>for all integers </a:t>
            </a:r>
            <a:r>
              <a:rPr lang="en-US" altLang="en-US" sz="2400" b="1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n&gt;0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en-US" sz="2400" dirty="0">
              <a:latin typeface="Cambria Math" pitchFamily="18" charset="0"/>
              <a:cs typeface="Arial" charset="0"/>
            </a:endParaRPr>
          </a:p>
          <a:p>
            <a:r>
              <a:rPr lang="en-US" altLang="en-US" sz="24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Basis step</a:t>
            </a:r>
            <a:r>
              <a:rPr lang="en-US" altLang="en-US" sz="2400" dirty="0">
                <a:latin typeface="Cambria Math" pitchFamily="18" charset="0"/>
                <a:cs typeface="Arial" charset="0"/>
              </a:rPr>
              <a:t>:</a:t>
            </a:r>
            <a:endParaRPr lang="en-US" altLang="en-US" sz="2400" dirty="0">
              <a:latin typeface="Cambria Math" pitchFamily="18" charset="0"/>
              <a:cs typeface="Arial" charset="0"/>
              <a:sym typeface="Wingdings" pitchFamily="2" charset="2"/>
            </a:endParaRPr>
          </a:p>
          <a:p>
            <a:r>
              <a:rPr lang="en-US" altLang="en-US" sz="2400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Inductive step</a:t>
            </a: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: With arbitrary k &gt; 0, suppose</a:t>
            </a:r>
          </a:p>
          <a:p>
            <a:pPr marL="0" indent="0"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						        is true.</a:t>
            </a:r>
          </a:p>
          <a:p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So 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  </a:t>
            </a:r>
            <a:r>
              <a:rPr lang="en-US" altLang="en-US" sz="2400" u="sng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1+2+3+…+k</a:t>
            </a: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+</a:t>
            </a:r>
            <a:r>
              <a:rPr lang="en-US" altLang="en-US" sz="2400" dirty="0">
                <a:solidFill>
                  <a:srgbClr val="FF0000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(k+1) </a:t>
            </a:r>
            <a:endParaRPr lang="en-US" altLang="en-US" sz="2400" dirty="0">
              <a:latin typeface="Cambria Math" pitchFamily="18" charset="0"/>
              <a:cs typeface="Arial" charset="0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en-US" altLang="en-US" sz="2400" dirty="0">
              <a:latin typeface="Cambria Math" pitchFamily="18" charset="0"/>
              <a:cs typeface="Arial" charset="0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				  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				        = (k+1)(k+2)/2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Proved.</a:t>
            </a:r>
            <a:endParaRPr lang="en-US" altLang="en-US" sz="2400" dirty="0">
              <a:latin typeface="Cambria Math" pitchFamily="18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0800" y="1926772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latin typeface="Cambria Math" pitchFamily="18" charset="0"/>
                <a:cs typeface="Arial" charset="0"/>
              </a:rPr>
              <a:t>“1 = 1(1+1)/2” </a:t>
            </a: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 true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99334" y="2819400"/>
            <a:ext cx="37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“ 1+ 2+…+ k = k(k+1)/2”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9209" y="4038600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= k(k+1)/2</a:t>
            </a: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 + </a:t>
            </a:r>
            <a:r>
              <a:rPr lang="en-US" altLang="en-US" sz="2400" dirty="0">
                <a:solidFill>
                  <a:srgbClr val="FF0000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(k+1)</a:t>
            </a:r>
            <a:endParaRPr lang="en-US" altLang="en-US" sz="2400" dirty="0">
              <a:latin typeface="Cambria Math" pitchFamily="18" charset="0"/>
              <a:cs typeface="Arial" charset="0"/>
              <a:sym typeface="Wingdings" pitchFamily="2" charset="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48000" y="990600"/>
            <a:ext cx="1066800" cy="93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10000" y="990600"/>
            <a:ext cx="1219201" cy="93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3"/>
          </p:cNvCxnSpPr>
          <p:nvPr/>
        </p:nvCxnSpPr>
        <p:spPr>
          <a:xfrm flipH="1">
            <a:off x="6136334" y="990600"/>
            <a:ext cx="1864669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19400" y="1219200"/>
            <a:ext cx="3316934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smallest value of n (n=1)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9800" y="4161472"/>
            <a:ext cx="7328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solidFill>
                  <a:srgbClr val="993300"/>
                </a:solidFill>
                <a:latin typeface="Academy Engraved LET" pitchFamily="2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6" name="6-Point Star 15"/>
          <p:cNvSpPr/>
          <p:nvPr/>
        </p:nvSpPr>
        <p:spPr>
          <a:xfrm>
            <a:off x="6019800" y="1447800"/>
            <a:ext cx="1237132" cy="990600"/>
          </a:xfrm>
          <a:prstGeom prst="star6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93300"/>
                </a:solidFill>
              </a:rPr>
              <a:t>easy</a:t>
            </a:r>
          </a:p>
        </p:txBody>
      </p:sp>
      <p:sp>
        <p:nvSpPr>
          <p:cNvPr id="19" name="6-Point Star 18"/>
          <p:cNvSpPr/>
          <p:nvPr/>
        </p:nvSpPr>
        <p:spPr>
          <a:xfrm>
            <a:off x="1887068" y="2743200"/>
            <a:ext cx="1237132" cy="990600"/>
          </a:xfrm>
          <a:prstGeom prst="star6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93300"/>
                </a:solidFill>
              </a:rPr>
              <a:t>easy</a:t>
            </a:r>
          </a:p>
        </p:txBody>
      </p:sp>
      <p:sp>
        <p:nvSpPr>
          <p:cNvPr id="17" name="Explosion 2 16"/>
          <p:cNvSpPr/>
          <p:nvPr/>
        </p:nvSpPr>
        <p:spPr>
          <a:xfrm>
            <a:off x="1219200" y="4122003"/>
            <a:ext cx="2438400" cy="1669197"/>
          </a:xfrm>
          <a:prstGeom prst="irregularSeal2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Do some math skills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28600" y="1588532"/>
            <a:ext cx="2438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96200" y="287461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P(k)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68802" y="198120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P(1) is true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957458" y="3313723"/>
            <a:ext cx="0" cy="1443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96200" y="48122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P(k+1)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09116" y="1676400"/>
            <a:ext cx="1447800" cy="381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23922" y="4495800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= [k(k+1)+ 2(k+1)]/2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7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 animBg="1"/>
      <p:bldP spid="16" grpId="0" animBg="1"/>
      <p:bldP spid="19" grpId="0" animBg="1"/>
      <p:bldP spid="17" grpId="0" animBg="1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259-4762-42C8-8F83-D9B18FFF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91A5-FDF9-4915-93A0-01613A3E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1/ Prove that 2n &lt; n!, for integer n </a:t>
            </a:r>
            <a:r>
              <a:rPr lang="en-US" dirty="0">
                <a:sym typeface="Symbol" panose="05050102010706020507" pitchFamily="18" charset="2"/>
              </a:rPr>
              <a:t> 4</a:t>
            </a:r>
            <a:r>
              <a:rPr lang="en-US" dirty="0"/>
              <a:t> using </a:t>
            </a:r>
            <a:r>
              <a:rPr lang="en-US" b="1" dirty="0">
                <a:solidFill>
                  <a:srgbClr val="0000FF"/>
                </a:solidFill>
              </a:rPr>
              <a:t>induction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2/ Given the algorithm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 err="1"/>
              <a:t>tinh</a:t>
            </a:r>
            <a:r>
              <a:rPr lang="en-US" dirty="0"/>
              <a:t>(n : non-negative integer)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(n = 0) return 1</a:t>
            </a:r>
          </a:p>
          <a:p>
            <a:pPr marL="0" indent="0">
              <a:buNone/>
            </a:pPr>
            <a:r>
              <a:rPr lang="en-US" b="1" dirty="0"/>
              <a:t>else</a:t>
            </a:r>
            <a:r>
              <a:rPr lang="en-US" dirty="0"/>
              <a:t> return n*</a:t>
            </a:r>
            <a:r>
              <a:rPr lang="en-US" i="1" dirty="0" err="1"/>
              <a:t>tinh</a:t>
            </a:r>
            <a:r>
              <a:rPr lang="en-US" dirty="0"/>
              <a:t>(n-1)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rgbClr val="0000FF"/>
                </a:solidFill>
              </a:rPr>
              <a:t>induction</a:t>
            </a:r>
            <a:r>
              <a:rPr lang="en-US" dirty="0"/>
              <a:t> to prove that </a:t>
            </a:r>
            <a:r>
              <a:rPr lang="en-US" dirty="0" err="1"/>
              <a:t>tinh</a:t>
            </a:r>
            <a:r>
              <a:rPr lang="en-US" dirty="0"/>
              <a:t>(n) can be used for computing n! for n </a:t>
            </a:r>
            <a:r>
              <a:rPr lang="en-US" dirty="0">
                <a:sym typeface="Symbol" panose="05050102010706020507" pitchFamily="18" charset="2"/>
              </a:rPr>
              <a:t> 0.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2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334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Recursion</a:t>
            </a:r>
            <a:r>
              <a:rPr lang="en-US" dirty="0"/>
              <a:t>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Fibonacci</a:t>
            </a:r>
            <a:r>
              <a:rPr lang="en-US" dirty="0"/>
              <a:t> numbers: 1, 1, 2, 3, 5, 8, 13, 21, 34, …  </a:t>
            </a:r>
          </a:p>
          <a:p>
            <a:pPr marL="0" indent="0">
              <a:buNone/>
            </a:pPr>
            <a:r>
              <a:rPr lang="en-US" dirty="0">
                <a:latin typeface="Ancuu" pitchFamily="2" charset="0"/>
              </a:rPr>
              <a:t>n	1	2	3	4	5	6	7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CC"/>
                </a:solidFill>
                <a:latin typeface="Ancuu" pitchFamily="2" charset="0"/>
              </a:rPr>
              <a:t>F</a:t>
            </a:r>
            <a:r>
              <a:rPr lang="en-US" b="1" baseline="-25000" dirty="0" err="1">
                <a:solidFill>
                  <a:srgbClr val="0000CC"/>
                </a:solidFill>
                <a:latin typeface="Ancuu" pitchFamily="2" charset="0"/>
              </a:rPr>
              <a:t>n</a:t>
            </a:r>
            <a:r>
              <a:rPr lang="en-US" dirty="0">
                <a:latin typeface="Ancuu" pitchFamily="2" charset="0"/>
              </a:rPr>
              <a:t>	1	1	2	3	5	8	13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</a:rPr>
              <a:t>8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F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</a:rPr>
              <a:t>20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F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</a:rPr>
              <a:t>19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dirty="0"/>
              <a:t>4181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F</a:t>
            </a:r>
            <a:r>
              <a:rPr lang="en-US" baseline="-25000" dirty="0">
                <a:solidFill>
                  <a:schemeClr val="accent6">
                    <a:lumMod val="50000"/>
                  </a:schemeClr>
                </a:solidFill>
              </a:rPr>
              <a:t>18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dirty="0"/>
              <a:t>2584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6250" y="4916269"/>
            <a:ext cx="3966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33CC"/>
                </a:solidFill>
              </a:rPr>
              <a:t>F</a:t>
            </a:r>
            <a:r>
              <a:rPr lang="en-US" sz="3600" baseline="-25000" dirty="0">
                <a:solidFill>
                  <a:srgbClr val="0033CC"/>
                </a:solidFill>
              </a:rPr>
              <a:t>20</a:t>
            </a:r>
            <a:r>
              <a:rPr lang="en-US" sz="3600" dirty="0">
                <a:solidFill>
                  <a:srgbClr val="0033CC"/>
                </a:solidFill>
              </a:rPr>
              <a:t> = F</a:t>
            </a:r>
            <a:r>
              <a:rPr lang="en-US" sz="3600" baseline="-25000" dirty="0">
                <a:solidFill>
                  <a:srgbClr val="0033CC"/>
                </a:solidFill>
              </a:rPr>
              <a:t>19</a:t>
            </a:r>
            <a:r>
              <a:rPr lang="en-US" sz="3600" dirty="0">
                <a:solidFill>
                  <a:srgbClr val="0033CC"/>
                </a:solidFill>
              </a:rPr>
              <a:t> + F</a:t>
            </a:r>
            <a:r>
              <a:rPr lang="en-US" sz="3600" baseline="-25000" dirty="0">
                <a:solidFill>
                  <a:srgbClr val="0033CC"/>
                </a:solidFill>
              </a:rPr>
              <a:t>18 </a:t>
            </a:r>
            <a:r>
              <a:rPr lang="en-US" sz="3600" dirty="0">
                <a:solidFill>
                  <a:srgbClr val="0033CC"/>
                </a:solidFill>
              </a:rPr>
              <a:t>= </a:t>
            </a:r>
            <a:r>
              <a:rPr lang="en-US" sz="3600" dirty="0"/>
              <a:t>6765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055D9A-ECCC-4923-8A38-91CE17B7F83E}"/>
              </a:ext>
            </a:extLst>
          </p:cNvPr>
          <p:cNvSpPr/>
          <p:nvPr/>
        </p:nvSpPr>
        <p:spPr>
          <a:xfrm>
            <a:off x="228600" y="2514600"/>
            <a:ext cx="8077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Recursive</a:t>
            </a:r>
            <a:r>
              <a:rPr lang="en-US" dirty="0"/>
              <a:t> definitions</a:t>
            </a:r>
          </a:p>
          <a:p>
            <a:pPr lvl="1"/>
            <a:r>
              <a:rPr lang="en-US" dirty="0"/>
              <a:t>Sequences, functions</a:t>
            </a:r>
          </a:p>
          <a:p>
            <a:pPr lvl="1"/>
            <a:r>
              <a:rPr lang="en-US" dirty="0"/>
              <a:t>Sets</a:t>
            </a:r>
          </a:p>
          <a:p>
            <a:r>
              <a:rPr lang="vi-VN" b="1" dirty="0">
                <a:solidFill>
                  <a:srgbClr val="0033CC"/>
                </a:solidFill>
              </a:rPr>
              <a:t>Recursive</a:t>
            </a:r>
            <a:r>
              <a:rPr lang="vi-VN" dirty="0"/>
              <a:t> Algorithms</a:t>
            </a:r>
            <a:endParaRPr lang="en-US" dirty="0"/>
          </a:p>
          <a:p>
            <a:pPr lvl="1"/>
            <a:r>
              <a:rPr lang="en-US" dirty="0"/>
              <a:t>Fibonacci numbers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018426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9072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Recursive definition </a:t>
            </a:r>
            <a:r>
              <a:rPr lang="en-US" b="1" dirty="0"/>
              <a:t>of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32037"/>
            <a:ext cx="8229600" cy="4525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basis step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= 1, F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= 1</a:t>
            </a:r>
            <a:r>
              <a:rPr lang="en-US" dirty="0"/>
              <a:t> 		</a:t>
            </a:r>
          </a:p>
          <a:p>
            <a:r>
              <a:rPr lang="en-US" dirty="0"/>
              <a:t>recursive step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= F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n-1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+ F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n-2</a:t>
            </a:r>
            <a:r>
              <a:rPr lang="en-US" dirty="0"/>
              <a:t>, for n &gt; 2	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1945719"/>
            <a:ext cx="4873835" cy="2492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</a:rPr>
              <a:t>procedure</a:t>
            </a:r>
            <a:r>
              <a:rPr lang="en-US" sz="2600" dirty="0">
                <a:solidFill>
                  <a:srgbClr val="9933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fibo</a:t>
            </a:r>
            <a:r>
              <a:rPr lang="en-US" sz="2600" b="1" dirty="0">
                <a:solidFill>
                  <a:srgbClr val="FF0000"/>
                </a:solidFill>
              </a:rPr>
              <a:t>(n</a:t>
            </a:r>
            <a:r>
              <a:rPr lang="en-US" sz="2600" dirty="0">
                <a:solidFill>
                  <a:srgbClr val="993300"/>
                </a:solidFill>
              </a:rPr>
              <a:t>: positive integer)</a:t>
            </a:r>
          </a:p>
          <a:p>
            <a:r>
              <a:rPr lang="en-US" sz="2600" b="1" dirty="0">
                <a:solidFill>
                  <a:srgbClr val="0000FF"/>
                </a:solidFill>
              </a:rPr>
              <a:t>if</a:t>
            </a:r>
            <a:r>
              <a:rPr lang="en-US" sz="2600" dirty="0">
                <a:solidFill>
                  <a:srgbClr val="993300"/>
                </a:solidFill>
              </a:rPr>
              <a:t>  n=1 or n = 2</a:t>
            </a:r>
          </a:p>
          <a:p>
            <a:r>
              <a:rPr lang="en-US" sz="2600" dirty="0">
                <a:solidFill>
                  <a:srgbClr val="993300"/>
                </a:solidFill>
              </a:rPr>
              <a:t>	</a:t>
            </a:r>
            <a:r>
              <a:rPr lang="en-US" sz="2600" b="1" dirty="0">
                <a:solidFill>
                  <a:srgbClr val="0000FF"/>
                </a:solidFill>
              </a:rPr>
              <a:t>return</a:t>
            </a:r>
            <a:r>
              <a:rPr lang="en-US" sz="2600" dirty="0">
                <a:solidFill>
                  <a:srgbClr val="993300"/>
                </a:solidFill>
              </a:rPr>
              <a:t> 1</a:t>
            </a:r>
          </a:p>
          <a:p>
            <a:r>
              <a:rPr lang="en-US" sz="2600" b="1" dirty="0">
                <a:solidFill>
                  <a:srgbClr val="0000FF"/>
                </a:solidFill>
              </a:rPr>
              <a:t>else</a:t>
            </a:r>
            <a:r>
              <a:rPr lang="en-US" sz="2600" dirty="0">
                <a:solidFill>
                  <a:srgbClr val="993300"/>
                </a:solidFill>
              </a:rPr>
              <a:t> </a:t>
            </a:r>
          </a:p>
          <a:p>
            <a:r>
              <a:rPr lang="en-US" sz="2600" dirty="0">
                <a:solidFill>
                  <a:srgbClr val="993300"/>
                </a:solidFill>
              </a:rPr>
              <a:t>	</a:t>
            </a:r>
          </a:p>
          <a:p>
            <a:r>
              <a:rPr lang="en-US" sz="2600" dirty="0">
                <a:solidFill>
                  <a:srgbClr val="993300"/>
                </a:solidFill>
              </a:rPr>
              <a:t>	</a:t>
            </a:r>
            <a:r>
              <a:rPr lang="en-US" sz="2600" b="1" dirty="0">
                <a:solidFill>
                  <a:srgbClr val="0000FF"/>
                </a:solidFill>
              </a:rPr>
              <a:t>return</a:t>
            </a:r>
            <a:r>
              <a:rPr lang="en-US" sz="2600" dirty="0">
                <a:solidFill>
                  <a:srgbClr val="993300"/>
                </a:solidFill>
              </a:rPr>
              <a:t> </a:t>
            </a:r>
            <a:r>
              <a:rPr lang="en-US" sz="2600" b="1" dirty="0" err="1">
                <a:solidFill>
                  <a:srgbClr val="FF0000"/>
                </a:solidFill>
              </a:rPr>
              <a:t>fibo</a:t>
            </a:r>
            <a:r>
              <a:rPr lang="en-US" sz="2600" b="1" dirty="0">
                <a:solidFill>
                  <a:srgbClr val="FF0000"/>
                </a:solidFill>
              </a:rPr>
              <a:t>(n-1)</a:t>
            </a:r>
            <a:r>
              <a:rPr lang="en-US" sz="2600" dirty="0">
                <a:solidFill>
                  <a:srgbClr val="993300"/>
                </a:solidFill>
              </a:rPr>
              <a:t> + </a:t>
            </a:r>
            <a:r>
              <a:rPr lang="en-US" sz="2600" b="1" dirty="0" err="1">
                <a:solidFill>
                  <a:srgbClr val="FF0000"/>
                </a:solidFill>
              </a:rPr>
              <a:t>fibo</a:t>
            </a:r>
            <a:r>
              <a:rPr lang="en-US" sz="2600" b="1" dirty="0">
                <a:solidFill>
                  <a:srgbClr val="FF0000"/>
                </a:solidFill>
              </a:rPr>
              <a:t>(n-2)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86000" y="2895600"/>
            <a:ext cx="23622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86000" y="4191000"/>
            <a:ext cx="2590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15000" y="2362200"/>
            <a:ext cx="304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15000" y="2362200"/>
            <a:ext cx="1600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91200" y="3288268"/>
            <a:ext cx="121270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recursively</a:t>
            </a:r>
          </a:p>
        </p:txBody>
      </p:sp>
    </p:spTree>
    <p:extLst>
      <p:ext uri="{BB962C8B-B14F-4D97-AF65-F5344CB8AC3E}">
        <p14:creationId xmlns:p14="http://schemas.microsoft.com/office/powerpoint/2010/main" val="188067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a[n] = 5n – 2, n = 1, 2, 3, …</a:t>
            </a:r>
          </a:p>
          <a:p>
            <a:r>
              <a:rPr lang="en-US" dirty="0"/>
              <a:t>a[1] = ?</a:t>
            </a:r>
          </a:p>
          <a:p>
            <a:r>
              <a:rPr lang="en-US" dirty="0"/>
              <a:t>a[10] = ?</a:t>
            </a:r>
          </a:p>
          <a:p>
            <a:r>
              <a:rPr lang="en-US" b="1" dirty="0">
                <a:solidFill>
                  <a:srgbClr val="0000CC"/>
                </a:solidFill>
              </a:rPr>
              <a:t>Recursive: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993300"/>
                </a:solidFill>
              </a:rPr>
              <a:t>compute a[n] from a[n-1]</a:t>
            </a:r>
          </a:p>
        </p:txBody>
      </p:sp>
    </p:spTree>
    <p:extLst>
      <p:ext uri="{BB962C8B-B14F-4D97-AF65-F5344CB8AC3E}">
        <p14:creationId xmlns:p14="http://schemas.microsoft.com/office/powerpoint/2010/main" val="39402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Recursive definition </a:t>
            </a:r>
            <a:r>
              <a:rPr lang="en-US" b="1" dirty="0"/>
              <a:t>for </a:t>
            </a:r>
            <a:br>
              <a:rPr lang="en-US" b="1" dirty="0"/>
            </a:br>
            <a:r>
              <a:rPr lang="en-US" b="1" dirty="0">
                <a:solidFill>
                  <a:srgbClr val="0000CC"/>
                </a:solidFill>
              </a:rPr>
              <a:t>a[n] = 5n – 2</a:t>
            </a:r>
            <a:r>
              <a:rPr lang="en-US" b="1" dirty="0"/>
              <a:t>, n = 1, 2, 3,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a[n] = 5n – 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a[n-1] = 5(n-1) – 2 = 5n – 7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Try to find a rule for </a:t>
            </a:r>
            <a:r>
              <a:rPr lang="en-US" dirty="0">
                <a:solidFill>
                  <a:srgbClr val="0000CC"/>
                </a:solidFill>
                <a:sym typeface="Wingdings" panose="05000000000000000000" pitchFamily="2" charset="2"/>
              </a:rPr>
              <a:t>computing a[n] from a[n-1]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3300"/>
                </a:solidFill>
                <a:sym typeface="Wingdings" panose="05000000000000000000" pitchFamily="2" charset="2"/>
              </a:rPr>
              <a:t>a[n] = a[n-1] + 5  </a:t>
            </a:r>
            <a:r>
              <a:rPr lang="en-US" dirty="0">
                <a:solidFill>
                  <a:srgbClr val="993300"/>
                </a:solidFill>
                <a:sym typeface="Wingdings" panose="05000000000000000000" pitchFamily="2" charset="2"/>
              </a:rPr>
              <a:t>if n &gt; 1  </a:t>
            </a:r>
            <a:r>
              <a:rPr lang="en-US" sz="2600" dirty="0">
                <a:solidFill>
                  <a:srgbClr val="993300"/>
                </a:solidFill>
                <a:sym typeface="Wingdings" panose="05000000000000000000" pitchFamily="2" charset="2"/>
              </a:rPr>
              <a:t># recursive step</a:t>
            </a:r>
            <a:endParaRPr lang="en-US" sz="2600" b="1" dirty="0">
              <a:solidFill>
                <a:srgbClr val="9933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93300"/>
                </a:solidFill>
                <a:sym typeface="Wingdings" panose="05000000000000000000" pitchFamily="2" charset="2"/>
              </a:rPr>
              <a:t>a[1] = 3		 		  </a:t>
            </a:r>
            <a:r>
              <a:rPr lang="en-US" sz="2600" dirty="0">
                <a:solidFill>
                  <a:srgbClr val="993300"/>
                </a:solidFill>
                <a:sym typeface="Wingdings" panose="05000000000000000000" pitchFamily="2" charset="2"/>
              </a:rPr>
              <a:t># basis step</a:t>
            </a:r>
            <a:endParaRPr lang="en-US" sz="26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9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Recursive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93300"/>
                </a:solidFill>
                <a:sym typeface="Wingdings" panose="05000000000000000000" pitchFamily="2" charset="2"/>
              </a:rPr>
              <a:t>a[1] = 3			if n = 1</a:t>
            </a:r>
            <a:endParaRPr lang="en-US" b="1" dirty="0">
              <a:solidFill>
                <a:srgbClr val="9933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993300"/>
                </a:solidFill>
                <a:sym typeface="Wingdings" panose="05000000000000000000" pitchFamily="2" charset="2"/>
              </a:rPr>
              <a:t>a[n] = a[n-1] + 5	if n &gt; 1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3069610"/>
            <a:ext cx="5030929" cy="2492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</a:rPr>
              <a:t>procedure</a:t>
            </a:r>
            <a:r>
              <a:rPr lang="en-US" sz="2600" dirty="0">
                <a:solidFill>
                  <a:srgbClr val="993300"/>
                </a:solidFill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</a:rPr>
              <a:t>tinh</a:t>
            </a:r>
            <a:r>
              <a:rPr lang="en-US" sz="2600" b="1" dirty="0">
                <a:solidFill>
                  <a:srgbClr val="FF0000"/>
                </a:solidFill>
              </a:rPr>
              <a:t>(n</a:t>
            </a:r>
            <a:r>
              <a:rPr lang="en-US" sz="2600" dirty="0">
                <a:solidFill>
                  <a:srgbClr val="993300"/>
                </a:solidFill>
              </a:rPr>
              <a:t>: positive integer)</a:t>
            </a:r>
          </a:p>
          <a:p>
            <a:r>
              <a:rPr lang="en-US" sz="2600" b="1" dirty="0">
                <a:solidFill>
                  <a:srgbClr val="0000FF"/>
                </a:solidFill>
              </a:rPr>
              <a:t>if</a:t>
            </a:r>
            <a:r>
              <a:rPr lang="en-US" sz="2600" dirty="0">
                <a:solidFill>
                  <a:srgbClr val="993300"/>
                </a:solidFill>
              </a:rPr>
              <a:t>  n=1 </a:t>
            </a:r>
          </a:p>
          <a:p>
            <a:r>
              <a:rPr lang="en-US" sz="2600" dirty="0">
                <a:solidFill>
                  <a:srgbClr val="993300"/>
                </a:solidFill>
              </a:rPr>
              <a:t>	</a:t>
            </a:r>
            <a:r>
              <a:rPr lang="en-US" sz="2600" b="1" dirty="0">
                <a:solidFill>
                  <a:srgbClr val="0000FF"/>
                </a:solidFill>
              </a:rPr>
              <a:t>return</a:t>
            </a:r>
            <a:r>
              <a:rPr lang="en-US" sz="2600" dirty="0">
                <a:solidFill>
                  <a:srgbClr val="993300"/>
                </a:solidFill>
              </a:rPr>
              <a:t> 3</a:t>
            </a:r>
          </a:p>
          <a:p>
            <a:r>
              <a:rPr lang="en-US" sz="2600" b="1" dirty="0">
                <a:solidFill>
                  <a:srgbClr val="0000FF"/>
                </a:solidFill>
              </a:rPr>
              <a:t>else</a:t>
            </a:r>
            <a:r>
              <a:rPr lang="en-US" sz="2600" dirty="0">
                <a:solidFill>
                  <a:srgbClr val="993300"/>
                </a:solidFill>
              </a:rPr>
              <a:t> </a:t>
            </a:r>
          </a:p>
          <a:p>
            <a:r>
              <a:rPr lang="en-US" sz="2600" dirty="0">
                <a:solidFill>
                  <a:srgbClr val="993300"/>
                </a:solidFill>
              </a:rPr>
              <a:t>	</a:t>
            </a:r>
          </a:p>
          <a:p>
            <a:r>
              <a:rPr lang="en-US" sz="2600" dirty="0">
                <a:solidFill>
                  <a:srgbClr val="993300"/>
                </a:solidFill>
              </a:rPr>
              <a:t>	</a:t>
            </a:r>
            <a:r>
              <a:rPr lang="en-US" sz="2600" b="1" dirty="0">
                <a:solidFill>
                  <a:srgbClr val="0000FF"/>
                </a:solidFill>
              </a:rPr>
              <a:t>return</a:t>
            </a:r>
            <a:r>
              <a:rPr lang="en-US" sz="2600" dirty="0">
                <a:solidFill>
                  <a:srgbClr val="993300"/>
                </a:solidFill>
              </a:rPr>
              <a:t> </a:t>
            </a:r>
            <a:r>
              <a:rPr lang="en-US" sz="2600" b="1" i="1" dirty="0" err="1">
                <a:solidFill>
                  <a:srgbClr val="FF0000"/>
                </a:solidFill>
              </a:rPr>
              <a:t>tinh</a:t>
            </a:r>
            <a:r>
              <a:rPr lang="en-US" sz="2600" b="1" dirty="0">
                <a:solidFill>
                  <a:srgbClr val="FF0000"/>
                </a:solidFill>
              </a:rPr>
              <a:t>(n-1)</a:t>
            </a:r>
            <a:r>
              <a:rPr lang="en-US" sz="2600" dirty="0">
                <a:solidFill>
                  <a:srgbClr val="993300"/>
                </a:solidFill>
              </a:rPr>
              <a:t> + 5</a:t>
            </a:r>
            <a:endParaRPr lang="en-US" sz="26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6800" y="3505200"/>
            <a:ext cx="304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371600" y="1981200"/>
            <a:ext cx="2819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4600" y="2667000"/>
            <a:ext cx="2133600" cy="259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54696" y="4343400"/>
            <a:ext cx="121270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recursively</a:t>
            </a:r>
          </a:p>
        </p:txBody>
      </p:sp>
    </p:spTree>
    <p:extLst>
      <p:ext uri="{BB962C8B-B14F-4D97-AF65-F5344CB8AC3E}">
        <p14:creationId xmlns:p14="http://schemas.microsoft.com/office/powerpoint/2010/main" val="425307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04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Do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Find a </a:t>
            </a:r>
            <a:r>
              <a:rPr lang="en-US" sz="2800" b="1" dirty="0">
                <a:solidFill>
                  <a:srgbClr val="FF0000"/>
                </a:solidFill>
              </a:rPr>
              <a:t>recursive definition</a:t>
            </a:r>
            <a:r>
              <a:rPr lang="en-US" sz="2800" dirty="0"/>
              <a:t> of the function/sequence:</a:t>
            </a:r>
          </a:p>
          <a:p>
            <a:pPr marL="0" indent="0">
              <a:buNone/>
            </a:pPr>
            <a:r>
              <a:rPr lang="en-US" sz="2800" dirty="0"/>
              <a:t>1. </a:t>
            </a:r>
            <a:r>
              <a:rPr lang="en-US" sz="2800" dirty="0">
                <a:solidFill>
                  <a:srgbClr val="0000CC"/>
                </a:solidFill>
              </a:rPr>
              <a:t>a[n] = a</a:t>
            </a:r>
            <a:r>
              <a:rPr lang="en-US" sz="2800" baseline="-25000" dirty="0">
                <a:solidFill>
                  <a:srgbClr val="0000CC"/>
                </a:solidFill>
              </a:rPr>
              <a:t>n</a:t>
            </a:r>
            <a:r>
              <a:rPr lang="en-US" sz="2800" dirty="0">
                <a:solidFill>
                  <a:srgbClr val="0000CC"/>
                </a:solidFill>
              </a:rPr>
              <a:t> = n</a:t>
            </a:r>
            <a:r>
              <a:rPr lang="en-US" sz="2800" dirty="0">
                <a:solidFill>
                  <a:srgbClr val="993300"/>
                </a:solidFill>
              </a:rPr>
              <a:t>, </a:t>
            </a:r>
            <a:r>
              <a:rPr lang="en-US" sz="2800" dirty="0"/>
              <a:t>	n =1, 2, 3, …</a:t>
            </a:r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dirty="0">
                <a:solidFill>
                  <a:srgbClr val="0000CC"/>
                </a:solidFill>
              </a:rPr>
              <a:t>f[n] = f(n) = 1 + 2 + 3 + … + n</a:t>
            </a:r>
            <a:r>
              <a:rPr lang="en-US" sz="2800" dirty="0">
                <a:solidFill>
                  <a:srgbClr val="993300"/>
                </a:solidFill>
              </a:rPr>
              <a:t>, </a:t>
            </a:r>
            <a:r>
              <a:rPr lang="en-US" sz="2800" dirty="0"/>
              <a:t>	n = 1, 2, 3, …</a:t>
            </a:r>
          </a:p>
          <a:p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295650" y="3236343"/>
            <a:ext cx="5619750" cy="3393057"/>
            <a:chOff x="3295650" y="3236343"/>
            <a:chExt cx="5619750" cy="339305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650" y="3236343"/>
              <a:ext cx="5619750" cy="3393057"/>
            </a:xfrm>
            <a:prstGeom prst="rect">
              <a:avLst/>
            </a:prstGeom>
            <a:noFill/>
            <a:ln w="28575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328308" y="5674743"/>
              <a:ext cx="3352800" cy="827314"/>
            </a:xfrm>
            <a:prstGeom prst="rect">
              <a:avLst/>
            </a:prstGeom>
            <a:noFill/>
            <a:ln>
              <a:solidFill>
                <a:srgbClr val="0118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43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f(n) = 1 + 2 + 3 + … + n, n = 1, 2,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f(n) 	= 1+2 + … + (n-1) + n</a:t>
            </a:r>
          </a:p>
          <a:p>
            <a:r>
              <a:rPr lang="en-US" dirty="0"/>
              <a:t>f(n-1) 	= 1+2 + … + (n-1)</a:t>
            </a:r>
          </a:p>
          <a:p>
            <a:pPr>
              <a:buFont typeface="Wingdings"/>
              <a:buChar char="è"/>
            </a:pPr>
            <a:r>
              <a:rPr lang="en-US" dirty="0">
                <a:sym typeface="Wingdings" panose="05000000000000000000" pitchFamily="2" charset="2"/>
              </a:rPr>
              <a:t> 		f(n) = f(n-1) + n, if n &gt; 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and		f(1) =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2743200"/>
            <a:ext cx="4800600" cy="1295400"/>
          </a:xfrm>
          <a:prstGeom prst="rect">
            <a:avLst/>
          </a:prstGeom>
          <a:noFill/>
          <a:ln>
            <a:solidFill>
              <a:srgbClr val="0118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28837</TotalTime>
  <Words>1110</Words>
  <Application>Microsoft Office PowerPoint</Application>
  <PresentationFormat>On-screen Show (4:3)</PresentationFormat>
  <Paragraphs>311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Academy Engraved LET</vt:lpstr>
      <vt:lpstr>Ancuu</vt:lpstr>
      <vt:lpstr>Arial</vt:lpstr>
      <vt:lpstr>Calibri</vt:lpstr>
      <vt:lpstr>Cambria Math</vt:lpstr>
      <vt:lpstr>Century Gothic</vt:lpstr>
      <vt:lpstr>Wingdings</vt:lpstr>
      <vt:lpstr>Office Theme</vt:lpstr>
      <vt:lpstr>Chapter 4  Induction and Recursion</vt:lpstr>
      <vt:lpstr>Recursion - Objectives</vt:lpstr>
      <vt:lpstr>Recursion - Introduction</vt:lpstr>
      <vt:lpstr>Recursive definition of Fibonacci numbers</vt:lpstr>
      <vt:lpstr>Recursive definition</vt:lpstr>
      <vt:lpstr>Recursive definition for  a[n] = 5n – 2, n = 1, 2, 3, …</vt:lpstr>
      <vt:lpstr>Recursive algorithm</vt:lpstr>
      <vt:lpstr>Do yourself</vt:lpstr>
      <vt:lpstr>f(n) = 1 + 2 + 3 + … + n, n = 1, 2, </vt:lpstr>
      <vt:lpstr>PowerPoint Presentation</vt:lpstr>
      <vt:lpstr>PowerPoint Presentation</vt:lpstr>
      <vt:lpstr>Binary search</vt:lpstr>
      <vt:lpstr>Recursively Defined Sets and Structures</vt:lpstr>
      <vt:lpstr>Sets and Structures</vt:lpstr>
      <vt:lpstr>Do yourself</vt:lpstr>
      <vt:lpstr>The merge sort - idea</vt:lpstr>
      <vt:lpstr>PowerPoint Presentation</vt:lpstr>
      <vt:lpstr>PowerPoint Presentation</vt:lpstr>
      <vt:lpstr>The Merge Sort Algorithm</vt:lpstr>
      <vt:lpstr>How to merge?</vt:lpstr>
      <vt:lpstr>How to merge?</vt:lpstr>
      <vt:lpstr>pseudocode</vt:lpstr>
      <vt:lpstr>Recursion and Iteration</vt:lpstr>
      <vt:lpstr>Induction - idea</vt:lpstr>
      <vt:lpstr>PowerPoint Presentation</vt:lpstr>
      <vt:lpstr>Mathematical Induction</vt:lpstr>
      <vt:lpstr>Mathematical Induction</vt:lpstr>
      <vt:lpstr>Induction: Example 1 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 Induction and Recursion</dc:title>
  <dc:creator>Lenovo</dc:creator>
  <cp:lastModifiedBy>Lenovo</cp:lastModifiedBy>
  <cp:revision>157</cp:revision>
  <dcterms:created xsi:type="dcterms:W3CDTF">2016-10-30T08:05:48Z</dcterms:created>
  <dcterms:modified xsi:type="dcterms:W3CDTF">2019-06-15T09:42:11Z</dcterms:modified>
</cp:coreProperties>
</file>