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1" r:id="rId3"/>
    <p:sldId id="269" r:id="rId4"/>
    <p:sldId id="271" r:id="rId5"/>
    <p:sldId id="260" r:id="rId6"/>
    <p:sldId id="310" r:id="rId7"/>
    <p:sldId id="309" r:id="rId8"/>
    <p:sldId id="305" r:id="rId9"/>
    <p:sldId id="273" r:id="rId10"/>
    <p:sldId id="266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B9668-8402-4FD0-8024-EDCE3DF0ADD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10A2-5800-4C79-9E32-0C385E9B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0A2-5800-4C79-9E32-0C385E9BFE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9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BFB1B52-EF25-444D-9E69-28B46A2B08EA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F806-F69E-4B69-8E76-87BAFC98C182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3333CC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470025"/>
          </a:xfrm>
        </p:spPr>
        <p:txBody>
          <a:bodyPr/>
          <a:lstStyle/>
          <a:p>
            <a:r>
              <a:rPr lang="en-US" dirty="0"/>
              <a:t>CHAPTER 5 - 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6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principle of Inclusion-exclusion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986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bit strings of length eight either </a:t>
            </a:r>
            <a:r>
              <a:rPr lang="en-US" u="sng" dirty="0"/>
              <a:t>start with a 1 bit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u="sng" dirty="0"/>
              <a:t>end with the two bits 00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= 2</a:t>
            </a:r>
            <a:r>
              <a:rPr lang="en-US" baseline="30000" dirty="0"/>
              <a:t>7</a:t>
            </a:r>
            <a:r>
              <a:rPr lang="en-US" dirty="0"/>
              <a:t> + 2</a:t>
            </a:r>
            <a:r>
              <a:rPr lang="en-US" baseline="30000" dirty="0"/>
              <a:t>6</a:t>
            </a:r>
            <a:r>
              <a:rPr lang="en-US" dirty="0"/>
              <a:t> - 2</a:t>
            </a:r>
            <a:r>
              <a:rPr lang="en-US" baseline="30000" dirty="0"/>
              <a:t>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69319" y="2743200"/>
            <a:ext cx="3886200" cy="2209800"/>
            <a:chOff x="1219200" y="3276600"/>
            <a:chExt cx="3886200" cy="2209800"/>
          </a:xfrm>
        </p:grpSpPr>
        <p:sp>
          <p:nvSpPr>
            <p:cNvPr id="6" name="Oval 5"/>
            <p:cNvSpPr/>
            <p:nvPr/>
          </p:nvSpPr>
          <p:spPr>
            <a:xfrm>
              <a:off x="1219200" y="3352800"/>
              <a:ext cx="2362200" cy="2057400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14600" y="3276600"/>
              <a:ext cx="2590800" cy="22098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4481" y="425553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1*******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4526" y="427886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1*****00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974" y="42672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******00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52600" y="4648200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ways</a:t>
            </a:r>
          </a:p>
        </p:txBody>
      </p: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2233758" y="3930134"/>
            <a:ext cx="700187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604266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ways</a:t>
            </a:r>
          </a:p>
        </p:txBody>
      </p:sp>
      <p:cxnSp>
        <p:nvCxnSpPr>
          <p:cNvPr id="18" name="Straight Arrow Connector 17"/>
          <p:cNvCxnSpPr>
            <a:stCxn id="17" idx="0"/>
            <a:endCxn id="13" idx="2"/>
          </p:cNvCxnSpPr>
          <p:nvPr/>
        </p:nvCxnSpPr>
        <p:spPr>
          <a:xfrm flipH="1" flipV="1">
            <a:off x="5695147" y="4103132"/>
            <a:ext cx="882011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7453" y="5040868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5</a:t>
            </a:r>
            <a:r>
              <a:rPr lang="en-US" dirty="0"/>
              <a:t> ways</a:t>
            </a:r>
          </a:p>
        </p:txBody>
      </p:sp>
      <p:cxnSp>
        <p:nvCxnSpPr>
          <p:cNvPr id="21" name="Straight Arrow Connector 20"/>
          <p:cNvCxnSpPr>
            <a:stCxn id="20" idx="0"/>
            <a:endCxn id="11" idx="2"/>
          </p:cNvCxnSpPr>
          <p:nvPr/>
        </p:nvCxnSpPr>
        <p:spPr>
          <a:xfrm flipV="1">
            <a:off x="4158611" y="4114800"/>
            <a:ext cx="75912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00200" y="2590800"/>
            <a:ext cx="983651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43600" y="2590800"/>
            <a:ext cx="990600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58BE-8590-4F26-AEF6-E269B7A8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22D8-A113-4C38-9393-245E49F0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B2D07-16EE-41A3-9D4F-D68FA64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47800"/>
            <a:ext cx="8496300" cy="237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DE785-3618-4754-8A27-9688AD54B7A4}"/>
              </a:ext>
            </a:extLst>
          </p:cNvPr>
          <p:cNvSpPr txBox="1"/>
          <p:nvPr/>
        </p:nvSpPr>
        <p:spPr>
          <a:xfrm>
            <a:off x="1295400" y="242428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B90C-A779-4041-95C5-8D918CE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3A25-F0B3-4E9F-85AE-F18BE3FE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01B2D-7B3E-4CE0-A63A-D5C8ACB9F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1371600"/>
            <a:ext cx="8678333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D0EED2-BBDD-4DB4-8602-D245C1D71ECF}"/>
              </a:ext>
            </a:extLst>
          </p:cNvPr>
          <p:cNvSpPr txBox="1"/>
          <p:nvPr/>
        </p:nvSpPr>
        <p:spPr>
          <a:xfrm>
            <a:off x="1584397" y="245815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DF6-B276-463B-A953-63DF2880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EEBD-F553-4473-9446-E76F8325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46198-5458-4C2A-9138-CCDC40DD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7489"/>
            <a:ext cx="8458200" cy="2610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F25E6-DDDC-45D4-A399-09349AAACEE0}"/>
              </a:ext>
            </a:extLst>
          </p:cNvPr>
          <p:cNvSpPr txBox="1"/>
          <p:nvPr/>
        </p:nvSpPr>
        <p:spPr>
          <a:xfrm>
            <a:off x="2743200" y="2077992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C15D-F2A6-4092-ADF8-2963F2E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D986-4F02-4A71-876E-EB2BD8B1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FFA77-48D7-4413-870D-401F56EB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68356"/>
            <a:ext cx="8839200" cy="2794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1F568-9FF1-44C8-B21C-B39E15052BBD}"/>
              </a:ext>
            </a:extLst>
          </p:cNvPr>
          <p:cNvSpPr txBox="1"/>
          <p:nvPr/>
        </p:nvSpPr>
        <p:spPr>
          <a:xfrm>
            <a:off x="1143000" y="2667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F9D-7A30-4797-9E45-B2E9E384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2C36-3687-4DB5-A325-9929F794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A5F4D-DBF2-4D73-AE01-6B7C7049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7" y="1415256"/>
            <a:ext cx="8077200" cy="2470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536A9-7A8B-47C4-8D2C-CACCFF419AC3}"/>
              </a:ext>
            </a:extLst>
          </p:cNvPr>
          <p:cNvSpPr txBox="1"/>
          <p:nvPr/>
        </p:nvSpPr>
        <p:spPr>
          <a:xfrm>
            <a:off x="1261533" y="1873227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442D-67D0-4BA7-A0C0-AA8668C0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8CDB-53B2-44A7-9D63-5A5B9656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10967-53EA-438B-854F-7366F556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24000"/>
            <a:ext cx="8601075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8A300-4612-4809-A816-35485670D86B}"/>
              </a:ext>
            </a:extLst>
          </p:cNvPr>
          <p:cNvSpPr txBox="1"/>
          <p:nvPr/>
        </p:nvSpPr>
        <p:spPr>
          <a:xfrm>
            <a:off x="228600" y="2782711"/>
            <a:ext cx="2022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Answer: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1717F-8DB4-480A-9C27-2318FAB8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429001"/>
            <a:ext cx="8601075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DFD9A-6F19-4C00-B8F7-B608B0ABF212}"/>
              </a:ext>
            </a:extLst>
          </p:cNvPr>
          <p:cNvSpPr txBox="1"/>
          <p:nvPr/>
        </p:nvSpPr>
        <p:spPr>
          <a:xfrm>
            <a:off x="304800" y="5014516"/>
            <a:ext cx="2603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Answer: 6.2</a:t>
            </a:r>
            <a:r>
              <a:rPr lang="en-US" sz="3200" baseline="30000" dirty="0">
                <a:solidFill>
                  <a:srgbClr val="0000FF"/>
                </a:solidFill>
              </a:rPr>
              <a:t>65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C8B2-75F4-4ABE-96DD-2AE418BC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EAAE-0855-4387-8C4D-3F798EA7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A6071-8950-4B99-9B3E-0EB5FF80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8105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DD2A7-F4AD-4FAB-B456-BFBE1422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382000" cy="2282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FB90F-EAD2-4EB3-BEB7-063517A102F8}"/>
              </a:ext>
            </a:extLst>
          </p:cNvPr>
          <p:cNvSpPr txBox="1"/>
          <p:nvPr/>
        </p:nvSpPr>
        <p:spPr>
          <a:xfrm>
            <a:off x="533400" y="5457781"/>
            <a:ext cx="2643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Answer: both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33084-3821-4163-9EDB-5ED199C1E3F9}"/>
              </a:ext>
            </a:extLst>
          </p:cNvPr>
          <p:cNvSpPr txBox="1"/>
          <p:nvPr/>
        </p:nvSpPr>
        <p:spPr>
          <a:xfrm>
            <a:off x="499533" y="2667000"/>
            <a:ext cx="371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Answer: (</a:t>
            </a:r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>
                <a:solidFill>
                  <a:srgbClr val="0000FF"/>
                </a:solidFill>
              </a:rPr>
              <a:t>) 2</a:t>
            </a:r>
            <a:r>
              <a:rPr lang="en-US" sz="3200" baseline="30000" dirty="0">
                <a:solidFill>
                  <a:srgbClr val="0000FF"/>
                </a:solidFill>
              </a:rPr>
              <a:t>8</a:t>
            </a:r>
            <a:r>
              <a:rPr lang="en-US" sz="3200" dirty="0">
                <a:solidFill>
                  <a:srgbClr val="0000FF"/>
                </a:solidFill>
              </a:rPr>
              <a:t> (ii) 2</a:t>
            </a:r>
            <a:r>
              <a:rPr lang="en-US" sz="3200" baseline="30000" dirty="0">
                <a:solidFill>
                  <a:srgbClr val="0000FF"/>
                </a:solidFill>
              </a:rPr>
              <a:t>6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F552-901C-40AE-8292-AA2231A3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FCAA-261A-4627-9B1C-2B8D41B2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push-button door lock requires you to enter a code to open. The lock has ﬁve buttons, numbered 1, 2, 3, 4, 5. If a code consists of a sequence of four digits, with repeated numbers allowed, how many codes are possible?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Answer: 5</a:t>
            </a:r>
            <a:r>
              <a:rPr lang="en-US" baseline="30000" dirty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3810000"/>
          </a:xfrm>
        </p:spPr>
        <p:txBody>
          <a:bodyPr/>
          <a:lstStyle/>
          <a:p>
            <a:r>
              <a:rPr lang="en-US" alt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THANKS </a:t>
            </a:r>
          </a:p>
        </p:txBody>
      </p:sp>
      <p:sp>
        <p:nvSpPr>
          <p:cNvPr id="890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9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FF63-D12F-45B8-B886-25A419C1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4656-F7E4-4C02-8B07-6AFAAE84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Choose a 6-character password: 	******</a:t>
            </a:r>
          </a:p>
          <a:p>
            <a:pPr marL="0" indent="0">
              <a:buNone/>
            </a:pPr>
            <a:r>
              <a:rPr lang="en-US" sz="3600" dirty="0"/>
              <a:t>* can be 0..9, </a:t>
            </a:r>
            <a:r>
              <a:rPr lang="en-US" sz="3600" dirty="0" err="1"/>
              <a:t>a..z</a:t>
            </a:r>
            <a:r>
              <a:rPr lang="en-US" sz="3600" dirty="0"/>
              <a:t>, A..Z, #,@, … (assume in total 100)</a:t>
            </a:r>
          </a:p>
          <a:p>
            <a:r>
              <a:rPr lang="en-US" sz="3600" dirty="0">
                <a:solidFill>
                  <a:srgbClr val="3333CC"/>
                </a:solidFill>
              </a:rPr>
              <a:t>How many possible passwords ?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475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Task = task 1 </a:t>
            </a:r>
            <a:r>
              <a:rPr lang="en-US" dirty="0">
                <a:sym typeface="Wingdings" panose="05000000000000000000" pitchFamily="2" charset="2"/>
              </a:rPr>
              <a:t>AND task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91" y="1828800"/>
            <a:ext cx="5247409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4100" y="1905000"/>
            <a:ext cx="5229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</a:rPr>
              <a:t>2</a:t>
            </a:r>
          </a:p>
          <a:p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>
                <a:solidFill>
                  <a:srgbClr val="0000FF"/>
                </a:solidFill>
                <a:sym typeface="Symbol"/>
              </a:rPr>
              <a:t>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8570" y="2555014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Task 1:</a:t>
            </a:r>
            <a:r>
              <a:rPr lang="en-US" dirty="0"/>
              <a:t> choose 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8570" y="4507468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Task 2:</a:t>
            </a:r>
            <a:r>
              <a:rPr lang="en-US" dirty="0"/>
              <a:t> choose one</a:t>
            </a:r>
          </a:p>
        </p:txBody>
      </p:sp>
    </p:spTree>
    <p:extLst>
      <p:ext uri="{BB962C8B-B14F-4D97-AF65-F5344CB8AC3E}">
        <p14:creationId xmlns:p14="http://schemas.microsoft.com/office/powerpoint/2010/main" val="58065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333CC"/>
                </a:solidFill>
              </a:rPr>
              <a:t>THE PRODUCT RULE</a:t>
            </a:r>
          </a:p>
          <a:p>
            <a:pPr marL="0" indent="0">
              <a:buNone/>
            </a:pPr>
            <a:endParaRPr lang="en-US" dirty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Task = task1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task 2  task 3  …  task k</a:t>
            </a:r>
            <a:r>
              <a:rPr lang="en-US" dirty="0">
                <a:solidFill>
                  <a:srgbClr val="3333CC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</a:rPr>
              <a:t>task 1: 	n1 ways 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task 2: 	n2 ways 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Task k: 	</a:t>
            </a:r>
            <a:r>
              <a:rPr lang="en-US" dirty="0" err="1">
                <a:solidFill>
                  <a:srgbClr val="3333CC"/>
                </a:solidFill>
                <a:sym typeface="Wingdings" panose="05000000000000000000" pitchFamily="2" charset="2"/>
              </a:rPr>
              <a:t>nk</a:t>
            </a: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 ways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Product rule: </a:t>
            </a: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n1.n2…</a:t>
            </a:r>
            <a:r>
              <a:rPr lang="en-US" dirty="0" err="1">
                <a:solidFill>
                  <a:srgbClr val="3333CC"/>
                </a:solidFill>
                <a:sym typeface="Wingdings" panose="05000000000000000000" pitchFamily="2" charset="2"/>
              </a:rPr>
              <a:t>nk</a:t>
            </a: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 ways to do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task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Example. </a:t>
            </a:r>
            <a:r>
              <a:rPr lang="en-US" dirty="0"/>
              <a:t>A new company with just two employees, No and Mon, rents a ﬂoor of a building with 12 ofﬁces. How many ways are there to assign different ofﬁces to these two employees?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2 task2: 12. 11</a:t>
            </a:r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Example.</a:t>
            </a:r>
            <a:r>
              <a:rPr lang="en-US" dirty="0"/>
              <a:t> How many different </a:t>
            </a:r>
            <a:r>
              <a:rPr lang="en-US" dirty="0">
                <a:solidFill>
                  <a:srgbClr val="FF0000"/>
                </a:solidFill>
              </a:rPr>
              <a:t>bit strings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length seven </a:t>
            </a:r>
            <a:r>
              <a:rPr lang="en-US" dirty="0"/>
              <a:t>are there?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7 tasks: 2.2.2.2.2.2.2 =2</a:t>
            </a:r>
            <a:r>
              <a:rPr lang="en-US" baseline="30000" dirty="0">
                <a:sym typeface="Wingdings" panose="05000000000000000000" pitchFamily="2" charset="2"/>
              </a:rPr>
              <a:t>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035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F07E-88E0-4176-A691-6F1F8114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How many functions </a:t>
            </a:r>
            <a:r>
              <a:rPr lang="en-US" dirty="0"/>
              <a:t>are there from {a, b, c}  to {1, 2, 3, 4, 5} ? How many </a:t>
            </a:r>
            <a:r>
              <a:rPr lang="en-US" b="1" i="1" dirty="0">
                <a:solidFill>
                  <a:srgbClr val="FF0000"/>
                </a:solidFill>
              </a:rPr>
              <a:t>one-to-one functions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01061-9044-41C6-8D09-9FBC4E10142D}"/>
              </a:ext>
            </a:extLst>
          </p:cNvPr>
          <p:cNvSpPr txBox="1"/>
          <p:nvPr/>
        </p:nvSpPr>
        <p:spPr>
          <a:xfrm>
            <a:off x="2688550" y="3046274"/>
            <a:ext cx="8448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Symbol" panose="05050102010706020507" pitchFamily="18" charset="2"/>
              </a:rPr>
              <a:t>A </a:t>
            </a:r>
          </a:p>
          <a:p>
            <a:r>
              <a:rPr lang="en-US" sz="3600" dirty="0">
                <a:sym typeface="Symbol" panose="05050102010706020507" pitchFamily="18" charset="2"/>
              </a:rPr>
              <a:t>B </a:t>
            </a:r>
          </a:p>
          <a:p>
            <a:r>
              <a:rPr lang="en-US" sz="3600" dirty="0">
                <a:sym typeface="Symbol" panose="05050102010706020507" pitchFamily="18" charset="2"/>
              </a:rPr>
              <a:t>C 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9486A-4036-4707-A0CB-EA195B42759B}"/>
              </a:ext>
            </a:extLst>
          </p:cNvPr>
          <p:cNvSpPr txBox="1"/>
          <p:nvPr/>
        </p:nvSpPr>
        <p:spPr>
          <a:xfrm>
            <a:off x="6174023" y="3081278"/>
            <a:ext cx="8579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Symbol" panose="05050102010706020507" pitchFamily="18" charset="2"/>
              </a:rPr>
              <a:t> 1</a:t>
            </a:r>
          </a:p>
          <a:p>
            <a:r>
              <a:rPr lang="en-US" sz="3600" dirty="0">
                <a:sym typeface="Symbol" panose="05050102010706020507" pitchFamily="18" charset="2"/>
              </a:rPr>
              <a:t> 2</a:t>
            </a:r>
          </a:p>
          <a:p>
            <a:r>
              <a:rPr lang="en-US" sz="3600" dirty="0">
                <a:sym typeface="Symbol" panose="05050102010706020507" pitchFamily="18" charset="2"/>
              </a:rPr>
              <a:t> 3</a:t>
            </a:r>
          </a:p>
          <a:p>
            <a:r>
              <a:rPr lang="en-US" sz="3600" dirty="0">
                <a:sym typeface="Symbol" panose="05050102010706020507" pitchFamily="18" charset="2"/>
              </a:rPr>
              <a:t> 4</a:t>
            </a:r>
          </a:p>
          <a:p>
            <a:r>
              <a:rPr lang="en-US" sz="3600" dirty="0">
                <a:sym typeface="Symbol" panose="05050102010706020507" pitchFamily="18" charset="2"/>
              </a:rPr>
              <a:t> 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62FC9-7D06-4469-B5FA-0BD3DA6E9291}"/>
              </a:ext>
            </a:extLst>
          </p:cNvPr>
          <p:cNvSpPr txBox="1"/>
          <p:nvPr/>
        </p:nvSpPr>
        <p:spPr>
          <a:xfrm>
            <a:off x="859750" y="2286000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05CBB-9EDA-42FE-8495-80B6AC8D23F9}"/>
              </a:ext>
            </a:extLst>
          </p:cNvPr>
          <p:cNvSpPr txBox="1"/>
          <p:nvPr/>
        </p:nvSpPr>
        <p:spPr>
          <a:xfrm>
            <a:off x="2612350" y="2362200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00C65-821F-4AB2-9697-110482E9EA92}"/>
              </a:ext>
            </a:extLst>
          </p:cNvPr>
          <p:cNvSpPr txBox="1"/>
          <p:nvPr/>
        </p:nvSpPr>
        <p:spPr>
          <a:xfrm>
            <a:off x="5965150" y="2392135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3B055-A350-4576-B912-75FB7F5ED36E}"/>
              </a:ext>
            </a:extLst>
          </p:cNvPr>
          <p:cNvCxnSpPr>
            <a:cxnSpLocks/>
          </p:cNvCxnSpPr>
          <p:nvPr/>
        </p:nvCxnSpPr>
        <p:spPr>
          <a:xfrm>
            <a:off x="3831550" y="2667000"/>
            <a:ext cx="198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4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1/ If there are </a:t>
            </a:r>
            <a:r>
              <a:rPr lang="en-US" b="1" dirty="0"/>
              <a:t>5 multiple-choice </a:t>
            </a:r>
            <a:r>
              <a:rPr lang="en-US" dirty="0"/>
              <a:t>questions on an exam, each having four possible answers, how many different sequences of answers are there?</a:t>
            </a:r>
          </a:p>
          <a:p>
            <a:pPr marL="0" indent="0">
              <a:buNone/>
            </a:pPr>
            <a:r>
              <a:rPr lang="en-US" dirty="0"/>
              <a:t>2/ In how many ways can a teacher seat 5 girls and 3 boys in a row seats if a boy must be seated in the first and a girl in the last seat?  </a:t>
            </a:r>
          </a:p>
        </p:txBody>
      </p:sp>
    </p:spTree>
    <p:extLst>
      <p:ext uri="{BB962C8B-B14F-4D97-AF65-F5344CB8AC3E}">
        <p14:creationId xmlns:p14="http://schemas.microsoft.com/office/powerpoint/2010/main" val="297032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{1, 2, 3, 4, 5, 6}</a:t>
            </a:r>
          </a:p>
          <a:p>
            <a:pPr marL="0" indent="0">
              <a:buNone/>
            </a:pPr>
            <a:r>
              <a:rPr lang="en-US" dirty="0"/>
              <a:t>	a. How many </a:t>
            </a:r>
            <a:r>
              <a:rPr lang="en-US" i="1" dirty="0">
                <a:solidFill>
                  <a:srgbClr val="FF0000"/>
                </a:solidFill>
              </a:rPr>
              <a:t>subsets</a:t>
            </a:r>
            <a:r>
              <a:rPr lang="en-US" dirty="0"/>
              <a:t> of A can be constructed? </a:t>
            </a:r>
          </a:p>
          <a:p>
            <a:pPr marL="0" indent="0">
              <a:buNone/>
            </a:pPr>
            <a:r>
              <a:rPr lang="en-US" dirty="0"/>
              <a:t>	b. How many </a:t>
            </a:r>
            <a:r>
              <a:rPr lang="en-US" i="1" dirty="0">
                <a:solidFill>
                  <a:srgbClr val="FF0000"/>
                </a:solidFill>
              </a:rPr>
              <a:t>subsets </a:t>
            </a:r>
            <a:r>
              <a:rPr lang="en-US" i="1" dirty="0"/>
              <a:t>of A that </a:t>
            </a:r>
            <a:r>
              <a:rPr lang="en-US" dirty="0"/>
              <a:t>contain 1?</a:t>
            </a:r>
          </a:p>
          <a:p>
            <a:pPr marL="0" indent="0">
              <a:buNone/>
            </a:pPr>
            <a:r>
              <a:rPr lang="en-US" dirty="0"/>
              <a:t>	c. How many </a:t>
            </a:r>
            <a:r>
              <a:rPr lang="en-US" i="1" dirty="0">
                <a:solidFill>
                  <a:srgbClr val="FF0000"/>
                </a:solidFill>
              </a:rPr>
              <a:t>subsets</a:t>
            </a:r>
            <a:r>
              <a:rPr lang="en-US" dirty="0"/>
              <a:t> neither contain 3 nor 4? </a:t>
            </a:r>
          </a:p>
        </p:txBody>
      </p:sp>
    </p:spTree>
    <p:extLst>
      <p:ext uri="{BB962C8B-B14F-4D97-AF65-F5344CB8AC3E}">
        <p14:creationId xmlns:p14="http://schemas.microsoft.com/office/powerpoint/2010/main" val="666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principle of Inclusion-exclusion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0" y="1406286"/>
            <a:ext cx="8229600" cy="4525963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|AB| = |A| + |B| - |AB|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90800" y="2895600"/>
            <a:ext cx="3886200" cy="2209800"/>
            <a:chOff x="2743200" y="2895600"/>
            <a:chExt cx="3886200" cy="2209800"/>
          </a:xfrm>
        </p:grpSpPr>
        <p:grpSp>
          <p:nvGrpSpPr>
            <p:cNvPr id="7" name="Group 6"/>
            <p:cNvGrpSpPr/>
            <p:nvPr/>
          </p:nvGrpSpPr>
          <p:grpSpPr>
            <a:xfrm>
              <a:off x="2743200" y="2895600"/>
              <a:ext cx="3886200" cy="2209800"/>
              <a:chOff x="1219200" y="3276600"/>
              <a:chExt cx="3886200" cy="2209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219200" y="3352800"/>
                <a:ext cx="2362200" cy="2057400"/>
              </a:xfrm>
              <a:prstGeom prst="ellipse">
                <a:avLst/>
              </a:prstGeom>
              <a:noFill/>
              <a:ln w="285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514600" y="3276600"/>
                <a:ext cx="2590800" cy="2209800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46212" y="366926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CC"/>
                    </a:solidFill>
                    <a:sym typeface="Symbol"/>
                  </a:rPr>
                  <a:t> a</a:t>
                </a:r>
                <a:endParaRPr lang="en-US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00200" y="4278868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CC"/>
                    </a:solidFill>
                    <a:sym typeface="Symbol"/>
                  </a:rPr>
                  <a:t> b</a:t>
                </a:r>
                <a:endParaRPr lang="en-US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85788" y="4812268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CC"/>
                    </a:solidFill>
                    <a:sym typeface="Symbol"/>
                  </a:rPr>
                  <a:t> c</a:t>
                </a:r>
                <a:endParaRPr lang="en-US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25836" y="4278868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sym typeface="Symbol"/>
                  </a:rPr>
                  <a:t> d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38600" y="4583668"/>
                <a:ext cx="45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 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18284" y="3821668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 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743200" y="36692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65198" y="382166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81200" y="5562600"/>
            <a:ext cx="5148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|</a:t>
            </a:r>
            <a:r>
              <a:rPr lang="en-US" sz="2200" dirty="0">
                <a:sym typeface="Symbol"/>
              </a:rPr>
              <a:t> AB </a:t>
            </a:r>
            <a:r>
              <a:rPr lang="en-US" sz="2200" dirty="0"/>
              <a:t>| = |A| + |B| - </a:t>
            </a:r>
            <a:r>
              <a:rPr lang="en-US" sz="2200" dirty="0">
                <a:sym typeface="Symbol"/>
              </a:rPr>
              <a:t>|AB|  = </a:t>
            </a:r>
            <a:r>
              <a:rPr lang="en-US" sz="2200" dirty="0"/>
              <a:t>4 + 3 - 1</a:t>
            </a:r>
          </a:p>
        </p:txBody>
      </p:sp>
    </p:spTree>
    <p:extLst>
      <p:ext uri="{BB962C8B-B14F-4D97-AF65-F5344CB8AC3E}">
        <p14:creationId xmlns:p14="http://schemas.microsoft.com/office/powerpoint/2010/main" val="329892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11925</TotalTime>
  <Words>440</Words>
  <Application>Microsoft Office PowerPoint</Application>
  <PresentationFormat>On-screen Show (4:3)</PresentationFormat>
  <Paragraphs>91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Office Theme</vt:lpstr>
      <vt:lpstr>CHAPTER 5 - COUNTING</vt:lpstr>
      <vt:lpstr>PowerPoint Presentation</vt:lpstr>
      <vt:lpstr>Product rule</vt:lpstr>
      <vt:lpstr>Product rule</vt:lpstr>
      <vt:lpstr>Product rule</vt:lpstr>
      <vt:lpstr>PowerPoint Presentation</vt:lpstr>
      <vt:lpstr>Exercises </vt:lpstr>
      <vt:lpstr>Exercises </vt:lpstr>
      <vt:lpstr>The principle of Inclusion-exclusion</vt:lpstr>
      <vt:lpstr>The principle of Inclusion-exclusion</vt:lpstr>
      <vt:lpstr>Quiz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Lenovo</dc:creator>
  <cp:lastModifiedBy>Lenovo</cp:lastModifiedBy>
  <cp:revision>83</cp:revision>
  <dcterms:created xsi:type="dcterms:W3CDTF">2017-06-06T09:31:34Z</dcterms:created>
  <dcterms:modified xsi:type="dcterms:W3CDTF">2019-08-13T06:12:06Z</dcterms:modified>
</cp:coreProperties>
</file>