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2"/>
  </p:notesMasterIdLst>
  <p:handoutMasterIdLst>
    <p:handoutMasterId r:id="rId73"/>
  </p:handoutMasterIdLst>
  <p:sldIdLst>
    <p:sldId id="256" r:id="rId2"/>
    <p:sldId id="332" r:id="rId3"/>
    <p:sldId id="429" r:id="rId4"/>
    <p:sldId id="443" r:id="rId5"/>
    <p:sldId id="453" r:id="rId6"/>
    <p:sldId id="452" r:id="rId7"/>
    <p:sldId id="444" r:id="rId8"/>
    <p:sldId id="257" r:id="rId9"/>
    <p:sldId id="325" r:id="rId10"/>
    <p:sldId id="414" r:id="rId11"/>
    <p:sldId id="447" r:id="rId12"/>
    <p:sldId id="448" r:id="rId13"/>
    <p:sldId id="330" r:id="rId14"/>
    <p:sldId id="419" r:id="rId15"/>
    <p:sldId id="460" r:id="rId16"/>
    <p:sldId id="454" r:id="rId17"/>
    <p:sldId id="391" r:id="rId18"/>
    <p:sldId id="386" r:id="rId19"/>
    <p:sldId id="424" r:id="rId20"/>
    <p:sldId id="426" r:id="rId21"/>
    <p:sldId id="423" r:id="rId22"/>
    <p:sldId id="427" r:id="rId23"/>
    <p:sldId id="387" r:id="rId24"/>
    <p:sldId id="476" r:id="rId25"/>
    <p:sldId id="390" r:id="rId26"/>
    <p:sldId id="467" r:id="rId27"/>
    <p:sldId id="459" r:id="rId28"/>
    <p:sldId id="464" r:id="rId29"/>
    <p:sldId id="421" r:id="rId30"/>
    <p:sldId id="422" r:id="rId31"/>
    <p:sldId id="379" r:id="rId32"/>
    <p:sldId id="462" r:id="rId33"/>
    <p:sldId id="380" r:id="rId34"/>
    <p:sldId id="458" r:id="rId35"/>
    <p:sldId id="381" r:id="rId36"/>
    <p:sldId id="430" r:id="rId37"/>
    <p:sldId id="382" r:id="rId38"/>
    <p:sldId id="334" r:id="rId39"/>
    <p:sldId id="348" r:id="rId40"/>
    <p:sldId id="354" r:id="rId41"/>
    <p:sldId id="442" r:id="rId42"/>
    <p:sldId id="355" r:id="rId43"/>
    <p:sldId id="362" r:id="rId44"/>
    <p:sldId id="357" r:id="rId45"/>
    <p:sldId id="439" r:id="rId46"/>
    <p:sldId id="440" r:id="rId47"/>
    <p:sldId id="363" r:id="rId48"/>
    <p:sldId id="368" r:id="rId49"/>
    <p:sldId id="366" r:id="rId50"/>
    <p:sldId id="468" r:id="rId51"/>
    <p:sldId id="469" r:id="rId52"/>
    <p:sldId id="475" r:id="rId53"/>
    <p:sldId id="470" r:id="rId54"/>
    <p:sldId id="471" r:id="rId55"/>
    <p:sldId id="472" r:id="rId56"/>
    <p:sldId id="394" r:id="rId57"/>
    <p:sldId id="395" r:id="rId58"/>
    <p:sldId id="396" r:id="rId59"/>
    <p:sldId id="398" r:id="rId60"/>
    <p:sldId id="399" r:id="rId61"/>
    <p:sldId id="405" r:id="rId62"/>
    <p:sldId id="400" r:id="rId63"/>
    <p:sldId id="411" r:id="rId64"/>
    <p:sldId id="401" r:id="rId65"/>
    <p:sldId id="408" r:id="rId66"/>
    <p:sldId id="434" r:id="rId67"/>
    <p:sldId id="435" r:id="rId68"/>
    <p:sldId id="404" r:id="rId69"/>
    <p:sldId id="474" r:id="rId70"/>
    <p:sldId id="270" r:id="rId71"/>
  </p:sldIdLst>
  <p:sldSz cx="9144000" cy="6858000" type="screen4x3"/>
  <p:notesSz cx="6858000" cy="9144000"/>
  <p:custDataLst>
    <p:tags r:id="rId7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118BF"/>
    <a:srgbClr val="FFFF99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E9B08-E88D-4F45-92C8-2D0E5548CD31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Chapter 9 -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46C31-97FF-4AF4-BB5D-AE56AA352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C1105-B935-4572-B19B-0D394C459935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Chapter 9 -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DCF8-FD03-4BBE-A754-433540852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22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3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5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A  directed  graph  is  weakly  connected  if and  only  if  there  is  always  a  path  between two  vertices when the  directions of  the  edges  are  disregarded.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Note that if a directed graph is strongly connected, then it is also weakly connected.</a:t>
            </a:r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49D9B-EAD5-41A2-A16C-A1D6CED2D6AD}" type="slidenum">
              <a:rPr lang="en-US" altLang="en-US" smtClean="0"/>
              <a:pPr eaLnBrk="1" hangingPunct="1"/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Many  problems  can  be modeled  using  graphs  with  weights  assigned  to  their  edges.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A basic graph model:  representing cities by vertices  and  flights by  edges.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Problems  involving  distances: assigning distances between cities to the edges.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Problems involving flight time: assigning flight  times  to  edges.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Problems  involving  fares: assigning  fares  to  the  edges.</a:t>
            </a: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D90488-3815-40C6-AE1B-EB90BF0499BE}" type="slidenum">
              <a:rPr lang="en-US" altLang="en-US" smtClean="0"/>
              <a:pPr eaLnBrk="1" hangingPunct="1"/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Dijkstra’s algorithm for finding the shortest path between a and z in a connected simple undirected weighted graph.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Dijkstra’s algorithm  proceeds by finding the  length  of  a shortest path from a  to a first vertex, the  length of  a  shortest path from a to a second vertex,  and so on, until the  length of  a shortest path from a  to z  is found.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The algorithm relies on a series of  iterations.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S: a distinguished set of  vertices is constructed by adding one vertex at each iteration.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L(v): the label of vertex v.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A vertex w is labeled with the length of a shortest path from a  to w  that contains only vertices already in the distinguished set.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The vertex added to the distinguished set is one with  a minimal label  among  those vertices not already in the  set. </a:t>
            </a:r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3644BD-BBA7-4A11-AEBC-7E4661F24A35}" type="slidenum">
              <a:rPr lang="en-US" altLang="en-US" smtClean="0"/>
              <a:pPr eaLnBrk="1" hangingPunct="1"/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Note that Hamilton circuits and Hamilton paths are SIMPLE paths, which do not contain the same edge more than once.</a:t>
            </a:r>
          </a:p>
          <a:p>
            <a:pPr marL="171450" indent="-171450">
              <a:buFontTx/>
              <a:buChar char="-"/>
              <a:defRPr/>
            </a:pPr>
            <a:r>
              <a:rPr lang="en-US" dirty="0"/>
              <a:t>Not that having an Hamilton circuit implies the existence of an Hamilton path.</a:t>
            </a:r>
          </a:p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B33DC8-8F37-4D30-AB0D-3B738A7CE26B}" type="slidenum">
              <a:rPr lang="en-US" altLang="en-US" smtClean="0"/>
              <a:pPr eaLnBrk="1" hangingPunct="1"/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E7416F-E529-4455-9E47-6131D0683A61}" type="slidenum">
              <a:rPr lang="en-US" altLang="en-US" smtClean="0"/>
              <a:pPr eaLnBrk="1" hangingPunct="1"/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  <a:cs typeface="Arial" charset="0"/>
              </a:rPr>
              <a:t>- The Traveling Salesman Problem is a</a:t>
            </a:r>
            <a:r>
              <a:rPr lang="en-US" altLang="en-US"/>
              <a:t>n  important  problem involving  weighted graphs. 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3AB69E-FFDC-4F33-94C8-C4B4DABC3BCC}" type="slidenum">
              <a:rPr lang="en-US" altLang="en-US" smtClean="0"/>
              <a:pPr eaLnBrk="1" hangingPunct="1"/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65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76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0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5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5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BDD5448-2F0E-4AFA-ACDA-FEB21B96B1B9}" type="datetime1">
              <a:rPr lang="en-US" smtClean="0"/>
              <a:t>3/23/2020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A7A9-DA2A-452C-A806-ED4DA153458D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DB5E-C039-4731-8C68-48FA04015DDD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A50-0479-408E-A7C4-537D77CBA259}" type="datetime1">
              <a:rPr lang="en-US" smtClean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9 -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3F4847-B6B0-450F-8065-E507D9762F24}" type="datetime1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3F81-0B01-43C6-9B4B-E06236977D0E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A3E-BADB-4782-BE83-D0BD25B1084D}" type="datetime1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3975-EEDB-43F0-89C4-D4014DD8ACB2}" type="datetime1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DD2-D2F8-4B09-8722-7C9E0D266C9E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8F5-E3A6-476A-A0BD-0AD55854274C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A30-A6F6-4A77-9298-497A0F0C7FA9}" type="datetime1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A381FC-DE03-4A5F-A9C4-69F79FCAF099}" type="datetime1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Chapter 9 - Graphs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583143-E33D-4DCC-B645-0A080B4C6E1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0070C0"/>
                </a:solidFill>
              </a:rPr>
              <a:t>Chapter 9-Graphs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6858000" cy="533400"/>
          </a:xfrm>
        </p:spPr>
        <p:txBody>
          <a:bodyPr>
            <a:normAutofit fontScale="62500" lnSpcReduction="20000"/>
          </a:bodyPr>
          <a:lstStyle/>
          <a:p>
            <a:r>
              <a:rPr lang="en-US" sz="2600" i="1" dirty="0"/>
              <a:t>“One graph is worth a thousand logs.” </a:t>
            </a:r>
          </a:p>
          <a:p>
            <a:r>
              <a:rPr lang="en-US" dirty="0"/>
              <a:t>Michal </a:t>
            </a:r>
            <a:r>
              <a:rPr lang="en-US" dirty="0" err="1"/>
              <a:t>Aharon</a:t>
            </a:r>
            <a:r>
              <a:rPr lang="en-US" dirty="0"/>
              <a:t>, Gilad </a:t>
            </a:r>
            <a:r>
              <a:rPr lang="en-US" dirty="0" err="1"/>
              <a:t>Barash</a:t>
            </a:r>
            <a:r>
              <a:rPr lang="en-US" dirty="0"/>
              <a:t>, Ira Cohen and Eli Mordechai.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</a:p>
        </p:txBody>
      </p:sp>
    </p:spTree>
    <p:extLst>
      <p:ext uri="{BB962C8B-B14F-4D97-AF65-F5344CB8AC3E}">
        <p14:creationId xmlns:p14="http://schemas.microsoft.com/office/powerpoint/2010/main" val="2243378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70" y="1295400"/>
            <a:ext cx="325843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23066" y="4267200"/>
            <a:ext cx="204453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directed</a:t>
            </a:r>
            <a:r>
              <a:rPr lang="en-US" sz="2400" b="1" i="1" dirty="0"/>
              <a:t> </a:t>
            </a:r>
            <a:r>
              <a:rPr lang="en-US" i="1" dirty="0"/>
              <a:t>graph</a:t>
            </a:r>
          </a:p>
          <a:p>
            <a:pPr algn="ctr"/>
            <a:r>
              <a:rPr lang="en-US" i="1" dirty="0"/>
              <a:t>(</a:t>
            </a:r>
            <a:r>
              <a:rPr lang="en-US" i="1" dirty="0">
                <a:solidFill>
                  <a:srgbClr val="0000FF"/>
                </a:solidFill>
              </a:rPr>
              <a:t>digraph</a:t>
            </a:r>
            <a:r>
              <a:rPr lang="en-US" i="1" dirty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888"/>
            <a:ext cx="382905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3962400"/>
            <a:ext cx="24725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An </a:t>
            </a:r>
            <a:r>
              <a:rPr lang="en-US" sz="2400" b="1" i="1" dirty="0">
                <a:solidFill>
                  <a:srgbClr val="0000FF"/>
                </a:solidFill>
              </a:rPr>
              <a:t>undirected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i="1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293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i="1" dirty="0">
                <a:solidFill>
                  <a:srgbClr val="0000FF"/>
                </a:solidFill>
              </a:rPr>
              <a:t>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21920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191414"/>
              </p:ext>
            </p:extLst>
          </p:nvPr>
        </p:nvGraphicFramePr>
        <p:xfrm>
          <a:off x="1219200" y="3276600"/>
          <a:ext cx="2819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FFFF99"/>
                          </a:solidFill>
                        </a:rPr>
                        <a:t>adjacency</a:t>
                      </a:r>
                      <a:r>
                        <a:rPr lang="en-US" sz="2400" i="1" dirty="0">
                          <a:solidFill>
                            <a:srgbClr val="FFCC00"/>
                          </a:solidFill>
                        </a:rPr>
                        <a:t> </a:t>
                      </a:r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07374"/>
              </p:ext>
            </p:extLst>
          </p:nvPr>
        </p:nvGraphicFramePr>
        <p:xfrm>
          <a:off x="4953000" y="38100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FFFF99"/>
                          </a:solidFill>
                        </a:rPr>
                        <a:t>incident</a:t>
                      </a:r>
                      <a:r>
                        <a:rPr lang="en-US" sz="2400" dirty="0"/>
                        <a:t> vertices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{a, 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{a, 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{c, 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1" y="2819400"/>
            <a:ext cx="31385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>
                <a:solidFill>
                  <a:srgbClr val="0000FF"/>
                </a:solidFill>
              </a:rPr>
              <a:t>edge {u, v}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is called </a:t>
            </a:r>
            <a:r>
              <a:rPr lang="en-US" sz="2800" b="1" i="1" dirty="0">
                <a:solidFill>
                  <a:srgbClr val="0000FF"/>
                </a:solidFill>
              </a:rPr>
              <a:t>incident</a:t>
            </a:r>
            <a:r>
              <a:rPr lang="en-US" sz="2000" i="1" dirty="0"/>
              <a:t> </a:t>
            </a:r>
            <a:r>
              <a:rPr lang="en-US" sz="2000" dirty="0"/>
              <a:t>with u and v</a:t>
            </a:r>
            <a:endParaRPr lang="en-US" sz="2000" dirty="0">
              <a:sym typeface="Symbo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0" y="2323981"/>
            <a:ext cx="382905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If an </a:t>
            </a:r>
            <a:r>
              <a:rPr lang="en-US" sz="2200" i="1" dirty="0"/>
              <a:t>edge </a:t>
            </a:r>
            <a:r>
              <a:rPr lang="en-US" sz="2200" b="1" dirty="0">
                <a:solidFill>
                  <a:srgbClr val="0000FF"/>
                </a:solidFill>
              </a:rPr>
              <a:t>{u, v}</a:t>
            </a:r>
            <a:r>
              <a:rPr lang="en-US" sz="2200" dirty="0"/>
              <a:t> exists, then </a:t>
            </a:r>
            <a:r>
              <a:rPr lang="en-US" sz="2200" i="1" dirty="0">
                <a:solidFill>
                  <a:srgbClr val="0000FF"/>
                </a:solidFill>
              </a:rPr>
              <a:t>u and v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are called </a:t>
            </a:r>
            <a:r>
              <a:rPr lang="en-US" sz="2800" b="1" i="1" dirty="0">
                <a:solidFill>
                  <a:srgbClr val="0000FF"/>
                </a:solidFill>
              </a:rPr>
              <a:t>adjacent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398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Basic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21920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41634"/>
              </p:ext>
            </p:extLst>
          </p:nvPr>
        </p:nvGraphicFramePr>
        <p:xfrm>
          <a:off x="5105400" y="2880360"/>
          <a:ext cx="198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degree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2743200"/>
            <a:ext cx="38862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ym typeface="Wingdings" pitchFamily="2" charset="2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sym typeface="Wingdings" pitchFamily="2" charset="2"/>
              </a:rPr>
              <a:t>degree </a:t>
            </a:r>
            <a:r>
              <a:rPr lang="en-US" sz="2200" dirty="0">
                <a:sym typeface="Wingdings" pitchFamily="2" charset="2"/>
              </a:rPr>
              <a:t>of a vertex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v</a:t>
            </a:r>
            <a:r>
              <a:rPr lang="en-US" sz="2200" dirty="0">
                <a:sym typeface="Wingdings" pitchFamily="2" charset="2"/>
              </a:rPr>
              <a:t>: </a:t>
            </a:r>
          </a:p>
          <a:p>
            <a:endParaRPr lang="en-US" sz="2200" dirty="0">
              <a:sym typeface="Wingdings" pitchFamily="2" charset="2"/>
            </a:endParaRPr>
          </a:p>
          <a:p>
            <a:r>
              <a:rPr lang="en-US" sz="2200" dirty="0">
                <a:sym typeface="Wingdings" pitchFamily="2" charset="2"/>
              </a:rPr>
              <a:t>= the number of edges </a:t>
            </a:r>
            <a:r>
              <a:rPr lang="en-US" sz="2200" i="1" dirty="0">
                <a:solidFill>
                  <a:srgbClr val="0000FF"/>
                </a:solidFill>
                <a:sym typeface="Wingdings" pitchFamily="2" charset="2"/>
              </a:rPr>
              <a:t>incident</a:t>
            </a:r>
            <a:r>
              <a:rPr lang="en-US" sz="2200" dirty="0">
                <a:sym typeface="Wingdings" pitchFamily="2" charset="2"/>
              </a:rPr>
              <a:t> with </a:t>
            </a:r>
            <a:r>
              <a:rPr lang="en-US" sz="2200" dirty="0">
                <a:solidFill>
                  <a:srgbClr val="0000FF"/>
                </a:solidFill>
                <a:sym typeface="Wingdings" pitchFamily="2" charset="2"/>
              </a:rPr>
              <a:t>v</a:t>
            </a:r>
            <a:r>
              <a:rPr lang="en-US" sz="2200" dirty="0">
                <a:sym typeface="Wingdings" pitchFamily="2" charset="2"/>
              </a:rPr>
              <a:t>, except that </a:t>
            </a:r>
            <a:r>
              <a:rPr lang="en-US" sz="2200" i="1" dirty="0">
                <a:solidFill>
                  <a:srgbClr val="0000FF"/>
                </a:solidFill>
                <a:sym typeface="Wingdings" pitchFamily="2" charset="2"/>
              </a:rPr>
              <a:t>a loop </a:t>
            </a:r>
            <a:r>
              <a:rPr lang="en-US" sz="2200" dirty="0">
                <a:sym typeface="Wingdings" pitchFamily="2" charset="2"/>
              </a:rPr>
              <a:t>at a vertex </a:t>
            </a:r>
            <a:r>
              <a:rPr lang="en-US" sz="2200" i="1" dirty="0">
                <a:solidFill>
                  <a:srgbClr val="0000FF"/>
                </a:solidFill>
                <a:sym typeface="Wingdings" pitchFamily="2" charset="2"/>
              </a:rPr>
              <a:t>contributes twice</a:t>
            </a:r>
            <a:r>
              <a:rPr lang="en-US" sz="2200" dirty="0">
                <a:sym typeface="Wingdings" pitchFamily="2" charset="2"/>
              </a:rPr>
              <a:t>.</a:t>
            </a:r>
          </a:p>
          <a:p>
            <a:r>
              <a:rPr lang="en-US" sz="2200" i="1" dirty="0">
                <a:sym typeface="Wingdings" pitchFamily="2" charset="2"/>
              </a:rPr>
              <a:t>Notation:  </a:t>
            </a:r>
            <a:r>
              <a:rPr lang="en-US" sz="2800" dirty="0" err="1">
                <a:solidFill>
                  <a:srgbClr val="0000FF"/>
                </a:solidFill>
                <a:sym typeface="Wingdings" pitchFamily="2" charset="2"/>
              </a:rPr>
              <a:t>deg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(v)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0" y="3622040"/>
            <a:ext cx="201048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 is called </a:t>
            </a:r>
            <a:r>
              <a:rPr lang="en-US" b="1" i="1" dirty="0">
                <a:solidFill>
                  <a:srgbClr val="0000FF"/>
                </a:solidFill>
              </a:rPr>
              <a:t>pendant</a:t>
            </a:r>
            <a:r>
              <a:rPr lang="en-US" i="1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4355068"/>
            <a:ext cx="19575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d is called </a:t>
            </a:r>
            <a:r>
              <a:rPr lang="en-US" b="1" i="1" dirty="0">
                <a:solidFill>
                  <a:srgbClr val="0000FF"/>
                </a:solidFill>
              </a:rPr>
              <a:t>isolated</a:t>
            </a:r>
            <a:r>
              <a:rPr lang="en-US" i="1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5196840"/>
            <a:ext cx="2941318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Remark:  </a:t>
            </a:r>
            <a:r>
              <a:rPr lang="en-US" dirty="0">
                <a:sym typeface="Symbol"/>
              </a:rPr>
              <a:t></a:t>
            </a:r>
            <a:r>
              <a:rPr lang="en-US" baseline="-25000" dirty="0">
                <a:sym typeface="Symbol"/>
              </a:rPr>
              <a:t>degree</a:t>
            </a:r>
            <a:r>
              <a:rPr lang="en-US" dirty="0">
                <a:sym typeface="Symbol"/>
              </a:rPr>
              <a:t> = 2| Edges |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724400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sym typeface="Symbol"/>
              </a:rPr>
              <a:t></a:t>
            </a:r>
            <a:r>
              <a:rPr lang="en-US" b="1" baseline="-25000" dirty="0">
                <a:sym typeface="Symbol"/>
              </a:rPr>
              <a:t>degree</a:t>
            </a:r>
            <a:r>
              <a:rPr lang="en-US" dirty="0"/>
              <a:t>= 6</a:t>
            </a:r>
          </a:p>
        </p:txBody>
      </p:sp>
    </p:spTree>
    <p:extLst>
      <p:ext uri="{BB962C8B-B14F-4D97-AF65-F5344CB8AC3E}">
        <p14:creationId xmlns:p14="http://schemas.microsoft.com/office/powerpoint/2010/main" val="122390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760" y="3124200"/>
            <a:ext cx="6777317" cy="2514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THE HANDSHAKING THEOREM: </a:t>
            </a:r>
          </a:p>
          <a:p>
            <a:pPr marL="0" indent="0" algn="ctr">
              <a:buNone/>
            </a:pPr>
            <a:r>
              <a:rPr lang="en-US" sz="2200" i="1" dirty="0">
                <a:solidFill>
                  <a:srgbClr val="0000FF"/>
                </a:solidFill>
                <a:sym typeface="Wingdings" pitchFamily="2" charset="2"/>
              </a:rPr>
              <a:t>(one edge = two degrees)</a:t>
            </a:r>
          </a:p>
          <a:p>
            <a:pPr marL="68580" indent="0" algn="ctr">
              <a:buNone/>
            </a:pPr>
            <a:r>
              <a:rPr lang="en-US" sz="4000" dirty="0">
                <a:solidFill>
                  <a:srgbClr val="7030A0"/>
                </a:solidFill>
                <a:sym typeface="Symbol"/>
              </a:rPr>
              <a:t></a:t>
            </a:r>
            <a:r>
              <a:rPr lang="en-US" sz="4000" baseline="-25000" dirty="0" err="1">
                <a:solidFill>
                  <a:srgbClr val="7030A0"/>
                </a:solidFill>
                <a:sym typeface="Symbol"/>
              </a:rPr>
              <a:t>vV</a:t>
            </a:r>
            <a:r>
              <a:rPr lang="en-US" sz="4000" dirty="0" err="1">
                <a:solidFill>
                  <a:srgbClr val="7030A0"/>
                </a:solidFill>
                <a:sym typeface="Symbol"/>
              </a:rPr>
              <a:t>deg</a:t>
            </a:r>
            <a:r>
              <a:rPr lang="en-US" sz="4000" dirty="0">
                <a:solidFill>
                  <a:srgbClr val="7030A0"/>
                </a:solidFill>
                <a:sym typeface="Symbol"/>
              </a:rPr>
              <a:t>(v) = 2|E| </a:t>
            </a: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“the sum of the degrees </a:t>
            </a:r>
            <a:r>
              <a:rPr lang="en-US" sz="2200" i="1" dirty="0">
                <a:solidFill>
                  <a:srgbClr val="0000FF"/>
                </a:solidFill>
              </a:rPr>
              <a:t>is twice</a:t>
            </a:r>
            <a:r>
              <a:rPr lang="en-US" sz="2200" i="1" dirty="0"/>
              <a:t> the number of edges”.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ym typeface="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9352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29200" y="1295400"/>
            <a:ext cx="28028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i="1" dirty="0">
                <a:solidFill>
                  <a:srgbClr val="0000FF"/>
                </a:solidFill>
              </a:rPr>
              <a:t>3 edges:  </a:t>
            </a:r>
            <a:r>
              <a:rPr lang="en-US" dirty="0"/>
              <a:t>{a, a},  {c, b},  {a, c}</a:t>
            </a:r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(a) = 3</a:t>
            </a:r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(b) = 1</a:t>
            </a:r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(c) = 2</a:t>
            </a:r>
          </a:p>
          <a:p>
            <a:r>
              <a:rPr lang="en-US" u="sng" dirty="0"/>
              <a:t>  </a:t>
            </a:r>
            <a:r>
              <a:rPr lang="en-US" u="sng" dirty="0" err="1"/>
              <a:t>deg</a:t>
            </a:r>
            <a:r>
              <a:rPr lang="en-US" u="sng" dirty="0"/>
              <a:t>(d) = 0   </a:t>
            </a:r>
          </a:p>
          <a:p>
            <a:r>
              <a:rPr lang="en-US" dirty="0"/>
              <a:t>    </a:t>
            </a:r>
            <a:r>
              <a:rPr lang="en-US" sz="2400" b="1" dirty="0">
                <a:solidFill>
                  <a:srgbClr val="FF0000"/>
                </a:solidFill>
                <a:sym typeface="Symbol"/>
              </a:rPr>
              <a:t></a:t>
            </a:r>
            <a:r>
              <a:rPr lang="en-US" b="1" baseline="-25000" dirty="0" err="1">
                <a:solidFill>
                  <a:srgbClr val="FF0000"/>
                </a:solidFill>
                <a:sym typeface="Symbol"/>
              </a:rPr>
              <a:t>deg</a:t>
            </a:r>
            <a:r>
              <a:rPr lang="en-US" sz="2400" i="1" dirty="0">
                <a:solidFill>
                  <a:srgbClr val="FF0000"/>
                </a:solidFill>
              </a:rPr>
              <a:t>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85280" y="4148328"/>
            <a:ext cx="1938736" cy="46166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always EVEN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6400800" y="4168648"/>
            <a:ext cx="271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24600" y="2865120"/>
            <a:ext cx="1676400" cy="130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1062" y="609600"/>
            <a:ext cx="610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THE HANDSHAKING THEOREM </a:t>
            </a:r>
            <a:r>
              <a:rPr lang="en-US" dirty="0">
                <a:sym typeface="Wingdings" pitchFamily="2" charset="2"/>
              </a:rPr>
              <a:t>(for undirected graphs)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4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3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76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THE HANDSHAKING THEOREM - </a:t>
            </a:r>
            <a:r>
              <a:rPr lang="en-US" sz="2800" i="1" dirty="0">
                <a:solidFill>
                  <a:srgbClr val="C00000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43492" y="1447800"/>
                <a:ext cx="6777317" cy="350897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dirty="0">
                    <a:solidFill>
                      <a:srgbClr val="C00000"/>
                    </a:solidFill>
                  </a:rPr>
                  <a:t>Ex1.</a:t>
                </a:r>
                <a:r>
                  <a:rPr lang="en-US" dirty="0">
                    <a:solidFill>
                      <a:schemeClr val="tx1"/>
                    </a:solidFill>
                  </a:rPr>
                  <a:t> Is there an undirected graph with </a:t>
                </a:r>
                <a:r>
                  <a:rPr lang="en-US" i="1" dirty="0">
                    <a:solidFill>
                      <a:srgbClr val="0000FF"/>
                    </a:solidFill>
                  </a:rPr>
                  <a:t>degree sequence </a:t>
                </a:r>
                <a:r>
                  <a:rPr lang="en-US" dirty="0">
                    <a:solidFill>
                      <a:srgbClr val="FF0000"/>
                    </a:solidFill>
                  </a:rPr>
                  <a:t>7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4, </a:t>
                </a: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>
                    <a:solidFill>
                      <a:schemeClr val="tx1"/>
                    </a:solidFill>
                  </a:rPr>
                  <a:t>, 2, 2?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i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deg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v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e>
                    </m:nary>
                    <m:r>
                      <a:rPr lang="en-US" i="1">
                        <a:solidFill>
                          <a:srgbClr val="0000FF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/>
                  </a:rPr>
                  <a:t>= 7 + 5 + 4 + 3 + 2 + 2 =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23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(!)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A such graph does not exist.</a:t>
                </a:r>
                <a:endParaRPr lang="en-US" dirty="0">
                  <a:sym typeface="Symbol"/>
                </a:endParaRPr>
              </a:p>
              <a:p>
                <a:pPr>
                  <a:buFontTx/>
                  <a:buChar char="-"/>
                </a:pPr>
                <a:endParaRPr lang="en-US" dirty="0"/>
              </a:p>
              <a:p>
                <a:endParaRPr lang="en-US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43492" y="1447800"/>
                <a:ext cx="6777317" cy="3508977"/>
              </a:xfrm>
              <a:blipFill rotWithShape="1">
                <a:blip r:embed="rId3"/>
                <a:stretch>
                  <a:fillRect l="-1529" t="-15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6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76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THE HANDSHAKING THEOREM - </a:t>
            </a:r>
            <a:r>
              <a:rPr lang="en-US" sz="2800" i="1" dirty="0">
                <a:solidFill>
                  <a:srgbClr val="C00000"/>
                </a:solidFill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43492" y="1143000"/>
                <a:ext cx="6777317" cy="350897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  <a:sym typeface="Symbol"/>
                  </a:rPr>
                  <a:t>Ex2.  </a:t>
                </a:r>
                <a:r>
                  <a:rPr lang="en-US" sz="2400" i="1" dirty="0">
                    <a:solidFill>
                      <a:srgbClr val="0000FF"/>
                    </a:solidFill>
                    <a:sym typeface="Symbol"/>
                  </a:rPr>
                  <a:t>How many edges</a:t>
                </a:r>
                <a:r>
                  <a:rPr lang="en-US" sz="2400" dirty="0">
                    <a:sym typeface="Symbol"/>
                  </a:rPr>
                  <a:t> does a graph have if its </a:t>
                </a:r>
                <a:r>
                  <a:rPr lang="en-US" sz="2400" i="1" dirty="0">
                    <a:solidFill>
                      <a:srgbClr val="0000FF"/>
                    </a:solidFill>
                    <a:sym typeface="Symbol"/>
                  </a:rPr>
                  <a:t>degree sequence</a:t>
                </a:r>
                <a:r>
                  <a:rPr lang="en-US" sz="2400" i="1" dirty="0"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is 5, 5, 4, 3, 2, 1, 0 ?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Symbol"/>
                  </a:rPr>
                  <a:t>Draw a such graph.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sym typeface="Symbol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deg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v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= 5 + 5 + 4 + 3 + 2 + 1 + 0 </a:t>
                </a:r>
              </a:p>
              <a:p>
                <a:pPr marL="0" indent="0">
                  <a:buNone/>
                </a:pPr>
                <a:r>
                  <a:rPr lang="en-US" sz="2400" dirty="0">
                    <a:sym typeface="Symbol"/>
                  </a:rPr>
                  <a:t>	= 20 = </a:t>
                </a:r>
                <a:r>
                  <a:rPr lang="en-US" sz="2400" dirty="0">
                    <a:solidFill>
                      <a:srgbClr val="0000FF"/>
                    </a:solidFill>
                    <a:sym typeface="Symbol"/>
                  </a:rPr>
                  <a:t>2.|E| 	</a:t>
                </a:r>
                <a:r>
                  <a:rPr lang="en-US" sz="2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en-US" sz="2400" dirty="0">
                    <a:sym typeface="Wingdings" panose="05000000000000000000" pitchFamily="2" charset="2"/>
                  </a:rPr>
                  <a:t>|E| = 10.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43492" y="1143000"/>
                <a:ext cx="6777317" cy="3508977"/>
              </a:xfrm>
              <a:blipFill rotWithShape="1">
                <a:blip r:embed="rId3"/>
                <a:stretch>
                  <a:fillRect l="-1349" t="-13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51703"/>
            <a:ext cx="2667000" cy="173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255254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8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053" y="4762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Directed graphs -Basic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190625"/>
            <a:ext cx="3914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64615"/>
              </p:ext>
            </p:extLst>
          </p:nvPr>
        </p:nvGraphicFramePr>
        <p:xfrm>
          <a:off x="914400" y="2306320"/>
          <a:ext cx="3969386" cy="214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99"/>
                          </a:solidFill>
                        </a:rPr>
                        <a:t>In-degree</a:t>
                      </a:r>
                      <a:endParaRPr lang="en-US" i="0" baseline="-25000" dirty="0">
                        <a:solidFill>
                          <a:srgbClr val="FFFF99"/>
                        </a:solidFill>
                      </a:endParaRPr>
                    </a:p>
                    <a:p>
                      <a:pPr algn="ctr"/>
                      <a:r>
                        <a:rPr lang="en-US" i="0" baseline="0" dirty="0" err="1">
                          <a:solidFill>
                            <a:srgbClr val="FFFF99"/>
                          </a:solidFill>
                        </a:rPr>
                        <a:t>deg</a:t>
                      </a:r>
                      <a:r>
                        <a:rPr lang="en-US" sz="2600" i="0" baseline="30000" dirty="0">
                          <a:solidFill>
                            <a:srgbClr val="FFFF99"/>
                          </a:solidFill>
                        </a:rPr>
                        <a:t>-</a:t>
                      </a:r>
                      <a:endParaRPr lang="en-US" sz="2600" i="1" baseline="30000" dirty="0">
                        <a:solidFill>
                          <a:srgbClr val="FFFF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99"/>
                          </a:solidFill>
                        </a:rPr>
                        <a:t>Out-degree</a:t>
                      </a:r>
                    </a:p>
                    <a:p>
                      <a:pPr algn="ctr"/>
                      <a:r>
                        <a:rPr lang="en-US" i="0" dirty="0" err="1">
                          <a:solidFill>
                            <a:srgbClr val="FFFF99"/>
                          </a:solidFill>
                        </a:rPr>
                        <a:t>deg</a:t>
                      </a:r>
                      <a:r>
                        <a:rPr lang="en-US" i="0" baseline="30000" dirty="0">
                          <a:solidFill>
                            <a:srgbClr val="FFFF99"/>
                          </a:solidFill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199640" y="4491335"/>
            <a:ext cx="233429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 </a:t>
            </a:r>
            <a:r>
              <a:rPr lang="en-US" sz="2400" baseline="-25000" dirty="0" err="1">
                <a:solidFill>
                  <a:srgbClr val="0000FF"/>
                </a:solidFill>
              </a:rPr>
              <a:t>deg</a:t>
            </a:r>
            <a:r>
              <a:rPr lang="en-US" sz="2400" baseline="-25000" dirty="0">
                <a:solidFill>
                  <a:srgbClr val="0000FF"/>
                </a:solidFill>
              </a:rPr>
              <a:t>-</a:t>
            </a:r>
            <a:r>
              <a:rPr lang="en-US" sz="2400" dirty="0"/>
              <a:t>    =    </a:t>
            </a:r>
            <a:r>
              <a:rPr lang="en-US" sz="2400" dirty="0">
                <a:sym typeface="Symbol"/>
              </a:rPr>
              <a:t></a:t>
            </a:r>
            <a:r>
              <a:rPr lang="en-US" sz="2400" baseline="-25000" dirty="0" err="1">
                <a:solidFill>
                  <a:srgbClr val="0000FF"/>
                </a:solidFill>
              </a:rPr>
              <a:t>deg</a:t>
            </a:r>
            <a:r>
              <a:rPr lang="en-US" sz="2400" baseline="-25000" dirty="0">
                <a:solidFill>
                  <a:srgbClr val="0000FF"/>
                </a:solidFill>
              </a:rPr>
              <a:t>+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2532" y="45567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48" y="3164181"/>
            <a:ext cx="3183890" cy="1179219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4881880" y="452628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directed edges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96000" y="3429000"/>
            <a:ext cx="1043094" cy="1127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7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i="1" dirty="0">
                <a:solidFill>
                  <a:srgbClr val="FF0000"/>
                </a:solidFill>
              </a:rPr>
              <a:t>Special</a:t>
            </a:r>
            <a:r>
              <a:rPr lang="en-US" dirty="0"/>
              <a:t> simple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</a:rPr>
              <a:t> 	Complete graphs </a:t>
            </a:r>
            <a:r>
              <a:rPr lang="en-US" dirty="0" err="1">
                <a:solidFill>
                  <a:srgbClr val="0000FF"/>
                </a:solidFill>
              </a:rPr>
              <a:t>K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</a:rPr>
              <a:t> 	Cycles C</a:t>
            </a:r>
            <a:r>
              <a:rPr lang="en-US" baseline="-25000" dirty="0">
                <a:solidFill>
                  <a:srgbClr val="0000FF"/>
                </a:solidFill>
              </a:rPr>
              <a:t>n</a:t>
            </a:r>
            <a:endParaRPr lang="en-US" dirty="0">
              <a:solidFill>
                <a:srgbClr val="0000FF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</a:rPr>
              <a:t> 	Wheels </a:t>
            </a:r>
            <a:r>
              <a:rPr lang="en-US" dirty="0" err="1">
                <a:solidFill>
                  <a:srgbClr val="0000FF"/>
                </a:solidFill>
              </a:rPr>
              <a:t>W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FF"/>
                </a:solidFill>
              </a:rPr>
              <a:t> 	n-cubes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endParaRPr lang="en-US" baseline="-25000" dirty="0">
              <a:solidFill>
                <a:srgbClr val="0000FF"/>
              </a:solidFill>
            </a:endParaRPr>
          </a:p>
          <a:p>
            <a:pPr marL="68580" indent="0">
              <a:buNone/>
            </a:pPr>
            <a:r>
              <a:rPr lang="en-US" b="1" u="sng" dirty="0"/>
              <a:t>Questions: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How to construct?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vertices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Number of edges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Degree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4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simple graphs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556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Complete graphs </a:t>
            </a:r>
            <a:r>
              <a:rPr lang="en-US" sz="3200" b="1" dirty="0" err="1">
                <a:solidFill>
                  <a:srgbClr val="0000FF"/>
                </a:solidFill>
              </a:rPr>
              <a:t>K</a:t>
            </a:r>
            <a:r>
              <a:rPr lang="en-US" sz="3200" b="1" baseline="-25000" dirty="0" err="1">
                <a:solidFill>
                  <a:srgbClr val="0000FF"/>
                </a:solidFill>
              </a:rPr>
              <a:t>n</a:t>
            </a:r>
            <a:r>
              <a:rPr lang="en-US" sz="3200" b="1" baseline="-25000" dirty="0">
                <a:solidFill>
                  <a:srgbClr val="0000FF"/>
                </a:solidFill>
              </a:rPr>
              <a:t> 	</a:t>
            </a:r>
            <a:r>
              <a:rPr lang="en-US" sz="2400" dirty="0"/>
              <a:t>(n </a:t>
            </a:r>
            <a:r>
              <a:rPr lang="en-US" sz="2400" dirty="0">
                <a:sym typeface="Symbol"/>
              </a:rPr>
              <a:t>1</a:t>
            </a:r>
            <a:r>
              <a:rPr lang="en-US" sz="2400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990600" y="1981200"/>
            <a:ext cx="1642733" cy="2133600"/>
            <a:chOff x="1252867" y="1905000"/>
            <a:chExt cx="1642733" cy="21336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867" y="1905000"/>
              <a:ext cx="1642733" cy="164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26108" y="366926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4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95600" y="2057400"/>
            <a:ext cx="1651810" cy="2055257"/>
            <a:chOff x="3529790" y="1981200"/>
            <a:chExt cx="1651810" cy="2055257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790" y="1981200"/>
              <a:ext cx="165181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211862" y="366712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5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00600" y="2057400"/>
            <a:ext cx="1676399" cy="2066052"/>
            <a:chOff x="5562600" y="1981200"/>
            <a:chExt cx="1676399" cy="2066052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981200"/>
              <a:ext cx="1676399" cy="1660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172200" y="36779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6</a:t>
              </a:r>
            </a:p>
          </p:txBody>
        </p:sp>
      </p:grp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057400"/>
            <a:ext cx="1681162" cy="169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7327303" y="3810000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</a:t>
            </a:r>
            <a:r>
              <a:rPr lang="en-US" b="1" baseline="-25000" dirty="0">
                <a:solidFill>
                  <a:srgbClr val="0000FF"/>
                </a:solidFill>
              </a:rPr>
              <a:t>11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67000" y="4267200"/>
            <a:ext cx="4399409" cy="1661993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Questions:</a:t>
            </a:r>
          </a:p>
          <a:p>
            <a:r>
              <a:rPr lang="en-US" sz="2200" dirty="0"/>
              <a:t>1/ </a:t>
            </a:r>
            <a:r>
              <a:rPr lang="en-US" sz="2200" dirty="0" err="1"/>
              <a:t>K</a:t>
            </a:r>
            <a:r>
              <a:rPr lang="en-US" sz="2200" baseline="-25000" dirty="0" err="1"/>
              <a:t>n</a:t>
            </a:r>
            <a:r>
              <a:rPr lang="en-US" sz="2200" dirty="0"/>
              <a:t> has ___ </a:t>
            </a:r>
            <a:r>
              <a:rPr lang="en-US" sz="2200" i="1" dirty="0">
                <a:solidFill>
                  <a:srgbClr val="0000FF"/>
                </a:solidFill>
              </a:rPr>
              <a:t>vertices</a:t>
            </a:r>
            <a:r>
              <a:rPr lang="en-US" sz="2200" dirty="0"/>
              <a:t> and ___ </a:t>
            </a:r>
            <a:r>
              <a:rPr lang="en-US" sz="2200" i="1" dirty="0">
                <a:solidFill>
                  <a:srgbClr val="0000FF"/>
                </a:solidFill>
              </a:rPr>
              <a:t>edges</a:t>
            </a:r>
            <a:r>
              <a:rPr lang="en-US" sz="2200" dirty="0"/>
              <a:t>.</a:t>
            </a:r>
          </a:p>
          <a:p>
            <a:r>
              <a:rPr lang="en-US" dirty="0"/>
              <a:t>	Answer:  n,  C(n,2) = n(n-1)/2</a:t>
            </a:r>
          </a:p>
          <a:p>
            <a:r>
              <a:rPr lang="en-US" sz="2200" dirty="0"/>
              <a:t>2/ What is the </a:t>
            </a:r>
            <a:r>
              <a:rPr lang="en-US" sz="2200" i="1" dirty="0">
                <a:solidFill>
                  <a:srgbClr val="0000FF"/>
                </a:solidFill>
              </a:rPr>
              <a:t>degree</a:t>
            </a:r>
            <a:r>
              <a:rPr lang="en-US" sz="2200" dirty="0"/>
              <a:t> of each vertex?</a:t>
            </a:r>
          </a:p>
          <a:p>
            <a:r>
              <a:rPr lang="en-US" dirty="0"/>
              <a:t>	Answer:  n - 1</a:t>
            </a:r>
          </a:p>
        </p:txBody>
      </p:sp>
    </p:spTree>
    <p:extLst>
      <p:ext uri="{BB962C8B-B14F-4D97-AF65-F5344CB8AC3E}">
        <p14:creationId xmlns:p14="http://schemas.microsoft.com/office/powerpoint/2010/main" val="6447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Ex. </a:t>
            </a:r>
            <a:r>
              <a:rPr lang="en-US" b="0" dirty="0"/>
              <a:t>How many matches are there in the </a:t>
            </a:r>
            <a:r>
              <a:rPr lang="en-US" i="1" dirty="0">
                <a:solidFill>
                  <a:srgbClr val="0000FF"/>
                </a:solidFill>
              </a:rPr>
              <a:t>Premier League </a:t>
            </a:r>
            <a:r>
              <a:rPr lang="en-US" b="0" dirty="0"/>
              <a:t>season?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8" descr="HÃ¬nh áº£nh cÃ³ liÃªn qu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44" y="1295400"/>
            <a:ext cx="4475356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96017" y="5486400"/>
            <a:ext cx="780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K</a:t>
            </a:r>
            <a:r>
              <a:rPr lang="en-US" sz="3200" b="1" baseline="-25000" dirty="0">
                <a:solidFill>
                  <a:srgbClr val="0000FF"/>
                </a:solidFill>
              </a:rPr>
              <a:t>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563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7360" y="1600200"/>
            <a:ext cx="2656840" cy="3099375"/>
            <a:chOff x="467360" y="1983382"/>
            <a:chExt cx="2656840" cy="3099375"/>
          </a:xfrm>
        </p:grpSpPr>
        <p:pic>
          <p:nvPicPr>
            <p:cNvPr id="18433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" y="1983382"/>
              <a:ext cx="2656840" cy="2664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428817" y="4497982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0000FF"/>
                  </a:solidFill>
                </a:rPr>
                <a:t>20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02774" y="4840069"/>
            <a:ext cx="1892826" cy="923330"/>
          </a:xfrm>
          <a:prstGeom prst="rect">
            <a:avLst/>
          </a:prstGeom>
          <a:solidFill>
            <a:srgbClr val="FFFF9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C(20, 2) = 20.19/2</a:t>
            </a:r>
          </a:p>
          <a:p>
            <a:r>
              <a:rPr lang="en-US" dirty="0"/>
              <a:t>= </a:t>
            </a:r>
            <a:r>
              <a:rPr lang="en-US" i="1" dirty="0">
                <a:solidFill>
                  <a:srgbClr val="0000FF"/>
                </a:solidFill>
              </a:rPr>
              <a:t>190 edges</a:t>
            </a:r>
          </a:p>
          <a:p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FF"/>
                </a:solidFill>
              </a:rPr>
              <a:t>380</a:t>
            </a:r>
            <a:r>
              <a:rPr lang="en-US" dirty="0"/>
              <a:t> matches</a:t>
            </a:r>
          </a:p>
        </p:txBody>
      </p:sp>
    </p:spTree>
    <p:extLst>
      <p:ext uri="{BB962C8B-B14F-4D97-AF65-F5344CB8AC3E}">
        <p14:creationId xmlns:p14="http://schemas.microsoft.com/office/powerpoint/2010/main" val="25950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this chapter?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Relationship</a:t>
            </a:r>
            <a:r>
              <a:rPr lang="en-US" sz="3200" dirty="0"/>
              <a:t> between computers (in a </a:t>
            </a:r>
            <a:r>
              <a:rPr lang="en-US" sz="3200" b="1" i="1" dirty="0">
                <a:solidFill>
                  <a:srgbClr val="0000FF"/>
                </a:solidFill>
              </a:rPr>
              <a:t>computer network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Relationship</a:t>
            </a:r>
            <a:r>
              <a:rPr lang="en-US" sz="3200" dirty="0"/>
              <a:t> between cities (in a </a:t>
            </a:r>
            <a:r>
              <a:rPr lang="en-US" sz="3200" b="1" i="1" dirty="0">
                <a:solidFill>
                  <a:srgbClr val="0000FF"/>
                </a:solidFill>
              </a:rPr>
              <a:t>digitalized map</a:t>
            </a:r>
            <a:r>
              <a:rPr lang="en-US" sz="3200" dirty="0"/>
              <a:t>, Google map)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Relationship</a:t>
            </a:r>
            <a:r>
              <a:rPr lang="en-US" sz="3200" dirty="0"/>
              <a:t> of webpages (on the </a:t>
            </a:r>
            <a:r>
              <a:rPr lang="en-US" sz="3200" b="1" i="1" dirty="0">
                <a:solidFill>
                  <a:srgbClr val="0000FF"/>
                </a:solidFill>
              </a:rPr>
              <a:t>internet</a:t>
            </a:r>
            <a:r>
              <a:rPr lang="en-US" sz="3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FF0000"/>
                </a:solidFill>
              </a:rPr>
              <a:t>Relationship </a:t>
            </a:r>
            <a:r>
              <a:rPr lang="en-US" sz="3200" dirty="0"/>
              <a:t>between people (in a </a:t>
            </a:r>
            <a:r>
              <a:rPr lang="en-US" sz="3200" b="1" i="1" dirty="0">
                <a:solidFill>
                  <a:srgbClr val="0000FF"/>
                </a:solidFill>
              </a:rPr>
              <a:t>social network</a:t>
            </a:r>
            <a:r>
              <a:rPr lang="en-US" sz="3200" dirty="0"/>
              <a:t>, very hot topic of research)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- example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20</a:t>
            </a:fld>
            <a:endParaRPr lang="en-US" dirty="0"/>
          </a:p>
        </p:txBody>
      </p:sp>
      <p:pic>
        <p:nvPicPr>
          <p:cNvPr id="19458" name="Picture 2" descr="Káº¿t quáº£ hÃ¬nh áº£nh cho complete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882" y="1219200"/>
            <a:ext cx="411701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9480" y="1905000"/>
            <a:ext cx="1215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C(64,2) </a:t>
            </a:r>
          </a:p>
          <a:p>
            <a:r>
              <a:rPr lang="en-US" sz="2400" dirty="0"/>
              <a:t>= 2016</a:t>
            </a:r>
          </a:p>
          <a:p>
            <a:r>
              <a:rPr lang="en-US" sz="2400" dirty="0"/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188469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Cycles C</a:t>
            </a:r>
            <a:r>
              <a:rPr lang="en-US" b="1" baseline="-25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7200" y="1219200"/>
                <a:ext cx="38763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Cycles C</a:t>
                </a:r>
                <a:r>
                  <a:rPr lang="en-US" sz="3200" b="1" baseline="-25000" dirty="0">
                    <a:solidFill>
                      <a:srgbClr val="0000FF"/>
                    </a:solidFill>
                  </a:rPr>
                  <a:t>n 	</a:t>
                </a:r>
                <a:r>
                  <a:rPr lang="en-US" sz="2400" dirty="0">
                    <a:solidFill>
                      <a:schemeClr val="tx1"/>
                    </a:solidFill>
                  </a:rPr>
                  <a:t>(n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 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3876382" cy="584775"/>
              </a:xfrm>
              <a:prstGeom prst="rect">
                <a:avLst/>
              </a:prstGeom>
              <a:blipFill rotWithShape="1">
                <a:blip r:embed="rId2"/>
                <a:stretch>
                  <a:fillRect l="-3931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52600" y="2084506"/>
            <a:ext cx="1485076" cy="1851938"/>
            <a:chOff x="1914725" y="1905754"/>
            <a:chExt cx="1485076" cy="1851938"/>
          </a:xfrm>
        </p:grpSpPr>
        <p:sp>
          <p:nvSpPr>
            <p:cNvPr id="7" name="TextBox 6"/>
            <p:cNvSpPr txBox="1"/>
            <p:nvPr/>
          </p:nvSpPr>
          <p:spPr>
            <a:xfrm>
              <a:off x="2371842" y="338836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5</a:t>
              </a:r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725" y="1905754"/>
              <a:ext cx="1485076" cy="14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AutoShape 2" descr="Káº¿t quáº£ hÃ¬nh áº£nh cho cycle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952675" y="2083752"/>
            <a:ext cx="1580877" cy="1904048"/>
            <a:chOff x="4114800" y="1905000"/>
            <a:chExt cx="1580877" cy="1904048"/>
          </a:xfrm>
        </p:grpSpPr>
        <p:sp>
          <p:nvSpPr>
            <p:cNvPr id="16" name="TextBox 15"/>
            <p:cNvSpPr txBox="1"/>
            <p:nvPr/>
          </p:nvSpPr>
          <p:spPr>
            <a:xfrm>
              <a:off x="4611565" y="343971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6</a:t>
              </a: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905000"/>
              <a:ext cx="1580877" cy="138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086275" y="1891109"/>
            <a:ext cx="1784657" cy="2147491"/>
            <a:chOff x="6248400" y="1712357"/>
            <a:chExt cx="1784657" cy="2147491"/>
          </a:xfrm>
        </p:grpSpPr>
        <p:sp>
          <p:nvSpPr>
            <p:cNvPr id="17" name="TextBox 16"/>
            <p:cNvSpPr txBox="1"/>
            <p:nvPr/>
          </p:nvSpPr>
          <p:spPr>
            <a:xfrm>
              <a:off x="6867725" y="349051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8</a:t>
              </a:r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12357"/>
              <a:ext cx="1784657" cy="179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TextBox 34"/>
          <p:cNvSpPr txBox="1"/>
          <p:nvPr/>
        </p:nvSpPr>
        <p:spPr>
          <a:xfrm>
            <a:off x="2764635" y="4267200"/>
            <a:ext cx="4093365" cy="1107996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</a:rPr>
              <a:t>C</a:t>
            </a:r>
            <a:r>
              <a:rPr lang="en-US" sz="2200" baseline="-25000" dirty="0">
                <a:solidFill>
                  <a:srgbClr val="0000FF"/>
                </a:solidFill>
              </a:rPr>
              <a:t>n</a:t>
            </a:r>
            <a:r>
              <a:rPr lang="en-US" sz="2200" dirty="0"/>
              <a:t> has ___ </a:t>
            </a:r>
            <a:r>
              <a:rPr lang="en-US" sz="2200" i="1" dirty="0">
                <a:solidFill>
                  <a:srgbClr val="0000FF"/>
                </a:solidFill>
              </a:rPr>
              <a:t>vertices</a:t>
            </a:r>
            <a:r>
              <a:rPr lang="en-US" sz="2200" dirty="0"/>
              <a:t> and ___ </a:t>
            </a:r>
            <a:r>
              <a:rPr lang="en-US" sz="2200" i="1" dirty="0">
                <a:solidFill>
                  <a:srgbClr val="0000FF"/>
                </a:solidFill>
              </a:rPr>
              <a:t>edges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Answer:  n,  n</a:t>
            </a:r>
          </a:p>
        </p:txBody>
      </p:sp>
    </p:spTree>
    <p:extLst>
      <p:ext uri="{BB962C8B-B14F-4D97-AF65-F5344CB8AC3E}">
        <p14:creationId xmlns:p14="http://schemas.microsoft.com/office/powerpoint/2010/main" val="100498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180882" y="47938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baseline="-25000" dirty="0">
                <a:solidFill>
                  <a:srgbClr val="0000FF"/>
                </a:solidFill>
              </a:rPr>
              <a:t>5</a:t>
            </a: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3373120"/>
            <a:ext cx="1485076" cy="146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2001521" y="3505200"/>
            <a:ext cx="1226616" cy="1257220"/>
            <a:chOff x="2001521" y="3505200"/>
            <a:chExt cx="1226616" cy="1257220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2011681" y="3733802"/>
              <a:ext cx="508258" cy="349128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560625" y="3505200"/>
              <a:ext cx="182575" cy="565586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560625" y="4093090"/>
              <a:ext cx="667512" cy="31473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60625" y="4098666"/>
              <a:ext cx="182575" cy="663754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001521" y="4098666"/>
              <a:ext cx="559104" cy="407295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Wheels 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" y="3679448"/>
                <a:ext cx="1542410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0000FF"/>
                    </a:solidFill>
                  </a:rPr>
                  <a:t>Wheels </a:t>
                </a:r>
              </a:p>
              <a:p>
                <a:r>
                  <a:rPr lang="en-US" sz="2400" b="1" dirty="0" err="1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600" b="1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(n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 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679448"/>
                <a:ext cx="1542410" cy="892552"/>
              </a:xfrm>
              <a:prstGeom prst="rect">
                <a:avLst/>
              </a:prstGeom>
              <a:blipFill rotWithShape="1">
                <a:blip r:embed="rId3"/>
                <a:stretch>
                  <a:fillRect l="-6719" t="-6164" r="-1976" b="-11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AutoShape 2" descr="Káº¿t quáº£ hÃ¬nh áº£nh cho cycle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5240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Cycles</a:t>
            </a:r>
          </a:p>
          <a:p>
            <a:r>
              <a:rPr lang="en-US" sz="2400" b="1" dirty="0"/>
              <a:t>C</a:t>
            </a:r>
            <a:r>
              <a:rPr lang="en-US" sz="2400" b="1" baseline="-25000" dirty="0"/>
              <a:t>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57400" y="1295400"/>
            <a:ext cx="1219200" cy="1359932"/>
            <a:chOff x="1914725" y="1905754"/>
            <a:chExt cx="1485076" cy="1821688"/>
          </a:xfrm>
        </p:grpSpPr>
        <p:sp>
          <p:nvSpPr>
            <p:cNvPr id="27" name="TextBox 26"/>
            <p:cNvSpPr txBox="1"/>
            <p:nvPr/>
          </p:nvSpPr>
          <p:spPr>
            <a:xfrm>
              <a:off x="2193177" y="3232706"/>
              <a:ext cx="545159" cy="494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5</a:t>
              </a:r>
            </a:p>
          </p:txBody>
        </p:sp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725" y="1905754"/>
              <a:ext cx="1485076" cy="14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4105075" y="1295400"/>
            <a:ext cx="1228925" cy="1359932"/>
            <a:chOff x="4114800" y="1905000"/>
            <a:chExt cx="1580877" cy="1871926"/>
          </a:xfrm>
        </p:grpSpPr>
        <p:sp>
          <p:nvSpPr>
            <p:cNvPr id="30" name="TextBox 29"/>
            <p:cNvSpPr txBox="1"/>
            <p:nvPr/>
          </p:nvSpPr>
          <p:spPr>
            <a:xfrm>
              <a:off x="4611565" y="3268546"/>
              <a:ext cx="575734" cy="508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6</a:t>
              </a:r>
            </a:p>
          </p:txBody>
        </p:sp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905000"/>
              <a:ext cx="1580877" cy="138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6238675" y="1219200"/>
            <a:ext cx="1305125" cy="1640443"/>
            <a:chOff x="6248400" y="1712357"/>
            <a:chExt cx="1784657" cy="2235429"/>
          </a:xfrm>
        </p:grpSpPr>
        <p:sp>
          <p:nvSpPr>
            <p:cNvPr id="33" name="TextBox 32"/>
            <p:cNvSpPr txBox="1"/>
            <p:nvPr/>
          </p:nvSpPr>
          <p:spPr>
            <a:xfrm>
              <a:off x="6837795" y="3444498"/>
              <a:ext cx="778472" cy="5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8</a:t>
              </a:r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12357"/>
              <a:ext cx="1784657" cy="179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579508" y="48006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baseline="-25000" dirty="0">
                <a:solidFill>
                  <a:srgbClr val="0000FF"/>
                </a:solidFill>
              </a:rPr>
              <a:t>6</a:t>
            </a: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43" y="3379152"/>
            <a:ext cx="1580877" cy="138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97760" y="38404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sym typeface="Symbol"/>
              </a:rPr>
              <a:t>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3326" name="Group 13325"/>
          <p:cNvGrpSpPr/>
          <p:nvPr/>
        </p:nvGrpSpPr>
        <p:grpSpPr>
          <a:xfrm>
            <a:off x="4174183" y="3479801"/>
            <a:ext cx="1388417" cy="1186853"/>
            <a:chOff x="4174183" y="3479801"/>
            <a:chExt cx="1489437" cy="118685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545741" y="3484880"/>
              <a:ext cx="381936" cy="598050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902999" y="3479801"/>
              <a:ext cx="390047" cy="591977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41" idx="3"/>
            </p:cNvCxnSpPr>
            <p:nvPr/>
          </p:nvCxnSpPr>
          <p:spPr>
            <a:xfrm>
              <a:off x="4877889" y="4070785"/>
              <a:ext cx="785731" cy="1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/>
            <p:cNvCxnSpPr/>
            <p:nvPr/>
          </p:nvCxnSpPr>
          <p:spPr>
            <a:xfrm>
              <a:off x="4924039" y="4082930"/>
              <a:ext cx="371166" cy="583724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/>
            <p:cNvCxnSpPr/>
            <p:nvPr/>
          </p:nvCxnSpPr>
          <p:spPr>
            <a:xfrm flipH="1">
              <a:off x="4552223" y="4114403"/>
              <a:ext cx="320958" cy="552251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4" name="Straight Connector 13323"/>
            <p:cNvCxnSpPr/>
            <p:nvPr/>
          </p:nvCxnSpPr>
          <p:spPr>
            <a:xfrm>
              <a:off x="4174183" y="4060627"/>
              <a:ext cx="698998" cy="22303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8680" y="37896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</a:t>
            </a:r>
            <a:endParaRPr lang="en-US" sz="2800" dirty="0"/>
          </a:p>
        </p:txBody>
      </p:sp>
      <p:sp>
        <p:nvSpPr>
          <p:cNvPr id="13335" name="Striped Right Arrow 13334"/>
          <p:cNvSpPr/>
          <p:nvPr/>
        </p:nvSpPr>
        <p:spPr>
          <a:xfrm rot="5400000">
            <a:off x="346468" y="2701533"/>
            <a:ext cx="873117" cy="651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37" y="3330934"/>
            <a:ext cx="1600200" cy="185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TextBox 101"/>
          <p:cNvSpPr txBox="1"/>
          <p:nvPr/>
        </p:nvSpPr>
        <p:spPr>
          <a:xfrm>
            <a:off x="2743200" y="5402759"/>
            <a:ext cx="4192219" cy="769441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</a:rPr>
              <a:t>W</a:t>
            </a:r>
            <a:r>
              <a:rPr lang="en-US" sz="2200" baseline="-25000" dirty="0" err="1">
                <a:solidFill>
                  <a:srgbClr val="0000FF"/>
                </a:solidFill>
              </a:rPr>
              <a:t>n</a:t>
            </a:r>
            <a:r>
              <a:rPr lang="en-US" sz="2200" dirty="0"/>
              <a:t> has ___ </a:t>
            </a:r>
            <a:r>
              <a:rPr lang="en-US" sz="2200" i="1" dirty="0">
                <a:solidFill>
                  <a:srgbClr val="0000FF"/>
                </a:solidFill>
              </a:rPr>
              <a:t>vertices</a:t>
            </a:r>
            <a:r>
              <a:rPr lang="en-US" sz="2200" dirty="0"/>
              <a:t> and ___ </a:t>
            </a:r>
            <a:r>
              <a:rPr lang="en-US" sz="2200" i="1" dirty="0">
                <a:solidFill>
                  <a:srgbClr val="0000FF"/>
                </a:solidFill>
              </a:rPr>
              <a:t>edges</a:t>
            </a:r>
            <a:r>
              <a:rPr lang="en-US" sz="2200" dirty="0"/>
              <a:t>.</a:t>
            </a:r>
          </a:p>
          <a:p>
            <a:r>
              <a:rPr lang="en-US" sz="2200" dirty="0"/>
              <a:t>Answer:  </a:t>
            </a:r>
            <a:r>
              <a:rPr lang="en-US" sz="2200" b="1" dirty="0">
                <a:solidFill>
                  <a:srgbClr val="0000FF"/>
                </a:solidFill>
              </a:rPr>
              <a:t>n+1</a:t>
            </a:r>
            <a:r>
              <a:rPr lang="en-US" sz="2200" dirty="0"/>
              <a:t>,  2n</a:t>
            </a:r>
          </a:p>
        </p:txBody>
      </p:sp>
    </p:spTree>
    <p:extLst>
      <p:ext uri="{BB962C8B-B14F-4D97-AF65-F5344CB8AC3E}">
        <p14:creationId xmlns:p14="http://schemas.microsoft.com/office/powerpoint/2010/main" val="338407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1" grpId="0"/>
      <p:bldP spid="57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659125"/>
            <a:ext cx="7267575" cy="24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n-cubes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848923"/>
              </p:ext>
            </p:extLst>
          </p:nvPr>
        </p:nvGraphicFramePr>
        <p:xfrm>
          <a:off x="990600" y="4607560"/>
          <a:ext cx="70104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4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|V| = number of vertices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|E| = number of 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n.2</a:t>
                      </a:r>
                      <a:r>
                        <a:rPr lang="en-US" baseline="30000" dirty="0"/>
                        <a:t>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60157"/>
            <a:ext cx="36319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</a:rPr>
              <a:t>n-dimensional hypercube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4052" y="34290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1-D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886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2-D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4600" y="3886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3-D</a:t>
            </a:r>
          </a:p>
        </p:txBody>
      </p:sp>
    </p:spTree>
    <p:extLst>
      <p:ext uri="{BB962C8B-B14F-4D97-AF65-F5344CB8AC3E}">
        <p14:creationId xmlns:p14="http://schemas.microsoft.com/office/powerpoint/2010/main" val="81271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6B7E-3859-4CF3-9242-D8D1E943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EC2A3-4D4D-4EAA-B91D-AD0CD090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85DC3-3AE7-4936-8A28-E08B32A4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AE98B-015F-41F1-BDA9-E659CA0808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n-cube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baseline="-25000" dirty="0">
                <a:solidFill>
                  <a:srgbClr val="0000FF"/>
                </a:solidFill>
              </a:rPr>
              <a:t>4</a:t>
            </a:r>
            <a:r>
              <a:rPr lang="en-US" dirty="0"/>
              <a:t> from two copies of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2509659"/>
            <a:ext cx="1943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910979"/>
            <a:ext cx="1943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961640" y="399809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22320" y="364757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13480" y="325641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289065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1480" y="325133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2000" y="289573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8920" y="3654564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03320" y="3994924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764708" y="2133600"/>
            <a:ext cx="2244932" cy="1178699"/>
            <a:chOff x="3764708" y="2595741"/>
            <a:chExt cx="2244932" cy="1178699"/>
          </a:xfrm>
        </p:grpSpPr>
        <p:sp>
          <p:nvSpPr>
            <p:cNvPr id="16" name="TextBox 15"/>
            <p:cNvSpPr txBox="1"/>
            <p:nvPr/>
          </p:nvSpPr>
          <p:spPr>
            <a:xfrm>
              <a:off x="5029200" y="2602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0</a:t>
              </a: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>
              <a:off x="3942080" y="2787134"/>
              <a:ext cx="1087120" cy="3472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64708" y="31038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40014" y="34974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9691" y="259574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5696946" y="2965073"/>
              <a:ext cx="177881" cy="532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580640" y="2636659"/>
            <a:ext cx="1666240" cy="1635760"/>
            <a:chOff x="2580640" y="3098800"/>
            <a:chExt cx="1666240" cy="1635760"/>
          </a:xfrm>
        </p:grpSpPr>
        <p:sp>
          <p:nvSpPr>
            <p:cNvPr id="29" name="TextBox 28"/>
            <p:cNvSpPr txBox="1"/>
            <p:nvPr/>
          </p:nvSpPr>
          <p:spPr>
            <a:xfrm>
              <a:off x="3027294" y="30988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80640" y="34466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1934" y="3429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7254" y="39902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65120" y="39038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08680" y="44575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6454" y="44423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61840" y="3043059"/>
            <a:ext cx="1666240" cy="1635760"/>
            <a:chOff x="2580640" y="3098800"/>
            <a:chExt cx="1666240" cy="1635760"/>
          </a:xfrm>
        </p:grpSpPr>
        <p:sp>
          <p:nvSpPr>
            <p:cNvPr id="38" name="TextBox 37"/>
            <p:cNvSpPr txBox="1"/>
            <p:nvPr/>
          </p:nvSpPr>
          <p:spPr>
            <a:xfrm>
              <a:off x="3027294" y="30988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0640" y="34466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1934" y="3429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7254" y="39698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4960" y="39038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8680" y="44575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56454" y="44423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ym typeface="Symbol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Given a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web graph</a:t>
                </a:r>
                <a:r>
                  <a:rPr lang="en-US" dirty="0"/>
                  <a:t>.  We define </a:t>
                </a:r>
              </a:p>
              <a:p>
                <a:pPr marL="0" indent="0">
                  <a:buNone/>
                </a:pPr>
                <a:r>
                  <a:rPr lang="en-US" dirty="0"/>
                  <a:t>Probability[ follow link (</a:t>
                </a:r>
                <a:r>
                  <a:rPr lang="en-US" dirty="0" err="1"/>
                  <a:t>x</a:t>
                </a:r>
                <a:r>
                  <a:rPr lang="en-US" dirty="0" err="1">
                    <a:sym typeface="Symbol"/>
                  </a:rPr>
                  <a:t></a:t>
                </a:r>
                <a:r>
                  <a:rPr lang="en-US" dirty="0" err="1">
                    <a:sym typeface="Wingdings" panose="05000000000000000000" pitchFamily="2" charset="2"/>
                  </a:rPr>
                  <a:t>y</a:t>
                </a:r>
                <a:r>
                  <a:rPr lang="en-US" dirty="0"/>
                  <a:t>) | at page x ] :=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𝑑𝑒𝑔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</a:p>
              <a:p>
                <a:pPr marL="0" indent="0">
                  <a:buNone/>
                </a:pPr>
                <a:r>
                  <a:rPr lang="en-US" dirty="0"/>
                  <a:t>a/ </a:t>
                </a:r>
                <a:r>
                  <a:rPr lang="en-US" dirty="0" err="1"/>
                  <a:t>prob</a:t>
                </a:r>
                <a:r>
                  <a:rPr lang="en-US" dirty="0"/>
                  <a:t>[follow link (a </a:t>
                </a:r>
                <a:r>
                  <a:rPr lang="en-US" dirty="0">
                    <a:sym typeface="Symbol"/>
                  </a:rPr>
                  <a:t> d</a:t>
                </a:r>
                <a:r>
                  <a:rPr lang="en-US" dirty="0"/>
                  <a:t>) | at a ]</a:t>
                </a:r>
              </a:p>
              <a:p>
                <a:pPr marL="0" indent="0">
                  <a:buNone/>
                </a:pPr>
                <a:r>
                  <a:rPr lang="en-US" dirty="0"/>
                  <a:t>b/ </a:t>
                </a:r>
                <a:r>
                  <a:rPr lang="en-US" dirty="0" err="1"/>
                  <a:t>prob</a:t>
                </a:r>
                <a:r>
                  <a:rPr lang="en-US" dirty="0"/>
                  <a:t>[follow link (a </a:t>
                </a:r>
                <a:r>
                  <a:rPr lang="en-US" dirty="0">
                    <a:sym typeface="Symbol"/>
                  </a:rPr>
                  <a:t> b</a:t>
                </a:r>
                <a:r>
                  <a:rPr lang="en-US" dirty="0"/>
                  <a:t>) | at a ]</a:t>
                </a:r>
              </a:p>
              <a:p>
                <a:pPr marL="0" indent="0">
                  <a:buNone/>
                </a:pPr>
                <a:r>
                  <a:rPr lang="en-US" dirty="0"/>
                  <a:t>c/ </a:t>
                </a:r>
                <a:r>
                  <a:rPr lang="en-US" dirty="0" err="1"/>
                  <a:t>prob</a:t>
                </a:r>
                <a:r>
                  <a:rPr lang="en-US" dirty="0"/>
                  <a:t>[follow link (b </a:t>
                </a:r>
                <a:r>
                  <a:rPr lang="en-US" dirty="0">
                    <a:sym typeface="Symbol"/>
                  </a:rPr>
                  <a:t> d</a:t>
                </a:r>
                <a:r>
                  <a:rPr lang="en-US" dirty="0"/>
                  <a:t>) | at b 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29000"/>
            <a:ext cx="2626684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7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  <a:sym typeface="Symbol"/>
              </a:rPr>
              <a:t>Ex1.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 Is there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simple graph</a:t>
            </a:r>
            <a:r>
              <a:rPr lang="en-US" dirty="0">
                <a:sym typeface="Symbol"/>
              </a:rPr>
              <a:t> with degree sequence </a:t>
            </a:r>
          </a:p>
          <a:p>
            <a:pPr marL="0" indent="0">
              <a:buNone/>
            </a:pPr>
            <a:r>
              <a:rPr lang="en-US" dirty="0">
                <a:sym typeface="Symbol"/>
              </a:rPr>
              <a:t>	5, 4, 3, 2, 1, 1, 0 ?</a:t>
            </a:r>
          </a:p>
          <a:p>
            <a:r>
              <a:rPr lang="en-US" sz="2400" dirty="0"/>
              <a:t>Suppose there is such a </a:t>
            </a:r>
            <a:r>
              <a:rPr lang="en-US" sz="2400" i="1" dirty="0">
                <a:solidFill>
                  <a:srgbClr val="0000FF"/>
                </a:solidFill>
              </a:rPr>
              <a:t>simple graph</a:t>
            </a:r>
            <a:r>
              <a:rPr lang="en-US" sz="2400" dirty="0"/>
              <a:t>. </a:t>
            </a:r>
          </a:p>
          <a:p>
            <a:r>
              <a:rPr lang="en-US" sz="2400" dirty="0"/>
              <a:t>Let V = {a, b, c, d, e, f, g} be the vertex set, where their degrees are given below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>
                <a:solidFill>
                  <a:srgbClr val="FF0000"/>
                </a:solidFill>
              </a:rPr>
              <a:t>deg</a:t>
            </a:r>
            <a:r>
              <a:rPr lang="en-US" sz="2400" dirty="0">
                <a:solidFill>
                  <a:srgbClr val="FF0000"/>
                </a:solidFill>
              </a:rPr>
              <a:t>(a) = 5 </a:t>
            </a:r>
            <a:r>
              <a:rPr lang="en-US" sz="2400" dirty="0">
                <a:sym typeface="Wingdings" panose="05000000000000000000" pitchFamily="2" charset="2"/>
              </a:rPr>
              <a:t> b, c, d, e, f must be </a:t>
            </a:r>
            <a:r>
              <a:rPr lang="en-US" sz="2400" i="1" dirty="0">
                <a:solidFill>
                  <a:srgbClr val="0000FF"/>
                </a:solidFill>
                <a:sym typeface="Wingdings" panose="05000000000000000000" pitchFamily="2" charset="2"/>
              </a:rPr>
              <a:t>adjacent</a:t>
            </a:r>
            <a:r>
              <a:rPr lang="en-US" sz="2400" dirty="0">
                <a:sym typeface="Wingdings" panose="05000000000000000000" pitchFamily="2" charset="2"/>
              </a:rPr>
              <a:t> to a (note that the graph is simple, has no loops and multiple-edges)</a:t>
            </a:r>
          </a:p>
          <a:p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deg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(e) =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deg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(f) = 1 </a:t>
            </a:r>
            <a:r>
              <a:rPr lang="en-US" sz="2400" dirty="0">
                <a:sym typeface="Wingdings" panose="05000000000000000000" pitchFamily="2" charset="2"/>
              </a:rPr>
              <a:t> e and f are </a:t>
            </a:r>
            <a:r>
              <a:rPr lang="en-US" sz="2400" i="1" dirty="0">
                <a:solidFill>
                  <a:srgbClr val="0000FF"/>
                </a:solidFill>
                <a:sym typeface="Wingdings" panose="05000000000000000000" pitchFamily="2" charset="2"/>
              </a:rPr>
              <a:t>adjacent </a:t>
            </a:r>
            <a:r>
              <a:rPr lang="en-US" sz="2400" dirty="0">
                <a:sym typeface="Wingdings" panose="05000000000000000000" pitchFamily="2" charset="2"/>
              </a:rPr>
              <a:t>to a, not to b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deg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(b) &lt; 4 (!)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62414"/>
              </p:ext>
            </p:extLst>
          </p:nvPr>
        </p:nvGraphicFramePr>
        <p:xfrm>
          <a:off x="1447800" y="321056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92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355781" y="3617239"/>
            <a:ext cx="2200950" cy="658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55781" y="3623826"/>
            <a:ext cx="1081465" cy="9245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219398" y="321206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node/vertex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7396" y="32846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19" name="Oval 18"/>
          <p:cNvSpPr/>
          <p:nvPr/>
        </p:nvSpPr>
        <p:spPr>
          <a:xfrm>
            <a:off x="5428396" y="4263628"/>
            <a:ext cx="640080" cy="6400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037996" y="4583668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loop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295400"/>
            <a:ext cx="381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= (vertices, edges)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Vertices = nodes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Edges:  edges, loops</a:t>
            </a:r>
          </a:p>
          <a:p>
            <a:r>
              <a:rPr lang="en-US" sz="2400" dirty="0"/>
              <a:t>Types:  simple, undirected, directed,  mixed, etc.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Undirected:</a:t>
            </a:r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degree</a:t>
            </a:r>
          </a:p>
          <a:p>
            <a:r>
              <a:rPr lang="en-US" sz="2400" dirty="0"/>
              <a:t>	</a:t>
            </a:r>
            <a:r>
              <a:rPr lang="en-US" sz="2400" dirty="0">
                <a:sym typeface="Symbol"/>
              </a:rPr>
              <a:t></a:t>
            </a:r>
            <a:r>
              <a:rPr lang="en-US" sz="2400" baseline="-25000" dirty="0">
                <a:sym typeface="Symbol"/>
              </a:rPr>
              <a:t>degree</a:t>
            </a:r>
            <a:r>
              <a:rPr lang="en-US" sz="2400" dirty="0">
                <a:sym typeface="Symbol"/>
              </a:rPr>
              <a:t> = 2* number of edges </a:t>
            </a:r>
          </a:p>
          <a:p>
            <a:r>
              <a:rPr lang="en-US" sz="2400" dirty="0">
                <a:solidFill>
                  <a:srgbClr val="0000FF"/>
                </a:solidFill>
                <a:sym typeface="Symbol"/>
              </a:rPr>
              <a:t>Directed: </a:t>
            </a:r>
          </a:p>
          <a:p>
            <a:r>
              <a:rPr lang="en-US" sz="2400" dirty="0">
                <a:sym typeface="Symbol"/>
              </a:rPr>
              <a:t>	in-degree, out-degree</a:t>
            </a:r>
          </a:p>
          <a:p>
            <a:r>
              <a:rPr lang="en-US" sz="2400" dirty="0">
                <a:sym typeface="Symbol"/>
              </a:rPr>
              <a:t>	 </a:t>
            </a:r>
            <a:r>
              <a:rPr lang="en-US" sz="2400" baseline="-25000" dirty="0">
                <a:sym typeface="Symbol"/>
              </a:rPr>
              <a:t>in-degree</a:t>
            </a:r>
            <a:r>
              <a:rPr lang="en-US" sz="2400" dirty="0">
                <a:sym typeface="Symbol"/>
              </a:rPr>
              <a:t> = </a:t>
            </a:r>
            <a:r>
              <a:rPr lang="en-US" sz="2400" baseline="-25000" dirty="0">
                <a:sym typeface="Symbol"/>
              </a:rPr>
              <a:t>out-degree</a:t>
            </a:r>
            <a:r>
              <a:rPr lang="en-US" sz="2400" dirty="0">
                <a:sym typeface="Symbol"/>
              </a:rPr>
              <a:t>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75638" y="343916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 2"/>
              </a:rPr>
              <a:t>a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61806" y="343257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 2"/>
              </a:rPr>
              <a:t>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66238" y="436372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 2"/>
              </a:rPr>
              <a:t>c 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91548" y="41264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 2"/>
              </a:rPr>
              <a:t> 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71934" y="721360"/>
            <a:ext cx="2552494" cy="21236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Questions:</a:t>
            </a:r>
          </a:p>
          <a:p>
            <a:r>
              <a:rPr lang="en-US" dirty="0"/>
              <a:t>1/ What is a </a:t>
            </a:r>
            <a:r>
              <a:rPr lang="en-US" i="1" dirty="0">
                <a:solidFill>
                  <a:srgbClr val="0000FF"/>
                </a:solidFill>
              </a:rPr>
              <a:t>graph</a:t>
            </a:r>
            <a:r>
              <a:rPr lang="en-US" dirty="0">
                <a:solidFill>
                  <a:srgbClr val="0000FF"/>
                </a:solidFill>
              </a:rPr>
              <a:t>?</a:t>
            </a:r>
          </a:p>
          <a:p>
            <a:r>
              <a:rPr lang="en-US" dirty="0"/>
              <a:t>2/ What are </a:t>
            </a:r>
            <a:r>
              <a:rPr lang="en-US" i="1" dirty="0">
                <a:solidFill>
                  <a:srgbClr val="0000FF"/>
                </a:solidFill>
              </a:rPr>
              <a:t>vertices</a:t>
            </a:r>
            <a:r>
              <a:rPr lang="en-US" dirty="0"/>
              <a:t>?</a:t>
            </a:r>
          </a:p>
          <a:p>
            <a:r>
              <a:rPr lang="en-US" dirty="0"/>
              <a:t>3/ What are </a:t>
            </a:r>
            <a:r>
              <a:rPr lang="en-US" i="1" dirty="0">
                <a:solidFill>
                  <a:srgbClr val="0000FF"/>
                </a:solidFill>
              </a:rPr>
              <a:t>edges</a:t>
            </a:r>
            <a:r>
              <a:rPr lang="en-US" dirty="0"/>
              <a:t>?</a:t>
            </a:r>
          </a:p>
          <a:p>
            <a:r>
              <a:rPr lang="en-US" dirty="0"/>
              <a:t>4/ What is a </a:t>
            </a:r>
            <a:r>
              <a:rPr lang="en-US" i="1" dirty="0">
                <a:solidFill>
                  <a:srgbClr val="0000FF"/>
                </a:solidFill>
              </a:rPr>
              <a:t>loop</a:t>
            </a:r>
            <a:r>
              <a:rPr lang="en-US" dirty="0"/>
              <a:t>?</a:t>
            </a:r>
          </a:p>
          <a:p>
            <a:r>
              <a:rPr lang="en-US" dirty="0"/>
              <a:t>5/ What is </a:t>
            </a:r>
            <a:r>
              <a:rPr lang="en-US" i="1" dirty="0" err="1">
                <a:solidFill>
                  <a:srgbClr val="0000FF"/>
                </a:solidFill>
              </a:rPr>
              <a:t>deg</a:t>
            </a:r>
            <a:r>
              <a:rPr lang="en-US" i="1" dirty="0">
                <a:solidFill>
                  <a:srgbClr val="0000FF"/>
                </a:solidFill>
              </a:rPr>
              <a:t>(c)</a:t>
            </a:r>
            <a:r>
              <a:rPr lang="en-US" dirty="0"/>
              <a:t> ?</a:t>
            </a:r>
          </a:p>
          <a:p>
            <a:r>
              <a:rPr lang="en-US" dirty="0"/>
              <a:t>6/ What is a </a:t>
            </a:r>
            <a:r>
              <a:rPr lang="en-US" i="1" dirty="0">
                <a:solidFill>
                  <a:srgbClr val="0000FF"/>
                </a:solidFill>
              </a:rPr>
              <a:t>simple graph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13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0" grpId="0"/>
      <p:bldP spid="21" grpId="0"/>
      <p:bldP spid="6" grpId="0"/>
      <p:bldP spid="7" grpId="0"/>
      <p:bldP spid="8" grpId="0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79304"/>
            <a:ext cx="2209800" cy="223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simple graph G = (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, E) is called </a:t>
            </a:r>
            <a:r>
              <a:rPr lang="en-US" b="1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if: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= V1</a:t>
            </a:r>
            <a:r>
              <a:rPr lang="en-US" dirty="0">
                <a:sym typeface="Symbol"/>
              </a:rPr>
              <a:t> </a:t>
            </a:r>
            <a:r>
              <a:rPr lang="en-US" dirty="0"/>
              <a:t>V2, 	V1 </a:t>
            </a:r>
            <a:r>
              <a:rPr lang="en-US" dirty="0">
                <a:sym typeface="Symbol"/>
              </a:rPr>
              <a:t> </a:t>
            </a:r>
            <a:r>
              <a:rPr lang="en-US" dirty="0"/>
              <a:t>V2 = </a:t>
            </a:r>
            <a:r>
              <a:rPr lang="en-US" dirty="0">
                <a:sym typeface="Symbol"/>
              </a:rPr>
              <a:t> 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no edge</a:t>
            </a:r>
            <a:r>
              <a:rPr lang="en-US" dirty="0"/>
              <a:t> connects two vertices </a:t>
            </a:r>
            <a:r>
              <a:rPr lang="en-US" dirty="0">
                <a:solidFill>
                  <a:srgbClr val="0000FF"/>
                </a:solidFill>
              </a:rPr>
              <a:t>in V1 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no edge</a:t>
            </a:r>
            <a:r>
              <a:rPr lang="en-US" dirty="0"/>
              <a:t> connects two vertices </a:t>
            </a:r>
            <a:r>
              <a:rPr lang="en-US" dirty="0">
                <a:solidFill>
                  <a:srgbClr val="0000FF"/>
                </a:solidFill>
              </a:rPr>
              <a:t>in V2</a:t>
            </a:r>
          </a:p>
          <a:p>
            <a:r>
              <a:rPr lang="en-US" dirty="0"/>
              <a:t>We call the pair (V1,V2) a </a:t>
            </a:r>
            <a:r>
              <a:rPr lang="en-US" i="1" dirty="0">
                <a:solidFill>
                  <a:srgbClr val="0000FF"/>
                </a:solidFill>
              </a:rPr>
              <a:t>bipartition</a:t>
            </a:r>
            <a:r>
              <a:rPr lang="en-US" dirty="0"/>
              <a:t> of V. </a:t>
            </a:r>
          </a:p>
          <a:p>
            <a:pPr marL="6858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Ex.  </a:t>
            </a:r>
            <a:r>
              <a:rPr lang="en-US" dirty="0"/>
              <a:t>Study graph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baseline="-25000" dirty="0">
                <a:solidFill>
                  <a:srgbClr val="0000FF"/>
                </a:solidFill>
              </a:rPr>
              <a:t>6  </a:t>
            </a:r>
            <a:r>
              <a:rPr lang="en-US" dirty="0"/>
              <a:t>(cycle)</a:t>
            </a:r>
            <a:endParaRPr lang="en-US" i="1" dirty="0"/>
          </a:p>
          <a:p>
            <a:pPr marL="68580" indent="0">
              <a:buNone/>
            </a:pPr>
            <a:r>
              <a:rPr lang="en-US" dirty="0"/>
              <a:t>V = { a, b, c, d, e, f } 	</a:t>
            </a:r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	V1 = {a, e, c}	</a:t>
            </a:r>
            <a:r>
              <a:rPr lang="en-US" sz="2800" dirty="0">
                <a:sym typeface="Wingdings" panose="05000000000000000000" pitchFamily="2" charset="2"/>
              </a:rPr>
              <a:t>  </a:t>
            </a:r>
            <a:r>
              <a:rPr lang="en-US" sz="2400" b="1" strike="sngStrike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ae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1" strike="sngStrike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ac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1" strike="sngStrike" dirty="0" err="1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ec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	V2 = {b, f, d}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sz="2800" strike="sngStrike" dirty="0">
                <a:solidFill>
                  <a:srgbClr val="C00000"/>
                </a:solidFill>
              </a:rPr>
              <a:t>bf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strike="sngStrike" dirty="0" err="1">
                <a:solidFill>
                  <a:srgbClr val="C00000"/>
                </a:solidFill>
              </a:rPr>
              <a:t>bd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strike="sngStrike" dirty="0" err="1">
                <a:solidFill>
                  <a:srgbClr val="C00000"/>
                </a:solidFill>
              </a:rPr>
              <a:t>fd</a:t>
            </a:r>
            <a:endParaRPr lang="en-US" sz="2800" strike="sngStrike" dirty="0">
              <a:solidFill>
                <a:srgbClr val="C00000"/>
              </a:solidFill>
            </a:endParaRPr>
          </a:p>
          <a:p>
            <a:pPr marL="6858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 C</a:t>
            </a:r>
            <a:r>
              <a:rPr lang="en-US" sz="2200" baseline="-25000" dirty="0">
                <a:sym typeface="Wingdings" panose="05000000000000000000" pitchFamily="2" charset="2"/>
              </a:rPr>
              <a:t>6</a:t>
            </a:r>
            <a:r>
              <a:rPr lang="en-US" sz="2200" dirty="0">
                <a:sym typeface="Wingdings" panose="05000000000000000000" pitchFamily="2" charset="2"/>
              </a:rPr>
              <a:t> is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bipartite</a:t>
            </a:r>
            <a:endParaRPr lang="en-US" sz="2200" i="1" dirty="0">
              <a:solidFill>
                <a:srgbClr val="0000FF"/>
              </a:solidFill>
            </a:endParaRPr>
          </a:p>
        </p:txBody>
      </p:sp>
      <p:pic>
        <p:nvPicPr>
          <p:cNvPr id="92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71" y="3646944"/>
            <a:ext cx="1777829" cy="17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TextBox 9236"/>
          <p:cNvSpPr txBox="1"/>
          <p:nvPr/>
        </p:nvSpPr>
        <p:spPr>
          <a:xfrm>
            <a:off x="6400800" y="44958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1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2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i="1" dirty="0">
                <a:solidFill>
                  <a:srgbClr val="FF0000"/>
                </a:solidFill>
              </a:rPr>
              <a:t>GRAPH THEORY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3971925" cy="218130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540949"/>
            <a:ext cx="6476999" cy="247885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3886200" cy="218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71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35350" y="3332480"/>
            <a:ext cx="2212850" cy="2306320"/>
            <a:chOff x="936750" y="3103880"/>
            <a:chExt cx="2212850" cy="230632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75" y="3276600"/>
              <a:ext cx="2028825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75080" y="310388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1750" y="344066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6750" y="4355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8750" y="4038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74950" y="50408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65550" y="484274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Bipartite</a:t>
            </a:r>
            <a:r>
              <a:rPr lang="en-US" dirty="0"/>
              <a:t> graphs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How to check?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Ex. </a:t>
            </a:r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660" y="382466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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8360" y="41187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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0320" y="464254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</a:t>
            </a:r>
            <a:endParaRPr lang="en-US" sz="3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60" y="1676400"/>
            <a:ext cx="1752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40546" y="1640840"/>
            <a:ext cx="4106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 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0386" y="2809855"/>
            <a:ext cx="325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</a:t>
            </a: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546" y="221996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/>
              </a:rPr>
              <a:t>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7258" y="15240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68586" y="16002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2252246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49586" y="22860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10066" y="302768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2386" y="301424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24001" y="1755616"/>
            <a:ext cx="327660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sz="2400" b="1" i="1" dirty="0">
                <a:solidFill>
                  <a:srgbClr val="C00000"/>
                </a:solidFill>
              </a:rPr>
              <a:t>color</a:t>
            </a:r>
            <a:r>
              <a:rPr lang="en-US" dirty="0"/>
              <a:t> the vertices using  </a:t>
            </a:r>
            <a:r>
              <a:rPr lang="en-US" i="1" dirty="0">
                <a:solidFill>
                  <a:srgbClr val="0000FF"/>
                </a:solidFill>
              </a:rPr>
              <a:t>2 different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b="1" i="1" dirty="0">
                <a:solidFill>
                  <a:srgbClr val="0000FF"/>
                </a:solidFill>
              </a:rPr>
              <a:t>adjacent </a:t>
            </a:r>
            <a:r>
              <a:rPr lang="en-US" b="1" i="1" dirty="0"/>
              <a:t>vertices</a:t>
            </a:r>
            <a:r>
              <a:rPr lang="en-US" b="1" dirty="0"/>
              <a:t> </a:t>
            </a:r>
            <a:r>
              <a:rPr lang="en-US" dirty="0"/>
              <a:t>must have </a:t>
            </a:r>
            <a:r>
              <a:rPr lang="en-US" b="1" i="1" dirty="0">
                <a:solidFill>
                  <a:srgbClr val="0000FF"/>
                </a:solidFill>
              </a:rPr>
              <a:t>different </a:t>
            </a:r>
            <a:r>
              <a:rPr lang="en-US" b="1" i="1" dirty="0"/>
              <a:t>colors</a:t>
            </a:r>
            <a:r>
              <a:rPr lang="en-US" b="1" dirty="0"/>
              <a:t> </a:t>
            </a:r>
            <a:r>
              <a:rPr lang="en-US" dirty="0"/>
              <a:t>(e.g.,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3000" y="4419600"/>
            <a:ext cx="1440907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/>
              <a:buChar char="è"/>
            </a:pPr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</a:t>
            </a:r>
          </a:p>
          <a:p>
            <a:r>
              <a:rPr lang="en-US" dirty="0"/>
              <a:t>V1 = {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}</a:t>
            </a:r>
          </a:p>
          <a:p>
            <a:r>
              <a:rPr lang="en-US" dirty="0"/>
              <a:t>V2 = {b, c, d}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4200" y="1905000"/>
            <a:ext cx="188987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C</a:t>
            </a:r>
            <a:r>
              <a:rPr lang="en-US" baseline="-25000" dirty="0">
                <a:sym typeface="Wingdings" panose="05000000000000000000" pitchFamily="2" charset="2"/>
              </a:rPr>
              <a:t>6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b="1" i="1" dirty="0">
                <a:solidFill>
                  <a:srgbClr val="0000FF"/>
                </a:solidFill>
                <a:sym typeface="Wingdings" panose="05000000000000000000" pitchFamily="2" charset="2"/>
              </a:rPr>
              <a:t>b</a:t>
            </a:r>
            <a:r>
              <a:rPr lang="en-US" b="1" i="1" dirty="0">
                <a:solidFill>
                  <a:srgbClr val="0000FF"/>
                </a:solidFill>
              </a:rPr>
              <a:t>ipartite</a:t>
            </a:r>
          </a:p>
          <a:p>
            <a:r>
              <a:rPr lang="en-US" dirty="0"/>
              <a:t>V1 = {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}</a:t>
            </a:r>
          </a:p>
          <a:p>
            <a:r>
              <a:rPr lang="en-US" dirty="0"/>
              <a:t>V2 = {b, d, f} </a:t>
            </a:r>
          </a:p>
        </p:txBody>
      </p:sp>
    </p:spTree>
    <p:extLst>
      <p:ext uri="{BB962C8B-B14F-4D97-AF65-F5344CB8AC3E}">
        <p14:creationId xmlns:p14="http://schemas.microsoft.com/office/powerpoint/2010/main" val="101302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6" grpId="0"/>
      <p:bldP spid="27" grpId="0"/>
      <p:bldP spid="28" grpId="0"/>
      <p:bldP spid="8" grpId="0" animBg="1"/>
      <p:bldP spid="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Ex. </a:t>
            </a:r>
            <a:r>
              <a:rPr lang="en-US" dirty="0"/>
              <a:t>Is the graph G </a:t>
            </a:r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?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8" y="1715522"/>
            <a:ext cx="3362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962400" y="4722371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7000" y="2504440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7346" y="3986778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241800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29000" y="5037842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07105" y="4495800"/>
            <a:ext cx="2408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ym typeface="Wingdings" panose="05000000000000000000" pitchFamily="2" charset="2"/>
              </a:rPr>
              <a:t> G is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not bipartite</a:t>
            </a:r>
            <a:endParaRPr lang="en-US" sz="22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6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Bipartite?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32</a:t>
            </a:fld>
            <a:endParaRPr 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905000"/>
            <a:ext cx="506793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1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m,n</a:t>
            </a:r>
            <a:r>
              <a:rPr lang="en-US" dirty="0"/>
              <a:t> - </a:t>
            </a:r>
            <a:r>
              <a:rPr lang="en-US" i="1" dirty="0">
                <a:solidFill>
                  <a:srgbClr val="0000FF"/>
                </a:solidFill>
              </a:rPr>
              <a:t>Complete bipartite </a:t>
            </a:r>
            <a:r>
              <a:rPr lang="en-US" dirty="0"/>
              <a:t>graphs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1384" y="4953000"/>
            <a:ext cx="3647152" cy="923330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m,n</a:t>
            </a:r>
            <a:r>
              <a:rPr lang="en-US" dirty="0"/>
              <a:t> has ___ vertices and ___ edges.</a:t>
            </a:r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</a:rPr>
              <a:t>Answer: </a:t>
            </a:r>
            <a:r>
              <a:rPr lang="en-US" dirty="0"/>
              <a:t>	m + n,  </a:t>
            </a:r>
            <a:r>
              <a:rPr lang="en-US" dirty="0" err="1"/>
              <a:t>m.n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9239" name="Group 9238"/>
          <p:cNvGrpSpPr/>
          <p:nvPr/>
        </p:nvGrpSpPr>
        <p:grpSpPr>
          <a:xfrm>
            <a:off x="2941320" y="1798320"/>
            <a:ext cx="2087880" cy="213360"/>
            <a:chOff x="2941320" y="1798320"/>
            <a:chExt cx="2087880" cy="213360"/>
          </a:xfrm>
        </p:grpSpPr>
        <p:sp>
          <p:nvSpPr>
            <p:cNvPr id="7" name="Flowchart: Connector 6"/>
            <p:cNvSpPr/>
            <p:nvPr/>
          </p:nvSpPr>
          <p:spPr>
            <a:xfrm>
              <a:off x="2941320" y="179832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942080" y="179832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846320" y="182880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40" name="Group 9239"/>
          <p:cNvGrpSpPr/>
          <p:nvPr/>
        </p:nvGrpSpPr>
        <p:grpSpPr>
          <a:xfrm>
            <a:off x="1874520" y="3520440"/>
            <a:ext cx="3916680" cy="198120"/>
            <a:chOff x="1874520" y="3520440"/>
            <a:chExt cx="3916680" cy="198120"/>
          </a:xfrm>
        </p:grpSpPr>
        <p:sp>
          <p:nvSpPr>
            <p:cNvPr id="10" name="Flowchart: Connector 9"/>
            <p:cNvSpPr/>
            <p:nvPr/>
          </p:nvSpPr>
          <p:spPr>
            <a:xfrm>
              <a:off x="1874520" y="352044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865120" y="353060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733800" y="352044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4648200" y="353568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608320" y="353568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00800" y="1600200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m =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8209" y="3276600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n = 5</a:t>
            </a:r>
          </a:p>
        </p:txBody>
      </p:sp>
      <p:cxnSp>
        <p:nvCxnSpPr>
          <p:cNvPr id="18" name="Straight Connector 17"/>
          <p:cNvCxnSpPr>
            <a:stCxn id="7" idx="4"/>
            <a:endCxn id="10" idx="7"/>
          </p:cNvCxnSpPr>
          <p:nvPr/>
        </p:nvCxnSpPr>
        <p:spPr>
          <a:xfrm flipH="1">
            <a:off x="2030618" y="1981200"/>
            <a:ext cx="1002142" cy="156602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11" idx="0"/>
          </p:cNvCxnSpPr>
          <p:nvPr/>
        </p:nvCxnSpPr>
        <p:spPr>
          <a:xfrm flipH="1">
            <a:off x="2956560" y="1981200"/>
            <a:ext cx="76200" cy="1549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12" idx="0"/>
          </p:cNvCxnSpPr>
          <p:nvPr/>
        </p:nvCxnSpPr>
        <p:spPr>
          <a:xfrm>
            <a:off x="3032760" y="1981200"/>
            <a:ext cx="792480" cy="153924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1"/>
          </p:cNvCxnSpPr>
          <p:nvPr/>
        </p:nvCxnSpPr>
        <p:spPr>
          <a:xfrm>
            <a:off x="3032760" y="1981200"/>
            <a:ext cx="1642222" cy="1581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4" idx="1"/>
          </p:cNvCxnSpPr>
          <p:nvPr/>
        </p:nvCxnSpPr>
        <p:spPr>
          <a:xfrm>
            <a:off x="3032760" y="1981200"/>
            <a:ext cx="2602342" cy="1581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2" name="Group 9241"/>
          <p:cNvGrpSpPr/>
          <p:nvPr/>
        </p:nvGrpSpPr>
        <p:grpSpPr>
          <a:xfrm>
            <a:off x="2030618" y="1981200"/>
            <a:ext cx="3604484" cy="1581262"/>
            <a:chOff x="2030618" y="1981200"/>
            <a:chExt cx="3604484" cy="1581262"/>
          </a:xfrm>
        </p:grpSpPr>
        <p:cxnSp>
          <p:nvCxnSpPr>
            <p:cNvPr id="31" name="Straight Connector 30"/>
            <p:cNvCxnSpPr>
              <a:stCxn id="8" idx="4"/>
              <a:endCxn id="10" idx="7"/>
            </p:cNvCxnSpPr>
            <p:nvPr/>
          </p:nvCxnSpPr>
          <p:spPr>
            <a:xfrm flipH="1">
              <a:off x="2030618" y="1981200"/>
              <a:ext cx="2002902" cy="156602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7" name="Straight Connector 9216"/>
            <p:cNvCxnSpPr>
              <a:stCxn id="8" idx="4"/>
              <a:endCxn id="11" idx="0"/>
            </p:cNvCxnSpPr>
            <p:nvPr/>
          </p:nvCxnSpPr>
          <p:spPr>
            <a:xfrm flipH="1">
              <a:off x="2956560" y="1981200"/>
              <a:ext cx="1076960" cy="1549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/>
            <p:cNvCxnSpPr>
              <a:stCxn id="8" idx="4"/>
              <a:endCxn id="12" idx="0"/>
            </p:cNvCxnSpPr>
            <p:nvPr/>
          </p:nvCxnSpPr>
          <p:spPr>
            <a:xfrm flipH="1">
              <a:off x="3825240" y="1981200"/>
              <a:ext cx="208280" cy="153924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2" name="Straight Connector 9221"/>
            <p:cNvCxnSpPr>
              <a:stCxn id="8" idx="4"/>
              <a:endCxn id="13" idx="1"/>
            </p:cNvCxnSpPr>
            <p:nvPr/>
          </p:nvCxnSpPr>
          <p:spPr>
            <a:xfrm>
              <a:off x="4033520" y="1981200"/>
              <a:ext cx="641462" cy="158126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4" name="Straight Connector 9223"/>
            <p:cNvCxnSpPr>
              <a:stCxn id="8" idx="4"/>
              <a:endCxn id="14" idx="1"/>
            </p:cNvCxnSpPr>
            <p:nvPr/>
          </p:nvCxnSpPr>
          <p:spPr>
            <a:xfrm>
              <a:off x="4033520" y="1981200"/>
              <a:ext cx="1601582" cy="158126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43" name="Group 9242"/>
          <p:cNvGrpSpPr/>
          <p:nvPr/>
        </p:nvGrpSpPr>
        <p:grpSpPr>
          <a:xfrm>
            <a:off x="2030618" y="2011680"/>
            <a:ext cx="3604484" cy="1550782"/>
            <a:chOff x="2030618" y="2011680"/>
            <a:chExt cx="3604484" cy="1550782"/>
          </a:xfrm>
        </p:grpSpPr>
        <p:cxnSp>
          <p:nvCxnSpPr>
            <p:cNvPr id="9230" name="Straight Connector 9229"/>
            <p:cNvCxnSpPr>
              <a:stCxn id="9" idx="4"/>
              <a:endCxn id="10" idx="7"/>
            </p:cNvCxnSpPr>
            <p:nvPr/>
          </p:nvCxnSpPr>
          <p:spPr>
            <a:xfrm flipH="1">
              <a:off x="2030618" y="2011680"/>
              <a:ext cx="2907142" cy="153554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2" name="Straight Connector 9231"/>
            <p:cNvCxnSpPr>
              <a:stCxn id="9" idx="4"/>
              <a:endCxn id="11" idx="0"/>
            </p:cNvCxnSpPr>
            <p:nvPr/>
          </p:nvCxnSpPr>
          <p:spPr>
            <a:xfrm flipH="1">
              <a:off x="2956560" y="2011680"/>
              <a:ext cx="1981200" cy="151892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/>
            <p:cNvCxnSpPr>
              <a:stCxn id="9" idx="4"/>
              <a:endCxn id="12" idx="0"/>
            </p:cNvCxnSpPr>
            <p:nvPr/>
          </p:nvCxnSpPr>
          <p:spPr>
            <a:xfrm flipH="1">
              <a:off x="3825240" y="2011680"/>
              <a:ext cx="1112520" cy="15087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6" name="Straight Connector 9235"/>
            <p:cNvCxnSpPr>
              <a:stCxn id="9" idx="4"/>
              <a:endCxn id="13" idx="1"/>
            </p:cNvCxnSpPr>
            <p:nvPr/>
          </p:nvCxnSpPr>
          <p:spPr>
            <a:xfrm flipH="1">
              <a:off x="4674982" y="2011680"/>
              <a:ext cx="262778" cy="15507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Connector 9237"/>
            <p:cNvCxnSpPr>
              <a:stCxn id="9" idx="4"/>
              <a:endCxn id="14" idx="1"/>
            </p:cNvCxnSpPr>
            <p:nvPr/>
          </p:nvCxnSpPr>
          <p:spPr>
            <a:xfrm>
              <a:off x="4937760" y="2011680"/>
              <a:ext cx="697342" cy="15507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564879" y="4038600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K</a:t>
            </a:r>
            <a:r>
              <a:rPr lang="en-US" sz="3200" b="1" baseline="-25000" dirty="0">
                <a:solidFill>
                  <a:srgbClr val="0000FF"/>
                </a:solidFill>
              </a:rPr>
              <a:t>3,5</a:t>
            </a:r>
          </a:p>
        </p:txBody>
      </p:sp>
    </p:spTree>
    <p:extLst>
      <p:ext uri="{BB962C8B-B14F-4D97-AF65-F5344CB8AC3E}">
        <p14:creationId xmlns:p14="http://schemas.microsoft.com/office/powerpoint/2010/main" val="40303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16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Isomorphism </a:t>
            </a: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324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2000" y="4382869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SAME</a:t>
            </a:r>
          </a:p>
        </p:txBody>
      </p:sp>
    </p:spTree>
    <p:extLst>
      <p:ext uri="{BB962C8B-B14F-4D97-AF65-F5344CB8AC3E}">
        <p14:creationId xmlns:p14="http://schemas.microsoft.com/office/powerpoint/2010/main" val="1848919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Isomorphism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4168914"/>
            <a:ext cx="4433971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function  </a:t>
            </a:r>
            <a:r>
              <a:rPr lang="en-US" dirty="0"/>
              <a:t>f = {(a, m); (b, p); (d, n); (c, q)}</a:t>
            </a:r>
          </a:p>
          <a:p>
            <a:r>
              <a:rPr lang="en-US" sz="2200" dirty="0">
                <a:sym typeface="Wingdings" panose="05000000000000000000" pitchFamily="2" charset="2"/>
              </a:rPr>
              <a:t> Two graphs are called </a:t>
            </a:r>
            <a:r>
              <a:rPr lang="en-US" sz="2200" b="1" i="1" dirty="0">
                <a:solidFill>
                  <a:srgbClr val="0000FF"/>
                </a:solidFill>
                <a:sym typeface="Wingdings" panose="05000000000000000000" pitchFamily="2" charset="2"/>
              </a:rPr>
              <a:t>isomorphic</a:t>
            </a:r>
            <a:endParaRPr lang="en-US" sz="2200" b="1" i="1" dirty="0">
              <a:solidFill>
                <a:srgbClr val="0000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35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20" y="1809988"/>
            <a:ext cx="195287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16" y="1809988"/>
            <a:ext cx="23104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0360" y="15763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7160" y="15763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361" y="159154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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7160" y="311497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/>
              </a:rPr>
              <a:t>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7900" y="314545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sym typeface="Symbol"/>
              </a:rPr>
              <a:t>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1580" y="15808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sym typeface="Symbol"/>
              </a:rPr>
              <a:t>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4762" y="31297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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021" y="31490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/>
              </a:rPr>
              <a:t>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15051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32270" y="1505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1000" y="3440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8800" y="3430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26120" y="15371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5760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85114" y="335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24000" y="15559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3957045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68580" indent="0">
              <a:buNone/>
            </a:pPr>
            <a:endParaRPr lang="en-US" dirty="0">
              <a:solidFill>
                <a:srgbClr val="0000FF"/>
              </a:solidFill>
              <a:sym typeface="Symbol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sym typeface="Symbol"/>
              </a:rPr>
              <a:t>G1 </a:t>
            </a:r>
            <a:r>
              <a:rPr lang="en-US" dirty="0">
                <a:sym typeface="Symbol"/>
              </a:rPr>
              <a:t>= (V1, E1),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G2</a:t>
            </a:r>
            <a:r>
              <a:rPr lang="en-US" dirty="0">
                <a:sym typeface="Symbol"/>
              </a:rPr>
              <a:t> = (V2, E2)</a:t>
            </a:r>
          </a:p>
          <a:p>
            <a:pPr marL="68580" indent="0">
              <a:buNone/>
            </a:pPr>
            <a:r>
              <a:rPr lang="en-US" dirty="0">
                <a:sym typeface="Symbol"/>
              </a:rPr>
              <a:t>G1 and G2 are called </a:t>
            </a:r>
            <a:r>
              <a:rPr lang="en-US" sz="2400" b="1" i="1" dirty="0">
                <a:solidFill>
                  <a:srgbClr val="0000FF"/>
                </a:solidFill>
                <a:sym typeface="Symbol"/>
              </a:rPr>
              <a:t>isomorphic</a:t>
            </a:r>
            <a:r>
              <a:rPr lang="en-US" dirty="0">
                <a:sym typeface="Symbol"/>
              </a:rPr>
              <a:t> if</a:t>
            </a:r>
          </a:p>
          <a:p>
            <a:pPr marL="354330" indent="-285750">
              <a:buFont typeface="Symbol"/>
              <a:buChar char="$"/>
            </a:pPr>
            <a:r>
              <a:rPr lang="en-US" b="1" dirty="0">
                <a:solidFill>
                  <a:srgbClr val="0000FF"/>
                </a:solidFill>
              </a:rPr>
              <a:t>function  f: </a:t>
            </a:r>
            <a:r>
              <a:rPr lang="en-US" dirty="0"/>
              <a:t>V1 </a:t>
            </a:r>
            <a:r>
              <a:rPr lang="en-US" dirty="0">
                <a:sym typeface="Symbol"/>
              </a:rPr>
              <a:t></a:t>
            </a:r>
            <a:r>
              <a:rPr lang="en-US" dirty="0">
                <a:sym typeface="Wingdings" panose="05000000000000000000" pitchFamily="2" charset="2"/>
              </a:rPr>
              <a:t> V2</a:t>
            </a:r>
          </a:p>
          <a:p>
            <a:pPr marL="68580"/>
            <a:endParaRPr lang="en-US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One-to-one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Onto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a, b are </a:t>
            </a:r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adjacent</a:t>
            </a:r>
            <a:r>
              <a:rPr lang="en-US" dirty="0">
                <a:sym typeface="Wingdings" panose="05000000000000000000" pitchFamily="2" charset="2"/>
              </a:rPr>
              <a:t> in  V1 </a:t>
            </a:r>
          </a:p>
          <a:p>
            <a:pPr marL="274320" lvl="1" indent="0">
              <a:buNone/>
            </a:pPr>
            <a:r>
              <a:rPr lang="en-US" dirty="0">
                <a:sym typeface="Symbol"/>
              </a:rPr>
              <a:t>        f(a), f(b) are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adjacent</a:t>
            </a:r>
            <a:r>
              <a:rPr lang="en-US" dirty="0">
                <a:sym typeface="Symbol"/>
              </a:rPr>
              <a:t> in V2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Isomorphic?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36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2743200" cy="26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7560"/>
            <a:ext cx="2438400" cy="2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214120" y="2117864"/>
            <a:ext cx="2331720" cy="2316976"/>
            <a:chOff x="1214120" y="2117864"/>
            <a:chExt cx="2331720" cy="2316976"/>
          </a:xfrm>
        </p:grpSpPr>
        <p:sp>
          <p:nvSpPr>
            <p:cNvPr id="8" name="Flowchart: Connector 7"/>
            <p:cNvSpPr/>
            <p:nvPr/>
          </p:nvSpPr>
          <p:spPr>
            <a:xfrm>
              <a:off x="1214120" y="2529840"/>
              <a:ext cx="182880" cy="182880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540000" y="211786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239520" y="3860800"/>
              <a:ext cx="182880" cy="18288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555240" y="4251960"/>
              <a:ext cx="182880" cy="182880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362960" y="3175000"/>
              <a:ext cx="182880" cy="18288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6120" y="1828800"/>
            <a:ext cx="2687320" cy="2651760"/>
            <a:chOff x="4516120" y="1828800"/>
            <a:chExt cx="2687320" cy="2651760"/>
          </a:xfrm>
        </p:grpSpPr>
        <p:sp>
          <p:nvSpPr>
            <p:cNvPr id="14" name="Flowchart: Connector 13"/>
            <p:cNvSpPr/>
            <p:nvPr/>
          </p:nvSpPr>
          <p:spPr>
            <a:xfrm>
              <a:off x="5765800" y="1828800"/>
              <a:ext cx="182880" cy="182880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614160" y="429718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932680" y="4297680"/>
              <a:ext cx="182880" cy="18288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7020560" y="2646680"/>
              <a:ext cx="182880" cy="182880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516120" y="2651760"/>
              <a:ext cx="182880" cy="18288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53453" y="140090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4874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Isomorphic?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4851400"/>
            <a:ext cx="5039841" cy="70788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 and H are </a:t>
            </a:r>
            <a:r>
              <a:rPr lang="en-US" b="1" dirty="0">
                <a:solidFill>
                  <a:srgbClr val="0000FF"/>
                </a:solidFill>
              </a:rPr>
              <a:t>NOT </a:t>
            </a:r>
            <a:r>
              <a:rPr lang="en-US" b="1" i="1" dirty="0">
                <a:solidFill>
                  <a:srgbClr val="0000FF"/>
                </a:solidFill>
              </a:rPr>
              <a:t>isomorphic</a:t>
            </a:r>
          </a:p>
          <a:p>
            <a:r>
              <a:rPr lang="en-US" sz="2000" dirty="0"/>
              <a:t>(in H: </a:t>
            </a:r>
            <a:r>
              <a:rPr lang="en-US" sz="2200" i="1" dirty="0" err="1">
                <a:solidFill>
                  <a:srgbClr val="0000FF"/>
                </a:solidFill>
              </a:rPr>
              <a:t>deg</a:t>
            </a:r>
            <a:r>
              <a:rPr lang="en-US" sz="2200" i="1" dirty="0">
                <a:solidFill>
                  <a:srgbClr val="0000FF"/>
                </a:solidFill>
              </a:rPr>
              <a:t>(e) = 1</a:t>
            </a:r>
            <a:r>
              <a:rPr lang="en-US" sz="2000" dirty="0"/>
              <a:t>, no vertex in G has degree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1219200"/>
            <a:ext cx="5487049" cy="3555087"/>
            <a:chOff x="1981200" y="1219200"/>
            <a:chExt cx="5487049" cy="3555087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219200"/>
              <a:ext cx="5487049" cy="3437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44212" y="4343400"/>
              <a:ext cx="413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G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09092" y="4343400"/>
              <a:ext cx="4203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3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Adjacency</a:t>
            </a:r>
            <a:r>
              <a:rPr lang="en-US" dirty="0"/>
              <a:t> matrix</a:t>
            </a:r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</a:rPr>
              <a:t>Incidence </a:t>
            </a:r>
            <a:r>
              <a:rPr lang="en-US" dirty="0"/>
              <a:t>matrix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454398" y="3810000"/>
            <a:ext cx="4013202" cy="1752600"/>
            <a:chOff x="4292598" y="4267200"/>
            <a:chExt cx="4013202" cy="1752600"/>
          </a:xfrm>
        </p:grpSpPr>
        <p:sp>
          <p:nvSpPr>
            <p:cNvPr id="8" name="TextBox 7"/>
            <p:cNvSpPr txBox="1"/>
            <p:nvPr/>
          </p:nvSpPr>
          <p:spPr>
            <a:xfrm>
              <a:off x="4292598" y="4724400"/>
              <a:ext cx="9080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</a:t>
              </a:r>
              <a:r>
                <a:rPr lang="en-US" dirty="0"/>
                <a:t> 1</a:t>
              </a:r>
            </a:p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</a:t>
              </a:r>
              <a:r>
                <a:rPr lang="en-US" dirty="0"/>
                <a:t> 2</a:t>
              </a:r>
            </a:p>
            <a:p>
              <a:pPr algn="ctr"/>
              <a:r>
                <a:rPr lang="en-US" dirty="0"/>
                <a:t>…</a:t>
              </a:r>
            </a:p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 </a:t>
              </a:r>
              <a:r>
                <a:rPr lang="en-US" dirty="0"/>
                <a:t>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0164" y="4267200"/>
              <a:ext cx="2553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1  </a:t>
              </a:r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2 …  </a:t>
              </a:r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m</a:t>
              </a:r>
            </a:p>
          </p:txBody>
        </p:sp>
        <p:sp>
          <p:nvSpPr>
            <p:cNvPr id="10" name="Double Bracket 9"/>
            <p:cNvSpPr/>
            <p:nvPr/>
          </p:nvSpPr>
          <p:spPr>
            <a:xfrm>
              <a:off x="5486400" y="4724400"/>
              <a:ext cx="2819400" cy="12954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4676775" cy="199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5924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3580"/>
            <a:ext cx="7024744" cy="52322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Adjacency</a:t>
            </a:r>
            <a:r>
              <a:rPr lang="en-US" dirty="0"/>
              <a:t> </a:t>
            </a:r>
            <a:r>
              <a:rPr lang="en-US" b="0" dirty="0"/>
              <a:t>matrices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1" y="1643896"/>
            <a:ext cx="3428999" cy="2123658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sz="2200" b="1" i="1" dirty="0">
                <a:solidFill>
                  <a:srgbClr val="0000FF"/>
                </a:solidFill>
              </a:rPr>
              <a:t>Adjacency matrix. </a:t>
            </a:r>
          </a:p>
          <a:p>
            <a:pPr marL="68580" indent="0">
              <a:buNone/>
            </a:pPr>
            <a:endParaRPr lang="en-US" sz="2200" b="1" i="1" dirty="0">
              <a:solidFill>
                <a:srgbClr val="0000FF"/>
              </a:solidFill>
            </a:endParaRPr>
          </a:p>
          <a:p>
            <a:pPr marL="68580" indent="0">
              <a:buNone/>
            </a:pPr>
            <a:r>
              <a:rPr lang="en-US" sz="2200" dirty="0"/>
              <a:t>A = [</a:t>
            </a:r>
            <a:r>
              <a:rPr lang="en-US" sz="2200" dirty="0" err="1"/>
              <a:t>a</a:t>
            </a:r>
            <a:r>
              <a:rPr lang="en-US" sz="2200" baseline="-25000" dirty="0" err="1"/>
              <a:t>ij</a:t>
            </a:r>
            <a:r>
              <a:rPr lang="en-US" sz="2200" dirty="0"/>
              <a:t>], </a:t>
            </a:r>
          </a:p>
          <a:p>
            <a:pPr marL="68580" indent="0">
              <a:buNone/>
            </a:pPr>
            <a:r>
              <a:rPr lang="en-US" sz="2200" dirty="0"/>
              <a:t>where </a:t>
            </a:r>
            <a:r>
              <a:rPr lang="en-US" sz="2200" dirty="0" err="1">
                <a:solidFill>
                  <a:srgbClr val="0000FF"/>
                </a:solidFill>
              </a:rPr>
              <a:t>a</a:t>
            </a:r>
            <a:r>
              <a:rPr lang="en-US" sz="2200" baseline="-25000" dirty="0" err="1">
                <a:solidFill>
                  <a:srgbClr val="0000FF"/>
                </a:solidFill>
              </a:rPr>
              <a:t>ij</a:t>
            </a:r>
            <a:r>
              <a:rPr lang="en-US" sz="2200" dirty="0">
                <a:solidFill>
                  <a:srgbClr val="0000FF"/>
                </a:solidFill>
              </a:rPr>
              <a:t> =</a:t>
            </a:r>
            <a:r>
              <a:rPr lang="en-US" sz="2200" dirty="0"/>
              <a:t> the </a:t>
            </a:r>
            <a:r>
              <a:rPr lang="en-US" sz="2200" i="1" dirty="0">
                <a:solidFill>
                  <a:srgbClr val="0000FF"/>
                </a:solidFill>
              </a:rPr>
              <a:t>number of edges</a:t>
            </a:r>
            <a:r>
              <a:rPr lang="en-US" sz="2200" dirty="0"/>
              <a:t> that are associated to {v</a:t>
            </a:r>
            <a:r>
              <a:rPr lang="en-US" sz="2200" baseline="-25000" dirty="0"/>
              <a:t>i</a:t>
            </a:r>
            <a:r>
              <a:rPr lang="en-US" sz="2200" dirty="0"/>
              <a:t>, </a:t>
            </a:r>
            <a:r>
              <a:rPr lang="en-US" sz="2200" dirty="0" err="1"/>
              <a:t>v</a:t>
            </a:r>
            <a:r>
              <a:rPr lang="en-US" sz="2200" baseline="-25000" dirty="0" err="1"/>
              <a:t>j</a:t>
            </a:r>
            <a:r>
              <a:rPr lang="en-US" sz="2200" dirty="0"/>
              <a:t>}</a:t>
            </a:r>
            <a:endParaRPr lang="en-US" sz="2200" baseline="-25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8338"/>
              </p:ext>
            </p:extLst>
          </p:nvPr>
        </p:nvGraphicFramePr>
        <p:xfrm>
          <a:off x="2338002" y="3893180"/>
          <a:ext cx="2413000" cy="197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8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737" y="1327666"/>
            <a:ext cx="2263063" cy="263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/>
          <p:cNvGrpSpPr/>
          <p:nvPr/>
        </p:nvGrpSpPr>
        <p:grpSpPr>
          <a:xfrm>
            <a:off x="2870200" y="4216400"/>
            <a:ext cx="4495800" cy="1574800"/>
            <a:chOff x="2870200" y="4216400"/>
            <a:chExt cx="4495800" cy="1574800"/>
          </a:xfrm>
        </p:grpSpPr>
        <p:sp>
          <p:nvSpPr>
            <p:cNvPr id="19" name="Rectangle 18"/>
            <p:cNvSpPr/>
            <p:nvPr/>
          </p:nvSpPr>
          <p:spPr>
            <a:xfrm>
              <a:off x="2870200" y="4343400"/>
              <a:ext cx="1828800" cy="1447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triped Right Arrow 19"/>
            <p:cNvSpPr/>
            <p:nvPr/>
          </p:nvSpPr>
          <p:spPr>
            <a:xfrm>
              <a:off x="4997196" y="4648200"/>
              <a:ext cx="489204" cy="6096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6597854"/>
                </p:ext>
              </p:extLst>
            </p:nvPr>
          </p:nvGraphicFramePr>
          <p:xfrm>
            <a:off x="5791200" y="4216400"/>
            <a:ext cx="1574800" cy="157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7" name="Equation" r:id="rId4" imgW="914400" imgH="914400" progId="Equation.DSMT4">
                    <p:embed/>
                  </p:oleObj>
                </mc:Choice>
                <mc:Fallback>
                  <p:oleObj name="Equation" r:id="rId4" imgW="914400" imgH="9144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91200" y="4216400"/>
                          <a:ext cx="1574800" cy="157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Box 22"/>
          <p:cNvSpPr txBox="1"/>
          <p:nvPr/>
        </p:nvSpPr>
        <p:spPr>
          <a:xfrm>
            <a:off x="4343400" y="2590800"/>
            <a:ext cx="569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6437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62484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Represent 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rgbClr val="C00000"/>
                </a:solidFill>
              </a:rPr>
              <a:t>	</a:t>
            </a:r>
            <a:r>
              <a:rPr lang="en-US" sz="4500" b="1" i="1" dirty="0">
                <a:solidFill>
                  <a:srgbClr val="C00000"/>
                </a:solidFill>
              </a:rPr>
              <a:t>relations</a:t>
            </a:r>
            <a:r>
              <a:rPr lang="en-US" sz="4500" dirty="0"/>
              <a:t> </a:t>
            </a:r>
            <a:r>
              <a:rPr lang="en-US" sz="3600" dirty="0"/>
              <a:t>(edges) </a:t>
            </a:r>
          </a:p>
          <a:p>
            <a:pPr marL="0" indent="0">
              <a:buNone/>
            </a:pPr>
            <a:r>
              <a:rPr lang="en-US" sz="3600" dirty="0"/>
              <a:t>		between 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rgbClr val="C00000"/>
                </a:solidFill>
              </a:rPr>
              <a:t>			</a:t>
            </a:r>
            <a:r>
              <a:rPr lang="en-US" sz="4500" b="1" i="1" dirty="0">
                <a:solidFill>
                  <a:srgbClr val="C00000"/>
                </a:solidFill>
              </a:rPr>
              <a:t>objects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(vertices) </a:t>
            </a:r>
          </a:p>
          <a:p>
            <a:pPr marL="0" indent="0">
              <a:buNone/>
            </a:pPr>
            <a:endParaRPr lang="en-US" sz="36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066800" y="3962400"/>
            <a:ext cx="6514565" cy="1359932"/>
            <a:chOff x="1752600" y="3962400"/>
            <a:chExt cx="6514565" cy="135993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3392793" y="3962400"/>
              <a:ext cx="1560207" cy="64186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667000" y="45074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people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92324" y="4656852"/>
              <a:ext cx="108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webpages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4953000" y="3962400"/>
              <a:ext cx="1752600" cy="82653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53000" y="3962400"/>
              <a:ext cx="1752600" cy="42493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622804" y="4287520"/>
              <a:ext cx="1644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phone numbers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4812268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computers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52600" y="4114800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Facebook users</a:t>
              </a:r>
            </a:p>
          </p:txBody>
        </p:sp>
        <p:cxnSp>
          <p:nvCxnSpPr>
            <p:cNvPr id="19" name="Straight Arrow Connector 18"/>
            <p:cNvCxnSpPr>
              <a:endCxn id="17" idx="3"/>
            </p:cNvCxnSpPr>
            <p:nvPr/>
          </p:nvCxnSpPr>
          <p:spPr>
            <a:xfrm flipH="1">
              <a:off x="3392793" y="3962400"/>
              <a:ext cx="1560207" cy="33706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5" idx="0"/>
            </p:cNvCxnSpPr>
            <p:nvPr/>
          </p:nvCxnSpPr>
          <p:spPr>
            <a:xfrm flipH="1">
              <a:off x="4480273" y="3962400"/>
              <a:ext cx="472727" cy="849868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953000" y="3962400"/>
              <a:ext cx="1143000" cy="1034534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4953000"/>
              <a:ext cx="663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cities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86896" y="4996934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processors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743200" y="3962400"/>
            <a:ext cx="1524000" cy="10345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24682" y="525780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switches</a:t>
            </a:r>
          </a:p>
        </p:txBody>
      </p:sp>
      <p:cxnSp>
        <p:nvCxnSpPr>
          <p:cNvPr id="32" name="Straight Arrow Connector 31"/>
          <p:cNvCxnSpPr>
            <a:endCxn id="30" idx="0"/>
          </p:cNvCxnSpPr>
          <p:nvPr/>
        </p:nvCxnSpPr>
        <p:spPr>
          <a:xfrm>
            <a:off x="4267200" y="3962400"/>
            <a:ext cx="347841" cy="1295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354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84" y="112693"/>
            <a:ext cx="7024744" cy="954107"/>
          </a:xfrm>
        </p:spPr>
        <p:txBody>
          <a:bodyPr>
            <a:normAutofit/>
          </a:bodyPr>
          <a:lstStyle/>
          <a:p>
            <a:r>
              <a:rPr lang="en-US" dirty="0"/>
              <a:t>Example.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07443"/>
              </p:ext>
            </p:extLst>
          </p:nvPr>
        </p:nvGraphicFramePr>
        <p:xfrm>
          <a:off x="1828800" y="3131180"/>
          <a:ext cx="2413000" cy="197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48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600" y="1371600"/>
            <a:ext cx="5908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Given the </a:t>
            </a:r>
            <a:r>
              <a:rPr lang="en-US" sz="2400" b="1" i="1" dirty="0">
                <a:solidFill>
                  <a:srgbClr val="0000FF"/>
                </a:solidFill>
              </a:rPr>
              <a:t>adjacency matrix </a:t>
            </a:r>
            <a:r>
              <a:rPr lang="en-US" sz="2400" dirty="0"/>
              <a:t>representing</a:t>
            </a:r>
            <a:r>
              <a:rPr lang="en-US" sz="2400" b="1" i="1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an </a:t>
            </a:r>
          </a:p>
          <a:p>
            <a:r>
              <a:rPr lang="en-US" sz="2400" dirty="0"/>
              <a:t>undirected graph G.</a:t>
            </a:r>
          </a:p>
          <a:p>
            <a:endParaRPr lang="en-US" sz="2400" dirty="0"/>
          </a:p>
          <a:p>
            <a:r>
              <a:rPr lang="en-US" sz="2400" dirty="0"/>
              <a:t>Find the </a:t>
            </a:r>
            <a:r>
              <a:rPr lang="en-US" sz="2400" i="1" dirty="0" err="1">
                <a:solidFill>
                  <a:srgbClr val="0000FF"/>
                </a:solidFill>
              </a:rPr>
              <a:t>deg</a:t>
            </a:r>
            <a:r>
              <a:rPr lang="en-US" sz="2400" i="1" dirty="0">
                <a:solidFill>
                  <a:srgbClr val="0000FF"/>
                </a:solidFill>
              </a:rPr>
              <a:t>(c)</a:t>
            </a:r>
            <a:r>
              <a:rPr lang="en-US" sz="24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79600" y="4360540"/>
            <a:ext cx="2286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32200" y="4121780"/>
            <a:ext cx="1066800" cy="391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22800" y="3893180"/>
            <a:ext cx="1463029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(c, c)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i="1" dirty="0">
                <a:solidFill>
                  <a:srgbClr val="FF0000"/>
                </a:solidFill>
              </a:rPr>
              <a:t>loop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95800" y="4330060"/>
            <a:ext cx="256993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deg</a:t>
            </a:r>
            <a:r>
              <a:rPr lang="en-US" dirty="0"/>
              <a:t>(c) = 1+2+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b="1" dirty="0">
                <a:solidFill>
                  <a:srgbClr val="FF0000"/>
                </a:solidFill>
                <a:sym typeface="Symbol"/>
              </a:rPr>
              <a:t></a:t>
            </a:r>
            <a:r>
              <a:rPr lang="en-US" b="1" dirty="0">
                <a:solidFill>
                  <a:srgbClr val="FF0000"/>
                </a:solidFill>
              </a:rPr>
              <a:t>2 </a:t>
            </a:r>
            <a:r>
              <a:rPr lang="en-US" dirty="0"/>
              <a:t>+ 0 = 5</a:t>
            </a:r>
          </a:p>
        </p:txBody>
      </p:sp>
      <p:cxnSp>
        <p:nvCxnSpPr>
          <p:cNvPr id="19" name="Straight Arrow Connector 18"/>
          <p:cNvCxnSpPr>
            <a:stCxn id="12" idx="3"/>
          </p:cNvCxnSpPr>
          <p:nvPr/>
        </p:nvCxnSpPr>
        <p:spPr>
          <a:xfrm>
            <a:off x="4165600" y="4512940"/>
            <a:ext cx="330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57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2010 the </a:t>
            </a:r>
            <a:r>
              <a:rPr lang="en-US" sz="4000" b="1" i="1" dirty="0">
                <a:solidFill>
                  <a:srgbClr val="0000FF"/>
                </a:solidFill>
              </a:rPr>
              <a:t>Web graph</a:t>
            </a:r>
            <a:r>
              <a:rPr lang="en-US" sz="4000" dirty="0"/>
              <a:t> was estimated to have at least </a:t>
            </a:r>
            <a:r>
              <a:rPr lang="en-US" sz="4000" i="1" dirty="0">
                <a:solidFill>
                  <a:srgbClr val="0000FF"/>
                </a:solidFill>
              </a:rPr>
              <a:t>55 billion vertices </a:t>
            </a:r>
            <a:r>
              <a:rPr lang="en-US" sz="4000" dirty="0"/>
              <a:t>and one </a:t>
            </a:r>
            <a:r>
              <a:rPr lang="en-US" sz="4000" i="1" dirty="0">
                <a:solidFill>
                  <a:srgbClr val="0000FF"/>
                </a:solidFill>
              </a:rPr>
              <a:t>trillion edges</a:t>
            </a:r>
            <a:r>
              <a:rPr lang="en-US" sz="4000" dirty="0"/>
              <a:t>. This implies that more than </a:t>
            </a:r>
            <a:r>
              <a:rPr lang="en-US" sz="4000" b="1" i="1" dirty="0">
                <a:solidFill>
                  <a:srgbClr val="0000FF"/>
                </a:solidFill>
              </a:rPr>
              <a:t>40 TB </a:t>
            </a:r>
            <a:r>
              <a:rPr lang="en-US" sz="4000" dirty="0"/>
              <a:t>of computer memory would have been needed to represent its </a:t>
            </a:r>
            <a:r>
              <a:rPr lang="en-US" sz="4000" i="1" dirty="0">
                <a:solidFill>
                  <a:srgbClr val="0000FF"/>
                </a:solidFill>
              </a:rPr>
              <a:t>adjacency matrix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7895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Incidence</a:t>
            </a:r>
            <a:r>
              <a:rPr lang="en-US" dirty="0"/>
              <a:t> matrices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335959"/>
            <a:ext cx="3690947" cy="76944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/>
              <a:t>Vertices</a:t>
            </a:r>
            <a:r>
              <a:rPr lang="en-US" sz="2200" dirty="0"/>
              <a:t> = { a, b, c, d, e, f }</a:t>
            </a:r>
          </a:p>
          <a:p>
            <a:r>
              <a:rPr lang="en-US" sz="2200" i="1" dirty="0">
                <a:solidFill>
                  <a:srgbClr val="0000FF"/>
                </a:solidFill>
              </a:rPr>
              <a:t>Edges</a:t>
            </a:r>
            <a:r>
              <a:rPr lang="en-US" sz="2200" dirty="0"/>
              <a:t> = { e</a:t>
            </a:r>
            <a:r>
              <a:rPr lang="en-US" sz="2200" baseline="-25000" dirty="0"/>
              <a:t>1</a:t>
            </a:r>
            <a:r>
              <a:rPr lang="en-US" sz="2200" dirty="0"/>
              <a:t>, e</a:t>
            </a:r>
            <a:r>
              <a:rPr lang="en-US" sz="2200" baseline="-25000" dirty="0"/>
              <a:t>2</a:t>
            </a:r>
            <a:r>
              <a:rPr lang="en-US" sz="2200" dirty="0"/>
              <a:t>,  e</a:t>
            </a:r>
            <a:r>
              <a:rPr lang="en-US" sz="2200" baseline="-25000" dirty="0"/>
              <a:t>3</a:t>
            </a:r>
            <a:r>
              <a:rPr lang="en-US" sz="2200" dirty="0"/>
              <a:t>,  e</a:t>
            </a:r>
            <a:r>
              <a:rPr lang="en-US" sz="2200" baseline="-25000" dirty="0"/>
              <a:t>4</a:t>
            </a:r>
            <a:r>
              <a:rPr lang="en-US" sz="2200" dirty="0"/>
              <a:t>,  e</a:t>
            </a:r>
            <a:r>
              <a:rPr lang="en-US" sz="2200" baseline="-25000" dirty="0"/>
              <a:t>5</a:t>
            </a:r>
            <a:r>
              <a:rPr lang="en-US" sz="2200" dirty="0"/>
              <a:t>, e</a:t>
            </a:r>
            <a:r>
              <a:rPr lang="en-US" sz="2200" baseline="-25000" dirty="0"/>
              <a:t>6</a:t>
            </a:r>
            <a:r>
              <a:rPr lang="en-US" sz="2200" dirty="0"/>
              <a:t> }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43640"/>
              </p:ext>
            </p:extLst>
          </p:nvPr>
        </p:nvGraphicFramePr>
        <p:xfrm>
          <a:off x="5668003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8003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51062"/>
              </p:ext>
            </p:extLst>
          </p:nvPr>
        </p:nvGraphicFramePr>
        <p:xfrm>
          <a:off x="4652003" y="2006600"/>
          <a:ext cx="3505201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05889" y="2011680"/>
            <a:ext cx="1102931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edges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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5744203" y="2418080"/>
            <a:ext cx="320040" cy="32004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739123" y="3185160"/>
            <a:ext cx="320040" cy="32004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553290"/>
            <a:ext cx="2373420" cy="2667000"/>
            <a:chOff x="838200" y="1447800"/>
            <a:chExt cx="237342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38200" y="1671320"/>
              <a:ext cx="2286000" cy="2443480"/>
              <a:chOff x="838200" y="1671320"/>
              <a:chExt cx="2286000" cy="2443480"/>
            </a:xfrm>
          </p:grpSpPr>
          <p:pic>
            <p:nvPicPr>
              <p:cNvPr id="2457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1711944"/>
                <a:ext cx="2286000" cy="240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Oval 14"/>
              <p:cNvSpPr/>
              <p:nvPr/>
            </p:nvSpPr>
            <p:spPr>
              <a:xfrm>
                <a:off x="2524760" y="167132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52600" y="176784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22860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91594" y="28310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96394" y="322072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7480" y="300378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8182" y="14478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448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12272"/>
            <a:ext cx="3363686" cy="214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Incidence</a:t>
            </a:r>
            <a:r>
              <a:rPr lang="en-US" dirty="0"/>
              <a:t>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/>
              <a:t>How many </a:t>
            </a:r>
            <a:r>
              <a:rPr lang="en-US" b="1" i="1" dirty="0">
                <a:solidFill>
                  <a:srgbClr val="0000FF"/>
                </a:solidFill>
              </a:rPr>
              <a:t>loops</a:t>
            </a:r>
            <a:r>
              <a:rPr lang="en-US" dirty="0"/>
              <a:t> are there?</a:t>
            </a:r>
          </a:p>
          <a:p>
            <a:pPr marL="68580" indent="0">
              <a:buNone/>
            </a:pPr>
            <a:r>
              <a:rPr lang="en-US" sz="2200" dirty="0">
                <a:solidFill>
                  <a:srgbClr val="0000FF"/>
                </a:solidFill>
                <a:sym typeface="Wingdings" panose="05000000000000000000" pitchFamily="2" charset="2"/>
              </a:rPr>
              <a:t>Answer: </a:t>
            </a:r>
            <a:r>
              <a:rPr lang="en-US" dirty="0">
                <a:sym typeface="Wingdings" panose="05000000000000000000" pitchFamily="2" charset="2"/>
              </a:rPr>
              <a:t>	2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Find </a:t>
            </a:r>
            <a:r>
              <a:rPr lang="en-US" dirty="0" err="1">
                <a:solidFill>
                  <a:srgbClr val="0000FF"/>
                </a:solidFill>
              </a:rPr>
              <a:t>deg</a:t>
            </a:r>
            <a:r>
              <a:rPr lang="en-US" dirty="0">
                <a:solidFill>
                  <a:srgbClr val="0000FF"/>
                </a:solidFill>
              </a:rPr>
              <a:t>(v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.</a:t>
            </a:r>
          </a:p>
          <a:p>
            <a:pPr marL="6858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Answer:   </a:t>
            </a:r>
            <a:r>
              <a:rPr lang="en-US" dirty="0" err="1"/>
              <a:t>deg</a:t>
            </a:r>
            <a:r>
              <a:rPr lang="en-US" dirty="0"/>
              <a:t>(v</a:t>
            </a:r>
            <a:r>
              <a:rPr lang="en-US" baseline="-25000" dirty="0"/>
              <a:t>4</a:t>
            </a:r>
            <a:r>
              <a:rPr lang="en-US" dirty="0"/>
              <a:t>) = 1 +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.1 = 3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1" y="3305386"/>
            <a:ext cx="6358439" cy="279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057400" y="3830320"/>
            <a:ext cx="5105400" cy="1722120"/>
            <a:chOff x="2057400" y="3830320"/>
            <a:chExt cx="5105400" cy="1722120"/>
          </a:xfrm>
        </p:grpSpPr>
        <p:sp>
          <p:nvSpPr>
            <p:cNvPr id="12" name="Flowchart: Connector 11"/>
            <p:cNvSpPr/>
            <p:nvPr/>
          </p:nvSpPr>
          <p:spPr>
            <a:xfrm>
              <a:off x="6858000" y="5095240"/>
              <a:ext cx="304800" cy="457200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2057400" y="3830320"/>
              <a:ext cx="304800" cy="457200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057400" y="3048000"/>
            <a:ext cx="5181600" cy="2504440"/>
            <a:chOff x="2057400" y="3048000"/>
            <a:chExt cx="5181600" cy="2504440"/>
          </a:xfrm>
        </p:grpSpPr>
        <p:sp>
          <p:nvSpPr>
            <p:cNvPr id="14" name="Rectangle 13"/>
            <p:cNvSpPr/>
            <p:nvPr/>
          </p:nvSpPr>
          <p:spPr>
            <a:xfrm>
              <a:off x="2057400" y="5095240"/>
              <a:ext cx="5181600" cy="457200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2209800" y="3048000"/>
              <a:ext cx="2438400" cy="204724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6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A path of length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524000"/>
            <a:ext cx="3962400" cy="2308324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00FF"/>
                </a:solidFill>
              </a:rPr>
              <a:t>path of length n</a:t>
            </a:r>
            <a:r>
              <a:rPr lang="en-US" sz="2400" dirty="0"/>
              <a:t> </a:t>
            </a:r>
            <a:r>
              <a:rPr lang="en-US" sz="2000" dirty="0"/>
              <a:t>from u to v:</a:t>
            </a:r>
          </a:p>
          <a:p>
            <a:r>
              <a:rPr lang="en-US" sz="2000" dirty="0"/>
              <a:t>A sequence of </a:t>
            </a:r>
            <a:r>
              <a:rPr lang="en-US" sz="2400" i="1" dirty="0">
                <a:solidFill>
                  <a:srgbClr val="0000FF"/>
                </a:solidFill>
              </a:rPr>
              <a:t>n consecutive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/>
              <a:t>Ex.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i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a, e, f, c, d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is a </a:t>
            </a:r>
            <a:r>
              <a:rPr lang="en-US" sz="2400" i="1" dirty="0"/>
              <a:t>path of </a:t>
            </a:r>
            <a:r>
              <a:rPr lang="en-US" sz="2400" b="1" i="1" dirty="0">
                <a:solidFill>
                  <a:srgbClr val="0000FF"/>
                </a:solidFill>
              </a:rPr>
              <a:t>length 4</a:t>
            </a:r>
            <a:r>
              <a:rPr lang="en-US" sz="2400" dirty="0"/>
              <a:t>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53280" y="2463016"/>
            <a:ext cx="1743871" cy="173814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68271" y="4241800"/>
            <a:ext cx="1691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0910" y="2260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9390" y="4060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222635" y="2493496"/>
            <a:ext cx="0" cy="17076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771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132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653281" y="2493496"/>
            <a:ext cx="3506630" cy="174830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976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0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8" grpId="0"/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Circuits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524000"/>
            <a:ext cx="3886200" cy="2262158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 </a:t>
            </a:r>
            <a:r>
              <a:rPr lang="en-US" sz="2600" b="1" i="1" dirty="0">
                <a:solidFill>
                  <a:srgbClr val="0000FF"/>
                </a:solidFill>
              </a:rPr>
              <a:t>circuit </a:t>
            </a:r>
            <a:r>
              <a:rPr lang="en-US" sz="2300" dirty="0"/>
              <a:t>is a path of </a:t>
            </a:r>
            <a:r>
              <a:rPr lang="en-US" sz="2300" i="1" dirty="0"/>
              <a:t>length greater than zero </a:t>
            </a:r>
            <a:r>
              <a:rPr lang="en-US" sz="2300" dirty="0"/>
              <a:t>that </a:t>
            </a:r>
            <a:r>
              <a:rPr lang="en-US" sz="2300" b="1" i="1" dirty="0">
                <a:solidFill>
                  <a:srgbClr val="0000FF"/>
                </a:solidFill>
              </a:rPr>
              <a:t>starts</a:t>
            </a:r>
            <a:r>
              <a:rPr lang="en-US" sz="2300" dirty="0"/>
              <a:t> and </a:t>
            </a:r>
            <a:r>
              <a:rPr lang="en-US" sz="2300" b="1" i="1" dirty="0">
                <a:solidFill>
                  <a:srgbClr val="0000FF"/>
                </a:solidFill>
              </a:rPr>
              <a:t>ends</a:t>
            </a:r>
            <a:r>
              <a:rPr lang="en-US" sz="2300" dirty="0"/>
              <a:t> at the </a:t>
            </a:r>
            <a:r>
              <a:rPr lang="en-US" sz="2300" i="1" dirty="0">
                <a:solidFill>
                  <a:srgbClr val="0000FF"/>
                </a:solidFill>
              </a:rPr>
              <a:t>same vertex</a:t>
            </a:r>
            <a:r>
              <a:rPr lang="en-US" sz="23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u="sng" dirty="0"/>
              <a:t>Ex.</a:t>
            </a:r>
            <a:r>
              <a:rPr lang="en-US" sz="2300" b="1" i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300" b="1" i="1" dirty="0">
                <a:solidFill>
                  <a:srgbClr val="C00000"/>
                </a:solidFill>
              </a:rPr>
              <a:t>	</a:t>
            </a:r>
            <a:r>
              <a:rPr lang="en-US" sz="2300" b="1" dirty="0">
                <a:solidFill>
                  <a:srgbClr val="0000FF"/>
                </a:solidFill>
              </a:rPr>
              <a:t>c</a:t>
            </a:r>
            <a:r>
              <a:rPr lang="en-US" sz="2300" dirty="0"/>
              <a:t>, b, e, a, d,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>
                <a:solidFill>
                  <a:srgbClr val="0000FF"/>
                </a:solidFill>
              </a:rPr>
              <a:t>c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is </a:t>
            </a:r>
            <a:r>
              <a:rPr lang="en-US" sz="2300" b="1" i="1" dirty="0">
                <a:solidFill>
                  <a:srgbClr val="0000FF"/>
                </a:solidFill>
              </a:rPr>
              <a:t>circuit</a:t>
            </a:r>
            <a:r>
              <a:rPr lang="en-US" sz="2300" dirty="0"/>
              <a:t>.</a:t>
            </a:r>
            <a:endParaRPr lang="en-US" sz="2300" b="1" i="1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71920" y="2450346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939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24315" y="2518747"/>
            <a:ext cx="1" cy="171289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648200" y="2478107"/>
            <a:ext cx="1749552" cy="175353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622800" y="2494280"/>
            <a:ext cx="1" cy="171289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648200" y="2450346"/>
            <a:ext cx="3566735" cy="1804909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9760" y="40553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468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001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Wingdings 2"/>
              </a:rPr>
              <a:t>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8080" y="40705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0" grpId="0"/>
      <p:bldP spid="28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Simple </a:t>
            </a:r>
            <a:r>
              <a:rPr lang="en-US" b="0" i="1" dirty="0">
                <a:solidFill>
                  <a:srgbClr val="0000FF"/>
                </a:solidFill>
              </a:rPr>
              <a:t>paths/circuits</a:t>
            </a:r>
            <a:r>
              <a:rPr lang="en-US" b="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674435"/>
            <a:ext cx="3886200" cy="3354765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 path/circuit is </a:t>
            </a:r>
            <a:r>
              <a:rPr lang="en-US" sz="2800" b="1" i="1" dirty="0">
                <a:solidFill>
                  <a:srgbClr val="0000FF"/>
                </a:solidFill>
              </a:rPr>
              <a:t>simple</a:t>
            </a:r>
            <a:r>
              <a:rPr lang="en-US" sz="2300" dirty="0"/>
              <a:t> if it does </a:t>
            </a:r>
            <a:r>
              <a:rPr lang="en-US" sz="2300" i="1" dirty="0"/>
              <a:t>not</a:t>
            </a:r>
            <a:r>
              <a:rPr lang="en-US" sz="2300" dirty="0"/>
              <a:t> contain the </a:t>
            </a:r>
            <a:r>
              <a:rPr lang="en-US" sz="2300" i="1" dirty="0"/>
              <a:t>same edge</a:t>
            </a:r>
            <a:r>
              <a:rPr lang="en-US" sz="2300" dirty="0"/>
              <a:t> </a:t>
            </a:r>
            <a:r>
              <a:rPr lang="en-US" sz="2300" i="1" dirty="0"/>
              <a:t>more than once.</a:t>
            </a:r>
            <a:r>
              <a:rPr lang="en-US" sz="23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u="sng" dirty="0"/>
              <a:t>Ex.</a:t>
            </a:r>
            <a:r>
              <a:rPr lang="en-US" sz="2300" b="1" i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300" b="1" i="1" dirty="0">
                <a:solidFill>
                  <a:srgbClr val="C00000"/>
                </a:solidFill>
              </a:rPr>
              <a:t>	</a:t>
            </a:r>
            <a:r>
              <a:rPr lang="en-US" sz="2300" b="1" dirty="0"/>
              <a:t>b, e, a, b, f, c </a:t>
            </a:r>
          </a:p>
          <a:p>
            <a:r>
              <a:rPr lang="en-US" sz="2300" dirty="0"/>
              <a:t>is a </a:t>
            </a:r>
            <a:r>
              <a:rPr lang="en-US" sz="2300" b="1" i="1" dirty="0">
                <a:solidFill>
                  <a:srgbClr val="0000FF"/>
                </a:solidFill>
              </a:rPr>
              <a:t>simple path</a:t>
            </a:r>
            <a:r>
              <a:rPr lang="en-US" sz="2300" dirty="0"/>
              <a:t>.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</a:p>
          <a:p>
            <a:r>
              <a:rPr lang="en-US" sz="2300" dirty="0">
                <a:solidFill>
                  <a:srgbClr val="C00000"/>
                </a:solidFill>
              </a:rPr>
              <a:t>	</a:t>
            </a:r>
            <a:r>
              <a:rPr lang="en-US" sz="2300" b="1" dirty="0"/>
              <a:t>c, </a:t>
            </a:r>
            <a:r>
              <a:rPr lang="en-US" sz="2300" b="1" dirty="0">
                <a:solidFill>
                  <a:srgbClr val="0000FF"/>
                </a:solidFill>
              </a:rPr>
              <a:t>b, e</a:t>
            </a:r>
            <a:r>
              <a:rPr lang="en-US" sz="2300" b="1" dirty="0"/>
              <a:t>, a, d, </a:t>
            </a:r>
            <a:r>
              <a:rPr lang="en-US" sz="2300" b="1" dirty="0">
                <a:solidFill>
                  <a:srgbClr val="0000FF"/>
                </a:solidFill>
              </a:rPr>
              <a:t>e, b</a:t>
            </a:r>
            <a:r>
              <a:rPr lang="en-US" sz="2300" b="1" dirty="0"/>
              <a:t>, f, c </a:t>
            </a:r>
          </a:p>
          <a:p>
            <a:r>
              <a:rPr lang="en-US" sz="2300" dirty="0"/>
              <a:t>is </a:t>
            </a:r>
            <a:r>
              <a:rPr lang="en-US" sz="2300" dirty="0">
                <a:solidFill>
                  <a:srgbClr val="0000FF"/>
                </a:solidFill>
              </a:rPr>
              <a:t>NOT</a:t>
            </a:r>
            <a:r>
              <a:rPr lang="en-US" sz="2300" dirty="0"/>
              <a:t> a </a:t>
            </a:r>
            <a:r>
              <a:rPr lang="en-US" sz="2300" i="1" dirty="0">
                <a:solidFill>
                  <a:srgbClr val="0000FF"/>
                </a:solidFill>
              </a:rPr>
              <a:t>simple circuit</a:t>
            </a:r>
            <a:r>
              <a:rPr lang="en-US" sz="2300" dirty="0"/>
              <a:t>. 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71920" y="2450346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63645" y="2448560"/>
            <a:ext cx="0" cy="1784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638040" y="2450346"/>
            <a:ext cx="1774805" cy="17947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38040" y="2448560"/>
            <a:ext cx="0" cy="17845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78680" y="4231640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90640" y="2438400"/>
            <a:ext cx="0" cy="1784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436360" y="2458720"/>
            <a:ext cx="1774805" cy="17947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229600" y="2438400"/>
            <a:ext cx="0" cy="17845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808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976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2263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080" y="4060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001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484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35" grpId="0"/>
      <p:bldP spid="41" grpId="0"/>
      <p:bldP spid="23" grpId="0"/>
      <p:bldP spid="28" grpId="0"/>
      <p:bldP spid="3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Connectedness </a:t>
            </a:r>
            <a:r>
              <a:rPr lang="en-US" dirty="0"/>
              <a:t>in Undirected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447800"/>
            <a:ext cx="6777317" cy="350897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Connected = </a:t>
            </a:r>
            <a:r>
              <a:rPr lang="en-US" b="1" dirty="0">
                <a:solidFill>
                  <a:srgbClr val="0000FF"/>
                </a:solidFill>
              </a:rPr>
              <a:t>there is a path </a:t>
            </a:r>
            <a:r>
              <a:rPr lang="en-US" dirty="0"/>
              <a:t>between every pair of distinct vertices of the graph.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Not connected = </a:t>
            </a:r>
            <a:r>
              <a:rPr lang="en-US" b="1" dirty="0">
                <a:solidFill>
                  <a:srgbClr val="0000FF"/>
                </a:solidFill>
              </a:rPr>
              <a:t>disconnected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5340588"/>
            <a:ext cx="1779654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 is </a:t>
            </a:r>
            <a:r>
              <a:rPr lang="en-US" b="1" dirty="0">
                <a:solidFill>
                  <a:srgbClr val="0000FF"/>
                </a:solidFill>
              </a:rPr>
              <a:t>connected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1000" y="5105400"/>
            <a:ext cx="281940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r>
              <a:rPr lang="en-US" b="1" i="1" dirty="0">
                <a:solidFill>
                  <a:srgbClr val="0000FF"/>
                </a:solidFill>
              </a:rPr>
              <a:t> disconnected</a:t>
            </a:r>
            <a:r>
              <a:rPr lang="en-US" dirty="0"/>
              <a:t> with </a:t>
            </a:r>
          </a:p>
          <a:p>
            <a:r>
              <a:rPr lang="en-US" dirty="0"/>
              <a:t>3 connected </a:t>
            </a:r>
            <a:r>
              <a:rPr lang="en-US" b="1" dirty="0">
                <a:solidFill>
                  <a:srgbClr val="0000FF"/>
                </a:solidFill>
              </a:rPr>
              <a:t>components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3606148" cy="21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6" y="2819400"/>
            <a:ext cx="2159554" cy="24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49646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974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Connectedness in </a:t>
            </a:r>
            <a:r>
              <a:rPr lang="en-US" i="1" dirty="0">
                <a:solidFill>
                  <a:srgbClr val="0000FF"/>
                </a:solidFill>
              </a:rPr>
              <a:t>Directed Graphs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419600"/>
            <a:ext cx="2417200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G:  </a:t>
            </a:r>
            <a:r>
              <a:rPr lang="en-US" b="1" i="1" dirty="0">
                <a:solidFill>
                  <a:srgbClr val="0000FF"/>
                </a:solidFill>
              </a:rPr>
              <a:t>strongly connected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weakly connected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22772" y="4659868"/>
            <a:ext cx="232082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H:  </a:t>
            </a:r>
            <a:r>
              <a:rPr lang="en-US" b="1" i="1" dirty="0">
                <a:solidFill>
                  <a:srgbClr val="0000FF"/>
                </a:solidFill>
              </a:rPr>
              <a:t>weakly connected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0556" y="4668520"/>
            <a:ext cx="145424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12557"/>
            <a:ext cx="7659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Strongly connected 	</a:t>
            </a:r>
            <a:r>
              <a:rPr lang="en-US" sz="2600" b="1" dirty="0"/>
              <a:t>vs</a:t>
            </a:r>
            <a:r>
              <a:rPr lang="en-US" sz="2600" b="1" dirty="0">
                <a:solidFill>
                  <a:srgbClr val="0000FF"/>
                </a:solidFill>
              </a:rPr>
              <a:t> 	weakly connected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9960" y="4495800"/>
            <a:ext cx="490840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0000FF"/>
                </a:solidFill>
                <a:sym typeface="Wingdings 3"/>
              </a:rPr>
              <a:t></a:t>
            </a:r>
            <a:endParaRPr lang="en-US" sz="4500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0" y="1976735"/>
            <a:ext cx="2362200" cy="2366665"/>
            <a:chOff x="990600" y="1905000"/>
            <a:chExt cx="2362200" cy="2366665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2362200" cy="222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676400" y="38100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G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5200" y="1976735"/>
            <a:ext cx="2408139" cy="2371130"/>
            <a:chOff x="3459261" y="1947863"/>
            <a:chExt cx="2408139" cy="2400002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261" y="1947863"/>
              <a:ext cx="2408139" cy="224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289666" y="388620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H</a:t>
              </a:r>
            </a:p>
          </p:txBody>
        </p:sp>
      </p:grp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36" y="2121932"/>
            <a:ext cx="2501064" cy="252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93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Counting</a:t>
            </a:r>
            <a:r>
              <a:rPr lang="en-US" dirty="0"/>
              <a:t> Paths Between Vertices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219200"/>
            <a:ext cx="5889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</a:t>
            </a:r>
            <a:r>
              <a:rPr lang="en-US" sz="2400" i="1" dirty="0">
                <a:solidFill>
                  <a:srgbClr val="0000FF"/>
                </a:solidFill>
              </a:rPr>
              <a:t>paths of length </a:t>
            </a:r>
            <a:r>
              <a:rPr lang="en-US" sz="2400" b="1" i="1" dirty="0">
                <a:solidFill>
                  <a:srgbClr val="0000FF"/>
                </a:solidFill>
              </a:rPr>
              <a:t>four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FF0000"/>
                </a:solidFill>
              </a:rPr>
              <a:t>a to d</a:t>
            </a:r>
            <a:r>
              <a:rPr lang="en-US" sz="2400" dirty="0"/>
              <a:t> in the simple graph G?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79639" y="1718429"/>
            <a:ext cx="1730761" cy="2157492"/>
            <a:chOff x="1066800" y="2209800"/>
            <a:chExt cx="1730761" cy="2157492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209800"/>
              <a:ext cx="1730761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681480" y="399796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</a:p>
          </p:txBody>
        </p:sp>
      </p:grp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2430239" cy="13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42640" y="4495800"/>
            <a:ext cx="2842931" cy="523220"/>
            <a:chOff x="3342640" y="4495800"/>
            <a:chExt cx="2842931" cy="523220"/>
          </a:xfrm>
        </p:grpSpPr>
        <p:sp>
          <p:nvSpPr>
            <p:cNvPr id="13" name="Oval 12"/>
            <p:cNvSpPr/>
            <p:nvPr/>
          </p:nvSpPr>
          <p:spPr>
            <a:xfrm>
              <a:off x="3342640" y="4572000"/>
              <a:ext cx="296639" cy="3149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4495800"/>
              <a:ext cx="1842171" cy="52322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Result = 8</a:t>
              </a:r>
            </a:p>
          </p:txBody>
        </p:sp>
        <p:cxnSp>
          <p:nvCxnSpPr>
            <p:cNvPr id="16" name="Straight Arrow Connector 15"/>
            <p:cNvCxnSpPr>
              <a:stCxn id="13" idx="6"/>
              <a:endCxn id="14" idx="1"/>
            </p:cNvCxnSpPr>
            <p:nvPr/>
          </p:nvCxnSpPr>
          <p:spPr>
            <a:xfrm>
              <a:off x="3639279" y="4729480"/>
              <a:ext cx="704121" cy="279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995702" y="2133600"/>
            <a:ext cx="4519763" cy="2223012"/>
            <a:chOff x="995702" y="2133600"/>
            <a:chExt cx="4519763" cy="2223012"/>
          </a:xfrm>
        </p:grpSpPr>
        <p:grpSp>
          <p:nvGrpSpPr>
            <p:cNvPr id="12" name="Group 11"/>
            <p:cNvGrpSpPr/>
            <p:nvPr/>
          </p:nvGrpSpPr>
          <p:grpSpPr>
            <a:xfrm>
              <a:off x="995702" y="2133600"/>
              <a:ext cx="4519763" cy="2223012"/>
              <a:chOff x="995702" y="2133600"/>
              <a:chExt cx="4519763" cy="222301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5702" y="2133600"/>
                <a:ext cx="451976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</a:rPr>
                  <a:t>adjacency matrix </a:t>
                </a:r>
                <a:r>
                  <a:rPr lang="en-US" dirty="0"/>
                  <a:t>of G is given below </a:t>
                </a:r>
              </a:p>
              <a:p>
                <a:r>
                  <a:rPr lang="en-US" i="1" dirty="0"/>
                  <a:t>(ordering the vertex as a, b, c, d)</a:t>
                </a:r>
              </a:p>
            </p:txBody>
          </p:sp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3048000"/>
                <a:ext cx="2354039" cy="1308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143000" y="3288268"/>
              <a:ext cx="71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from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2819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</a:t>
              </a: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88732"/>
            <a:ext cx="1429221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4240" y="48869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sym typeface="Wingdings 3"/>
              </a:rPr>
              <a:t>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endCxn id="13" idx="7"/>
          </p:cNvCxnSpPr>
          <p:nvPr/>
        </p:nvCxnSpPr>
        <p:spPr>
          <a:xfrm flipH="1">
            <a:off x="3595837" y="1634698"/>
            <a:ext cx="2119163" cy="29834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68066" y="1634698"/>
            <a:ext cx="2875334" cy="3534931"/>
            <a:chOff x="1468066" y="1634698"/>
            <a:chExt cx="2875334" cy="3534931"/>
          </a:xfrm>
        </p:grpSpPr>
        <p:sp>
          <p:nvSpPr>
            <p:cNvPr id="24" name="Rectangle 23"/>
            <p:cNvSpPr/>
            <p:nvPr/>
          </p:nvSpPr>
          <p:spPr>
            <a:xfrm>
              <a:off x="1468066" y="4907280"/>
              <a:ext cx="177854" cy="2623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645920" y="1634698"/>
              <a:ext cx="2697480" cy="3252262"/>
            </a:xfrm>
            <a:prstGeom prst="straightConnector1">
              <a:avLst/>
            </a:prstGeom>
            <a:ln w="9525">
              <a:solidFill>
                <a:srgbClr val="00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68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4572000"/>
            <a:ext cx="6227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network </a:t>
            </a:r>
            <a:r>
              <a:rPr lang="en-US" sz="3200" dirty="0"/>
              <a:t>with </a:t>
            </a:r>
            <a:r>
              <a:rPr lang="en-US" sz="3200" b="1" i="1" dirty="0">
                <a:solidFill>
                  <a:srgbClr val="0000FF"/>
                </a:solidFill>
              </a:rPr>
              <a:t>5 websites </a:t>
            </a:r>
            <a:r>
              <a:rPr lang="en-US" sz="3200" dirty="0"/>
              <a:t>and </a:t>
            </a:r>
            <a:r>
              <a:rPr lang="en-US" sz="3200" b="1" i="1" dirty="0">
                <a:solidFill>
                  <a:srgbClr val="0000FF"/>
                </a:solidFill>
              </a:rPr>
              <a:t>links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65" y="1600200"/>
            <a:ext cx="376823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8455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143000" y="329625"/>
            <a:ext cx="5943600" cy="584775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Shortest-path </a:t>
            </a:r>
            <a:r>
              <a:rPr lang="en-US" sz="3200" dirty="0"/>
              <a:t>problems</a:t>
            </a:r>
            <a:endParaRPr lang="en-US" alt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2" y="1973206"/>
            <a:ext cx="8126018" cy="33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286000"/>
            <a:ext cx="114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14600" y="1447800"/>
            <a:ext cx="2362200" cy="914400"/>
            <a:chOff x="2514600" y="1447800"/>
            <a:chExt cx="2362200" cy="914400"/>
          </a:xfrm>
        </p:grpSpPr>
        <p:sp>
          <p:nvSpPr>
            <p:cNvPr id="5" name="Oval 4"/>
            <p:cNvSpPr/>
            <p:nvPr/>
          </p:nvSpPr>
          <p:spPr>
            <a:xfrm>
              <a:off x="4267200" y="1973206"/>
              <a:ext cx="609600" cy="3889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1447800"/>
              <a:ext cx="13043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weight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429000" y="1905000"/>
              <a:ext cx="914400" cy="262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846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Shortest-path</a:t>
            </a:r>
            <a:r>
              <a:rPr lang="en-US" dirty="0"/>
              <a:t> problems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51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0806"/>
            <a:ext cx="7391400" cy="259246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3783274"/>
            <a:ext cx="7371080" cy="2404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1447800"/>
            <a:ext cx="1447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9600" y="401828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942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</a:t>
            </a:r>
            <a:r>
              <a:rPr lang="en-US" i="1" dirty="0">
                <a:solidFill>
                  <a:srgbClr val="FF0000"/>
                </a:solidFill>
              </a:rPr>
              <a:t>shortest path </a:t>
            </a:r>
            <a:r>
              <a:rPr lang="en-US" dirty="0"/>
              <a:t>from a to z.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7405687" cy="305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227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646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18960" y="269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88920" y="3535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22240" y="3535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1706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686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8520" y="26873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48480" y="39181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5440" y="13716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32400" y="13919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51320" y="39283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34120" y="2733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573885" y="1976120"/>
            <a:ext cx="1286155" cy="798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6" idx="0"/>
          </p:cNvCxnSpPr>
          <p:nvPr/>
        </p:nvCxnSpPr>
        <p:spPr>
          <a:xfrm flipH="1">
            <a:off x="3017520" y="2143760"/>
            <a:ext cx="30480" cy="139192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</p:cNvCxnSpPr>
          <p:nvPr/>
        </p:nvCxnSpPr>
        <p:spPr>
          <a:xfrm>
            <a:off x="1533245" y="3036925"/>
            <a:ext cx="1484275" cy="727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8" idx="2"/>
          </p:cNvCxnSpPr>
          <p:nvPr/>
        </p:nvCxnSpPr>
        <p:spPr>
          <a:xfrm>
            <a:off x="3276600" y="1915160"/>
            <a:ext cx="190500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</p:cNvCxnSpPr>
          <p:nvPr/>
        </p:nvCxnSpPr>
        <p:spPr>
          <a:xfrm>
            <a:off x="3246120" y="3764280"/>
            <a:ext cx="21571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5" idx="1"/>
          </p:cNvCxnSpPr>
          <p:nvPr/>
        </p:nvCxnSpPr>
        <p:spPr>
          <a:xfrm>
            <a:off x="5638800" y="1935480"/>
            <a:ext cx="1347115" cy="823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5" idx="3"/>
          </p:cNvCxnSpPr>
          <p:nvPr/>
        </p:nvCxnSpPr>
        <p:spPr>
          <a:xfrm flipV="1">
            <a:off x="5679440" y="3082645"/>
            <a:ext cx="1306475" cy="681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</p:cNvCxnSpPr>
          <p:nvPr/>
        </p:nvCxnSpPr>
        <p:spPr>
          <a:xfrm>
            <a:off x="5410200" y="2164080"/>
            <a:ext cx="0" cy="151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5"/>
            <a:endCxn id="7" idx="1"/>
          </p:cNvCxnSpPr>
          <p:nvPr/>
        </p:nvCxnSpPr>
        <p:spPr>
          <a:xfrm>
            <a:off x="3209645" y="2076805"/>
            <a:ext cx="2079550" cy="1525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3"/>
          </p:cNvCxnSpPr>
          <p:nvPr/>
        </p:nvCxnSpPr>
        <p:spPr>
          <a:xfrm flipV="1">
            <a:off x="3048000" y="2097125"/>
            <a:ext cx="2200555" cy="1580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894" y="2153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48277" y="16103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049294" y="333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760494" y="270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44694" y="2992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64094" y="2001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4614" y="3443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6174" y="33746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33800" y="2241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10200" y="2611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1094" y="2687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809240" y="17170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80516" y="17373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2080" y="3556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88920" y="3556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22956" y="2717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3000" y="4572000"/>
            <a:ext cx="103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{a,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80360" y="1762760"/>
            <a:ext cx="32893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/>
              </a:rPr>
              <a:t>3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54960" y="3619063"/>
            <a:ext cx="32893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/>
              </a:rPr>
              <a:t>8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43000" y="2641600"/>
            <a:ext cx="457200" cy="457200"/>
            <a:chOff x="1143000" y="3307080"/>
            <a:chExt cx="457200" cy="457200"/>
          </a:xfrm>
        </p:grpSpPr>
        <p:sp>
          <p:nvSpPr>
            <p:cNvPr id="56" name="Oval 55"/>
            <p:cNvSpPr/>
            <p:nvPr/>
          </p:nvSpPr>
          <p:spPr>
            <a:xfrm>
              <a:off x="1143000" y="3307080"/>
              <a:ext cx="457200" cy="457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25520" y="3352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69400" y="4572000"/>
            <a:ext cx="3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c,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91640"/>
            <a:ext cx="457200" cy="457200"/>
            <a:chOff x="2971800" y="5181600"/>
            <a:chExt cx="457200" cy="457200"/>
          </a:xfrm>
          <a:solidFill>
            <a:srgbClr val="0070C0"/>
          </a:solidFill>
        </p:grpSpPr>
        <p:sp>
          <p:nvSpPr>
            <p:cNvPr id="60" name="Oval 59"/>
            <p:cNvSpPr/>
            <p:nvPr/>
          </p:nvSpPr>
          <p:spPr>
            <a:xfrm>
              <a:off x="2971800" y="51816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32760" y="5257800"/>
              <a:ext cx="32893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sym typeface="Symbol"/>
                </a:rPr>
                <a:t>3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27320" y="17854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14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0520" y="3629521"/>
            <a:ext cx="2696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28534" y="3627120"/>
            <a:ext cx="2696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9774" y="4572000"/>
            <a:ext cx="40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b,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788920" y="3535680"/>
            <a:ext cx="457200" cy="457200"/>
            <a:chOff x="2941320" y="5257800"/>
            <a:chExt cx="457200" cy="457200"/>
          </a:xfrm>
          <a:solidFill>
            <a:srgbClr val="0070C0"/>
          </a:solidFill>
        </p:grpSpPr>
        <p:sp>
          <p:nvSpPr>
            <p:cNvPr id="70" name="Oval 69"/>
            <p:cNvSpPr/>
            <p:nvPr/>
          </p:nvSpPr>
          <p:spPr>
            <a:xfrm>
              <a:off x="2941320" y="5257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2920" y="5346561"/>
              <a:ext cx="26962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/>
                </a:rPr>
                <a:t>7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08640" y="4572000"/>
            <a:ext cx="40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e,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240" y="3535680"/>
            <a:ext cx="457200" cy="457200"/>
            <a:chOff x="5374640" y="5257800"/>
            <a:chExt cx="457200" cy="457200"/>
          </a:xfrm>
          <a:solidFill>
            <a:srgbClr val="0070C0"/>
          </a:solidFill>
        </p:grpSpPr>
        <p:sp>
          <p:nvSpPr>
            <p:cNvPr id="74" name="Oval 73"/>
            <p:cNvSpPr/>
            <p:nvPr/>
          </p:nvSpPr>
          <p:spPr>
            <a:xfrm>
              <a:off x="5374640" y="5257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80934" y="5349240"/>
              <a:ext cx="26962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/>
                </a:rPr>
                <a:t>9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237480" y="17854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12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0776" y="27760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25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37480" y="180072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11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181600" y="1706880"/>
            <a:ext cx="457200" cy="457200"/>
            <a:chOff x="6781800" y="2209800"/>
            <a:chExt cx="457200" cy="457200"/>
          </a:xfrm>
          <a:solidFill>
            <a:srgbClr val="0070C0"/>
          </a:solidFill>
        </p:grpSpPr>
        <p:sp>
          <p:nvSpPr>
            <p:cNvPr id="81" name="Oval 80"/>
            <p:cNvSpPr/>
            <p:nvPr/>
          </p:nvSpPr>
          <p:spPr>
            <a:xfrm>
              <a:off x="6781800" y="2209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37680" y="2303641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/>
                </a:rPr>
                <a:t>11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813440" y="457708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d,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954520" y="2773680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/>
              </a:rPr>
              <a:t>23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913880" y="2697480"/>
            <a:ext cx="457200" cy="457200"/>
            <a:chOff x="7071360" y="4191000"/>
            <a:chExt cx="457200" cy="457200"/>
          </a:xfrm>
          <a:solidFill>
            <a:srgbClr val="0070C0"/>
          </a:solidFill>
        </p:grpSpPr>
        <p:sp>
          <p:nvSpPr>
            <p:cNvPr id="86" name="Oval 85"/>
            <p:cNvSpPr/>
            <p:nvPr/>
          </p:nvSpPr>
          <p:spPr>
            <a:xfrm>
              <a:off x="7071360" y="41910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06920" y="4272280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/>
                </a:rPr>
                <a:t>23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194440" y="458216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53814" y="5177135"/>
            <a:ext cx="550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shortest path </a:t>
            </a:r>
            <a:r>
              <a:rPr lang="en-US" sz="2400" dirty="0"/>
              <a:t>from a to z:  a, c, e, d, z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7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9" grpId="0"/>
      <p:bldP spid="63" grpId="0" animBg="1"/>
      <p:bldP spid="64" grpId="0" animBg="1"/>
      <p:bldP spid="65" grpId="0" animBg="1"/>
      <p:bldP spid="66" grpId="0"/>
      <p:bldP spid="73" grpId="0"/>
      <p:bldP spid="77" grpId="0" animBg="1"/>
      <p:bldP spid="79" grpId="0" animBg="1"/>
      <p:bldP spid="80" grpId="0" animBg="1"/>
      <p:bldP spid="84" grpId="0"/>
      <p:bldP spid="85" grpId="0" animBg="1"/>
      <p:bldP spid="89" grpId="0"/>
      <p:bldP spid="9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077218"/>
          </a:xfrm>
        </p:spPr>
        <p:txBody>
          <a:bodyPr/>
          <a:lstStyle/>
          <a:p>
            <a:b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Dijkstra’s Algorithm</a:t>
            </a:r>
            <a:endParaRPr lang="en-US" alt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3">
            <a:lum bright="-20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71600"/>
            <a:ext cx="58642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2438400"/>
            <a:ext cx="1757212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time complexity </a:t>
            </a:r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1371600" y="2761566"/>
            <a:ext cx="5257800" cy="14294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00200" y="2761565"/>
            <a:ext cx="5029200" cy="24200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423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procedure </a:t>
            </a:r>
            <a:r>
              <a:rPr lang="en-US" dirty="0" err="1"/>
              <a:t>shortestpath</a:t>
            </a:r>
            <a:r>
              <a:rPr lang="en-US" dirty="0"/>
              <a:t>(w[ , ]: matrix of weights of a connected graph G) </a:t>
            </a:r>
          </a:p>
          <a:p>
            <a:pPr marL="0" indent="0">
              <a:buNone/>
            </a:pPr>
            <a:r>
              <a:rPr lang="en-US" dirty="0"/>
              <a:t>L[1]: = 0			# starting node is vertex no. 1, labeled as 0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i:=2 </a:t>
            </a:r>
            <a:r>
              <a:rPr lang="en-US" b="1" dirty="0"/>
              <a:t>to</a:t>
            </a:r>
            <a:r>
              <a:rPr lang="en-US" dirty="0"/>
              <a:t> n 		# n = number of nodes</a:t>
            </a:r>
          </a:p>
          <a:p>
            <a:pPr marL="0" indent="0">
              <a:buNone/>
            </a:pPr>
            <a:r>
              <a:rPr lang="en-US" dirty="0"/>
              <a:t>	L[</a:t>
            </a:r>
            <a:r>
              <a:rPr lang="en-US" dirty="0" err="1"/>
              <a:t>i</a:t>
            </a:r>
            <a:r>
              <a:rPr lang="en-US" dirty="0"/>
              <a:t>] := </a:t>
            </a:r>
            <a:r>
              <a:rPr lang="en-US" dirty="0" err="1"/>
              <a:t>Inf</a:t>
            </a:r>
            <a:r>
              <a:rPr lang="en-US" dirty="0"/>
              <a:t>		# label vertices as </a:t>
            </a:r>
            <a:r>
              <a:rPr lang="en-US" dirty="0">
                <a:sym typeface="Symbol"/>
              </a:rPr>
              <a:t></a:t>
            </a:r>
            <a:r>
              <a:rPr lang="en-US" dirty="0"/>
              <a:t> by default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i:=1 </a:t>
            </a:r>
            <a:r>
              <a:rPr lang="en-US" b="1" dirty="0"/>
              <a:t>to</a:t>
            </a:r>
            <a:r>
              <a:rPr lang="en-US" dirty="0"/>
              <a:t> n </a:t>
            </a:r>
          </a:p>
          <a:p>
            <a:pPr marL="0" indent="0">
              <a:buNone/>
            </a:pPr>
            <a:r>
              <a:rPr lang="en-US" dirty="0"/>
              <a:t>	s[</a:t>
            </a:r>
            <a:r>
              <a:rPr lang="en-US" dirty="0" err="1"/>
              <a:t>i</a:t>
            </a:r>
            <a:r>
              <a:rPr lang="en-US" dirty="0"/>
              <a:t>]: = 0		# the set S is empty as default, s[</a:t>
            </a:r>
            <a:r>
              <a:rPr lang="en-US" dirty="0" err="1"/>
              <a:t>i</a:t>
            </a:r>
            <a:r>
              <a:rPr lang="en-US" dirty="0"/>
              <a:t>] = 0 means vertex </a:t>
            </a:r>
            <a:r>
              <a:rPr lang="en-US" dirty="0" err="1"/>
              <a:t>i</a:t>
            </a:r>
            <a:r>
              <a:rPr lang="en-US" dirty="0" err="1">
                <a:sym typeface="Symbol"/>
              </a:rPr>
              <a:t>S</a:t>
            </a: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i="1" dirty="0" err="1">
                <a:solidFill>
                  <a:srgbClr val="0000FF"/>
                </a:solidFill>
              </a:rPr>
              <a:t>minlabel</a:t>
            </a:r>
            <a:r>
              <a:rPr lang="en-US" dirty="0"/>
              <a:t> := L(1)		# vertex 1 has minimum label		</a:t>
            </a:r>
          </a:p>
          <a:p>
            <a:pPr marL="0" indent="0">
              <a:buNone/>
            </a:pPr>
            <a:r>
              <a:rPr lang="en-US" dirty="0"/>
              <a:t>u:=1			# the first choice is vertex 1, starting one		</a:t>
            </a:r>
          </a:p>
          <a:p>
            <a:pPr marL="0" indent="0">
              <a:buNone/>
            </a:pPr>
            <a:r>
              <a:rPr lang="en-US" b="1" dirty="0"/>
              <a:t>while</a:t>
            </a:r>
            <a:r>
              <a:rPr lang="en-US" dirty="0"/>
              <a:t> (s[z]=0)		# while vertex no. z is NOT in 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	</a:t>
            </a:r>
            <a:r>
              <a:rPr lang="en-US" b="1" dirty="0"/>
              <a:t>for</a:t>
            </a:r>
            <a:r>
              <a:rPr lang="en-US" dirty="0"/>
              <a:t> v:=1 </a:t>
            </a:r>
            <a:r>
              <a:rPr lang="en-US" b="1" dirty="0"/>
              <a:t>to</a:t>
            </a:r>
            <a:r>
              <a:rPr lang="en-US" dirty="0"/>
              <a:t> n 	# looking for the node with minimum label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( s[v] = 0 &amp; L[v] &lt; </a:t>
            </a:r>
            <a:r>
              <a:rPr lang="en-US" i="1" dirty="0" err="1">
                <a:solidFill>
                  <a:srgbClr val="0000FF"/>
                </a:solidFill>
              </a:rPr>
              <a:t>minlabel</a:t>
            </a:r>
            <a:r>
              <a:rPr lang="en-US" dirty="0"/>
              <a:t> ) 	# vertex </a:t>
            </a:r>
            <a:r>
              <a:rPr lang="en-US" dirty="0" err="1"/>
              <a:t>v</a:t>
            </a:r>
            <a:r>
              <a:rPr lang="en-US" dirty="0" err="1">
                <a:sym typeface="Symbol"/>
              </a:rPr>
              <a:t></a:t>
            </a:r>
            <a:r>
              <a:rPr lang="en-US" dirty="0" err="1"/>
              <a:t>S</a:t>
            </a:r>
            <a:r>
              <a:rPr lang="en-US" dirty="0"/>
              <a:t> with L(v) &lt; </a:t>
            </a:r>
            <a:r>
              <a:rPr lang="en-US" dirty="0" err="1"/>
              <a:t>minlabel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u: = v 		# choose vertex v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i="1" dirty="0" err="1">
                <a:solidFill>
                  <a:srgbClr val="0000FF"/>
                </a:solidFill>
              </a:rPr>
              <a:t>minlabel</a:t>
            </a:r>
            <a:r>
              <a:rPr lang="en-US" dirty="0"/>
              <a:t> := L[v]	# update </a:t>
            </a:r>
            <a:r>
              <a:rPr lang="en-US" dirty="0" err="1"/>
              <a:t>minlabel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s[u]: = 1  			# add vertex u to S by setting s[u] = 1</a:t>
            </a:r>
          </a:p>
          <a:p>
            <a:pPr marL="0" indent="0">
              <a:buNone/>
            </a:pPr>
            <a:r>
              <a:rPr lang="en-US" b="1" dirty="0"/>
              <a:t>	for</a:t>
            </a:r>
            <a:r>
              <a:rPr lang="en-US" dirty="0"/>
              <a:t> v: = 1 </a:t>
            </a:r>
            <a:r>
              <a:rPr lang="en-US" b="1" dirty="0"/>
              <a:t>to</a:t>
            </a:r>
            <a:r>
              <a:rPr lang="en-US" dirty="0"/>
              <a:t> n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(s[v] = 0) 	# v is not in S</a:t>
            </a:r>
          </a:p>
          <a:p>
            <a:pPr marL="0" indent="0">
              <a:buNone/>
            </a:pPr>
            <a:r>
              <a:rPr lang="en-US" dirty="0"/>
              <a:t>			 L[v] := </a:t>
            </a:r>
            <a:r>
              <a:rPr lang="en-US" b="1" dirty="0"/>
              <a:t>min</a:t>
            </a:r>
            <a:r>
              <a:rPr lang="en-US" dirty="0"/>
              <a:t>{L[u]+w[</a:t>
            </a:r>
            <a:r>
              <a:rPr lang="en-US" dirty="0" err="1"/>
              <a:t>u,v</a:t>
            </a:r>
            <a:r>
              <a:rPr lang="en-US" dirty="0"/>
              <a:t>], L[v]}	</a:t>
            </a:r>
          </a:p>
          <a:p>
            <a:pPr marL="0" indent="0">
              <a:buNone/>
            </a:pPr>
            <a:r>
              <a:rPr lang="en-US" dirty="0"/>
              <a:t>				# update L[v]	</a:t>
            </a:r>
          </a:p>
          <a:p>
            <a:pPr marL="0" indent="0">
              <a:buNone/>
            </a:pPr>
            <a:r>
              <a:rPr lang="en-US" b="1" dirty="0"/>
              <a:t>return</a:t>
            </a:r>
            <a:r>
              <a:rPr lang="en-US" dirty="0"/>
              <a:t> L(z)	{L(z) is the </a:t>
            </a:r>
            <a:r>
              <a:rPr lang="en-US" b="1" i="1" dirty="0">
                <a:solidFill>
                  <a:srgbClr val="0000FF"/>
                </a:solidFill>
              </a:rPr>
              <a:t>length</a:t>
            </a:r>
            <a:r>
              <a:rPr lang="en-US" dirty="0"/>
              <a:t> of the </a:t>
            </a:r>
            <a:r>
              <a:rPr lang="en-US" i="1" dirty="0">
                <a:solidFill>
                  <a:srgbClr val="0000FF"/>
                </a:solidFill>
              </a:rPr>
              <a:t>shortest path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371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52322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Euler and Hamilton paths </a:t>
            </a:r>
            <a:r>
              <a:rPr lang="en-US" dirty="0"/>
              <a:t>-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1447800"/>
            <a:ext cx="3886200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 one travel across </a:t>
            </a:r>
            <a:r>
              <a:rPr lang="en-US" sz="2400" i="1" dirty="0">
                <a:solidFill>
                  <a:srgbClr val="0000FF"/>
                </a:solidFill>
              </a:rPr>
              <a:t>all the bridges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once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to the starting point?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55680" y="1295400"/>
            <a:ext cx="2327881" cy="2170331"/>
            <a:chOff x="6260480" y="2057400"/>
            <a:chExt cx="2327881" cy="217033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199" y="2057400"/>
              <a:ext cx="122872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60480" y="3581400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LEONHARD </a:t>
              </a:r>
              <a:r>
                <a:rPr lang="en-US" b="1" dirty="0">
                  <a:solidFill>
                    <a:srgbClr val="0000FF"/>
                  </a:solidFill>
                </a:rPr>
                <a:t>EULER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(1707–1783)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4929" y="2819400"/>
            <a:ext cx="5179111" cy="2807732"/>
            <a:chOff x="474929" y="2819400"/>
            <a:chExt cx="5179111" cy="2807732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29" y="2819400"/>
              <a:ext cx="5179111" cy="237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0745" y="5257800"/>
              <a:ext cx="33088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Seven Bridges of </a:t>
              </a:r>
              <a:r>
                <a:rPr lang="en-US" dirty="0" err="1"/>
                <a:t>Königsberg</a:t>
              </a:r>
              <a:r>
                <a:rPr lang="en-US" dirty="0"/>
                <a:t>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2600" y="3505200"/>
            <a:ext cx="3267237" cy="2612570"/>
            <a:chOff x="5631180" y="3505200"/>
            <a:chExt cx="3267237" cy="2612570"/>
          </a:xfrm>
        </p:grpSpPr>
        <p:sp>
          <p:nvSpPr>
            <p:cNvPr id="9" name="Striped Right Arrow 8"/>
            <p:cNvSpPr/>
            <p:nvPr/>
          </p:nvSpPr>
          <p:spPr>
            <a:xfrm>
              <a:off x="5631180" y="4191000"/>
              <a:ext cx="228600" cy="429372"/>
            </a:xfrm>
            <a:prstGeom prst="stripedRight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505200"/>
              <a:ext cx="1676400" cy="261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10400" y="5486400"/>
              <a:ext cx="188801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Multigraph Model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39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Euler circuit/path </a:t>
            </a:r>
            <a:r>
              <a:rPr lang="en-US" b="1" dirty="0">
                <a:solidFill>
                  <a:schemeClr val="tx1"/>
                </a:solidFill>
              </a:rPr>
              <a:t>-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371600"/>
            <a:ext cx="6777317" cy="350897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 </a:t>
            </a:r>
            <a:r>
              <a:rPr lang="en-US" b="1" i="1" dirty="0">
                <a:solidFill>
                  <a:srgbClr val="0000FF"/>
                </a:solidFill>
              </a:rPr>
              <a:t>Euler path/circuit </a:t>
            </a:r>
            <a:r>
              <a:rPr lang="en-US" dirty="0"/>
              <a:t>in a graph G is a </a:t>
            </a:r>
            <a:r>
              <a:rPr lang="en-US" i="1" dirty="0"/>
              <a:t>simple path/circuit</a:t>
            </a:r>
            <a:r>
              <a:rPr lang="en-US" dirty="0"/>
              <a:t> containing </a:t>
            </a:r>
            <a:r>
              <a:rPr lang="en-US" i="1" dirty="0"/>
              <a:t>every edge </a:t>
            </a:r>
            <a:r>
              <a:rPr lang="en-US" dirty="0"/>
              <a:t>of G. 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87971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2098040" y="2971800"/>
            <a:ext cx="990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98040" y="2971800"/>
            <a:ext cx="990600" cy="93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98040" y="3906520"/>
            <a:ext cx="990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098040" y="2971800"/>
            <a:ext cx="990600" cy="93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4763869"/>
            <a:ext cx="2154757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has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</a:p>
          <a:p>
            <a:r>
              <a:rPr lang="en-US" b="1" dirty="0">
                <a:solidFill>
                  <a:srgbClr val="FF0000"/>
                </a:solidFill>
              </a:rPr>
              <a:t>a, </a:t>
            </a:r>
            <a:r>
              <a:rPr lang="en-US" dirty="0"/>
              <a:t>b, e, d, c, e,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53000" y="4648200"/>
            <a:ext cx="2512226" cy="92333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</a:t>
            </a:r>
            <a:r>
              <a:rPr lang="en-US" dirty="0"/>
              <a:t> has </a:t>
            </a:r>
            <a:r>
              <a:rPr lang="en-US" i="1" dirty="0">
                <a:solidFill>
                  <a:srgbClr val="0000FF"/>
                </a:solidFill>
              </a:rPr>
              <a:t>no</a:t>
            </a:r>
            <a:r>
              <a:rPr lang="en-US" dirty="0"/>
              <a:t>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  <a:r>
              <a:rPr lang="en-US" dirty="0"/>
              <a:t>,</a:t>
            </a:r>
          </a:p>
          <a:p>
            <a:r>
              <a:rPr lang="en-US" dirty="0"/>
              <a:t>But G</a:t>
            </a:r>
            <a:r>
              <a:rPr lang="en-US" baseline="-25000" dirty="0"/>
              <a:t>3</a:t>
            </a:r>
            <a:r>
              <a:rPr lang="en-US" dirty="0"/>
              <a:t> has an </a:t>
            </a:r>
            <a:r>
              <a:rPr lang="en-US" i="1" dirty="0">
                <a:solidFill>
                  <a:srgbClr val="0000FF"/>
                </a:solidFill>
              </a:rPr>
              <a:t>Euler path</a:t>
            </a: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, c, d, e, b, d, a,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5313680" y="2971800"/>
            <a:ext cx="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4000" y="3926840"/>
            <a:ext cx="1905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286500" y="2971800"/>
            <a:ext cx="95250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85" name="Straight Connector 41984"/>
          <p:cNvCxnSpPr/>
          <p:nvPr/>
        </p:nvCxnSpPr>
        <p:spPr>
          <a:xfrm>
            <a:off x="6286500" y="2971800"/>
            <a:ext cx="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88" name="Straight Connector 41987"/>
          <p:cNvCxnSpPr/>
          <p:nvPr/>
        </p:nvCxnSpPr>
        <p:spPr>
          <a:xfrm flipH="1" flipV="1">
            <a:off x="5323840" y="2992120"/>
            <a:ext cx="95250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0" name="Straight Connector 41989"/>
          <p:cNvCxnSpPr/>
          <p:nvPr/>
        </p:nvCxnSpPr>
        <p:spPr>
          <a:xfrm>
            <a:off x="5334000" y="2971800"/>
            <a:ext cx="9525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0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77" y="3416735"/>
            <a:ext cx="14763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24744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Euler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447800"/>
            <a:ext cx="7490908" cy="3508977"/>
          </a:xfrm>
        </p:spPr>
        <p:txBody>
          <a:bodyPr/>
          <a:lstStyle/>
          <a:p>
            <a:pPr marL="6858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Theorem.</a:t>
            </a:r>
          </a:p>
          <a:p>
            <a:pPr marL="68580" indent="0">
              <a:buNone/>
            </a:pPr>
            <a:r>
              <a:rPr lang="en-US" dirty="0"/>
              <a:t>A </a:t>
            </a:r>
            <a:r>
              <a:rPr lang="en-US" i="1" dirty="0"/>
              <a:t>connected</a:t>
            </a:r>
            <a:r>
              <a:rPr lang="en-US" dirty="0"/>
              <a:t> multigraph,  </a:t>
            </a:r>
            <a:r>
              <a:rPr lang="en-US" dirty="0">
                <a:sym typeface="Symbol"/>
              </a:rPr>
              <a:t> 2 </a:t>
            </a:r>
            <a:r>
              <a:rPr lang="en-US" dirty="0"/>
              <a:t>vertices, </a:t>
            </a:r>
          </a:p>
          <a:p>
            <a:pPr marL="68580" indent="0">
              <a:buNone/>
            </a:pPr>
            <a:r>
              <a:rPr lang="en-US" dirty="0"/>
              <a:t>has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 </a:t>
            </a:r>
            <a:r>
              <a:rPr lang="en-US" dirty="0"/>
              <a:t>every vertex has </a:t>
            </a:r>
            <a:r>
              <a:rPr lang="en-US" sz="2800" b="1" i="1" dirty="0">
                <a:solidFill>
                  <a:srgbClr val="0000FF"/>
                </a:solidFill>
              </a:rPr>
              <a:t>even degree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71452" y="3440131"/>
            <a:ext cx="1318320" cy="1491714"/>
            <a:chOff x="1758920" y="4114800"/>
            <a:chExt cx="1318320" cy="1491714"/>
          </a:xfrm>
        </p:grpSpPr>
        <p:sp>
          <p:nvSpPr>
            <p:cNvPr id="5" name="TextBox 4"/>
            <p:cNvSpPr txBox="1"/>
            <p:nvPr/>
          </p:nvSpPr>
          <p:spPr>
            <a:xfrm>
              <a:off x="1758920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9520" y="4114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8760" y="5267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4640" y="521535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1200" y="47650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63583" y="3832799"/>
            <a:ext cx="933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322908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OK</a:t>
            </a: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52" y="3276600"/>
            <a:ext cx="1447800" cy="210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522732" y="3291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 flipV="1">
            <a:off x="5835638" y="3413747"/>
            <a:ext cx="717562" cy="6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40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construct an Euler circuit?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4040" y="1447800"/>
            <a:ext cx="2971598" cy="2179320"/>
            <a:chOff x="1498600" y="3002280"/>
            <a:chExt cx="2971598" cy="2179320"/>
          </a:xfrm>
        </p:grpSpPr>
        <p:sp>
          <p:nvSpPr>
            <p:cNvPr id="6" name="Rectangle 5"/>
            <p:cNvSpPr/>
            <p:nvPr/>
          </p:nvSpPr>
          <p:spPr>
            <a:xfrm>
              <a:off x="1828800" y="3200400"/>
              <a:ext cx="1447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3281680" y="4104640"/>
              <a:ext cx="914400" cy="9144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6054" y="3007360"/>
              <a:ext cx="526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a 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8600" y="3908028"/>
              <a:ext cx="526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b 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3854" y="4812268"/>
              <a:ext cx="505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e 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3002280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9600" y="3908028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3478" y="4812268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f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33800" y="1295400"/>
            <a:ext cx="4572000" cy="369331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 2"/>
              </a:rPr>
              <a:t>procedure</a:t>
            </a:r>
            <a:r>
              <a:rPr lang="en-US" dirty="0">
                <a:sym typeface="Wingdings 2"/>
              </a:rPr>
              <a:t> </a:t>
            </a:r>
            <a:r>
              <a:rPr lang="en-US" i="1" dirty="0">
                <a:sym typeface="Wingdings 2"/>
              </a:rPr>
              <a:t>Euler</a:t>
            </a:r>
            <a:r>
              <a:rPr lang="en-US" dirty="0">
                <a:sym typeface="Wingdings 2"/>
              </a:rPr>
              <a:t>(G: connected, every vertex has even degree)</a:t>
            </a:r>
          </a:p>
          <a:p>
            <a:endParaRPr lang="en-US" dirty="0">
              <a:sym typeface="Wingdings 2"/>
            </a:endParaRPr>
          </a:p>
          <a:p>
            <a:r>
              <a:rPr lang="en-US" dirty="0">
                <a:sym typeface="Wingdings 2"/>
              </a:rPr>
              <a:t>construct a simple </a:t>
            </a:r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  in G</a:t>
            </a:r>
          </a:p>
          <a:p>
            <a:r>
              <a:rPr lang="en-US" dirty="0">
                <a:sym typeface="Wingdings 2"/>
              </a:rPr>
              <a:t>H:= G – </a:t>
            </a:r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	// remove passed edges</a:t>
            </a:r>
          </a:p>
          <a:p>
            <a:r>
              <a:rPr lang="en-US" b="1" dirty="0">
                <a:sym typeface="Wingdings 2"/>
              </a:rPr>
              <a:t>while</a:t>
            </a:r>
            <a:r>
              <a:rPr lang="en-US" dirty="0">
                <a:sym typeface="Wingdings 2"/>
              </a:rPr>
              <a:t> H has edges</a:t>
            </a:r>
            <a:r>
              <a:rPr lang="en-US" dirty="0">
                <a:latin typeface="Wide Latin"/>
                <a:sym typeface="Wingdings 2"/>
              </a:rPr>
              <a:t> </a:t>
            </a:r>
          </a:p>
          <a:p>
            <a:pPr lvl="1"/>
            <a:r>
              <a:rPr lang="en-US" dirty="0">
                <a:sym typeface="Wingdings 2"/>
              </a:rPr>
              <a:t>construct  a simple </a:t>
            </a:r>
            <a:r>
              <a:rPr lang="en-US" b="1" i="1" dirty="0" err="1">
                <a:solidFill>
                  <a:srgbClr val="FF0000"/>
                </a:solidFill>
                <a:sym typeface="Wingdings 2"/>
              </a:rPr>
              <a:t>subcircuit</a:t>
            </a:r>
            <a:r>
              <a:rPr lang="en-US" dirty="0">
                <a:sym typeface="Wingdings 2"/>
              </a:rPr>
              <a:t> in H beginning at a vertex in </a:t>
            </a:r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 </a:t>
            </a:r>
          </a:p>
          <a:p>
            <a:pPr lvl="1"/>
            <a:r>
              <a:rPr lang="en-US" dirty="0">
                <a:sym typeface="Wingdings 2"/>
              </a:rPr>
              <a:t>H: = H – </a:t>
            </a:r>
            <a:r>
              <a:rPr lang="en-US" b="1" i="1" dirty="0" err="1">
                <a:solidFill>
                  <a:srgbClr val="FF0000"/>
                </a:solidFill>
                <a:sym typeface="Wingdings 2"/>
              </a:rPr>
              <a:t>subcircuit</a:t>
            </a:r>
            <a:r>
              <a:rPr lang="en-US" dirty="0">
                <a:sym typeface="Wingdings 2"/>
              </a:rPr>
              <a:t>	// remove passed edges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 : = add </a:t>
            </a:r>
            <a:r>
              <a:rPr lang="en-US" b="1" i="1" dirty="0" err="1">
                <a:solidFill>
                  <a:srgbClr val="FF0000"/>
                </a:solidFill>
                <a:sym typeface="Wingdings 2"/>
              </a:rPr>
              <a:t>subcircuit</a:t>
            </a:r>
            <a:r>
              <a:rPr lang="en-US" b="1" i="1" dirty="0">
                <a:solidFill>
                  <a:srgbClr val="FF0000"/>
                </a:solidFill>
                <a:sym typeface="Wingdings 2"/>
              </a:rPr>
              <a:t> </a:t>
            </a:r>
            <a:r>
              <a:rPr lang="en-US" b="1" i="1" dirty="0">
                <a:sym typeface="Wingdings 2"/>
              </a:rPr>
              <a:t>to</a:t>
            </a:r>
            <a:r>
              <a:rPr lang="en-US" b="1" i="1" dirty="0">
                <a:solidFill>
                  <a:srgbClr val="FF0000"/>
                </a:solidFill>
                <a:sym typeface="Wingdings 2"/>
              </a:rPr>
              <a:t> </a:t>
            </a:r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 </a:t>
            </a:r>
          </a:p>
          <a:p>
            <a:pPr lvl="1"/>
            <a:endParaRPr lang="en-US" dirty="0">
              <a:sym typeface="Wingdings 2"/>
            </a:endParaRPr>
          </a:p>
          <a:p>
            <a:pPr lvl="1"/>
            <a:r>
              <a:rPr lang="en-US" dirty="0">
                <a:sym typeface="Wingdings 2"/>
              </a:rPr>
              <a:t>{ </a:t>
            </a:r>
            <a:r>
              <a:rPr lang="en-US" b="1" i="1" dirty="0">
                <a:solidFill>
                  <a:srgbClr val="0000FF"/>
                </a:solidFill>
                <a:sym typeface="Wingdings 2"/>
              </a:rPr>
              <a:t>circuit</a:t>
            </a:r>
            <a:r>
              <a:rPr lang="en-US" dirty="0">
                <a:sym typeface="Wingdings 2"/>
              </a:rPr>
              <a:t> is an </a:t>
            </a:r>
            <a:r>
              <a:rPr lang="en-US" i="1" dirty="0">
                <a:sym typeface="Wingdings 2"/>
              </a:rPr>
              <a:t>Euler circuit </a:t>
            </a:r>
            <a:r>
              <a:rPr lang="en-US" dirty="0">
                <a:sym typeface="Wingdings 2"/>
              </a:rPr>
              <a:t>}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09320" y="2550160"/>
            <a:ext cx="1452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4240" y="1645920"/>
            <a:ext cx="1452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4240" y="1645920"/>
            <a:ext cx="0" cy="914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120" y="1645920"/>
            <a:ext cx="0" cy="914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83601" y="1981200"/>
            <a:ext cx="315519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12800" y="3984228"/>
            <a:ext cx="1516504" cy="1283732"/>
            <a:chOff x="812800" y="4974828"/>
            <a:chExt cx="1516504" cy="1283732"/>
          </a:xfrm>
        </p:grpSpPr>
        <p:sp>
          <p:nvSpPr>
            <p:cNvPr id="29" name="Right Triangle 28"/>
            <p:cNvSpPr/>
            <p:nvPr/>
          </p:nvSpPr>
          <p:spPr>
            <a:xfrm>
              <a:off x="1140786" y="5171440"/>
              <a:ext cx="914400" cy="9144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8706" y="4974828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2584" y="5879068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 f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2800" y="5889228"/>
              <a:ext cx="505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e 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7267" y="30073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52600" y="43434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2584" y="2722880"/>
            <a:ext cx="2234816" cy="198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32840" y="4158734"/>
            <a:ext cx="0" cy="926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32840" y="5095240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3000" y="4191000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H="1">
            <a:off x="1521988" y="3442454"/>
            <a:ext cx="2745212" cy="7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9739" y="5018782"/>
            <a:ext cx="3845861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circuit:</a:t>
            </a:r>
            <a:r>
              <a:rPr lang="en-US" dirty="0"/>
              <a:t> 		a, b, </a:t>
            </a:r>
            <a:r>
              <a:rPr lang="en-US" dirty="0">
                <a:solidFill>
                  <a:srgbClr val="00B050"/>
                </a:solidFill>
              </a:rPr>
              <a:t>c, </a:t>
            </a:r>
            <a:r>
              <a:rPr lang="en-US" dirty="0"/>
              <a:t>d, a</a:t>
            </a:r>
          </a:p>
          <a:p>
            <a:r>
              <a:rPr lang="en-US" i="1" dirty="0" err="1">
                <a:solidFill>
                  <a:srgbClr val="FF0000"/>
                </a:solidFill>
              </a:rPr>
              <a:t>subcircuit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c, </a:t>
            </a:r>
            <a:r>
              <a:rPr lang="en-US" dirty="0"/>
              <a:t>e, f, </a:t>
            </a:r>
            <a:r>
              <a:rPr lang="en-US" dirty="0">
                <a:solidFill>
                  <a:srgbClr val="00B050"/>
                </a:solidFill>
              </a:rPr>
              <a:t>c</a:t>
            </a:r>
          </a:p>
          <a:p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0000FF"/>
                </a:solidFill>
              </a:rPr>
              <a:t>circuit: </a:t>
            </a:r>
            <a:r>
              <a:rPr lang="en-US" dirty="0"/>
              <a:t>		a, b, </a:t>
            </a:r>
            <a:r>
              <a:rPr lang="en-US" sz="2800" b="1" dirty="0">
                <a:solidFill>
                  <a:srgbClr val="00B050"/>
                </a:solidFill>
              </a:rPr>
              <a:t>c, </a:t>
            </a:r>
            <a:r>
              <a:rPr lang="en-US" dirty="0"/>
              <a:t>e, f, </a:t>
            </a:r>
            <a:r>
              <a:rPr lang="en-US" sz="2800" b="1" dirty="0">
                <a:solidFill>
                  <a:srgbClr val="00B050"/>
                </a:solidFill>
              </a:rPr>
              <a:t>c, </a:t>
            </a:r>
            <a:r>
              <a:rPr lang="en-US" dirty="0"/>
              <a:t>d,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7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PageRank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00FF"/>
                </a:solidFill>
              </a:rPr>
              <a:t>PageRank</a:t>
            </a:r>
            <a:r>
              <a:rPr lang="en-US" dirty="0"/>
              <a:t> is a ranking for webpages based on their importance. </a:t>
            </a:r>
          </a:p>
          <a:p>
            <a:r>
              <a:rPr lang="en-US" dirty="0">
                <a:solidFill>
                  <a:srgbClr val="0000FF"/>
                </a:solidFill>
              </a:rPr>
              <a:t>Google PageRank: </a:t>
            </a:r>
            <a:r>
              <a:rPr lang="en-US" dirty="0"/>
              <a:t>to rank webpages on the Internet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756832"/>
            <a:ext cx="5419727" cy="265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86000" y="4330092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</a:rPr>
              <a:t>eigenvalue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1066800" y="4495800"/>
            <a:ext cx="1219200" cy="12013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38475" y="2905780"/>
            <a:ext cx="1988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</a:rPr>
              <a:t>eigenvector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295400" y="3219638"/>
            <a:ext cx="1743075" cy="29313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5876927" y="3276600"/>
            <a:ext cx="2951494" cy="2777950"/>
            <a:chOff x="5764275" y="3200400"/>
            <a:chExt cx="2667000" cy="250293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275" y="3200400"/>
              <a:ext cx="2667000" cy="1995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6956550" y="5334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78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Euler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95400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Theorem.</a:t>
            </a:r>
            <a:r>
              <a:rPr lang="en-US" dirty="0"/>
              <a:t> 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 connected multigraph has </a:t>
            </a:r>
            <a:r>
              <a:rPr lang="en-US" sz="3400" dirty="0">
                <a:solidFill>
                  <a:srgbClr val="0000FF"/>
                </a:solidFill>
              </a:rPr>
              <a:t>	</a:t>
            </a:r>
          </a:p>
          <a:p>
            <a:pPr marL="68580" indent="0">
              <a:buNone/>
            </a:pPr>
            <a:r>
              <a:rPr lang="en-US" sz="3400" dirty="0">
                <a:solidFill>
                  <a:srgbClr val="0000FF"/>
                </a:solidFill>
              </a:rPr>
              <a:t>	</a:t>
            </a:r>
            <a:r>
              <a:rPr lang="en-US" dirty="0"/>
              <a:t>an</a:t>
            </a:r>
            <a:r>
              <a:rPr lang="en-US" sz="3400" dirty="0">
                <a:solidFill>
                  <a:srgbClr val="0000FF"/>
                </a:solidFill>
              </a:rPr>
              <a:t> </a:t>
            </a:r>
            <a:r>
              <a:rPr lang="en-US" sz="3700" b="1" i="1" dirty="0">
                <a:solidFill>
                  <a:srgbClr val="0000FF"/>
                </a:solidFill>
              </a:rPr>
              <a:t>Euler path </a:t>
            </a:r>
            <a:r>
              <a:rPr lang="en-US" dirty="0"/>
              <a:t>but </a:t>
            </a:r>
            <a:r>
              <a:rPr lang="en-US" i="1" dirty="0"/>
              <a:t>not an Euler circuit </a:t>
            </a:r>
          </a:p>
          <a:p>
            <a:pPr marL="68580" indent="0">
              <a:buNone/>
            </a:pPr>
            <a:r>
              <a:rPr lang="en-US" sz="3900" b="1" dirty="0">
                <a:solidFill>
                  <a:srgbClr val="0000FF"/>
                </a:solidFill>
                <a:sym typeface="Symbol"/>
              </a:rPr>
              <a:t></a:t>
            </a:r>
            <a:r>
              <a:rPr lang="en-US" sz="3900" b="1" dirty="0">
                <a:sym typeface="Symbol"/>
              </a:rPr>
              <a:t></a:t>
            </a:r>
            <a:r>
              <a:rPr lang="en-US" sz="3900" b="1" dirty="0">
                <a:solidFill>
                  <a:srgbClr val="0000FF"/>
                </a:solidFill>
                <a:sym typeface="Symbol"/>
              </a:rPr>
              <a:t> </a:t>
            </a:r>
          </a:p>
          <a:p>
            <a:pPr marL="68580" indent="0">
              <a:buNone/>
            </a:pPr>
            <a:r>
              <a:rPr lang="en-US" dirty="0"/>
              <a:t>it has </a:t>
            </a:r>
            <a:r>
              <a:rPr lang="en-US" i="1" dirty="0"/>
              <a:t>exactly</a:t>
            </a: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3700" b="1" i="1" dirty="0">
                <a:solidFill>
                  <a:srgbClr val="0000FF"/>
                </a:solidFill>
              </a:rPr>
              <a:t>two vertices </a:t>
            </a:r>
            <a:r>
              <a:rPr lang="en-US" sz="3700" i="1" dirty="0">
                <a:solidFill>
                  <a:srgbClr val="0000FF"/>
                </a:solidFill>
              </a:rPr>
              <a:t>of odd degree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6722" y="5029200"/>
            <a:ext cx="43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Note that:  </a:t>
            </a:r>
            <a:r>
              <a:rPr lang="en-US" i="1" dirty="0"/>
              <a:t>an Euler circuit is also an Euler path </a:t>
            </a:r>
          </a:p>
        </p:txBody>
      </p:sp>
    </p:spTree>
    <p:extLst>
      <p:ext uri="{BB962C8B-B14F-4D97-AF65-F5344CB8AC3E}">
        <p14:creationId xmlns:p14="http://schemas.microsoft.com/office/powerpoint/2010/main" val="314451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Does the given graph have an </a:t>
            </a:r>
            <a:r>
              <a:rPr lang="en-US" b="1" i="1" dirty="0">
                <a:solidFill>
                  <a:srgbClr val="0000FF"/>
                </a:solidFill>
              </a:rPr>
              <a:t>Euler circuit 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22" y="1900238"/>
            <a:ext cx="4249078" cy="221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85950"/>
            <a:ext cx="352493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2" y="4114800"/>
            <a:ext cx="2566988" cy="189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5456" y="464820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K</a:t>
            </a:r>
            <a:r>
              <a:rPr lang="en-US" sz="4800" baseline="-25000" dirty="0"/>
              <a:t>4,12</a:t>
            </a:r>
          </a:p>
        </p:txBody>
      </p:sp>
    </p:spTree>
    <p:extLst>
      <p:ext uri="{BB962C8B-B14F-4D97-AF65-F5344CB8AC3E}">
        <p14:creationId xmlns:p14="http://schemas.microsoft.com/office/powerpoint/2010/main" val="2793016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695325" y="609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Hamilton Paths and Circuits</a:t>
            </a:r>
            <a:endParaRPr lang="en-US" alt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1" y="5262880"/>
            <a:ext cx="1676399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Hamilton </a:t>
            </a:r>
            <a:r>
              <a:rPr lang="en-US" b="1" i="1" dirty="0">
                <a:solidFill>
                  <a:srgbClr val="0000FF"/>
                </a:solidFill>
              </a:rPr>
              <a:t>path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4400" y="1295400"/>
            <a:ext cx="692601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800" b="1" i="1" dirty="0">
                <a:solidFill>
                  <a:srgbClr val="0000FF"/>
                </a:solidFill>
              </a:rPr>
              <a:t>Hamilton circuit/path: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A simple circuit/path passes through </a:t>
            </a:r>
            <a:r>
              <a:rPr lang="en-US" sz="2400" b="1" i="1" dirty="0">
                <a:solidFill>
                  <a:srgbClr val="0000FF"/>
                </a:solidFill>
              </a:rPr>
              <a:t>every vertex </a:t>
            </a:r>
            <a:r>
              <a:rPr lang="en-US" sz="2400" dirty="0">
                <a:solidFill>
                  <a:schemeClr val="tx1"/>
                </a:solidFill>
              </a:rPr>
              <a:t>exactly </a:t>
            </a:r>
            <a:r>
              <a:rPr lang="en-US" sz="2400" i="1" dirty="0">
                <a:solidFill>
                  <a:srgbClr val="0000FF"/>
                </a:solidFill>
              </a:rPr>
              <a:t>once.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2195008" cy="252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1835709" y="3008274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2999841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82242" y="465328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95040" y="4637227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6"/>
          </p:cNvCxnSpPr>
          <p:nvPr/>
        </p:nvCxnSpPr>
        <p:spPr>
          <a:xfrm>
            <a:off x="2040534" y="3110687"/>
            <a:ext cx="146304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3" idx="7"/>
          </p:cNvCxnSpPr>
          <p:nvPr/>
        </p:nvCxnSpPr>
        <p:spPr>
          <a:xfrm flipH="1">
            <a:off x="2057072" y="3174671"/>
            <a:ext cx="1478124" cy="1508605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6"/>
          </p:cNvCxnSpPr>
          <p:nvPr/>
        </p:nvCxnSpPr>
        <p:spPr>
          <a:xfrm>
            <a:off x="2087068" y="4755693"/>
            <a:ext cx="141732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53160" y="2865120"/>
            <a:ext cx="66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33800" y="458874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end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876800" y="2819400"/>
            <a:ext cx="2963610" cy="2362200"/>
            <a:chOff x="4876800" y="2819400"/>
            <a:chExt cx="2963610" cy="2362200"/>
          </a:xfrm>
        </p:grpSpPr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819400"/>
              <a:ext cx="2963610" cy="222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172200" y="4258270"/>
              <a:ext cx="4443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62600" y="5193268"/>
            <a:ext cx="2593402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i="1" dirty="0"/>
              <a:t>Hamilton circuit</a:t>
            </a:r>
          </a:p>
          <a:p>
            <a:r>
              <a:rPr lang="en-US" i="1" dirty="0" err="1"/>
              <a:t>a,b,c,d,e</a:t>
            </a:r>
            <a:r>
              <a:rPr lang="en-US" i="1" dirty="0"/>
              <a:t> is a Hamilton path</a:t>
            </a:r>
          </a:p>
        </p:txBody>
      </p:sp>
    </p:spTree>
    <p:extLst>
      <p:ext uri="{BB962C8B-B14F-4D97-AF65-F5344CB8AC3E}">
        <p14:creationId xmlns:p14="http://schemas.microsoft.com/office/powerpoint/2010/main" val="9909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2" grpId="0" animBg="1"/>
      <p:bldP spid="23" grpId="0" animBg="1"/>
      <p:bldP spid="24" grpId="0" animBg="1"/>
      <p:bldP spid="29" grpId="0"/>
      <p:bldP spid="33" grpId="0"/>
      <p:bldP spid="3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i="1" dirty="0">
                <a:solidFill>
                  <a:srgbClr val="FF0000"/>
                </a:solidFill>
              </a:rPr>
              <a:t>A Hamilton </a:t>
            </a:r>
            <a:r>
              <a:rPr lang="en-US" dirty="0"/>
              <a:t>circuit for Q</a:t>
            </a:r>
            <a:r>
              <a:rPr lang="en-US" baseline="-25000" dirty="0"/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399452"/>
            <a:ext cx="4438650" cy="416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3713683" y="18643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59094" y="187960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72867" y="4869993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66974" y="28168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99787" y="4854854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7" idx="6"/>
          </p:cNvCxnSpPr>
          <p:nvPr/>
        </p:nvCxnSpPr>
        <p:spPr>
          <a:xfrm>
            <a:off x="3918509" y="1966773"/>
            <a:ext cx="1835505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4"/>
          </p:cNvCxnSpPr>
          <p:nvPr/>
        </p:nvCxnSpPr>
        <p:spPr>
          <a:xfrm flipH="1">
            <a:off x="5856427" y="2084426"/>
            <a:ext cx="5080" cy="185420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</p:cNvCxnSpPr>
          <p:nvPr/>
        </p:nvCxnSpPr>
        <p:spPr>
          <a:xfrm flipH="1">
            <a:off x="4953000" y="4071190"/>
            <a:ext cx="832636" cy="80561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55640" y="38963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0"/>
          </p:cNvCxnSpPr>
          <p:nvPr/>
        </p:nvCxnSpPr>
        <p:spPr>
          <a:xfrm flipV="1">
            <a:off x="4902200" y="3011526"/>
            <a:ext cx="0" cy="184332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99787" y="282702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21" name="Straight Connector 30720"/>
          <p:cNvCxnSpPr>
            <a:stCxn id="23" idx="2"/>
          </p:cNvCxnSpPr>
          <p:nvPr/>
        </p:nvCxnSpPr>
        <p:spPr>
          <a:xfrm flipH="1">
            <a:off x="2971800" y="2929433"/>
            <a:ext cx="182798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4" name="Straight Connector 30723"/>
          <p:cNvCxnSpPr>
            <a:stCxn id="24" idx="4"/>
          </p:cNvCxnSpPr>
          <p:nvPr/>
        </p:nvCxnSpPr>
        <p:spPr>
          <a:xfrm>
            <a:off x="2869387" y="3021686"/>
            <a:ext cx="0" cy="185511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6" name="Straight Connector 30725"/>
          <p:cNvCxnSpPr>
            <a:stCxn id="20" idx="7"/>
            <a:endCxn id="22" idx="3"/>
          </p:cNvCxnSpPr>
          <p:nvPr/>
        </p:nvCxnSpPr>
        <p:spPr>
          <a:xfrm flipV="1">
            <a:off x="2947697" y="4097860"/>
            <a:ext cx="813051" cy="802129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0752" y="392303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29" name="Straight Connector 30728"/>
          <p:cNvCxnSpPr>
            <a:stCxn id="22" idx="0"/>
            <a:endCxn id="17" idx="4"/>
          </p:cNvCxnSpPr>
          <p:nvPr/>
        </p:nvCxnSpPr>
        <p:spPr>
          <a:xfrm flipH="1" flipV="1">
            <a:off x="3816096" y="2069186"/>
            <a:ext cx="17069" cy="185384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56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 animBg="1"/>
      <p:bldP spid="25" grpId="0" animBg="1"/>
      <p:bldP spid="21" grpId="0" animBg="1"/>
      <p:bldP spid="23" grpId="0" animBg="1"/>
      <p:bldP spid="2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Hamilton Paths and Circuits</a:t>
            </a:r>
            <a:endParaRPr lang="en-US" alt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There are </a:t>
            </a:r>
          </a:p>
          <a:p>
            <a:r>
              <a:rPr lang="en-US" sz="3500" b="1" dirty="0"/>
              <a:t>	NO known simple 			 </a:t>
            </a:r>
            <a:r>
              <a:rPr lang="en-US" sz="3500" b="1" i="1" dirty="0">
                <a:solidFill>
                  <a:srgbClr val="0000FF"/>
                </a:solidFill>
              </a:rPr>
              <a:t>necessary and sufficient </a:t>
            </a:r>
            <a:r>
              <a:rPr lang="en-US" sz="3500" b="1" dirty="0"/>
              <a:t>criteria </a:t>
            </a:r>
          </a:p>
          <a:p>
            <a:r>
              <a:rPr lang="en-US" sz="3500" b="1" dirty="0"/>
              <a:t>		for the existence of </a:t>
            </a:r>
          </a:p>
          <a:p>
            <a:r>
              <a:rPr lang="en-US" sz="3500" b="1" dirty="0"/>
              <a:t>			Hamilton circuits</a:t>
            </a:r>
          </a:p>
          <a:p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629540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4362450"/>
            <a:ext cx="981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889760"/>
            <a:ext cx="981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28575"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Hamilton circuits - </a:t>
            </a:r>
            <a:r>
              <a:rPr lang="en-US" dirty="0">
                <a:solidFill>
                  <a:schemeClr val="tx1"/>
                </a:solidFill>
              </a:rPr>
              <a:t>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2899" y="11430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>
                <a:solidFill>
                  <a:srgbClr val="0000FF"/>
                </a:solidFill>
              </a:rPr>
              <a:t>Dirac’s </a:t>
            </a:r>
            <a:r>
              <a:rPr lang="en-US" b="1" dirty="0"/>
              <a:t>theorem. </a:t>
            </a: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0000FF"/>
                </a:solidFill>
              </a:rPr>
              <a:t>Ore’s </a:t>
            </a:r>
            <a:r>
              <a:rPr lang="en-US" b="1" dirty="0"/>
              <a:t>theorem. </a:t>
            </a: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752600"/>
                <a:ext cx="2434321" cy="155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G is a graph: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i="1" dirty="0"/>
                  <a:t>simple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 ( </a:t>
                </a:r>
                <a:r>
                  <a:rPr lang="en-US" sz="2200" dirty="0">
                    <a:sym typeface="Symbol"/>
                  </a:rPr>
                  <a:t> 3</a:t>
                </a:r>
                <a:r>
                  <a:rPr lang="en-US" sz="2200" dirty="0"/>
                  <a:t>) vertices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Symbol"/>
                  </a:rPr>
                  <a:t>v</a:t>
                </a:r>
                <a:r>
                  <a:rPr lang="en-US" sz="2200" baseline="-25000" dirty="0">
                    <a:sym typeface="Symbol"/>
                  </a:rPr>
                  <a:t>i</a:t>
                </a:r>
                <a:r>
                  <a:rPr lang="en-US" sz="2200" dirty="0">
                    <a:sym typeface="Symbol"/>
                  </a:rPr>
                  <a:t>, </a:t>
                </a:r>
                <a:r>
                  <a:rPr lang="en-US" sz="2200" b="1" dirty="0">
                    <a:solidFill>
                      <a:srgbClr val="0000FF"/>
                    </a:solidFill>
                    <a:sym typeface="Symbol"/>
                  </a:rPr>
                  <a:t>deg(v</a:t>
                </a:r>
                <a:r>
                  <a:rPr lang="en-US" sz="2200" b="1" baseline="-25000" dirty="0">
                    <a:solidFill>
                      <a:srgbClr val="0000FF"/>
                    </a:solidFill>
                    <a:sym typeface="Symbol"/>
                  </a:rPr>
                  <a:t>i</a:t>
                </a:r>
                <a:r>
                  <a:rPr lang="en-US" sz="2200" b="1" dirty="0">
                    <a:solidFill>
                      <a:srgbClr val="0000FF"/>
                    </a:solidFill>
                    <a:sym typeface="Symbol"/>
                  </a:rPr>
                  <a:t>) 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200" b="1" i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𝐧</m:t>
                        </m:r>
                      </m:num>
                      <m:den>
                        <m:r>
                          <a:rPr lang="en-US" sz="2200" b="1" i="0" smtClean="0">
                            <a:solidFill>
                              <a:srgbClr val="0000FF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0000FF"/>
                    </a:solidFill>
                    <a:sym typeface="Symbol"/>
                  </a:rPr>
                  <a:t>  </a:t>
                </a:r>
                <a:endParaRPr lang="en-US" sz="2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2434321" cy="1557927"/>
              </a:xfrm>
              <a:prstGeom prst="rect">
                <a:avLst/>
              </a:prstGeom>
              <a:blipFill rotWithShape="1">
                <a:blip r:embed="rId3"/>
                <a:stretch>
                  <a:fillRect l="-2993" t="-1946" b="-1556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81400" y="2133600"/>
            <a:ext cx="9701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rgbClr val="0000FF"/>
                </a:solidFill>
                <a:sym typeface="Wingdings 3"/>
              </a:rPr>
              <a:t>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9370" y="2209800"/>
            <a:ext cx="36888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 has a </a:t>
            </a:r>
            <a:r>
              <a:rPr lang="en-US" sz="2600" b="1" i="1" dirty="0">
                <a:solidFill>
                  <a:srgbClr val="0000FF"/>
                </a:solidFill>
              </a:rPr>
              <a:t>Hamilton circuit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5400" y="4098621"/>
            <a:ext cx="2989921" cy="1785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G is a graph: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 ( </a:t>
            </a:r>
            <a:r>
              <a:rPr lang="en-US" sz="2200" dirty="0">
                <a:sym typeface="Symbol"/>
              </a:rPr>
              <a:t> 3</a:t>
            </a:r>
            <a:r>
              <a:rPr lang="en-US" sz="2200" dirty="0"/>
              <a:t>) vertices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Symbol"/>
              </a:rPr>
              <a:t>u, v, </a:t>
            </a:r>
            <a:r>
              <a:rPr lang="en-US" sz="2200" i="1" dirty="0">
                <a:sym typeface="Symbol"/>
              </a:rPr>
              <a:t>non-adjacent</a:t>
            </a:r>
          </a:p>
          <a:p>
            <a:r>
              <a:rPr lang="en-US" sz="2200" dirty="0">
                <a:sym typeface="Symbol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sym typeface="Symbol"/>
              </a:rPr>
              <a:t>deg</a:t>
            </a:r>
            <a:r>
              <a:rPr lang="en-US" sz="2200" b="1" dirty="0">
                <a:solidFill>
                  <a:srgbClr val="0000FF"/>
                </a:solidFill>
                <a:sym typeface="Symbol"/>
              </a:rPr>
              <a:t>(u) + </a:t>
            </a:r>
            <a:r>
              <a:rPr lang="en-US" sz="2200" b="1" dirty="0" err="1">
                <a:solidFill>
                  <a:srgbClr val="0000FF"/>
                </a:solidFill>
                <a:sym typeface="Symbol"/>
              </a:rPr>
              <a:t>deg</a:t>
            </a:r>
            <a:r>
              <a:rPr lang="en-US" sz="2200" b="1" dirty="0">
                <a:solidFill>
                  <a:srgbClr val="0000FF"/>
                </a:solidFill>
                <a:sym typeface="Symbol"/>
              </a:rPr>
              <a:t>(v)  n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4898648"/>
            <a:ext cx="2582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 has a </a:t>
            </a:r>
          </a:p>
          <a:p>
            <a:r>
              <a:rPr lang="en-US" sz="2600" b="1" i="1" dirty="0">
                <a:solidFill>
                  <a:srgbClr val="0000FF"/>
                </a:solidFill>
              </a:rPr>
              <a:t>Hamilton circuit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130040" y="4622393"/>
            <a:ext cx="9701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rgbClr val="0000FF"/>
                </a:solidFill>
                <a:sym typeface="Wingdings 3"/>
              </a:rPr>
              <a:t>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6400" y="2684576"/>
            <a:ext cx="2743200" cy="2039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36346" y="2883779"/>
            <a:ext cx="2543475" cy="1777203"/>
            <a:chOff x="5436346" y="2883779"/>
            <a:chExt cx="2543475" cy="1777203"/>
          </a:xfrm>
        </p:grpSpPr>
        <p:grpSp>
          <p:nvGrpSpPr>
            <p:cNvPr id="42" name="Group 41"/>
            <p:cNvGrpSpPr/>
            <p:nvPr/>
          </p:nvGrpSpPr>
          <p:grpSpPr>
            <a:xfrm>
              <a:off x="5704839" y="2883779"/>
              <a:ext cx="2274982" cy="1777203"/>
              <a:chOff x="5474462" y="2852216"/>
              <a:chExt cx="2673104" cy="2091223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0" y="2852216"/>
                <a:ext cx="2420453" cy="1994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474462" y="2879138"/>
                <a:ext cx="2673104" cy="2064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	         3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		   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		  2</a:t>
                </a: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3	    3	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36346" y="3235348"/>
              <a:ext cx="4732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3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39" grpId="0" animBg="1"/>
      <p:bldP spid="41" grpId="0"/>
      <p:bldP spid="4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The Traveling Salesman Problem</a:t>
            </a: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7270"/>
            <a:ext cx="5162550" cy="36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105400"/>
            <a:ext cx="7848600" cy="1295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Salesman</a:t>
            </a:r>
            <a:r>
              <a:rPr lang="en-US" sz="2000" dirty="0">
                <a:solidFill>
                  <a:schemeClr val="tx1"/>
                </a:solidFill>
              </a:rPr>
              <a:t> starts in one city (ex. Detroit). He wants to visit n cities </a:t>
            </a:r>
            <a:r>
              <a:rPr lang="en-US" sz="2000" i="1" dirty="0">
                <a:solidFill>
                  <a:schemeClr val="tx1"/>
                </a:solidFill>
              </a:rPr>
              <a:t>exactly once </a:t>
            </a:r>
            <a:r>
              <a:rPr lang="en-US" sz="2000" dirty="0">
                <a:solidFill>
                  <a:schemeClr val="tx1"/>
                </a:solidFill>
              </a:rPr>
              <a:t>and return to his starting point (Detroit). In which order should he visit theses cities to travel the </a:t>
            </a:r>
            <a:r>
              <a:rPr lang="en-US" sz="2000" b="1" i="1" dirty="0">
                <a:solidFill>
                  <a:srgbClr val="0000FF"/>
                </a:solidFill>
              </a:rPr>
              <a:t>minimum total distance</a:t>
            </a:r>
            <a:r>
              <a:rPr lang="en-US" sz="2000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618990" y="3200400"/>
            <a:ext cx="685800" cy="1143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038350" y="3505200"/>
            <a:ext cx="2590800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8350" y="1371600"/>
            <a:ext cx="2590800" cy="213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09750" y="1371600"/>
            <a:ext cx="2819400" cy="381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1752600"/>
            <a:ext cx="3505200" cy="14478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2133600"/>
            <a:ext cx="2820003" cy="89255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Total Distance </a:t>
            </a:r>
          </a:p>
          <a:p>
            <a:r>
              <a:rPr lang="en-US" dirty="0"/>
              <a:t>= </a:t>
            </a:r>
            <a:r>
              <a:rPr lang="en-US" sz="1600" dirty="0"/>
              <a:t> 58 + 133 + 137 + 113 + 147</a:t>
            </a:r>
          </a:p>
          <a:p>
            <a:r>
              <a:rPr lang="en-US" sz="1600" dirty="0"/>
              <a:t>= 588</a:t>
            </a:r>
          </a:p>
        </p:txBody>
      </p:sp>
    </p:spTree>
    <p:extLst>
      <p:ext uri="{BB962C8B-B14F-4D97-AF65-F5344CB8AC3E}">
        <p14:creationId xmlns:p14="http://schemas.microsoft.com/office/powerpoint/2010/main" val="29333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charset="0"/>
                <a:cs typeface="Arial" charset="0"/>
              </a:rPr>
              <a:t>The Traveling Salesman Problem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7696200" cy="152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Exhaustive  search technique //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vét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cạn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[(n-1) (n-2) (n-2) … 3.2.1]/2 = (n-1) !]/2 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O((n-1)!)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complexity</a:t>
            </a:r>
          </a:p>
          <a:p>
            <a:pPr>
              <a:defRPr/>
            </a:pPr>
            <a:endParaRPr lang="en-US" dirty="0">
              <a:solidFill>
                <a:schemeClr val="tx1"/>
              </a:solidFill>
              <a:sym typeface="Wingdings" pitchFamily="2" charset="2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 Approximation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8832"/>
            <a:ext cx="6096000" cy="34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81239" y="2667000"/>
                <a:ext cx="1000595" cy="60991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4!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39" y="2667000"/>
                <a:ext cx="1000595" cy="6099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2" idx="2"/>
          </p:cNvCxnSpPr>
          <p:nvPr/>
        </p:nvCxnSpPr>
        <p:spPr>
          <a:xfrm flipV="1">
            <a:off x="6096000" y="3276911"/>
            <a:ext cx="1785537" cy="2133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58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9.1- Graphs and Graph Models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9.2- Graph Terminology and Special Types of Graphs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9.3- Representing Graphs and Graph Isomorphism 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9.4- Connectivity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9.5- Euler and Hamilton Paths</a:t>
            </a:r>
          </a:p>
          <a:p>
            <a:r>
              <a:rPr lang="en-US" altLang="en-US" dirty="0">
                <a:latin typeface="Arial" charset="0"/>
                <a:cs typeface="Arial" charset="0"/>
              </a:rPr>
              <a:t>9.6- Shortest Path Problems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169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-152400"/>
            <a:ext cx="82296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400" dirty="0"/>
              <a:t>1/ Draw an </a:t>
            </a:r>
            <a:r>
              <a:rPr lang="en-US" sz="2400" i="1" dirty="0"/>
              <a:t>undirected graph </a:t>
            </a:r>
            <a:r>
              <a:rPr lang="en-US" sz="2400" dirty="0"/>
              <a:t>with </a:t>
            </a:r>
            <a:r>
              <a:rPr lang="en-US" sz="2400" i="1" dirty="0">
                <a:solidFill>
                  <a:srgbClr val="0118BF"/>
                </a:solidFill>
              </a:rPr>
              <a:t>degree sequence </a:t>
            </a:r>
            <a:r>
              <a:rPr lang="en-US" sz="2400" dirty="0"/>
              <a:t>5,4,3,2,0. Is the graph </a:t>
            </a:r>
            <a:r>
              <a:rPr lang="en-US" sz="2400" i="1" dirty="0">
                <a:solidFill>
                  <a:srgbClr val="0000FF"/>
                </a:solidFill>
              </a:rPr>
              <a:t>connected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/>
              <a:t>2/ An undirected graph G has five vertices of degree 3 and three vertices of degree five.  If a graph H is </a:t>
            </a:r>
            <a:r>
              <a:rPr lang="en-US" sz="2400" b="1" i="1" dirty="0">
                <a:solidFill>
                  <a:srgbClr val="0118BF"/>
                </a:solidFill>
              </a:rPr>
              <a:t>isomorphic</a:t>
            </a:r>
            <a:r>
              <a:rPr lang="en-US" sz="2400" dirty="0"/>
              <a:t> to G, how many </a:t>
            </a:r>
            <a:r>
              <a:rPr lang="en-US" sz="2400" i="1" dirty="0">
                <a:solidFill>
                  <a:srgbClr val="0118BF"/>
                </a:solidFill>
              </a:rPr>
              <a:t>edges</a:t>
            </a:r>
            <a:r>
              <a:rPr lang="en-US" sz="2400" dirty="0"/>
              <a:t> does H have?</a:t>
            </a:r>
          </a:p>
          <a:p>
            <a:pPr marL="0" indent="0">
              <a:buNone/>
            </a:pPr>
            <a:r>
              <a:rPr lang="en-US" sz="2400" dirty="0"/>
              <a:t>3/ Given a </a:t>
            </a:r>
            <a:r>
              <a:rPr lang="en-US" sz="2400" b="1" i="1" dirty="0">
                <a:solidFill>
                  <a:srgbClr val="0118BF"/>
                </a:solidFill>
              </a:rPr>
              <a:t>adjacency matrix </a:t>
            </a:r>
            <a:r>
              <a:rPr lang="en-US" sz="2400" dirty="0"/>
              <a:t>of a graph. </a:t>
            </a:r>
          </a:p>
          <a:p>
            <a:pPr marL="0" indent="0">
              <a:buNone/>
            </a:pPr>
            <a:r>
              <a:rPr lang="en-US" sz="2400" dirty="0"/>
              <a:t>How many </a:t>
            </a:r>
            <a:r>
              <a:rPr lang="en-US" sz="2400" i="1" dirty="0">
                <a:solidFill>
                  <a:srgbClr val="0118BF"/>
                </a:solidFill>
              </a:rPr>
              <a:t>paths of length 2 </a:t>
            </a:r>
            <a:r>
              <a:rPr lang="en-US" sz="2400" dirty="0"/>
              <a:t>from a to c?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4/ Find n and m for which each of the following graphs has an/a </a:t>
            </a:r>
            <a:r>
              <a:rPr lang="en-US" sz="2400" i="1" dirty="0">
                <a:solidFill>
                  <a:srgbClr val="0118BF"/>
                </a:solidFill>
              </a:rPr>
              <a:t>Euler/Hamilton circuit.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82951"/>
              </p:ext>
            </p:extLst>
          </p:nvPr>
        </p:nvGraphicFramePr>
        <p:xfrm>
          <a:off x="762000" y="4572000"/>
          <a:ext cx="769620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44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  <a:r>
                        <a:rPr lang="en-US" sz="2000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W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Q</a:t>
                      </a:r>
                      <a:r>
                        <a:rPr lang="en-US" sz="2000" baseline="-25000" dirty="0" err="1"/>
                        <a:t>n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</a:t>
                      </a:r>
                      <a:r>
                        <a:rPr lang="en-US" sz="2000" baseline="-25000" dirty="0" err="1"/>
                        <a:t>m,n</a:t>
                      </a:r>
                      <a:endParaRPr lang="en-US" sz="2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Euler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Hamilton circuit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531"/>
              </p:ext>
            </p:extLst>
          </p:nvPr>
        </p:nvGraphicFramePr>
        <p:xfrm>
          <a:off x="6400800" y="2209800"/>
          <a:ext cx="1447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3" imgW="914400" imgH="914400" progId="Equation.DSMT4">
                  <p:embed/>
                </p:oleObj>
              </mc:Choice>
              <mc:Fallback>
                <p:oleObj name="Equation" r:id="rId3" imgW="91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800" y="2209800"/>
                        <a:ext cx="1447800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50280" y="2103120"/>
            <a:ext cx="341760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</a:t>
            </a:r>
          </a:p>
          <a:p>
            <a:r>
              <a:rPr lang="en-US" sz="2400" dirty="0">
                <a:solidFill>
                  <a:srgbClr val="0000FF"/>
                </a:solidFill>
              </a:rPr>
              <a:t>b</a:t>
            </a:r>
          </a:p>
          <a:p>
            <a:r>
              <a:rPr lang="en-US" sz="2400" dirty="0">
                <a:solidFill>
                  <a:srgbClr val="0000FF"/>
                </a:solidFill>
              </a:rPr>
              <a:t>c</a:t>
            </a:r>
          </a:p>
          <a:p>
            <a:r>
              <a:rPr lang="en-US" sz="2400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10960" y="1864360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   b  c  d </a:t>
            </a:r>
          </a:p>
        </p:txBody>
      </p:sp>
    </p:spTree>
    <p:extLst>
      <p:ext uri="{BB962C8B-B14F-4D97-AF65-F5344CB8AC3E}">
        <p14:creationId xmlns:p14="http://schemas.microsoft.com/office/powerpoint/2010/main" val="291090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Graphs and special </a:t>
            </a:r>
            <a:r>
              <a:rPr lang="en-US" i="1" dirty="0"/>
              <a:t>simple</a:t>
            </a:r>
            <a:r>
              <a:rPr lang="en-US" dirty="0"/>
              <a:t> graphs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i="1" dirty="0"/>
              <a:t>Bipartite</a:t>
            </a:r>
            <a:r>
              <a:rPr lang="en-US" dirty="0"/>
              <a:t> graphs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Isomorphism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Connectivity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Graph representations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Shortest path problems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Euler paths and Hamilton paths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salesman problem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370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sz="80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8000" b="1" dirty="0">
                <a:solidFill>
                  <a:srgbClr val="0000FF"/>
                </a:solidFill>
              </a:rPr>
              <a:t>THANKS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0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59" y="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5240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/>
              <a:t>Graphs = (</a:t>
            </a:r>
            <a:r>
              <a:rPr lang="en-US" dirty="0">
                <a:solidFill>
                  <a:srgbClr val="0000FF"/>
                </a:solidFill>
              </a:rPr>
              <a:t>vertices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edges</a:t>
            </a:r>
            <a:r>
              <a:rPr lang="en-US" dirty="0"/>
              <a:t>) 	</a:t>
            </a:r>
            <a:r>
              <a:rPr lang="en-US" dirty="0">
                <a:sym typeface="Wingdings" pitchFamily="2" charset="2"/>
              </a:rPr>
              <a:t> G = (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V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06" y="4038600"/>
            <a:ext cx="56578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276600" y="5638800"/>
            <a:ext cx="22974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network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2667000"/>
            <a:ext cx="374173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</a:t>
            </a:r>
            <a:r>
              <a:rPr lang="en-US" sz="2800" dirty="0"/>
              <a:t> = vertices </a:t>
            </a:r>
            <a:r>
              <a:rPr lang="en-US" sz="2200" dirty="0"/>
              <a:t>= { a,  b,  c,  d }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 = edges </a:t>
            </a:r>
            <a:r>
              <a:rPr lang="en-US" sz="2200" dirty="0"/>
              <a:t>= { {a, b},  {a, c} }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4114800" y="288560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38400"/>
            <a:ext cx="2324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29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62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0000FF"/>
                </a:solidFill>
              </a:rPr>
              <a:t>Simple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6910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4191000"/>
            <a:ext cx="169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Simple graph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92631"/>
            <a:ext cx="1795471" cy="211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05200" y="4038600"/>
            <a:ext cx="235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Non-simple </a:t>
            </a:r>
            <a:r>
              <a:rPr lang="en-US" sz="2400" dirty="0"/>
              <a:t>graph </a:t>
            </a:r>
          </a:p>
          <a:p>
            <a:r>
              <a:rPr lang="en-US" sz="2400" dirty="0"/>
              <a:t>with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multi-edges</a:t>
            </a: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00225"/>
            <a:ext cx="15811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226474" y="4078069"/>
            <a:ext cx="235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Non-simple </a:t>
            </a:r>
            <a:r>
              <a:rPr lang="en-US" sz="2400" dirty="0"/>
              <a:t>graph </a:t>
            </a:r>
          </a:p>
          <a:p>
            <a:r>
              <a:rPr lang="en-US" sz="2400" dirty="0"/>
              <a:t>with </a:t>
            </a:r>
            <a:r>
              <a:rPr lang="en-US" sz="2400" i="1" dirty="0">
                <a:solidFill>
                  <a:srgbClr val="0000FF"/>
                </a:solidFill>
              </a:rPr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894399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1247&quot;&gt;&lt;object type=&quot;3&quot; unique_id=&quot;11417&quot;&gt;&lt;property id=&quot;20148&quot; value=&quot;5&quot;/&gt;&lt;property id=&quot;20300&quot; value=&quot;Slide 1 - &amp;quot;Graphs&amp;quot;&quot;/&gt;&lt;property id=&quot;20307&quot; value=&quot;256&quot;/&gt;&lt;/object&gt;&lt;object type=&quot;3&quot; unique_id=&quot;11418&quot;&gt;&lt;property id=&quot;20148&quot; value=&quot;5&quot;/&gt;&lt;property id=&quot;20300&quot; value=&quot;Slide 2 - &amp;quot;Review&amp;quot;&quot;/&gt;&lt;property id=&quot;20307&quot; value=&quot;257&quot;/&gt;&lt;/object&gt;&lt;object type=&quot;3&quot; unique_id=&quot;11419&quot;&gt;&lt;property id=&quot;20148&quot; value=&quot;5&quot;/&gt;&lt;property id=&quot;20300&quot; value=&quot;Slide 3 - &amp;quot;Review&amp;quot;&quot;/&gt;&lt;property id=&quot;20307&quot; value=&quot;258&quot;/&gt;&lt;/object&gt;&lt;object type=&quot;3&quot; unique_id=&quot;11420&quot;&gt;&lt;property id=&quot;20148&quot; value=&quot;5&quot;/&gt;&lt;property id=&quot;20300&quot; value=&quot;Slide 4 - &amp;quot;Review&amp;quot;&quot;/&gt;&lt;property id=&quot;20307&quot; value=&quot;259&quot;/&gt;&lt;/object&gt;&lt;object type=&quot;3&quot; unique_id=&quot;11555&quot;&gt;&lt;property id=&quot;20148&quot; value=&quot;5&quot;/&gt;&lt;property id=&quot;20300&quot; value=&quot;Slide 5 - &amp;quot;Q1. Kn has ________ edges and ________vertices.&amp;quot;&quot;/&gt;&lt;property id=&quot;20307&quot; value=&quot;260&quot;/&gt;&lt;/object&gt;&lt;object type=&quot;3&quot; unique_id=&quot;11577&quot;&gt;&lt;property id=&quot;20148&quot; value=&quot;5&quot;/&gt;&lt;property id=&quot;20300&quot; value=&quot;Slide 6 - &amp;quot;Q2. The length of the longest simple circuit in K5 is__&amp;quot;&quot;/&gt;&lt;property id=&quot;20307&quot; value=&quot;261&quot;/&gt;&lt;/object&gt;&lt;object type=&quot;3&quot; unique_id=&quot;11602&quot;&gt;&lt;property id=&quot;20148&quot; value=&quot;5&quot;/&gt;&lt;property id=&quot;20300&quot; value=&quot;Slide 7 - &amp;quot;Q3. The adjacency matrix for Km,n has ________ columns.&amp;quot;&quot;/&gt;&lt;property id=&quot;20307&quot; value=&quot;262&quot;/&gt;&lt;/object&gt;&lt;object type=&quot;3&quot; unique_id=&quot;11630&quot;&gt;&lt;property id=&quot;20148&quot; value=&quot;5&quot;/&gt;&lt;property id=&quot;20300&quot; value=&quot;Slide 8 - &amp;quot;Q4. List all positive integers n such that Kn has an Euler circuit. ________ &amp;quot;&quot;/&gt;&lt;property id=&quot;20307&quot; value=&quot;263&quot;/&gt;&lt;/object&gt;&lt;object type=&quot;3&quot; unique_id=&quot;11661&quot;&gt;&lt;property id=&quot;20148&quot; value=&quot;5&quot;/&gt;&lt;property id=&quot;20300&quot; value=&quot;Slide 9 - &amp;quot;Q5. List all positive integers n such that Kn has a Hamilton circuit. ________ &amp;quot;&quot;/&gt;&lt;property id=&quot;20307&quot; value=&quot;264&quot;/&gt;&lt;/object&gt;&lt;object type=&quot;3&quot; unique_id=&quot;11695&quot;&gt;&lt;property id=&quot;20148&quot; value=&quot;5&quot;/&gt;&lt;property id=&quot;20300&quot; value=&quot;Slide 10 - &amp;quot;Q6. List all positive integers n such that Kn has a Hamilton circuit but no Euler circuit. &amp;quot;&quot;/&gt;&lt;property id=&quot;20307&quot; value=&quot;265&quot;/&gt;&lt;/object&gt;&lt;object type=&quot;3&quot; unique_id=&quot;11756&quot;&gt;&lt;property id=&quot;20148&quot; value=&quot;5&quot;/&gt;&lt;property id=&quot;20300&quot; value=&quot;Slide 11 - &amp;quot;Q7. give an example or prove that there are none a simple graph 6 vertices, whose degrees are 2,2,2,3,4,4.&amp;quot;&quot;/&gt;&lt;property id=&quot;20307&quot; value=&quot;266&quot;/&gt;&lt;/object&gt;&lt;object type=&quot;3&quot; unique_id=&quot;11848&quot;&gt;&lt;property id=&quot;20148&quot; value=&quot;5&quot;/&gt;&lt;property id=&quot;20300&quot; value=&quot;Slide 12 - &amp;quot;Q8. cut vertex/ cut edge&amp;quot;&quot;/&gt;&lt;property id=&quot;20307&quot; value=&quot;267&quot;/&gt;&lt;/object&gt;&lt;object type=&quot;3&quot; unique_id=&quot;11933&quot;&gt;&lt;property id=&quot;20148&quot; value=&quot;5&quot;/&gt;&lt;property id=&quot;20300&quot; value=&quot;Slide 13 - &amp;quot;Q9. isomorphism&amp;quot;&quot;/&gt;&lt;property id=&quot;20307&quot; value=&quot;268&quot;/&gt;&lt;/object&gt;&lt;object type=&quot;3&quot; unique_id=&quot;11934&quot;&gt;&lt;property id=&quot;20148&quot; value=&quot;5&quot;/&gt;&lt;property id=&quot;20300&quot; value=&quot;Slide 14 - &amp;quot;Euler/Hamilton path/circuit?&amp;quot;&quot;/&gt;&lt;property id=&quot;20307&quot; value=&quot;269&quot;/&gt;&lt;/object&gt;&lt;object type=&quot;3&quot; unique_id=&quot;17150&quot;&gt;&lt;property id=&quot;20148&quot; value=&quot;5&quot;/&gt;&lt;property id=&quot;20300&quot; value=&quot;Slide 16&quot;/&gt;&lt;property id=&quot;20307&quot; value=&quot;270&quot;/&gt;&lt;/object&gt;&lt;object type=&quot;3&quot; unique_id=&quot;17623&quot;&gt;&lt;property id=&quot;20148&quot; value=&quot;5&quot;/&gt;&lt;property id=&quot;20300&quot; value=&quot;Slide 15 - &amp;quot;Find the shortest path from a to z.&amp;quot;&quot;/&gt;&lt;property id=&quot;20307&quot; value=&quot;271&quot;/&gt;&lt;/object&gt;&lt;/object&gt;&lt;object type=&quot;8&quot; unique_id=&quot;11359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32176</TotalTime>
  <Words>4021</Words>
  <Application>Microsoft Office PowerPoint</Application>
  <PresentationFormat>On-screen Show (4:3)</PresentationFormat>
  <Paragraphs>981</Paragraphs>
  <Slides>70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3" baseType="lpstr">
      <vt:lpstr>Arial</vt:lpstr>
      <vt:lpstr>Bookman Old Style</vt:lpstr>
      <vt:lpstr>Calibri</vt:lpstr>
      <vt:lpstr>Cambria Math</vt:lpstr>
      <vt:lpstr>Century Gothic</vt:lpstr>
      <vt:lpstr>Courier New</vt:lpstr>
      <vt:lpstr>Gill Sans MT</vt:lpstr>
      <vt:lpstr>Symbol</vt:lpstr>
      <vt:lpstr>Wide Latin</vt:lpstr>
      <vt:lpstr>Wingdings</vt:lpstr>
      <vt:lpstr>Wingdings 3</vt:lpstr>
      <vt:lpstr>Origin</vt:lpstr>
      <vt:lpstr>Equation</vt:lpstr>
      <vt:lpstr>Chapter 9-Graphs</vt:lpstr>
      <vt:lpstr>Why study this chapter?</vt:lpstr>
      <vt:lpstr>Introduction to GRAPH THEORY</vt:lpstr>
      <vt:lpstr>Introduction</vt:lpstr>
      <vt:lpstr>Introduction </vt:lpstr>
      <vt:lpstr>Google PageRank</vt:lpstr>
      <vt:lpstr>Our goal</vt:lpstr>
      <vt:lpstr>Graphs</vt:lpstr>
      <vt:lpstr>Simple graphs</vt:lpstr>
      <vt:lpstr>Types of graphs</vt:lpstr>
      <vt:lpstr>Basic Terminology</vt:lpstr>
      <vt:lpstr>Basic Terminology</vt:lpstr>
      <vt:lpstr>PowerPoint Presentation</vt:lpstr>
      <vt:lpstr>THE HANDSHAKING THEOREM - Examples</vt:lpstr>
      <vt:lpstr>THE HANDSHAKING THEOREM - Examples</vt:lpstr>
      <vt:lpstr>Directed graphs -Basic Terminology</vt:lpstr>
      <vt:lpstr>Some Special simple graphs</vt:lpstr>
      <vt:lpstr>Special simple graphs</vt:lpstr>
      <vt:lpstr>Ex. How many matches are there in the Premier League season?</vt:lpstr>
      <vt:lpstr>Complete graph Kn - example</vt:lpstr>
      <vt:lpstr>Cycles Cn</vt:lpstr>
      <vt:lpstr>Wheels Wn</vt:lpstr>
      <vt:lpstr>n-cubes Qn</vt:lpstr>
      <vt:lpstr>PowerPoint Presentation</vt:lpstr>
      <vt:lpstr>n-cube Qn</vt:lpstr>
      <vt:lpstr>Exercises</vt:lpstr>
      <vt:lpstr>Exercises</vt:lpstr>
      <vt:lpstr>Review </vt:lpstr>
      <vt:lpstr>Bipartite graphs</vt:lpstr>
      <vt:lpstr>Bipartite graphs</vt:lpstr>
      <vt:lpstr>Example</vt:lpstr>
      <vt:lpstr>Bipartite?</vt:lpstr>
      <vt:lpstr>Km,n - Complete bipartite graphs</vt:lpstr>
      <vt:lpstr>Isomorphism </vt:lpstr>
      <vt:lpstr>Isomorphism </vt:lpstr>
      <vt:lpstr>Isomorphic?</vt:lpstr>
      <vt:lpstr>Isomorphic?</vt:lpstr>
      <vt:lpstr>Representing graphs </vt:lpstr>
      <vt:lpstr>Adjacency matrices</vt:lpstr>
      <vt:lpstr>Example. </vt:lpstr>
      <vt:lpstr>PowerPoint Presentation</vt:lpstr>
      <vt:lpstr>Incidence matrices</vt:lpstr>
      <vt:lpstr>Incidence matrices</vt:lpstr>
      <vt:lpstr>A path of length n</vt:lpstr>
      <vt:lpstr>Circuits </vt:lpstr>
      <vt:lpstr>Simple paths/circuits </vt:lpstr>
      <vt:lpstr>Connectedness in Undirected Graphs</vt:lpstr>
      <vt:lpstr>Connectedness in Directed Graphs</vt:lpstr>
      <vt:lpstr>Counting Paths Between Vertices</vt:lpstr>
      <vt:lpstr>Shortest-path problems</vt:lpstr>
      <vt:lpstr>Shortest-path problems</vt:lpstr>
      <vt:lpstr>Find the shortest path from a to z.</vt:lpstr>
      <vt:lpstr>Dijkstra’s algorithm</vt:lpstr>
      <vt:lpstr> Dijkstra’s Algorithm</vt:lpstr>
      <vt:lpstr>Pseudocode </vt:lpstr>
      <vt:lpstr>Euler and Hamilton paths - introduction</vt:lpstr>
      <vt:lpstr>Euler circuit/path - definitions </vt:lpstr>
      <vt:lpstr>Euler circuit</vt:lpstr>
      <vt:lpstr>How to construct an Euler circuit?</vt:lpstr>
      <vt:lpstr>Euler path</vt:lpstr>
      <vt:lpstr>Example </vt:lpstr>
      <vt:lpstr>Hamilton Paths and Circuits</vt:lpstr>
      <vt:lpstr>Example - A Hamilton circuit for Q3</vt:lpstr>
      <vt:lpstr>Hamilton Paths and Circuits</vt:lpstr>
      <vt:lpstr>Hamilton circuits - sufficient conditions</vt:lpstr>
      <vt:lpstr>The Traveling Salesman Problem</vt:lpstr>
      <vt:lpstr>The Traveling Salesman Problem</vt:lpstr>
      <vt:lpstr>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boybentre3@gmail.com</cp:lastModifiedBy>
  <cp:revision>400</cp:revision>
  <dcterms:created xsi:type="dcterms:W3CDTF">2016-06-09T13:25:49Z</dcterms:created>
  <dcterms:modified xsi:type="dcterms:W3CDTF">2020-03-23T05:50:26Z</dcterms:modified>
</cp:coreProperties>
</file>