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256" r:id="rId2"/>
    <p:sldId id="258" r:id="rId3"/>
    <p:sldId id="259" r:id="rId4"/>
    <p:sldId id="260" r:id="rId5"/>
    <p:sldId id="261" r:id="rId6"/>
    <p:sldId id="262" r:id="rId7"/>
    <p:sldId id="263" r:id="rId8"/>
    <p:sldId id="336"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257" r:id="rId80"/>
    <p:sldId id="337"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CC"/>
    <a:srgbClr val="FFFF99"/>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E798D-792C-43A9-916A-E02D0259A8A1}" type="datetimeFigureOut">
              <a:rPr lang="en-US" smtClean="0"/>
              <a:pPr/>
              <a:t>9/13/2013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C8A4ED-6B98-41A8-9137-0F39D1B39E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Quasi: y như thế</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b="1"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BD4601-650F-4014-A558-B06155627D03}" type="datetime1">
              <a:rPr lang="en-US" smtClean="0"/>
              <a:pPr/>
              <a:t>9/13/2013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8B244-7BE3-49F3-830E-E4954C83FD85}" type="datetime1">
              <a:rPr lang="en-US" smtClean="0"/>
              <a:pPr/>
              <a:t>9/13/2013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F4EC-1EB0-4DE4-800B-3668EBC8469E}" type="datetime1">
              <a:rPr lang="en-US" smtClean="0"/>
              <a:pPr/>
              <a:t>9/13/2013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F0F289D4-67BC-4448-AB0C-551F5FC7ED65}" type="datetime1">
              <a:rPr lang="en-US" smtClean="0"/>
              <a:pPr>
                <a:defRPr/>
              </a:pPr>
              <a:t>9/13/2013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Processes - Threads - Part1 (80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C1400991-866F-4C4C-B4DC-E5A0216C03B5}" type="slidenum">
              <a:rPr lang="en-US"/>
              <a:pPr>
                <a:defRPr/>
              </a:pPr>
              <a:t>‹#›</a:t>
            </a:fld>
            <a:r>
              <a:rPr lang="en-US"/>
              <a:t>/79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6FEA98C-BACE-4013-8A6B-4BB72AF6ABA4}" type="datetime1">
              <a:rPr lang="en-US" smtClean="0"/>
              <a:pPr>
                <a:defRPr/>
              </a:pPr>
              <a:t>9/13/2013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Processes - Threads - Part1 (80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E3D93E31-36CC-478A-BAF1-3C39DD2E2D92}" type="slidenum">
              <a:rPr lang="en-US"/>
              <a:pPr>
                <a:defRPr/>
              </a:pPr>
              <a:t>‹#›</a:t>
            </a:fld>
            <a:r>
              <a:rPr lang="en-US"/>
              <a:t>/79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A734B-4DFF-4559-9075-BF6BD3F48406}" type="datetime1">
              <a:rPr lang="en-US" smtClean="0"/>
              <a:pPr/>
              <a:t>9/13/2013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462BB-03F1-4141-AA6F-228737C6B3A0}" type="datetime1">
              <a:rPr lang="en-US" smtClean="0"/>
              <a:pPr/>
              <a:t>9/13/2013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12ED1-28DD-4764-AF7B-8E8B01BE1CE7}" type="datetime1">
              <a:rPr lang="en-US" smtClean="0"/>
              <a:pPr/>
              <a:t>9/13/2013</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129288-E5BA-4D5F-B561-EFC3B31CF37B}" type="datetime1">
              <a:rPr lang="en-US" smtClean="0"/>
              <a:pPr/>
              <a:t>9/13/2013</a:t>
            </a:fld>
            <a:endParaRPr lang="en-US"/>
          </a:p>
        </p:txBody>
      </p:sp>
      <p:sp>
        <p:nvSpPr>
          <p:cNvPr id="8" name="Footer Placeholder 7"/>
          <p:cNvSpPr>
            <a:spLocks noGrp="1"/>
          </p:cNvSpPr>
          <p:nvPr>
            <p:ph type="ftr" sz="quarter" idx="11"/>
          </p:nvPr>
        </p:nvSpPr>
        <p:spPr/>
        <p:txBody>
          <a:bodyPr/>
          <a:lstStyle/>
          <a:p>
            <a:r>
              <a:rPr lang="en-US" smtClean="0"/>
              <a:t>Processes - Threads - Part1 (80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AD6A91-4A41-4F12-A3C4-FD1A0F0F9A89}" type="datetime1">
              <a:rPr lang="en-US" smtClean="0"/>
              <a:pPr/>
              <a:t>9/13/2013</a:t>
            </a:fld>
            <a:endParaRPr lang="en-US"/>
          </a:p>
        </p:txBody>
      </p:sp>
      <p:sp>
        <p:nvSpPr>
          <p:cNvPr id="4" name="Footer Placeholder 3"/>
          <p:cNvSpPr>
            <a:spLocks noGrp="1"/>
          </p:cNvSpPr>
          <p:nvPr>
            <p:ph type="ftr" sz="quarter" idx="11"/>
          </p:nvPr>
        </p:nvSpPr>
        <p:spPr/>
        <p:txBody>
          <a:bodyPr/>
          <a:lstStyle/>
          <a:p>
            <a:r>
              <a:rPr lang="en-US" smtClean="0"/>
              <a:t>Processes - Threads - Part1 (80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B34A-254A-4E15-BA9A-27693F9704F0}" type="datetime1">
              <a:rPr lang="en-US" smtClean="0"/>
              <a:pPr/>
              <a:t>9/13/2013</a:t>
            </a:fld>
            <a:endParaRPr lang="en-US"/>
          </a:p>
        </p:txBody>
      </p:sp>
      <p:sp>
        <p:nvSpPr>
          <p:cNvPr id="3" name="Footer Placeholder 2"/>
          <p:cNvSpPr>
            <a:spLocks noGrp="1"/>
          </p:cNvSpPr>
          <p:nvPr>
            <p:ph type="ftr" sz="quarter" idx="11"/>
          </p:nvPr>
        </p:nvSpPr>
        <p:spPr/>
        <p:txBody>
          <a:bodyPr/>
          <a:lstStyle/>
          <a:p>
            <a:r>
              <a:rPr lang="en-US" smtClean="0"/>
              <a:t>Processes - Threads - Part1 (80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E0E351-10DB-44E8-B06A-FD2EAA81C374}" type="datetime1">
              <a:rPr lang="en-US" smtClean="0"/>
              <a:pPr/>
              <a:t>9/13/2013</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2163D-F0D7-4A74-AA98-D8B004BE3D57}" type="datetime1">
              <a:rPr lang="en-US" smtClean="0"/>
              <a:pPr/>
              <a:t>9/13/2013</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0DBDD1EF-954F-47C8-9F6F-B0D10D1E5409}" type="datetime1">
              <a:rPr lang="en-US" smtClean="0"/>
              <a:pPr/>
              <a:t>9/13/2013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Processes - Threads - Part1 (80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lstStyle/>
          <a:p>
            <a:r>
              <a:rPr lang="en-US" smtClean="0"/>
              <a:t>2 </a:t>
            </a:r>
            <a:br>
              <a:rPr lang="en-US" smtClean="0"/>
            </a:br>
            <a:r>
              <a:rPr lang="en-US" smtClean="0"/>
              <a:t>Processes and Threads </a:t>
            </a:r>
            <a:br>
              <a:rPr lang="en-US" smtClean="0"/>
            </a:br>
            <a:r>
              <a:rPr lang="en-US" smtClean="0"/>
              <a:t>Part 1 (2 slots)</a:t>
            </a:r>
            <a:endParaRPr lang="en-US">
              <a:solidFill>
                <a:srgbClr val="0000FF"/>
              </a:solidFill>
            </a:endParaRPr>
          </a:p>
        </p:txBody>
      </p:sp>
      <p:sp>
        <p:nvSpPr>
          <p:cNvPr id="3" name="Subtitle 2"/>
          <p:cNvSpPr>
            <a:spLocks noGrp="1"/>
          </p:cNvSpPr>
          <p:nvPr>
            <p:ph type="subTitle" idx="1"/>
          </p:nvPr>
        </p:nvSpPr>
        <p:spPr/>
        <p:txBody>
          <a:bodyPr>
            <a:normAutofit fontScale="92500" lnSpcReduction="20000"/>
          </a:bodyPr>
          <a:lstStyle/>
          <a:p>
            <a:r>
              <a:rPr lang="en-US" b="1" smtClean="0">
                <a:solidFill>
                  <a:srgbClr val="008000"/>
                </a:solidFill>
              </a:rPr>
              <a:t>Chapter 2- part 1</a:t>
            </a:r>
          </a:p>
          <a:p>
            <a:r>
              <a:rPr lang="en-US" b="1" smtClean="0">
                <a:solidFill>
                  <a:srgbClr val="008000"/>
                </a:solidFill>
              </a:rPr>
              <a:t>Processes</a:t>
            </a:r>
            <a:br>
              <a:rPr lang="en-US" b="1" smtClean="0">
                <a:solidFill>
                  <a:srgbClr val="008000"/>
                </a:solidFill>
              </a:rPr>
            </a:br>
            <a:r>
              <a:rPr lang="en-US" b="1" smtClean="0">
                <a:solidFill>
                  <a:srgbClr val="008000"/>
                </a:solidFill>
              </a:rPr>
              <a:t>Threads</a:t>
            </a:r>
            <a:br>
              <a:rPr lang="en-US" b="1" smtClean="0">
                <a:solidFill>
                  <a:srgbClr val="008000"/>
                </a:solidFill>
              </a:rPr>
            </a:br>
            <a:r>
              <a:rPr lang="en-US" b="1" smtClean="0">
                <a:solidFill>
                  <a:srgbClr val="008000"/>
                </a:solidFill>
              </a:rPr>
              <a:t>InterProcess Communication (IPC)</a:t>
            </a:r>
            <a:endParaRPr lang="en-US" b="1">
              <a:solidFill>
                <a:srgbClr val="008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762000"/>
          </a:xfrm>
        </p:spPr>
        <p:txBody>
          <a:bodyPr/>
          <a:lstStyle/>
          <a:p>
            <a:r>
              <a:rPr lang="en-US" smtClean="0">
                <a:latin typeface="Times New Roman" pitchFamily="18" charset="0"/>
                <a:cs typeface="Times New Roman" pitchFamily="18" charset="0"/>
              </a:rPr>
              <a:t>The Process Model…</a:t>
            </a:r>
          </a:p>
        </p:txBody>
      </p:sp>
      <p:sp>
        <p:nvSpPr>
          <p:cNvPr id="12291" name="Rectangle 3"/>
          <p:cNvSpPr>
            <a:spLocks noGrp="1"/>
          </p:cNvSpPr>
          <p:nvPr>
            <p:ph type="body" idx="1"/>
          </p:nvPr>
        </p:nvSpPr>
        <p:spPr>
          <a:xfrm>
            <a:off x="228600" y="1066800"/>
            <a:ext cx="8686800" cy="5105400"/>
          </a:xfrm>
        </p:spPr>
        <p:txBody>
          <a:bodyPr>
            <a:normAutofit/>
          </a:bodyPr>
          <a:lstStyle/>
          <a:p>
            <a:pPr algn="just" eaLnBrk="1" hangingPunct="1">
              <a:lnSpc>
                <a:spcPct val="90000"/>
              </a:lnSpc>
              <a:buClrTx/>
              <a:buSzTx/>
              <a:buFont typeface="Arial" charset="0"/>
              <a:buChar char="•"/>
            </a:pPr>
            <a:r>
              <a:rPr lang="en-US" sz="2800" b="1" smtClean="0">
                <a:latin typeface="Times New Roman" pitchFamily="18" charset="0"/>
                <a:cs typeface="Times New Roman" pitchFamily="18" charset="0"/>
              </a:rPr>
              <a:t>Single-processor systems</a:t>
            </a:r>
            <a:r>
              <a:rPr lang="en-US" sz="2800" smtClean="0">
                <a:latin typeface="Times New Roman" pitchFamily="18" charset="0"/>
                <a:cs typeface="Times New Roman" pitchFamily="18" charset="0"/>
              </a:rPr>
              <a:t>:  </a:t>
            </a:r>
            <a:r>
              <a:rPr lang="en-US" sz="2400" smtClean="0">
                <a:latin typeface="Times New Roman" pitchFamily="18" charset="0"/>
                <a:cs typeface="Times New Roman" pitchFamily="18" charset="0"/>
              </a:rPr>
              <a:t>Pseudo-parallelism.</a:t>
            </a:r>
          </a:p>
          <a:p>
            <a:pPr algn="just" eaLnBrk="1" hangingPunct="1">
              <a:lnSpc>
                <a:spcPct val="90000"/>
              </a:lnSpc>
              <a:buClrTx/>
              <a:buSzTx/>
              <a:buFont typeface="Arial" charset="0"/>
              <a:buChar char="•"/>
            </a:pPr>
            <a:r>
              <a:rPr lang="en-US" sz="2800" b="1" smtClean="0">
                <a:latin typeface="Times New Roman" pitchFamily="18" charset="0"/>
                <a:cs typeface="Times New Roman" pitchFamily="18" charset="0"/>
              </a:rPr>
              <a:t>Multiprogramming:</a:t>
            </a:r>
          </a:p>
          <a:p>
            <a:pPr marL="514350" lvl="1" algn="just" eaLnBrk="1" hangingPunct="1">
              <a:lnSpc>
                <a:spcPct val="90000"/>
              </a:lnSpc>
            </a:pPr>
            <a:r>
              <a:rPr lang="en-US" sz="2400" smtClean="0">
                <a:latin typeface="Times New Roman" pitchFamily="18" charset="0"/>
                <a:cs typeface="Times New Roman" pitchFamily="18" charset="0"/>
              </a:rPr>
              <a:t>Switching among processes (The CPU switches back and forth from process to process). A single processor may be shared among several processes </a:t>
            </a:r>
            <a:r>
              <a:rPr lang="en-US" sz="2400" smtClean="0">
                <a:latin typeface="Times New Roman" pitchFamily="18" charset="0"/>
                <a:cs typeface="Times New Roman" pitchFamily="18" charset="0"/>
                <a:sym typeface="Wingdings" pitchFamily="2" charset="2"/>
              </a:rPr>
              <a:t> </a:t>
            </a:r>
            <a:r>
              <a:rPr lang="en-US" sz="2400" smtClean="0">
                <a:solidFill>
                  <a:srgbClr val="0000FF"/>
                </a:solidFill>
                <a:latin typeface="Times New Roman" pitchFamily="18" charset="0"/>
                <a:cs typeface="Times New Roman" pitchFamily="18" charset="0"/>
                <a:sym typeface="Wingdings" pitchFamily="2" charset="2"/>
              </a:rPr>
              <a:t>S</a:t>
            </a:r>
            <a:r>
              <a:rPr lang="en-US" sz="2400" smtClean="0">
                <a:solidFill>
                  <a:srgbClr val="0000FF"/>
                </a:solidFill>
                <a:latin typeface="Times New Roman" pitchFamily="18" charset="0"/>
                <a:cs typeface="Times New Roman" pitchFamily="18" charset="0"/>
              </a:rPr>
              <a:t>cheduling algorithm, time-slicing</a:t>
            </a:r>
            <a:r>
              <a:rPr lang="en-US" sz="2400" smtClean="0">
                <a:latin typeface="Times New Roman" pitchFamily="18" charset="0"/>
                <a:cs typeface="Times New Roman" pitchFamily="18" charset="0"/>
              </a:rPr>
              <a:t>.</a:t>
            </a:r>
          </a:p>
          <a:p>
            <a:pPr marL="514350" lvl="1" algn="just">
              <a:lnSpc>
                <a:spcPct val="90000"/>
              </a:lnSpc>
            </a:pPr>
            <a:r>
              <a:rPr lang="de-DE" sz="2400" u="sng" smtClean="0">
                <a:solidFill>
                  <a:srgbClr val="FF0000"/>
                </a:solidFill>
              </a:rPr>
              <a:t>Context switch time is pure overhead</a:t>
            </a:r>
            <a:r>
              <a:rPr lang="de-DE" sz="2400" smtClean="0">
                <a:solidFill>
                  <a:srgbClr val="FF0000"/>
                </a:solidFill>
              </a:rPr>
              <a:t> </a:t>
            </a:r>
            <a:r>
              <a:rPr lang="de-DE" sz="2400" smtClean="0"/>
              <a:t>because the system does not useful work while switching. It‘s varies depending on the hardware machine.</a:t>
            </a:r>
          </a:p>
          <a:p>
            <a:pPr marL="514350" lvl="1" algn="just">
              <a:lnSpc>
                <a:spcPct val="90000"/>
              </a:lnSpc>
            </a:pPr>
            <a:r>
              <a:rPr lang="de-DE" sz="2400" smtClean="0"/>
              <a:t>It has become a performance bottle neck.</a:t>
            </a:r>
            <a:endParaRPr lang="en-US" sz="2400" smtClean="0">
              <a:latin typeface="Times New Roman" pitchFamily="18" charset="0"/>
              <a:cs typeface="Times New Roman" pitchFamily="18" charset="0"/>
            </a:endParaRPr>
          </a:p>
          <a:p>
            <a:pPr algn="just" eaLnBrk="1" hangingPunct="1">
              <a:lnSpc>
                <a:spcPct val="90000"/>
              </a:lnSpc>
              <a:buClrTx/>
              <a:buSzTx/>
              <a:buNone/>
            </a:pPr>
            <a:r>
              <a:rPr lang="de-DE" sz="2800" b="1" smtClean="0">
                <a:solidFill>
                  <a:srgbClr val="0000FF"/>
                </a:solidFill>
                <a:latin typeface="Times New Roman" pitchFamily="18" charset="0"/>
                <a:cs typeface="Times New Roman" pitchFamily="18" charset="0"/>
              </a:rPr>
              <a:t>Context switch</a:t>
            </a:r>
            <a:r>
              <a:rPr lang="de-DE" sz="2800" b="1" smtClean="0">
                <a:latin typeface="Times New Roman" pitchFamily="18" charset="0"/>
                <a:cs typeface="Times New Roman" pitchFamily="18" charset="0"/>
              </a:rPr>
              <a:t>: </a:t>
            </a:r>
            <a:r>
              <a:rPr lang="de-DE" sz="2400" smtClean="0">
                <a:latin typeface="Times New Roman" pitchFamily="18" charset="0"/>
                <a:cs typeface="Times New Roman" pitchFamily="18" charset="0"/>
              </a:rPr>
              <a:t>Switching the CPU to another process</a:t>
            </a:r>
          </a:p>
          <a:p>
            <a:pPr algn="just">
              <a:lnSpc>
                <a:spcPct val="90000"/>
              </a:lnSpc>
              <a:buFont typeface="Wingdings"/>
              <a:buChar char="è"/>
            </a:pPr>
            <a:r>
              <a:rPr lang="de-DE" sz="2400" smtClean="0">
                <a:latin typeface="Times New Roman" pitchFamily="18" charset="0"/>
                <a:cs typeface="Times New Roman" pitchFamily="18" charset="0"/>
              </a:rPr>
              <a:t>Tasks:    </a:t>
            </a:r>
            <a:r>
              <a:rPr lang="de-DE" sz="2400" smtClean="0">
                <a:solidFill>
                  <a:srgbClr val="0000FF"/>
                </a:solidFill>
              </a:rPr>
              <a:t>(1)</a:t>
            </a:r>
            <a:r>
              <a:rPr lang="de-DE" sz="2400" smtClean="0">
                <a:latin typeface="Times New Roman" pitchFamily="18" charset="0"/>
                <a:cs typeface="Times New Roman" pitchFamily="18" charset="0"/>
              </a:rPr>
              <a:t> </a:t>
            </a:r>
            <a:r>
              <a:rPr lang="de-DE" sz="2400" smtClean="0">
                <a:solidFill>
                  <a:srgbClr val="0000FF"/>
                </a:solidFill>
                <a:latin typeface="Times New Roman" pitchFamily="18" charset="0"/>
                <a:cs typeface="Times New Roman" pitchFamily="18" charset="0"/>
              </a:rPr>
              <a:t>Save state of the current process</a:t>
            </a:r>
          </a:p>
          <a:p>
            <a:pPr algn="just" eaLnBrk="1" hangingPunct="1">
              <a:lnSpc>
                <a:spcPct val="90000"/>
              </a:lnSpc>
              <a:buClrTx/>
              <a:buSzTx/>
              <a:buNone/>
            </a:pPr>
            <a:r>
              <a:rPr lang="de-DE" sz="2400" smtClean="0">
                <a:solidFill>
                  <a:srgbClr val="0000FF"/>
                </a:solidFill>
              </a:rPr>
              <a:t>                   (2) L</a:t>
            </a:r>
            <a:r>
              <a:rPr lang="de-DE" sz="2400" smtClean="0">
                <a:solidFill>
                  <a:srgbClr val="0000FF"/>
                </a:solidFill>
                <a:latin typeface="Times New Roman" pitchFamily="18" charset="0"/>
                <a:cs typeface="Times New Roman" pitchFamily="18" charset="0"/>
              </a:rPr>
              <a:t>oad the saved state for the new process</a:t>
            </a:r>
            <a:r>
              <a:rPr lang="de-DE" sz="24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57200" y="0"/>
            <a:ext cx="8229600" cy="685800"/>
          </a:xfrm>
        </p:spPr>
        <p:txBody>
          <a:bodyPr/>
          <a:lstStyle/>
          <a:p>
            <a:r>
              <a:rPr lang="en-US" smtClean="0">
                <a:latin typeface="Times New Roman" pitchFamily="18" charset="0"/>
                <a:cs typeface="Times New Roman" pitchFamily="18" charset="0"/>
              </a:rPr>
              <a:t>2.1.3- Process Creation</a:t>
            </a:r>
          </a:p>
        </p:txBody>
      </p:sp>
      <p:sp>
        <p:nvSpPr>
          <p:cNvPr id="142339" name="Rectangle 3"/>
          <p:cNvSpPr>
            <a:spLocks noGrp="1"/>
          </p:cNvSpPr>
          <p:nvPr>
            <p:ph type="body" idx="1"/>
          </p:nvPr>
        </p:nvSpPr>
        <p:spPr>
          <a:xfrm>
            <a:off x="381000" y="1066800"/>
            <a:ext cx="8382000" cy="4572000"/>
          </a:xfrm>
        </p:spPr>
        <p:txBody>
          <a:bodyPr>
            <a:noAutofit/>
          </a:bodyPr>
          <a:lstStyle/>
          <a:p>
            <a:pPr algn="just">
              <a:lnSpc>
                <a:spcPct val="80000"/>
              </a:lnSpc>
              <a:buClrTx/>
              <a:buSzTx/>
              <a:buNone/>
            </a:pPr>
            <a:r>
              <a:rPr lang="en-US" b="1" smtClean="0">
                <a:solidFill>
                  <a:srgbClr val="0000FF"/>
                </a:solidFill>
                <a:latin typeface="Times New Roman" pitchFamily="18" charset="0"/>
                <a:cs typeface="Times New Roman" pitchFamily="18" charset="0"/>
              </a:rPr>
              <a:t>How is a new process is created?</a:t>
            </a:r>
          </a:p>
          <a:p>
            <a:pPr algn="just">
              <a:lnSpc>
                <a:spcPct val="80000"/>
              </a:lnSpc>
              <a:buClrTx/>
              <a:buSzTx/>
              <a:buNone/>
            </a:pPr>
            <a:r>
              <a:rPr lang="en-US" b="1" smtClean="0">
                <a:latin typeface="Times New Roman" pitchFamily="18" charset="0"/>
                <a:cs typeface="Times New Roman" pitchFamily="18" charset="0"/>
              </a:rPr>
              <a:t>Events that may cause process creation are:</a:t>
            </a:r>
          </a:p>
          <a:p>
            <a:pPr marL="457200" indent="-457200" algn="just">
              <a:lnSpc>
                <a:spcPct val="80000"/>
              </a:lnSpc>
              <a:buClrTx/>
              <a:buSzTx/>
              <a:buAutoNum type="arabicParenBoth"/>
            </a:pPr>
            <a:r>
              <a:rPr lang="en-US" sz="2800" b="1" smtClean="0">
                <a:solidFill>
                  <a:srgbClr val="008000"/>
                </a:solidFill>
              </a:rPr>
              <a:t>System initialization</a:t>
            </a:r>
            <a:r>
              <a:rPr lang="en-US" sz="2800" smtClean="0"/>
              <a:t>: At system initialization, some processes are created that can be  foreground (application) or background (services) processes.</a:t>
            </a:r>
          </a:p>
          <a:p>
            <a:pPr marL="457200" indent="-457200" algn="just">
              <a:lnSpc>
                <a:spcPct val="80000"/>
              </a:lnSpc>
              <a:buClrTx/>
              <a:buSzTx/>
              <a:buAutoNum type="arabicParenBoth"/>
            </a:pPr>
            <a:r>
              <a:rPr lang="en-US" sz="2800" b="1" smtClean="0">
                <a:solidFill>
                  <a:srgbClr val="008000"/>
                </a:solidFill>
                <a:latin typeface="Times New Roman" pitchFamily="18" charset="0"/>
                <a:cs typeface="Times New Roman" pitchFamily="18" charset="0"/>
              </a:rPr>
              <a:t>Execution of a process creation</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system call by a running </a:t>
            </a:r>
            <a:r>
              <a:rPr lang="en-US" sz="2800" smtClean="0"/>
              <a:t>process: when a system call for process creation executes (</a:t>
            </a:r>
            <a:r>
              <a:rPr lang="en-US" sz="2800" smtClean="0">
                <a:solidFill>
                  <a:srgbClr val="002060"/>
                </a:solidFill>
              </a:rPr>
              <a:t>fork() and exec() in UNIX, CreateProcess() in Win32)</a:t>
            </a:r>
          </a:p>
          <a:p>
            <a:pPr marL="457200" indent="-457200" algn="just">
              <a:lnSpc>
                <a:spcPct val="80000"/>
              </a:lnSpc>
              <a:buClrTx/>
              <a:buSzTx/>
              <a:buNone/>
            </a:pPr>
            <a:r>
              <a:rPr lang="en-US" sz="2800" smtClean="0">
                <a:latin typeface="Times New Roman" pitchFamily="18" charset="0"/>
                <a:cs typeface="Times New Roman" pitchFamily="18" charset="0"/>
              </a:rPr>
              <a:t>(3) </a:t>
            </a:r>
            <a:r>
              <a:rPr lang="en-US" sz="2800" b="1" smtClean="0">
                <a:solidFill>
                  <a:srgbClr val="008000"/>
                </a:solidFill>
                <a:latin typeface="Times New Roman" pitchFamily="18" charset="0"/>
                <a:cs typeface="Times New Roman" pitchFamily="18" charset="0"/>
              </a:rPr>
              <a:t>A user request to create a new process</a:t>
            </a:r>
            <a:r>
              <a:rPr lang="en-US" sz="2800" smtClean="0">
                <a:latin typeface="Times New Roman" pitchFamily="18" charset="0"/>
                <a:cs typeface="Times New Roman" pitchFamily="18" charset="0"/>
              </a:rPr>
              <a:t>.</a:t>
            </a:r>
          </a:p>
          <a:p>
            <a:pPr marL="457200" indent="-457200" algn="just">
              <a:lnSpc>
                <a:spcPct val="80000"/>
              </a:lnSpc>
              <a:buClrTx/>
              <a:buSzTx/>
              <a:buNone/>
            </a:pPr>
            <a:r>
              <a:rPr lang="en-US" sz="2800" smtClean="0">
                <a:latin typeface="Times New Roman" pitchFamily="18" charset="0"/>
                <a:cs typeface="Times New Roman" pitchFamily="18" charset="0"/>
              </a:rPr>
              <a:t>(4) </a:t>
            </a:r>
            <a:r>
              <a:rPr lang="en-US" sz="2800" b="1" smtClean="0">
                <a:solidFill>
                  <a:srgbClr val="008000"/>
                </a:solidFill>
                <a:latin typeface="Times New Roman" pitchFamily="18" charset="0"/>
                <a:cs typeface="Times New Roman" pitchFamily="18" charset="0"/>
              </a:rPr>
              <a:t>Initiation of a batch job</a:t>
            </a:r>
            <a:r>
              <a:rPr lang="en-US" sz="28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checkerboard(across)">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checkerboard(across)">
                                      <p:cBhvr>
                                        <p:cTn id="12" dur="500"/>
                                        <p:tgtEl>
                                          <p:spTgt spid="142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checkerboard(across)">
                                      <p:cBhvr>
                                        <p:cTn id="17" dur="500"/>
                                        <p:tgtEl>
                                          <p:spTgt spid="142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checkerboard(across)">
                                      <p:cBhvr>
                                        <p:cTn id="22" dur="500"/>
                                        <p:tgtEl>
                                          <p:spTgt spid="142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checkerboard(across)">
                                      <p:cBhvr>
                                        <p:cTn id="27" dur="500"/>
                                        <p:tgtEl>
                                          <p:spTgt spid="142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checkerboard(across)">
                                      <p:cBhvr>
                                        <p:cTn id="32" dur="500"/>
                                        <p:tgtEl>
                                          <p:spTgt spid="142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85800" y="0"/>
            <a:ext cx="8229600" cy="685800"/>
          </a:xfrm>
        </p:spPr>
        <p:txBody>
          <a:bodyPr/>
          <a:lstStyle/>
          <a:p>
            <a:r>
              <a:rPr lang="en-US" smtClean="0">
                <a:latin typeface="Times New Roman" pitchFamily="18" charset="0"/>
                <a:cs typeface="Times New Roman" pitchFamily="18" charset="0"/>
              </a:rPr>
              <a:t>2.1.4- Process Hierarchies</a:t>
            </a:r>
          </a:p>
        </p:txBody>
      </p:sp>
      <p:sp>
        <p:nvSpPr>
          <p:cNvPr id="14339" name="Rectangle 6"/>
          <p:cNvSpPr>
            <a:spLocks noGrp="1"/>
          </p:cNvSpPr>
          <p:nvPr>
            <p:ph type="body" idx="1"/>
          </p:nvPr>
        </p:nvSpPr>
        <p:spPr>
          <a:xfrm>
            <a:off x="304800" y="914400"/>
            <a:ext cx="8534400" cy="5562600"/>
          </a:xfrm>
          <a:noFill/>
        </p:spPr>
        <p:txBody>
          <a:bodyPr>
            <a:normAutofit lnSpcReduction="10000"/>
          </a:bodyPr>
          <a:lstStyle/>
          <a:p>
            <a:pPr algn="just" eaLnBrk="1" hangingPunct="1">
              <a:buClrTx/>
              <a:buSzTx/>
              <a:buFont typeface="Arial" charset="0"/>
              <a:buChar char="•"/>
            </a:pPr>
            <a:r>
              <a:rPr lang="en-US" sz="2600" b="1" smtClean="0">
                <a:latin typeface="Times New Roman" pitchFamily="18" charset="0"/>
                <a:cs typeface="Times New Roman" pitchFamily="18" charset="0"/>
              </a:rPr>
              <a:t>Process hierarchy</a:t>
            </a:r>
          </a:p>
          <a:p>
            <a:pPr lvl="1" algn="just" eaLnBrk="1" hangingPunct="1"/>
            <a:r>
              <a:rPr lang="en-US" sz="2400" smtClean="0">
                <a:latin typeface="Times New Roman" pitchFamily="18" charset="0"/>
                <a:cs typeface="Times New Roman" pitchFamily="18" charset="0"/>
              </a:rPr>
              <a:t>Parent–Child relationship</a:t>
            </a:r>
          </a:p>
          <a:p>
            <a:pPr lvl="1" algn="just" eaLnBrk="1" hangingPunct="1"/>
            <a:r>
              <a:rPr lang="en-US" sz="2400" smtClean="0">
                <a:latin typeface="Times New Roman" pitchFamily="18" charset="0"/>
                <a:cs typeface="Times New Roman" pitchFamily="18" charset="0"/>
              </a:rPr>
              <a:t>The child can itself create new processes</a:t>
            </a:r>
          </a:p>
          <a:p>
            <a:pPr lvl="1" algn="just" eaLnBrk="1" hangingPunct="1"/>
            <a:r>
              <a:rPr lang="en-US" sz="2400" smtClean="0">
                <a:latin typeface="Times New Roman" pitchFamily="18" charset="0"/>
                <a:cs typeface="Times New Roman" pitchFamily="18" charset="0"/>
              </a:rPr>
              <a:t>Tree of processes </a:t>
            </a:r>
          </a:p>
          <a:p>
            <a:pPr algn="just" eaLnBrk="1" hangingPunct="1">
              <a:buClrTx/>
              <a:buSzTx/>
              <a:buFont typeface="Arial" charset="0"/>
              <a:buChar char="•"/>
            </a:pPr>
            <a:r>
              <a:rPr lang="en-US" sz="2600" b="1" smtClean="0">
                <a:solidFill>
                  <a:srgbClr val="008000"/>
                </a:solidFill>
                <a:latin typeface="Times New Roman" pitchFamily="18" charset="0"/>
                <a:cs typeface="Times New Roman" pitchFamily="18" charset="0"/>
              </a:rPr>
              <a:t>In UNIX OS</a:t>
            </a:r>
          </a:p>
          <a:p>
            <a:pPr lvl="1" algn="just" eaLnBrk="1" hangingPunct="1"/>
            <a:r>
              <a:rPr lang="en-US" sz="2400" smtClean="0">
                <a:latin typeface="Times New Roman" pitchFamily="18" charset="0"/>
                <a:cs typeface="Times New Roman" pitchFamily="18" charset="0"/>
              </a:rPr>
              <a:t>A </a:t>
            </a:r>
            <a:r>
              <a:rPr lang="en-US" sz="2400" u="sng" smtClean="0">
                <a:solidFill>
                  <a:srgbClr val="008000"/>
                </a:solidFill>
                <a:latin typeface="Times New Roman" pitchFamily="18" charset="0"/>
                <a:cs typeface="Times New Roman" pitchFamily="18" charset="0"/>
              </a:rPr>
              <a:t>process can creates another process</a:t>
            </a:r>
            <a:r>
              <a:rPr lang="en-US" sz="2400" smtClean="0">
                <a:latin typeface="Times New Roman" pitchFamily="18" charset="0"/>
                <a:cs typeface="Times New Roman" pitchFamily="18" charset="0"/>
              </a:rPr>
              <a:t>, the parent process and child process continue to be associated in certain ways.</a:t>
            </a:r>
          </a:p>
          <a:p>
            <a:pPr lvl="1" algn="just" eaLnBrk="1" hangingPunct="1"/>
            <a:r>
              <a:rPr lang="en-US" sz="2400" smtClean="0">
                <a:latin typeface="Times New Roman" pitchFamily="18" charset="0"/>
                <a:cs typeface="Times New Roman" pitchFamily="18" charset="0"/>
              </a:rPr>
              <a:t>A process and all of its children and further descendants together form a process group.</a:t>
            </a:r>
          </a:p>
          <a:p>
            <a:pPr algn="just" eaLnBrk="1" hangingPunct="1">
              <a:buClrTx/>
              <a:buSzTx/>
              <a:buFont typeface="Arial" charset="0"/>
              <a:buChar char="•"/>
            </a:pPr>
            <a:r>
              <a:rPr lang="en-US" sz="2600" b="1" smtClean="0">
                <a:solidFill>
                  <a:srgbClr val="0000FF"/>
                </a:solidFill>
                <a:latin typeface="Times New Roman" pitchFamily="18" charset="0"/>
                <a:cs typeface="Times New Roman" pitchFamily="18" charset="0"/>
              </a:rPr>
              <a:t>In Windows OS</a:t>
            </a:r>
          </a:p>
          <a:p>
            <a:pPr lvl="1" algn="just" eaLnBrk="1" hangingPunct="1"/>
            <a:r>
              <a:rPr lang="en-US" sz="2400" u="sng" smtClean="0">
                <a:solidFill>
                  <a:srgbClr val="0000FF"/>
                </a:solidFill>
                <a:latin typeface="Times New Roman" pitchFamily="18" charset="0"/>
                <a:cs typeface="Times New Roman" pitchFamily="18" charset="0"/>
              </a:rPr>
              <a:t>All processes are equal</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a:t>
            </a:r>
            <a:r>
              <a:rPr lang="en-US" sz="2400" i="1" smtClean="0">
                <a:latin typeface="Times New Roman" pitchFamily="18" charset="0"/>
                <a:cs typeface="Times New Roman" pitchFamily="18" charset="0"/>
              </a:rPr>
              <a:t>has no concept of process hierarchy</a:t>
            </a:r>
            <a:r>
              <a:rPr lang="en-US" sz="2400" smtClean="0">
                <a:latin typeface="Times New Roman" pitchFamily="18" charset="0"/>
                <a:cs typeface="Times New Roman" pitchFamily="18" charset="0"/>
              </a:rPr>
              <a:t>)</a:t>
            </a:r>
          </a:p>
          <a:p>
            <a:pPr lvl="1" algn="just" eaLnBrk="1" hangingPunct="1"/>
            <a:r>
              <a:rPr lang="de-DE" sz="2400" smtClean="0">
                <a:latin typeface="Times New Roman" pitchFamily="18" charset="0"/>
                <a:cs typeface="Times New Roman" pitchFamily="18" charset="0"/>
              </a:rPr>
              <a:t>The parent is given a special token (called a </a:t>
            </a:r>
            <a:r>
              <a:rPr lang="de-DE" sz="2400" b="1" smtClean="0">
                <a:latin typeface="Times New Roman" pitchFamily="18" charset="0"/>
                <a:cs typeface="Times New Roman" pitchFamily="18" charset="0"/>
              </a:rPr>
              <a:t>handle</a:t>
            </a:r>
            <a:r>
              <a:rPr lang="de-DE" sz="2400" smtClean="0">
                <a:latin typeface="Times New Roman" pitchFamily="18" charset="0"/>
                <a:cs typeface="Times New Roman" pitchFamily="18" charset="0"/>
              </a:rPr>
              <a:t>, process ID) that it can use to control the child.</a:t>
            </a:r>
          </a:p>
        </p:txBody>
      </p:sp>
      <p:pic>
        <p:nvPicPr>
          <p:cNvPr id="4" name="Picture 5"/>
          <p:cNvPicPr>
            <a:picLocks noChangeAspect="1" noChangeArrowheads="1"/>
          </p:cNvPicPr>
          <p:nvPr/>
        </p:nvPicPr>
        <p:blipFill>
          <a:blip r:embed="rId3">
            <a:lum contrast="24000"/>
          </a:blip>
          <a:srcRect/>
          <a:stretch>
            <a:fillRect/>
          </a:stretch>
        </p:blipFill>
        <p:spPr bwMode="auto">
          <a:xfrm>
            <a:off x="6400800" y="1073150"/>
            <a:ext cx="2438400" cy="18224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533400" y="0"/>
            <a:ext cx="8229600" cy="609600"/>
          </a:xfrm>
        </p:spPr>
        <p:txBody>
          <a:bodyPr/>
          <a:lstStyle/>
          <a:p>
            <a:r>
              <a:rPr lang="en-US" smtClean="0">
                <a:latin typeface="Times New Roman" pitchFamily="18" charset="0"/>
                <a:cs typeface="Times New Roman" pitchFamily="18" charset="0"/>
              </a:rPr>
              <a:t>2.1.5- Process Termination</a:t>
            </a:r>
          </a:p>
        </p:txBody>
      </p:sp>
      <p:sp>
        <p:nvSpPr>
          <p:cNvPr id="15363" name="Rectangle 3"/>
          <p:cNvSpPr>
            <a:spLocks noGrp="1"/>
          </p:cNvSpPr>
          <p:nvPr>
            <p:ph type="body" idx="1"/>
          </p:nvPr>
        </p:nvSpPr>
        <p:spPr>
          <a:xfrm>
            <a:off x="304800" y="990600"/>
            <a:ext cx="8458200" cy="5334000"/>
          </a:xfrm>
        </p:spPr>
        <p:txBody>
          <a:bodyPr/>
          <a:lstStyle/>
          <a:p>
            <a:pPr algn="just">
              <a:lnSpc>
                <a:spcPct val="90000"/>
              </a:lnSpc>
              <a:buClrTx/>
              <a:buSzTx/>
              <a:buFont typeface="Arial" charset="0"/>
              <a:buChar char="•"/>
            </a:pPr>
            <a:r>
              <a:rPr lang="en-US" smtClean="0">
                <a:latin typeface="Times New Roman" pitchFamily="18" charset="0"/>
                <a:cs typeface="Times New Roman" pitchFamily="18" charset="0"/>
              </a:rPr>
              <a:t>After a process has been created, it may terminate usually due to one of the following:</a:t>
            </a:r>
          </a:p>
          <a:p>
            <a:pPr lvl="1" algn="just">
              <a:lnSpc>
                <a:spcPct val="90000"/>
              </a:lnSpc>
            </a:pPr>
            <a:r>
              <a:rPr lang="en-US" smtClean="0">
                <a:solidFill>
                  <a:srgbClr val="0000FF"/>
                </a:solidFill>
                <a:latin typeface="Times New Roman" pitchFamily="18" charset="0"/>
                <a:cs typeface="Times New Roman" pitchFamily="18" charset="0"/>
              </a:rPr>
              <a:t>Normal exit</a:t>
            </a:r>
            <a:r>
              <a:rPr lang="en-US" smtClean="0">
                <a:latin typeface="Times New Roman" pitchFamily="18" charset="0"/>
                <a:cs typeface="Times New Roman" pitchFamily="18" charset="0"/>
              </a:rPr>
              <a:t> (task accomplished,voluntary</a:t>
            </a:r>
            <a:r>
              <a:rPr lang="en-US" sz="2400" smtClean="0">
                <a:latin typeface="Times New Roman" pitchFamily="18" charset="0"/>
                <a:cs typeface="Times New Roman" pitchFamily="18" charset="0"/>
              </a:rPr>
              <a:t>–tự nguyện</a:t>
            </a:r>
            <a:r>
              <a:rPr lang="en-US" smtClean="0">
                <a:latin typeface="Times New Roman" pitchFamily="18" charset="0"/>
                <a:cs typeface="Times New Roman" pitchFamily="18" charset="0"/>
              </a:rPr>
              <a:t>)</a:t>
            </a:r>
          </a:p>
          <a:p>
            <a:pPr lvl="1" algn="just">
              <a:lnSpc>
                <a:spcPct val="90000"/>
              </a:lnSpc>
            </a:pPr>
            <a:r>
              <a:rPr lang="en-US" smtClean="0">
                <a:solidFill>
                  <a:srgbClr val="0000FF"/>
                </a:solidFill>
                <a:latin typeface="Times New Roman" pitchFamily="18" charset="0"/>
                <a:cs typeface="Times New Roman" pitchFamily="18" charset="0"/>
              </a:rPr>
              <a:t>Error exit </a:t>
            </a:r>
            <a:r>
              <a:rPr lang="en-US" smtClean="0">
                <a:latin typeface="Times New Roman" pitchFamily="18" charset="0"/>
                <a:cs typeface="Times New Roman" pitchFamily="18" charset="0"/>
              </a:rPr>
              <a:t>(voluntary</a:t>
            </a:r>
            <a:r>
              <a:rPr lang="en-US" sz="2000" smtClean="0">
                <a:latin typeface="Times New Roman" pitchFamily="18" charset="0"/>
                <a:cs typeface="Times New Roman" pitchFamily="18" charset="0"/>
              </a:rPr>
              <a:t>-tự nguyện</a:t>
            </a:r>
            <a:r>
              <a:rPr lang="en-US" smtClean="0">
                <a:latin typeface="Times New Roman" pitchFamily="18" charset="0"/>
                <a:cs typeface="Times New Roman" pitchFamily="18" charset="0"/>
              </a:rPr>
              <a:t>)</a:t>
            </a:r>
          </a:p>
          <a:p>
            <a:pPr lvl="2" algn="just">
              <a:lnSpc>
                <a:spcPct val="90000"/>
              </a:lnSpc>
            </a:pPr>
            <a:r>
              <a:rPr lang="en-US" smtClean="0">
                <a:latin typeface="Times New Roman" pitchFamily="18" charset="0"/>
                <a:cs typeface="Times New Roman" pitchFamily="18" charset="0"/>
              </a:rPr>
              <a:t>Ex: inexistent files, insufficient or incorrect input</a:t>
            </a:r>
          </a:p>
          <a:p>
            <a:pPr lvl="1" algn="just">
              <a:lnSpc>
                <a:spcPct val="90000"/>
              </a:lnSpc>
            </a:pPr>
            <a:r>
              <a:rPr lang="en-US" smtClean="0">
                <a:solidFill>
                  <a:srgbClr val="0000FF"/>
                </a:solidFill>
                <a:latin typeface="Times New Roman" pitchFamily="18" charset="0"/>
                <a:cs typeface="Times New Roman" pitchFamily="18" charset="0"/>
              </a:rPr>
              <a:t>Fatal error </a:t>
            </a:r>
            <a:r>
              <a:rPr lang="en-US" smtClean="0">
                <a:latin typeface="Times New Roman" pitchFamily="18" charset="0"/>
                <a:cs typeface="Times New Roman" pitchFamily="18" charset="0"/>
              </a:rPr>
              <a:t>(involuntary)</a:t>
            </a:r>
          </a:p>
          <a:p>
            <a:pPr lvl="2" algn="just">
              <a:lnSpc>
                <a:spcPct val="90000"/>
              </a:lnSpc>
            </a:pPr>
            <a:r>
              <a:rPr lang="en-US" smtClean="0">
                <a:latin typeface="Times New Roman" pitchFamily="18" charset="0"/>
                <a:cs typeface="Times New Roman" pitchFamily="18" charset="0"/>
              </a:rPr>
              <a:t>Ex: illegal instructions, division by zero etc.</a:t>
            </a:r>
          </a:p>
          <a:p>
            <a:pPr lvl="1" algn="just">
              <a:lnSpc>
                <a:spcPct val="90000"/>
              </a:lnSpc>
            </a:pPr>
            <a:r>
              <a:rPr lang="en-US" smtClean="0">
                <a:solidFill>
                  <a:srgbClr val="0000FF"/>
                </a:solidFill>
                <a:latin typeface="Times New Roman" pitchFamily="18" charset="0"/>
                <a:cs typeface="Times New Roman" pitchFamily="18" charset="0"/>
              </a:rPr>
              <a:t>Killed by another process </a:t>
            </a:r>
            <a:r>
              <a:rPr lang="en-US" smtClean="0">
                <a:latin typeface="Times New Roman" pitchFamily="18" charset="0"/>
                <a:cs typeface="Times New Roman" pitchFamily="18" charset="0"/>
              </a:rPr>
              <a:t>(involuntary)</a:t>
            </a:r>
          </a:p>
          <a:p>
            <a:pPr lvl="2" algn="just">
              <a:lnSpc>
                <a:spcPct val="90000"/>
              </a:lnSpc>
            </a:pPr>
            <a:r>
              <a:rPr lang="en-US" smtClean="0">
                <a:latin typeface="Times New Roman" pitchFamily="18" charset="0"/>
                <a:cs typeface="Times New Roman" pitchFamily="18" charset="0"/>
              </a:rPr>
              <a:t>kill system call in Unix, or TerminateProcess in Win32.(</a:t>
            </a:r>
            <a:r>
              <a:rPr lang="en-US" i="1" smtClean="0">
                <a:latin typeface="Times New Roman" pitchFamily="18" charset="0"/>
                <a:cs typeface="Times New Roman" pitchFamily="18" charset="0"/>
              </a:rPr>
              <a:t>in some systems, if the parent terminates</a:t>
            </a:r>
            <a:r>
              <a:rPr lang="en-US" smtClean="0">
                <a:latin typeface="Times New Roman" pitchFamily="18" charset="0"/>
                <a:cs typeface="Times New Roman" pitchFamily="18" charset="0"/>
              </a:rPr>
              <a:t>)</a:t>
            </a:r>
          </a:p>
          <a:p>
            <a:pPr algn="just">
              <a:lnSpc>
                <a:spcPct val="90000"/>
              </a:lnSpc>
              <a:buClrTx/>
              <a:buSzTx/>
              <a:buFont typeface="Arial" charset="0"/>
              <a:buChar char="•"/>
            </a:pPr>
            <a:r>
              <a:rPr lang="en-US" sz="2800" b="1" smtClean="0">
                <a:latin typeface="Times New Roman" pitchFamily="18" charset="0"/>
                <a:cs typeface="Times New Roman" pitchFamily="18" charset="0"/>
              </a:rPr>
              <a:t>Voluntary </a:t>
            </a:r>
            <a:r>
              <a:rPr lang="en-US" sz="2800" smtClean="0">
                <a:latin typeface="Times New Roman" pitchFamily="18" charset="0"/>
                <a:cs typeface="Times New Roman" pitchFamily="18" charset="0"/>
              </a:rPr>
              <a:t>– using a special system call</a:t>
            </a:r>
          </a:p>
          <a:p>
            <a:pPr algn="just">
              <a:lnSpc>
                <a:spcPct val="90000"/>
              </a:lnSpc>
              <a:buClrTx/>
              <a:buSzTx/>
              <a:buFont typeface="Arial" charset="0"/>
              <a:buChar char="•"/>
            </a:pPr>
            <a:r>
              <a:rPr lang="en-US" sz="2800" b="1" smtClean="0">
                <a:latin typeface="Times New Roman" pitchFamily="18" charset="0"/>
                <a:cs typeface="Times New Roman" pitchFamily="18" charset="0"/>
              </a:rPr>
              <a:t>Involuntary</a:t>
            </a:r>
            <a:r>
              <a:rPr lang="en-US" sz="2800" smtClean="0">
                <a:latin typeface="Times New Roman" pitchFamily="18" charset="0"/>
                <a:cs typeface="Times New Roman" pitchFamily="18" charset="0"/>
              </a:rPr>
              <a:t> – receiving an interruption (exception)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609600"/>
          </a:xfrm>
        </p:spPr>
        <p:txBody>
          <a:bodyPr/>
          <a:lstStyle/>
          <a:p>
            <a:r>
              <a:rPr lang="en-US" smtClean="0">
                <a:latin typeface="Times New Roman" pitchFamily="18" charset="0"/>
                <a:cs typeface="Times New Roman" pitchFamily="18" charset="0"/>
              </a:rPr>
              <a:t>2.1.6-</a:t>
            </a:r>
            <a:r>
              <a:rPr lang="en-US" sz="4000" smtClean="0">
                <a:latin typeface="Times New Roman" pitchFamily="18" charset="0"/>
                <a:cs typeface="Times New Roman" pitchFamily="18" charset="0"/>
              </a:rPr>
              <a:t> </a:t>
            </a:r>
            <a:r>
              <a:rPr lang="en-US" smtClean="0">
                <a:latin typeface="Times New Roman" pitchFamily="18" charset="0"/>
                <a:cs typeface="Times New Roman" pitchFamily="18" charset="0"/>
              </a:rPr>
              <a:t>Process</a:t>
            </a:r>
            <a:r>
              <a:rPr lang="en-US" sz="4000" smtClean="0">
                <a:latin typeface="Times New Roman" pitchFamily="18" charset="0"/>
                <a:cs typeface="Times New Roman" pitchFamily="18" charset="0"/>
              </a:rPr>
              <a:t> </a:t>
            </a:r>
            <a:r>
              <a:rPr lang="en-US" smtClean="0">
                <a:latin typeface="Times New Roman" pitchFamily="18" charset="0"/>
                <a:cs typeface="Times New Roman" pitchFamily="18" charset="0"/>
              </a:rPr>
              <a:t>State</a:t>
            </a:r>
          </a:p>
        </p:txBody>
      </p:sp>
      <p:sp>
        <p:nvSpPr>
          <p:cNvPr id="16387" name="Rectangle 3"/>
          <p:cNvSpPr>
            <a:spLocks noGrp="1"/>
          </p:cNvSpPr>
          <p:nvPr>
            <p:ph type="body" idx="1"/>
          </p:nvPr>
        </p:nvSpPr>
        <p:spPr>
          <a:xfrm>
            <a:off x="304800" y="1371600"/>
            <a:ext cx="8382000" cy="4038600"/>
          </a:xfrm>
        </p:spPr>
        <p:txBody>
          <a:bodyPr>
            <a:normAutofit/>
          </a:bodyPr>
          <a:lstStyle/>
          <a:p>
            <a:pPr algn="just">
              <a:lnSpc>
                <a:spcPct val="80000"/>
              </a:lnSpc>
              <a:buFont typeface="Arial" charset="0"/>
              <a:buChar char="•"/>
            </a:pPr>
            <a:r>
              <a:rPr lang="en-US" sz="2800" smtClean="0">
                <a:solidFill>
                  <a:srgbClr val="0000FF"/>
                </a:solidFill>
              </a:rPr>
              <a:t>New (optional): </a:t>
            </a:r>
            <a:r>
              <a:rPr lang="en-US" sz="2800" smtClean="0"/>
              <a:t>Waiting for same resources to be allocated (or the process is being created).</a:t>
            </a:r>
          </a:p>
          <a:p>
            <a:pPr algn="just">
              <a:lnSpc>
                <a:spcPct val="80000"/>
              </a:lnSpc>
              <a:buFont typeface="Arial" charset="0"/>
              <a:buChar char="•"/>
            </a:pPr>
            <a:r>
              <a:rPr lang="en-US" sz="2800" smtClean="0">
                <a:solidFill>
                  <a:srgbClr val="0000FF"/>
                </a:solidFill>
              </a:rPr>
              <a:t>Ready: </a:t>
            </a:r>
            <a:r>
              <a:rPr lang="en-US" sz="2800" smtClean="0"/>
              <a:t>Runnable and waiting for it’s turn (waiting for CPU) because another process is running.</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Running: </a:t>
            </a:r>
            <a:r>
              <a:rPr lang="en-US" sz="2400" smtClean="0">
                <a:latin typeface="Times New Roman" pitchFamily="18" charset="0"/>
                <a:cs typeface="Times New Roman" pitchFamily="18" charset="0"/>
              </a:rPr>
              <a:t>Using the CPU at that instant, it’s instructions are being executed.</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Blocked: </a:t>
            </a:r>
            <a:r>
              <a:rPr lang="en-US" sz="2400" smtClean="0">
                <a:latin typeface="Times New Roman" pitchFamily="18" charset="0"/>
                <a:cs typeface="Times New Roman" pitchFamily="18" charset="0"/>
              </a:rPr>
              <a:t>Unable to run until some external events happen, such as waiting for data inputted from keyboard, network, data is written to disks,…</a:t>
            </a:r>
          </a:p>
          <a:p>
            <a:pPr algn="just" eaLnBrk="1" hangingPunct="1">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Terminated (optional): </a:t>
            </a:r>
            <a:r>
              <a:rPr lang="en-US" sz="2400" smtClean="0">
                <a:latin typeface="Times New Roman" pitchFamily="18" charset="0"/>
                <a:cs typeface="Times New Roman" pitchFamily="18" charset="0"/>
              </a:rPr>
              <a:t>Keeping same information about the exit state (or the process has finished execution).</a:t>
            </a:r>
            <a:endParaRPr lang="de-DE" sz="2400" smtClean="0">
              <a:latin typeface="Times New Roman" pitchFamily="18" charset="0"/>
              <a:cs typeface="Times New Roman" pitchFamily="18" charset="0"/>
            </a:endParaRPr>
          </a:p>
        </p:txBody>
      </p:sp>
      <p:sp>
        <p:nvSpPr>
          <p:cNvPr id="4" name="Rectangle 3"/>
          <p:cNvSpPr/>
          <p:nvPr/>
        </p:nvSpPr>
        <p:spPr>
          <a:xfrm>
            <a:off x="457200" y="5486400"/>
            <a:ext cx="800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Optinal: Some OSs do not use some states (New, Terminated)</a:t>
            </a:r>
            <a:endParaRPr lang="en-US" sz="2400" b="1"/>
          </a:p>
        </p:txBody>
      </p:sp>
      <p:sp>
        <p:nvSpPr>
          <p:cNvPr id="5" name="Slide Number Placeholder 4"/>
          <p:cNvSpPr>
            <a:spLocks noGrp="1"/>
          </p:cNvSpPr>
          <p:nvPr>
            <p:ph type="sldNum" sz="quarter" idx="12"/>
          </p:nvPr>
        </p:nvSpPr>
        <p:spPr/>
        <p:txBody>
          <a:bodyPr/>
          <a:lstStyle/>
          <a:p>
            <a:fld id="{190CC846-20B3-454D-AF77-DE04E39CF884}"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990600"/>
          </a:xfrm>
        </p:spPr>
        <p:txBody>
          <a:bodyPr/>
          <a:lstStyle/>
          <a:p>
            <a:r>
              <a:rPr lang="en-US" smtClean="0">
                <a:latin typeface="Times New Roman" pitchFamily="18" charset="0"/>
                <a:cs typeface="Times New Roman" pitchFamily="18" charset="0"/>
              </a:rPr>
              <a:t>2.1.7-Transition</a:t>
            </a:r>
            <a:r>
              <a:rPr lang="en-US" sz="4000" smtClean="0">
                <a:latin typeface="Times New Roman" pitchFamily="18" charset="0"/>
                <a:cs typeface="Times New Roman" pitchFamily="18" charset="0"/>
              </a:rPr>
              <a:t> States</a:t>
            </a:r>
          </a:p>
        </p:txBody>
      </p:sp>
      <p:sp>
        <p:nvSpPr>
          <p:cNvPr id="148483" name="Rectangle 3"/>
          <p:cNvSpPr>
            <a:spLocks noGrp="1"/>
          </p:cNvSpPr>
          <p:nvPr>
            <p:ph type="body" idx="1"/>
          </p:nvPr>
        </p:nvSpPr>
        <p:spPr>
          <a:xfrm>
            <a:off x="304800" y="990600"/>
            <a:ext cx="4876800" cy="5105400"/>
          </a:xfrm>
        </p:spPr>
        <p:txBody>
          <a:bodyPr>
            <a:normAutofit lnSpcReduction="10000"/>
          </a:bodyPr>
          <a:lstStyle/>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New</a:t>
            </a:r>
            <a:r>
              <a:rPr lang="en-US" sz="2800" smtClean="0">
                <a:solidFill>
                  <a:srgbClr val="0000FF"/>
                </a:solidFill>
                <a:latin typeface="Times New Roman" pitchFamily="18" charset="0"/>
                <a:cs typeface="Times New Roman" pitchFamily="18" charset="0"/>
              </a:rPr>
              <a:t> to </a:t>
            </a:r>
            <a:r>
              <a:rPr lang="en-US" sz="2800" i="1" smtClean="0">
                <a:solidFill>
                  <a:srgbClr val="0000FF"/>
                </a:solidFill>
                <a:latin typeface="Times New Roman" pitchFamily="18" charset="0"/>
                <a:cs typeface="Times New Roman" pitchFamily="18" charset="0"/>
              </a:rPr>
              <a:t>Ready or Running</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Ready to Running (dispatch)</a:t>
            </a:r>
          </a:p>
          <a:p>
            <a:pPr lvl="1" eaLnBrk="1" hangingPunct="1">
              <a:lnSpc>
                <a:spcPct val="90000"/>
              </a:lnSpc>
            </a:pPr>
            <a:r>
              <a:rPr lang="en-US" sz="2400" smtClean="0">
                <a:latin typeface="Times New Roman" pitchFamily="18" charset="0"/>
                <a:cs typeface="Times New Roman" pitchFamily="18" charset="0"/>
              </a:rPr>
              <a:t>its turn comes again.</a:t>
            </a:r>
          </a:p>
          <a:p>
            <a:pPr lvl="1" eaLnBrk="1" hangingPunct="1">
              <a:lnSpc>
                <a:spcPct val="90000"/>
              </a:lnSpc>
            </a:pPr>
            <a:r>
              <a:rPr lang="en-US" sz="2400" smtClean="0">
                <a:latin typeface="Times New Roman" pitchFamily="18" charset="0"/>
                <a:cs typeface="Times New Roman" pitchFamily="18" charset="0"/>
              </a:rPr>
              <a:t>selected by the scheduler.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Ready (interrupt)</a:t>
            </a:r>
          </a:p>
          <a:p>
            <a:pPr lvl="1">
              <a:lnSpc>
                <a:spcPct val="90000"/>
              </a:lnSpc>
            </a:pPr>
            <a:r>
              <a:rPr lang="en-US" sz="2400" smtClean="0"/>
              <a:t>time slice expired</a:t>
            </a:r>
          </a:p>
          <a:p>
            <a:pPr lvl="1" eaLnBrk="1" hangingPunct="1">
              <a:lnSpc>
                <a:spcPct val="90000"/>
              </a:lnSpc>
            </a:pPr>
            <a:r>
              <a:rPr lang="en-US" sz="2400" smtClean="0">
                <a:latin typeface="Times New Roman" pitchFamily="18" charset="0"/>
                <a:cs typeface="Times New Roman" pitchFamily="18" charset="0"/>
              </a:rPr>
              <a:t>suspended by the scheduler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Blocked (block)</a:t>
            </a:r>
          </a:p>
          <a:p>
            <a:pPr lvl="1" eaLnBrk="1" hangingPunct="1">
              <a:lnSpc>
                <a:spcPct val="90000"/>
              </a:lnSpc>
            </a:pPr>
            <a:r>
              <a:rPr lang="en-US" sz="2400" smtClean="0">
                <a:latin typeface="Times New Roman" pitchFamily="18" charset="0"/>
                <a:cs typeface="Times New Roman" pitchFamily="18" charset="0"/>
              </a:rPr>
              <a:t>wait for some event to occur</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Blocked to Ready (ready)</a:t>
            </a:r>
          </a:p>
          <a:p>
            <a:pPr lvl="1" eaLnBrk="1" hangingPunct="1">
              <a:lnSpc>
                <a:spcPct val="90000"/>
              </a:lnSpc>
            </a:pPr>
            <a:r>
              <a:rPr lang="en-US" sz="2400" smtClean="0">
                <a:latin typeface="Times New Roman" pitchFamily="18" charset="0"/>
                <a:cs typeface="Times New Roman" pitchFamily="18" charset="0"/>
              </a:rPr>
              <a:t>the awaited event occurs</a:t>
            </a:r>
          </a:p>
          <a:p>
            <a:pPr eaLnBrk="1" hangingPunct="1">
              <a:lnSpc>
                <a:spcPct val="90000"/>
              </a:lnSpc>
              <a:buClrTx/>
              <a:buSzTx/>
              <a:buFont typeface="Arial" charset="0"/>
              <a:buChar char="•"/>
            </a:pPr>
            <a:r>
              <a:rPr lang="en-US" sz="2800" i="1" smtClean="0">
                <a:solidFill>
                  <a:srgbClr val="0000FF"/>
                </a:solidFill>
                <a:latin typeface="Times New Roman" pitchFamily="18" charset="0"/>
                <a:cs typeface="Times New Roman" pitchFamily="18" charset="0"/>
              </a:rPr>
              <a:t>Running to Terminated (exit)</a:t>
            </a:r>
            <a:endParaRPr lang="de-DE" sz="2800" i="1" smtClean="0">
              <a:solidFill>
                <a:srgbClr val="0000FF"/>
              </a:solidFill>
              <a:latin typeface="Times New Roman" pitchFamily="18" charset="0"/>
              <a:cs typeface="Times New Roman" pitchFamily="18" charset="0"/>
            </a:endParaRPr>
          </a:p>
        </p:txBody>
      </p:sp>
      <p:sp>
        <p:nvSpPr>
          <p:cNvPr id="17412" name="Oval 7"/>
          <p:cNvSpPr>
            <a:spLocks noChangeArrowheads="1"/>
          </p:cNvSpPr>
          <p:nvPr/>
        </p:nvSpPr>
        <p:spPr bwMode="auto">
          <a:xfrm>
            <a:off x="5105400" y="2133600"/>
            <a:ext cx="1154113" cy="908050"/>
          </a:xfrm>
          <a:prstGeom prst="ellipse">
            <a:avLst/>
          </a:prstGeom>
          <a:solidFill>
            <a:srgbClr val="DDDDDD"/>
          </a:solidFill>
          <a:ln w="9525">
            <a:solidFill>
              <a:schemeClr val="tx1"/>
            </a:solidFill>
            <a:prstDash val="dash"/>
            <a:round/>
            <a:headEnd/>
            <a:tailEnd/>
          </a:ln>
        </p:spPr>
        <p:txBody>
          <a:bodyPr wrap="none" anchor="ctr"/>
          <a:lstStyle/>
          <a:p>
            <a:pPr algn="ctr">
              <a:lnSpc>
                <a:spcPct val="90000"/>
              </a:lnSpc>
              <a:spcBef>
                <a:spcPct val="20000"/>
              </a:spcBef>
            </a:pPr>
            <a:r>
              <a:rPr lang="en-US" sz="1400" b="1">
                <a:latin typeface="Times New Roman" pitchFamily="18" charset="0"/>
              </a:rPr>
              <a:t>New</a:t>
            </a:r>
          </a:p>
          <a:p>
            <a:pPr algn="ctr">
              <a:lnSpc>
                <a:spcPct val="90000"/>
              </a:lnSpc>
              <a:spcBef>
                <a:spcPct val="20000"/>
              </a:spcBef>
            </a:pPr>
            <a:r>
              <a:rPr lang="en-US" sz="1400" b="1">
                <a:latin typeface="Times New Roman" pitchFamily="18" charset="0"/>
              </a:rPr>
              <a:t>(optional)</a:t>
            </a:r>
            <a:endParaRPr lang="de-DE" sz="1400" b="1">
              <a:latin typeface="Times New Roman" pitchFamily="18" charset="0"/>
            </a:endParaRPr>
          </a:p>
        </p:txBody>
      </p:sp>
      <p:sp>
        <p:nvSpPr>
          <p:cNvPr id="17413" name="Oval 8"/>
          <p:cNvSpPr>
            <a:spLocks noChangeArrowheads="1"/>
          </p:cNvSpPr>
          <p:nvPr/>
        </p:nvSpPr>
        <p:spPr bwMode="auto">
          <a:xfrm>
            <a:off x="6546850" y="3046413"/>
            <a:ext cx="1093788" cy="992187"/>
          </a:xfrm>
          <a:prstGeom prst="ellipse">
            <a:avLst/>
          </a:prstGeom>
          <a:solidFill>
            <a:srgbClr val="CCFFCC"/>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Running</a:t>
            </a:r>
            <a:endParaRPr lang="de-DE" b="1">
              <a:latin typeface="Times New Roman" pitchFamily="18" charset="0"/>
            </a:endParaRPr>
          </a:p>
        </p:txBody>
      </p:sp>
      <p:cxnSp>
        <p:nvCxnSpPr>
          <p:cNvPr id="148488" name="AutoShape 9"/>
          <p:cNvCxnSpPr>
            <a:cxnSpLocks noChangeShapeType="1"/>
            <a:endCxn id="17413" idx="1"/>
          </p:cNvCxnSpPr>
          <p:nvPr/>
        </p:nvCxnSpPr>
        <p:spPr bwMode="auto">
          <a:xfrm rot="16200000" flipH="1">
            <a:off x="6176962" y="2662238"/>
            <a:ext cx="601663" cy="458788"/>
          </a:xfrm>
          <a:prstGeom prst="curvedConnector3">
            <a:avLst>
              <a:gd name="adj1" fmla="val 37731"/>
            </a:avLst>
          </a:prstGeom>
          <a:noFill/>
          <a:ln w="9525">
            <a:solidFill>
              <a:schemeClr val="tx1"/>
            </a:solidFill>
            <a:prstDash val="dash"/>
            <a:round/>
            <a:headEnd/>
            <a:tailEnd type="triangle" w="med" len="med"/>
          </a:ln>
        </p:spPr>
      </p:cxnSp>
      <p:sp>
        <p:nvSpPr>
          <p:cNvPr id="17415" name="Oval 10"/>
          <p:cNvSpPr>
            <a:spLocks noChangeArrowheads="1"/>
          </p:cNvSpPr>
          <p:nvPr/>
        </p:nvSpPr>
        <p:spPr bwMode="auto">
          <a:xfrm>
            <a:off x="7761288" y="4038600"/>
            <a:ext cx="1093787" cy="990600"/>
          </a:xfrm>
          <a:prstGeom prst="ellipse">
            <a:avLst/>
          </a:prstGeom>
          <a:solidFill>
            <a:srgbClr val="99CCFF"/>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Ready</a:t>
            </a:r>
            <a:endParaRPr lang="de-DE" b="1">
              <a:latin typeface="Times New Roman" pitchFamily="18" charset="0"/>
            </a:endParaRPr>
          </a:p>
        </p:txBody>
      </p:sp>
      <p:sp>
        <p:nvSpPr>
          <p:cNvPr id="17416" name="Oval 11"/>
          <p:cNvSpPr>
            <a:spLocks noChangeArrowheads="1"/>
          </p:cNvSpPr>
          <p:nvPr/>
        </p:nvSpPr>
        <p:spPr bwMode="auto">
          <a:xfrm>
            <a:off x="5394325" y="4038600"/>
            <a:ext cx="1092200" cy="990600"/>
          </a:xfrm>
          <a:prstGeom prst="ellipse">
            <a:avLst/>
          </a:prstGeom>
          <a:solidFill>
            <a:srgbClr val="FF6600"/>
          </a:solidFill>
          <a:ln w="9525">
            <a:solidFill>
              <a:schemeClr val="tx1"/>
            </a:solidFill>
            <a:round/>
            <a:headEnd/>
            <a:tailEnd/>
          </a:ln>
        </p:spPr>
        <p:txBody>
          <a:bodyPr wrap="none" anchor="ctr"/>
          <a:lstStyle/>
          <a:p>
            <a:pPr algn="ctr">
              <a:lnSpc>
                <a:spcPct val="90000"/>
              </a:lnSpc>
              <a:spcBef>
                <a:spcPct val="20000"/>
              </a:spcBef>
            </a:pPr>
            <a:r>
              <a:rPr lang="en-US" b="1">
                <a:latin typeface="Times New Roman" pitchFamily="18" charset="0"/>
              </a:rPr>
              <a:t>Blocked</a:t>
            </a:r>
            <a:endParaRPr lang="de-DE" b="1">
              <a:latin typeface="Times New Roman" pitchFamily="18" charset="0"/>
            </a:endParaRPr>
          </a:p>
        </p:txBody>
      </p:sp>
      <p:sp>
        <p:nvSpPr>
          <p:cNvPr id="17417" name="Oval 12"/>
          <p:cNvSpPr>
            <a:spLocks noChangeArrowheads="1"/>
          </p:cNvSpPr>
          <p:nvPr/>
        </p:nvSpPr>
        <p:spPr bwMode="auto">
          <a:xfrm>
            <a:off x="7899400" y="2133600"/>
            <a:ext cx="1092200" cy="908050"/>
          </a:xfrm>
          <a:prstGeom prst="ellipse">
            <a:avLst/>
          </a:prstGeom>
          <a:solidFill>
            <a:srgbClr val="DDDDDD"/>
          </a:solidFill>
          <a:ln w="9525">
            <a:solidFill>
              <a:schemeClr val="tx1"/>
            </a:solidFill>
            <a:prstDash val="dash"/>
            <a:round/>
            <a:headEnd/>
            <a:tailEnd/>
          </a:ln>
        </p:spPr>
        <p:txBody>
          <a:bodyPr wrap="none" anchor="ctr"/>
          <a:lstStyle/>
          <a:p>
            <a:pPr algn="ctr">
              <a:lnSpc>
                <a:spcPct val="90000"/>
              </a:lnSpc>
              <a:spcBef>
                <a:spcPct val="20000"/>
              </a:spcBef>
            </a:pPr>
            <a:r>
              <a:rPr lang="en-US" sz="1400" b="1">
                <a:latin typeface="Times New Roman" pitchFamily="18" charset="0"/>
              </a:rPr>
              <a:t>Terminated</a:t>
            </a:r>
          </a:p>
          <a:p>
            <a:pPr algn="ctr">
              <a:lnSpc>
                <a:spcPct val="90000"/>
              </a:lnSpc>
              <a:spcBef>
                <a:spcPct val="20000"/>
              </a:spcBef>
            </a:pPr>
            <a:r>
              <a:rPr lang="en-US" sz="1400" b="1">
                <a:latin typeface="Times New Roman" pitchFamily="18" charset="0"/>
              </a:rPr>
              <a:t>(optional)</a:t>
            </a:r>
            <a:endParaRPr lang="de-DE" sz="1400" b="1">
              <a:latin typeface="Times New Roman" pitchFamily="18" charset="0"/>
            </a:endParaRPr>
          </a:p>
        </p:txBody>
      </p:sp>
      <p:cxnSp>
        <p:nvCxnSpPr>
          <p:cNvPr id="148492" name="AutoShape 13"/>
          <p:cNvCxnSpPr>
            <a:cxnSpLocks noChangeShapeType="1"/>
            <a:stCxn id="17415" idx="0"/>
            <a:endCxn id="17413" idx="6"/>
          </p:cNvCxnSpPr>
          <p:nvPr/>
        </p:nvCxnSpPr>
        <p:spPr bwMode="auto">
          <a:xfrm rot="5400000" flipH="1">
            <a:off x="7727157" y="3456781"/>
            <a:ext cx="495300" cy="668337"/>
          </a:xfrm>
          <a:prstGeom prst="curvedConnector2">
            <a:avLst/>
          </a:prstGeom>
          <a:noFill/>
          <a:ln w="9525">
            <a:solidFill>
              <a:schemeClr val="tx1"/>
            </a:solidFill>
            <a:round/>
            <a:headEnd/>
            <a:tailEnd type="triangle" w="med" len="med"/>
          </a:ln>
        </p:spPr>
      </p:cxnSp>
      <p:cxnSp>
        <p:nvCxnSpPr>
          <p:cNvPr id="148493" name="AutoShape 14"/>
          <p:cNvCxnSpPr>
            <a:cxnSpLocks noChangeShapeType="1"/>
            <a:stCxn id="17413" idx="4"/>
            <a:endCxn id="17415" idx="2"/>
          </p:cNvCxnSpPr>
          <p:nvPr/>
        </p:nvCxnSpPr>
        <p:spPr bwMode="auto">
          <a:xfrm rot="16200000" flipH="1">
            <a:off x="7180263" y="3952875"/>
            <a:ext cx="495300" cy="666750"/>
          </a:xfrm>
          <a:prstGeom prst="curvedConnector2">
            <a:avLst/>
          </a:prstGeom>
          <a:noFill/>
          <a:ln w="9525">
            <a:solidFill>
              <a:schemeClr val="tx1"/>
            </a:solidFill>
            <a:round/>
            <a:headEnd/>
            <a:tailEnd type="triangle" w="med" len="med"/>
          </a:ln>
        </p:spPr>
      </p:cxnSp>
      <p:cxnSp>
        <p:nvCxnSpPr>
          <p:cNvPr id="148494" name="AutoShape 15"/>
          <p:cNvCxnSpPr>
            <a:cxnSpLocks noChangeShapeType="1"/>
            <a:stCxn id="17415" idx="3"/>
            <a:endCxn id="17416" idx="5"/>
          </p:cNvCxnSpPr>
          <p:nvPr/>
        </p:nvCxnSpPr>
        <p:spPr bwMode="auto">
          <a:xfrm rot="5400000">
            <a:off x="7123907" y="4087019"/>
            <a:ext cx="1587" cy="1597025"/>
          </a:xfrm>
          <a:prstGeom prst="curvedConnector3">
            <a:avLst>
              <a:gd name="adj1" fmla="val 22800009"/>
            </a:avLst>
          </a:prstGeom>
          <a:noFill/>
          <a:ln w="9525">
            <a:solidFill>
              <a:schemeClr val="tx1"/>
            </a:solidFill>
            <a:round/>
            <a:headEnd type="triangle" w="med" len="med"/>
            <a:tailEnd/>
          </a:ln>
        </p:spPr>
      </p:cxnSp>
      <p:cxnSp>
        <p:nvCxnSpPr>
          <p:cNvPr id="148495" name="AutoShape 16"/>
          <p:cNvCxnSpPr>
            <a:cxnSpLocks noChangeShapeType="1"/>
            <a:stCxn id="17416" idx="0"/>
            <a:endCxn id="17413" idx="2"/>
          </p:cNvCxnSpPr>
          <p:nvPr/>
        </p:nvCxnSpPr>
        <p:spPr bwMode="auto">
          <a:xfrm rot="-5400000">
            <a:off x="5995988" y="3487737"/>
            <a:ext cx="495300" cy="606425"/>
          </a:xfrm>
          <a:prstGeom prst="curvedConnector2">
            <a:avLst/>
          </a:prstGeom>
          <a:noFill/>
          <a:ln w="9525">
            <a:solidFill>
              <a:schemeClr val="tx1"/>
            </a:solidFill>
            <a:round/>
            <a:headEnd type="triangle" w="med" len="med"/>
            <a:tailEnd/>
          </a:ln>
        </p:spPr>
      </p:cxnSp>
      <p:cxnSp>
        <p:nvCxnSpPr>
          <p:cNvPr id="148496" name="AutoShape 17"/>
          <p:cNvCxnSpPr>
            <a:cxnSpLocks noChangeShapeType="1"/>
            <a:stCxn id="17413" idx="7"/>
            <a:endCxn id="17417" idx="2"/>
          </p:cNvCxnSpPr>
          <p:nvPr/>
        </p:nvCxnSpPr>
        <p:spPr bwMode="auto">
          <a:xfrm rot="-5400000">
            <a:off x="7387431" y="2680494"/>
            <a:ext cx="604838" cy="419100"/>
          </a:xfrm>
          <a:prstGeom prst="curvedConnector2">
            <a:avLst/>
          </a:prstGeom>
          <a:noFill/>
          <a:ln w="9525">
            <a:solidFill>
              <a:schemeClr val="tx1"/>
            </a:solidFill>
            <a:prstDash val="dash"/>
            <a:round/>
            <a:headEnd/>
            <a:tailEnd type="triangle" w="med" len="med"/>
          </a:ln>
        </p:spPr>
      </p:cxnSp>
      <p:cxnSp>
        <p:nvCxnSpPr>
          <p:cNvPr id="148497" name="AutoShape 22"/>
          <p:cNvCxnSpPr>
            <a:cxnSpLocks noChangeShapeType="1"/>
            <a:stCxn id="17412" idx="2"/>
            <a:endCxn id="17415" idx="4"/>
          </p:cNvCxnSpPr>
          <p:nvPr/>
        </p:nvCxnSpPr>
        <p:spPr bwMode="auto">
          <a:xfrm rot="10800000" flipH="1" flipV="1">
            <a:off x="5105400" y="2587625"/>
            <a:ext cx="3203575" cy="2441575"/>
          </a:xfrm>
          <a:prstGeom prst="curvedConnector4">
            <a:avLst>
              <a:gd name="adj1" fmla="val -4560"/>
              <a:gd name="adj2" fmla="val 122106"/>
            </a:avLst>
          </a:prstGeom>
          <a:noFill/>
          <a:ln w="9525">
            <a:solidFill>
              <a:schemeClr val="tx1"/>
            </a:solidFill>
            <a:prstDash val="dash"/>
            <a:round/>
            <a:headEnd/>
            <a:tailEnd type="triangle" w="med" len="med"/>
          </a:ln>
        </p:spPr>
      </p:cxnSp>
      <p:sp>
        <p:nvSpPr>
          <p:cNvPr id="16" name="Slide Number Placeholder 15"/>
          <p:cNvSpPr>
            <a:spLocks noGrp="1"/>
          </p:cNvSpPr>
          <p:nvPr>
            <p:ph type="sldNum" sz="quarter" idx="12"/>
          </p:nvPr>
        </p:nvSpPr>
        <p:spPr/>
        <p:txBody>
          <a:bodyPr/>
          <a:lstStyle/>
          <a:p>
            <a:fld id="{190CC846-20B3-454D-AF77-DE04E39CF884}" type="slidenum">
              <a:rPr lang="en-US" smtClean="0"/>
              <a:pPr/>
              <a:t>15</a:t>
            </a:fld>
            <a:endParaRPr lang="en-US"/>
          </a:p>
        </p:txBody>
      </p:sp>
      <p:sp>
        <p:nvSpPr>
          <p:cNvPr id="17" name="Footer Placeholder 1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ox(in)">
                                      <p:cBhvr>
                                        <p:cTn id="7" dur="500"/>
                                        <p:tgtEl>
                                          <p:spTgt spid="14848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48497"/>
                                        </p:tgtEl>
                                        <p:attrNameLst>
                                          <p:attrName>style.visibility</p:attrName>
                                        </p:attrNameLst>
                                      </p:cBhvr>
                                      <p:to>
                                        <p:strVal val="visible"/>
                                      </p:to>
                                    </p:set>
                                    <p:animEffect transition="in" filter="strips(downRight)">
                                      <p:cBhvr>
                                        <p:cTn id="11" dur="500"/>
                                        <p:tgtEl>
                                          <p:spTgt spid="148497"/>
                                        </p:tgtEl>
                                      </p:cBhvr>
                                    </p:animEffect>
                                  </p:childTnLst>
                                </p:cTn>
                              </p:par>
                              <p:par>
                                <p:cTn id="12" presetID="18" presetClass="entr" presetSubtype="6" fill="hold" nodeType="withEffect">
                                  <p:stCondLst>
                                    <p:cond delay="0"/>
                                  </p:stCondLst>
                                  <p:childTnLst>
                                    <p:set>
                                      <p:cBhvr>
                                        <p:cTn id="13" dur="1" fill="hold">
                                          <p:stCondLst>
                                            <p:cond delay="0"/>
                                          </p:stCondLst>
                                        </p:cTn>
                                        <p:tgtEl>
                                          <p:spTgt spid="148488"/>
                                        </p:tgtEl>
                                        <p:attrNameLst>
                                          <p:attrName>style.visibility</p:attrName>
                                        </p:attrNameLst>
                                      </p:cBhvr>
                                      <p:to>
                                        <p:strVal val="visible"/>
                                      </p:to>
                                    </p:set>
                                    <p:animEffect transition="in" filter="strips(downRight)">
                                      <p:cBhvr>
                                        <p:cTn id="14" dur="500"/>
                                        <p:tgtEl>
                                          <p:spTgt spid="148488"/>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48483">
                                            <p:txEl>
                                              <p:pRg st="1" end="1"/>
                                            </p:txEl>
                                          </p:spTgt>
                                        </p:tgtEl>
                                        <p:attrNameLst>
                                          <p:attrName>style.visibility</p:attrName>
                                        </p:attrNameLst>
                                      </p:cBhvr>
                                      <p:to>
                                        <p:strVal val="visible"/>
                                      </p:to>
                                    </p:set>
                                    <p:animEffect transition="in" filter="box(in)">
                                      <p:cBhvr>
                                        <p:cTn id="19" dur="500"/>
                                        <p:tgtEl>
                                          <p:spTgt spid="148483">
                                            <p:txEl>
                                              <p:pRg st="1" end="1"/>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48483">
                                            <p:txEl>
                                              <p:pRg st="2" end="2"/>
                                            </p:txEl>
                                          </p:spTgt>
                                        </p:tgtEl>
                                        <p:attrNameLst>
                                          <p:attrName>style.visibility</p:attrName>
                                        </p:attrNameLst>
                                      </p:cBhvr>
                                      <p:to>
                                        <p:strVal val="visible"/>
                                      </p:to>
                                    </p:set>
                                    <p:animEffect transition="in" filter="box(in)">
                                      <p:cBhvr>
                                        <p:cTn id="22" dur="500"/>
                                        <p:tgtEl>
                                          <p:spTgt spid="148483">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Effect transition="in" filter="box(in)">
                                      <p:cBhvr>
                                        <p:cTn id="25" dur="500"/>
                                        <p:tgtEl>
                                          <p:spTgt spid="148483">
                                            <p:txEl>
                                              <p:pRg st="3" end="3"/>
                                            </p:txEl>
                                          </p:spTgt>
                                        </p:tgtEl>
                                      </p:cBhvr>
                                    </p:animEffect>
                                  </p:childTnLst>
                                </p:cTn>
                              </p:par>
                            </p:childTnLst>
                          </p:cTn>
                        </p:par>
                        <p:par>
                          <p:cTn id="26" fill="hold">
                            <p:stCondLst>
                              <p:cond delay="500"/>
                            </p:stCondLst>
                            <p:childTnLst>
                              <p:par>
                                <p:cTn id="27" presetID="18" presetClass="entr" presetSubtype="9" fill="hold" nodeType="afterEffect">
                                  <p:stCondLst>
                                    <p:cond delay="0"/>
                                  </p:stCondLst>
                                  <p:childTnLst>
                                    <p:set>
                                      <p:cBhvr>
                                        <p:cTn id="28" dur="1" fill="hold">
                                          <p:stCondLst>
                                            <p:cond delay="0"/>
                                          </p:stCondLst>
                                        </p:cTn>
                                        <p:tgtEl>
                                          <p:spTgt spid="148492"/>
                                        </p:tgtEl>
                                        <p:attrNameLst>
                                          <p:attrName>style.visibility</p:attrName>
                                        </p:attrNameLst>
                                      </p:cBhvr>
                                      <p:to>
                                        <p:strVal val="visible"/>
                                      </p:to>
                                    </p:set>
                                    <p:animEffect transition="in" filter="strips(upLeft)">
                                      <p:cBhvr>
                                        <p:cTn id="29" dur="500"/>
                                        <p:tgtEl>
                                          <p:spTgt spid="14849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48483">
                                            <p:txEl>
                                              <p:pRg st="4" end="4"/>
                                            </p:txEl>
                                          </p:spTgt>
                                        </p:tgtEl>
                                        <p:attrNameLst>
                                          <p:attrName>style.visibility</p:attrName>
                                        </p:attrNameLst>
                                      </p:cBhvr>
                                      <p:to>
                                        <p:strVal val="visible"/>
                                      </p:to>
                                    </p:set>
                                    <p:animEffect transition="in" filter="box(in)">
                                      <p:cBhvr>
                                        <p:cTn id="34" dur="500"/>
                                        <p:tgtEl>
                                          <p:spTgt spid="14848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48483">
                                            <p:txEl>
                                              <p:pRg st="5" end="5"/>
                                            </p:txEl>
                                          </p:spTgt>
                                        </p:tgtEl>
                                        <p:attrNameLst>
                                          <p:attrName>style.visibility</p:attrName>
                                        </p:attrNameLst>
                                      </p:cBhvr>
                                      <p:to>
                                        <p:strVal val="visible"/>
                                      </p:to>
                                    </p:set>
                                    <p:animEffect transition="in" filter="box(in)">
                                      <p:cBhvr>
                                        <p:cTn id="39" dur="500"/>
                                        <p:tgtEl>
                                          <p:spTgt spid="148483">
                                            <p:txEl>
                                              <p:pRg st="5" end="5"/>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148483">
                                            <p:txEl>
                                              <p:pRg st="6" end="6"/>
                                            </p:txEl>
                                          </p:spTgt>
                                        </p:tgtEl>
                                        <p:attrNameLst>
                                          <p:attrName>style.visibility</p:attrName>
                                        </p:attrNameLst>
                                      </p:cBhvr>
                                      <p:to>
                                        <p:strVal val="visible"/>
                                      </p:to>
                                    </p:set>
                                    <p:animEffect transition="in" filter="box(in)">
                                      <p:cBhvr>
                                        <p:cTn id="42" dur="500"/>
                                        <p:tgtEl>
                                          <p:spTgt spid="148483">
                                            <p:txEl>
                                              <p:pRg st="6" end="6"/>
                                            </p:txEl>
                                          </p:spTgt>
                                        </p:tgtEl>
                                      </p:cBhvr>
                                    </p:animEffec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148493"/>
                                        </p:tgtEl>
                                        <p:attrNameLst>
                                          <p:attrName>style.visibility</p:attrName>
                                        </p:attrNameLst>
                                      </p:cBhvr>
                                      <p:to>
                                        <p:strVal val="visible"/>
                                      </p:to>
                                    </p:set>
                                    <p:animEffect transition="in" filter="strips(downRight)">
                                      <p:cBhvr>
                                        <p:cTn id="46" dur="500"/>
                                        <p:tgtEl>
                                          <p:spTgt spid="148493"/>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148483">
                                            <p:txEl>
                                              <p:pRg st="7" end="7"/>
                                            </p:txEl>
                                          </p:spTgt>
                                        </p:tgtEl>
                                        <p:attrNameLst>
                                          <p:attrName>style.visibility</p:attrName>
                                        </p:attrNameLst>
                                      </p:cBhvr>
                                      <p:to>
                                        <p:strVal val="visible"/>
                                      </p:to>
                                    </p:set>
                                    <p:animEffect transition="in" filter="checkerboard(across)">
                                      <p:cBhvr>
                                        <p:cTn id="51" dur="500"/>
                                        <p:tgtEl>
                                          <p:spTgt spid="148483">
                                            <p:txEl>
                                              <p:pRg st="7" end="7"/>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148483">
                                            <p:txEl>
                                              <p:pRg st="8" end="8"/>
                                            </p:txEl>
                                          </p:spTgt>
                                        </p:tgtEl>
                                        <p:attrNameLst>
                                          <p:attrName>style.visibility</p:attrName>
                                        </p:attrNameLst>
                                      </p:cBhvr>
                                      <p:to>
                                        <p:strVal val="visible"/>
                                      </p:to>
                                    </p:set>
                                    <p:animEffect transition="in" filter="checkerboard(across)">
                                      <p:cBhvr>
                                        <p:cTn id="54" dur="500"/>
                                        <p:tgtEl>
                                          <p:spTgt spid="148483">
                                            <p:txEl>
                                              <p:pRg st="8" end="8"/>
                                            </p:txEl>
                                          </p:spTgt>
                                        </p:tgtEl>
                                      </p:cBhvr>
                                    </p:animEffect>
                                  </p:childTnLst>
                                </p:cTn>
                              </p:par>
                            </p:childTnLst>
                          </p:cTn>
                        </p:par>
                        <p:par>
                          <p:cTn id="55" fill="hold">
                            <p:stCondLst>
                              <p:cond delay="500"/>
                            </p:stCondLst>
                            <p:childTnLst>
                              <p:par>
                                <p:cTn id="56" presetID="18" presetClass="entr" presetSubtype="12" fill="hold" nodeType="afterEffect">
                                  <p:stCondLst>
                                    <p:cond delay="0"/>
                                  </p:stCondLst>
                                  <p:childTnLst>
                                    <p:set>
                                      <p:cBhvr>
                                        <p:cTn id="57" dur="1" fill="hold">
                                          <p:stCondLst>
                                            <p:cond delay="0"/>
                                          </p:stCondLst>
                                        </p:cTn>
                                        <p:tgtEl>
                                          <p:spTgt spid="148495"/>
                                        </p:tgtEl>
                                        <p:attrNameLst>
                                          <p:attrName>style.visibility</p:attrName>
                                        </p:attrNameLst>
                                      </p:cBhvr>
                                      <p:to>
                                        <p:strVal val="visible"/>
                                      </p:to>
                                    </p:set>
                                    <p:animEffect transition="in" filter="strips(downLeft)">
                                      <p:cBhvr>
                                        <p:cTn id="58" dur="500"/>
                                        <p:tgtEl>
                                          <p:spTgt spid="14849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48483">
                                            <p:txEl>
                                              <p:pRg st="9" end="9"/>
                                            </p:txEl>
                                          </p:spTgt>
                                        </p:tgtEl>
                                        <p:attrNameLst>
                                          <p:attrName>style.visibility</p:attrName>
                                        </p:attrNameLst>
                                      </p:cBhvr>
                                      <p:to>
                                        <p:strVal val="visible"/>
                                      </p:to>
                                    </p:set>
                                    <p:animEffect transition="in" filter="blinds(horizontal)">
                                      <p:cBhvr>
                                        <p:cTn id="63" dur="500"/>
                                        <p:tgtEl>
                                          <p:spTgt spid="148483">
                                            <p:txEl>
                                              <p:pRg st="9" end="9"/>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148483">
                                            <p:txEl>
                                              <p:pRg st="10" end="10"/>
                                            </p:txEl>
                                          </p:spTgt>
                                        </p:tgtEl>
                                        <p:attrNameLst>
                                          <p:attrName>style.visibility</p:attrName>
                                        </p:attrNameLst>
                                      </p:cBhvr>
                                      <p:to>
                                        <p:strVal val="visible"/>
                                      </p:to>
                                    </p:set>
                                    <p:animEffect transition="in" filter="blinds(horizontal)">
                                      <p:cBhvr>
                                        <p:cTn id="66" dur="500"/>
                                        <p:tgtEl>
                                          <p:spTgt spid="148483">
                                            <p:txEl>
                                              <p:pRg st="10" end="10"/>
                                            </p:txEl>
                                          </p:spTgt>
                                        </p:tgtEl>
                                      </p:cBhvr>
                                    </p:animEffect>
                                  </p:childTnLst>
                                </p:cTn>
                              </p:par>
                            </p:childTnLst>
                          </p:cTn>
                        </p:par>
                        <p:par>
                          <p:cTn id="67" fill="hold">
                            <p:stCondLst>
                              <p:cond delay="500"/>
                            </p:stCondLst>
                            <p:childTnLst>
                              <p:par>
                                <p:cTn id="68" presetID="18" presetClass="entr" presetSubtype="6" fill="hold" nodeType="afterEffect">
                                  <p:stCondLst>
                                    <p:cond delay="0"/>
                                  </p:stCondLst>
                                  <p:childTnLst>
                                    <p:set>
                                      <p:cBhvr>
                                        <p:cTn id="69" dur="1" fill="hold">
                                          <p:stCondLst>
                                            <p:cond delay="0"/>
                                          </p:stCondLst>
                                        </p:cTn>
                                        <p:tgtEl>
                                          <p:spTgt spid="148494"/>
                                        </p:tgtEl>
                                        <p:attrNameLst>
                                          <p:attrName>style.visibility</p:attrName>
                                        </p:attrNameLst>
                                      </p:cBhvr>
                                      <p:to>
                                        <p:strVal val="visible"/>
                                      </p:to>
                                    </p:set>
                                    <p:animEffect transition="in" filter="strips(downRight)">
                                      <p:cBhvr>
                                        <p:cTn id="70" dur="500"/>
                                        <p:tgtEl>
                                          <p:spTgt spid="148494"/>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48483">
                                            <p:txEl>
                                              <p:pRg st="11" end="11"/>
                                            </p:txEl>
                                          </p:spTgt>
                                        </p:tgtEl>
                                        <p:attrNameLst>
                                          <p:attrName>style.visibility</p:attrName>
                                        </p:attrNameLst>
                                      </p:cBhvr>
                                      <p:to>
                                        <p:strVal val="visible"/>
                                      </p:to>
                                    </p:set>
                                    <p:animEffect transition="in" filter="box(in)">
                                      <p:cBhvr>
                                        <p:cTn id="75" dur="500"/>
                                        <p:tgtEl>
                                          <p:spTgt spid="148483">
                                            <p:txEl>
                                              <p:pRg st="11" end="11"/>
                                            </p:txEl>
                                          </p:spTgt>
                                        </p:tgtEl>
                                      </p:cBhvr>
                                    </p:animEffect>
                                  </p:childTnLst>
                                </p:cTn>
                              </p:par>
                            </p:childTnLst>
                          </p:cTn>
                        </p:par>
                        <p:par>
                          <p:cTn id="76" fill="hold">
                            <p:stCondLst>
                              <p:cond delay="500"/>
                            </p:stCondLst>
                            <p:childTnLst>
                              <p:par>
                                <p:cTn id="77" presetID="18" presetClass="entr" presetSubtype="3" fill="hold" nodeType="afterEffect">
                                  <p:stCondLst>
                                    <p:cond delay="0"/>
                                  </p:stCondLst>
                                  <p:childTnLst>
                                    <p:set>
                                      <p:cBhvr>
                                        <p:cTn id="78" dur="1" fill="hold">
                                          <p:stCondLst>
                                            <p:cond delay="0"/>
                                          </p:stCondLst>
                                        </p:cTn>
                                        <p:tgtEl>
                                          <p:spTgt spid="148496"/>
                                        </p:tgtEl>
                                        <p:attrNameLst>
                                          <p:attrName>style.visibility</p:attrName>
                                        </p:attrNameLst>
                                      </p:cBhvr>
                                      <p:to>
                                        <p:strVal val="visible"/>
                                      </p:to>
                                    </p:set>
                                    <p:animEffect transition="in" filter="strips(upRight)">
                                      <p:cBhvr>
                                        <p:cTn id="79" dur="500"/>
                                        <p:tgtEl>
                                          <p:spTgt spid="148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228600" y="0"/>
            <a:ext cx="8763000" cy="1143000"/>
          </a:xfrm>
        </p:spPr>
        <p:txBody>
          <a:bodyPr/>
          <a:lstStyle/>
          <a:p>
            <a:r>
              <a:rPr lang="en-US" smtClean="0">
                <a:latin typeface="Times New Roman" pitchFamily="18" charset="0"/>
                <a:cs typeface="Times New Roman" pitchFamily="18" charset="0"/>
              </a:rPr>
              <a:t>2.1.8- Implementation of Processes</a:t>
            </a:r>
          </a:p>
        </p:txBody>
      </p:sp>
      <p:sp>
        <p:nvSpPr>
          <p:cNvPr id="18435" name="Rectangle 3"/>
          <p:cNvSpPr>
            <a:spLocks noGrp="1"/>
          </p:cNvSpPr>
          <p:nvPr>
            <p:ph type="body" idx="1"/>
          </p:nvPr>
        </p:nvSpPr>
        <p:spPr>
          <a:xfrm>
            <a:off x="228600" y="1295400"/>
            <a:ext cx="8610600" cy="1600200"/>
          </a:xfrm>
        </p:spPr>
        <p:txBody>
          <a:bodyPr>
            <a:normAutofit fontScale="92500" lnSpcReduction="10000"/>
          </a:bodyPr>
          <a:lstStyle/>
          <a:p>
            <a:pPr algn="just" eaLnBrk="1" hangingPunct="1">
              <a:lnSpc>
                <a:spcPct val="80000"/>
              </a:lnSpc>
              <a:buClrTx/>
              <a:buSzTx/>
              <a:buFont typeface="Arial" charset="0"/>
              <a:buChar char="•"/>
            </a:pPr>
            <a:r>
              <a:rPr lang="en-US" sz="2800" b="1" smtClean="0">
                <a:solidFill>
                  <a:srgbClr val="FF0000"/>
                </a:solidFill>
                <a:latin typeface="Times New Roman" pitchFamily="18" charset="0"/>
                <a:cs typeface="Times New Roman" pitchFamily="18" charset="0"/>
              </a:rPr>
              <a:t>OS maintains a list of </a:t>
            </a:r>
            <a:r>
              <a:rPr lang="en-US" sz="2800" b="1" u="sng" smtClean="0">
                <a:solidFill>
                  <a:srgbClr val="FF0000"/>
                </a:solidFill>
                <a:latin typeface="Times New Roman" pitchFamily="18" charset="0"/>
                <a:cs typeface="Times New Roman" pitchFamily="18" charset="0"/>
              </a:rPr>
              <a:t>P</a:t>
            </a:r>
            <a:r>
              <a:rPr lang="en-US" sz="2800" b="1" smtClean="0">
                <a:solidFill>
                  <a:srgbClr val="FF0000"/>
                </a:solidFill>
                <a:latin typeface="Times New Roman" pitchFamily="18" charset="0"/>
                <a:cs typeface="Times New Roman" pitchFamily="18" charset="0"/>
              </a:rPr>
              <a:t>rocess </a:t>
            </a:r>
            <a:r>
              <a:rPr lang="en-US" sz="2800" b="1" u="sng" smtClean="0">
                <a:solidFill>
                  <a:srgbClr val="FF0000"/>
                </a:solidFill>
                <a:latin typeface="Times New Roman" pitchFamily="18" charset="0"/>
                <a:cs typeface="Times New Roman" pitchFamily="18" charset="0"/>
              </a:rPr>
              <a:t>C</a:t>
            </a:r>
            <a:r>
              <a:rPr lang="en-US" sz="2800" b="1" smtClean="0">
                <a:solidFill>
                  <a:srgbClr val="FF0000"/>
                </a:solidFill>
                <a:latin typeface="Times New Roman" pitchFamily="18" charset="0"/>
                <a:cs typeface="Times New Roman" pitchFamily="18" charset="0"/>
              </a:rPr>
              <a:t>ontrol </a:t>
            </a:r>
            <a:r>
              <a:rPr lang="en-US" sz="2800" b="1" u="sng" smtClean="0">
                <a:solidFill>
                  <a:srgbClr val="FF0000"/>
                </a:solidFill>
                <a:latin typeface="Times New Roman" pitchFamily="18" charset="0"/>
                <a:cs typeface="Times New Roman" pitchFamily="18" charset="0"/>
              </a:rPr>
              <a:t>B</a:t>
            </a:r>
            <a:r>
              <a:rPr lang="en-US" sz="2800" b="1" smtClean="0">
                <a:solidFill>
                  <a:srgbClr val="FF0000"/>
                </a:solidFill>
                <a:latin typeface="Times New Roman" pitchFamily="18" charset="0"/>
                <a:cs typeface="Times New Roman" pitchFamily="18" charset="0"/>
              </a:rPr>
              <a:t>locks</a:t>
            </a:r>
          </a:p>
          <a:p>
            <a:pPr lvl="1" algn="just" eaLnBrk="1" hangingPunct="1">
              <a:lnSpc>
                <a:spcPct val="80000"/>
              </a:lnSpc>
            </a:pPr>
            <a:r>
              <a:rPr lang="en-US" sz="2400" smtClean="0">
                <a:solidFill>
                  <a:srgbClr val="0000FF"/>
                </a:solidFill>
                <a:latin typeface="Times New Roman" pitchFamily="18" charset="0"/>
                <a:cs typeface="Times New Roman" pitchFamily="18" charset="0"/>
              </a:rPr>
              <a:t>Each PCB entry contains information about a process.</a:t>
            </a:r>
          </a:p>
          <a:p>
            <a:pPr lvl="1" algn="just" eaLnBrk="1" hangingPunct="1">
              <a:lnSpc>
                <a:spcPct val="80000"/>
              </a:lnSpc>
            </a:pPr>
            <a:r>
              <a:rPr lang="en-US" sz="2400" smtClean="0">
                <a:latin typeface="Times New Roman" pitchFamily="18" charset="0"/>
                <a:cs typeface="Times New Roman" pitchFamily="18" charset="0"/>
              </a:rPr>
              <a:t>It is used as a repository (kho) when the process is suspended or blocked.</a:t>
            </a:r>
          </a:p>
          <a:p>
            <a:pPr lvl="1" algn="just" eaLnBrk="1" hangingPunct="1">
              <a:lnSpc>
                <a:spcPct val="80000"/>
              </a:lnSpc>
            </a:pPr>
            <a:r>
              <a:rPr lang="en-US" sz="2400" smtClean="0">
                <a:latin typeface="Times New Roman" pitchFamily="18" charset="0"/>
                <a:cs typeface="Times New Roman" pitchFamily="18" charset="0"/>
              </a:rPr>
              <a:t>What is the structure of a PCB: </a:t>
            </a:r>
            <a:r>
              <a:rPr lang="en-US" sz="2400" smtClean="0">
                <a:latin typeface="Times New Roman" pitchFamily="18" charset="0"/>
                <a:cs typeface="Times New Roman" pitchFamily="18" charset="0"/>
                <a:sym typeface="Wingdings" pitchFamily="2" charset="2"/>
              </a:rPr>
              <a:t> Next slide.</a:t>
            </a:r>
            <a:endParaRPr lang="en-US" sz="2400" smtClean="0">
              <a:latin typeface="Times New Roman" pitchFamily="18" charset="0"/>
              <a:cs typeface="Times New Roman" pitchFamily="18" charset="0"/>
            </a:endParaRPr>
          </a:p>
        </p:txBody>
      </p:sp>
      <p:sp>
        <p:nvSpPr>
          <p:cNvPr id="14" name="Rectangle 13"/>
          <p:cNvSpPr/>
          <p:nvPr/>
        </p:nvSpPr>
        <p:spPr bwMode="auto">
          <a:xfrm>
            <a:off x="7543800" y="4191000"/>
            <a:ext cx="914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solidFill>
                  <a:srgbClr val="FF0000"/>
                </a:solidFill>
              </a:rPr>
              <a:t>PCBs</a:t>
            </a:r>
          </a:p>
        </p:txBody>
      </p:sp>
      <p:grpSp>
        <p:nvGrpSpPr>
          <p:cNvPr id="17" name="Group 16"/>
          <p:cNvGrpSpPr/>
          <p:nvPr/>
        </p:nvGrpSpPr>
        <p:grpSpPr>
          <a:xfrm>
            <a:off x="1447800" y="3200400"/>
            <a:ext cx="6629400" cy="2286000"/>
            <a:chOff x="914400" y="3657600"/>
            <a:chExt cx="6629400" cy="2286000"/>
          </a:xfrm>
        </p:grpSpPr>
        <p:sp>
          <p:nvSpPr>
            <p:cNvPr id="4" name="Rectangle 3"/>
            <p:cNvSpPr/>
            <p:nvPr/>
          </p:nvSpPr>
          <p:spPr bwMode="auto">
            <a:xfrm>
              <a:off x="914400" y="3657600"/>
              <a:ext cx="685800" cy="1600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0</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5" name="Rectangle 4"/>
            <p:cNvSpPr/>
            <p:nvPr/>
          </p:nvSpPr>
          <p:spPr bwMode="auto">
            <a:xfrm>
              <a:off x="1600200" y="3657600"/>
              <a:ext cx="685800" cy="16002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1</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6" name="Rectangle 5"/>
            <p:cNvSpPr/>
            <p:nvPr/>
          </p:nvSpPr>
          <p:spPr bwMode="auto">
            <a:xfrm>
              <a:off x="2286000" y="3657600"/>
              <a:ext cx="685800" cy="1600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2</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7" name="Rectangle 6"/>
            <p:cNvSpPr/>
            <p:nvPr/>
          </p:nvSpPr>
          <p:spPr bwMode="auto">
            <a:xfrm>
              <a:off x="2971800" y="3657600"/>
              <a:ext cx="685800" cy="1600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8" name="Rectangle 7"/>
            <p:cNvSpPr/>
            <p:nvPr/>
          </p:nvSpPr>
          <p:spPr bwMode="auto">
            <a:xfrm>
              <a:off x="3657600" y="3657600"/>
              <a:ext cx="685800" cy="1600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9" name="Rectangle 8"/>
            <p:cNvSpPr/>
            <p:nvPr/>
          </p:nvSpPr>
          <p:spPr bwMode="auto">
            <a:xfrm>
              <a:off x="4343400" y="3657600"/>
              <a:ext cx="685800" cy="1600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0" name="Rectangle 9"/>
            <p:cNvSpPr/>
            <p:nvPr/>
          </p:nvSpPr>
          <p:spPr bwMode="auto">
            <a:xfrm>
              <a:off x="5029200" y="3657600"/>
              <a:ext cx="685800" cy="16002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1" name="Rectangle 10"/>
            <p:cNvSpPr/>
            <p:nvPr/>
          </p:nvSpPr>
          <p:spPr bwMode="auto">
            <a:xfrm>
              <a:off x="5715000" y="3657600"/>
              <a:ext cx="685800" cy="16002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2" name="Rectangle 11"/>
            <p:cNvSpPr/>
            <p:nvPr/>
          </p:nvSpPr>
          <p:spPr bwMode="auto">
            <a:xfrm>
              <a:off x="6400800" y="3657600"/>
              <a:ext cx="685800" cy="1600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n-1</a:t>
              </a:r>
            </a:p>
            <a:p>
              <a:pPr algn="ctr">
                <a:defRPr/>
              </a:pPr>
              <a:endParaRPr lang="en-US"/>
            </a:p>
            <a:p>
              <a:pPr algn="ctr">
                <a:defRPr/>
              </a:pPr>
              <a:endParaRPr lang="en-US"/>
            </a:p>
            <a:p>
              <a:pPr algn="ctr">
                <a:defRPr/>
              </a:pPr>
              <a:endParaRPr lang="en-US"/>
            </a:p>
            <a:p>
              <a:pPr algn="ctr">
                <a:defRPr/>
              </a:pPr>
              <a:endParaRPr lang="en-US"/>
            </a:p>
            <a:p>
              <a:pPr algn="ctr">
                <a:defRPr/>
              </a:pPr>
              <a:endParaRPr lang="en-US"/>
            </a:p>
          </p:txBody>
        </p:sp>
        <p:sp>
          <p:nvSpPr>
            <p:cNvPr id="13" name="Rectangle 12"/>
            <p:cNvSpPr/>
            <p:nvPr/>
          </p:nvSpPr>
          <p:spPr bwMode="auto">
            <a:xfrm>
              <a:off x="914400" y="5334000"/>
              <a:ext cx="6172200" cy="609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smtClean="0">
                  <a:solidFill>
                    <a:srgbClr val="0000FF"/>
                  </a:solidFill>
                </a:rPr>
                <a:t>Scheduler will use this table for </a:t>
              </a:r>
            </a:p>
            <a:p>
              <a:pPr algn="ctr">
                <a:defRPr/>
              </a:pPr>
              <a:r>
                <a:rPr lang="en-US" sz="2000" b="1" smtClean="0">
                  <a:solidFill>
                    <a:srgbClr val="0000FF"/>
                  </a:solidFill>
                </a:rPr>
                <a:t>choosing  a current process</a:t>
              </a:r>
              <a:endParaRPr lang="en-US" sz="2000" b="1">
                <a:solidFill>
                  <a:srgbClr val="0000FF"/>
                </a:solidFill>
              </a:endParaRPr>
            </a:p>
          </p:txBody>
        </p:sp>
        <p:sp>
          <p:nvSpPr>
            <p:cNvPr id="15" name="Right Brace 14"/>
            <p:cNvSpPr/>
            <p:nvPr/>
          </p:nvSpPr>
          <p:spPr bwMode="auto">
            <a:xfrm>
              <a:off x="7239000" y="3657600"/>
              <a:ext cx="304800" cy="1524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18" name="Slide Number Placeholder 17"/>
          <p:cNvSpPr>
            <a:spLocks noGrp="1"/>
          </p:cNvSpPr>
          <p:nvPr>
            <p:ph type="sldNum" sz="quarter" idx="12"/>
          </p:nvPr>
        </p:nvSpPr>
        <p:spPr/>
        <p:txBody>
          <a:bodyPr/>
          <a:lstStyle/>
          <a:p>
            <a:fld id="{190CC846-20B3-454D-AF77-DE04E39CF884}" type="slidenum">
              <a:rPr lang="en-US" smtClean="0"/>
              <a:pPr/>
              <a:t>16</a:t>
            </a:fld>
            <a:endParaRPr lang="en-US"/>
          </a:p>
        </p:txBody>
      </p:sp>
      <p:sp>
        <p:nvSpPr>
          <p:cNvPr id="19" name="Footer Placeholder 18"/>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228600" y="0"/>
            <a:ext cx="8763000" cy="838200"/>
          </a:xfrm>
        </p:spPr>
        <p:txBody>
          <a:bodyPr/>
          <a:lstStyle/>
          <a:p>
            <a:r>
              <a:rPr lang="en-US" smtClean="0">
                <a:latin typeface="Times New Roman" pitchFamily="18" charset="0"/>
                <a:cs typeface="Times New Roman" pitchFamily="18" charset="0"/>
              </a:rPr>
              <a:t>Implement: PCB Structure</a:t>
            </a:r>
          </a:p>
        </p:txBody>
      </p:sp>
      <p:graphicFrame>
        <p:nvGraphicFramePr>
          <p:cNvPr id="5" name="Content Placeholder 4"/>
          <p:cNvGraphicFramePr>
            <a:graphicFrameLocks noGrp="1"/>
          </p:cNvGraphicFramePr>
          <p:nvPr>
            <p:ph idx="1"/>
          </p:nvPr>
        </p:nvGraphicFramePr>
        <p:xfrm>
          <a:off x="457200" y="1747520"/>
          <a:ext cx="8229601" cy="4577080"/>
        </p:xfrm>
        <a:graphic>
          <a:graphicData uri="http://schemas.openxmlformats.org/drawingml/2006/table">
            <a:tbl>
              <a:tblPr firstRow="1" bandRow="1">
                <a:tableStyleId>{5C22544A-7EE6-4342-B048-85BDC9FD1C3A}</a:tableStyleId>
              </a:tblPr>
              <a:tblGrid>
                <a:gridCol w="2743200"/>
                <a:gridCol w="3352800"/>
                <a:gridCol w="2133601"/>
              </a:tblGrid>
              <a:tr h="370840">
                <a:tc>
                  <a:txBody>
                    <a:bodyPr/>
                    <a:lstStyle/>
                    <a:p>
                      <a:r>
                        <a:rPr lang="en-US" smtClean="0"/>
                        <a:t>Process</a:t>
                      </a:r>
                      <a:r>
                        <a:rPr lang="en-US" baseline="0" smtClean="0"/>
                        <a:t> Management</a:t>
                      </a:r>
                      <a:endParaRPr lang="en-US"/>
                    </a:p>
                  </a:txBody>
                  <a:tcPr/>
                </a:tc>
                <a:tc>
                  <a:txBody>
                    <a:bodyPr/>
                    <a:lstStyle/>
                    <a:p>
                      <a:r>
                        <a:rPr lang="en-US" smtClean="0"/>
                        <a:t>Memory Management</a:t>
                      </a:r>
                      <a:endParaRPr lang="en-US"/>
                    </a:p>
                  </a:txBody>
                  <a:tcPr/>
                </a:tc>
                <a:tc>
                  <a:txBody>
                    <a:bodyPr/>
                    <a:lstStyle/>
                    <a:p>
                      <a:r>
                        <a:rPr lang="en-US" smtClean="0"/>
                        <a:t>File Management</a:t>
                      </a:r>
                      <a:endParaRPr lang="en-US"/>
                    </a:p>
                  </a:txBody>
                  <a:tcPr/>
                </a:tc>
              </a:tr>
              <a:tr h="370840">
                <a:tc>
                  <a:txBody>
                    <a:bodyPr/>
                    <a:lstStyle/>
                    <a:p>
                      <a:r>
                        <a:rPr lang="en-US" smtClean="0"/>
                        <a:t>Registers</a:t>
                      </a:r>
                    </a:p>
                    <a:p>
                      <a:r>
                        <a:rPr lang="en-US" smtClean="0"/>
                        <a:t>Program counter</a:t>
                      </a:r>
                    </a:p>
                    <a:p>
                      <a:r>
                        <a:rPr lang="en-US" smtClean="0"/>
                        <a:t>Program status word</a:t>
                      </a:r>
                    </a:p>
                    <a:p>
                      <a:r>
                        <a:rPr lang="en-US" smtClean="0"/>
                        <a:t>Stack pointer</a:t>
                      </a:r>
                    </a:p>
                    <a:p>
                      <a:r>
                        <a:rPr lang="en-US" smtClean="0"/>
                        <a:t>Process state</a:t>
                      </a:r>
                    </a:p>
                    <a:p>
                      <a:r>
                        <a:rPr lang="en-US" smtClean="0"/>
                        <a:t>Priority</a:t>
                      </a:r>
                    </a:p>
                    <a:p>
                      <a:r>
                        <a:rPr lang="en-US" smtClean="0"/>
                        <a:t>Scheduling parameters</a:t>
                      </a:r>
                    </a:p>
                    <a:p>
                      <a:r>
                        <a:rPr lang="en-US" smtClean="0"/>
                        <a:t>ProcessID</a:t>
                      </a:r>
                    </a:p>
                    <a:p>
                      <a:r>
                        <a:rPr lang="en-US" smtClean="0"/>
                        <a:t>Parent process</a:t>
                      </a:r>
                    </a:p>
                    <a:p>
                      <a:r>
                        <a:rPr lang="en-US" smtClean="0"/>
                        <a:t>Process group</a:t>
                      </a:r>
                    </a:p>
                    <a:p>
                      <a:r>
                        <a:rPr lang="en-US" smtClean="0"/>
                        <a:t>Signals</a:t>
                      </a:r>
                    </a:p>
                    <a:p>
                      <a:r>
                        <a:rPr lang="en-US" smtClean="0"/>
                        <a:t>Time</a:t>
                      </a:r>
                      <a:r>
                        <a:rPr lang="en-US" baseline="0" smtClean="0"/>
                        <a:t> when process started</a:t>
                      </a:r>
                    </a:p>
                    <a:p>
                      <a:r>
                        <a:rPr lang="en-US" baseline="0" smtClean="0"/>
                        <a:t>CPU time used</a:t>
                      </a:r>
                    </a:p>
                    <a:p>
                      <a:r>
                        <a:rPr lang="en-US" baseline="0" smtClean="0"/>
                        <a:t>Children CPU’s time</a:t>
                      </a:r>
                    </a:p>
                    <a:p>
                      <a:r>
                        <a:rPr lang="en-US" baseline="0" smtClean="0"/>
                        <a:t>Time of next alarm</a:t>
                      </a:r>
                      <a:endParaRPr lang="en-US"/>
                    </a:p>
                  </a:txBody>
                  <a:tcPr/>
                </a:tc>
                <a:tc>
                  <a:txBody>
                    <a:bodyPr/>
                    <a:lstStyle/>
                    <a:p>
                      <a:r>
                        <a:rPr lang="en-US" smtClean="0"/>
                        <a:t>Pointer to text segment info</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Pointer to data segment info</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Pointer to stack segment info</a:t>
                      </a:r>
                    </a:p>
                    <a:p>
                      <a:endParaRPr lang="en-US" smtClean="0"/>
                    </a:p>
                    <a:p>
                      <a:endParaRPr lang="en-US"/>
                    </a:p>
                  </a:txBody>
                  <a:tcPr/>
                </a:tc>
                <a:tc>
                  <a:txBody>
                    <a:bodyPr/>
                    <a:lstStyle/>
                    <a:p>
                      <a:r>
                        <a:rPr lang="en-US" smtClean="0"/>
                        <a:t>Root directory</a:t>
                      </a:r>
                    </a:p>
                    <a:p>
                      <a:r>
                        <a:rPr lang="en-US" smtClean="0"/>
                        <a:t>Working directory</a:t>
                      </a:r>
                    </a:p>
                    <a:p>
                      <a:r>
                        <a:rPr lang="en-US" smtClean="0"/>
                        <a:t>File descriptors</a:t>
                      </a:r>
                    </a:p>
                    <a:p>
                      <a:r>
                        <a:rPr lang="en-US" smtClean="0"/>
                        <a:t>UserID</a:t>
                      </a:r>
                    </a:p>
                    <a:p>
                      <a:r>
                        <a:rPr lang="en-US" smtClean="0"/>
                        <a:t>GroupID</a:t>
                      </a:r>
                      <a:endParaRPr lang="en-US"/>
                    </a:p>
                  </a:txBody>
                  <a:tcPr/>
                </a:tc>
              </a:tr>
            </a:tbl>
          </a:graphicData>
        </a:graphic>
      </p:graphicFrame>
      <p:sp>
        <p:nvSpPr>
          <p:cNvPr id="6" name="Rectangle 5"/>
          <p:cNvSpPr/>
          <p:nvPr/>
        </p:nvSpPr>
        <p:spPr>
          <a:xfrm>
            <a:off x="457200" y="1143000"/>
            <a:ext cx="6477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a:solidFill>
                  <a:srgbClr val="0000FF"/>
                </a:solidFill>
              </a:rPr>
              <a:t>Figure 2-4: Some of the fields of a typical process table entry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
        <p:nvSpPr>
          <p:cNvPr id="8" name="Footer Placeholder 7"/>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152400" y="0"/>
            <a:ext cx="8763000" cy="762000"/>
          </a:xfrm>
        </p:spPr>
        <p:txBody>
          <a:bodyPr/>
          <a:lstStyle/>
          <a:p>
            <a:r>
              <a:rPr lang="en-US" smtClean="0"/>
              <a:t>Implement:  Swiching Between Processes</a:t>
            </a:r>
            <a:endParaRPr lang="en-US" smtClean="0">
              <a:latin typeface="Times New Roman" pitchFamily="18" charset="0"/>
              <a:cs typeface="Times New Roman" pitchFamily="18" charset="0"/>
            </a:endParaRPr>
          </a:p>
        </p:txBody>
      </p:sp>
      <p:pic>
        <p:nvPicPr>
          <p:cNvPr id="20484" name="Picture 5"/>
          <p:cNvPicPr>
            <a:picLocks noChangeAspect="1" noChangeArrowheads="1"/>
          </p:cNvPicPr>
          <p:nvPr/>
        </p:nvPicPr>
        <p:blipFill>
          <a:blip r:embed="rId3"/>
          <a:srcRect l="4802" t="873" r="4802" b="291"/>
          <a:stretch>
            <a:fillRect/>
          </a:stretch>
        </p:blipFill>
        <p:spPr bwMode="auto">
          <a:xfrm>
            <a:off x="1600200" y="965200"/>
            <a:ext cx="6629400" cy="5435600"/>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76200" y="0"/>
            <a:ext cx="8763000" cy="685800"/>
          </a:xfrm>
        </p:spPr>
        <p:txBody>
          <a:bodyPr/>
          <a:lstStyle/>
          <a:p>
            <a:r>
              <a:rPr lang="en-US" smtClean="0">
                <a:latin typeface="Times New Roman" pitchFamily="18" charset="0"/>
                <a:cs typeface="Times New Roman" pitchFamily="18" charset="0"/>
              </a:rPr>
              <a:t>Implement: System Calls</a:t>
            </a:r>
          </a:p>
        </p:txBody>
      </p:sp>
      <p:sp>
        <p:nvSpPr>
          <p:cNvPr id="6" name="Rectangle 5"/>
          <p:cNvSpPr/>
          <p:nvPr/>
        </p:nvSpPr>
        <p:spPr>
          <a:xfrm>
            <a:off x="76200" y="5943600"/>
            <a:ext cx="457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Memory image when a process is interrupted. </a:t>
            </a:r>
          </a:p>
        </p:txBody>
      </p:sp>
      <p:sp>
        <p:nvSpPr>
          <p:cNvPr id="7" name="Content Placeholder 6"/>
          <p:cNvSpPr>
            <a:spLocks noGrp="1"/>
          </p:cNvSpPr>
          <p:nvPr>
            <p:ph idx="1"/>
          </p:nvPr>
        </p:nvSpPr>
        <p:spPr>
          <a:xfrm>
            <a:off x="457200" y="1219200"/>
            <a:ext cx="1981200" cy="3200400"/>
          </a:xfrm>
        </p:spPr>
        <p:txBody>
          <a:bodyPr/>
          <a:lstStyle/>
          <a:p>
            <a:pPr marL="0" indent="0">
              <a:buFont typeface="Wingdings" pitchFamily="2" charset="2"/>
              <a:buNone/>
              <a:defRPr/>
            </a:pPr>
            <a:r>
              <a:rPr lang="en-US" sz="2400" smtClean="0"/>
              <a:t>A running process can be interrupted by an I/O operation,….</a:t>
            </a:r>
            <a:endParaRPr lang="en-US" sz="2400"/>
          </a:p>
        </p:txBody>
      </p:sp>
      <p:sp>
        <p:nvSpPr>
          <p:cNvPr id="8" name="Rectangle 7"/>
          <p:cNvSpPr/>
          <p:nvPr/>
        </p:nvSpPr>
        <p:spPr>
          <a:xfrm>
            <a:off x="2971800" y="3810000"/>
            <a:ext cx="18288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b="1" u="sng"/>
              <a:t>ROM</a:t>
            </a:r>
            <a:endParaRPr lang="en-US"/>
          </a:p>
          <a:p>
            <a:pPr>
              <a:defRPr/>
            </a:pPr>
            <a:r>
              <a:rPr lang="en-US" b="1" u="sng"/>
              <a:t>Interrupt 1</a:t>
            </a:r>
          </a:p>
          <a:p>
            <a:pPr>
              <a:defRPr/>
            </a:pPr>
            <a:r>
              <a:rPr lang="en-US"/>
              <a:t>&lt;code&gt;</a:t>
            </a:r>
          </a:p>
          <a:p>
            <a:pPr>
              <a:defRPr/>
            </a:pPr>
            <a:r>
              <a:rPr lang="en-US" b="1" u="sng"/>
              <a:t>Interrupt 2</a:t>
            </a:r>
          </a:p>
          <a:p>
            <a:pPr>
              <a:defRPr/>
            </a:pPr>
            <a:r>
              <a:rPr lang="en-US"/>
              <a:t>&lt;code&gt;</a:t>
            </a:r>
          </a:p>
          <a:p>
            <a:pPr>
              <a:defRPr/>
            </a:pPr>
            <a:r>
              <a:rPr lang="en-US" b="1" u="sng"/>
              <a:t>Interrupt 3</a:t>
            </a:r>
          </a:p>
          <a:p>
            <a:pPr>
              <a:defRPr/>
            </a:pPr>
            <a:r>
              <a:rPr lang="en-US"/>
              <a:t>&lt;code&gt;</a:t>
            </a:r>
            <a:endParaRPr lang="en-US" b="1" u="sng"/>
          </a:p>
        </p:txBody>
      </p:sp>
      <p:sp>
        <p:nvSpPr>
          <p:cNvPr id="9" name="Rectangle 8"/>
          <p:cNvSpPr/>
          <p:nvPr/>
        </p:nvSpPr>
        <p:spPr>
          <a:xfrm>
            <a:off x="2971800" y="31242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t>OS services</a:t>
            </a:r>
          </a:p>
        </p:txBody>
      </p:sp>
      <p:sp>
        <p:nvSpPr>
          <p:cNvPr id="10" name="Rectangle 9"/>
          <p:cNvSpPr/>
          <p:nvPr/>
        </p:nvSpPr>
        <p:spPr>
          <a:xfrm>
            <a:off x="2971800" y="2895600"/>
            <a:ext cx="1828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P3</a:t>
            </a:r>
          </a:p>
        </p:txBody>
      </p:sp>
      <p:sp>
        <p:nvSpPr>
          <p:cNvPr id="11" name="Rectangle 10"/>
          <p:cNvSpPr/>
          <p:nvPr/>
        </p:nvSpPr>
        <p:spPr>
          <a:xfrm>
            <a:off x="2971800" y="1219200"/>
            <a:ext cx="1828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P2 (active)</a:t>
            </a:r>
          </a:p>
          <a:p>
            <a:pPr>
              <a:defRPr/>
            </a:pPr>
            <a:r>
              <a:rPr lang="en-US"/>
              <a:t>….</a:t>
            </a:r>
          </a:p>
          <a:p>
            <a:pPr>
              <a:defRPr/>
            </a:pPr>
            <a:r>
              <a:rPr lang="en-US"/>
              <a:t>Read HDD</a:t>
            </a:r>
          </a:p>
          <a:p>
            <a:pPr>
              <a:defRPr/>
            </a:pPr>
            <a:r>
              <a:rPr lang="en-US"/>
              <a:t>…</a:t>
            </a:r>
          </a:p>
          <a:p>
            <a:pPr>
              <a:defRPr/>
            </a:pPr>
            <a:r>
              <a:rPr lang="en-US"/>
              <a:t>Print out x</a:t>
            </a:r>
          </a:p>
        </p:txBody>
      </p:sp>
      <p:sp>
        <p:nvSpPr>
          <p:cNvPr id="12" name="Rectangle 11"/>
          <p:cNvSpPr/>
          <p:nvPr/>
        </p:nvSpPr>
        <p:spPr>
          <a:xfrm>
            <a:off x="2971800" y="914400"/>
            <a:ext cx="1828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P1</a:t>
            </a:r>
          </a:p>
        </p:txBody>
      </p:sp>
      <p:cxnSp>
        <p:nvCxnSpPr>
          <p:cNvPr id="15" name="Straight Arrow Connector 14"/>
          <p:cNvCxnSpPr/>
          <p:nvPr/>
        </p:nvCxnSpPr>
        <p:spPr>
          <a:xfrm rot="5400000">
            <a:off x="3621088" y="3848100"/>
            <a:ext cx="5318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3160713" y="3009900"/>
            <a:ext cx="534988"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438400" y="4799013"/>
            <a:ext cx="609600" cy="15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1066801" y="3429000"/>
            <a:ext cx="27432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1"/>
          </p:cNvCxnSpPr>
          <p:nvPr/>
        </p:nvCxnSpPr>
        <p:spPr>
          <a:xfrm>
            <a:off x="2438400" y="2057400"/>
            <a:ext cx="533400"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5" name="Left Brace 34"/>
          <p:cNvSpPr/>
          <p:nvPr/>
        </p:nvSpPr>
        <p:spPr>
          <a:xfrm>
            <a:off x="2286000" y="3810000"/>
            <a:ext cx="609600" cy="1981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6" name="Rectangle 35"/>
          <p:cNvSpPr/>
          <p:nvPr/>
        </p:nvSpPr>
        <p:spPr>
          <a:xfrm>
            <a:off x="76200" y="3733800"/>
            <a:ext cx="2209800" cy="1905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Interrupt vector</a:t>
            </a:r>
          </a:p>
          <a:p>
            <a:pPr algn="ctr">
              <a:defRPr/>
            </a:pPr>
            <a:r>
              <a:rPr lang="en-US">
                <a:solidFill>
                  <a:schemeClr val="tx1"/>
                </a:solidFill>
              </a:rPr>
              <a:t>(low and fixed location)</a:t>
            </a:r>
          </a:p>
          <a:p>
            <a:pPr algn="ctr">
              <a:defRPr/>
            </a:pPr>
            <a:r>
              <a:rPr lang="en-US">
                <a:solidFill>
                  <a:schemeClr val="tx1"/>
                </a:solidFill>
              </a:rPr>
              <a:t>c</a:t>
            </a:r>
            <a:r>
              <a:rPr lang="en-US" smtClean="0">
                <a:solidFill>
                  <a:schemeClr val="tx1"/>
                </a:solidFill>
              </a:rPr>
              <a:t>ontains </a:t>
            </a:r>
            <a:r>
              <a:rPr lang="en-US">
                <a:solidFill>
                  <a:schemeClr val="tx1"/>
                </a:solidFill>
              </a:rPr>
              <a:t>a list of routines for basic IO operations.</a:t>
            </a:r>
          </a:p>
        </p:txBody>
      </p:sp>
      <p:cxnSp>
        <p:nvCxnSpPr>
          <p:cNvPr id="38" name="Straight Arrow Connector 37"/>
          <p:cNvCxnSpPr/>
          <p:nvPr/>
        </p:nvCxnSpPr>
        <p:spPr>
          <a:xfrm rot="5400000">
            <a:off x="3389313" y="3009900"/>
            <a:ext cx="534988" cy="1587"/>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3773487" y="3846513"/>
            <a:ext cx="531813" cy="1588"/>
          </a:xfrm>
          <a:prstGeom prst="straightConnector1">
            <a:avLst/>
          </a:prstGeom>
          <a:ln>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105400" y="838200"/>
            <a:ext cx="38100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All standard IO mechanisms are  stored in ROM. Each standard device is assigned an interrupt (a sub-routine) as a standard driver of this device, a subroutine can contain some functions.</a:t>
            </a:r>
          </a:p>
          <a:p>
            <a:r>
              <a:rPr lang="en-US" smtClean="0"/>
              <a:t>Example: In x86 CPU architecture, </a:t>
            </a:r>
          </a:p>
          <a:p>
            <a:r>
              <a:rPr lang="en-US" smtClean="0"/>
              <a:t>Interupt </a:t>
            </a:r>
            <a:r>
              <a:rPr lang="en-US" b="1" smtClean="0"/>
              <a:t>0x10</a:t>
            </a:r>
            <a:r>
              <a:rPr lang="en-US" smtClean="0"/>
              <a:t> for VGA managing:   </a:t>
            </a:r>
            <a:endParaRPr lang="en-US"/>
          </a:p>
        </p:txBody>
      </p:sp>
      <p:graphicFrame>
        <p:nvGraphicFramePr>
          <p:cNvPr id="20" name="Table 19"/>
          <p:cNvGraphicFramePr>
            <a:graphicFrameLocks noGrp="1"/>
          </p:cNvGraphicFramePr>
          <p:nvPr/>
        </p:nvGraphicFramePr>
        <p:xfrm>
          <a:off x="5181600" y="3276601"/>
          <a:ext cx="3733800" cy="3048001"/>
        </p:xfrm>
        <a:graphic>
          <a:graphicData uri="http://schemas.openxmlformats.org/drawingml/2006/table">
            <a:tbl>
              <a:tblPr/>
              <a:tblGrid>
                <a:gridCol w="2667000"/>
                <a:gridCol w="1066800"/>
              </a:tblGrid>
              <a:tr h="524856">
                <a:tc>
                  <a:txBody>
                    <a:bodyPr/>
                    <a:lstStyle/>
                    <a:p>
                      <a:pPr marL="0" marR="0" algn="ctr">
                        <a:lnSpc>
                          <a:spcPts val="1200"/>
                        </a:lnSpc>
                        <a:spcBef>
                          <a:spcPts val="1200"/>
                        </a:spcBef>
                        <a:spcAft>
                          <a:spcPts val="1200"/>
                        </a:spcAft>
                      </a:pPr>
                      <a:r>
                        <a:rPr lang="en-US" sz="1600" b="1">
                          <a:solidFill>
                            <a:srgbClr val="000000"/>
                          </a:solidFill>
                          <a:latin typeface="Arial"/>
                          <a:ea typeface="Times New Roman"/>
                          <a:cs typeface="Times New Roman"/>
                        </a:rPr>
                        <a:t>Function</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ts val="1200"/>
                        </a:lnSpc>
                        <a:spcBef>
                          <a:spcPts val="1200"/>
                        </a:spcBef>
                        <a:spcAft>
                          <a:spcPts val="1200"/>
                        </a:spcAft>
                      </a:pPr>
                      <a:r>
                        <a:rPr lang="en-US" sz="1600" b="1">
                          <a:solidFill>
                            <a:srgbClr val="000000"/>
                          </a:solidFill>
                          <a:latin typeface="Arial"/>
                          <a:ea typeface="Times New Roman"/>
                          <a:cs typeface="Times New Roman"/>
                        </a:rPr>
                        <a:t>Function code</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r>
              <a:tr h="314176">
                <a:tc>
                  <a:txBody>
                    <a:bodyPr/>
                    <a:lstStyle/>
                    <a:p>
                      <a:pPr marL="0" marR="0">
                        <a:lnSpc>
                          <a:spcPts val="1200"/>
                        </a:lnSpc>
                        <a:spcBef>
                          <a:spcPts val="1200"/>
                        </a:spcBef>
                        <a:spcAft>
                          <a:spcPts val="1200"/>
                        </a:spcAft>
                      </a:pPr>
                      <a:r>
                        <a:rPr lang="en-US" sz="1600">
                          <a:solidFill>
                            <a:schemeClr val="tx1"/>
                          </a:solidFill>
                          <a:latin typeface="Arial"/>
                          <a:ea typeface="Times New Roman"/>
                          <a:cs typeface="Times New Roman"/>
                        </a:rPr>
                        <a:t>Set video mode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1200"/>
                        </a:spcBef>
                        <a:spcAft>
                          <a:spcPts val="1200"/>
                        </a:spcAft>
                      </a:pPr>
                      <a:r>
                        <a:rPr lang="en-US" sz="1600" smtClean="0">
                          <a:solidFill>
                            <a:srgbClr val="000000"/>
                          </a:solidFill>
                          <a:latin typeface="Arial"/>
                          <a:ea typeface="Times New Roman"/>
                          <a:cs typeface="Times New Roman"/>
                        </a:rPr>
                        <a:t>00h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00957">
                <a:tc>
                  <a:txBody>
                    <a:bodyPr/>
                    <a:lstStyle/>
                    <a:p>
                      <a:pPr marL="0" marR="0">
                        <a:lnSpc>
                          <a:spcPts val="1200"/>
                        </a:lnSpc>
                        <a:spcBef>
                          <a:spcPts val="1200"/>
                        </a:spcBef>
                        <a:spcAft>
                          <a:spcPts val="1200"/>
                        </a:spcAft>
                      </a:pPr>
                      <a:r>
                        <a:rPr lang="en-US" sz="1600">
                          <a:solidFill>
                            <a:schemeClr val="tx1"/>
                          </a:solidFill>
                          <a:latin typeface="Arial"/>
                          <a:ea typeface="Times New Roman"/>
                          <a:cs typeface="Times New Roman"/>
                        </a:rPr>
                        <a:t>Set text-mode cursor shape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1200"/>
                        </a:spcBef>
                        <a:spcAft>
                          <a:spcPts val="1200"/>
                        </a:spcAft>
                      </a:pPr>
                      <a:r>
                        <a:rPr lang="en-US" sz="1600" smtClean="0">
                          <a:solidFill>
                            <a:srgbClr val="000000"/>
                          </a:solidFill>
                          <a:latin typeface="Arial"/>
                          <a:ea typeface="Times New Roman"/>
                          <a:cs typeface="Times New Roman"/>
                        </a:rPr>
                        <a:t>01h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314176">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Set cursor position</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02h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24856">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Get cursor position and shape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03h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568023">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Read </a:t>
                      </a:r>
                      <a:r>
                        <a:rPr lang="en-US" sz="1600" u="none" strike="noStrike">
                          <a:solidFill>
                            <a:schemeClr val="tx1"/>
                          </a:solidFill>
                          <a:latin typeface="Arial"/>
                          <a:ea typeface="Times New Roman"/>
                          <a:cs typeface="Times New Roman"/>
                        </a:rPr>
                        <a:t>light pen</a:t>
                      </a:r>
                      <a:r>
                        <a:rPr lang="en-US" sz="1600">
                          <a:solidFill>
                            <a:schemeClr val="tx1"/>
                          </a:solidFill>
                          <a:latin typeface="Arial"/>
                          <a:ea typeface="Times New Roman"/>
                          <a:cs typeface="Times New Roman"/>
                        </a:rPr>
                        <a:t>position (Does not work on </a:t>
                      </a:r>
                      <a:r>
                        <a:rPr lang="en-US" sz="1600" u="none" strike="noStrike">
                          <a:solidFill>
                            <a:schemeClr val="tx1"/>
                          </a:solidFill>
                          <a:latin typeface="Arial"/>
                          <a:ea typeface="Times New Roman"/>
                          <a:cs typeface="Times New Roman"/>
                        </a:rPr>
                        <a:t>VGA</a:t>
                      </a:r>
                      <a:r>
                        <a:rPr lang="en-US" sz="1600">
                          <a:solidFill>
                            <a:schemeClr val="tx1"/>
                          </a:solidFill>
                          <a:latin typeface="Arial"/>
                          <a:ea typeface="Times New Roman"/>
                          <a:cs typeface="Times New Roman"/>
                        </a:rPr>
                        <a:t>systems)</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04h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r h="400957">
                <a:tc>
                  <a:txBody>
                    <a:bodyPr/>
                    <a:lstStyle/>
                    <a:p>
                      <a:pPr marL="0" marR="0">
                        <a:lnSpc>
                          <a:spcPts val="1200"/>
                        </a:lnSpc>
                        <a:spcBef>
                          <a:spcPts val="0"/>
                        </a:spcBef>
                        <a:spcAft>
                          <a:spcPts val="0"/>
                        </a:spcAft>
                      </a:pPr>
                      <a:r>
                        <a:rPr lang="en-US" sz="1600">
                          <a:solidFill>
                            <a:schemeClr val="tx1"/>
                          </a:solidFill>
                          <a:latin typeface="Arial"/>
                          <a:ea typeface="Times New Roman"/>
                          <a:cs typeface="Times New Roman"/>
                        </a:rPr>
                        <a:t>Select active display page</a:t>
                      </a:r>
                      <a:endParaRPr lang="en-US" sz="2800">
                        <a:solidFill>
                          <a:schemeClr val="tx1"/>
                        </a:solidFill>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nSpc>
                          <a:spcPts val="1200"/>
                        </a:lnSpc>
                        <a:spcBef>
                          <a:spcPts val="0"/>
                        </a:spcBef>
                        <a:spcAft>
                          <a:spcPts val="0"/>
                        </a:spcAft>
                      </a:pPr>
                      <a:r>
                        <a:rPr lang="en-US" sz="1600" smtClean="0">
                          <a:solidFill>
                            <a:srgbClr val="000000"/>
                          </a:solidFill>
                          <a:latin typeface="Arial"/>
                          <a:ea typeface="Times New Roman"/>
                          <a:cs typeface="Times New Roman"/>
                        </a:rPr>
                        <a:t>05h</a:t>
                      </a:r>
                      <a:endParaRPr lang="en-US" sz="2800">
                        <a:latin typeface="Calibri"/>
                        <a:ea typeface="Calibri"/>
                        <a:cs typeface="Times New Roman"/>
                      </a:endParaRPr>
                    </a:p>
                  </a:txBody>
                  <a:tcPr marR="30480" marT="30480" marB="30480"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r>
            </a:tbl>
          </a:graphicData>
        </a:graphic>
      </p:graphicFrame>
      <p:sp>
        <p:nvSpPr>
          <p:cNvPr id="21" name="Slide Number Placeholder 20"/>
          <p:cNvSpPr>
            <a:spLocks noGrp="1"/>
          </p:cNvSpPr>
          <p:nvPr>
            <p:ph type="sldNum" sz="quarter" idx="12"/>
          </p:nvPr>
        </p:nvSpPr>
        <p:spPr/>
        <p:txBody>
          <a:bodyPr/>
          <a:lstStyle/>
          <a:p>
            <a:fld id="{190CC846-20B3-454D-AF77-DE04E39CF884}" type="slidenum">
              <a:rPr lang="en-US" smtClean="0"/>
              <a:pPr/>
              <a:t>19</a:t>
            </a:fld>
            <a:endParaRPr lang="en-US"/>
          </a:p>
        </p:txBody>
      </p:sp>
      <p:sp>
        <p:nvSpPr>
          <p:cNvPr id="22" name="Footer Placeholder 21"/>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487362"/>
          </a:xfrm>
        </p:spPr>
        <p:txBody>
          <a:bodyPr/>
          <a:lstStyle/>
          <a:p>
            <a:r>
              <a:rPr lang="en-US" smtClean="0">
                <a:latin typeface="Arial" charset="0"/>
                <a:cs typeface="Arial" charset="0"/>
              </a:rPr>
              <a:t>Introduction</a:t>
            </a:r>
          </a:p>
        </p:txBody>
      </p:sp>
      <p:sp>
        <p:nvSpPr>
          <p:cNvPr id="3" name="Content Placeholder 2"/>
          <p:cNvSpPr>
            <a:spLocks noGrp="1"/>
          </p:cNvSpPr>
          <p:nvPr>
            <p:ph idx="1"/>
          </p:nvPr>
        </p:nvSpPr>
        <p:spPr>
          <a:xfrm>
            <a:off x="381000" y="1447800"/>
            <a:ext cx="8458200" cy="3657600"/>
          </a:xfrm>
        </p:spPr>
        <p:txBody>
          <a:bodyPr>
            <a:normAutofit/>
          </a:bodyPr>
          <a:lstStyle/>
          <a:p>
            <a:pPr>
              <a:buFont typeface="Wingdings" pitchFamily="2" charset="2"/>
              <a:buNone/>
              <a:defRPr/>
            </a:pPr>
            <a:r>
              <a:rPr lang="en-US" smtClean="0">
                <a:solidFill>
                  <a:srgbClr val="0000FF"/>
                </a:solidFill>
              </a:rPr>
              <a:t>Nowaday, OSs allows: </a:t>
            </a:r>
          </a:p>
          <a:p>
            <a:pPr>
              <a:defRPr/>
            </a:pPr>
            <a:r>
              <a:rPr lang="en-US" smtClean="0">
                <a:solidFill>
                  <a:srgbClr val="0000FF"/>
                </a:solidFill>
              </a:rPr>
              <a:t>Multiple processes running concurrently.</a:t>
            </a:r>
          </a:p>
          <a:p>
            <a:pPr>
              <a:defRPr/>
            </a:pPr>
            <a:r>
              <a:rPr lang="en-US" smtClean="0">
                <a:solidFill>
                  <a:srgbClr val="0000FF"/>
                </a:solidFill>
              </a:rPr>
              <a:t>In a process, some codes can run concurrently.</a:t>
            </a:r>
          </a:p>
          <a:p>
            <a:pPr>
              <a:buFont typeface="Wingdings" pitchFamily="2" charset="2"/>
              <a:buChar char="è"/>
              <a:defRPr/>
            </a:pPr>
            <a:r>
              <a:rPr lang="en-US" smtClean="0">
                <a:solidFill>
                  <a:srgbClr val="0000FF"/>
                </a:solidFill>
                <a:sym typeface="Wingdings" pitchFamily="2" charset="2"/>
              </a:rPr>
              <a:t>Number of CPUs &lt;&lt; number of processes. How does an OS manage them? scheduling</a:t>
            </a:r>
          </a:p>
          <a:p>
            <a:pPr>
              <a:buFont typeface="Wingdings" pitchFamily="2" charset="2"/>
              <a:buChar char="è"/>
              <a:defRPr/>
            </a:pPr>
            <a:r>
              <a:rPr lang="en-US" smtClean="0">
                <a:solidFill>
                  <a:srgbClr val="0000FF"/>
                </a:solidFill>
                <a:sym typeface="Wingdings" pitchFamily="2" charset="2"/>
              </a:rPr>
              <a:t>Where are schedulers installed, kernel or shell?</a:t>
            </a:r>
            <a:endParaRPr lang="en-US">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304800" y="0"/>
            <a:ext cx="8610600" cy="1143000"/>
          </a:xfrm>
        </p:spPr>
        <p:txBody>
          <a:bodyPr/>
          <a:lstStyle/>
          <a:p>
            <a:r>
              <a:rPr lang="en-US" smtClean="0">
                <a:latin typeface="Times New Roman" pitchFamily="18" charset="0"/>
                <a:cs typeface="Times New Roman" pitchFamily="18" charset="0"/>
              </a:rPr>
              <a:t>Implementation of Processes …</a:t>
            </a:r>
          </a:p>
        </p:txBody>
      </p:sp>
      <p:sp>
        <p:nvSpPr>
          <p:cNvPr id="22531" name="Rectangle 3"/>
          <p:cNvSpPr>
            <a:spLocks noGrp="1"/>
          </p:cNvSpPr>
          <p:nvPr>
            <p:ph type="body" idx="1"/>
          </p:nvPr>
        </p:nvSpPr>
        <p:spPr>
          <a:xfrm>
            <a:off x="228600" y="1143000"/>
            <a:ext cx="8915400" cy="457200"/>
          </a:xfrm>
        </p:spPr>
        <p:txBody>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Interrupt handling and scheduling are summarized</a:t>
            </a:r>
            <a:endParaRPr lang="de-DE" sz="2400" smtClean="0">
              <a:latin typeface="Times New Roman" pitchFamily="18" charset="0"/>
              <a:cs typeface="Times New Roman" pitchFamily="18" charset="0"/>
            </a:endParaRPr>
          </a:p>
        </p:txBody>
      </p:sp>
      <p:sp>
        <p:nvSpPr>
          <p:cNvPr id="22532" name="Text Box 4"/>
          <p:cNvSpPr txBox="1">
            <a:spLocks noChangeArrowheads="1"/>
          </p:cNvSpPr>
          <p:nvPr/>
        </p:nvSpPr>
        <p:spPr bwMode="auto">
          <a:xfrm>
            <a:off x="3375025" y="4876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2-5.</a:t>
            </a:r>
          </a:p>
        </p:txBody>
      </p:sp>
      <p:pic>
        <p:nvPicPr>
          <p:cNvPr id="22535" name="Picture 8"/>
          <p:cNvPicPr>
            <a:picLocks noChangeAspect="1" noChangeArrowheads="1"/>
          </p:cNvPicPr>
          <p:nvPr/>
        </p:nvPicPr>
        <p:blipFill>
          <a:blip r:embed="rId3"/>
          <a:srcRect/>
          <a:stretch>
            <a:fillRect/>
          </a:stretch>
        </p:blipFill>
        <p:spPr bwMode="auto">
          <a:xfrm>
            <a:off x="447675" y="1828800"/>
            <a:ext cx="7781925" cy="28289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0" y="0"/>
            <a:ext cx="9144000" cy="914400"/>
          </a:xfrm>
        </p:spPr>
        <p:txBody>
          <a:bodyPr/>
          <a:lstStyle/>
          <a:p>
            <a:r>
              <a:rPr lang="en-US" smtClean="0">
                <a:latin typeface="Times New Roman" pitchFamily="18" charset="0"/>
                <a:cs typeface="Times New Roman" pitchFamily="18" charset="0"/>
              </a:rPr>
              <a:t>2.1.9- Modeling Multiprogramming</a:t>
            </a:r>
          </a:p>
        </p:txBody>
      </p:sp>
      <p:sp>
        <p:nvSpPr>
          <p:cNvPr id="151555" name="Rectangle 3"/>
          <p:cNvSpPr>
            <a:spLocks noGrp="1"/>
          </p:cNvSpPr>
          <p:nvPr>
            <p:ph type="body" idx="1"/>
          </p:nvPr>
        </p:nvSpPr>
        <p:spPr>
          <a:xfrm>
            <a:off x="457200" y="1295400"/>
            <a:ext cx="8229600" cy="4800600"/>
          </a:xfrm>
        </p:spPr>
        <p:txBody>
          <a:bodyPr>
            <a:normAutofit fontScale="92500" lnSpcReduction="20000"/>
          </a:bodyPr>
          <a:lstStyle/>
          <a:p>
            <a:pPr algn="just">
              <a:buClrTx/>
              <a:buSzTx/>
              <a:buFont typeface="Arial" charset="0"/>
              <a:buChar char="•"/>
              <a:defRPr/>
            </a:pPr>
            <a:r>
              <a:rPr lang="en-US" smtClean="0">
                <a:latin typeface="Times New Roman" pitchFamily="18" charset="0"/>
                <a:cs typeface="Times New Roman" pitchFamily="18" charset="0"/>
              </a:rPr>
              <a:t>With probability viewpoint, the CPU utilization is a function of the number of processes. </a:t>
            </a:r>
          </a:p>
          <a:p>
            <a:pPr algn="ctr">
              <a:buClrTx/>
              <a:buSzTx/>
              <a:buFont typeface="Arial" charset="0"/>
              <a:buNone/>
              <a:defRPr/>
            </a:pPr>
            <a:r>
              <a:rPr lang="en-US" b="1" smtClean="0">
                <a:solidFill>
                  <a:srgbClr val="FF0000"/>
                </a:solidFill>
                <a:latin typeface="Times New Roman" pitchFamily="18" charset="0"/>
                <a:cs typeface="Times New Roman" pitchFamily="18" charset="0"/>
              </a:rPr>
              <a:t>CPU utilization = 1 - p</a:t>
            </a:r>
            <a:r>
              <a:rPr lang="en-US" b="1" baseline="30000" smtClean="0">
                <a:solidFill>
                  <a:srgbClr val="FF0000"/>
                </a:solidFill>
                <a:latin typeface="Times New Roman" pitchFamily="18" charset="0"/>
                <a:cs typeface="Times New Roman" pitchFamily="18" charset="0"/>
              </a:rPr>
              <a:t>n</a:t>
            </a:r>
            <a:endParaRPr lang="en-US" b="1" smtClean="0">
              <a:solidFill>
                <a:srgbClr val="FF0000"/>
              </a:solidFill>
              <a:latin typeface="Times New Roman" pitchFamily="18" charset="0"/>
              <a:cs typeface="Times New Roman" pitchFamily="18" charset="0"/>
            </a:endParaRPr>
          </a:p>
          <a:p>
            <a:pPr lvl="1" algn="just">
              <a:defRPr/>
            </a:pPr>
            <a:r>
              <a:rPr lang="en-US" smtClean="0">
                <a:solidFill>
                  <a:srgbClr val="FF0000"/>
                </a:solidFill>
                <a:latin typeface="Times New Roman" pitchFamily="18" charset="0"/>
                <a:cs typeface="Times New Roman" pitchFamily="18" charset="0"/>
              </a:rPr>
              <a:t>p</a:t>
            </a:r>
            <a:r>
              <a:rPr lang="en-US" smtClean="0">
                <a:latin typeface="Times New Roman" pitchFamily="18" charset="0"/>
                <a:cs typeface="Times New Roman" pitchFamily="18" charset="0"/>
              </a:rPr>
              <a:t>: time waiting for I/O to complete ( in which case, CPU will be idle)</a:t>
            </a:r>
          </a:p>
          <a:p>
            <a:pPr lvl="1" algn="just">
              <a:defRPr/>
            </a:pPr>
            <a:r>
              <a:rPr lang="en-US" smtClean="0">
                <a:solidFill>
                  <a:srgbClr val="FF0000"/>
                </a:solidFill>
                <a:latin typeface="Times New Roman" pitchFamily="18" charset="0"/>
                <a:cs typeface="Times New Roman" pitchFamily="18" charset="0"/>
              </a:rPr>
              <a:t>n</a:t>
            </a:r>
            <a:r>
              <a:rPr lang="en-US" smtClean="0">
                <a:latin typeface="Times New Roman" pitchFamily="18" charset="0"/>
                <a:cs typeface="Times New Roman" pitchFamily="18" charset="0"/>
              </a:rPr>
              <a:t>: number of processes</a:t>
            </a:r>
          </a:p>
          <a:p>
            <a:pPr algn="just">
              <a:defRPr/>
            </a:pPr>
            <a:r>
              <a:rPr lang="en-US" smtClean="0">
                <a:latin typeface="Times New Roman" pitchFamily="18" charset="0"/>
                <a:cs typeface="Times New Roman" pitchFamily="18" charset="0"/>
              </a:rPr>
              <a:t>Number of processes (</a:t>
            </a:r>
            <a:r>
              <a:rPr lang="en-US" smtClean="0">
                <a:solidFill>
                  <a:srgbClr val="FF0000"/>
                </a:solidFill>
                <a:latin typeface="Times New Roman" pitchFamily="18" charset="0"/>
                <a:cs typeface="Times New Roman" pitchFamily="18" charset="0"/>
              </a:rPr>
              <a:t>n</a:t>
            </a:r>
            <a:r>
              <a:rPr lang="en-US" smtClean="0">
                <a:latin typeface="Times New Roman" pitchFamily="18" charset="0"/>
                <a:cs typeface="Times New Roman" pitchFamily="18" charset="0"/>
              </a:rPr>
              <a:t>) is called </a:t>
            </a:r>
            <a:r>
              <a:rPr lang="en-US" b="1" smtClean="0">
                <a:latin typeface="Times New Roman" pitchFamily="18" charset="0"/>
                <a:cs typeface="Times New Roman" pitchFamily="18" charset="0"/>
              </a:rPr>
              <a:t>degree of multiprogramming</a:t>
            </a:r>
          </a:p>
          <a:p>
            <a:pPr>
              <a:defRPr/>
            </a:pPr>
            <a:r>
              <a:rPr lang="en-US" smtClean="0">
                <a:solidFill>
                  <a:srgbClr val="0000FF"/>
                </a:solidFill>
              </a:rPr>
              <a:t>How to evaluate n   ( the best number of processes) and CPU utilization of a specific system (next slide)</a:t>
            </a:r>
            <a:endParaRPr lang="en-US" smtClean="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0" y="0"/>
            <a:ext cx="9144000" cy="914400"/>
          </a:xfrm>
        </p:spPr>
        <p:txBody>
          <a:bodyPr/>
          <a:lstStyle/>
          <a:p>
            <a:r>
              <a:rPr lang="en-US" smtClean="0">
                <a:latin typeface="Times New Roman" pitchFamily="18" charset="0"/>
                <a:cs typeface="Times New Roman" pitchFamily="18" charset="0"/>
              </a:rPr>
              <a:t>Modeling Multiprogramming…</a:t>
            </a:r>
          </a:p>
        </p:txBody>
      </p:sp>
      <p:sp>
        <p:nvSpPr>
          <p:cNvPr id="24579" name="Rectangle 3"/>
          <p:cNvSpPr>
            <a:spLocks noGrp="1"/>
          </p:cNvSpPr>
          <p:nvPr>
            <p:ph type="body" idx="1"/>
          </p:nvPr>
        </p:nvSpPr>
        <p:spPr>
          <a:xfrm>
            <a:off x="457200" y="1295400"/>
            <a:ext cx="8229600" cy="4953000"/>
          </a:xfrm>
        </p:spPr>
        <p:txBody>
          <a:bodyPr>
            <a:normAutofit lnSpcReduction="10000"/>
          </a:bodyPr>
          <a:lstStyle/>
          <a:p>
            <a:pPr algn="just">
              <a:buClrTx/>
              <a:buSzTx/>
              <a:buFont typeface="Arial" charset="0"/>
              <a:buChar char="•"/>
            </a:pPr>
            <a:r>
              <a:rPr lang="en-US" smtClean="0">
                <a:latin typeface="Times New Roman" pitchFamily="18" charset="0"/>
                <a:cs typeface="Times New Roman" pitchFamily="18" charset="0"/>
              </a:rPr>
              <a:t>Example for CPU Utilization evaluation</a:t>
            </a:r>
          </a:p>
          <a:p>
            <a:pPr lvl="1" algn="just"/>
            <a:r>
              <a:rPr lang="en-US" smtClean="0">
                <a:latin typeface="Times New Roman" pitchFamily="18" charset="0"/>
                <a:cs typeface="Times New Roman" pitchFamily="18" charset="0"/>
              </a:rPr>
              <a:t>A </a:t>
            </a:r>
            <a:r>
              <a:rPr lang="en-US" smtClean="0">
                <a:solidFill>
                  <a:srgbClr val="FF3300"/>
                </a:solidFill>
                <a:latin typeface="Times New Roman" pitchFamily="18" charset="0"/>
                <a:cs typeface="Times New Roman" pitchFamily="18" charset="0"/>
              </a:rPr>
              <a:t>computer has 512MB </a:t>
            </a:r>
            <a:r>
              <a:rPr lang="en-US" smtClean="0">
                <a:latin typeface="Times New Roman" pitchFamily="18" charset="0"/>
                <a:cs typeface="Times New Roman" pitchFamily="18" charset="0"/>
              </a:rPr>
              <a:t>of memory, with </a:t>
            </a:r>
            <a:r>
              <a:rPr lang="en-US" smtClean="0">
                <a:solidFill>
                  <a:srgbClr val="0000FF"/>
                </a:solidFill>
                <a:latin typeface="Times New Roman" pitchFamily="18" charset="0"/>
                <a:cs typeface="Times New Roman" pitchFamily="18" charset="0"/>
              </a:rPr>
              <a:t>OS taking 128 MB</a:t>
            </a:r>
            <a:r>
              <a:rPr lang="en-US" smtClean="0">
                <a:latin typeface="Times New Roman" pitchFamily="18" charset="0"/>
                <a:cs typeface="Times New Roman" pitchFamily="18" charset="0"/>
              </a:rPr>
              <a:t> and each </a:t>
            </a:r>
            <a:r>
              <a:rPr lang="en-US" smtClean="0">
                <a:solidFill>
                  <a:srgbClr val="00B050"/>
                </a:solidFill>
                <a:latin typeface="Times New Roman" pitchFamily="18" charset="0"/>
                <a:cs typeface="Times New Roman" pitchFamily="18" charset="0"/>
              </a:rPr>
              <a:t>user program also taking up 128MB</a:t>
            </a:r>
            <a:r>
              <a:rPr lang="en-US" smtClean="0">
                <a:latin typeface="Times New Roman" pitchFamily="18" charset="0"/>
                <a:cs typeface="Times New Roman" pitchFamily="18" charset="0"/>
              </a:rPr>
              <a:t> with an </a:t>
            </a:r>
            <a:r>
              <a:rPr lang="en-US" smtClean="0">
                <a:solidFill>
                  <a:srgbClr val="7030A0"/>
                </a:solidFill>
                <a:latin typeface="Times New Roman" pitchFamily="18" charset="0"/>
                <a:cs typeface="Times New Roman" pitchFamily="18" charset="0"/>
              </a:rPr>
              <a:t>80% average I/O wait</a:t>
            </a:r>
          </a:p>
          <a:p>
            <a:pPr lvl="2" algn="just"/>
            <a:r>
              <a:rPr lang="en-US" smtClean="0">
                <a:latin typeface="Times New Roman" pitchFamily="18" charset="0"/>
                <a:cs typeface="Times New Roman" pitchFamily="18" charset="0"/>
              </a:rPr>
              <a:t>Memory for user-processes: </a:t>
            </a:r>
            <a:r>
              <a:rPr lang="en-US" smtClean="0">
                <a:solidFill>
                  <a:srgbClr val="FF0000"/>
                </a:solidFill>
                <a:latin typeface="Times New Roman" pitchFamily="18" charset="0"/>
                <a:cs typeface="Times New Roman" pitchFamily="18" charset="0"/>
              </a:rPr>
              <a:t>512</a:t>
            </a:r>
            <a:r>
              <a:rPr lang="en-US" smtClean="0">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rPr>
              <a:t>128</a:t>
            </a:r>
          </a:p>
          <a:p>
            <a:pPr lvl="2" algn="just"/>
            <a:r>
              <a:rPr lang="en-US" smtClean="0">
                <a:latin typeface="Times New Roman" pitchFamily="18" charset="0"/>
                <a:cs typeface="Times New Roman" pitchFamily="18" charset="0"/>
              </a:rPr>
              <a:t>Number of processes: n= (</a:t>
            </a:r>
            <a:r>
              <a:rPr lang="en-US" smtClean="0">
                <a:solidFill>
                  <a:srgbClr val="FF0000"/>
                </a:solidFill>
                <a:latin typeface="Times New Roman" pitchFamily="18" charset="0"/>
                <a:cs typeface="Times New Roman" pitchFamily="18" charset="0"/>
              </a:rPr>
              <a:t>512</a:t>
            </a:r>
            <a:r>
              <a:rPr lang="en-US" smtClean="0">
                <a:latin typeface="Times New Roman" pitchFamily="18" charset="0"/>
                <a:cs typeface="Times New Roman" pitchFamily="18" charset="0"/>
              </a:rPr>
              <a:t>-</a:t>
            </a:r>
            <a:r>
              <a:rPr lang="en-US" smtClean="0">
                <a:solidFill>
                  <a:srgbClr val="0000FF"/>
                </a:solidFill>
                <a:latin typeface="Times New Roman" pitchFamily="18" charset="0"/>
                <a:cs typeface="Times New Roman" pitchFamily="18" charset="0"/>
              </a:rPr>
              <a:t>128</a:t>
            </a:r>
            <a:r>
              <a:rPr lang="en-US" smtClean="0">
                <a:latin typeface="Times New Roman" pitchFamily="18" charset="0"/>
                <a:cs typeface="Times New Roman" pitchFamily="18" charset="0"/>
              </a:rPr>
              <a:t>)/</a:t>
            </a:r>
            <a:r>
              <a:rPr lang="en-US" smtClean="0">
                <a:solidFill>
                  <a:srgbClr val="008000"/>
                </a:solidFill>
                <a:latin typeface="Times New Roman" pitchFamily="18" charset="0"/>
                <a:cs typeface="Times New Roman" pitchFamily="18" charset="0"/>
              </a:rPr>
              <a:t>128</a:t>
            </a:r>
            <a:r>
              <a:rPr lang="en-US" smtClean="0">
                <a:latin typeface="Times New Roman" pitchFamily="18" charset="0"/>
                <a:cs typeface="Times New Roman" pitchFamily="18" charset="0"/>
              </a:rPr>
              <a:t> = 3</a:t>
            </a:r>
          </a:p>
          <a:p>
            <a:pPr lvl="2" algn="just"/>
            <a:r>
              <a:rPr lang="en-US" smtClean="0">
                <a:latin typeface="Times New Roman" pitchFamily="18" charset="0"/>
                <a:cs typeface="Times New Roman" pitchFamily="18" charset="0"/>
              </a:rPr>
              <a:t>CPU utilization = 1 – </a:t>
            </a:r>
            <a:r>
              <a:rPr lang="en-US" b="1" smtClean="0">
                <a:solidFill>
                  <a:srgbClr val="7030A0"/>
                </a:solidFill>
                <a:latin typeface="Times New Roman" pitchFamily="18" charset="0"/>
                <a:cs typeface="Times New Roman" pitchFamily="18" charset="0"/>
              </a:rPr>
              <a:t>0.8</a:t>
            </a:r>
            <a:r>
              <a:rPr lang="en-US" baseline="30000" smtClean="0">
                <a:latin typeface="Times New Roman" pitchFamily="18" charset="0"/>
                <a:cs typeface="Times New Roman" pitchFamily="18" charset="0"/>
              </a:rPr>
              <a:t>3</a:t>
            </a:r>
            <a:r>
              <a:rPr lang="en-US" smtClean="0">
                <a:latin typeface="Times New Roman" pitchFamily="18" charset="0"/>
                <a:cs typeface="Times New Roman" pitchFamily="18" charset="0"/>
              </a:rPr>
              <a:t> = 1- 0.512 = 0.488 ~ 49%</a:t>
            </a:r>
          </a:p>
          <a:p>
            <a:pPr lvl="1" algn="just"/>
            <a:r>
              <a:rPr lang="en-US" smtClean="0">
                <a:latin typeface="Times New Roman" pitchFamily="18" charset="0"/>
                <a:cs typeface="Times New Roman" pitchFamily="18" charset="0"/>
              </a:rPr>
              <a:t>When another 512MB of memory is added: </a:t>
            </a:r>
          </a:p>
          <a:p>
            <a:pPr lvl="2" algn="just"/>
            <a:r>
              <a:rPr lang="en-US" smtClean="0"/>
              <a:t>Memory for user-processes: </a:t>
            </a:r>
            <a:r>
              <a:rPr lang="en-US" smtClean="0">
                <a:solidFill>
                  <a:srgbClr val="FF0000"/>
                </a:solidFill>
              </a:rPr>
              <a:t>512+512</a:t>
            </a:r>
            <a:r>
              <a:rPr lang="en-US" smtClean="0"/>
              <a:t>-</a:t>
            </a:r>
            <a:r>
              <a:rPr lang="en-US" smtClean="0">
                <a:solidFill>
                  <a:srgbClr val="0000FF"/>
                </a:solidFill>
              </a:rPr>
              <a:t>128</a:t>
            </a:r>
          </a:p>
          <a:p>
            <a:pPr lvl="2" algn="just"/>
            <a:r>
              <a:rPr lang="en-US" smtClean="0">
                <a:latin typeface="Times New Roman" pitchFamily="18" charset="0"/>
                <a:cs typeface="Times New Roman" pitchFamily="18" charset="0"/>
              </a:rPr>
              <a:t>n =( </a:t>
            </a:r>
            <a:r>
              <a:rPr lang="en-US" smtClean="0">
                <a:solidFill>
                  <a:srgbClr val="FF0000"/>
                </a:solidFill>
                <a:latin typeface="Times New Roman" pitchFamily="18" charset="0"/>
                <a:cs typeface="Times New Roman" pitchFamily="18" charset="0"/>
              </a:rPr>
              <a:t>(512 + 512 ) </a:t>
            </a:r>
            <a:r>
              <a:rPr lang="en-US" smtClean="0">
                <a:latin typeface="Times New Roman" pitchFamily="18" charset="0"/>
                <a:cs typeface="Times New Roman" pitchFamily="18" charset="0"/>
              </a:rPr>
              <a:t>– </a:t>
            </a:r>
            <a:r>
              <a:rPr lang="en-US" smtClean="0">
                <a:solidFill>
                  <a:srgbClr val="0000FF"/>
                </a:solidFill>
                <a:latin typeface="Times New Roman" pitchFamily="18" charset="0"/>
                <a:cs typeface="Times New Roman" pitchFamily="18" charset="0"/>
              </a:rPr>
              <a:t>128</a:t>
            </a:r>
            <a:r>
              <a:rPr lang="en-US" smtClean="0">
                <a:latin typeface="Times New Roman" pitchFamily="18" charset="0"/>
                <a:cs typeface="Times New Roman" pitchFamily="18" charset="0"/>
              </a:rPr>
              <a:t>) /</a:t>
            </a:r>
            <a:r>
              <a:rPr lang="en-US" smtClean="0">
                <a:solidFill>
                  <a:srgbClr val="008000"/>
                </a:solidFill>
                <a:latin typeface="Times New Roman" pitchFamily="18" charset="0"/>
                <a:cs typeface="Times New Roman" pitchFamily="18" charset="0"/>
              </a:rPr>
              <a:t>128</a:t>
            </a:r>
            <a:r>
              <a:rPr lang="en-US" smtClean="0">
                <a:latin typeface="Times New Roman" pitchFamily="18" charset="0"/>
                <a:cs typeface="Times New Roman" pitchFamily="18" charset="0"/>
              </a:rPr>
              <a:t>= 7</a:t>
            </a:r>
          </a:p>
          <a:p>
            <a:pPr lvl="2" algn="just"/>
            <a:r>
              <a:rPr lang="en-US" smtClean="0">
                <a:latin typeface="Times New Roman" pitchFamily="18" charset="0"/>
                <a:cs typeface="Times New Roman" pitchFamily="18" charset="0"/>
              </a:rPr>
              <a:t>CPU utilization = 1 – </a:t>
            </a:r>
            <a:r>
              <a:rPr lang="en-US" b="1" smtClean="0">
                <a:solidFill>
                  <a:srgbClr val="7030A0"/>
                </a:solidFill>
                <a:latin typeface="Times New Roman" pitchFamily="18" charset="0"/>
                <a:cs typeface="Times New Roman" pitchFamily="18" charset="0"/>
              </a:rPr>
              <a:t>0.8</a:t>
            </a:r>
            <a:r>
              <a:rPr lang="en-US" baseline="30000" smtClean="0">
                <a:latin typeface="Times New Roman" pitchFamily="18" charset="0"/>
                <a:cs typeface="Times New Roman" pitchFamily="18" charset="0"/>
              </a:rPr>
              <a:t>7</a:t>
            </a:r>
            <a:r>
              <a:rPr lang="en-US" smtClean="0">
                <a:latin typeface="Times New Roman" pitchFamily="18" charset="0"/>
                <a:cs typeface="Times New Roman" pitchFamily="18" charset="0"/>
              </a:rPr>
              <a:t> ~ 79%</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1"/>
          </p:nvPr>
        </p:nvSpPr>
        <p:spPr>
          <a:xfrm>
            <a:off x="304800" y="1371600"/>
            <a:ext cx="8534400" cy="4800600"/>
          </a:xfrm>
        </p:spPr>
        <p:txBody>
          <a:bodyPr/>
          <a:lstStyle/>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The process model</a:t>
            </a:r>
          </a:p>
          <a:p>
            <a:pPr lvl="1"/>
            <a:r>
              <a:rPr lang="en-US" sz="2400" smtClean="0">
                <a:latin typeface="Times New Roman" pitchFamily="18" charset="0"/>
                <a:cs typeface="Times New Roman" pitchFamily="18" charset="0"/>
              </a:rPr>
              <a:t>Process creation</a:t>
            </a:r>
          </a:p>
          <a:p>
            <a:pPr lvl="1"/>
            <a:r>
              <a:rPr lang="en-US" sz="2400" smtClean="0">
                <a:latin typeface="Times New Roman" pitchFamily="18" charset="0"/>
                <a:cs typeface="Times New Roman" pitchFamily="18" charset="0"/>
              </a:rPr>
              <a:t>Process hierarchies</a:t>
            </a:r>
          </a:p>
          <a:p>
            <a:pPr lvl="1"/>
            <a:r>
              <a:rPr lang="en-US" sz="2400" smtClean="0">
                <a:latin typeface="Times New Roman" pitchFamily="18" charset="0"/>
                <a:cs typeface="Times New Roman" pitchFamily="18" charset="0"/>
              </a:rPr>
              <a:t>Process Termination</a:t>
            </a:r>
          </a:p>
          <a:p>
            <a:pPr lvl="1"/>
            <a:r>
              <a:rPr lang="en-US" sz="2400" smtClean="0">
                <a:latin typeface="Times New Roman" pitchFamily="18" charset="0"/>
                <a:cs typeface="Times New Roman" pitchFamily="18" charset="0"/>
              </a:rPr>
              <a:t>Process States</a:t>
            </a:r>
          </a:p>
          <a:p>
            <a:pPr lvl="1"/>
            <a:r>
              <a:rPr lang="en-US" sz="2400" smtClean="0">
                <a:latin typeface="Times New Roman" pitchFamily="18" charset="0"/>
                <a:cs typeface="Times New Roman" pitchFamily="18" charset="0"/>
              </a:rPr>
              <a:t>Transition States</a:t>
            </a:r>
          </a:p>
          <a:p>
            <a:pPr lvl="1"/>
            <a:r>
              <a:rPr lang="en-US" sz="2400" smtClean="0">
                <a:latin typeface="Times New Roman" pitchFamily="18" charset="0"/>
                <a:cs typeface="Times New Roman" pitchFamily="18" charset="0"/>
              </a:rPr>
              <a:t>Implementation of Processes</a:t>
            </a:r>
          </a:p>
          <a:p>
            <a:pPr lvl="1"/>
            <a:r>
              <a:rPr lang="en-US" sz="2400" smtClean="0">
                <a:latin typeface="Times New Roman" pitchFamily="18" charset="0"/>
                <a:cs typeface="Times New Roman" pitchFamily="18" charset="0"/>
              </a:rPr>
              <a:t>Degree of multiprogramming</a:t>
            </a:r>
          </a:p>
        </p:txBody>
      </p:sp>
      <p:sp>
        <p:nvSpPr>
          <p:cNvPr id="25603"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latin typeface="Times New Roman" pitchFamily="18" charset="0"/>
                <a:cs typeface="Times New Roman" pitchFamily="18" charset="0"/>
              </a:rPr>
              <a:t>Processes: Summary</a:t>
            </a:r>
            <a:endParaRPr lang="en-US" sz="3600" b="1">
              <a:solidFill>
                <a:srgbClr val="FF33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304800" y="0"/>
            <a:ext cx="8229600" cy="838200"/>
          </a:xfrm>
        </p:spPr>
        <p:txBody>
          <a:bodyPr/>
          <a:lstStyle/>
          <a:p>
            <a:r>
              <a:rPr lang="en-US" smtClean="0">
                <a:latin typeface="Times New Roman" pitchFamily="18" charset="0"/>
                <a:cs typeface="Times New Roman" pitchFamily="18" charset="0"/>
              </a:rPr>
              <a:t>2.2- Threads</a:t>
            </a:r>
          </a:p>
        </p:txBody>
      </p:sp>
      <p:sp>
        <p:nvSpPr>
          <p:cNvPr id="26627" name="Rectangle 3"/>
          <p:cNvSpPr>
            <a:spLocks noGrp="1"/>
          </p:cNvSpPr>
          <p:nvPr>
            <p:ph type="body" idx="1"/>
          </p:nvPr>
        </p:nvSpPr>
        <p:spPr>
          <a:xfrm>
            <a:off x="533400" y="914400"/>
            <a:ext cx="8229600" cy="5562600"/>
          </a:xfrm>
        </p:spPr>
        <p:txBody>
          <a:bodyPr/>
          <a:lstStyle/>
          <a:p>
            <a:pPr lvl="1"/>
            <a:r>
              <a:rPr lang="en-US" sz="2400" smtClean="0">
                <a:latin typeface="Times New Roman" pitchFamily="18" charset="0"/>
                <a:cs typeface="Times New Roman" pitchFamily="18" charset="0"/>
              </a:rPr>
              <a:t>Overview</a:t>
            </a:r>
          </a:p>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Properties</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Making Single Threaded Code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533400" y="0"/>
            <a:ext cx="8229600" cy="762000"/>
          </a:xfrm>
        </p:spPr>
        <p:txBody>
          <a:bodyPr/>
          <a:lstStyle/>
          <a:p>
            <a:r>
              <a:rPr lang="en-US" smtClean="0">
                <a:latin typeface="Times New Roman" pitchFamily="18" charset="0"/>
                <a:cs typeface="Times New Roman" pitchFamily="18" charset="0"/>
              </a:rPr>
              <a:t>2.2.1- Threads: Overview</a:t>
            </a:r>
          </a:p>
        </p:txBody>
      </p:sp>
      <p:sp>
        <p:nvSpPr>
          <p:cNvPr id="27651" name="Rectangle 3"/>
          <p:cNvSpPr>
            <a:spLocks noGrp="1"/>
          </p:cNvSpPr>
          <p:nvPr>
            <p:ph type="body" sz="half" idx="4294967295"/>
          </p:nvPr>
        </p:nvSpPr>
        <p:spPr>
          <a:xfrm>
            <a:off x="381000" y="990600"/>
            <a:ext cx="8382000" cy="5486400"/>
          </a:xfrm>
        </p:spPr>
        <p:txBody>
          <a:bodyPr/>
          <a:lstStyle/>
          <a:p>
            <a:pPr algn="just">
              <a:lnSpc>
                <a:spcPct val="90000"/>
              </a:lnSpc>
            </a:pPr>
            <a:r>
              <a:rPr lang="en-US" sz="2800" smtClean="0">
                <a:latin typeface="Times New Roman" pitchFamily="18" charset="0"/>
                <a:cs typeface="Times New Roman" pitchFamily="18" charset="0"/>
              </a:rPr>
              <a:t>Each process has a different address space, the CPU is allocated to only one process at one time </a:t>
            </a: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Context switching.</a:t>
            </a:r>
          </a:p>
          <a:p>
            <a:pPr algn="just">
              <a:lnSpc>
                <a:spcPct val="90000"/>
              </a:lnSpc>
            </a:pPr>
            <a:r>
              <a:rPr lang="en-US" sz="2800" smtClean="0">
                <a:solidFill>
                  <a:srgbClr val="0000FF"/>
                </a:solidFill>
                <a:latin typeface="Times New Roman" pitchFamily="18" charset="0"/>
                <a:cs typeface="Times New Roman" pitchFamily="18" charset="0"/>
              </a:rPr>
              <a:t>There may be one process in which some tasks needs to carry out concurrently </a:t>
            </a:r>
            <a:r>
              <a:rPr lang="en-US" sz="2800" smtClean="0">
                <a:solidFill>
                  <a:srgbClr val="0000FF"/>
                </a:solidFill>
                <a:latin typeface="Times New Roman" pitchFamily="18" charset="0"/>
                <a:cs typeface="Times New Roman" pitchFamily="18" charset="0"/>
                <a:sym typeface="Wingdings" pitchFamily="2" charset="2"/>
              </a:rPr>
              <a:t> Threads are needed.</a:t>
            </a:r>
            <a:endParaRPr lang="en-US" sz="2800" smtClean="0">
              <a:solidFill>
                <a:srgbClr val="0000FF"/>
              </a:solidFill>
              <a:latin typeface="Times New Roman" pitchFamily="18" charset="0"/>
              <a:cs typeface="Times New Roman" pitchFamily="18" charset="0"/>
            </a:endParaRPr>
          </a:p>
          <a:p>
            <a:pPr algn="just">
              <a:lnSpc>
                <a:spcPct val="90000"/>
              </a:lnSpc>
            </a:pPr>
            <a:r>
              <a:rPr lang="en-US" sz="2800" smtClean="0">
                <a:solidFill>
                  <a:srgbClr val="FF0000"/>
                </a:solidFill>
                <a:latin typeface="Times New Roman" pitchFamily="18" charset="0"/>
                <a:cs typeface="Times New Roman" pitchFamily="18" charset="0"/>
              </a:rPr>
              <a:t>If  threads are not implemented…….</a:t>
            </a:r>
          </a:p>
          <a:p>
            <a:pPr lvl="1" algn="just">
              <a:lnSpc>
                <a:spcPct val="90000"/>
              </a:lnSpc>
            </a:pPr>
            <a:r>
              <a:rPr lang="en-US" sz="2400" b="1" smtClean="0">
                <a:latin typeface="Times New Roman" pitchFamily="18" charset="0"/>
                <a:cs typeface="Times New Roman" pitchFamily="18" charset="0"/>
              </a:rPr>
              <a:t>In Network Services</a:t>
            </a:r>
            <a:r>
              <a:rPr lang="en-US" sz="2400" smtClean="0">
                <a:latin typeface="Times New Roman" pitchFamily="18" charset="0"/>
                <a:cs typeface="Times New Roman" pitchFamily="18" charset="0"/>
              </a:rPr>
              <a:t> </a:t>
            </a:r>
          </a:p>
          <a:p>
            <a:pPr lvl="2" algn="just">
              <a:lnSpc>
                <a:spcPct val="90000"/>
              </a:lnSpc>
            </a:pPr>
            <a:r>
              <a:rPr lang="en-US" sz="2000" smtClean="0">
                <a:solidFill>
                  <a:srgbClr val="FF0000"/>
                </a:solidFill>
                <a:latin typeface="Times New Roman" pitchFamily="18" charset="0"/>
                <a:cs typeface="Times New Roman" pitchFamily="18" charset="0"/>
                <a:sym typeface="Wingdings" pitchFamily="2" charset="2"/>
              </a:rPr>
              <a:t></a:t>
            </a:r>
            <a:r>
              <a:rPr lang="en-US" sz="2000" smtClean="0">
                <a:solidFill>
                  <a:srgbClr val="FF0000"/>
                </a:solidFill>
                <a:latin typeface="Times New Roman" pitchFamily="18" charset="0"/>
                <a:cs typeface="Times New Roman" pitchFamily="18" charset="0"/>
              </a:rPr>
              <a:t>The server can serve only one client at a time</a:t>
            </a:r>
          </a:p>
          <a:p>
            <a:pPr lvl="1" algn="just">
              <a:lnSpc>
                <a:spcPct val="90000"/>
              </a:lnSpc>
            </a:pPr>
            <a:r>
              <a:rPr lang="en-US" sz="2400" b="1" smtClean="0">
                <a:latin typeface="Times New Roman" pitchFamily="18" charset="0"/>
                <a:cs typeface="Times New Roman" pitchFamily="18" charset="0"/>
              </a:rPr>
              <a:t>In Word processor</a:t>
            </a:r>
            <a:endParaRPr lang="en-US" sz="2400" smtClean="0">
              <a:latin typeface="Times New Roman" pitchFamily="18" charset="0"/>
              <a:cs typeface="Times New Roman" pitchFamily="18" charset="0"/>
            </a:endParaRPr>
          </a:p>
          <a:p>
            <a:pPr lvl="2" algn="just">
              <a:lnSpc>
                <a:spcPct val="90000"/>
              </a:lnSpc>
            </a:pPr>
            <a:r>
              <a:rPr lang="en-US" sz="2000" smtClean="0">
                <a:latin typeface="Times New Roman" pitchFamily="18" charset="0"/>
                <a:cs typeface="Times New Roman" pitchFamily="18" charset="0"/>
              </a:rPr>
              <a:t>The word processor needs to support some of features as automatically saving the entire file in every 5 minutes, reading the user typing on the keyboards, and display the graphics</a:t>
            </a:r>
          </a:p>
          <a:p>
            <a:pPr lvl="2" algn="just">
              <a:lnSpc>
                <a:spcPct val="90000"/>
              </a:lnSpc>
              <a:buFont typeface="Arial" charset="0"/>
              <a:buNone/>
            </a:pPr>
            <a:r>
              <a:rPr lang="en-US" sz="2000" smtClean="0">
                <a:solidFill>
                  <a:srgbClr val="FF0000"/>
                </a:solidFill>
                <a:latin typeface="Times New Roman" pitchFamily="18" charset="0"/>
                <a:cs typeface="Times New Roman" pitchFamily="18" charset="0"/>
                <a:sym typeface="Wingdings" pitchFamily="2" charset="2"/>
              </a:rPr>
              <a:t></a:t>
            </a:r>
            <a:r>
              <a:rPr lang="en-US" sz="2000" smtClean="0">
                <a:solidFill>
                  <a:srgbClr val="FF0000"/>
                </a:solidFill>
                <a:latin typeface="Times New Roman" pitchFamily="18" charset="0"/>
                <a:cs typeface="Times New Roman" pitchFamily="18" charset="0"/>
              </a:rPr>
              <a:t>when the automatically saving is executed, the reading or display can be not progressed.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Threads: Overview…</a:t>
            </a:r>
          </a:p>
        </p:txBody>
      </p:sp>
      <p:sp>
        <p:nvSpPr>
          <p:cNvPr id="28675" name="Rectangle 3"/>
          <p:cNvSpPr>
            <a:spLocks noGrp="1"/>
          </p:cNvSpPr>
          <p:nvPr>
            <p:ph type="body" sz="half" idx="1"/>
          </p:nvPr>
        </p:nvSpPr>
        <p:spPr>
          <a:xfrm>
            <a:off x="228600" y="990600"/>
            <a:ext cx="8686800" cy="2057400"/>
          </a:xfrm>
        </p:spPr>
        <p:txBody>
          <a:bodyPr>
            <a:normAutofit lnSpcReduction="10000"/>
          </a:bodyPr>
          <a:lstStyle/>
          <a:p>
            <a:pPr algn="just">
              <a:lnSpc>
                <a:spcPct val="90000"/>
              </a:lnSpc>
            </a:pPr>
            <a:r>
              <a:rPr lang="en-US" sz="2400" smtClean="0">
                <a:latin typeface="Times New Roman" pitchFamily="18" charset="0"/>
                <a:cs typeface="Times New Roman" pitchFamily="18" charset="0"/>
              </a:rPr>
              <a:t>It is desirable to have multiple threads of control in the same address space running in quasi-parallel (gần như song song), as though they were separate processes. </a:t>
            </a:r>
          </a:p>
          <a:p>
            <a:pPr algn="just">
              <a:lnSpc>
                <a:spcPct val="90000"/>
              </a:lnSpc>
            </a:pPr>
            <a:r>
              <a:rPr lang="en-US" sz="2400" smtClean="0">
                <a:latin typeface="Times New Roman" pitchFamily="18" charset="0"/>
                <a:cs typeface="Times New Roman" pitchFamily="18" charset="0"/>
              </a:rPr>
              <a:t>Having multiple threads running concurrently within a process is analogous to having multiple processes running in parallel in one computer (mutithreading technique)</a:t>
            </a:r>
            <a:r>
              <a:rPr lang="de-DE" sz="2400" smtClean="0">
                <a:latin typeface="Times New Roman" pitchFamily="18" charset="0"/>
                <a:cs typeface="Times New Roman" pitchFamily="18" charset="0"/>
              </a:rPr>
              <a:t>.</a:t>
            </a:r>
          </a:p>
          <a:p>
            <a:pPr algn="just">
              <a:lnSpc>
                <a:spcPct val="90000"/>
              </a:lnSpc>
              <a:buFont typeface="Arial" charset="0"/>
              <a:buNone/>
            </a:pPr>
            <a:endParaRPr lang="en-US" sz="2400" smtClean="0">
              <a:latin typeface="Times New Roman" pitchFamily="18" charset="0"/>
              <a:cs typeface="Times New Roman" pitchFamily="18" charset="0"/>
            </a:endParaRPr>
          </a:p>
        </p:txBody>
      </p:sp>
      <p:pic>
        <p:nvPicPr>
          <p:cNvPr id="28676" name="Picture 627"/>
          <p:cNvPicPr>
            <a:picLocks noChangeAspect="1" noChangeArrowheads="1"/>
          </p:cNvPicPr>
          <p:nvPr/>
        </p:nvPicPr>
        <p:blipFill>
          <a:blip r:embed="rId3"/>
          <a:srcRect/>
          <a:stretch>
            <a:fillRect/>
          </a:stretch>
        </p:blipFill>
        <p:spPr bwMode="auto">
          <a:xfrm>
            <a:off x="969963" y="3108325"/>
            <a:ext cx="3144837" cy="3673475"/>
          </a:xfrm>
          <a:prstGeom prst="rect">
            <a:avLst/>
          </a:prstGeom>
          <a:noFill/>
          <a:ln w="9525">
            <a:noFill/>
            <a:miter lim="800000"/>
            <a:headEnd/>
            <a:tailEnd/>
          </a:ln>
        </p:spPr>
      </p:pic>
      <p:pic>
        <p:nvPicPr>
          <p:cNvPr id="28677" name="Picture 628"/>
          <p:cNvPicPr>
            <a:picLocks noChangeAspect="1" noChangeArrowheads="1"/>
          </p:cNvPicPr>
          <p:nvPr/>
        </p:nvPicPr>
        <p:blipFill>
          <a:blip r:embed="rId4"/>
          <a:srcRect/>
          <a:stretch>
            <a:fillRect/>
          </a:stretch>
        </p:blipFill>
        <p:spPr bwMode="auto">
          <a:xfrm>
            <a:off x="5181600" y="3122613"/>
            <a:ext cx="3165475" cy="3582987"/>
          </a:xfrm>
          <a:prstGeom prst="rect">
            <a:avLst/>
          </a:prstGeom>
          <a:noFill/>
          <a:ln w="9525">
            <a:noFill/>
            <a:miter lim="800000"/>
            <a:headEnd/>
            <a:tailEnd/>
          </a:ln>
        </p:spPr>
      </p:pic>
      <p:sp>
        <p:nvSpPr>
          <p:cNvPr id="6" name="Rectangle 5"/>
          <p:cNvSpPr/>
          <p:nvPr/>
        </p:nvSpPr>
        <p:spPr>
          <a:xfrm>
            <a:off x="4572000" y="4800600"/>
            <a:ext cx="990600" cy="381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rgbClr val="FF0000"/>
                </a:solidFill>
              </a:rPr>
              <a:t>Thread switching</a:t>
            </a:r>
            <a:endParaRPr lang="en-US" sz="1400" b="1">
              <a:solidFill>
                <a:srgbClr val="FF0000"/>
              </a:solidFill>
            </a:endParaRPr>
          </a:p>
        </p:txBody>
      </p:sp>
      <p:cxnSp>
        <p:nvCxnSpPr>
          <p:cNvPr id="8" name="Straight Arrow Connector 7"/>
          <p:cNvCxnSpPr>
            <a:stCxn id="6" idx="3"/>
          </p:cNvCxnSpPr>
          <p:nvPr/>
        </p:nvCxnSpPr>
        <p:spPr>
          <a:xfrm flipV="1">
            <a:off x="5562600" y="3962400"/>
            <a:ext cx="9144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pPr>
              <a:defRPr/>
            </a:pPr>
            <a:fld id="{C1400991-866F-4C4C-B4DC-E5A0216C03B5}" type="slidenum">
              <a:rPr lang="en-US" smtClean="0"/>
              <a:pPr>
                <a:defRPr/>
              </a:pPr>
              <a:t>26</a:t>
            </a:fld>
            <a:r>
              <a:rPr lang="en-US" smtClean="0"/>
              <a:t>/79</a:t>
            </a:r>
            <a:endParaRPr lang="en-US"/>
          </a:p>
        </p:txBody>
      </p:sp>
      <p:sp>
        <p:nvSpPr>
          <p:cNvPr id="10" name="Footer Placeholder 9"/>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52400" y="0"/>
            <a:ext cx="8763000" cy="762000"/>
          </a:xfrm>
        </p:spPr>
        <p:txBody>
          <a:bodyPr/>
          <a:lstStyle/>
          <a:p>
            <a:r>
              <a:rPr lang="en-US" smtClean="0">
                <a:latin typeface="Times New Roman" pitchFamily="18" charset="0"/>
                <a:cs typeface="Times New Roman" pitchFamily="18" charset="0"/>
              </a:rPr>
              <a:t>2.2.2-Threads: Definitions &amp; Properties</a:t>
            </a:r>
          </a:p>
        </p:txBody>
      </p:sp>
      <p:sp>
        <p:nvSpPr>
          <p:cNvPr id="29699" name="Rectangle 3"/>
          <p:cNvSpPr>
            <a:spLocks noGrp="1"/>
          </p:cNvSpPr>
          <p:nvPr>
            <p:ph type="body" idx="1"/>
          </p:nvPr>
        </p:nvSpPr>
        <p:spPr>
          <a:xfrm>
            <a:off x="228600" y="1219200"/>
            <a:ext cx="8610600" cy="4876800"/>
          </a:xfrm>
        </p:spPr>
        <p:txBody>
          <a:bodyPr>
            <a:normAutofit lnSpcReduction="10000"/>
          </a:bodyPr>
          <a:lstStyle/>
          <a:p>
            <a:pPr algn="just" eaLnBrk="1" hangingPunct="1">
              <a:buClrTx/>
              <a:buSzTx/>
              <a:buFont typeface="Arial" charset="0"/>
              <a:buChar char="•"/>
            </a:pPr>
            <a:r>
              <a:rPr lang="en-US" sz="2800" smtClean="0">
                <a:solidFill>
                  <a:srgbClr val="FF0000"/>
                </a:solidFill>
                <a:latin typeface="Times New Roman" pitchFamily="18" charset="0"/>
                <a:cs typeface="Times New Roman" pitchFamily="18" charset="0"/>
              </a:rPr>
              <a:t>Thread is a unit execution in a process </a:t>
            </a:r>
            <a:r>
              <a:rPr lang="en-US" sz="2800" smtClean="0">
                <a:latin typeface="Times New Roman" pitchFamily="18" charset="0"/>
                <a:cs typeface="Times New Roman" pitchFamily="18" charset="0"/>
              </a:rPr>
              <a:t>(</a:t>
            </a:r>
            <a:r>
              <a:rPr lang="en-US" sz="2800" smtClean="0">
                <a:latin typeface="Times New Roman" pitchFamily="18" charset="0"/>
                <a:cs typeface="Times New Roman" pitchFamily="18" charset="0"/>
                <a:sym typeface="Wingdings" pitchFamily="2" charset="2"/>
              </a:rPr>
              <a:t> A function)</a:t>
            </a:r>
            <a:endParaRPr lang="en-US" sz="2800" smtClean="0">
              <a:latin typeface="Times New Roman" pitchFamily="18" charset="0"/>
              <a:cs typeface="Times New Roman" pitchFamily="18" charset="0"/>
            </a:endParaRPr>
          </a:p>
          <a:p>
            <a:pPr algn="just" eaLnBrk="1" hangingPunct="1">
              <a:buClrTx/>
              <a:buSzTx/>
              <a:buFont typeface="Arial" charset="0"/>
              <a:buChar char="•"/>
            </a:pPr>
            <a:r>
              <a:rPr lang="en-US" sz="2800" smtClean="0">
                <a:solidFill>
                  <a:srgbClr val="FF0000"/>
                </a:solidFill>
                <a:latin typeface="Times New Roman" pitchFamily="18" charset="0"/>
                <a:cs typeface="Times New Roman" pitchFamily="18" charset="0"/>
              </a:rPr>
              <a:t>It is called mini-process, light-process also.</a:t>
            </a:r>
          </a:p>
          <a:p>
            <a:pPr algn="just" eaLnBrk="1" hangingPunct="1">
              <a:buClrTx/>
              <a:buSzTx/>
              <a:buFont typeface="Arial" charset="0"/>
              <a:buChar char="•"/>
            </a:pPr>
            <a:r>
              <a:rPr lang="en-US" sz="2800" b="1" i="1" smtClean="0">
                <a:latin typeface="Times New Roman" pitchFamily="18" charset="0"/>
                <a:cs typeface="Times New Roman" pitchFamily="18" charset="0"/>
              </a:rPr>
              <a:t>Thread properties</a:t>
            </a:r>
            <a:r>
              <a:rPr lang="en-US" sz="2800" smtClean="0">
                <a:latin typeface="Times New Roman" pitchFamily="18" charset="0"/>
                <a:cs typeface="Times New Roman" pitchFamily="18" charset="0"/>
              </a:rPr>
              <a:t>:</a:t>
            </a:r>
          </a:p>
          <a:p>
            <a:pPr lvl="1" algn="just" eaLnBrk="1" hangingPunct="1"/>
            <a:r>
              <a:rPr lang="en-US" sz="2400" smtClean="0">
                <a:solidFill>
                  <a:srgbClr val="0000FF"/>
                </a:solidFill>
                <a:latin typeface="Times New Roman" pitchFamily="18" charset="0"/>
                <a:cs typeface="Times New Roman" pitchFamily="18" charset="0"/>
              </a:rPr>
              <a:t>Describe an sequential execution within a process.</a:t>
            </a:r>
          </a:p>
          <a:p>
            <a:pPr lvl="1" algn="just" eaLnBrk="1" hangingPunct="1"/>
            <a:r>
              <a:rPr lang="en-US" sz="2400" smtClean="0">
                <a:solidFill>
                  <a:srgbClr val="008000"/>
                </a:solidFill>
                <a:latin typeface="Times New Roman" pitchFamily="18" charset="0"/>
                <a:cs typeface="Times New Roman" pitchFamily="18" charset="0"/>
              </a:rPr>
              <a:t>Share the same address space and resources of the process.</a:t>
            </a:r>
          </a:p>
          <a:p>
            <a:pPr lvl="1" algn="just" eaLnBrk="1" hangingPunct="1"/>
            <a:r>
              <a:rPr lang="en-US" sz="2400" smtClean="0">
                <a:solidFill>
                  <a:srgbClr val="0000FF"/>
                </a:solidFill>
                <a:latin typeface="Times New Roman" pitchFamily="18" charset="0"/>
                <a:cs typeface="Times New Roman" pitchFamily="18" charset="0"/>
              </a:rPr>
              <a:t>Each thread has its own program counter (PC), registers and stack of execution.</a:t>
            </a:r>
          </a:p>
          <a:p>
            <a:pPr lvl="1" algn="just" eaLnBrk="1" hangingPunct="1"/>
            <a:r>
              <a:rPr lang="en-US" sz="2400" smtClean="0">
                <a:solidFill>
                  <a:srgbClr val="008000"/>
                </a:solidFill>
                <a:latin typeface="Times New Roman" pitchFamily="18" charset="0"/>
                <a:cs typeface="Times New Roman" pitchFamily="18" charset="0"/>
              </a:rPr>
              <a:t>There is no protection between threads in one process</a:t>
            </a:r>
            <a:r>
              <a:rPr lang="en-US" sz="2400" smtClean="0">
                <a:latin typeface="Times New Roman" pitchFamily="18" charset="0"/>
                <a:cs typeface="Times New Roman" pitchFamily="18" charset="0"/>
              </a:rPr>
              <a:t>.</a:t>
            </a:r>
          </a:p>
          <a:p>
            <a:pPr lvl="1" algn="just" eaLnBrk="1" hangingPunct="1"/>
            <a:r>
              <a:rPr lang="en-US" sz="2400" smtClean="0">
                <a:solidFill>
                  <a:srgbClr val="0000FF"/>
                </a:solidFill>
                <a:latin typeface="Times New Roman" pitchFamily="18" charset="0"/>
                <a:cs typeface="Times New Roman" pitchFamily="18" charset="0"/>
              </a:rPr>
              <a:t>Lightweight processes (contains some properties of processes).</a:t>
            </a:r>
          </a:p>
          <a:p>
            <a:pPr lvl="1" algn="just" eaLnBrk="1" hangingPunct="1"/>
            <a:r>
              <a:rPr lang="de-DE" sz="2400" smtClean="0">
                <a:solidFill>
                  <a:srgbClr val="008000"/>
                </a:solidFill>
                <a:latin typeface="Times New Roman" pitchFamily="18" charset="0"/>
                <a:cs typeface="Times New Roman" pitchFamily="18" charset="0"/>
              </a:rPr>
              <a:t>Have its own stack.</a:t>
            </a:r>
            <a:endParaRPr lang="en-US" sz="2400" smtClean="0">
              <a:solidFill>
                <a:srgbClr val="008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Threads: Multithreading</a:t>
            </a:r>
          </a:p>
        </p:txBody>
      </p:sp>
      <p:sp>
        <p:nvSpPr>
          <p:cNvPr id="30723" name="Rectangle 3"/>
          <p:cNvSpPr>
            <a:spLocks noGrp="1"/>
          </p:cNvSpPr>
          <p:nvPr>
            <p:ph type="body" idx="1"/>
          </p:nvPr>
        </p:nvSpPr>
        <p:spPr>
          <a:xfrm>
            <a:off x="304800" y="1219200"/>
            <a:ext cx="8534400" cy="5105400"/>
          </a:xfrm>
        </p:spPr>
        <p:txBody>
          <a:bodyPr>
            <a:normAutofit lnSpcReduction="10000"/>
          </a:bodyPr>
          <a:lstStyle/>
          <a:p>
            <a:pPr algn="just">
              <a:buFont typeface="Arial" charset="0"/>
              <a:buChar char="•"/>
            </a:pPr>
            <a:r>
              <a:rPr lang="en-US" smtClean="0">
                <a:solidFill>
                  <a:srgbClr val="0000FF"/>
                </a:solidFill>
                <a:latin typeface="Times New Roman" pitchFamily="18" charset="0"/>
                <a:cs typeface="Times New Roman" pitchFamily="18" charset="0"/>
              </a:rPr>
              <a:t>A support of OSs that allows multiple threads of execution within a single process.</a:t>
            </a:r>
          </a:p>
          <a:p>
            <a:pPr algn="just">
              <a:buFont typeface="Arial" charset="0"/>
              <a:buChar char="•"/>
            </a:pPr>
            <a:r>
              <a:rPr lang="en-US" smtClean="0">
                <a:latin typeface="Times New Roman" pitchFamily="18" charset="0"/>
                <a:cs typeface="Times New Roman" pitchFamily="18" charset="0"/>
              </a:rPr>
              <a:t>MS-DOS supports a single-thread process.</a:t>
            </a:r>
          </a:p>
          <a:p>
            <a:pPr algn="just">
              <a:buFont typeface="Arial" charset="0"/>
              <a:buChar char="•"/>
            </a:pPr>
            <a:r>
              <a:rPr lang="en-US" smtClean="0">
                <a:solidFill>
                  <a:srgbClr val="FF0000"/>
                </a:solidFill>
                <a:latin typeface="Times New Roman" pitchFamily="18" charset="0"/>
                <a:cs typeface="Times New Roman" pitchFamily="18" charset="0"/>
              </a:rPr>
              <a:t>UNIX</a:t>
            </a:r>
            <a:r>
              <a:rPr lang="en-US" smtClean="0">
                <a:latin typeface="Times New Roman" pitchFamily="18" charset="0"/>
                <a:cs typeface="Times New Roman" pitchFamily="18" charset="0"/>
              </a:rPr>
              <a:t> supports multiple user processes but </a:t>
            </a:r>
            <a:r>
              <a:rPr lang="en-US" smtClean="0">
                <a:solidFill>
                  <a:srgbClr val="FF0000"/>
                </a:solidFill>
                <a:latin typeface="Times New Roman" pitchFamily="18" charset="0"/>
                <a:cs typeface="Times New Roman" pitchFamily="18" charset="0"/>
              </a:rPr>
              <a:t>only</a:t>
            </a:r>
            <a:r>
              <a:rPr lang="en-US" smtClean="0">
                <a:latin typeface="Times New Roman" pitchFamily="18" charset="0"/>
                <a:cs typeface="Times New Roman" pitchFamily="18" charset="0"/>
              </a:rPr>
              <a:t> supports </a:t>
            </a:r>
            <a:r>
              <a:rPr lang="en-US" smtClean="0">
                <a:solidFill>
                  <a:srgbClr val="FF0000"/>
                </a:solidFill>
                <a:latin typeface="Times New Roman" pitchFamily="18" charset="0"/>
                <a:cs typeface="Times New Roman" pitchFamily="18" charset="0"/>
              </a:rPr>
              <a:t>one thread per process</a:t>
            </a:r>
            <a:r>
              <a:rPr lang="en-US" smtClean="0">
                <a:latin typeface="Times New Roman" pitchFamily="18" charset="0"/>
                <a:cs typeface="Times New Roman" pitchFamily="18" charset="0"/>
              </a:rPr>
              <a:t>.</a:t>
            </a:r>
          </a:p>
          <a:p>
            <a:pPr algn="just">
              <a:buFont typeface="Arial" charset="0"/>
              <a:buChar char="•"/>
            </a:pPr>
            <a:r>
              <a:rPr lang="en-US" smtClean="0">
                <a:solidFill>
                  <a:srgbClr val="008000"/>
                </a:solidFill>
                <a:latin typeface="Times New Roman" pitchFamily="18" charset="0"/>
                <a:cs typeface="Times New Roman" pitchFamily="18" charset="0"/>
              </a:rPr>
              <a:t>Windows 2000, Solaris, Linux, Mach, and OS/2 support multiple threads</a:t>
            </a:r>
            <a:r>
              <a:rPr lang="en-US" smtClean="0">
                <a:latin typeface="Times New Roman" pitchFamily="18" charset="0"/>
                <a:cs typeface="Times New Roman" pitchFamily="18" charset="0"/>
              </a:rPr>
              <a:t>.</a:t>
            </a:r>
          </a:p>
          <a:p>
            <a:pPr algn="just">
              <a:buFont typeface="Arial" charset="0"/>
              <a:buChar char="•"/>
            </a:pPr>
            <a:r>
              <a:rPr lang="en-US" smtClean="0">
                <a:latin typeface="Times New Roman" pitchFamily="18" charset="0"/>
                <a:cs typeface="Times New Roman" pitchFamily="18" charset="0"/>
              </a:rPr>
              <a:t>Multithread is </a:t>
            </a:r>
            <a:r>
              <a:rPr lang="en-US" smtClean="0">
                <a:solidFill>
                  <a:srgbClr val="0000FF"/>
                </a:solidFill>
                <a:latin typeface="Times New Roman" pitchFamily="18" charset="0"/>
                <a:cs typeface="Times New Roman" pitchFamily="18" charset="0"/>
              </a:rPr>
              <a:t>really effective in multiprocessors </a:t>
            </a:r>
            <a:r>
              <a:rPr lang="en-US" smtClean="0">
                <a:latin typeface="Times New Roman" pitchFamily="18" charset="0"/>
                <a:cs typeface="Times New Roman" pitchFamily="18" charset="0"/>
              </a:rPr>
              <a:t>because the thread can execute in concurrently.</a:t>
            </a:r>
          </a:p>
          <a:p>
            <a:pPr algn="just">
              <a:buFont typeface="Arial" charset="0"/>
              <a:buChar char="•"/>
            </a:pPr>
            <a:r>
              <a:rPr lang="en-US" smtClean="0">
                <a:latin typeface="Times New Roman" pitchFamily="18" charset="0"/>
                <a:cs typeface="Times New Roman" pitchFamily="18" charset="0"/>
              </a:rPr>
              <a:t>…</a:t>
            </a:r>
            <a:endParaRPr lang="de-DE"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4"/>
          <p:cNvPicPr>
            <a:picLocks noChangeAspect="1" noChangeArrowheads="1"/>
          </p:cNvPicPr>
          <p:nvPr/>
        </p:nvPicPr>
        <p:blipFill>
          <a:blip r:embed="rId3"/>
          <a:srcRect/>
          <a:stretch>
            <a:fillRect/>
          </a:stretch>
        </p:blipFill>
        <p:spPr bwMode="auto">
          <a:xfrm>
            <a:off x="2571750" y="3352800"/>
            <a:ext cx="4972050" cy="2781300"/>
          </a:xfrm>
          <a:prstGeom prst="rect">
            <a:avLst/>
          </a:prstGeom>
          <a:noFill/>
          <a:ln w="9525">
            <a:noFill/>
            <a:miter lim="800000"/>
            <a:headEnd/>
            <a:tailEnd/>
          </a:ln>
        </p:spPr>
      </p:pic>
      <p:sp>
        <p:nvSpPr>
          <p:cNvPr id="31747" name="Rectangle 2"/>
          <p:cNvSpPr>
            <a:spLocks noGrp="1"/>
          </p:cNvSpPr>
          <p:nvPr>
            <p:ph type="title"/>
          </p:nvPr>
        </p:nvSpPr>
        <p:spPr>
          <a:xfrm>
            <a:off x="381000" y="0"/>
            <a:ext cx="8229600" cy="838200"/>
          </a:xfrm>
        </p:spPr>
        <p:txBody>
          <a:bodyPr/>
          <a:lstStyle/>
          <a:p>
            <a:r>
              <a:rPr lang="en-US" smtClean="0">
                <a:latin typeface="Times New Roman" pitchFamily="18" charset="0"/>
                <a:cs typeface="Times New Roman" pitchFamily="18" charset="0"/>
              </a:rPr>
              <a:t>2.2.3- Threads: Models</a:t>
            </a:r>
          </a:p>
        </p:txBody>
      </p:sp>
      <p:sp>
        <p:nvSpPr>
          <p:cNvPr id="31748" name="Text Box 4"/>
          <p:cNvSpPr txBox="1">
            <a:spLocks noChangeArrowheads="1"/>
          </p:cNvSpPr>
          <p:nvPr/>
        </p:nvSpPr>
        <p:spPr bwMode="auto">
          <a:xfrm>
            <a:off x="3505200" y="2590800"/>
            <a:ext cx="2309813"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2-11, 2-13.</a:t>
            </a:r>
          </a:p>
        </p:txBody>
      </p:sp>
      <p:pic>
        <p:nvPicPr>
          <p:cNvPr id="31749" name="Picture 9"/>
          <p:cNvPicPr>
            <a:picLocks noChangeAspect="1" noChangeArrowheads="1"/>
          </p:cNvPicPr>
          <p:nvPr/>
        </p:nvPicPr>
        <p:blipFill>
          <a:blip r:embed="rId4"/>
          <a:srcRect/>
          <a:stretch>
            <a:fillRect/>
          </a:stretch>
        </p:blipFill>
        <p:spPr bwMode="auto">
          <a:xfrm>
            <a:off x="228600" y="914400"/>
            <a:ext cx="3190875" cy="2419350"/>
          </a:xfrm>
          <a:prstGeom prst="rect">
            <a:avLst/>
          </a:prstGeom>
          <a:noFill/>
          <a:ln w="9525">
            <a:noFill/>
            <a:miter lim="800000"/>
            <a:headEnd/>
            <a:tailEnd/>
          </a:ln>
        </p:spPr>
      </p:pic>
      <p:sp>
        <p:nvSpPr>
          <p:cNvPr id="31750" name="Rectangle 6"/>
          <p:cNvSpPr>
            <a:spLocks noChangeArrowheads="1"/>
          </p:cNvSpPr>
          <p:nvPr/>
        </p:nvSpPr>
        <p:spPr bwMode="auto">
          <a:xfrm>
            <a:off x="152400" y="3352800"/>
            <a:ext cx="3276600" cy="609600"/>
          </a:xfrm>
          <a:prstGeom prst="rect">
            <a:avLst/>
          </a:prstGeom>
          <a:noFill/>
          <a:ln w="9525">
            <a:noFill/>
            <a:miter lim="800000"/>
            <a:headEnd/>
            <a:tailEnd/>
          </a:ln>
        </p:spPr>
        <p:txBody>
          <a:bodyPr/>
          <a:lstStyle/>
          <a:p>
            <a:pPr algn="ctr">
              <a:lnSpc>
                <a:spcPct val="90000"/>
              </a:lnSpc>
              <a:spcBef>
                <a:spcPct val="20000"/>
              </a:spcBef>
              <a:buFont typeface="Arial" charset="0"/>
              <a:buNone/>
            </a:pPr>
            <a:r>
              <a:rPr lang="en-US" b="1">
                <a:solidFill>
                  <a:srgbClr val="0000FF"/>
                </a:solidFill>
                <a:latin typeface="Times New Roman" pitchFamily="18" charset="0"/>
                <a:cs typeface="Times New Roman" pitchFamily="18" charset="0"/>
              </a:rPr>
              <a:t>Three </a:t>
            </a:r>
            <a:r>
              <a:rPr lang="en-US" b="1" smtClean="0">
                <a:solidFill>
                  <a:srgbClr val="0000FF"/>
                </a:solidFill>
                <a:latin typeface="Times New Roman" pitchFamily="18" charset="0"/>
                <a:cs typeface="Times New Roman" pitchFamily="18" charset="0"/>
              </a:rPr>
              <a:t>processes, </a:t>
            </a:r>
            <a:r>
              <a:rPr lang="en-US" b="1">
                <a:solidFill>
                  <a:srgbClr val="0000FF"/>
                </a:solidFill>
                <a:latin typeface="Times New Roman" pitchFamily="18" charset="0"/>
                <a:cs typeface="Times New Roman" pitchFamily="18" charset="0"/>
              </a:rPr>
              <a:t>each with one </a:t>
            </a:r>
            <a:r>
              <a:rPr lang="en-US" b="1" smtClean="0">
                <a:solidFill>
                  <a:srgbClr val="0000FF"/>
                </a:solidFill>
                <a:latin typeface="Times New Roman" pitchFamily="18" charset="0"/>
                <a:cs typeface="Times New Roman" pitchFamily="18" charset="0"/>
              </a:rPr>
              <a:t>thread </a:t>
            </a:r>
            <a:r>
              <a:rPr lang="en-US" b="1" smtClean="0">
                <a:solidFill>
                  <a:srgbClr val="0000FF"/>
                </a:solidFill>
                <a:latin typeface="Times New Roman" pitchFamily="18" charset="0"/>
                <a:cs typeface="Times New Roman" pitchFamily="18" charset="0"/>
                <a:sym typeface="Wingdings" pitchFamily="2" charset="2"/>
              </a:rPr>
              <a:t></a:t>
            </a:r>
            <a:r>
              <a:rPr lang="en-US" b="1" smtClean="0">
                <a:solidFill>
                  <a:srgbClr val="0000FF"/>
                </a:solidFill>
                <a:latin typeface="Times New Roman" pitchFamily="18" charset="0"/>
                <a:cs typeface="Times New Roman" pitchFamily="18" charset="0"/>
              </a:rPr>
              <a:t> Multiprogramming</a:t>
            </a:r>
            <a:endParaRPr lang="en-US" b="1">
              <a:solidFill>
                <a:srgbClr val="0000FF"/>
              </a:solidFill>
              <a:latin typeface="Times New Roman" pitchFamily="18" charset="0"/>
              <a:cs typeface="Times New Roman" pitchFamily="18" charset="0"/>
            </a:endParaRPr>
          </a:p>
        </p:txBody>
      </p:sp>
      <p:pic>
        <p:nvPicPr>
          <p:cNvPr id="31751" name="Picture 12"/>
          <p:cNvPicPr>
            <a:picLocks noChangeAspect="1" noChangeArrowheads="1"/>
          </p:cNvPicPr>
          <p:nvPr/>
        </p:nvPicPr>
        <p:blipFill>
          <a:blip r:embed="rId5"/>
          <a:srcRect/>
          <a:stretch>
            <a:fillRect/>
          </a:stretch>
        </p:blipFill>
        <p:spPr bwMode="auto">
          <a:xfrm>
            <a:off x="6172200" y="838200"/>
            <a:ext cx="2438400" cy="2381250"/>
          </a:xfrm>
          <a:prstGeom prst="rect">
            <a:avLst/>
          </a:prstGeom>
          <a:noFill/>
          <a:ln w="9525">
            <a:noFill/>
            <a:miter lim="800000"/>
            <a:headEnd/>
            <a:tailEnd/>
          </a:ln>
        </p:spPr>
      </p:pic>
      <p:sp>
        <p:nvSpPr>
          <p:cNvPr id="31752" name="Rectangle 7"/>
          <p:cNvSpPr>
            <a:spLocks noChangeArrowheads="1"/>
          </p:cNvSpPr>
          <p:nvPr/>
        </p:nvSpPr>
        <p:spPr bwMode="auto">
          <a:xfrm>
            <a:off x="5867400" y="3276600"/>
            <a:ext cx="3124200" cy="609600"/>
          </a:xfrm>
          <a:prstGeom prst="rect">
            <a:avLst/>
          </a:prstGeom>
          <a:noFill/>
          <a:ln w="9525">
            <a:noFill/>
            <a:miter lim="800000"/>
            <a:headEnd/>
            <a:tailEnd/>
          </a:ln>
        </p:spPr>
        <p:txBody>
          <a:bodyPr/>
          <a:lstStyle/>
          <a:p>
            <a:pPr algn="ctr">
              <a:lnSpc>
                <a:spcPct val="90000"/>
              </a:lnSpc>
              <a:spcBef>
                <a:spcPct val="20000"/>
              </a:spcBef>
            </a:pPr>
            <a:r>
              <a:rPr lang="en-US" b="1">
                <a:solidFill>
                  <a:srgbClr val="0000FF"/>
                </a:solidFill>
                <a:latin typeface="Times New Roman" pitchFamily="18" charset="0"/>
              </a:rPr>
              <a:t>One process with three </a:t>
            </a:r>
            <a:r>
              <a:rPr lang="en-US" b="1" smtClean="0">
                <a:solidFill>
                  <a:srgbClr val="0000FF"/>
                </a:solidFill>
                <a:latin typeface="Times New Roman" pitchFamily="18" charset="0"/>
              </a:rPr>
              <a:t>threads </a:t>
            </a:r>
            <a:r>
              <a:rPr lang="en-US" b="1" smtClean="0">
                <a:solidFill>
                  <a:srgbClr val="0000FF"/>
                </a:solidFill>
                <a:latin typeface="Times New Roman" pitchFamily="18" charset="0"/>
                <a:sym typeface="Wingdings" pitchFamily="2" charset="2"/>
              </a:rPr>
              <a:t> </a:t>
            </a:r>
            <a:r>
              <a:rPr lang="en-US" b="1" smtClean="0">
                <a:solidFill>
                  <a:srgbClr val="0000FF"/>
                </a:solidFill>
                <a:latin typeface="Times New Roman" pitchFamily="18" charset="0"/>
              </a:rPr>
              <a:t>Multithreading</a:t>
            </a:r>
            <a:endParaRPr lang="en-US" b="1">
              <a:solidFill>
                <a:srgbClr val="0000FF"/>
              </a:solidFill>
              <a:latin typeface="Times New Roman" pitchFamily="18" charset="0"/>
            </a:endParaRPr>
          </a:p>
        </p:txBody>
      </p:sp>
      <p:sp>
        <p:nvSpPr>
          <p:cNvPr id="9" name="Rectangle 7"/>
          <p:cNvSpPr>
            <a:spLocks noChangeArrowheads="1"/>
          </p:cNvSpPr>
          <p:nvPr/>
        </p:nvSpPr>
        <p:spPr bwMode="auto">
          <a:xfrm>
            <a:off x="3200400" y="6172200"/>
            <a:ext cx="3429000" cy="304800"/>
          </a:xfrm>
          <a:prstGeom prst="rect">
            <a:avLst/>
          </a:prstGeom>
          <a:noFill/>
          <a:ln w="9525">
            <a:noFill/>
            <a:miter lim="800000"/>
            <a:headEnd/>
            <a:tailEnd/>
          </a:ln>
        </p:spPr>
        <p:txBody>
          <a:bodyPr/>
          <a:lstStyle/>
          <a:p>
            <a:pPr algn="ctr">
              <a:lnSpc>
                <a:spcPct val="90000"/>
              </a:lnSpc>
              <a:spcBef>
                <a:spcPct val="20000"/>
              </a:spcBef>
            </a:pPr>
            <a:r>
              <a:rPr lang="en-US" b="1" smtClean="0">
                <a:solidFill>
                  <a:srgbClr val="0000FF"/>
                </a:solidFill>
                <a:latin typeface="Times New Roman" pitchFamily="18" charset="0"/>
              </a:rPr>
              <a:t>Each thread has it’s own stack</a:t>
            </a:r>
            <a:endParaRPr lang="en-US" b="1">
              <a:solidFill>
                <a:srgbClr val="0000FF"/>
              </a:solidFill>
              <a:latin typeface="Times New Roman" pitchFamily="18" charset="0"/>
            </a:endParaRPr>
          </a:p>
        </p:txBody>
      </p:sp>
      <p:sp>
        <p:nvSpPr>
          <p:cNvPr id="10" name="Slide Number Placeholder 9"/>
          <p:cNvSpPr>
            <a:spLocks noGrp="1"/>
          </p:cNvSpPr>
          <p:nvPr>
            <p:ph type="sldNum" sz="quarter" idx="12"/>
          </p:nvPr>
        </p:nvSpPr>
        <p:spPr/>
        <p:txBody>
          <a:bodyPr/>
          <a:lstStyle/>
          <a:p>
            <a:pPr>
              <a:defRPr/>
            </a:pPr>
            <a:fld id="{E3D93E31-36CC-478A-BAF1-3C39DD2E2D92}" type="slidenum">
              <a:rPr lang="en-US" smtClean="0"/>
              <a:pPr>
                <a:defRPr/>
              </a:pPr>
              <a:t>29</a:t>
            </a:fld>
            <a:r>
              <a:rPr lang="en-US" smtClean="0"/>
              <a:t>/79</a:t>
            </a:r>
            <a:endParaRPr lang="en-US"/>
          </a:p>
        </p:txBody>
      </p:sp>
      <p:sp>
        <p:nvSpPr>
          <p:cNvPr id="11" name="Footer Placeholder 10"/>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533400" y="0"/>
            <a:ext cx="8229600" cy="762000"/>
          </a:xfrm>
        </p:spPr>
        <p:txBody>
          <a:bodyPr/>
          <a:lstStyle/>
          <a:p>
            <a:r>
              <a:rPr lang="en-US" smtClean="0">
                <a:latin typeface="Times New Roman" pitchFamily="18" charset="0"/>
                <a:cs typeface="Times New Roman" pitchFamily="18" charset="0"/>
              </a:rPr>
              <a:t>Objectives</a:t>
            </a:r>
          </a:p>
        </p:txBody>
      </p:sp>
      <p:sp>
        <p:nvSpPr>
          <p:cNvPr id="4099" name="Rectangle 3"/>
          <p:cNvSpPr>
            <a:spLocks noGrp="1"/>
          </p:cNvSpPr>
          <p:nvPr>
            <p:ph type="body" idx="1"/>
          </p:nvPr>
        </p:nvSpPr>
        <p:spPr>
          <a:xfrm>
            <a:off x="457200" y="914400"/>
            <a:ext cx="8229600" cy="5257800"/>
          </a:xfrm>
        </p:spPr>
        <p:txBody>
          <a:bodyPr/>
          <a:lstStyle/>
          <a:p>
            <a:pPr>
              <a:buClrTx/>
              <a:buSzTx/>
              <a:buFont typeface="Arial" charset="0"/>
              <a:buChar char="•"/>
            </a:pPr>
            <a:r>
              <a:rPr lang="en-US" sz="2800" b="1" smtClean="0">
                <a:latin typeface="Times New Roman" pitchFamily="18" charset="0"/>
                <a:cs typeface="Times New Roman" pitchFamily="18" charset="0"/>
              </a:rPr>
              <a:t>Processes</a:t>
            </a:r>
          </a:p>
          <a:p>
            <a:pPr lvl="1"/>
            <a:r>
              <a:rPr lang="en-US" sz="2400" smtClean="0">
                <a:latin typeface="Times New Roman" pitchFamily="18" charset="0"/>
                <a:cs typeface="Times New Roman" pitchFamily="18" charset="0"/>
              </a:rPr>
              <a:t>Definition</a:t>
            </a:r>
          </a:p>
          <a:p>
            <a:pPr lvl="1"/>
            <a:r>
              <a:rPr lang="en-US" sz="2400" smtClean="0">
                <a:latin typeface="Times New Roman" pitchFamily="18" charset="0"/>
                <a:cs typeface="Times New Roman" pitchFamily="18" charset="0"/>
              </a:rPr>
              <a:t>The process model</a:t>
            </a:r>
          </a:p>
          <a:p>
            <a:pPr lvl="1"/>
            <a:r>
              <a:rPr lang="en-US" sz="2400" smtClean="0">
                <a:latin typeface="Times New Roman" pitchFamily="18" charset="0"/>
                <a:cs typeface="Times New Roman" pitchFamily="18" charset="0"/>
              </a:rPr>
              <a:t>Process creation</a:t>
            </a:r>
          </a:p>
          <a:p>
            <a:pPr lvl="1"/>
            <a:r>
              <a:rPr lang="en-US" sz="2400" smtClean="0">
                <a:latin typeface="Times New Roman" pitchFamily="18" charset="0"/>
                <a:cs typeface="Times New Roman" pitchFamily="18" charset="0"/>
              </a:rPr>
              <a:t>Process hierarchies</a:t>
            </a:r>
          </a:p>
          <a:p>
            <a:pPr lvl="1"/>
            <a:r>
              <a:rPr lang="en-US" sz="2400" smtClean="0">
                <a:latin typeface="Times New Roman" pitchFamily="18" charset="0"/>
                <a:cs typeface="Times New Roman" pitchFamily="18" charset="0"/>
              </a:rPr>
              <a:t>Process Termination</a:t>
            </a:r>
          </a:p>
          <a:p>
            <a:pPr lvl="1"/>
            <a:r>
              <a:rPr lang="en-US" sz="2400" smtClean="0">
                <a:latin typeface="Times New Roman" pitchFamily="18" charset="0"/>
                <a:cs typeface="Times New Roman" pitchFamily="18" charset="0"/>
              </a:rPr>
              <a:t>Process States</a:t>
            </a:r>
          </a:p>
          <a:p>
            <a:pPr lvl="1"/>
            <a:r>
              <a:rPr lang="en-US" sz="2400" smtClean="0">
                <a:latin typeface="Times New Roman" pitchFamily="18" charset="0"/>
                <a:cs typeface="Times New Roman" pitchFamily="18" charset="0"/>
              </a:rPr>
              <a:t>Transition States</a:t>
            </a:r>
          </a:p>
          <a:p>
            <a:pPr lvl="1"/>
            <a:r>
              <a:rPr lang="en-US" sz="2400" smtClean="0">
                <a:latin typeface="Times New Roman" pitchFamily="18" charset="0"/>
                <a:cs typeface="Times New Roman" pitchFamily="18" charset="0"/>
              </a:rPr>
              <a:t>Implementation of Processes</a:t>
            </a:r>
          </a:p>
          <a:p>
            <a:pPr lvl="1"/>
            <a:r>
              <a:rPr lang="en-US" sz="2400" smtClean="0">
                <a:latin typeface="Times New Roman" pitchFamily="18" charset="0"/>
                <a:cs typeface="Times New Roman" pitchFamily="18" charset="0"/>
              </a:rPr>
              <a:t>Degree of multiprogramming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2.2.4- Threads: Benefits/Complications</a:t>
            </a:r>
          </a:p>
        </p:txBody>
      </p:sp>
      <p:sp>
        <p:nvSpPr>
          <p:cNvPr id="32771" name="Rectangle 3"/>
          <p:cNvSpPr>
            <a:spLocks noGrp="1"/>
          </p:cNvSpPr>
          <p:nvPr>
            <p:ph type="body" idx="1"/>
          </p:nvPr>
        </p:nvSpPr>
        <p:spPr>
          <a:xfrm>
            <a:off x="228600" y="914400"/>
            <a:ext cx="8763000" cy="5486400"/>
          </a:xfrm>
        </p:spPr>
        <p:txBody>
          <a:bodyPr/>
          <a:lstStyle/>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Responsiveness and better resource sharing</a:t>
            </a:r>
          </a:p>
          <a:p>
            <a:pPr lvl="1" algn="just">
              <a:lnSpc>
                <a:spcPct val="80000"/>
              </a:lnSpc>
            </a:pPr>
            <a:r>
              <a:rPr lang="en-US" sz="2000" smtClean="0">
                <a:latin typeface="Times New Roman" pitchFamily="18" charset="0"/>
                <a:cs typeface="Times New Roman" pitchFamily="18" charset="0"/>
              </a:rPr>
              <a:t>A program may continue running even if part of it is blocked.</a:t>
            </a:r>
          </a:p>
          <a:p>
            <a:pPr lvl="1" algn="just">
              <a:lnSpc>
                <a:spcPct val="80000"/>
              </a:lnSpc>
            </a:pPr>
            <a:r>
              <a:rPr lang="en-US" sz="2000" smtClean="0">
                <a:latin typeface="Times New Roman" pitchFamily="18" charset="0"/>
                <a:cs typeface="Times New Roman" pitchFamily="18" charset="0"/>
              </a:rPr>
              <a:t>The application’s performance may improve since we can overlap I/O and CPU computation.</a:t>
            </a:r>
          </a:p>
          <a:p>
            <a:pPr algn="just">
              <a:lnSpc>
                <a:spcPct val="80000"/>
              </a:lnSpc>
              <a:buClrTx/>
              <a:buSzTx/>
              <a:buFont typeface="Arial" charset="0"/>
              <a:buChar char="•"/>
            </a:pPr>
            <a:r>
              <a:rPr lang="en-US" sz="2400" smtClean="0">
                <a:solidFill>
                  <a:srgbClr val="008000"/>
                </a:solidFill>
                <a:latin typeface="Times New Roman" pitchFamily="18" charset="0"/>
                <a:cs typeface="Times New Roman" pitchFamily="18" charset="0"/>
              </a:rPr>
              <a:t>Economy:</a:t>
            </a:r>
            <a:r>
              <a:rPr lang="en-US" sz="2400" smtClean="0">
                <a:latin typeface="Times New Roman" pitchFamily="18" charset="0"/>
                <a:cs typeface="Times New Roman" pitchFamily="18" charset="0"/>
              </a:rPr>
              <a:t> </a:t>
            </a:r>
          </a:p>
          <a:p>
            <a:pPr lvl="1" algn="just">
              <a:lnSpc>
                <a:spcPct val="80000"/>
              </a:lnSpc>
            </a:pPr>
            <a:r>
              <a:rPr lang="en-US" sz="2000" smtClean="0">
                <a:latin typeface="Times New Roman" pitchFamily="18" charset="0"/>
                <a:cs typeface="Times New Roman" pitchFamily="18" charset="0"/>
              </a:rPr>
              <a:t>Allocating memory and resources for process creation (faster, easier) is costly. </a:t>
            </a:r>
          </a:p>
          <a:p>
            <a:pPr lvl="1" algn="just">
              <a:lnSpc>
                <a:spcPct val="80000"/>
              </a:lnSpc>
            </a:pPr>
            <a:r>
              <a:rPr lang="en-US" sz="2000" smtClean="0">
                <a:latin typeface="Times New Roman" pitchFamily="18" charset="0"/>
                <a:cs typeface="Times New Roman" pitchFamily="18" charset="0"/>
              </a:rPr>
              <a:t>Thread creation may be up to 100 times faster than process sreation.</a:t>
            </a:r>
          </a:p>
          <a:p>
            <a:pPr algn="just">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Useful on systems with multiple CPUs</a:t>
            </a:r>
            <a:r>
              <a:rPr lang="en-US" sz="2400" smtClean="0">
                <a:latin typeface="Times New Roman" pitchFamily="18" charset="0"/>
                <a:cs typeface="Times New Roman" pitchFamily="18" charset="0"/>
              </a:rPr>
              <a:t>.</a:t>
            </a:r>
          </a:p>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Less time to terminate a thread than a process.</a:t>
            </a:r>
          </a:p>
          <a:p>
            <a:pPr algn="just">
              <a:lnSpc>
                <a:spcPct val="80000"/>
              </a:lnSpc>
              <a:buClrTx/>
              <a:buSzTx/>
              <a:buFont typeface="Arial" charset="0"/>
              <a:buChar char="•"/>
            </a:pPr>
            <a:r>
              <a:rPr lang="en-US" sz="2400" smtClean="0">
                <a:solidFill>
                  <a:srgbClr val="008000"/>
                </a:solidFill>
                <a:latin typeface="Times New Roman" pitchFamily="18" charset="0"/>
                <a:cs typeface="Times New Roman" pitchFamily="18" charset="0"/>
              </a:rPr>
              <a:t>Less time to switch between two threads within the same process </a:t>
            </a:r>
            <a:r>
              <a:rPr lang="en-US" sz="2400" smtClean="0">
                <a:latin typeface="Times New Roman" pitchFamily="18" charset="0"/>
                <a:cs typeface="Times New Roman" pitchFamily="18" charset="0"/>
              </a:rPr>
              <a:t>(serve many task with the same purpose).</a:t>
            </a:r>
          </a:p>
          <a:p>
            <a:pPr algn="just">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Since threads within the same process share memory and files, they can communicate with each other without invoking the kernel.</a:t>
            </a:r>
          </a:p>
          <a:p>
            <a:pPr algn="just">
              <a:lnSpc>
                <a:spcPct val="80000"/>
              </a:lnSpc>
              <a:buClrTx/>
              <a:buSzTx/>
              <a:buFont typeface="Arial" charset="0"/>
              <a:buChar char="•"/>
            </a:pPr>
            <a:r>
              <a:rPr lang="en-US" sz="2400" smtClean="0">
                <a:solidFill>
                  <a:srgbClr val="FF0000"/>
                </a:solidFill>
                <a:latin typeface="Times New Roman" pitchFamily="18" charset="0"/>
                <a:cs typeface="Times New Roman" pitchFamily="18" charset="0"/>
              </a:rPr>
              <a:t>But, they introduce a number of complications:</a:t>
            </a:r>
          </a:p>
          <a:p>
            <a:pPr lvl="1" algn="just">
              <a:lnSpc>
                <a:spcPct val="80000"/>
              </a:lnSpc>
            </a:pPr>
            <a:r>
              <a:rPr lang="en-US" sz="2000" smtClean="0">
                <a:latin typeface="Times New Roman" pitchFamily="18" charset="0"/>
                <a:cs typeface="Times New Roman" pitchFamily="18" charset="0"/>
              </a:rPr>
              <a:t>E.g., since they share data, one thread may read and another may write the same location – care is needed!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52400" y="0"/>
            <a:ext cx="8839200" cy="1066800"/>
          </a:xfrm>
        </p:spPr>
        <p:txBody>
          <a:bodyPr/>
          <a:lstStyle/>
          <a:p>
            <a:r>
              <a:rPr lang="en-US" smtClean="0">
                <a:latin typeface="Times New Roman" pitchFamily="18" charset="0"/>
                <a:cs typeface="Times New Roman" pitchFamily="18" charset="0"/>
              </a:rPr>
              <a:t>2.2.5- Implementing Threads in User Space</a:t>
            </a:r>
          </a:p>
        </p:txBody>
      </p:sp>
      <p:sp>
        <p:nvSpPr>
          <p:cNvPr id="33795" name="Rectangle 3"/>
          <p:cNvSpPr>
            <a:spLocks noGrp="1"/>
          </p:cNvSpPr>
          <p:nvPr>
            <p:ph type="body" idx="1"/>
          </p:nvPr>
        </p:nvSpPr>
        <p:spPr>
          <a:xfrm>
            <a:off x="0" y="1752600"/>
            <a:ext cx="4876800" cy="3810000"/>
          </a:xfrm>
        </p:spPr>
        <p:txBody>
          <a:bodyPr/>
          <a:lstStyle/>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The kernel knows nothing about threads</a:t>
            </a:r>
          </a:p>
          <a:p>
            <a:pPr lvl="1" algn="just" eaLnBrk="1" hangingPunct="1">
              <a:lnSpc>
                <a:spcPct val="80000"/>
              </a:lnSpc>
            </a:pPr>
            <a:r>
              <a:rPr lang="en-US" sz="2000" smtClean="0">
                <a:latin typeface="Times New Roman" pitchFamily="18" charset="0"/>
                <a:cs typeface="Times New Roman" pitchFamily="18" charset="0"/>
              </a:rPr>
              <a:t>The approach is suitable for OS that does not support threads</a:t>
            </a:r>
          </a:p>
          <a:p>
            <a:pPr lvl="1" algn="just" eaLnBrk="1" hangingPunct="1">
              <a:lnSpc>
                <a:spcPct val="80000"/>
              </a:lnSpc>
            </a:pPr>
            <a:r>
              <a:rPr lang="en-US" sz="2000" smtClean="0">
                <a:latin typeface="Times New Roman" pitchFamily="18" charset="0"/>
                <a:cs typeface="Times New Roman" pitchFamily="18" charset="0"/>
              </a:rPr>
              <a:t>Threads are implemented by a user-level library (with code and data structure)</a:t>
            </a:r>
          </a:p>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The threads run on top of a runtime system (which is a collection of procedures that manage threads)</a:t>
            </a:r>
          </a:p>
          <a:p>
            <a:pPr algn="just" eaLnBrk="1" hangingPunct="1">
              <a:lnSpc>
                <a:spcPct val="80000"/>
              </a:lnSpc>
              <a:buClrTx/>
              <a:buSzTx/>
              <a:buFont typeface="Arial" charset="0"/>
              <a:buChar char="•"/>
            </a:pPr>
            <a:r>
              <a:rPr lang="en-US" sz="2400" smtClean="0">
                <a:latin typeface="Times New Roman" pitchFamily="18" charset="0"/>
                <a:cs typeface="Times New Roman" pitchFamily="18" charset="0"/>
              </a:rPr>
              <a:t>Each process has its own thread table.</a:t>
            </a:r>
          </a:p>
        </p:txBody>
      </p:sp>
      <p:sp>
        <p:nvSpPr>
          <p:cNvPr id="33796" name="Text Box 4"/>
          <p:cNvSpPr txBox="1">
            <a:spLocks noChangeArrowheads="1"/>
          </p:cNvSpPr>
          <p:nvPr/>
        </p:nvSpPr>
        <p:spPr bwMode="auto">
          <a:xfrm>
            <a:off x="6334125" y="5257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2-16.</a:t>
            </a:r>
          </a:p>
        </p:txBody>
      </p:sp>
      <p:pic>
        <p:nvPicPr>
          <p:cNvPr id="94210" name="Picture 2"/>
          <p:cNvPicPr>
            <a:picLocks noChangeAspect="1" noChangeArrowheads="1"/>
          </p:cNvPicPr>
          <p:nvPr/>
        </p:nvPicPr>
        <p:blipFill>
          <a:blip r:embed="rId3"/>
          <a:srcRect/>
          <a:stretch>
            <a:fillRect/>
          </a:stretch>
        </p:blipFill>
        <p:spPr bwMode="auto">
          <a:xfrm>
            <a:off x="5116628" y="1447800"/>
            <a:ext cx="3951172" cy="375285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190CC846-20B3-454D-AF77-DE04E39CF88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304800" y="0"/>
            <a:ext cx="8534400" cy="1066800"/>
          </a:xfrm>
        </p:spPr>
        <p:txBody>
          <a:bodyPr/>
          <a:lstStyle/>
          <a:p>
            <a:r>
              <a:rPr lang="en-US" smtClean="0">
                <a:latin typeface="Times New Roman" pitchFamily="18" charset="0"/>
                <a:cs typeface="Times New Roman" pitchFamily="18" charset="0"/>
              </a:rPr>
              <a:t>Implementing Threads in User Space…</a:t>
            </a:r>
          </a:p>
        </p:txBody>
      </p:sp>
      <p:sp>
        <p:nvSpPr>
          <p:cNvPr id="34819" name="Rectangle 3"/>
          <p:cNvSpPr>
            <a:spLocks noGrp="1"/>
          </p:cNvSpPr>
          <p:nvPr>
            <p:ph type="body" idx="1"/>
          </p:nvPr>
        </p:nvSpPr>
        <p:spPr>
          <a:xfrm>
            <a:off x="304800" y="1371600"/>
            <a:ext cx="8610600" cy="4953000"/>
          </a:xfrm>
        </p:spPr>
        <p:txBody>
          <a:bodyPr>
            <a:normAutofit/>
          </a:bodyPr>
          <a:lstStyle/>
          <a:p>
            <a:pPr algn="just" eaLnBrk="1" hangingPunct="1">
              <a:lnSpc>
                <a:spcPct val="80000"/>
              </a:lnSpc>
              <a:buClrTx/>
              <a:buSzTx/>
              <a:buFont typeface="Arial" charset="0"/>
              <a:buChar char="•"/>
            </a:pPr>
            <a:r>
              <a:rPr lang="en-US" sz="2400" b="1" u="sng" smtClean="0">
                <a:solidFill>
                  <a:srgbClr val="0000FF"/>
                </a:solidFill>
                <a:latin typeface="Times New Roman" pitchFamily="18" charset="0"/>
                <a:cs typeface="Times New Roman" pitchFamily="18" charset="0"/>
              </a:rPr>
              <a:t>Advantages</a:t>
            </a:r>
          </a:p>
          <a:p>
            <a:pPr lvl="1" algn="just">
              <a:lnSpc>
                <a:spcPct val="80000"/>
              </a:lnSpc>
            </a:pPr>
            <a:r>
              <a:rPr lang="en-US" sz="2400" b="1" smtClean="0">
                <a:solidFill>
                  <a:srgbClr val="0000FF"/>
                </a:solidFill>
                <a:latin typeface="Times New Roman" pitchFamily="18" charset="0"/>
                <a:cs typeface="Times New Roman" pitchFamily="18" charset="0"/>
              </a:rPr>
              <a:t>Faster</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Thread switching and scheduling is faster (because it’s done at user mode) than to trapping the kernel mode.</a:t>
            </a:r>
          </a:p>
          <a:p>
            <a:pPr lvl="1" algn="just" eaLnBrk="1" hangingPunct="1">
              <a:lnSpc>
                <a:spcPct val="80000"/>
              </a:lnSpc>
            </a:pPr>
            <a:r>
              <a:rPr lang="en-US" sz="2400" b="1" smtClean="0">
                <a:solidFill>
                  <a:srgbClr val="0000FF"/>
                </a:solidFill>
                <a:latin typeface="Times New Roman" pitchFamily="18" charset="0"/>
                <a:cs typeface="Times New Roman" pitchFamily="18" charset="0"/>
              </a:rPr>
              <a:t>Flexible, scale better</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Each process can have its own customized scheduling algorithm. It can vary the table space and stack space in flexibility.</a:t>
            </a:r>
          </a:p>
          <a:p>
            <a:pPr algn="just" eaLnBrk="1" hangingPunct="1">
              <a:lnSpc>
                <a:spcPct val="80000"/>
              </a:lnSpc>
              <a:buClrTx/>
              <a:buSzTx/>
              <a:buFont typeface="Arial" charset="0"/>
              <a:buChar char="•"/>
            </a:pPr>
            <a:r>
              <a:rPr lang="en-US" sz="2400" b="1" u="sng" smtClean="0">
                <a:solidFill>
                  <a:srgbClr val="7030A0"/>
                </a:solidFill>
                <a:latin typeface="Times New Roman" pitchFamily="18" charset="0"/>
                <a:cs typeface="Times New Roman" pitchFamily="18" charset="0"/>
              </a:rPr>
              <a:t>Disadvantages</a:t>
            </a:r>
          </a:p>
          <a:p>
            <a:pPr lvl="1" algn="just" eaLnBrk="1" hangingPunct="1">
              <a:lnSpc>
                <a:spcPct val="80000"/>
              </a:lnSpc>
            </a:pPr>
            <a:r>
              <a:rPr lang="en-US" sz="2400" b="1" smtClean="0">
                <a:solidFill>
                  <a:srgbClr val="7030A0"/>
                </a:solidFill>
                <a:latin typeface="Times New Roman" pitchFamily="18" charset="0"/>
                <a:cs typeface="Times New Roman" pitchFamily="18" charset="0"/>
              </a:rPr>
              <a:t>The implementation of blocking system calls is complexity →  instead of blocking thread, the process is blocked</a:t>
            </a:r>
          </a:p>
          <a:p>
            <a:pPr lvl="1" algn="just" eaLnBrk="1" hangingPunct="1">
              <a:lnSpc>
                <a:spcPct val="80000"/>
              </a:lnSpc>
            </a:pPr>
            <a:r>
              <a:rPr lang="en-US" sz="2400" smtClean="0">
                <a:solidFill>
                  <a:srgbClr val="7030A0"/>
                </a:solidFill>
                <a:latin typeface="Times New Roman" pitchFamily="18" charset="0"/>
                <a:cs typeface="Times New Roman" pitchFamily="18" charset="0"/>
              </a:rPr>
              <a:t>The need that a thread voluntarily gives up the CPU</a:t>
            </a:r>
            <a:r>
              <a:rPr lang="en-US" sz="2400" smtClean="0">
                <a:latin typeface="Times New Roman" pitchFamily="18" charset="0"/>
                <a:cs typeface="Times New Roman" pitchFamily="18" charset="0"/>
              </a:rPr>
              <a:t> → </a:t>
            </a:r>
            <a:r>
              <a:rPr lang="en-US" sz="2400" b="1" smtClean="0">
                <a:latin typeface="Times New Roman" pitchFamily="18" charset="0"/>
                <a:cs typeface="Times New Roman" pitchFamily="18" charset="0"/>
              </a:rPr>
              <a:t>The OS doesn’t know this, so if any user-level thread is blocked, the entire process is blocked</a:t>
            </a:r>
          </a:p>
          <a:p>
            <a:pPr lvl="1" algn="just" eaLnBrk="1" hangingPunct="1">
              <a:lnSpc>
                <a:spcPct val="80000"/>
              </a:lnSpc>
            </a:pPr>
            <a:r>
              <a:rPr lang="de-DE" sz="2400" smtClean="0">
                <a:solidFill>
                  <a:srgbClr val="7030A0"/>
                </a:solidFill>
                <a:latin typeface="Times New Roman" pitchFamily="18" charset="0"/>
                <a:cs typeface="Times New Roman" pitchFamily="18" charset="0"/>
              </a:rPr>
              <a:t>Developers want threads precisely in applications </a:t>
            </a:r>
            <a:r>
              <a:rPr lang="en-US" sz="2400" smtClean="0">
                <a:latin typeface="Times New Roman" pitchFamily="18" charset="0"/>
                <a:cs typeface="Times New Roman" pitchFamily="18" charset="0"/>
              </a:rPr>
              <a:t>→ make system call constantly.</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0" y="0"/>
            <a:ext cx="9144000" cy="1143000"/>
          </a:xfrm>
        </p:spPr>
        <p:txBody>
          <a:bodyPr/>
          <a:lstStyle/>
          <a:p>
            <a:r>
              <a:rPr lang="en-US" smtClean="0">
                <a:latin typeface="Times New Roman" pitchFamily="18" charset="0"/>
                <a:cs typeface="Times New Roman" pitchFamily="18" charset="0"/>
              </a:rPr>
              <a:t>2.2.6- Implementing Threads in the Kernel</a:t>
            </a:r>
          </a:p>
        </p:txBody>
      </p:sp>
      <p:sp>
        <p:nvSpPr>
          <p:cNvPr id="35843" name="Rectangle 3"/>
          <p:cNvSpPr>
            <a:spLocks noGrp="1"/>
          </p:cNvSpPr>
          <p:nvPr>
            <p:ph type="body" sz="half" idx="1"/>
          </p:nvPr>
        </p:nvSpPr>
        <p:spPr>
          <a:xfrm>
            <a:off x="228600" y="1981200"/>
            <a:ext cx="5181600" cy="3733800"/>
          </a:xfrm>
        </p:spPr>
        <p:txBody>
          <a:bodyPr/>
          <a:lstStyle/>
          <a:p>
            <a:pPr algn="just" eaLnBrk="1" hangingPunct="1">
              <a:lnSpc>
                <a:spcPct val="90000"/>
              </a:lnSpc>
            </a:pPr>
            <a:r>
              <a:rPr lang="en-US" sz="2800" smtClean="0">
                <a:latin typeface="Times New Roman" pitchFamily="18" charset="0"/>
                <a:cs typeface="Times New Roman" pitchFamily="18" charset="0"/>
              </a:rPr>
              <a:t>The kernel knows about the threads and manage the threads (no run-time system is needed).</a:t>
            </a:r>
          </a:p>
          <a:p>
            <a:pPr algn="just" eaLnBrk="1" hangingPunct="1">
              <a:lnSpc>
                <a:spcPct val="90000"/>
              </a:lnSpc>
            </a:pPr>
            <a:r>
              <a:rPr lang="en-US" sz="2800" smtClean="0">
                <a:latin typeface="Times New Roman" pitchFamily="18" charset="0"/>
                <a:cs typeface="Times New Roman" pitchFamily="18" charset="0"/>
              </a:rPr>
              <a:t>The kernel schedules all the threads.</a:t>
            </a:r>
          </a:p>
          <a:p>
            <a:pPr algn="just" eaLnBrk="1" hangingPunct="1">
              <a:lnSpc>
                <a:spcPct val="90000"/>
              </a:lnSpc>
            </a:pPr>
            <a:r>
              <a:rPr lang="en-US" sz="2800" smtClean="0">
                <a:latin typeface="Times New Roman" pitchFamily="18" charset="0"/>
                <a:cs typeface="Times New Roman" pitchFamily="18" charset="0"/>
              </a:rPr>
              <a:t>The kernel has a thread table (using kernel call to create or destroy thread).</a:t>
            </a:r>
          </a:p>
        </p:txBody>
      </p:sp>
      <p:sp>
        <p:nvSpPr>
          <p:cNvPr id="5" name="Text Box 4"/>
          <p:cNvSpPr txBox="1">
            <a:spLocks noChangeArrowheads="1"/>
          </p:cNvSpPr>
          <p:nvPr/>
        </p:nvSpPr>
        <p:spPr bwMode="auto">
          <a:xfrm>
            <a:off x="6400800" y="5715000"/>
            <a:ext cx="1947863" cy="307975"/>
          </a:xfrm>
          <a:prstGeom prst="rect">
            <a:avLst/>
          </a:prstGeom>
          <a:noFill/>
          <a:ln w="9525">
            <a:noFill/>
            <a:miter lim="800000"/>
            <a:headEnd/>
            <a:tailEnd/>
          </a:ln>
        </p:spPr>
        <p:txBody>
          <a:bodyPr>
            <a:spAutoFit/>
          </a:bodyPr>
          <a:lstStyle/>
          <a:p>
            <a:r>
              <a:rPr lang="en-US" sz="1400" b="1">
                <a:latin typeface="Times New Roman" pitchFamily="18" charset="0"/>
              </a:rPr>
              <a:t>Tanenbaum, Fig. 2-16.</a:t>
            </a:r>
          </a:p>
        </p:txBody>
      </p:sp>
      <p:pic>
        <p:nvPicPr>
          <p:cNvPr id="90113" name="Picture 1"/>
          <p:cNvPicPr>
            <a:picLocks noChangeAspect="1" noChangeArrowheads="1"/>
          </p:cNvPicPr>
          <p:nvPr/>
        </p:nvPicPr>
        <p:blipFill>
          <a:blip r:embed="rId3"/>
          <a:srcRect/>
          <a:stretch>
            <a:fillRect/>
          </a:stretch>
        </p:blipFill>
        <p:spPr bwMode="auto">
          <a:xfrm>
            <a:off x="5638800" y="1659218"/>
            <a:ext cx="3390900" cy="405578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33</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Implementing Threads in the Kernel…</a:t>
            </a:r>
          </a:p>
        </p:txBody>
      </p:sp>
      <p:sp>
        <p:nvSpPr>
          <p:cNvPr id="36867" name="Rectangle 3"/>
          <p:cNvSpPr>
            <a:spLocks noGrp="1"/>
          </p:cNvSpPr>
          <p:nvPr>
            <p:ph type="body" sz="half" idx="1"/>
          </p:nvPr>
        </p:nvSpPr>
        <p:spPr>
          <a:xfrm>
            <a:off x="228600" y="1371600"/>
            <a:ext cx="8610600" cy="4495800"/>
          </a:xfrm>
        </p:spPr>
        <p:txBody>
          <a:bodyPr/>
          <a:lstStyle/>
          <a:p>
            <a:pPr algn="just" eaLnBrk="1" hangingPunct="1">
              <a:lnSpc>
                <a:spcPct val="90000"/>
              </a:lnSpc>
            </a:pPr>
            <a:r>
              <a:rPr lang="en-US" sz="2800" b="1" u="sng" smtClean="0">
                <a:solidFill>
                  <a:srgbClr val="0000FF"/>
                </a:solidFill>
                <a:latin typeface="Times New Roman" pitchFamily="18" charset="0"/>
                <a:cs typeface="Times New Roman" pitchFamily="18" charset="0"/>
              </a:rPr>
              <a:t>Advantages</a:t>
            </a:r>
          </a:p>
          <a:p>
            <a:pPr lvl="1" algn="just" eaLnBrk="1" hangingPunct="1">
              <a:lnSpc>
                <a:spcPct val="90000"/>
              </a:lnSpc>
            </a:pPr>
            <a:r>
              <a:rPr lang="en-US" smtClean="0">
                <a:solidFill>
                  <a:srgbClr val="0000FF"/>
                </a:solidFill>
                <a:latin typeface="Times New Roman" pitchFamily="18" charset="0"/>
                <a:cs typeface="Times New Roman" pitchFamily="18" charset="0"/>
              </a:rPr>
              <a:t>The kernel can switch between threads belonging to different processes</a:t>
            </a:r>
            <a:r>
              <a:rPr lang="en-US" smtClean="0">
                <a:solidFill>
                  <a:srgbClr val="0000FF"/>
                </a:solidFill>
              </a:rPr>
              <a:t> </a:t>
            </a:r>
            <a:r>
              <a:rPr lang="en-US" smtClean="0">
                <a:solidFill>
                  <a:srgbClr val="0000FF"/>
                </a:solidFill>
                <a:sym typeface="Wingdings" pitchFamily="2" charset="2"/>
              </a:rPr>
              <a:t> </a:t>
            </a:r>
            <a:r>
              <a:rPr lang="en-US" smtClean="0">
                <a:solidFill>
                  <a:srgbClr val="0000FF"/>
                </a:solidFill>
                <a:latin typeface="Times New Roman" pitchFamily="18" charset="0"/>
                <a:cs typeface="Times New Roman" pitchFamily="18" charset="0"/>
              </a:rPr>
              <a:t>No problem with blocking system calls</a:t>
            </a:r>
            <a:r>
              <a:rPr lang="en-US" smtClean="0">
                <a:latin typeface="Times New Roman" pitchFamily="18" charset="0"/>
                <a:cs typeface="Times New Roman" pitchFamily="18" charset="0"/>
              </a:rPr>
              <a:t>.</a:t>
            </a:r>
          </a:p>
          <a:p>
            <a:pPr lvl="1">
              <a:lnSpc>
                <a:spcPct val="90000"/>
              </a:lnSpc>
            </a:pPr>
            <a:r>
              <a:rPr lang="en-US" smtClean="0">
                <a:solidFill>
                  <a:srgbClr val="0000FF"/>
                </a:solidFill>
                <a:latin typeface="Times New Roman" pitchFamily="18" charset="0"/>
                <a:cs typeface="Times New Roman" pitchFamily="18" charset="0"/>
              </a:rPr>
              <a:t>Useful if multiprocessor support is available </a:t>
            </a:r>
            <a:r>
              <a:rPr lang="en-US" smtClean="0">
                <a:latin typeface="Times New Roman" pitchFamily="18" charset="0"/>
                <a:cs typeface="Times New Roman" pitchFamily="18" charset="0"/>
              </a:rPr>
              <a:t>(multiple CPUs).</a:t>
            </a:r>
          </a:p>
          <a:p>
            <a:pPr algn="just" eaLnBrk="1" hangingPunct="1">
              <a:lnSpc>
                <a:spcPct val="90000"/>
              </a:lnSpc>
            </a:pPr>
            <a:r>
              <a:rPr lang="en-US" sz="2800" b="1" u="sng" smtClean="0">
                <a:solidFill>
                  <a:srgbClr val="7030A0"/>
                </a:solidFill>
                <a:latin typeface="Times New Roman" pitchFamily="18" charset="0"/>
                <a:cs typeface="Times New Roman" pitchFamily="18" charset="0"/>
              </a:rPr>
              <a:t>Disadvantages</a:t>
            </a:r>
          </a:p>
          <a:p>
            <a:pPr lvl="1" algn="just" eaLnBrk="1" hangingPunct="1">
              <a:lnSpc>
                <a:spcPct val="90000"/>
              </a:lnSpc>
            </a:pPr>
            <a:r>
              <a:rPr lang="en-US" smtClean="0">
                <a:solidFill>
                  <a:srgbClr val="7030A0"/>
                </a:solidFill>
                <a:latin typeface="Times New Roman" pitchFamily="18" charset="0"/>
                <a:cs typeface="Times New Roman" pitchFamily="18" charset="0"/>
              </a:rPr>
              <a:t>Greater cost (time and resources to manage threads create and terminate).</a:t>
            </a:r>
          </a:p>
          <a:p>
            <a:pPr lvl="1" algn="just" eaLnBrk="1" hangingPunct="1">
              <a:lnSpc>
                <a:spcPct val="90000"/>
              </a:lnSpc>
            </a:pPr>
            <a:r>
              <a:rPr lang="en-US" smtClean="0">
                <a:solidFill>
                  <a:srgbClr val="7030A0"/>
                </a:solidFill>
                <a:latin typeface="Times New Roman" pitchFamily="18" charset="0"/>
                <a:cs typeface="Times New Roman" pitchFamily="18" charset="0"/>
              </a:rPr>
              <a:t>Thread creation, saving is slow (needs system call).</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34</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2.2.7- Hybrid Implementations</a:t>
            </a:r>
          </a:p>
        </p:txBody>
      </p:sp>
      <p:sp>
        <p:nvSpPr>
          <p:cNvPr id="37892" name="Rectangle 3"/>
          <p:cNvSpPr>
            <a:spLocks noGrp="1"/>
          </p:cNvSpPr>
          <p:nvPr>
            <p:ph type="body" sz="half" idx="1"/>
          </p:nvPr>
        </p:nvSpPr>
        <p:spPr>
          <a:xfrm>
            <a:off x="228600" y="1828800"/>
            <a:ext cx="2819400" cy="2743200"/>
          </a:xfrm>
        </p:spPr>
        <p:txBody>
          <a:bodyPr/>
          <a:lstStyle/>
          <a:p>
            <a:pPr algn="just"/>
            <a:r>
              <a:rPr lang="en-US" sz="2800" smtClean="0">
                <a:solidFill>
                  <a:srgbClr val="0000FF"/>
                </a:solidFill>
                <a:latin typeface="Times New Roman" pitchFamily="18" charset="0"/>
                <a:cs typeface="Times New Roman" pitchFamily="18" charset="0"/>
              </a:rPr>
              <a:t>Combine the advantages of user-level threads with kernel-level threads</a:t>
            </a:r>
            <a:r>
              <a:rPr lang="en-US" sz="2800" smtClean="0">
                <a:latin typeface="Times New Roman" pitchFamily="18" charset="0"/>
                <a:cs typeface="Times New Roman" pitchFamily="18" charset="0"/>
              </a:rPr>
              <a:t>.</a:t>
            </a:r>
          </a:p>
          <a:p>
            <a:pPr lvl="1" algn="just">
              <a:buFont typeface="Arial" charset="0"/>
              <a:buNone/>
            </a:pPr>
            <a:endParaRPr lang="en-US" sz="2400" smtClean="0">
              <a:latin typeface="Times New Roman" pitchFamily="18" charset="0"/>
              <a:cs typeface="Times New Roman" pitchFamily="18" charset="0"/>
            </a:endParaRPr>
          </a:p>
        </p:txBody>
      </p:sp>
      <p:sp>
        <p:nvSpPr>
          <p:cNvPr id="37893" name="Text Box 4"/>
          <p:cNvSpPr txBox="1">
            <a:spLocks noChangeArrowheads="1"/>
          </p:cNvSpPr>
          <p:nvPr/>
        </p:nvSpPr>
        <p:spPr bwMode="auto">
          <a:xfrm>
            <a:off x="4876800" y="4572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2-17.</a:t>
            </a:r>
          </a:p>
        </p:txBody>
      </p:sp>
      <p:sp>
        <p:nvSpPr>
          <p:cNvPr id="37896" name="Rectangle 7"/>
          <p:cNvSpPr>
            <a:spLocks noChangeArrowheads="1"/>
          </p:cNvSpPr>
          <p:nvPr/>
        </p:nvSpPr>
        <p:spPr bwMode="auto">
          <a:xfrm>
            <a:off x="762000" y="5029200"/>
            <a:ext cx="7848600" cy="1200150"/>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Using kernel-level threads and then multiplex user-level threads onto some or all of the kernel threads (ultimate in flexibility)</a:t>
            </a:r>
            <a:endParaRPr lang="en-US" sz="2400"/>
          </a:p>
        </p:txBody>
      </p:sp>
      <p:pic>
        <p:nvPicPr>
          <p:cNvPr id="86017" name="Picture 1"/>
          <p:cNvPicPr>
            <a:picLocks noChangeAspect="1" noChangeArrowheads="1"/>
          </p:cNvPicPr>
          <p:nvPr/>
        </p:nvPicPr>
        <p:blipFill>
          <a:blip r:embed="rId3"/>
          <a:srcRect/>
          <a:stretch>
            <a:fillRect/>
          </a:stretch>
        </p:blipFill>
        <p:spPr bwMode="auto">
          <a:xfrm>
            <a:off x="3228975" y="1190625"/>
            <a:ext cx="5686425" cy="338137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E3D93E31-36CC-478A-BAF1-3C39DD2E2D92}" type="slidenum">
              <a:rPr lang="en-US" smtClean="0"/>
              <a:pPr>
                <a:defRPr/>
              </a:pPr>
              <a:t>35</a:t>
            </a:fld>
            <a:r>
              <a:rPr lang="en-US" smtClean="0"/>
              <a:t>/79</a:t>
            </a:r>
            <a:endParaRPr lang="en-US"/>
          </a:p>
        </p:txBody>
      </p:sp>
      <p:sp>
        <p:nvSpPr>
          <p:cNvPr id="8" name="Footer Placeholder 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type="body" sz="half" idx="1"/>
          </p:nvPr>
        </p:nvSpPr>
        <p:spPr>
          <a:xfrm>
            <a:off x="152400" y="1219200"/>
            <a:ext cx="8763000" cy="4953000"/>
          </a:xfrm>
        </p:spPr>
        <p:txBody>
          <a:bodyPr>
            <a:normAutofit lnSpcReduction="10000"/>
          </a:bodyPr>
          <a:lstStyle/>
          <a:p>
            <a:pPr algn="just"/>
            <a:r>
              <a:rPr lang="en-US" sz="2400" b="1" smtClean="0">
                <a:solidFill>
                  <a:srgbClr val="7030A0"/>
                </a:solidFill>
                <a:latin typeface="Times New Roman" pitchFamily="18" charset="0"/>
                <a:cs typeface="Times New Roman" pitchFamily="18" charset="0"/>
              </a:rPr>
              <a:t>Problem in network</a:t>
            </a:r>
            <a:r>
              <a:rPr lang="en-US" sz="2400" b="1" smtClean="0">
                <a:latin typeface="Times New Roman" pitchFamily="18" charset="0"/>
                <a:cs typeface="Times New Roman" pitchFamily="18" charset="0"/>
              </a:rPr>
              <a:t>:</a:t>
            </a:r>
          </a:p>
          <a:p>
            <a:pPr lvl="1" algn="just"/>
            <a:r>
              <a:rPr lang="en-US" sz="2000" b="1" smtClean="0">
                <a:solidFill>
                  <a:srgbClr val="7030A0"/>
                </a:solidFill>
                <a:latin typeface="Times New Roman" pitchFamily="18" charset="0"/>
                <a:cs typeface="Times New Roman" pitchFamily="18" charset="0"/>
              </a:rPr>
              <a:t>When the receiver waits the incoming message from a client, it’s process or thread is blocked until the message arrives to process it </a:t>
            </a:r>
            <a:r>
              <a:rPr lang="en-US" sz="2000" smtClean="0">
                <a:latin typeface="Times New Roman" pitchFamily="18" charset="0"/>
                <a:cs typeface="Times New Roman" pitchFamily="18" charset="0"/>
              </a:rPr>
              <a:t>→ </a:t>
            </a:r>
            <a:r>
              <a:rPr lang="en-US" sz="2000" b="1" u="sng" smtClean="0">
                <a:solidFill>
                  <a:srgbClr val="7030A0"/>
                </a:solidFill>
                <a:latin typeface="Times New Roman" pitchFamily="18" charset="0"/>
                <a:cs typeface="Times New Roman" pitchFamily="18" charset="0"/>
              </a:rPr>
              <a:t>waste time </a:t>
            </a:r>
            <a:r>
              <a:rPr lang="en-US" sz="2000" smtClean="0">
                <a:latin typeface="Times New Roman" pitchFamily="18" charset="0"/>
                <a:cs typeface="Times New Roman" pitchFamily="18" charset="0"/>
              </a:rPr>
              <a:t>to </a:t>
            </a:r>
            <a:r>
              <a:rPr lang="en-US" sz="2000" b="1" smtClean="0">
                <a:latin typeface="Times New Roman" pitchFamily="18" charset="0"/>
                <a:cs typeface="Times New Roman" pitchFamily="18" charset="0"/>
              </a:rPr>
              <a:t>unblocked</a:t>
            </a:r>
            <a:r>
              <a:rPr lang="en-US" sz="2000" smtClean="0">
                <a:latin typeface="Times New Roman" pitchFamily="18" charset="0"/>
                <a:cs typeface="Times New Roman" pitchFamily="18" charset="0"/>
              </a:rPr>
              <a:t> and </a:t>
            </a:r>
            <a:r>
              <a:rPr lang="en-US" sz="2000" b="1" smtClean="0">
                <a:latin typeface="Times New Roman" pitchFamily="18" charset="0"/>
                <a:cs typeface="Times New Roman" pitchFamily="18" charset="0"/>
              </a:rPr>
              <a:t>reloaded thread</a:t>
            </a:r>
            <a:r>
              <a:rPr lang="en-US" sz="2000" smtClean="0">
                <a:latin typeface="Times New Roman" pitchFamily="18" charset="0"/>
                <a:cs typeface="Times New Roman" pitchFamily="18" charset="0"/>
              </a:rPr>
              <a:t> information combining with unpacking the message, then parsing message’s content and processing it</a:t>
            </a:r>
          </a:p>
          <a:p>
            <a:pPr algn="just"/>
            <a:r>
              <a:rPr lang="en-US" sz="2400" b="1" smtClean="0">
                <a:solidFill>
                  <a:srgbClr val="FF0000"/>
                </a:solidFill>
                <a:latin typeface="Times New Roman" pitchFamily="18" charset="0"/>
                <a:cs typeface="Times New Roman" pitchFamily="18" charset="0"/>
              </a:rPr>
              <a:t>Solution: using Pop-up threads</a:t>
            </a:r>
          </a:p>
          <a:p>
            <a:pPr lvl="1" algn="just"/>
            <a:r>
              <a:rPr lang="en-US" sz="2000" smtClean="0">
                <a:latin typeface="Times New Roman" pitchFamily="18" charset="0"/>
                <a:cs typeface="Times New Roman" pitchFamily="18" charset="0"/>
              </a:rPr>
              <a:t>The incoming message is managed by the system. The system creates a new thread to process this message.</a:t>
            </a:r>
          </a:p>
          <a:p>
            <a:pPr lvl="1" algn="just"/>
            <a:r>
              <a:rPr lang="en-US" sz="2000" smtClean="0">
                <a:latin typeface="Times New Roman" pitchFamily="18" charset="0"/>
                <a:cs typeface="Times New Roman" pitchFamily="18" charset="0"/>
              </a:rPr>
              <a:t>This thread is identical to all the others, but it do not have any history (registers, stack, …) that must be restored</a:t>
            </a:r>
          </a:p>
          <a:p>
            <a:pPr lvl="1" algn="just"/>
            <a:r>
              <a:rPr lang="en-US" sz="2000" smtClean="0">
                <a:latin typeface="Times New Roman" pitchFamily="18" charset="0"/>
                <a:cs typeface="Times New Roman" pitchFamily="18" charset="0"/>
              </a:rPr>
              <a:t>It can be implemented in kernel or user mode</a:t>
            </a:r>
          </a:p>
          <a:p>
            <a:pPr algn="just"/>
            <a:r>
              <a:rPr lang="en-US" sz="2400" b="1" smtClean="0">
                <a:solidFill>
                  <a:srgbClr val="0000FF"/>
                </a:solidFill>
                <a:latin typeface="Times New Roman" pitchFamily="18" charset="0"/>
                <a:cs typeface="Times New Roman" pitchFamily="18" charset="0"/>
              </a:rPr>
              <a:t>Advantages</a:t>
            </a:r>
          </a:p>
          <a:p>
            <a:pPr lvl="1" algn="just"/>
            <a:r>
              <a:rPr lang="en-US" sz="2000" smtClean="0">
                <a:solidFill>
                  <a:srgbClr val="0000FF"/>
                </a:solidFill>
                <a:latin typeface="Times New Roman" pitchFamily="18" charset="0"/>
                <a:cs typeface="Times New Roman" pitchFamily="18" charset="0"/>
              </a:rPr>
              <a:t>Create quickly </a:t>
            </a:r>
            <a:r>
              <a:rPr lang="en-US" sz="2000" smtClean="0">
                <a:latin typeface="Times New Roman" pitchFamily="18" charset="0"/>
                <a:cs typeface="Times New Roman" pitchFamily="18" charset="0"/>
              </a:rPr>
              <a:t>(</a:t>
            </a:r>
            <a:r>
              <a:rPr lang="en-US" sz="2000" i="1" smtClean="0">
                <a:latin typeface="Times New Roman" pitchFamily="18" charset="0"/>
                <a:cs typeface="Times New Roman" pitchFamily="18" charset="0"/>
              </a:rPr>
              <a:t>Do not have  any thread information that must be stored</a:t>
            </a:r>
            <a:r>
              <a:rPr lang="en-US" sz="2000" smtClean="0">
                <a:latin typeface="Times New Roman" pitchFamily="18" charset="0"/>
                <a:cs typeface="Times New Roman" pitchFamily="18" charset="0"/>
              </a:rPr>
              <a:t>)</a:t>
            </a:r>
          </a:p>
          <a:p>
            <a:pPr lvl="1" algn="just"/>
            <a:r>
              <a:rPr lang="en-US" sz="2000" smtClean="0">
                <a:solidFill>
                  <a:srgbClr val="0000FF"/>
                </a:solidFill>
                <a:latin typeface="Times New Roman" pitchFamily="18" charset="0"/>
                <a:cs typeface="Times New Roman" pitchFamily="18" charset="0"/>
              </a:rPr>
              <a:t>The latency</a:t>
            </a:r>
            <a:r>
              <a:rPr lang="en-US" sz="2000" smtClean="0">
                <a:latin typeface="Times New Roman" pitchFamily="18" charset="0"/>
                <a:cs typeface="Times New Roman" pitchFamily="18" charset="0"/>
              </a:rPr>
              <a:t> (thời trễ) between message arrival and the start of processing can be made very </a:t>
            </a:r>
            <a:r>
              <a:rPr lang="en-US" sz="2000" smtClean="0">
                <a:solidFill>
                  <a:srgbClr val="0000FF"/>
                </a:solidFill>
                <a:latin typeface="Times New Roman" pitchFamily="18" charset="0"/>
                <a:cs typeface="Times New Roman" pitchFamily="18" charset="0"/>
              </a:rPr>
              <a:t>short</a:t>
            </a:r>
            <a:r>
              <a:rPr lang="en-US" sz="2000" smtClean="0">
                <a:latin typeface="Times New Roman" pitchFamily="18" charset="0"/>
                <a:cs typeface="Times New Roman" pitchFamily="18" charset="0"/>
              </a:rPr>
              <a:t>.</a:t>
            </a:r>
          </a:p>
        </p:txBody>
      </p:sp>
      <p:pic>
        <p:nvPicPr>
          <p:cNvPr id="38915" name="Picture 4" descr="02-18"/>
          <p:cNvPicPr>
            <a:picLocks noChangeAspect="1" noChangeArrowheads="1"/>
          </p:cNvPicPr>
          <p:nvPr/>
        </p:nvPicPr>
        <p:blipFill>
          <a:blip r:embed="rId3">
            <a:lum bright="-30000" contrast="12000"/>
          </a:blip>
          <a:srcRect/>
          <a:stretch>
            <a:fillRect/>
          </a:stretch>
        </p:blipFill>
        <p:spPr bwMode="auto">
          <a:xfrm>
            <a:off x="6705600" y="228600"/>
            <a:ext cx="2057400" cy="1292225"/>
          </a:xfrm>
          <a:prstGeom prst="rect">
            <a:avLst/>
          </a:prstGeom>
          <a:noFill/>
          <a:ln w="9525">
            <a:noFill/>
            <a:miter lim="800000"/>
            <a:headEnd/>
            <a:tailEnd/>
          </a:ln>
        </p:spPr>
      </p:pic>
      <p:sp>
        <p:nvSpPr>
          <p:cNvPr id="38916" name="Rectangle 2"/>
          <p:cNvSpPr>
            <a:spLocks noGrp="1"/>
          </p:cNvSpPr>
          <p:nvPr>
            <p:ph type="title"/>
          </p:nvPr>
        </p:nvSpPr>
        <p:spPr>
          <a:xfrm>
            <a:off x="381000" y="0"/>
            <a:ext cx="5867400" cy="762000"/>
          </a:xfrm>
        </p:spPr>
        <p:txBody>
          <a:bodyPr/>
          <a:lstStyle/>
          <a:p>
            <a:r>
              <a:rPr lang="en-US" smtClean="0">
                <a:latin typeface="Times New Roman" pitchFamily="18" charset="0"/>
                <a:cs typeface="Times New Roman" pitchFamily="18" charset="0"/>
              </a:rPr>
              <a:t>2.2.8- Pop-Up Threads</a:t>
            </a:r>
          </a:p>
        </p:txBody>
      </p:sp>
      <p:sp>
        <p:nvSpPr>
          <p:cNvPr id="38917" name="Text Box 4"/>
          <p:cNvSpPr txBox="1">
            <a:spLocks noChangeArrowheads="1"/>
          </p:cNvSpPr>
          <p:nvPr/>
        </p:nvSpPr>
        <p:spPr bwMode="auto">
          <a:xfrm>
            <a:off x="4648200" y="1066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2-18.</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36</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228600" y="0"/>
            <a:ext cx="8610600" cy="1066800"/>
          </a:xfrm>
        </p:spPr>
        <p:txBody>
          <a:bodyPr/>
          <a:lstStyle/>
          <a:p>
            <a:r>
              <a:rPr lang="en-US" smtClean="0">
                <a:latin typeface="Times New Roman" pitchFamily="18" charset="0"/>
                <a:cs typeface="Times New Roman" pitchFamily="18" charset="0"/>
              </a:rPr>
              <a:t>2.2.9- Three Primitive Thread Libraries</a:t>
            </a:r>
          </a:p>
        </p:txBody>
      </p:sp>
      <p:sp>
        <p:nvSpPr>
          <p:cNvPr id="39939" name="Rectangle 3"/>
          <p:cNvSpPr>
            <a:spLocks noGrp="1"/>
          </p:cNvSpPr>
          <p:nvPr>
            <p:ph type="body" idx="1"/>
          </p:nvPr>
        </p:nvSpPr>
        <p:spPr>
          <a:xfrm>
            <a:off x="304800" y="1447800"/>
            <a:ext cx="8534400" cy="3962400"/>
          </a:xfrm>
        </p:spPr>
        <p:txBody>
          <a:bodyPr/>
          <a:lstStyle/>
          <a:p>
            <a:pPr algn="just" eaLnBrk="1" hangingPunct="1">
              <a:lnSpc>
                <a:spcPct val="80000"/>
              </a:lnSpc>
              <a:buClrTx/>
              <a:buSzTx/>
              <a:buFont typeface="Arial" charset="0"/>
              <a:buChar char="•"/>
            </a:pPr>
            <a:r>
              <a:rPr lang="en-US" b="1" smtClean="0">
                <a:solidFill>
                  <a:srgbClr val="FF0000"/>
                </a:solidFill>
                <a:latin typeface="Times New Roman" pitchFamily="18" charset="0"/>
                <a:cs typeface="Times New Roman" pitchFamily="18" charset="0"/>
              </a:rPr>
              <a:t>POSIX Pthreads (UNIX).</a:t>
            </a:r>
          </a:p>
          <a:p>
            <a:pPr lvl="1" algn="just" eaLnBrk="1" hangingPunct="1">
              <a:lnSpc>
                <a:spcPct val="80000"/>
              </a:lnSpc>
            </a:pPr>
            <a:r>
              <a:rPr lang="en-US" smtClean="0">
                <a:latin typeface="Times New Roman" pitchFamily="18" charset="0"/>
                <a:cs typeface="Times New Roman" pitchFamily="18" charset="0"/>
              </a:rPr>
              <a:t>May be provided as either a user- or kernel-level library.</a:t>
            </a:r>
          </a:p>
          <a:p>
            <a:pPr algn="just" eaLnBrk="1" hangingPunct="1">
              <a:lnSpc>
                <a:spcPct val="80000"/>
              </a:lnSpc>
              <a:buClrTx/>
              <a:buSzTx/>
              <a:buFont typeface="Arial" charset="0"/>
              <a:buChar char="•"/>
            </a:pPr>
            <a:r>
              <a:rPr lang="en-US" b="1" smtClean="0">
                <a:solidFill>
                  <a:srgbClr val="008000"/>
                </a:solidFill>
                <a:latin typeface="Times New Roman" pitchFamily="18" charset="0"/>
                <a:cs typeface="Times New Roman" pitchFamily="18" charset="0"/>
              </a:rPr>
              <a:t>Win32 threads (Windows).</a:t>
            </a:r>
          </a:p>
          <a:p>
            <a:pPr lvl="1" algn="just" eaLnBrk="1" hangingPunct="1">
              <a:lnSpc>
                <a:spcPct val="80000"/>
              </a:lnSpc>
            </a:pPr>
            <a:r>
              <a:rPr lang="en-US" smtClean="0">
                <a:latin typeface="Times New Roman" pitchFamily="18" charset="0"/>
                <a:cs typeface="Times New Roman" pitchFamily="18" charset="0"/>
              </a:rPr>
              <a:t>Kernel-level library, available on Windows systems.</a:t>
            </a:r>
          </a:p>
          <a:p>
            <a:pPr algn="just" eaLnBrk="1" hangingPunct="1">
              <a:lnSpc>
                <a:spcPct val="80000"/>
              </a:lnSpc>
              <a:buClrTx/>
              <a:buSzTx/>
              <a:buFont typeface="Arial" charset="0"/>
              <a:buChar char="•"/>
            </a:pPr>
            <a:r>
              <a:rPr lang="en-US" b="1" smtClean="0">
                <a:solidFill>
                  <a:srgbClr val="0000FF"/>
                </a:solidFill>
                <a:latin typeface="Times New Roman" pitchFamily="18" charset="0"/>
                <a:cs typeface="Times New Roman" pitchFamily="18" charset="0"/>
              </a:rPr>
              <a:t>Java threads (JAVA).</a:t>
            </a:r>
          </a:p>
          <a:p>
            <a:pPr lvl="1" algn="just" eaLnBrk="1" hangingPunct="1">
              <a:lnSpc>
                <a:spcPct val="80000"/>
              </a:lnSpc>
            </a:pPr>
            <a:r>
              <a:rPr lang="en-US" smtClean="0">
                <a:latin typeface="Times New Roman" pitchFamily="18" charset="0"/>
                <a:cs typeface="Times New Roman" pitchFamily="18" charset="0"/>
              </a:rPr>
              <a:t>JVM is running on top of a host operating system, the implementation depends on the host system (Win32 API or Pthreads).</a:t>
            </a:r>
            <a:endParaRPr lang="de-DE"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2.2.10- Scheduler Activations</a:t>
            </a:r>
          </a:p>
        </p:txBody>
      </p:sp>
      <p:sp>
        <p:nvSpPr>
          <p:cNvPr id="40963" name="Rectangle 3"/>
          <p:cNvSpPr>
            <a:spLocks noGrp="1"/>
          </p:cNvSpPr>
          <p:nvPr>
            <p:ph type="body" sz="half" idx="1"/>
          </p:nvPr>
        </p:nvSpPr>
        <p:spPr>
          <a:xfrm>
            <a:off x="228600" y="1143000"/>
            <a:ext cx="8534400" cy="4724400"/>
          </a:xfrm>
        </p:spPr>
        <p:txBody>
          <a:bodyPr>
            <a:normAutofit lnSpcReduction="10000"/>
          </a:bodyPr>
          <a:lstStyle/>
          <a:p>
            <a:pPr algn="just">
              <a:lnSpc>
                <a:spcPct val="80000"/>
              </a:lnSpc>
            </a:pPr>
            <a:r>
              <a:rPr lang="en-US" sz="3000" b="1" smtClean="0">
                <a:solidFill>
                  <a:srgbClr val="FF0000"/>
                </a:solidFill>
                <a:latin typeface="Times New Roman" pitchFamily="18" charset="0"/>
                <a:cs typeface="Times New Roman" pitchFamily="18" charset="0"/>
              </a:rPr>
              <a:t>Context: Threads are managed in kernel</a:t>
            </a:r>
          </a:p>
          <a:p>
            <a:pPr lvl="1" algn="just">
              <a:lnSpc>
                <a:spcPct val="80000"/>
              </a:lnSpc>
            </a:pPr>
            <a:r>
              <a:rPr lang="en-US" sz="2400" smtClean="0">
                <a:solidFill>
                  <a:srgbClr val="FF0000"/>
                </a:solidFill>
                <a:latin typeface="Times New Roman" pitchFamily="18" charset="0"/>
                <a:cs typeface="Times New Roman" pitchFamily="18" charset="0"/>
              </a:rPr>
              <a:t>Better</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 </a:t>
            </a:r>
            <a:r>
              <a:rPr lang="en-US" sz="2400" smtClean="0"/>
              <a:t>When a thread blocks, other threads within the same process can be run</a:t>
            </a:r>
          </a:p>
          <a:p>
            <a:pPr lvl="1" algn="just">
              <a:lnSpc>
                <a:spcPct val="80000"/>
              </a:lnSpc>
            </a:pPr>
            <a:r>
              <a:rPr lang="en-US" sz="2400" smtClean="0">
                <a:solidFill>
                  <a:srgbClr val="FF0000"/>
                </a:solidFill>
                <a:latin typeface="Times New Roman" pitchFamily="18" charset="0"/>
                <a:cs typeface="Times New Roman" pitchFamily="18" charset="0"/>
              </a:rPr>
              <a:t>Slower</a:t>
            </a:r>
            <a:r>
              <a:rPr lang="en-US" sz="2400" smtClean="0">
                <a:latin typeface="Times New Roman" pitchFamily="18" charset="0"/>
                <a:cs typeface="Times New Roman" pitchFamily="18" charset="0"/>
              </a:rPr>
              <a:t>: OD must schedule all processes and threads in each process.</a:t>
            </a:r>
          </a:p>
          <a:p>
            <a:pPr algn="just">
              <a:lnSpc>
                <a:spcPct val="80000"/>
              </a:lnSpc>
            </a:pPr>
            <a:r>
              <a:rPr lang="en-US" sz="3000" b="1" smtClean="0">
                <a:solidFill>
                  <a:srgbClr val="0000FF"/>
                </a:solidFill>
              </a:rPr>
              <a:t>Context: Threads are managed in user-mode</a:t>
            </a:r>
            <a:endParaRPr lang="en-US" sz="3000" smtClean="0">
              <a:solidFill>
                <a:srgbClr val="0000FF"/>
              </a:solidFill>
              <a:latin typeface="Times New Roman" pitchFamily="18" charset="0"/>
              <a:cs typeface="Times New Roman" pitchFamily="18" charset="0"/>
            </a:endParaRPr>
          </a:p>
          <a:p>
            <a:pPr lvl="1" algn="just">
              <a:lnSpc>
                <a:spcPct val="80000"/>
              </a:lnSpc>
            </a:pPr>
            <a:r>
              <a:rPr lang="en-US" sz="2400" smtClean="0">
                <a:solidFill>
                  <a:srgbClr val="0000FF"/>
                </a:solidFill>
                <a:latin typeface="Times New Roman" pitchFamily="18" charset="0"/>
                <a:cs typeface="Times New Roman" pitchFamily="18" charset="0"/>
              </a:rPr>
              <a:t>Avoiding unnecessary transitions between user mode and kernel mode.</a:t>
            </a:r>
          </a:p>
          <a:p>
            <a:pPr lvl="1" algn="just">
              <a:lnSpc>
                <a:spcPct val="80000"/>
              </a:lnSpc>
            </a:pPr>
            <a:r>
              <a:rPr lang="en-US" sz="2400" smtClean="0">
                <a:solidFill>
                  <a:srgbClr val="0000FF"/>
                </a:solidFill>
                <a:latin typeface="Times New Roman" pitchFamily="18" charset="0"/>
                <a:cs typeface="Times New Roman" pitchFamily="18" charset="0"/>
              </a:rPr>
              <a:t>The user mode can block the thread and schedule a new one by itself</a:t>
            </a:r>
            <a:r>
              <a:rPr lang="en-US" sz="2400" smtClean="0">
                <a:solidFill>
                  <a:srgbClr val="0000FF"/>
                </a:solidFill>
              </a:rPr>
              <a:t> </a:t>
            </a:r>
            <a:r>
              <a:rPr lang="en-US" sz="2400" smtClean="0">
                <a:latin typeface="Times New Roman" pitchFamily="18" charset="0"/>
                <a:cs typeface="Times New Roman" pitchFamily="18" charset="0"/>
              </a:rPr>
              <a:t>→ mimic ( bắt chước) the functionality of kernel threads and associate with threads packages implemented in user space</a:t>
            </a:r>
          </a:p>
          <a:p>
            <a:pPr lvl="1" algn="just">
              <a:lnSpc>
                <a:spcPct val="80000"/>
              </a:lnSpc>
              <a:buNone/>
            </a:pPr>
            <a:r>
              <a:rPr lang="en-US" sz="2400" smtClean="0">
                <a:latin typeface="Times New Roman" pitchFamily="18" charset="0"/>
                <a:cs typeface="Times New Roman" pitchFamily="18" charset="0"/>
              </a:rPr>
              <a:t> </a:t>
            </a:r>
          </a:p>
          <a:p>
            <a:pPr algn="just">
              <a:lnSpc>
                <a:spcPct val="80000"/>
              </a:lnSpc>
            </a:pPr>
            <a:r>
              <a:rPr lang="en-US" sz="3000" b="1" smtClean="0">
                <a:solidFill>
                  <a:srgbClr val="008000"/>
                </a:solidFill>
                <a:latin typeface="Times New Roman" pitchFamily="18" charset="0"/>
                <a:cs typeface="Times New Roman" pitchFamily="18" charset="0"/>
              </a:rPr>
              <a:t>Upcall</a:t>
            </a:r>
            <a:r>
              <a:rPr lang="en-US" sz="3000" b="1" smtClean="0">
                <a:latin typeface="Times New Roman" pitchFamily="18" charset="0"/>
                <a:cs typeface="Times New Roman" pitchFamily="18" charset="0"/>
              </a:rPr>
              <a:t>: </a:t>
            </a:r>
            <a:r>
              <a:rPr lang="en-US" sz="2400" smtClean="0">
                <a:latin typeface="Times New Roman" pitchFamily="18" charset="0"/>
                <a:cs typeface="Times New Roman" pitchFamily="18" charset="0"/>
              </a:rPr>
              <a:t>The </a:t>
            </a:r>
            <a:r>
              <a:rPr lang="en-US" sz="2400" smtClean="0">
                <a:solidFill>
                  <a:srgbClr val="008000"/>
                </a:solidFill>
                <a:latin typeface="Times New Roman" pitchFamily="18" charset="0"/>
                <a:cs typeface="Times New Roman" pitchFamily="18" charset="0"/>
              </a:rPr>
              <a:t>notified signal  </a:t>
            </a:r>
            <a:r>
              <a:rPr lang="en-US" sz="2400" smtClean="0">
                <a:latin typeface="Times New Roman" pitchFamily="18" charset="0"/>
                <a:cs typeface="Times New Roman" pitchFamily="18" charset="0"/>
              </a:rPr>
              <a:t>with information as thread’s ID and description is used </a:t>
            </a:r>
            <a:r>
              <a:rPr lang="en-US" sz="2400" smtClean="0">
                <a:solidFill>
                  <a:srgbClr val="008000"/>
                </a:solidFill>
                <a:latin typeface="Times New Roman" pitchFamily="18" charset="0"/>
                <a:cs typeface="Times New Roman" pitchFamily="18" charset="0"/>
              </a:rPr>
              <a:t>to activate the runtime system</a:t>
            </a:r>
            <a:r>
              <a:rPr lang="en-US" sz="240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38</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Scheduler Activations…</a:t>
            </a:r>
          </a:p>
        </p:txBody>
      </p:sp>
      <p:sp>
        <p:nvSpPr>
          <p:cNvPr id="41987" name="Rectangle 3"/>
          <p:cNvSpPr>
            <a:spLocks noGrp="1"/>
          </p:cNvSpPr>
          <p:nvPr>
            <p:ph type="body" sz="half" idx="1"/>
          </p:nvPr>
        </p:nvSpPr>
        <p:spPr>
          <a:xfrm>
            <a:off x="304800" y="1371600"/>
            <a:ext cx="8382000" cy="4191000"/>
          </a:xfrm>
        </p:spPr>
        <p:txBody>
          <a:bodyPr>
            <a:normAutofit fontScale="92500" lnSpcReduction="20000"/>
          </a:bodyPr>
          <a:lstStyle/>
          <a:p>
            <a:pPr marL="342900" lvl="1" indent="-342900" algn="just">
              <a:lnSpc>
                <a:spcPct val="80000"/>
              </a:lnSpc>
              <a:buFont typeface="Arial" pitchFamily="34" charset="0"/>
              <a:buChar char="•"/>
            </a:pPr>
            <a:r>
              <a:rPr lang="en-US" sz="2400" smtClean="0"/>
              <a:t>The runtime system maintains a list of threads.</a:t>
            </a:r>
          </a:p>
          <a:p>
            <a:pPr algn="just">
              <a:lnSpc>
                <a:spcPct val="80000"/>
              </a:lnSpc>
            </a:pPr>
            <a:r>
              <a:rPr lang="en-US" sz="3000" b="1" smtClean="0">
                <a:solidFill>
                  <a:srgbClr val="FF0000"/>
                </a:solidFill>
                <a:latin typeface="Times New Roman" pitchFamily="18" charset="0"/>
                <a:cs typeface="Times New Roman" pitchFamily="18" charset="0"/>
              </a:rPr>
              <a:t>Scheduler Activation mechanism in Kernel</a:t>
            </a:r>
          </a:p>
          <a:p>
            <a:pPr marL="342900" lvl="2" indent="-342900" algn="just">
              <a:lnSpc>
                <a:spcPct val="80000"/>
              </a:lnSpc>
              <a:buNone/>
            </a:pPr>
            <a:r>
              <a:rPr lang="en-US" smtClean="0">
                <a:solidFill>
                  <a:srgbClr val="008000"/>
                </a:solidFill>
              </a:rPr>
              <a:t>      </a:t>
            </a:r>
            <a:r>
              <a:rPr lang="en-US" sz="2600" smtClean="0"/>
              <a:t>(OS maintains a list of threads in kernel)</a:t>
            </a:r>
          </a:p>
          <a:p>
            <a:pPr lvl="1" algn="just">
              <a:lnSpc>
                <a:spcPct val="80000"/>
              </a:lnSpc>
            </a:pPr>
            <a:r>
              <a:rPr lang="en-US" sz="2600" smtClean="0">
                <a:latin typeface="Times New Roman" pitchFamily="18" charset="0"/>
                <a:cs typeface="Times New Roman" pitchFamily="18" charset="0"/>
              </a:rPr>
              <a:t>When </a:t>
            </a:r>
            <a:r>
              <a:rPr lang="en-US" sz="2600" smtClean="0">
                <a:solidFill>
                  <a:srgbClr val="FF0000"/>
                </a:solidFill>
                <a:latin typeface="Times New Roman" pitchFamily="18" charset="0"/>
                <a:cs typeface="Times New Roman" pitchFamily="18" charset="0"/>
              </a:rPr>
              <a:t>a thread has blocked</a:t>
            </a:r>
            <a:r>
              <a:rPr lang="en-US" sz="2600" smtClean="0">
                <a:latin typeface="Times New Roman" pitchFamily="18" charset="0"/>
                <a:cs typeface="Times New Roman" pitchFamily="18" charset="0"/>
              </a:rPr>
              <a:t>, the </a:t>
            </a:r>
            <a:r>
              <a:rPr lang="en-US" sz="2600" smtClean="0">
                <a:solidFill>
                  <a:srgbClr val="FF0000"/>
                </a:solidFill>
                <a:latin typeface="Times New Roman" pitchFamily="18" charset="0"/>
                <a:cs typeface="Times New Roman" pitchFamily="18" charset="0"/>
              </a:rPr>
              <a:t>kernel make the upcall to the process’s runtime system </a:t>
            </a:r>
            <a:r>
              <a:rPr lang="en-US" sz="2600" smtClean="0">
                <a:latin typeface="Times New Roman" pitchFamily="18" charset="0"/>
                <a:cs typeface="Times New Roman" pitchFamily="18" charset="0"/>
              </a:rPr>
              <a:t> (in user mode) to inform this event.</a:t>
            </a:r>
          </a:p>
          <a:p>
            <a:pPr lvl="1" algn="just">
              <a:lnSpc>
                <a:spcPct val="80000"/>
              </a:lnSpc>
            </a:pPr>
            <a:r>
              <a:rPr lang="en-US" sz="2600" smtClean="0">
                <a:solidFill>
                  <a:srgbClr val="FF0000"/>
                </a:solidFill>
                <a:latin typeface="Times New Roman" pitchFamily="18" charset="0"/>
                <a:cs typeface="Times New Roman" pitchFamily="18" charset="0"/>
              </a:rPr>
              <a:t>Later, when the blocked thread, that has marked, is ready and can run again, the kernel make another upcall.</a:t>
            </a:r>
          </a:p>
          <a:p>
            <a:pPr lvl="1" algn="just">
              <a:lnSpc>
                <a:spcPct val="80000"/>
              </a:lnSpc>
            </a:pPr>
            <a:r>
              <a:rPr lang="en-US" sz="2600" smtClean="0">
                <a:solidFill>
                  <a:srgbClr val="FF0000"/>
                </a:solidFill>
                <a:latin typeface="Times New Roman" pitchFamily="18" charset="0"/>
                <a:cs typeface="Times New Roman" pitchFamily="18" charset="0"/>
              </a:rPr>
              <a:t>The runtime system can either restart the blocked thread immediately or put in on the ready list to be run later</a:t>
            </a:r>
            <a:r>
              <a:rPr lang="en-US" sz="2600" smtClean="0">
                <a:latin typeface="Times New Roman" pitchFamily="18" charset="0"/>
                <a:cs typeface="Times New Roman" pitchFamily="18" charset="0"/>
              </a:rPr>
              <a:t>.</a:t>
            </a:r>
          </a:p>
          <a:p>
            <a:pPr algn="just">
              <a:lnSpc>
                <a:spcPct val="80000"/>
              </a:lnSpc>
            </a:pPr>
            <a:r>
              <a:rPr lang="en-US" sz="3000" b="1" smtClean="0">
                <a:solidFill>
                  <a:srgbClr val="008000"/>
                </a:solidFill>
              </a:rPr>
              <a:t>The user mode can re-schedule its threads by</a:t>
            </a:r>
          </a:p>
          <a:p>
            <a:pPr lvl="2" algn="just">
              <a:lnSpc>
                <a:spcPct val="80000"/>
              </a:lnSpc>
              <a:buNone/>
            </a:pPr>
            <a:r>
              <a:rPr lang="en-US" smtClean="0">
                <a:solidFill>
                  <a:srgbClr val="008000"/>
                </a:solidFill>
              </a:rPr>
              <a:t>(</a:t>
            </a:r>
            <a:r>
              <a:rPr lang="en-US" smtClean="0"/>
              <a:t>The runtime system maintains a list of threads)</a:t>
            </a:r>
            <a:endParaRPr lang="en-US" smtClean="0">
              <a:solidFill>
                <a:srgbClr val="008000"/>
              </a:solidFill>
            </a:endParaRPr>
          </a:p>
          <a:p>
            <a:pPr lvl="1" algn="just">
              <a:lnSpc>
                <a:spcPct val="80000"/>
              </a:lnSpc>
            </a:pPr>
            <a:r>
              <a:rPr lang="en-US" sz="2600" smtClean="0">
                <a:solidFill>
                  <a:srgbClr val="008000"/>
                </a:solidFill>
              </a:rPr>
              <a:t>Marking the current thread as blocked.</a:t>
            </a:r>
          </a:p>
          <a:p>
            <a:pPr lvl="1" algn="just">
              <a:lnSpc>
                <a:spcPct val="80000"/>
              </a:lnSpc>
            </a:pPr>
            <a:r>
              <a:rPr lang="en-US" sz="2600" smtClean="0">
                <a:solidFill>
                  <a:srgbClr val="008000"/>
                </a:solidFill>
              </a:rPr>
              <a:t>Taking another thread from ready list, loading and restarting it.</a:t>
            </a:r>
          </a:p>
        </p:txBody>
      </p:sp>
      <p:sp>
        <p:nvSpPr>
          <p:cNvPr id="4" name="Rectangle 3"/>
          <p:cNvSpPr/>
          <p:nvPr/>
        </p:nvSpPr>
        <p:spPr>
          <a:xfrm>
            <a:off x="914400" y="5638800"/>
            <a:ext cx="7391400" cy="838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0000FF"/>
                </a:solidFill>
              </a:rPr>
              <a:t>The scheduler is activated whenever a change occurs in the process table or in the thread table</a:t>
            </a:r>
            <a:endParaRPr lang="en-US" sz="2400" b="1">
              <a:solidFill>
                <a:srgbClr val="0000FF"/>
              </a:solidFill>
            </a:endParaRP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39</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838200"/>
          </a:xfrm>
        </p:spPr>
        <p:txBody>
          <a:bodyPr/>
          <a:lstStyle/>
          <a:p>
            <a:r>
              <a:rPr lang="en-US"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533400" y="914400"/>
            <a:ext cx="8229600" cy="5562600"/>
          </a:xfrm>
        </p:spPr>
        <p:txBody>
          <a:bodyPr/>
          <a:lstStyle/>
          <a:p>
            <a:pPr>
              <a:buClrTx/>
              <a:buSzTx/>
              <a:buFont typeface="Arial" charset="0"/>
              <a:buChar char="•"/>
            </a:pPr>
            <a:r>
              <a:rPr lang="en-US" sz="2800" b="1" smtClean="0">
                <a:latin typeface="Times New Roman" pitchFamily="18" charset="0"/>
                <a:cs typeface="Times New Roman" pitchFamily="18" charset="0"/>
              </a:rPr>
              <a:t>Threads</a:t>
            </a:r>
            <a:r>
              <a:rPr lang="en-US" sz="2800" smtClean="0">
                <a:latin typeface="Times New Roman" pitchFamily="18" charset="0"/>
                <a:cs typeface="Times New Roman" pitchFamily="18" charset="0"/>
              </a:rPr>
              <a:t> </a:t>
            </a:r>
          </a:p>
          <a:p>
            <a:pPr lvl="1"/>
            <a:r>
              <a:rPr lang="en-US" sz="2400" smtClean="0">
                <a:latin typeface="Times New Roman" pitchFamily="18" charset="0"/>
                <a:cs typeface="Times New Roman" pitchFamily="18" charset="0"/>
              </a:rPr>
              <a:t>Overview</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Making Single Threaded Code to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381000" y="0"/>
            <a:ext cx="8229600" cy="1143000"/>
          </a:xfrm>
        </p:spPr>
        <p:txBody>
          <a:bodyPr/>
          <a:lstStyle/>
          <a:p>
            <a:r>
              <a:rPr lang="en-US" smtClean="0">
                <a:latin typeface="Times New Roman" pitchFamily="18" charset="0"/>
                <a:cs typeface="Times New Roman" pitchFamily="18" charset="0"/>
              </a:rPr>
              <a:t>Scheduler Activations…</a:t>
            </a:r>
          </a:p>
        </p:txBody>
      </p:sp>
      <p:sp>
        <p:nvSpPr>
          <p:cNvPr id="43011" name="Rectangle 3"/>
          <p:cNvSpPr>
            <a:spLocks noGrp="1"/>
          </p:cNvSpPr>
          <p:nvPr>
            <p:ph type="body" sz="half" idx="4294967295"/>
          </p:nvPr>
        </p:nvSpPr>
        <p:spPr>
          <a:xfrm>
            <a:off x="228600" y="1371600"/>
            <a:ext cx="8610600" cy="5029200"/>
          </a:xfrm>
        </p:spPr>
        <p:txBody>
          <a:bodyPr>
            <a:normAutofit/>
          </a:bodyPr>
          <a:lstStyle/>
          <a:p>
            <a:pPr algn="just"/>
            <a:r>
              <a:rPr lang="en-US" sz="2800" b="1" smtClean="0">
                <a:solidFill>
                  <a:srgbClr val="0000FF"/>
                </a:solidFill>
              </a:rPr>
              <a:t>Threads managed by kernel</a:t>
            </a:r>
            <a:r>
              <a:rPr lang="en-US" sz="2800" smtClean="0"/>
              <a:t>: </a:t>
            </a:r>
            <a:r>
              <a:rPr lang="en-US" sz="2800" smtClean="0">
                <a:solidFill>
                  <a:srgbClr val="0000FF"/>
                </a:solidFill>
              </a:rPr>
              <a:t>The kernel assigns</a:t>
            </a:r>
            <a:r>
              <a:rPr lang="en-US" sz="2800" smtClean="0"/>
              <a:t> a certain number of virtual </a:t>
            </a:r>
            <a:r>
              <a:rPr lang="en-US" sz="2800" smtClean="0">
                <a:solidFill>
                  <a:srgbClr val="0000FF"/>
                </a:solidFill>
              </a:rPr>
              <a:t>processors</a:t>
            </a:r>
            <a:r>
              <a:rPr lang="en-US" sz="2800" smtClean="0"/>
              <a:t> to each process and lets the (user-space) run-time system allocate threads to processors.</a:t>
            </a:r>
          </a:p>
          <a:p>
            <a:pPr algn="just"/>
            <a:r>
              <a:rPr lang="en-US" sz="2800" b="1" smtClean="0">
                <a:solidFill>
                  <a:srgbClr val="008000"/>
                </a:solidFill>
                <a:latin typeface="Times New Roman" pitchFamily="18" charset="0"/>
                <a:cs typeface="Times New Roman" pitchFamily="18" charset="0"/>
              </a:rPr>
              <a:t>Schedulers in user-mode </a:t>
            </a:r>
            <a:r>
              <a:rPr lang="en-US" sz="2800" smtClean="0">
                <a:latin typeface="Times New Roman" pitchFamily="18" charset="0"/>
                <a:cs typeface="Times New Roman" pitchFamily="18" charset="0"/>
              </a:rPr>
              <a:t>mimic the functionality of kernel threads, but with the better performance and greater flexibility usually associated with threads packages implemented in user space.</a:t>
            </a:r>
          </a:p>
          <a:p>
            <a:pPr lvl="1" algn="just">
              <a:buNone/>
            </a:pPr>
            <a:r>
              <a:rPr lang="en-US" sz="2400" smtClean="0">
                <a:latin typeface="Times New Roman" pitchFamily="18" charset="0"/>
                <a:cs typeface="Times New Roman" pitchFamily="18" charset="0"/>
                <a:sym typeface="Wingdings" pitchFamily="2" charset="2"/>
              </a:rPr>
              <a:t> It i</a:t>
            </a:r>
            <a:r>
              <a:rPr lang="en-US" sz="2400" smtClean="0">
                <a:latin typeface="Times New Roman" pitchFamily="18" charset="0"/>
                <a:cs typeface="Times New Roman" pitchFamily="18" charset="0"/>
              </a:rPr>
              <a:t>s efficiency in reducing transition: A thread is blocked due to waiting for another thread to do something </a:t>
            </a: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no reason to involve the kernel in transition.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0" y="0"/>
            <a:ext cx="9144000" cy="838200"/>
          </a:xfrm>
        </p:spPr>
        <p:txBody>
          <a:bodyPr/>
          <a:lstStyle/>
          <a:p>
            <a:r>
              <a:rPr lang="en-US" smtClean="0">
                <a:latin typeface="Times New Roman" pitchFamily="18" charset="0"/>
                <a:cs typeface="Times New Roman" pitchFamily="18" charset="0"/>
              </a:rPr>
              <a:t>2.2.11- Single-Threaded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Multithreaded</a:t>
            </a:r>
          </a:p>
        </p:txBody>
      </p:sp>
      <p:sp>
        <p:nvSpPr>
          <p:cNvPr id="44035" name="Rectangle 3"/>
          <p:cNvSpPr>
            <a:spLocks noGrp="1"/>
          </p:cNvSpPr>
          <p:nvPr>
            <p:ph type="body" sz="half" idx="1"/>
          </p:nvPr>
        </p:nvSpPr>
        <p:spPr>
          <a:xfrm>
            <a:off x="76200" y="1752600"/>
            <a:ext cx="4114800" cy="3505200"/>
          </a:xfrm>
        </p:spPr>
        <p:txBody>
          <a:bodyPr/>
          <a:lstStyle/>
          <a:p>
            <a:pPr algn="just"/>
            <a:r>
              <a:rPr lang="en-US" sz="2800" b="1" i="1" smtClean="0">
                <a:solidFill>
                  <a:srgbClr val="FF0000"/>
                </a:solidFill>
                <a:latin typeface="Times New Roman" pitchFamily="18" charset="0"/>
                <a:cs typeface="Times New Roman" pitchFamily="18" charset="0"/>
              </a:rPr>
              <a:t>Problem</a:t>
            </a:r>
            <a:r>
              <a:rPr lang="en-US" sz="2800" smtClean="0">
                <a:solidFill>
                  <a:srgbClr val="FF0000"/>
                </a:solidFill>
                <a:latin typeface="Times New Roman" pitchFamily="18" charset="0"/>
                <a:cs typeface="Times New Roman" pitchFamily="18" charset="0"/>
              </a:rPr>
              <a:t>: How to </a:t>
            </a:r>
            <a:r>
              <a:rPr lang="en-US" sz="2400" smtClean="0">
                <a:solidFill>
                  <a:srgbClr val="FF0000"/>
                </a:solidFill>
                <a:latin typeface="Times New Roman" pitchFamily="18" charset="0"/>
                <a:cs typeface="Times New Roman" pitchFamily="18" charset="0"/>
              </a:rPr>
              <a:t>Convert programs, that were written for single-thread processes, to multithreading</a:t>
            </a:r>
          </a:p>
          <a:p>
            <a:pPr lvl="1" algn="just"/>
            <a:r>
              <a:rPr lang="en-US" sz="2400" b="1" smtClean="0">
                <a:solidFill>
                  <a:srgbClr val="7030A0"/>
                </a:solidFill>
                <a:latin typeface="Times New Roman" pitchFamily="18" charset="0"/>
                <a:cs typeface="Times New Roman" pitchFamily="18" charset="0"/>
              </a:rPr>
              <a:t>The global variables using in entire process can be a problem when the thread is used.</a:t>
            </a:r>
          </a:p>
          <a:p>
            <a:pPr lvl="1" algn="just">
              <a:buFont typeface="Arial" charset="0"/>
              <a:buNone/>
            </a:pPr>
            <a:endParaRPr lang="en-US" sz="2400" smtClean="0">
              <a:latin typeface="Times New Roman" pitchFamily="18" charset="0"/>
              <a:cs typeface="Times New Roman" pitchFamily="18" charset="0"/>
            </a:endParaRPr>
          </a:p>
        </p:txBody>
      </p:sp>
      <p:sp>
        <p:nvSpPr>
          <p:cNvPr id="44036" name="Text Box 4"/>
          <p:cNvSpPr txBox="1">
            <a:spLocks noChangeArrowheads="1"/>
          </p:cNvSpPr>
          <p:nvPr/>
        </p:nvSpPr>
        <p:spPr bwMode="auto">
          <a:xfrm>
            <a:off x="3581400" y="5029200"/>
            <a:ext cx="5297488" cy="615950"/>
          </a:xfrm>
          <a:prstGeom prst="rect">
            <a:avLst/>
          </a:prstGeom>
          <a:noFill/>
          <a:ln w="9525">
            <a:noFill/>
            <a:miter lim="800000"/>
            <a:headEnd/>
            <a:tailEnd/>
          </a:ln>
        </p:spPr>
        <p:txBody>
          <a:bodyPr wrap="none">
            <a:spAutoFit/>
          </a:bodyPr>
          <a:lstStyle/>
          <a:p>
            <a:pPr algn="ctr"/>
            <a:r>
              <a:rPr lang="en-US" sz="1400" b="1">
                <a:latin typeface="Times New Roman" pitchFamily="18" charset="0"/>
              </a:rPr>
              <a:t>Conflicts between threads over the use of a global variable </a:t>
            </a:r>
            <a:r>
              <a:rPr lang="en-US" sz="2000" b="1">
                <a:solidFill>
                  <a:srgbClr val="FF0000"/>
                </a:solidFill>
                <a:cs typeface="Arial" charset="0"/>
              </a:rPr>
              <a:t>errno</a:t>
            </a:r>
          </a:p>
          <a:p>
            <a:pPr algn="ctr"/>
            <a:r>
              <a:rPr lang="en-US" sz="1400" b="1">
                <a:latin typeface="Times New Roman" pitchFamily="18" charset="0"/>
              </a:rPr>
              <a:t>Tanenbaum, Fig. 2-19.</a:t>
            </a:r>
          </a:p>
        </p:txBody>
      </p:sp>
      <p:grpSp>
        <p:nvGrpSpPr>
          <p:cNvPr id="25" name="Group 24"/>
          <p:cNvGrpSpPr/>
          <p:nvPr/>
        </p:nvGrpSpPr>
        <p:grpSpPr>
          <a:xfrm>
            <a:off x="4267200" y="914400"/>
            <a:ext cx="4876800" cy="3962400"/>
            <a:chOff x="4267200" y="914400"/>
            <a:chExt cx="4876800" cy="3962400"/>
          </a:xfrm>
        </p:grpSpPr>
        <p:pic>
          <p:nvPicPr>
            <p:cNvPr id="44037" name="Picture 6" descr="02-19"/>
            <p:cNvPicPr>
              <a:picLocks noChangeAspect="1" noChangeArrowheads="1"/>
            </p:cNvPicPr>
            <p:nvPr/>
          </p:nvPicPr>
          <p:blipFill>
            <a:blip r:embed="rId3"/>
            <a:srcRect/>
            <a:stretch>
              <a:fillRect/>
            </a:stretch>
          </p:blipFill>
          <p:spPr bwMode="auto">
            <a:xfrm>
              <a:off x="4419600" y="1828800"/>
              <a:ext cx="4495800" cy="2903538"/>
            </a:xfrm>
            <a:prstGeom prst="rect">
              <a:avLst/>
            </a:prstGeom>
            <a:noFill/>
            <a:ln w="9525">
              <a:noFill/>
              <a:miter lim="800000"/>
              <a:headEnd/>
              <a:tailEnd/>
            </a:ln>
          </p:spPr>
        </p:pic>
        <p:sp>
          <p:nvSpPr>
            <p:cNvPr id="6" name="Rectangle 5"/>
            <p:cNvSpPr/>
            <p:nvPr/>
          </p:nvSpPr>
          <p:spPr>
            <a:xfrm>
              <a:off x="6172200" y="1524000"/>
              <a:ext cx="13716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Errno set</a:t>
              </a:r>
              <a:endParaRPr lang="en-US" b="1">
                <a:solidFill>
                  <a:schemeClr val="tx1"/>
                </a:solidFill>
              </a:endParaRPr>
            </a:p>
          </p:txBody>
        </p:sp>
        <p:sp>
          <p:nvSpPr>
            <p:cNvPr id="7" name="Rectangle 6"/>
            <p:cNvSpPr/>
            <p:nvPr/>
          </p:nvSpPr>
          <p:spPr>
            <a:xfrm>
              <a:off x="7772400" y="914400"/>
              <a:ext cx="13716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Global variable:</a:t>
              </a:r>
            </a:p>
          </p:txBody>
        </p:sp>
        <p:cxnSp>
          <p:nvCxnSpPr>
            <p:cNvPr id="9" name="Straight Arrow Connector 8"/>
            <p:cNvCxnSpPr>
              <a:stCxn id="7" idx="1"/>
            </p:cNvCxnSpPr>
            <p:nvPr/>
          </p:nvCxnSpPr>
          <p:spPr>
            <a:xfrm rot="10800000" flipV="1">
              <a:off x="7543800" y="1181100"/>
              <a:ext cx="2286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5867400" y="20574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991894" y="2858294"/>
              <a:ext cx="2589212"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6858000" y="2286000"/>
              <a:ext cx="14478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800600" y="2819400"/>
              <a:ext cx="6858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Initial value</a:t>
              </a:r>
            </a:p>
          </p:txBody>
        </p:sp>
        <p:sp>
          <p:nvSpPr>
            <p:cNvPr id="22" name="Rectangle 21"/>
            <p:cNvSpPr/>
            <p:nvPr/>
          </p:nvSpPr>
          <p:spPr>
            <a:xfrm>
              <a:off x="4267200" y="4343400"/>
              <a:ext cx="990600" cy="533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rgbClr val="FF0000"/>
                  </a:solidFill>
                </a:rPr>
                <a:t>Changed value</a:t>
              </a:r>
            </a:p>
          </p:txBody>
        </p:sp>
        <p:sp>
          <p:nvSpPr>
            <p:cNvPr id="23" name="Rectangle 22"/>
            <p:cNvSpPr/>
            <p:nvPr/>
          </p:nvSpPr>
          <p:spPr>
            <a:xfrm>
              <a:off x="5257800" y="18288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20000" y="18288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Slide Number Placeholder 16"/>
          <p:cNvSpPr>
            <a:spLocks noGrp="1"/>
          </p:cNvSpPr>
          <p:nvPr>
            <p:ph type="sldNum" sz="quarter" idx="12"/>
          </p:nvPr>
        </p:nvSpPr>
        <p:spPr/>
        <p:txBody>
          <a:bodyPr/>
          <a:lstStyle/>
          <a:p>
            <a:pPr>
              <a:defRPr/>
            </a:pPr>
            <a:fld id="{E3D93E31-36CC-478A-BAF1-3C39DD2E2D92}" type="slidenum">
              <a:rPr lang="en-US" smtClean="0"/>
              <a:pPr>
                <a:defRPr/>
              </a:pPr>
              <a:t>41</a:t>
            </a:fld>
            <a:r>
              <a:rPr lang="en-US" smtClean="0"/>
              <a:t>/79</a:t>
            </a:r>
            <a:endParaRPr lang="en-US"/>
          </a:p>
        </p:txBody>
      </p:sp>
      <p:sp>
        <p:nvSpPr>
          <p:cNvPr id="18" name="Footer Placeholder 1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143000"/>
          </a:xfrm>
        </p:spPr>
        <p:txBody>
          <a:bodyPr/>
          <a:lstStyle/>
          <a:p>
            <a:r>
              <a:rPr lang="en-US" smtClean="0">
                <a:latin typeface="Times New Roman" pitchFamily="18" charset="0"/>
                <a:cs typeface="Times New Roman" pitchFamily="18" charset="0"/>
              </a:rPr>
              <a:t>Single-Threaded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Multithreaded..</a:t>
            </a:r>
          </a:p>
        </p:txBody>
      </p:sp>
      <p:sp>
        <p:nvSpPr>
          <p:cNvPr id="45059" name="Rectangle 3"/>
          <p:cNvSpPr>
            <a:spLocks noGrp="1"/>
          </p:cNvSpPr>
          <p:nvPr>
            <p:ph type="body" sz="half" idx="1"/>
          </p:nvPr>
        </p:nvSpPr>
        <p:spPr>
          <a:xfrm>
            <a:off x="304800" y="1066800"/>
            <a:ext cx="8610600" cy="5181600"/>
          </a:xfrm>
        </p:spPr>
        <p:txBody>
          <a:bodyPr>
            <a:normAutofit fontScale="92500" lnSpcReduction="10000"/>
          </a:bodyPr>
          <a:lstStyle/>
          <a:p>
            <a:pPr algn="just"/>
            <a:r>
              <a:rPr lang="en-US" sz="2800" b="1" smtClean="0">
                <a:latin typeface="Times New Roman" pitchFamily="18" charset="0"/>
                <a:cs typeface="Times New Roman" pitchFamily="18" charset="0"/>
              </a:rPr>
              <a:t>Solutions</a:t>
            </a:r>
          </a:p>
          <a:p>
            <a:pPr marL="514350" lvl="1" algn="just"/>
            <a:r>
              <a:rPr lang="en-US" sz="2400" smtClean="0">
                <a:solidFill>
                  <a:srgbClr val="FF0000"/>
                </a:solidFill>
                <a:latin typeface="Times New Roman" pitchFamily="18" charset="0"/>
                <a:cs typeface="Times New Roman" pitchFamily="18" charset="0"/>
              </a:rPr>
              <a:t>Prohibit global variables altogether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conflicts with much existing software (modifying is impossible)</a:t>
            </a:r>
            <a:endParaRPr lang="en-US" sz="2400" smtClean="0">
              <a:latin typeface="Times New Roman" pitchFamily="18" charset="0"/>
              <a:cs typeface="Times New Roman" pitchFamily="18" charset="0"/>
            </a:endParaRPr>
          </a:p>
          <a:p>
            <a:pPr marL="514350" lvl="1" algn="just"/>
            <a:r>
              <a:rPr lang="en-US" sz="2400" smtClean="0">
                <a:solidFill>
                  <a:srgbClr val="008000"/>
                </a:solidFill>
                <a:latin typeface="Times New Roman" pitchFamily="18" charset="0"/>
                <a:cs typeface="Times New Roman" pitchFamily="18" charset="0"/>
              </a:rPr>
              <a:t>Assign each thread its own private global variables using private copy (parametered fuctions)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allocate a chunk of memory for global variables and pass it to each procedure in the thread as an extra parameter</a:t>
            </a:r>
            <a:endParaRPr lang="en-US" sz="2400" smtClean="0">
              <a:latin typeface="Times New Roman" pitchFamily="18" charset="0"/>
              <a:cs typeface="Times New Roman" pitchFamily="18" charset="0"/>
            </a:endParaRPr>
          </a:p>
          <a:p>
            <a:pPr marL="514350" lvl="1" algn="just"/>
            <a:r>
              <a:rPr lang="en-US" sz="2400" smtClean="0">
                <a:solidFill>
                  <a:srgbClr val="0000FF"/>
                </a:solidFill>
                <a:latin typeface="Times New Roman" pitchFamily="18" charset="0"/>
                <a:cs typeface="Times New Roman" pitchFamily="18" charset="0"/>
              </a:rPr>
              <a:t>Use the library procedures with some methods as create_global, set_global, read_global (serial accessing, synchronized methods in Java) </a:t>
            </a:r>
            <a:r>
              <a:rPr lang="en-US"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many libraries are not reentrant</a:t>
            </a:r>
            <a:endParaRPr lang="en-US" sz="2400" smtClean="0">
              <a:latin typeface="Times New Roman" pitchFamily="18" charset="0"/>
              <a:cs typeface="Times New Roman" pitchFamily="18" charset="0"/>
            </a:endParaRPr>
          </a:p>
          <a:p>
            <a:pPr marL="742950" lvl="2" indent="-285750" algn="just"/>
            <a:r>
              <a:rPr lang="en-US" sz="2000" smtClean="0">
                <a:latin typeface="Times New Roman" pitchFamily="18" charset="0"/>
                <a:cs typeface="Times New Roman" pitchFamily="18" charset="0"/>
              </a:rPr>
              <a:t>Provide each procedure with a jacket that sets a bit to mark the library as in use → </a:t>
            </a:r>
            <a:r>
              <a:rPr lang="en-US" sz="2000" i="1" smtClean="0">
                <a:latin typeface="Times New Roman" pitchFamily="18" charset="0"/>
                <a:cs typeface="Times New Roman" pitchFamily="18" charset="0"/>
              </a:rPr>
              <a:t>eliminates potential parallelism.</a:t>
            </a:r>
            <a:endParaRPr lang="en-US" sz="2000" smtClean="0">
              <a:latin typeface="Times New Roman" pitchFamily="18" charset="0"/>
              <a:cs typeface="Times New Roman" pitchFamily="18" charset="0"/>
            </a:endParaRPr>
          </a:p>
          <a:p>
            <a:pPr marL="742950" lvl="2" indent="-285750" algn="just"/>
            <a:r>
              <a:rPr lang="en-US" sz="2000" smtClean="0">
                <a:latin typeface="Times New Roman" pitchFamily="18" charset="0"/>
                <a:cs typeface="Times New Roman" pitchFamily="18" charset="0"/>
              </a:rPr>
              <a:t>Consider signals → </a:t>
            </a:r>
            <a:r>
              <a:rPr lang="en-US" sz="2000" i="1" smtClean="0">
                <a:latin typeface="Times New Roman" pitchFamily="18" charset="0"/>
                <a:cs typeface="Times New Roman" pitchFamily="18" charset="0"/>
              </a:rPr>
              <a:t>are difficult to enough to manage a single threaded environment.</a:t>
            </a:r>
            <a:endParaRPr lang="en-US" sz="2000" smtClean="0">
              <a:latin typeface="Times New Roman" pitchFamily="18" charset="0"/>
              <a:cs typeface="Times New Roman" pitchFamily="18" charset="0"/>
            </a:endParaRPr>
          </a:p>
          <a:p>
            <a:pPr marL="514350" lvl="1" algn="just">
              <a:buNone/>
            </a:pPr>
            <a:r>
              <a:rPr lang="en-US" sz="2400" b="1"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rPr>
              <a:t>Stack management with many stack that can be grown.</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304800" y="0"/>
            <a:ext cx="8229600" cy="838200"/>
          </a:xfrm>
        </p:spPr>
        <p:txBody>
          <a:bodyPr/>
          <a:lstStyle/>
          <a:p>
            <a:r>
              <a:rPr lang="en-US" sz="4000" smtClean="0">
                <a:latin typeface="Times New Roman" pitchFamily="18" charset="0"/>
                <a:cs typeface="Times New Roman" pitchFamily="18" charset="0"/>
              </a:rPr>
              <a:t>Threads Summary</a:t>
            </a:r>
          </a:p>
        </p:txBody>
      </p:sp>
      <p:sp>
        <p:nvSpPr>
          <p:cNvPr id="46083" name="Rectangle 3"/>
          <p:cNvSpPr>
            <a:spLocks noGrp="1"/>
          </p:cNvSpPr>
          <p:nvPr>
            <p:ph type="body" idx="1"/>
          </p:nvPr>
        </p:nvSpPr>
        <p:spPr>
          <a:xfrm>
            <a:off x="533400" y="914400"/>
            <a:ext cx="8229600" cy="5562600"/>
          </a:xfrm>
        </p:spPr>
        <p:txBody>
          <a:bodyPr/>
          <a:lstStyle/>
          <a:p>
            <a:pPr lvl="1"/>
            <a:r>
              <a:rPr lang="en-US" sz="2400" smtClean="0">
                <a:latin typeface="Times New Roman" pitchFamily="18" charset="0"/>
                <a:cs typeface="Times New Roman" pitchFamily="18" charset="0"/>
              </a:rPr>
              <a:t>Definitions: Thread, Multi-Threading</a:t>
            </a:r>
          </a:p>
          <a:p>
            <a:pPr lvl="1"/>
            <a:r>
              <a:rPr lang="en-US" sz="2400" smtClean="0">
                <a:latin typeface="Times New Roman" pitchFamily="18" charset="0"/>
                <a:cs typeface="Times New Roman" pitchFamily="18" charset="0"/>
              </a:rPr>
              <a:t>Properties</a:t>
            </a:r>
          </a:p>
          <a:p>
            <a:pPr lvl="1"/>
            <a:r>
              <a:rPr lang="en-US" sz="2400" smtClean="0">
                <a:latin typeface="Times New Roman" pitchFamily="18" charset="0"/>
                <a:cs typeface="Times New Roman" pitchFamily="18" charset="0"/>
              </a:rPr>
              <a:t>Models</a:t>
            </a:r>
          </a:p>
          <a:p>
            <a:pPr lvl="1"/>
            <a:r>
              <a:rPr lang="en-US" sz="2400" smtClean="0">
                <a:latin typeface="Times New Roman" pitchFamily="18" charset="0"/>
                <a:cs typeface="Times New Roman" pitchFamily="18" charset="0"/>
              </a:rPr>
              <a:t>Benefit</a:t>
            </a:r>
          </a:p>
          <a:p>
            <a:pPr lvl="1"/>
            <a:r>
              <a:rPr lang="en-US" sz="2400" smtClean="0">
                <a:latin typeface="Times New Roman" pitchFamily="18" charset="0"/>
                <a:cs typeface="Times New Roman" pitchFamily="18" charset="0"/>
              </a:rPr>
              <a:t>Implementing threads in User Space</a:t>
            </a:r>
          </a:p>
          <a:p>
            <a:pPr lvl="1"/>
            <a:r>
              <a:rPr lang="en-US" sz="2400" smtClean="0">
                <a:latin typeface="Times New Roman" pitchFamily="18" charset="0"/>
                <a:cs typeface="Times New Roman" pitchFamily="18" charset="0"/>
              </a:rPr>
              <a:t>Implementing threads in the Kernels</a:t>
            </a:r>
          </a:p>
          <a:p>
            <a:pPr lvl="1"/>
            <a:r>
              <a:rPr lang="en-US" sz="2400" smtClean="0">
                <a:latin typeface="Times New Roman" pitchFamily="18" charset="0"/>
                <a:cs typeface="Times New Roman" pitchFamily="18" charset="0"/>
              </a:rPr>
              <a:t>Hybrid Implementations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Scheduler Activations</a:t>
            </a:r>
          </a:p>
          <a:p>
            <a:pPr lvl="1"/>
            <a:r>
              <a:rPr lang="en-US" sz="2400" smtClean="0">
                <a:latin typeface="Times New Roman" pitchFamily="18" charset="0"/>
                <a:cs typeface="Times New Roman" pitchFamily="18" charset="0"/>
              </a:rPr>
              <a:t>Pop-Up threads</a:t>
            </a:r>
          </a:p>
          <a:p>
            <a:pPr lvl="1"/>
            <a:r>
              <a:rPr lang="en-US" sz="2400" smtClean="0">
                <a:latin typeface="Times New Roman" pitchFamily="18" charset="0"/>
                <a:cs typeface="Times New Roman" pitchFamily="18" charset="0"/>
              </a:rPr>
              <a:t>Making Single Threaded Code Multithreaded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2.3- InterProcess Communication (IPC)</a:t>
            </a:r>
          </a:p>
        </p:txBody>
      </p:sp>
      <p:sp>
        <p:nvSpPr>
          <p:cNvPr id="47107" name="Rectangle 3"/>
          <p:cNvSpPr>
            <a:spLocks noGrp="1"/>
          </p:cNvSpPr>
          <p:nvPr>
            <p:ph type="body" idx="1"/>
          </p:nvPr>
        </p:nvSpPr>
        <p:spPr>
          <a:xfrm>
            <a:off x="457200" y="1143000"/>
            <a:ext cx="8229600" cy="5029200"/>
          </a:xfrm>
        </p:spPr>
        <p:txBody>
          <a:bodyPr/>
          <a:lstStyle/>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 – vùng găng</a:t>
            </a:r>
          </a:p>
          <a:p>
            <a:pPr lvl="1">
              <a:lnSpc>
                <a:spcPct val="80000"/>
              </a:lnSpc>
            </a:pPr>
            <a:r>
              <a:rPr lang="en-US" sz="2400" smtClean="0">
                <a:latin typeface="Times New Roman" pitchFamily="18" charset="0"/>
                <a:cs typeface="Times New Roman" pitchFamily="18" charset="0"/>
              </a:rPr>
              <a:t>Mutual Exclusion with Busy Waiting: </a:t>
            </a:r>
            <a:r>
              <a:rPr lang="en-US" sz="1200" smtClean="0">
                <a:latin typeface="Times New Roman" pitchFamily="18" charset="0"/>
                <a:cs typeface="Times New Roman" pitchFamily="18" charset="0"/>
              </a:rPr>
              <a:t>(Truy xuất dạng loại trừ hỗ tương- bận thì đợi)</a:t>
            </a: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 </a:t>
            </a:r>
            <a:r>
              <a:rPr lang="en-US" sz="1600" smtClean="0">
                <a:latin typeface="Times New Roman" pitchFamily="18" charset="0"/>
                <a:cs typeface="Times New Roman" pitchFamily="18" charset="0"/>
              </a:rPr>
              <a:t>(cờ đánh dấu)</a:t>
            </a:r>
            <a:endParaRPr lang="en-US" sz="2400" smtClean="0">
              <a:latin typeface="Times New Roman" pitchFamily="18" charset="0"/>
              <a:cs typeface="Times New Roman" pitchFamily="18" charset="0"/>
            </a:endParaRPr>
          </a:p>
          <a:p>
            <a:pPr lvl="1">
              <a:lnSpc>
                <a:spcPct val="80000"/>
              </a:lnSpc>
            </a:pPr>
            <a:r>
              <a:rPr lang="en-US" sz="2400" smtClean="0">
                <a:latin typeface="Times New Roman" pitchFamily="18" charset="0"/>
                <a:cs typeface="Times New Roman" pitchFamily="18" charset="0"/>
              </a:rPr>
              <a:t>Mutexes (mutual exclusive)</a:t>
            </a:r>
            <a:r>
              <a:rPr lang="en-US" sz="1400" smtClean="0">
                <a:latin typeface="Times New Roman" pitchFamily="18" charset="0"/>
                <a:cs typeface="Times New Roman" pitchFamily="18" charset="0"/>
              </a:rPr>
              <a:t> – Loại trừ hỗ tương</a:t>
            </a:r>
            <a:endParaRPr lang="en-US" sz="2400" smtClean="0">
              <a:latin typeface="Times New Roman" pitchFamily="18" charset="0"/>
              <a:cs typeface="Times New Roman" pitchFamily="18" charset="0"/>
            </a:endParaRPr>
          </a:p>
          <a:p>
            <a:pPr lvl="1">
              <a:lnSpc>
                <a:spcPct val="80000"/>
              </a:lnSpc>
            </a:pPr>
            <a:r>
              <a:rPr lang="en-US" sz="2400" smtClean="0"/>
              <a:t>Monitors </a:t>
            </a:r>
            <a:r>
              <a:rPr lang="en-US" sz="1400" smtClean="0"/>
              <a:t>(cơ chế theo dõi)</a:t>
            </a:r>
            <a:endParaRPr lang="en-US" sz="1400" smtClean="0">
              <a:latin typeface="Times New Roman" pitchFamily="18" charset="0"/>
              <a:cs typeface="Times New Roman" pitchFamily="18" charset="0"/>
            </a:endParaRP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r>
              <a:rPr lang="en-US" sz="1600" smtClean="0">
                <a:latin typeface="Times New Roman" pitchFamily="18" charset="0"/>
                <a:cs typeface="Times New Roman" pitchFamily="18" charset="0"/>
              </a:rPr>
              <a:t> (cơ chế chặn để cùng kết thúc)</a:t>
            </a:r>
            <a:endParaRPr lang="en-US" sz="2400" smtClean="0">
              <a:latin typeface="Times New Roman" pitchFamily="18" charset="0"/>
              <a:cs typeface="Times New Roman" pitchFamily="18" charset="0"/>
            </a:endParaRPr>
          </a:p>
        </p:txBody>
      </p:sp>
      <p:sp>
        <p:nvSpPr>
          <p:cNvPr id="4" name="Rectangle 3"/>
          <p:cNvSpPr/>
          <p:nvPr/>
        </p:nvSpPr>
        <p:spPr>
          <a:xfrm>
            <a:off x="3276600" y="1066800"/>
            <a:ext cx="571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t>How data in this process can be passed to others?</a:t>
            </a:r>
            <a:endParaRPr lang="en-US" sz="2000" b="1"/>
          </a:p>
        </p:txBody>
      </p:sp>
      <p:sp>
        <p:nvSpPr>
          <p:cNvPr id="5" name="Slide Number Placeholder 4"/>
          <p:cNvSpPr>
            <a:spLocks noGrp="1"/>
          </p:cNvSpPr>
          <p:nvPr>
            <p:ph type="sldNum" sz="quarter" idx="12"/>
          </p:nvPr>
        </p:nvSpPr>
        <p:spPr/>
        <p:txBody>
          <a:bodyPr/>
          <a:lstStyle/>
          <a:p>
            <a:fld id="{190CC846-20B3-454D-AF77-DE04E39CF884}"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685800" y="0"/>
            <a:ext cx="8001000" cy="762000"/>
          </a:xfrm>
        </p:spPr>
        <p:txBody>
          <a:bodyPr/>
          <a:lstStyle/>
          <a:p>
            <a:r>
              <a:rPr lang="en-US" smtClean="0">
                <a:latin typeface="Times New Roman" pitchFamily="18" charset="0"/>
                <a:cs typeface="Times New Roman" pitchFamily="18" charset="0"/>
              </a:rPr>
              <a:t>2.3.1- IPC: Overview</a:t>
            </a:r>
          </a:p>
        </p:txBody>
      </p:sp>
      <p:sp>
        <p:nvSpPr>
          <p:cNvPr id="48131" name="Rectangle 3"/>
          <p:cNvSpPr>
            <a:spLocks noGrp="1"/>
          </p:cNvSpPr>
          <p:nvPr>
            <p:ph type="body" sz="half" idx="1"/>
          </p:nvPr>
        </p:nvSpPr>
        <p:spPr>
          <a:xfrm>
            <a:off x="228600" y="1219200"/>
            <a:ext cx="8610600" cy="3810000"/>
          </a:xfrm>
        </p:spPr>
        <p:txBody>
          <a:bodyPr>
            <a:normAutofit/>
          </a:bodyPr>
          <a:lstStyle/>
          <a:p>
            <a:pPr algn="just" eaLnBrk="1" hangingPunct="1"/>
            <a:r>
              <a:rPr lang="en-US" sz="2800" smtClean="0">
                <a:solidFill>
                  <a:srgbClr val="FF0000"/>
                </a:solidFill>
                <a:latin typeface="Times New Roman" pitchFamily="18" charset="0"/>
                <a:cs typeface="Times New Roman" pitchFamily="18" charset="0"/>
              </a:rPr>
              <a:t>How one process can pass information to another?</a:t>
            </a:r>
          </a:p>
          <a:p>
            <a:pPr algn="just" eaLnBrk="1" hangingPunct="1"/>
            <a:r>
              <a:rPr lang="en-US" sz="2800" b="1" u="sng" smtClean="0">
                <a:solidFill>
                  <a:srgbClr val="0000FF"/>
                </a:solidFill>
                <a:latin typeface="Times New Roman" pitchFamily="18" charset="0"/>
                <a:cs typeface="Times New Roman" pitchFamily="18" charset="0"/>
              </a:rPr>
              <a:t>Waiting</a:t>
            </a:r>
            <a:r>
              <a:rPr lang="en-US" sz="2800" smtClean="0">
                <a:solidFill>
                  <a:srgbClr val="0000FF"/>
                </a:solidFill>
                <a:latin typeface="Times New Roman" pitchFamily="18" charset="0"/>
                <a:cs typeface="Times New Roman" pitchFamily="18" charset="0"/>
              </a:rPr>
              <a:t>: Proper sequencing when dependencies are present:</a:t>
            </a:r>
            <a:r>
              <a:rPr lang="en-US" sz="2800" smtClean="0">
                <a:latin typeface="Times New Roman" pitchFamily="18" charset="0"/>
                <a:cs typeface="Times New Roman" pitchFamily="18" charset="0"/>
              </a:rPr>
              <a:t> if process </a:t>
            </a:r>
            <a:r>
              <a:rPr lang="en-US" sz="2800" smtClean="0">
                <a:solidFill>
                  <a:srgbClr val="0000FF"/>
                </a:solidFill>
                <a:latin typeface="Times New Roman" pitchFamily="18" charset="0"/>
                <a:cs typeface="Times New Roman" pitchFamily="18" charset="0"/>
              </a:rPr>
              <a:t>A produces data </a:t>
            </a:r>
            <a:r>
              <a:rPr lang="en-US" sz="2800" smtClean="0">
                <a:latin typeface="Times New Roman" pitchFamily="18" charset="0"/>
                <a:cs typeface="Times New Roman" pitchFamily="18" charset="0"/>
              </a:rPr>
              <a:t>and process </a:t>
            </a:r>
            <a:r>
              <a:rPr lang="en-US" sz="2800" smtClean="0">
                <a:solidFill>
                  <a:srgbClr val="0000FF"/>
                </a:solidFill>
                <a:latin typeface="Times New Roman" pitchFamily="18" charset="0"/>
                <a:cs typeface="Times New Roman" pitchFamily="18" charset="0"/>
              </a:rPr>
              <a:t>B prints them</a:t>
            </a:r>
            <a:r>
              <a:rPr lang="en-US" sz="2800" smtClean="0">
                <a:latin typeface="Times New Roman" pitchFamily="18" charset="0"/>
                <a:cs typeface="Times New Roman" pitchFamily="18" charset="0"/>
              </a:rPr>
              <a:t>, </a:t>
            </a:r>
            <a:r>
              <a:rPr lang="en-US" sz="2800" b="1" smtClean="0">
                <a:solidFill>
                  <a:srgbClr val="0000FF"/>
                </a:solidFill>
                <a:latin typeface="Times New Roman" pitchFamily="18" charset="0"/>
                <a:cs typeface="Times New Roman" pitchFamily="18" charset="0"/>
              </a:rPr>
              <a:t>B has to wait until A </a:t>
            </a:r>
            <a:r>
              <a:rPr lang="en-US" sz="2800" smtClean="0">
                <a:latin typeface="Times New Roman" pitchFamily="18" charset="0"/>
                <a:cs typeface="Times New Roman" pitchFamily="18" charset="0"/>
              </a:rPr>
              <a:t>has produced some data before starting to print.</a:t>
            </a:r>
          </a:p>
          <a:p>
            <a:pPr algn="just" eaLnBrk="1" hangingPunct="1"/>
            <a:r>
              <a:rPr lang="en-US" sz="2800" b="1" u="sng" smtClean="0">
                <a:latin typeface="Times New Roman" pitchFamily="18" charset="0"/>
                <a:cs typeface="Times New Roman" pitchFamily="18" charset="0"/>
              </a:rPr>
              <a:t>Context</a:t>
            </a:r>
          </a:p>
          <a:p>
            <a:pPr lvl="1" algn="just" eaLnBrk="1" hangingPunct="1"/>
            <a:r>
              <a:rPr lang="de-DE" sz="2400" smtClean="0">
                <a:latin typeface="Times New Roman" pitchFamily="18" charset="0"/>
                <a:cs typeface="Times New Roman" pitchFamily="18" charset="0"/>
              </a:rPr>
              <a:t>Why does the C/ C++ compiler resist the back door pointer?</a:t>
            </a:r>
          </a:p>
          <a:p>
            <a:pPr lvl="1" algn="just" eaLnBrk="1" hangingPunct="1">
              <a:buNone/>
            </a:pPr>
            <a:r>
              <a:rPr lang="de-DE" sz="2400" smtClean="0">
                <a:sym typeface="Wingdings" pitchFamily="2" charset="2"/>
              </a:rPr>
              <a:t>A way to pass data from this process/thread to another. </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45</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2.3.2- Race Conditions</a:t>
            </a:r>
          </a:p>
        </p:txBody>
      </p:sp>
      <p:sp>
        <p:nvSpPr>
          <p:cNvPr id="49155" name="Rectangle 3"/>
          <p:cNvSpPr txBox="1">
            <a:spLocks/>
          </p:cNvSpPr>
          <p:nvPr/>
        </p:nvSpPr>
        <p:spPr bwMode="auto">
          <a:xfrm>
            <a:off x="228600" y="1066800"/>
            <a:ext cx="8534400" cy="1295400"/>
          </a:xfrm>
          <a:prstGeom prst="rect">
            <a:avLst/>
          </a:prstGeom>
          <a:noFill/>
          <a:ln w="9525">
            <a:noFill/>
            <a:miter lim="800000"/>
            <a:headEnd/>
            <a:tailEnd/>
          </a:ln>
        </p:spPr>
        <p:txBody>
          <a:bodyPr/>
          <a:lstStyle/>
          <a:p>
            <a:pPr marL="342900" indent="-342900" algn="just" eaLnBrk="0" hangingPunct="0">
              <a:lnSpc>
                <a:spcPct val="80000"/>
              </a:lnSpc>
              <a:spcBef>
                <a:spcPct val="20000"/>
              </a:spcBef>
              <a:buFont typeface="Arial" charset="0"/>
              <a:buChar char="•"/>
            </a:pPr>
            <a:r>
              <a:rPr lang="en-US" sz="2400">
                <a:solidFill>
                  <a:srgbClr val="0000FF"/>
                </a:solidFill>
                <a:latin typeface="Times New Roman" pitchFamily="18" charset="0"/>
                <a:cs typeface="Times New Roman" pitchFamily="18" charset="0"/>
              </a:rPr>
              <a:t>A situation where several threads (or processes) manipulate the same (shared) data (memory variables or files) concurrently and the outcome of the execution depends on the precise order of what is happening when, is called a race condition.</a:t>
            </a:r>
          </a:p>
        </p:txBody>
      </p:sp>
      <p:sp>
        <p:nvSpPr>
          <p:cNvPr id="9" name="Rectangle 8"/>
          <p:cNvSpPr/>
          <p:nvPr/>
        </p:nvSpPr>
        <p:spPr>
          <a:xfrm>
            <a:off x="304800" y="2743200"/>
            <a:ext cx="1981200" cy="3429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457200" y="50292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OS</a:t>
            </a:r>
          </a:p>
          <a:p>
            <a:pPr>
              <a:defRPr/>
            </a:pPr>
            <a:r>
              <a:rPr lang="en-US" b="1">
                <a:solidFill>
                  <a:srgbClr val="FF0000"/>
                </a:solidFill>
              </a:rPr>
              <a:t>WriteFile</a:t>
            </a:r>
          </a:p>
          <a:p>
            <a:pPr>
              <a:defRPr/>
            </a:pPr>
            <a:endParaRPr lang="en-US" b="1" u="sng">
              <a:solidFill>
                <a:srgbClr val="FF0000"/>
              </a:solidFill>
            </a:endParaRPr>
          </a:p>
        </p:txBody>
      </p:sp>
      <p:sp>
        <p:nvSpPr>
          <p:cNvPr id="11" name="Rectangle 10"/>
          <p:cNvSpPr/>
          <p:nvPr/>
        </p:nvSpPr>
        <p:spPr>
          <a:xfrm>
            <a:off x="457200" y="39624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Process 1</a:t>
            </a:r>
            <a:endParaRPr lang="en-US">
              <a:solidFill>
                <a:srgbClr val="FF0000"/>
              </a:solidFill>
            </a:endParaRPr>
          </a:p>
          <a:p>
            <a:pPr>
              <a:defRPr/>
            </a:pPr>
            <a:r>
              <a:rPr lang="en-US" b="1">
                <a:solidFill>
                  <a:srgbClr val="FF0000"/>
                </a:solidFill>
              </a:rPr>
              <a:t>File pointer </a:t>
            </a:r>
          </a:p>
          <a:p>
            <a:pPr>
              <a:defRPr/>
            </a:pPr>
            <a:r>
              <a:rPr lang="en-US" b="1">
                <a:solidFill>
                  <a:srgbClr val="FF0000"/>
                </a:solidFill>
              </a:rPr>
              <a:t>Write to file</a:t>
            </a:r>
          </a:p>
        </p:txBody>
      </p:sp>
      <p:sp>
        <p:nvSpPr>
          <p:cNvPr id="12" name="Rectangle 11"/>
          <p:cNvSpPr/>
          <p:nvPr/>
        </p:nvSpPr>
        <p:spPr>
          <a:xfrm>
            <a:off x="457200" y="2895600"/>
            <a:ext cx="1676400" cy="9906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Process 2</a:t>
            </a:r>
            <a:endParaRPr lang="en-US">
              <a:solidFill>
                <a:srgbClr val="FF0000"/>
              </a:solidFill>
            </a:endParaRPr>
          </a:p>
          <a:p>
            <a:pPr>
              <a:defRPr/>
            </a:pPr>
            <a:r>
              <a:rPr lang="en-US" b="1">
                <a:solidFill>
                  <a:srgbClr val="FF0000"/>
                </a:solidFill>
              </a:rPr>
              <a:t>File pointer</a:t>
            </a:r>
          </a:p>
          <a:p>
            <a:pPr>
              <a:defRPr/>
            </a:pPr>
            <a:r>
              <a:rPr lang="en-US" b="1">
                <a:solidFill>
                  <a:srgbClr val="FF0000"/>
                </a:solidFill>
              </a:rPr>
              <a:t>Write to file</a:t>
            </a:r>
          </a:p>
        </p:txBody>
      </p:sp>
      <p:sp>
        <p:nvSpPr>
          <p:cNvPr id="14" name="Flowchart: Magnetic Disk 13"/>
          <p:cNvSpPr/>
          <p:nvPr/>
        </p:nvSpPr>
        <p:spPr>
          <a:xfrm>
            <a:off x="2590800" y="5257800"/>
            <a:ext cx="9906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f1.txt</a:t>
            </a:r>
          </a:p>
        </p:txBody>
      </p:sp>
      <p:cxnSp>
        <p:nvCxnSpPr>
          <p:cNvPr id="16" name="Straight Arrow Connector 15"/>
          <p:cNvCxnSpPr/>
          <p:nvPr/>
        </p:nvCxnSpPr>
        <p:spPr>
          <a:xfrm rot="16200000" flipH="1">
            <a:off x="1066800" y="3962400"/>
            <a:ext cx="2286000" cy="12192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1676400" y="4572000"/>
            <a:ext cx="1219200" cy="1066800"/>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7012" y="4572000"/>
            <a:ext cx="1674812"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457994" y="5104606"/>
            <a:ext cx="6096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447800" y="5562600"/>
            <a:ext cx="1295400" cy="2286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81600" y="2362200"/>
            <a:ext cx="1981200" cy="42672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5334000" y="4953000"/>
            <a:ext cx="1676400" cy="12954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Thread 2</a:t>
            </a:r>
          </a:p>
          <a:p>
            <a:pPr>
              <a:defRPr/>
            </a:pPr>
            <a:r>
              <a:rPr lang="en-US" b="1">
                <a:solidFill>
                  <a:srgbClr val="0000FF"/>
                </a:solidFill>
              </a:rPr>
              <a:t>Access V2</a:t>
            </a:r>
          </a:p>
          <a:p>
            <a:pPr>
              <a:defRPr/>
            </a:pPr>
            <a:r>
              <a:rPr lang="en-US" b="1">
                <a:solidFill>
                  <a:srgbClr val="0000FF"/>
                </a:solidFill>
              </a:rPr>
              <a:t>m();</a:t>
            </a:r>
          </a:p>
          <a:p>
            <a:pPr>
              <a:defRPr/>
            </a:pPr>
            <a:r>
              <a:rPr lang="en-US" b="1">
                <a:solidFill>
                  <a:srgbClr val="0000FF"/>
                </a:solidFill>
              </a:rPr>
              <a:t>Access V3</a:t>
            </a:r>
            <a:endParaRPr lang="en-US" b="1">
              <a:solidFill>
                <a:srgbClr val="FF0000"/>
              </a:solidFill>
            </a:endParaRPr>
          </a:p>
          <a:p>
            <a:pPr>
              <a:defRPr/>
            </a:pPr>
            <a:endParaRPr lang="en-US" b="1" u="sng">
              <a:solidFill>
                <a:srgbClr val="FF0000"/>
              </a:solidFill>
            </a:endParaRPr>
          </a:p>
        </p:txBody>
      </p:sp>
      <p:sp>
        <p:nvSpPr>
          <p:cNvPr id="32" name="Rectangle 31"/>
          <p:cNvSpPr/>
          <p:nvPr/>
        </p:nvSpPr>
        <p:spPr>
          <a:xfrm>
            <a:off x="5334000" y="3733800"/>
            <a:ext cx="1676400" cy="11430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Thread 1</a:t>
            </a:r>
            <a:endParaRPr lang="en-US">
              <a:solidFill>
                <a:srgbClr val="FF0000"/>
              </a:solidFill>
            </a:endParaRPr>
          </a:p>
          <a:p>
            <a:pPr>
              <a:defRPr/>
            </a:pPr>
            <a:r>
              <a:rPr lang="en-US" b="1">
                <a:solidFill>
                  <a:srgbClr val="0000FF"/>
                </a:solidFill>
              </a:rPr>
              <a:t>Access V1</a:t>
            </a:r>
          </a:p>
          <a:p>
            <a:pPr>
              <a:defRPr/>
            </a:pPr>
            <a:r>
              <a:rPr lang="en-US" b="1">
                <a:solidFill>
                  <a:srgbClr val="0000FF"/>
                </a:solidFill>
              </a:rPr>
              <a:t>m();</a:t>
            </a:r>
          </a:p>
          <a:p>
            <a:pPr>
              <a:defRPr/>
            </a:pPr>
            <a:r>
              <a:rPr lang="en-US" b="1">
                <a:solidFill>
                  <a:srgbClr val="0000FF"/>
                </a:solidFill>
              </a:rPr>
              <a:t>Access V3</a:t>
            </a:r>
            <a:r>
              <a:rPr lang="en-US" b="1">
                <a:solidFill>
                  <a:srgbClr val="FF0000"/>
                </a:solidFill>
              </a:rPr>
              <a:t> </a:t>
            </a:r>
          </a:p>
        </p:txBody>
      </p:sp>
      <p:sp>
        <p:nvSpPr>
          <p:cNvPr id="33" name="Rectangle 32"/>
          <p:cNvSpPr/>
          <p:nvPr/>
        </p:nvSpPr>
        <p:spPr>
          <a:xfrm>
            <a:off x="5334000" y="2438400"/>
            <a:ext cx="1676400" cy="11430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0000"/>
                </a:solidFill>
              </a:rPr>
              <a:t>Data</a:t>
            </a:r>
            <a:endParaRPr lang="en-US">
              <a:solidFill>
                <a:srgbClr val="FF0000"/>
              </a:solidFill>
            </a:endParaRPr>
          </a:p>
          <a:p>
            <a:pPr>
              <a:defRPr/>
            </a:pPr>
            <a:r>
              <a:rPr lang="en-US" b="1">
                <a:solidFill>
                  <a:srgbClr val="FF0000"/>
                </a:solidFill>
              </a:rPr>
              <a:t>V1</a:t>
            </a:r>
          </a:p>
          <a:p>
            <a:pPr>
              <a:defRPr/>
            </a:pPr>
            <a:r>
              <a:rPr lang="en-US" b="1">
                <a:solidFill>
                  <a:srgbClr val="FF0000"/>
                </a:solidFill>
              </a:rPr>
              <a:t>V2</a:t>
            </a:r>
          </a:p>
          <a:p>
            <a:pPr>
              <a:defRPr/>
            </a:pPr>
            <a:r>
              <a:rPr lang="en-US" b="1">
                <a:solidFill>
                  <a:srgbClr val="FF0000"/>
                </a:solidFill>
              </a:rPr>
              <a:t>V3</a:t>
            </a:r>
          </a:p>
        </p:txBody>
      </p:sp>
      <p:sp>
        <p:nvSpPr>
          <p:cNvPr id="36" name="Rectangle 35"/>
          <p:cNvSpPr/>
          <p:nvPr/>
        </p:nvSpPr>
        <p:spPr>
          <a:xfrm>
            <a:off x="5334000" y="6248400"/>
            <a:ext cx="1676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u="sng">
                <a:solidFill>
                  <a:srgbClr val="FFFFFF"/>
                </a:solidFill>
              </a:rPr>
              <a:t>m()</a:t>
            </a:r>
          </a:p>
        </p:txBody>
      </p:sp>
      <p:sp>
        <p:nvSpPr>
          <p:cNvPr id="37" name="Oval 36"/>
          <p:cNvSpPr/>
          <p:nvPr/>
        </p:nvSpPr>
        <p:spPr>
          <a:xfrm>
            <a:off x="7391400" y="3124200"/>
            <a:ext cx="1600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Non-</a:t>
            </a:r>
          </a:p>
          <a:p>
            <a:pPr algn="ctr">
              <a:defRPr/>
            </a:pPr>
            <a:r>
              <a:rPr lang="en-US"/>
              <a:t>Race</a:t>
            </a:r>
          </a:p>
          <a:p>
            <a:pPr algn="ctr">
              <a:defRPr/>
            </a:pPr>
            <a:r>
              <a:rPr lang="en-US"/>
              <a:t>condition</a:t>
            </a:r>
          </a:p>
        </p:txBody>
      </p:sp>
      <p:sp>
        <p:nvSpPr>
          <p:cNvPr id="38" name="Oval 37"/>
          <p:cNvSpPr/>
          <p:nvPr/>
        </p:nvSpPr>
        <p:spPr>
          <a:xfrm>
            <a:off x="7391400" y="4648200"/>
            <a:ext cx="16002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Race</a:t>
            </a:r>
          </a:p>
          <a:p>
            <a:pPr algn="ctr">
              <a:defRPr/>
            </a:pPr>
            <a:r>
              <a:rPr lang="en-US"/>
              <a:t>condition</a:t>
            </a:r>
          </a:p>
        </p:txBody>
      </p:sp>
      <p:cxnSp>
        <p:nvCxnSpPr>
          <p:cNvPr id="40" name="Straight Arrow Connector 39"/>
          <p:cNvCxnSpPr/>
          <p:nvPr/>
        </p:nvCxnSpPr>
        <p:spPr>
          <a:xfrm>
            <a:off x="6400800" y="4724400"/>
            <a:ext cx="990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477000" y="54102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400800" y="3886200"/>
            <a:ext cx="9906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6324600" y="4191000"/>
            <a:ext cx="1295400" cy="990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943600" y="5334000"/>
            <a:ext cx="1371600" cy="3048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943600" y="4495800"/>
            <a:ext cx="1524000" cy="38100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315200" y="6248400"/>
            <a:ext cx="1600200" cy="381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Critical region</a:t>
            </a:r>
          </a:p>
        </p:txBody>
      </p:sp>
      <p:sp>
        <p:nvSpPr>
          <p:cNvPr id="28" name="Oval 27"/>
          <p:cNvSpPr/>
          <p:nvPr/>
        </p:nvSpPr>
        <p:spPr>
          <a:xfrm>
            <a:off x="1676400" y="5486400"/>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a:t>
            </a:r>
            <a:endParaRPr lang="en-US" b="1"/>
          </a:p>
        </p:txBody>
      </p:sp>
      <p:cxnSp>
        <p:nvCxnSpPr>
          <p:cNvPr id="34" name="Straight Arrow Connector 33"/>
          <p:cNvCxnSpPr>
            <a:endCxn id="36" idx="1"/>
          </p:cNvCxnSpPr>
          <p:nvPr/>
        </p:nvCxnSpPr>
        <p:spPr>
          <a:xfrm>
            <a:off x="4495800" y="6400800"/>
            <a:ext cx="838200"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4496594" y="6019800"/>
            <a:ext cx="761206" cy="7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31" idx="1"/>
          </p:cNvCxnSpPr>
          <p:nvPr/>
        </p:nvCxnSpPr>
        <p:spPr>
          <a:xfrm flipV="1">
            <a:off x="4876800" y="5600700"/>
            <a:ext cx="457200" cy="38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3542506" y="5447506"/>
            <a:ext cx="1905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495800" y="4419600"/>
            <a:ext cx="914400" cy="381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953000" y="5943600"/>
            <a:ext cx="3810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a:t>
            </a:r>
            <a:endParaRPr lang="en-US" b="1"/>
          </a:p>
        </p:txBody>
      </p:sp>
      <p:sp>
        <p:nvSpPr>
          <p:cNvPr id="59" name="Rectangle 58"/>
          <p:cNvSpPr/>
          <p:nvPr/>
        </p:nvSpPr>
        <p:spPr>
          <a:xfrm>
            <a:off x="2590800" y="2514600"/>
            <a:ext cx="1828800" cy="1295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Race conditions on resources:</a:t>
            </a:r>
          </a:p>
          <a:p>
            <a:pPr>
              <a:buFontTx/>
              <a:buChar char="-"/>
            </a:pPr>
            <a:r>
              <a:rPr lang="en-US" smtClean="0"/>
              <a:t>  On data</a:t>
            </a:r>
          </a:p>
          <a:p>
            <a:pPr>
              <a:buFontTx/>
              <a:buChar char="-"/>
            </a:pPr>
            <a:r>
              <a:rPr lang="en-US" smtClean="0"/>
              <a:t>  On code</a:t>
            </a:r>
            <a:endParaRPr lang="en-US"/>
          </a:p>
        </p:txBody>
      </p:sp>
      <p:sp>
        <p:nvSpPr>
          <p:cNvPr id="39" name="Slide Number Placeholder 38"/>
          <p:cNvSpPr>
            <a:spLocks noGrp="1"/>
          </p:cNvSpPr>
          <p:nvPr>
            <p:ph type="sldNum" sz="quarter" idx="12"/>
          </p:nvPr>
        </p:nvSpPr>
        <p:spPr/>
        <p:txBody>
          <a:bodyPr/>
          <a:lstStyle/>
          <a:p>
            <a:pPr>
              <a:defRPr/>
            </a:pPr>
            <a:fld id="{E3D93E31-36CC-478A-BAF1-3C39DD2E2D92}" type="slidenum">
              <a:rPr lang="en-US" smtClean="0"/>
              <a:pPr>
                <a:defRPr/>
              </a:pPr>
              <a:t>46</a:t>
            </a:fld>
            <a:r>
              <a:rPr lang="en-US" smtClean="0"/>
              <a:t>/79</a:t>
            </a:r>
            <a:endParaRPr lang="en-US"/>
          </a:p>
        </p:txBody>
      </p:sp>
      <p:sp>
        <p:nvSpPr>
          <p:cNvPr id="42" name="Footer Placeholder 41"/>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Race Conditions</a:t>
            </a:r>
          </a:p>
        </p:txBody>
      </p:sp>
      <p:sp>
        <p:nvSpPr>
          <p:cNvPr id="50179" name="Rectangle 3"/>
          <p:cNvSpPr>
            <a:spLocks noGrp="1"/>
          </p:cNvSpPr>
          <p:nvPr>
            <p:ph type="body" sz="half" idx="1"/>
          </p:nvPr>
        </p:nvSpPr>
        <p:spPr>
          <a:xfrm>
            <a:off x="228600" y="1219200"/>
            <a:ext cx="4800600" cy="2438400"/>
          </a:xfrm>
        </p:spPr>
        <p:txBody>
          <a:bodyPr>
            <a:normAutofit lnSpcReduction="10000"/>
          </a:bodyPr>
          <a:lstStyle/>
          <a:p>
            <a:pPr algn="just">
              <a:lnSpc>
                <a:spcPct val="80000"/>
              </a:lnSpc>
            </a:pPr>
            <a:r>
              <a:rPr lang="en-US" sz="2400" smtClean="0">
                <a:solidFill>
                  <a:srgbClr val="0000FF"/>
                </a:solidFill>
                <a:latin typeface="Times New Roman" pitchFamily="18" charset="0"/>
                <a:cs typeface="Times New Roman" pitchFamily="18" charset="0"/>
              </a:rPr>
              <a:t>Two or more threads concurrently access a shared resource:</a:t>
            </a:r>
          </a:p>
          <a:p>
            <a:pPr algn="just">
              <a:lnSpc>
                <a:spcPct val="80000"/>
              </a:lnSpc>
              <a:buFont typeface="Wingdings" pitchFamily="2" charset="2"/>
              <a:buChar char="è"/>
            </a:pPr>
            <a:r>
              <a:rPr lang="en-GB" sz="2400" smtClean="0">
                <a:solidFill>
                  <a:srgbClr val="0000FF"/>
                </a:solidFill>
                <a:latin typeface="Times New Roman" pitchFamily="18" charset="0"/>
                <a:cs typeface="Times New Roman" pitchFamily="18" charset="0"/>
              </a:rPr>
              <a:t>The final state of a resource is unpredictable and could be inconsistent.</a:t>
            </a:r>
          </a:p>
          <a:p>
            <a:pPr algn="just">
              <a:lnSpc>
                <a:spcPct val="80000"/>
              </a:lnSpc>
              <a:buFont typeface="Wingdings" pitchFamily="2" charset="2"/>
              <a:buChar char="è"/>
            </a:pPr>
            <a:r>
              <a:rPr lang="en-GB" sz="2400" smtClean="0">
                <a:solidFill>
                  <a:srgbClr val="0000FF"/>
                </a:solidFill>
                <a:latin typeface="Times New Roman" pitchFamily="18" charset="0"/>
                <a:cs typeface="Times New Roman" pitchFamily="18" charset="0"/>
              </a:rPr>
              <a:t>If the resource is code fragment then the result can not be predicted.</a:t>
            </a:r>
            <a:endParaRPr lang="en-US" sz="2400" smtClean="0">
              <a:solidFill>
                <a:srgbClr val="0000FF"/>
              </a:solidFill>
              <a:latin typeface="Times New Roman" pitchFamily="18" charset="0"/>
              <a:cs typeface="Times New Roman" pitchFamily="18" charset="0"/>
            </a:endParaRPr>
          </a:p>
        </p:txBody>
      </p:sp>
      <p:sp>
        <p:nvSpPr>
          <p:cNvPr id="50181" name="Text Box 4"/>
          <p:cNvSpPr txBox="1">
            <a:spLocks noChangeArrowheads="1"/>
          </p:cNvSpPr>
          <p:nvPr/>
        </p:nvSpPr>
        <p:spPr bwMode="auto">
          <a:xfrm>
            <a:off x="3886200" y="3810000"/>
            <a:ext cx="49466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Two processes want to access shared memory at the same time.</a:t>
            </a:r>
          </a:p>
          <a:p>
            <a:pPr algn="ctr"/>
            <a:r>
              <a:rPr lang="en-US" sz="1400" b="1">
                <a:latin typeface="Times New Roman" pitchFamily="18" charset="0"/>
              </a:rPr>
              <a:t>Tanenbaum, Fig. 2-21.</a:t>
            </a:r>
          </a:p>
        </p:txBody>
      </p:sp>
      <p:sp>
        <p:nvSpPr>
          <p:cNvPr id="50182" name="Rectangle 3"/>
          <p:cNvSpPr txBox="1">
            <a:spLocks/>
          </p:cNvSpPr>
          <p:nvPr/>
        </p:nvSpPr>
        <p:spPr bwMode="auto">
          <a:xfrm>
            <a:off x="457200" y="4572000"/>
            <a:ext cx="8382000" cy="15240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400" b="1">
                <a:latin typeface="Times New Roman" pitchFamily="18" charset="0"/>
                <a:cs typeface="Times New Roman" pitchFamily="18" charset="0"/>
              </a:rPr>
              <a:t>Ex</a:t>
            </a:r>
            <a:r>
              <a:rPr lang="en-US" sz="2400">
                <a:latin typeface="Times New Roman" pitchFamily="18" charset="0"/>
                <a:cs typeface="Times New Roman" pitchFamily="18" charset="0"/>
              </a:rPr>
              <a:t>: A queue is used to manage a spooler directory. Shared variables for managing the queue: </a:t>
            </a:r>
            <a:r>
              <a:rPr lang="en-US" sz="2400" b="1">
                <a:latin typeface="Times New Roman" pitchFamily="18" charset="0"/>
                <a:cs typeface="Times New Roman" pitchFamily="18" charset="0"/>
              </a:rPr>
              <a:t>out</a:t>
            </a:r>
            <a:r>
              <a:rPr lang="en-US" sz="2400">
                <a:latin typeface="Times New Roman" pitchFamily="18" charset="0"/>
                <a:cs typeface="Times New Roman" pitchFamily="18" charset="0"/>
              </a:rPr>
              <a:t>: index for dequeuing, </a:t>
            </a:r>
            <a:r>
              <a:rPr lang="en-US" sz="2400" b="1">
                <a:latin typeface="Times New Roman" pitchFamily="18" charset="0"/>
                <a:cs typeface="Times New Roman" pitchFamily="18" charset="0"/>
              </a:rPr>
              <a:t>in</a:t>
            </a:r>
            <a:r>
              <a:rPr lang="en-US" sz="2400">
                <a:latin typeface="Times New Roman" pitchFamily="18" charset="0"/>
                <a:cs typeface="Times New Roman" pitchFamily="18" charset="0"/>
              </a:rPr>
              <a:t>: index for enqueuing . </a:t>
            </a:r>
            <a:r>
              <a:rPr lang="en-US" sz="2400">
                <a:solidFill>
                  <a:srgbClr val="FF0000"/>
                </a:solidFill>
                <a:latin typeface="Times New Roman" pitchFamily="18" charset="0"/>
                <a:cs typeface="Times New Roman" pitchFamily="18" charset="0"/>
              </a:rPr>
              <a:t>Two thread concurrently enqueue a string to  the queue</a:t>
            </a:r>
            <a:r>
              <a:rPr lang="en-US" sz="2400">
                <a:latin typeface="Times New Roman" pitchFamily="18" charset="0"/>
                <a:cs typeface="Times New Roman" pitchFamily="18" charset="0"/>
              </a:rPr>
              <a:t>.</a:t>
            </a:r>
          </a:p>
        </p:txBody>
      </p:sp>
      <p:pic>
        <p:nvPicPr>
          <p:cNvPr id="64513" name="Picture 1"/>
          <p:cNvPicPr>
            <a:picLocks noChangeAspect="1" noChangeArrowheads="1"/>
          </p:cNvPicPr>
          <p:nvPr/>
        </p:nvPicPr>
        <p:blipFill>
          <a:blip r:embed="rId3"/>
          <a:srcRect/>
          <a:stretch>
            <a:fillRect/>
          </a:stretch>
        </p:blipFill>
        <p:spPr bwMode="auto">
          <a:xfrm>
            <a:off x="5504646" y="771524"/>
            <a:ext cx="3486954" cy="2809876"/>
          </a:xfrm>
          <a:prstGeom prst="rect">
            <a:avLst/>
          </a:prstGeom>
          <a:noFill/>
          <a:ln w="9525">
            <a:noFill/>
            <a:miter lim="800000"/>
            <a:headEnd/>
            <a:tailEnd/>
          </a:ln>
          <a:effectLst/>
        </p:spPr>
      </p:pic>
      <p:cxnSp>
        <p:nvCxnSpPr>
          <p:cNvPr id="9" name="Straight Arrow Connector 8"/>
          <p:cNvCxnSpPr/>
          <p:nvPr/>
        </p:nvCxnSpPr>
        <p:spPr>
          <a:xfrm rot="5400000" flipH="1" flipV="1">
            <a:off x="5105400" y="3200400"/>
            <a:ext cx="2819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E3D93E31-36CC-478A-BAF1-3C39DD2E2D92}" type="slidenum">
              <a:rPr lang="en-US" smtClean="0"/>
              <a:pPr>
                <a:defRPr/>
              </a:pPr>
              <a:t>47</a:t>
            </a:fld>
            <a:r>
              <a:rPr lang="en-US" smtClean="0"/>
              <a:t>/79</a:t>
            </a:r>
            <a:endParaRPr lang="en-US"/>
          </a:p>
        </p:txBody>
      </p:sp>
      <p:sp>
        <p:nvSpPr>
          <p:cNvPr id="10" name="Footer Placeholder 9"/>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609600" y="0"/>
            <a:ext cx="8001000" cy="838200"/>
          </a:xfrm>
        </p:spPr>
        <p:txBody>
          <a:bodyPr/>
          <a:lstStyle/>
          <a:p>
            <a:r>
              <a:rPr lang="en-US" smtClean="0">
                <a:latin typeface="Times New Roman" pitchFamily="18" charset="0"/>
                <a:cs typeface="Times New Roman" pitchFamily="18" charset="0"/>
              </a:rPr>
              <a:t>Race Conditions …</a:t>
            </a:r>
          </a:p>
        </p:txBody>
      </p:sp>
      <p:sp>
        <p:nvSpPr>
          <p:cNvPr id="51203" name="Rectangle 3"/>
          <p:cNvSpPr>
            <a:spLocks noGrp="1"/>
          </p:cNvSpPr>
          <p:nvPr>
            <p:ph type="body" sz="half" idx="1"/>
          </p:nvPr>
        </p:nvSpPr>
        <p:spPr>
          <a:xfrm>
            <a:off x="228600" y="1066800"/>
            <a:ext cx="8686800" cy="5257800"/>
          </a:xfrm>
        </p:spPr>
        <p:txBody>
          <a:bodyPr/>
          <a:lstStyle/>
          <a:p>
            <a:pPr algn="just">
              <a:lnSpc>
                <a:spcPct val="80000"/>
              </a:lnSpc>
            </a:pPr>
            <a:r>
              <a:rPr lang="en-GB" sz="2800" smtClean="0">
                <a:latin typeface="Times New Roman" pitchFamily="18" charset="0"/>
                <a:cs typeface="Times New Roman" pitchFamily="18" charset="0"/>
              </a:rPr>
              <a:t>Other example in practically</a:t>
            </a:r>
          </a:p>
          <a:p>
            <a:pPr lvl="1" algn="just">
              <a:lnSpc>
                <a:spcPct val="80000"/>
              </a:lnSpc>
            </a:pPr>
            <a:r>
              <a:rPr lang="en-GB" smtClean="0">
                <a:solidFill>
                  <a:srgbClr val="0000FF"/>
                </a:solidFill>
                <a:latin typeface="Times New Roman" pitchFamily="18" charset="0"/>
                <a:cs typeface="Times New Roman" pitchFamily="18" charset="0"/>
              </a:rPr>
              <a:t>The bank account has the balance as 800, and can withdraw with 2 ATM cards at different 2 locations at a time</a:t>
            </a:r>
          </a:p>
          <a:p>
            <a:pPr lvl="1" algn="just">
              <a:lnSpc>
                <a:spcPct val="80000"/>
              </a:lnSpc>
            </a:pPr>
            <a:r>
              <a:rPr lang="en-GB" smtClean="0">
                <a:latin typeface="Times New Roman" pitchFamily="18" charset="0"/>
                <a:cs typeface="Times New Roman" pitchFamily="18" charset="0"/>
              </a:rPr>
              <a:t>First, the user1 pushes card to ATM machine and checking account’s balance. The process P1 is created simultaneously in server. Then the checking result is 800. The user choose withdrawing 400</a:t>
            </a:r>
          </a:p>
          <a:p>
            <a:pPr lvl="1" algn="just">
              <a:lnSpc>
                <a:spcPct val="80000"/>
              </a:lnSpc>
            </a:pPr>
            <a:r>
              <a:rPr lang="en-GB" smtClean="0">
                <a:latin typeface="Times New Roman" pitchFamily="18" charset="0"/>
                <a:cs typeface="Times New Roman" pitchFamily="18" charset="0"/>
              </a:rPr>
              <a:t>Second, in the other location, the user2 also do same things as user1 and process P2 is created. The user choose withdrawing 500</a:t>
            </a:r>
          </a:p>
          <a:p>
            <a:pPr lvl="1" algn="just">
              <a:lnSpc>
                <a:spcPct val="80000"/>
              </a:lnSpc>
            </a:pPr>
            <a:r>
              <a:rPr lang="en-GB" smtClean="0">
                <a:latin typeface="Times New Roman" pitchFamily="18" charset="0"/>
                <a:cs typeface="Times New Roman" pitchFamily="18" charset="0"/>
              </a:rPr>
              <a:t>In the case, if the P1 is out of time slice, the P2 is served first then user 2 gets 500. Later, does the user1 get 400 or get the error message?</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48</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609600" y="0"/>
            <a:ext cx="8001000" cy="990600"/>
          </a:xfrm>
        </p:spPr>
        <p:txBody>
          <a:bodyPr/>
          <a:lstStyle/>
          <a:p>
            <a:r>
              <a:rPr lang="en-US" smtClean="0">
                <a:latin typeface="Times New Roman" pitchFamily="18" charset="0"/>
                <a:cs typeface="Times New Roman" pitchFamily="18" charset="0"/>
              </a:rPr>
              <a:t>2.3.3- Critical Regions</a:t>
            </a:r>
            <a:r>
              <a:rPr lang="en-US" sz="2000" smtClean="0">
                <a:latin typeface="Times New Roman" pitchFamily="18" charset="0"/>
                <a:cs typeface="Times New Roman" pitchFamily="18" charset="0"/>
              </a:rPr>
              <a:t> – Vùng găng</a:t>
            </a:r>
          </a:p>
        </p:txBody>
      </p:sp>
      <p:sp>
        <p:nvSpPr>
          <p:cNvPr id="52227" name="Rectangle 3"/>
          <p:cNvSpPr>
            <a:spLocks noGrp="1"/>
          </p:cNvSpPr>
          <p:nvPr>
            <p:ph type="body" sz="half" idx="1"/>
          </p:nvPr>
        </p:nvSpPr>
        <p:spPr>
          <a:xfrm>
            <a:off x="228600" y="1219200"/>
            <a:ext cx="8534400" cy="4953000"/>
          </a:xfrm>
        </p:spPr>
        <p:txBody>
          <a:bodyPr/>
          <a:lstStyle/>
          <a:p>
            <a:pPr algn="just" eaLnBrk="1" hangingPunct="1">
              <a:lnSpc>
                <a:spcPct val="80000"/>
              </a:lnSpc>
            </a:pPr>
            <a:r>
              <a:rPr lang="en-US" sz="2600" smtClean="0">
                <a:solidFill>
                  <a:srgbClr val="FF0000"/>
                </a:solidFill>
                <a:latin typeface="Times New Roman" pitchFamily="18" charset="0"/>
                <a:cs typeface="Times New Roman" pitchFamily="18" charset="0"/>
              </a:rPr>
              <a:t>The part of program where the shared memory is accessed (</a:t>
            </a:r>
            <a:r>
              <a:rPr lang="en-GB" sz="2600" i="1" smtClean="0">
                <a:solidFill>
                  <a:srgbClr val="FF0000"/>
                </a:solidFill>
                <a:latin typeface="Times New Roman" pitchFamily="18" charset="0"/>
                <a:cs typeface="Times New Roman" pitchFamily="18" charset="0"/>
              </a:rPr>
              <a:t>The code regions where race conditions appear</a:t>
            </a:r>
            <a:r>
              <a:rPr lang="en-GB" sz="2600" smtClean="0">
                <a:solidFill>
                  <a:srgbClr val="FF0000"/>
                </a:solidFill>
                <a:latin typeface="Times New Roman" pitchFamily="18" charset="0"/>
                <a:cs typeface="Times New Roman" pitchFamily="18" charset="0"/>
              </a:rPr>
              <a:t>)</a:t>
            </a:r>
          </a:p>
          <a:p>
            <a:pPr algn="just" eaLnBrk="1" hangingPunct="1">
              <a:lnSpc>
                <a:spcPct val="80000"/>
              </a:lnSpc>
            </a:pPr>
            <a:r>
              <a:rPr lang="en-US" sz="2600" b="1" smtClean="0">
                <a:solidFill>
                  <a:srgbClr val="008000"/>
                </a:solidFill>
                <a:latin typeface="Times New Roman" pitchFamily="18" charset="0"/>
                <a:cs typeface="Times New Roman" pitchFamily="18" charset="0"/>
              </a:rPr>
              <a:t>The same code are executed by two or more threads.</a:t>
            </a:r>
          </a:p>
          <a:p>
            <a:pPr algn="just" eaLnBrk="1" hangingPunct="1">
              <a:lnSpc>
                <a:spcPct val="80000"/>
              </a:lnSpc>
            </a:pPr>
            <a:r>
              <a:rPr lang="en-US" sz="2600" smtClean="0">
                <a:latin typeface="Times New Roman" pitchFamily="18" charset="0"/>
                <a:cs typeface="Times New Roman" pitchFamily="18" charset="0"/>
              </a:rPr>
              <a:t>Are the areas of code whose execution must be regulated to guarantee predictable results</a:t>
            </a:r>
            <a:endParaRPr lang="de-DE" sz="2600" smtClean="0">
              <a:latin typeface="Times New Roman" pitchFamily="18" charset="0"/>
              <a:cs typeface="Times New Roman" pitchFamily="18" charset="0"/>
            </a:endParaRPr>
          </a:p>
          <a:p>
            <a:pPr algn="just" eaLnBrk="1" hangingPunct="1">
              <a:lnSpc>
                <a:spcPct val="80000"/>
              </a:lnSpc>
            </a:pPr>
            <a:r>
              <a:rPr lang="en-US" sz="2600" smtClean="0">
                <a:latin typeface="Times New Roman" pitchFamily="18" charset="0"/>
                <a:cs typeface="Times New Roman" pitchFamily="18" charset="0"/>
              </a:rPr>
              <a:t>To avoid races, we could arrange matters such that no two processes were ever in their critical regions</a:t>
            </a:r>
          </a:p>
          <a:p>
            <a:pPr algn="just">
              <a:lnSpc>
                <a:spcPct val="80000"/>
              </a:lnSpc>
            </a:pPr>
            <a:r>
              <a:rPr lang="en-US" sz="2600" b="1" smtClean="0">
                <a:solidFill>
                  <a:srgbClr val="0000FF"/>
                </a:solidFill>
                <a:latin typeface="Times New Roman" pitchFamily="18" charset="0"/>
                <a:cs typeface="Times New Roman" pitchFamily="18" charset="0"/>
              </a:rPr>
              <a:t>Conditions required to avoid race condition:</a:t>
            </a:r>
          </a:p>
          <a:p>
            <a:pPr lvl="1" algn="just">
              <a:lnSpc>
                <a:spcPct val="80000"/>
              </a:lnSpc>
            </a:pPr>
            <a:r>
              <a:rPr lang="en-US" sz="2200" smtClean="0">
                <a:solidFill>
                  <a:srgbClr val="0000FF"/>
                </a:solidFill>
                <a:latin typeface="Times New Roman" pitchFamily="18" charset="0"/>
                <a:cs typeface="Times New Roman" pitchFamily="18" charset="0"/>
              </a:rPr>
              <a:t>No two processes may be simultaneously inside their critical regions.</a:t>
            </a:r>
          </a:p>
          <a:p>
            <a:pPr lvl="1" algn="just">
              <a:lnSpc>
                <a:spcPct val="80000"/>
              </a:lnSpc>
            </a:pPr>
            <a:r>
              <a:rPr lang="en-US" sz="2200" smtClean="0">
                <a:solidFill>
                  <a:srgbClr val="0000FF"/>
                </a:solidFill>
                <a:latin typeface="Times New Roman" pitchFamily="18" charset="0"/>
                <a:cs typeface="Times New Roman" pitchFamily="18" charset="0"/>
              </a:rPr>
              <a:t>No assumptions may be made about speeds or the number of CPUs.</a:t>
            </a:r>
          </a:p>
          <a:p>
            <a:pPr lvl="1" algn="just">
              <a:lnSpc>
                <a:spcPct val="80000"/>
              </a:lnSpc>
            </a:pPr>
            <a:r>
              <a:rPr lang="en-US" sz="2200" smtClean="0">
                <a:solidFill>
                  <a:srgbClr val="0000FF"/>
                </a:solidFill>
                <a:latin typeface="Times New Roman" pitchFamily="18" charset="0"/>
                <a:cs typeface="Times New Roman" pitchFamily="18" charset="0"/>
              </a:rPr>
              <a:t>No process running outside its critical region may block other processes.</a:t>
            </a:r>
          </a:p>
          <a:p>
            <a:pPr lvl="1" algn="just">
              <a:lnSpc>
                <a:spcPct val="80000"/>
              </a:lnSpc>
            </a:pPr>
            <a:r>
              <a:rPr lang="en-US" sz="2200" smtClean="0">
                <a:solidFill>
                  <a:srgbClr val="0000FF"/>
                </a:solidFill>
                <a:latin typeface="Times New Roman" pitchFamily="18" charset="0"/>
                <a:cs typeface="Times New Roman" pitchFamily="18" charset="0"/>
              </a:rPr>
              <a:t>No process should have to wait forever to enter its critical region</a:t>
            </a:r>
            <a:r>
              <a:rPr lang="en-US" sz="2200" smtClean="0">
                <a:latin typeface="Times New Roman" pitchFamily="18" charset="0"/>
                <a:cs typeface="Times New Roman" pitchFamily="18" charset="0"/>
              </a:rPr>
              <a:t>.</a:t>
            </a:r>
          </a:p>
          <a:p>
            <a:pPr algn="just" eaLnBrk="1" hangingPunct="1">
              <a:lnSpc>
                <a:spcPct val="80000"/>
              </a:lnSpc>
            </a:pP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49</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685800"/>
          </a:xfrm>
        </p:spPr>
        <p:txBody>
          <a:bodyPr/>
          <a:lstStyle/>
          <a:p>
            <a:r>
              <a:rPr lang="en-US" smtClean="0">
                <a:latin typeface="Times New Roman" pitchFamily="18" charset="0"/>
                <a:cs typeface="Times New Roman" pitchFamily="18" charset="0"/>
              </a:rPr>
              <a:t>Objectives…</a:t>
            </a:r>
          </a:p>
        </p:txBody>
      </p:sp>
      <p:sp>
        <p:nvSpPr>
          <p:cNvPr id="6147" name="Rectangle 3"/>
          <p:cNvSpPr>
            <a:spLocks noGrp="1"/>
          </p:cNvSpPr>
          <p:nvPr>
            <p:ph type="body" idx="1"/>
          </p:nvPr>
        </p:nvSpPr>
        <p:spPr>
          <a:xfrm>
            <a:off x="457200" y="1143000"/>
            <a:ext cx="8229600" cy="5029200"/>
          </a:xfrm>
        </p:spPr>
        <p:txBody>
          <a:bodyPr/>
          <a:lstStyle/>
          <a:p>
            <a:pPr>
              <a:lnSpc>
                <a:spcPct val="80000"/>
              </a:lnSpc>
              <a:buClrTx/>
              <a:buSzTx/>
              <a:buFont typeface="Arial" charset="0"/>
              <a:buChar char="•"/>
            </a:pPr>
            <a:r>
              <a:rPr lang="en-US" sz="2800" b="1" smtClean="0">
                <a:latin typeface="Times New Roman" pitchFamily="18" charset="0"/>
                <a:cs typeface="Times New Roman" pitchFamily="18" charset="0"/>
              </a:rPr>
              <a:t>Interprocess communication</a:t>
            </a:r>
          </a:p>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a:t>
            </a:r>
          </a:p>
          <a:p>
            <a:pPr lvl="1">
              <a:lnSpc>
                <a:spcPct val="80000"/>
              </a:lnSpc>
            </a:pPr>
            <a:r>
              <a:rPr lang="en-US" sz="2400" smtClean="0">
                <a:latin typeface="Times New Roman" pitchFamily="18" charset="0"/>
                <a:cs typeface="Times New Roman" pitchFamily="18" charset="0"/>
              </a:rPr>
              <a:t>Mutual Exclusion with Busy Waiting: </a:t>
            </a:r>
          </a:p>
          <a:p>
            <a:pPr lvl="1">
              <a:lnSpc>
                <a:spcPct val="80000"/>
              </a:lnSpc>
              <a:buFont typeface="Arial" charset="0"/>
              <a:buNone/>
            </a:pP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a:t>
            </a:r>
          </a:p>
          <a:p>
            <a:pPr lvl="1">
              <a:lnSpc>
                <a:spcPct val="80000"/>
              </a:lnSpc>
            </a:pPr>
            <a:r>
              <a:rPr lang="en-US" sz="2400" smtClean="0">
                <a:latin typeface="Times New Roman" pitchFamily="18" charset="0"/>
                <a:cs typeface="Times New Roman" pitchFamily="18" charset="0"/>
              </a:rPr>
              <a:t>Mutexes (Mutual Exclusive)</a:t>
            </a:r>
          </a:p>
          <a:p>
            <a:pPr lvl="1">
              <a:lnSpc>
                <a:spcPct val="80000"/>
              </a:lnSpc>
            </a:pPr>
            <a:r>
              <a:rPr lang="en-US" sz="2400" smtClean="0">
                <a:latin typeface="Times New Roman" pitchFamily="18" charset="0"/>
                <a:cs typeface="Times New Roman" pitchFamily="18" charset="0"/>
              </a:rPr>
              <a:t>Monitors</a:t>
            </a: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09600" y="0"/>
            <a:ext cx="8001000" cy="990600"/>
          </a:xfrm>
        </p:spPr>
        <p:txBody>
          <a:bodyPr/>
          <a:lstStyle/>
          <a:p>
            <a:r>
              <a:rPr lang="en-US" smtClean="0">
                <a:latin typeface="Times New Roman" pitchFamily="18" charset="0"/>
                <a:cs typeface="Times New Roman" pitchFamily="18" charset="0"/>
              </a:rPr>
              <a:t>Critical Regions…</a:t>
            </a:r>
          </a:p>
        </p:txBody>
      </p:sp>
      <p:sp>
        <p:nvSpPr>
          <p:cNvPr id="53252" name="Text Box 4"/>
          <p:cNvSpPr txBox="1">
            <a:spLocks noChangeArrowheads="1"/>
          </p:cNvSpPr>
          <p:nvPr/>
        </p:nvSpPr>
        <p:spPr bwMode="auto">
          <a:xfrm>
            <a:off x="1981200" y="5791200"/>
            <a:ext cx="6705600" cy="369888"/>
          </a:xfrm>
          <a:prstGeom prst="rect">
            <a:avLst/>
          </a:prstGeom>
          <a:noFill/>
          <a:ln w="9525">
            <a:noFill/>
            <a:miter lim="800000"/>
            <a:headEnd/>
            <a:tailEnd/>
          </a:ln>
        </p:spPr>
        <p:txBody>
          <a:bodyPr>
            <a:spAutoFit/>
          </a:bodyPr>
          <a:lstStyle/>
          <a:p>
            <a:r>
              <a:rPr lang="en-US" b="1">
                <a:latin typeface="Times New Roman" pitchFamily="18" charset="0"/>
              </a:rPr>
              <a:t>Tanenbaum, Fig. 2-22. Mutual exclusion using critical regions.</a:t>
            </a:r>
          </a:p>
        </p:txBody>
      </p:sp>
      <p:pic>
        <p:nvPicPr>
          <p:cNvPr id="58369" name="Picture 1"/>
          <p:cNvPicPr>
            <a:picLocks noChangeAspect="1" noChangeArrowheads="1"/>
          </p:cNvPicPr>
          <p:nvPr/>
        </p:nvPicPr>
        <p:blipFill>
          <a:blip r:embed="rId3"/>
          <a:srcRect/>
          <a:stretch>
            <a:fillRect/>
          </a:stretch>
        </p:blipFill>
        <p:spPr bwMode="auto">
          <a:xfrm>
            <a:off x="323850" y="1343025"/>
            <a:ext cx="8496300" cy="41719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50</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304800" y="0"/>
            <a:ext cx="8839200" cy="1143000"/>
          </a:xfrm>
        </p:spPr>
        <p:txBody>
          <a:bodyPr/>
          <a:lstStyle/>
          <a:p>
            <a:r>
              <a:rPr lang="en-US" smtClean="0">
                <a:latin typeface="Times New Roman" pitchFamily="18" charset="0"/>
                <a:cs typeface="Times New Roman" pitchFamily="18" charset="0"/>
              </a:rPr>
              <a:t>2.3.4- Mutual Exclusion with Busy Waiting</a:t>
            </a:r>
          </a:p>
        </p:txBody>
      </p:sp>
      <p:sp>
        <p:nvSpPr>
          <p:cNvPr id="54275" name="Rectangle 3"/>
          <p:cNvSpPr>
            <a:spLocks noGrp="1"/>
          </p:cNvSpPr>
          <p:nvPr>
            <p:ph type="body" sz="half" idx="1"/>
          </p:nvPr>
        </p:nvSpPr>
        <p:spPr>
          <a:xfrm>
            <a:off x="228600" y="1066800"/>
            <a:ext cx="8382000" cy="5257800"/>
          </a:xfrm>
        </p:spPr>
        <p:txBody>
          <a:bodyPr>
            <a:normAutofit lnSpcReduction="10000"/>
          </a:bodyPr>
          <a:lstStyle/>
          <a:p>
            <a:pPr algn="just" eaLnBrk="1" hangingPunct="1"/>
            <a:r>
              <a:rPr lang="en-US" sz="2800" b="1" smtClean="0">
                <a:latin typeface="Times New Roman" pitchFamily="18" charset="0"/>
                <a:cs typeface="Times New Roman" pitchFamily="18" charset="0"/>
              </a:rPr>
              <a:t>Mutual Exclusion – loại trừ hỗ tương</a:t>
            </a:r>
          </a:p>
          <a:p>
            <a:pPr lvl="1" algn="just" eaLnBrk="1" hangingPunct="1"/>
            <a:r>
              <a:rPr lang="en-US" sz="2400" smtClean="0">
                <a:latin typeface="Times New Roman" pitchFamily="18" charset="0"/>
                <a:cs typeface="Times New Roman" pitchFamily="18" charset="0"/>
              </a:rPr>
              <a:t>If one thread is executing in its critical section, no other threads can be executing in their critical sections (</a:t>
            </a:r>
            <a:r>
              <a:rPr lang="en-GB" sz="2400" i="1" smtClean="0">
                <a:latin typeface="Times New Roman" pitchFamily="18" charset="0"/>
                <a:cs typeface="Times New Roman" pitchFamily="18" charset="0"/>
              </a:rPr>
              <a:t>Only one process can use a shared resource at one moment</a:t>
            </a:r>
            <a:r>
              <a:rPr lang="en-GB" sz="2400" smtClean="0">
                <a:latin typeface="Times New Roman" pitchFamily="18" charset="0"/>
                <a:cs typeface="Times New Roman" pitchFamily="18" charset="0"/>
              </a:rPr>
              <a:t>)</a:t>
            </a:r>
          </a:p>
          <a:p>
            <a:pPr lvl="1" algn="just" eaLnBrk="1" hangingPunct="1"/>
            <a:r>
              <a:rPr lang="en-GB" sz="2400" smtClean="0">
                <a:solidFill>
                  <a:srgbClr val="0000FF"/>
                </a:solidFill>
                <a:latin typeface="Times New Roman" pitchFamily="18" charset="0"/>
                <a:cs typeface="Times New Roman" pitchFamily="18" charset="0"/>
              </a:rPr>
              <a:t>Use an </a:t>
            </a:r>
            <a:r>
              <a:rPr lang="en-GB" sz="2400" i="1" smtClean="0">
                <a:solidFill>
                  <a:srgbClr val="0000FF"/>
                </a:solidFill>
                <a:latin typeface="Times New Roman" pitchFamily="18" charset="0"/>
                <a:cs typeface="Times New Roman" pitchFamily="18" charset="0"/>
              </a:rPr>
              <a:t>extra variable </a:t>
            </a:r>
            <a:r>
              <a:rPr lang="en-GB" sz="2400" smtClean="0">
                <a:solidFill>
                  <a:srgbClr val="0000FF"/>
                </a:solidFill>
                <a:latin typeface="Times New Roman" pitchFamily="18" charset="0"/>
                <a:cs typeface="Times New Roman" pitchFamily="18" charset="0"/>
              </a:rPr>
              <a:t>to </a:t>
            </a:r>
            <a:r>
              <a:rPr lang="en-GB" sz="2400" b="1" smtClean="0">
                <a:solidFill>
                  <a:srgbClr val="0000FF"/>
                </a:solidFill>
                <a:latin typeface="Times New Roman" pitchFamily="18" charset="0"/>
                <a:cs typeface="Times New Roman" pitchFamily="18" charset="0"/>
              </a:rPr>
              <a:t>lock</a:t>
            </a:r>
            <a:r>
              <a:rPr lang="en-GB" sz="2400" smtClean="0">
                <a:solidFill>
                  <a:srgbClr val="0000FF"/>
                </a:solidFill>
                <a:latin typeface="Times New Roman" pitchFamily="18" charset="0"/>
                <a:cs typeface="Times New Roman" pitchFamily="18" charset="0"/>
              </a:rPr>
              <a:t> common share resource (spin lock: khoá xoay vòng giúp các process/thread lần lượt truy xuất tài nguyên chung).</a:t>
            </a:r>
            <a:endParaRPr lang="en-US" sz="2400" smtClean="0">
              <a:solidFill>
                <a:srgbClr val="0000FF"/>
              </a:solidFill>
              <a:latin typeface="Times New Roman" pitchFamily="18" charset="0"/>
              <a:cs typeface="Times New Roman" pitchFamily="18" charset="0"/>
            </a:endParaRPr>
          </a:p>
          <a:p>
            <a:pPr algn="just" eaLnBrk="1" hangingPunct="1"/>
            <a:r>
              <a:rPr lang="en-US" sz="2800" b="1" smtClean="0">
                <a:latin typeface="Times New Roman" pitchFamily="18" charset="0"/>
                <a:cs typeface="Times New Roman" pitchFamily="18" charset="0"/>
              </a:rPr>
              <a:t>Proposals for achieving mutual exclusion:</a:t>
            </a:r>
          </a:p>
          <a:p>
            <a:pPr lvl="1" algn="just" eaLnBrk="1" hangingPunct="1"/>
            <a:r>
              <a:rPr lang="en-US" sz="2200" smtClean="0">
                <a:latin typeface="Times New Roman" pitchFamily="18" charset="0"/>
                <a:cs typeface="Times New Roman" pitchFamily="18" charset="0"/>
              </a:rPr>
              <a:t>Disabling interrupts</a:t>
            </a:r>
          </a:p>
          <a:p>
            <a:pPr lvl="1" algn="just" eaLnBrk="1" hangingPunct="1"/>
            <a:r>
              <a:rPr lang="en-US" sz="2200" smtClean="0">
                <a:latin typeface="Times New Roman" pitchFamily="18" charset="0"/>
                <a:cs typeface="Times New Roman" pitchFamily="18" charset="0"/>
              </a:rPr>
              <a:t>Lock variables</a:t>
            </a:r>
          </a:p>
          <a:p>
            <a:pPr lvl="1" algn="just" eaLnBrk="1" hangingPunct="1"/>
            <a:r>
              <a:rPr lang="en-US" sz="2200" smtClean="0">
                <a:latin typeface="Times New Roman" pitchFamily="18" charset="0"/>
                <a:cs typeface="Times New Roman" pitchFamily="18" charset="0"/>
              </a:rPr>
              <a:t>Strict alternation</a:t>
            </a:r>
          </a:p>
          <a:p>
            <a:pPr lvl="1" algn="just" eaLnBrk="1" hangingPunct="1"/>
            <a:r>
              <a:rPr lang="en-US" sz="2200" smtClean="0">
                <a:latin typeface="Times New Roman" pitchFamily="18" charset="0"/>
                <a:cs typeface="Times New Roman" pitchFamily="18" charset="0"/>
              </a:rPr>
              <a:t>Peterson's solution</a:t>
            </a:r>
          </a:p>
          <a:p>
            <a:pPr lvl="1" algn="just" eaLnBrk="1" hangingPunct="1"/>
            <a:r>
              <a:rPr lang="en-US" sz="2200" smtClean="0">
                <a:latin typeface="Times New Roman" pitchFamily="18" charset="0"/>
                <a:cs typeface="Times New Roman" pitchFamily="18" charset="0"/>
              </a:rPr>
              <a:t>The TSL instruction ( test and set lock)</a:t>
            </a:r>
          </a:p>
        </p:txBody>
      </p:sp>
      <p:sp>
        <p:nvSpPr>
          <p:cNvPr id="4" name="Rectangle 3"/>
          <p:cNvSpPr/>
          <p:nvPr/>
        </p:nvSpPr>
        <p:spPr>
          <a:xfrm>
            <a:off x="5562600" y="4343400"/>
            <a:ext cx="3200400" cy="1981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1"/>
                </a:solidFill>
              </a:rPr>
              <a:t>A way to avoid race conditions is create one or more extra variables to make a serial accessing common resource. Before accesing common resources, all extra variables must be tested.</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51</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Busy Waiting: A Study Problem</a:t>
            </a:r>
          </a:p>
        </p:txBody>
      </p:sp>
      <p:sp>
        <p:nvSpPr>
          <p:cNvPr id="55299" name="Rectangle 3"/>
          <p:cNvSpPr>
            <a:spLocks noGrp="1"/>
          </p:cNvSpPr>
          <p:nvPr>
            <p:ph type="body" sz="half" idx="1"/>
          </p:nvPr>
        </p:nvSpPr>
        <p:spPr>
          <a:xfrm>
            <a:off x="228600" y="4191000"/>
            <a:ext cx="8610600" cy="2057400"/>
          </a:xfrm>
        </p:spPr>
        <p:txBody>
          <a:bodyPr>
            <a:normAutofit lnSpcReduction="10000"/>
          </a:bodyPr>
          <a:lstStyle/>
          <a:p>
            <a:pPr>
              <a:spcBef>
                <a:spcPts val="600"/>
              </a:spcBef>
            </a:pPr>
            <a:r>
              <a:rPr lang="en-GB" sz="2400" smtClean="0">
                <a:latin typeface="Times New Roman" pitchFamily="18" charset="0"/>
                <a:cs typeface="Times New Roman" pitchFamily="18" charset="0"/>
              </a:rPr>
              <a:t>Correctness requirements:</a:t>
            </a:r>
          </a:p>
          <a:p>
            <a:pPr lvl="1">
              <a:spcBef>
                <a:spcPts val="500"/>
              </a:spcBef>
            </a:pPr>
            <a:r>
              <a:rPr lang="en-GB" sz="2400" smtClean="0">
                <a:latin typeface="Times New Roman" pitchFamily="18" charset="0"/>
                <a:cs typeface="Times New Roman" pitchFamily="18" charset="0"/>
              </a:rPr>
              <a:t>Never more than one person buys milk .</a:t>
            </a:r>
          </a:p>
          <a:p>
            <a:pPr lvl="1">
              <a:spcBef>
                <a:spcPts val="500"/>
              </a:spcBef>
            </a:pPr>
            <a:r>
              <a:rPr lang="en-GB" sz="2400" smtClean="0">
                <a:latin typeface="Times New Roman" pitchFamily="18" charset="0"/>
                <a:cs typeface="Times New Roman" pitchFamily="18" charset="0"/>
              </a:rPr>
              <a:t>Someone buys if needed.</a:t>
            </a:r>
          </a:p>
          <a:p>
            <a:pPr>
              <a:spcBef>
                <a:spcPts val="600"/>
              </a:spcBef>
            </a:pPr>
            <a:r>
              <a:rPr lang="en-GB" sz="2400" smtClean="0">
                <a:latin typeface="Times New Roman" pitchFamily="18" charset="0"/>
                <a:cs typeface="Times New Roman" pitchFamily="18" charset="0"/>
              </a:rPr>
              <a:t>This solution of this case (</a:t>
            </a:r>
            <a:r>
              <a:rPr lang="en-GB" sz="2400" b="1" smtClean="0">
                <a:latin typeface="Times New Roman" pitchFamily="18" charset="0"/>
                <a:cs typeface="Times New Roman" pitchFamily="18" charset="0"/>
              </a:rPr>
              <a:t>mutual exclusion</a:t>
            </a:r>
            <a:r>
              <a:rPr lang="en-GB" sz="2400" smtClean="0">
                <a:latin typeface="Times New Roman" pitchFamily="18" charset="0"/>
                <a:cs typeface="Times New Roman" pitchFamily="18" charset="0"/>
              </a:rPr>
              <a:t>) is </a:t>
            </a:r>
            <a:r>
              <a:rPr lang="en-GB" sz="2400" b="1" smtClean="0">
                <a:latin typeface="Times New Roman" pitchFamily="18" charset="0"/>
                <a:cs typeface="Times New Roman" pitchFamily="18" charset="0"/>
              </a:rPr>
              <a:t>called an </a:t>
            </a:r>
            <a:r>
              <a:rPr lang="en-US" sz="2400" b="1" smtClean="0">
                <a:latin typeface="Times New Roman" pitchFamily="18" charset="0"/>
                <a:cs typeface="Times New Roman" pitchFamily="18" charset="0"/>
              </a:rPr>
              <a:t>synchronization.</a:t>
            </a:r>
          </a:p>
        </p:txBody>
      </p:sp>
      <p:grpSp>
        <p:nvGrpSpPr>
          <p:cNvPr id="2" name="Group 4"/>
          <p:cNvGrpSpPr>
            <a:grpSpLocks/>
          </p:cNvGrpSpPr>
          <p:nvPr/>
        </p:nvGrpSpPr>
        <p:grpSpPr bwMode="auto">
          <a:xfrm>
            <a:off x="1162050" y="1219200"/>
            <a:ext cx="7143750" cy="2819400"/>
            <a:chOff x="828" y="1152"/>
            <a:chExt cx="4500" cy="1776"/>
          </a:xfrm>
        </p:grpSpPr>
        <p:sp>
          <p:nvSpPr>
            <p:cNvPr id="55303" name="Rectangle 5"/>
            <p:cNvSpPr>
              <a:spLocks noChangeArrowheads="1"/>
            </p:cNvSpPr>
            <p:nvPr/>
          </p:nvSpPr>
          <p:spPr bwMode="auto">
            <a:xfrm>
              <a:off x="3282" y="2533"/>
              <a:ext cx="2047"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home, put milk away.</a:t>
              </a:r>
            </a:p>
          </p:txBody>
        </p:sp>
        <p:sp>
          <p:nvSpPr>
            <p:cNvPr id="55304" name="Rectangle 6"/>
            <p:cNvSpPr>
              <a:spLocks noChangeArrowheads="1"/>
            </p:cNvSpPr>
            <p:nvPr/>
          </p:nvSpPr>
          <p:spPr bwMode="auto">
            <a:xfrm>
              <a:off x="1274" y="2533"/>
              <a:ext cx="2008" cy="198"/>
            </a:xfrm>
            <a:prstGeom prst="rect">
              <a:avLst/>
            </a:prstGeom>
            <a:noFill/>
            <a:ln w="9525">
              <a:noFill/>
              <a:round/>
              <a:headEnd/>
              <a:tailEnd/>
            </a:ln>
          </p:spPr>
          <p:txBody>
            <a:bodyPr wrap="none" anchor="ctr"/>
            <a:lstStyle/>
            <a:p>
              <a:endParaRPr lang="en-US"/>
            </a:p>
          </p:txBody>
        </p:sp>
        <p:sp>
          <p:nvSpPr>
            <p:cNvPr id="55305" name="Rectangle 7"/>
            <p:cNvSpPr>
              <a:spLocks noChangeArrowheads="1"/>
            </p:cNvSpPr>
            <p:nvPr/>
          </p:nvSpPr>
          <p:spPr bwMode="auto">
            <a:xfrm>
              <a:off x="828" y="2533"/>
              <a:ext cx="446"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3:30</a:t>
              </a:r>
            </a:p>
          </p:txBody>
        </p:sp>
        <p:sp>
          <p:nvSpPr>
            <p:cNvPr id="55306" name="Rectangle 8"/>
            <p:cNvSpPr>
              <a:spLocks noChangeArrowheads="1"/>
            </p:cNvSpPr>
            <p:nvPr/>
          </p:nvSpPr>
          <p:spPr bwMode="auto">
            <a:xfrm>
              <a:off x="828" y="2731"/>
              <a:ext cx="4501"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Not a good cooperation =&gt; Too much milk.</a:t>
              </a:r>
            </a:p>
          </p:txBody>
        </p:sp>
        <p:sp>
          <p:nvSpPr>
            <p:cNvPr id="55307" name="Rectangle 9"/>
            <p:cNvSpPr>
              <a:spLocks noChangeArrowheads="1"/>
            </p:cNvSpPr>
            <p:nvPr/>
          </p:nvSpPr>
          <p:spPr bwMode="auto">
            <a:xfrm>
              <a:off x="3282" y="1152"/>
              <a:ext cx="2047"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rPr>
                <a:t>Person B</a:t>
              </a:r>
            </a:p>
          </p:txBody>
        </p:sp>
        <p:sp>
          <p:nvSpPr>
            <p:cNvPr id="55308" name="Rectangle 10"/>
            <p:cNvSpPr>
              <a:spLocks noChangeArrowheads="1"/>
            </p:cNvSpPr>
            <p:nvPr/>
          </p:nvSpPr>
          <p:spPr bwMode="auto">
            <a:xfrm>
              <a:off x="1274" y="1152"/>
              <a:ext cx="2008" cy="198"/>
            </a:xfrm>
            <a:prstGeom prst="rect">
              <a:avLst/>
            </a:prstGeom>
            <a:solidFill>
              <a:srgbClr val="DDDDDD"/>
            </a:solidFill>
            <a:ln w="9525">
              <a:noFill/>
              <a:round/>
              <a:headEnd/>
              <a:tailEnd/>
            </a:ln>
          </p:spPr>
          <p:txBody>
            <a:bodyPr lIns="90000" tIns="19080" rIns="90000" bIns="19080" anchor="ctr"/>
            <a:lstStyle/>
            <a:p>
              <a:pPr algn="ct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Person A</a:t>
              </a:r>
            </a:p>
          </p:txBody>
        </p:sp>
        <p:sp>
          <p:nvSpPr>
            <p:cNvPr id="55309" name="Rectangle 11"/>
            <p:cNvSpPr>
              <a:spLocks noChangeArrowheads="1"/>
            </p:cNvSpPr>
            <p:nvPr/>
          </p:nvSpPr>
          <p:spPr bwMode="auto">
            <a:xfrm>
              <a:off x="828" y="1152"/>
              <a:ext cx="446" cy="198"/>
            </a:xfrm>
            <a:prstGeom prst="rect">
              <a:avLst/>
            </a:prstGeom>
            <a:solidFill>
              <a:srgbClr val="DDDDDD"/>
            </a:solid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0000"/>
                  </a:solidFill>
                  <a:latin typeface="Times New Roman" pitchFamily="18" charset="0"/>
                  <a:cs typeface="Times New Roman" pitchFamily="18" charset="0"/>
                </a:rPr>
                <a:t>Time</a:t>
              </a:r>
            </a:p>
          </p:txBody>
        </p:sp>
        <p:sp>
          <p:nvSpPr>
            <p:cNvPr id="55310" name="Rectangle 12"/>
            <p:cNvSpPr>
              <a:spLocks noChangeArrowheads="1"/>
            </p:cNvSpPr>
            <p:nvPr/>
          </p:nvSpPr>
          <p:spPr bwMode="auto">
            <a:xfrm>
              <a:off x="1274" y="2336"/>
              <a:ext cx="2008" cy="197"/>
            </a:xfrm>
            <a:prstGeom prst="rect">
              <a:avLst/>
            </a:prstGeom>
            <a:noFill/>
            <a:ln w="9525">
              <a:noFill/>
              <a:round/>
              <a:headEnd/>
              <a:tailEnd/>
            </a:ln>
          </p:spPr>
          <p:txBody>
            <a:bodyPr wrap="none" anchor="ctr"/>
            <a:lstStyle/>
            <a:p>
              <a:endParaRPr lang="en-US"/>
            </a:p>
          </p:txBody>
        </p:sp>
        <p:sp>
          <p:nvSpPr>
            <p:cNvPr id="55311" name="Rectangle 13"/>
            <p:cNvSpPr>
              <a:spLocks noChangeArrowheads="1"/>
            </p:cNvSpPr>
            <p:nvPr/>
          </p:nvSpPr>
          <p:spPr bwMode="auto">
            <a:xfrm>
              <a:off x="1274" y="2139"/>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home, put milk away. </a:t>
              </a:r>
            </a:p>
          </p:txBody>
        </p:sp>
        <p:sp>
          <p:nvSpPr>
            <p:cNvPr id="55312" name="Rectangle 14"/>
            <p:cNvSpPr>
              <a:spLocks noChangeArrowheads="1"/>
            </p:cNvSpPr>
            <p:nvPr/>
          </p:nvSpPr>
          <p:spPr bwMode="auto">
            <a:xfrm>
              <a:off x="1274" y="1942"/>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Buy milk.</a:t>
              </a:r>
            </a:p>
          </p:txBody>
        </p:sp>
        <p:sp>
          <p:nvSpPr>
            <p:cNvPr id="55313" name="Rectangle 15"/>
            <p:cNvSpPr>
              <a:spLocks noChangeArrowheads="1"/>
            </p:cNvSpPr>
            <p:nvPr/>
          </p:nvSpPr>
          <p:spPr bwMode="auto">
            <a:xfrm>
              <a:off x="1274" y="1745"/>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at store. </a:t>
              </a:r>
            </a:p>
          </p:txBody>
        </p:sp>
        <p:sp>
          <p:nvSpPr>
            <p:cNvPr id="55314" name="Rectangle 16"/>
            <p:cNvSpPr>
              <a:spLocks noChangeArrowheads="1"/>
            </p:cNvSpPr>
            <p:nvPr/>
          </p:nvSpPr>
          <p:spPr bwMode="auto">
            <a:xfrm>
              <a:off x="1274" y="1548"/>
              <a:ext cx="2008"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Go to the store.</a:t>
              </a:r>
            </a:p>
          </p:txBody>
        </p:sp>
        <p:sp>
          <p:nvSpPr>
            <p:cNvPr id="55315" name="Rectangle 17"/>
            <p:cNvSpPr>
              <a:spLocks noChangeArrowheads="1"/>
            </p:cNvSpPr>
            <p:nvPr/>
          </p:nvSpPr>
          <p:spPr bwMode="auto">
            <a:xfrm>
              <a:off x="1274" y="1350"/>
              <a:ext cx="2008"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Look in fridge. Run out of milk. </a:t>
              </a:r>
            </a:p>
          </p:txBody>
        </p:sp>
        <p:sp>
          <p:nvSpPr>
            <p:cNvPr id="55316" name="Rectangle 18"/>
            <p:cNvSpPr>
              <a:spLocks noChangeArrowheads="1"/>
            </p:cNvSpPr>
            <p:nvPr/>
          </p:nvSpPr>
          <p:spPr bwMode="auto">
            <a:xfrm>
              <a:off x="3282" y="2336"/>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Buy milk.</a:t>
              </a:r>
            </a:p>
          </p:txBody>
        </p:sp>
        <p:sp>
          <p:nvSpPr>
            <p:cNvPr id="55317" name="Rectangle 19"/>
            <p:cNvSpPr>
              <a:spLocks noChangeArrowheads="1"/>
            </p:cNvSpPr>
            <p:nvPr/>
          </p:nvSpPr>
          <p:spPr bwMode="auto">
            <a:xfrm>
              <a:off x="828" y="2336"/>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3:25</a:t>
              </a:r>
            </a:p>
          </p:txBody>
        </p:sp>
        <p:sp>
          <p:nvSpPr>
            <p:cNvPr id="55318" name="Rectangle 20"/>
            <p:cNvSpPr>
              <a:spLocks noChangeArrowheads="1"/>
            </p:cNvSpPr>
            <p:nvPr/>
          </p:nvSpPr>
          <p:spPr bwMode="auto">
            <a:xfrm>
              <a:off x="3282" y="2139"/>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Arrive at store.</a:t>
              </a:r>
            </a:p>
          </p:txBody>
        </p:sp>
        <p:sp>
          <p:nvSpPr>
            <p:cNvPr id="55319" name="Rectangle 21"/>
            <p:cNvSpPr>
              <a:spLocks noChangeArrowheads="1"/>
            </p:cNvSpPr>
            <p:nvPr/>
          </p:nvSpPr>
          <p:spPr bwMode="auto">
            <a:xfrm>
              <a:off x="828" y="2139"/>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3:20</a:t>
              </a:r>
            </a:p>
          </p:txBody>
        </p:sp>
        <p:sp>
          <p:nvSpPr>
            <p:cNvPr id="55320" name="Rectangle 22"/>
            <p:cNvSpPr>
              <a:spLocks noChangeArrowheads="1"/>
            </p:cNvSpPr>
            <p:nvPr/>
          </p:nvSpPr>
          <p:spPr bwMode="auto">
            <a:xfrm>
              <a:off x="3282" y="1942"/>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Go to the store.</a:t>
              </a:r>
            </a:p>
          </p:txBody>
        </p:sp>
        <p:sp>
          <p:nvSpPr>
            <p:cNvPr id="55321" name="Rectangle 23"/>
            <p:cNvSpPr>
              <a:spLocks noChangeArrowheads="1"/>
            </p:cNvSpPr>
            <p:nvPr/>
          </p:nvSpPr>
          <p:spPr bwMode="auto">
            <a:xfrm>
              <a:off x="828" y="1942"/>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3:15</a:t>
              </a:r>
            </a:p>
          </p:txBody>
        </p:sp>
        <p:sp>
          <p:nvSpPr>
            <p:cNvPr id="55322" name="Rectangle 24"/>
            <p:cNvSpPr>
              <a:spLocks noChangeArrowheads="1"/>
            </p:cNvSpPr>
            <p:nvPr/>
          </p:nvSpPr>
          <p:spPr bwMode="auto">
            <a:xfrm>
              <a:off x="3282" y="1745"/>
              <a:ext cx="2047"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Look in fridge. Run out of milk.</a:t>
              </a:r>
            </a:p>
          </p:txBody>
        </p:sp>
        <p:sp>
          <p:nvSpPr>
            <p:cNvPr id="55323" name="Rectangle 25"/>
            <p:cNvSpPr>
              <a:spLocks noChangeArrowheads="1"/>
            </p:cNvSpPr>
            <p:nvPr/>
          </p:nvSpPr>
          <p:spPr bwMode="auto">
            <a:xfrm>
              <a:off x="828" y="1745"/>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3:10</a:t>
              </a:r>
            </a:p>
          </p:txBody>
        </p:sp>
        <p:sp>
          <p:nvSpPr>
            <p:cNvPr id="55324" name="Rectangle 26"/>
            <p:cNvSpPr>
              <a:spLocks noChangeArrowheads="1"/>
            </p:cNvSpPr>
            <p:nvPr/>
          </p:nvSpPr>
          <p:spPr bwMode="auto">
            <a:xfrm>
              <a:off x="3282" y="1548"/>
              <a:ext cx="2047" cy="197"/>
            </a:xfrm>
            <a:prstGeom prst="rect">
              <a:avLst/>
            </a:prstGeom>
            <a:noFill/>
            <a:ln w="9525">
              <a:noFill/>
              <a:round/>
              <a:headEnd/>
              <a:tailEnd/>
            </a:ln>
          </p:spPr>
          <p:txBody>
            <a:bodyPr wrap="none" anchor="ctr"/>
            <a:lstStyle/>
            <a:p>
              <a:endParaRPr lang="en-US"/>
            </a:p>
          </p:txBody>
        </p:sp>
        <p:sp>
          <p:nvSpPr>
            <p:cNvPr id="55325" name="Rectangle 27"/>
            <p:cNvSpPr>
              <a:spLocks noChangeArrowheads="1"/>
            </p:cNvSpPr>
            <p:nvPr/>
          </p:nvSpPr>
          <p:spPr bwMode="auto">
            <a:xfrm>
              <a:off x="828" y="1548"/>
              <a:ext cx="446" cy="197"/>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3:05 </a:t>
              </a:r>
            </a:p>
          </p:txBody>
        </p:sp>
        <p:sp>
          <p:nvSpPr>
            <p:cNvPr id="55326" name="Rectangle 28"/>
            <p:cNvSpPr>
              <a:spLocks noChangeArrowheads="1"/>
            </p:cNvSpPr>
            <p:nvPr/>
          </p:nvSpPr>
          <p:spPr bwMode="auto">
            <a:xfrm>
              <a:off x="3282" y="1350"/>
              <a:ext cx="2047" cy="198"/>
            </a:xfrm>
            <a:prstGeom prst="rect">
              <a:avLst/>
            </a:prstGeom>
            <a:noFill/>
            <a:ln w="9525">
              <a:noFill/>
              <a:round/>
              <a:headEnd/>
              <a:tailEnd/>
            </a:ln>
          </p:spPr>
          <p:txBody>
            <a:bodyPr wrap="none" anchor="ctr"/>
            <a:lstStyle/>
            <a:p>
              <a:endParaRPr lang="en-US"/>
            </a:p>
          </p:txBody>
        </p:sp>
        <p:sp>
          <p:nvSpPr>
            <p:cNvPr id="55327" name="Rectangle 29"/>
            <p:cNvSpPr>
              <a:spLocks noChangeArrowheads="1"/>
            </p:cNvSpPr>
            <p:nvPr/>
          </p:nvSpPr>
          <p:spPr bwMode="auto">
            <a:xfrm>
              <a:off x="828" y="1350"/>
              <a:ext cx="446" cy="198"/>
            </a:xfrm>
            <a:prstGeom prst="rect">
              <a:avLst/>
            </a:prstGeom>
            <a:noFill/>
            <a:ln w="9525">
              <a:noFill/>
              <a:round/>
              <a:headEnd/>
              <a:tailEnd/>
            </a:ln>
          </p:spPr>
          <p:txBody>
            <a:bodyPr lIns="90000" tIns="19080" rIns="90000" bIns="19080" anchor="ct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latin typeface="Times New Roman" pitchFamily="18" charset="0"/>
                  <a:cs typeface="Times New Roman" pitchFamily="18" charset="0"/>
                </a:rPr>
                <a:t>3:00</a:t>
              </a:r>
            </a:p>
          </p:txBody>
        </p:sp>
        <p:sp>
          <p:nvSpPr>
            <p:cNvPr id="55328" name="Line 30"/>
            <p:cNvSpPr>
              <a:spLocks noChangeShapeType="1"/>
            </p:cNvSpPr>
            <p:nvPr/>
          </p:nvSpPr>
          <p:spPr bwMode="auto">
            <a:xfrm>
              <a:off x="828" y="1152"/>
              <a:ext cx="4501" cy="1"/>
            </a:xfrm>
            <a:prstGeom prst="line">
              <a:avLst/>
            </a:prstGeom>
            <a:noFill/>
            <a:ln w="28440">
              <a:solidFill>
                <a:srgbClr val="000000"/>
              </a:solidFill>
              <a:miter lim="800000"/>
              <a:headEnd/>
              <a:tailEnd/>
            </a:ln>
          </p:spPr>
          <p:txBody>
            <a:bodyPr/>
            <a:lstStyle/>
            <a:p>
              <a:endParaRPr lang="en-US"/>
            </a:p>
          </p:txBody>
        </p:sp>
        <p:sp>
          <p:nvSpPr>
            <p:cNvPr id="55329" name="Line 31"/>
            <p:cNvSpPr>
              <a:spLocks noChangeShapeType="1"/>
            </p:cNvSpPr>
            <p:nvPr/>
          </p:nvSpPr>
          <p:spPr bwMode="auto">
            <a:xfrm>
              <a:off x="828" y="1548"/>
              <a:ext cx="4501" cy="1"/>
            </a:xfrm>
            <a:prstGeom prst="line">
              <a:avLst/>
            </a:prstGeom>
            <a:noFill/>
            <a:ln w="12600">
              <a:solidFill>
                <a:srgbClr val="000000"/>
              </a:solidFill>
              <a:prstDash val="sysDot"/>
              <a:miter lim="800000"/>
              <a:headEnd/>
              <a:tailEnd/>
            </a:ln>
          </p:spPr>
          <p:txBody>
            <a:bodyPr/>
            <a:lstStyle/>
            <a:p>
              <a:endParaRPr lang="en-US"/>
            </a:p>
          </p:txBody>
        </p:sp>
        <p:sp>
          <p:nvSpPr>
            <p:cNvPr id="55330" name="Line 32"/>
            <p:cNvSpPr>
              <a:spLocks noChangeShapeType="1"/>
            </p:cNvSpPr>
            <p:nvPr/>
          </p:nvSpPr>
          <p:spPr bwMode="auto">
            <a:xfrm>
              <a:off x="828" y="1745"/>
              <a:ext cx="4501" cy="1"/>
            </a:xfrm>
            <a:prstGeom prst="line">
              <a:avLst/>
            </a:prstGeom>
            <a:noFill/>
            <a:ln w="12600">
              <a:solidFill>
                <a:srgbClr val="000000"/>
              </a:solidFill>
              <a:prstDash val="sysDot"/>
              <a:miter lim="800000"/>
              <a:headEnd/>
              <a:tailEnd/>
            </a:ln>
          </p:spPr>
          <p:txBody>
            <a:bodyPr/>
            <a:lstStyle/>
            <a:p>
              <a:endParaRPr lang="en-US"/>
            </a:p>
          </p:txBody>
        </p:sp>
        <p:sp>
          <p:nvSpPr>
            <p:cNvPr id="55331" name="Line 33"/>
            <p:cNvSpPr>
              <a:spLocks noChangeShapeType="1"/>
            </p:cNvSpPr>
            <p:nvPr/>
          </p:nvSpPr>
          <p:spPr bwMode="auto">
            <a:xfrm>
              <a:off x="828" y="1942"/>
              <a:ext cx="4501" cy="1"/>
            </a:xfrm>
            <a:prstGeom prst="line">
              <a:avLst/>
            </a:prstGeom>
            <a:noFill/>
            <a:ln w="12600">
              <a:solidFill>
                <a:srgbClr val="000000"/>
              </a:solidFill>
              <a:prstDash val="sysDot"/>
              <a:miter lim="800000"/>
              <a:headEnd/>
              <a:tailEnd/>
            </a:ln>
          </p:spPr>
          <p:txBody>
            <a:bodyPr/>
            <a:lstStyle/>
            <a:p>
              <a:endParaRPr lang="en-US"/>
            </a:p>
          </p:txBody>
        </p:sp>
        <p:sp>
          <p:nvSpPr>
            <p:cNvPr id="55332" name="Line 34"/>
            <p:cNvSpPr>
              <a:spLocks noChangeShapeType="1"/>
            </p:cNvSpPr>
            <p:nvPr/>
          </p:nvSpPr>
          <p:spPr bwMode="auto">
            <a:xfrm>
              <a:off x="828" y="2139"/>
              <a:ext cx="4501" cy="1"/>
            </a:xfrm>
            <a:prstGeom prst="line">
              <a:avLst/>
            </a:prstGeom>
            <a:noFill/>
            <a:ln w="12600">
              <a:solidFill>
                <a:srgbClr val="000000"/>
              </a:solidFill>
              <a:prstDash val="sysDot"/>
              <a:miter lim="800000"/>
              <a:headEnd/>
              <a:tailEnd/>
            </a:ln>
          </p:spPr>
          <p:txBody>
            <a:bodyPr/>
            <a:lstStyle/>
            <a:p>
              <a:endParaRPr lang="en-US"/>
            </a:p>
          </p:txBody>
        </p:sp>
        <p:sp>
          <p:nvSpPr>
            <p:cNvPr id="55333" name="Line 35"/>
            <p:cNvSpPr>
              <a:spLocks noChangeShapeType="1"/>
            </p:cNvSpPr>
            <p:nvPr/>
          </p:nvSpPr>
          <p:spPr bwMode="auto">
            <a:xfrm>
              <a:off x="828" y="2336"/>
              <a:ext cx="4501" cy="1"/>
            </a:xfrm>
            <a:prstGeom prst="line">
              <a:avLst/>
            </a:prstGeom>
            <a:noFill/>
            <a:ln w="12600">
              <a:solidFill>
                <a:srgbClr val="000000"/>
              </a:solidFill>
              <a:prstDash val="sysDot"/>
              <a:miter lim="800000"/>
              <a:headEnd/>
              <a:tailEnd/>
            </a:ln>
          </p:spPr>
          <p:txBody>
            <a:bodyPr/>
            <a:lstStyle/>
            <a:p>
              <a:endParaRPr lang="en-US"/>
            </a:p>
          </p:txBody>
        </p:sp>
        <p:sp>
          <p:nvSpPr>
            <p:cNvPr id="55334" name="Line 36"/>
            <p:cNvSpPr>
              <a:spLocks noChangeShapeType="1"/>
            </p:cNvSpPr>
            <p:nvPr/>
          </p:nvSpPr>
          <p:spPr bwMode="auto">
            <a:xfrm>
              <a:off x="828" y="2533"/>
              <a:ext cx="4501" cy="1"/>
            </a:xfrm>
            <a:prstGeom prst="line">
              <a:avLst/>
            </a:prstGeom>
            <a:noFill/>
            <a:ln w="12600">
              <a:solidFill>
                <a:srgbClr val="000000"/>
              </a:solidFill>
              <a:prstDash val="sysDot"/>
              <a:miter lim="800000"/>
              <a:headEnd/>
              <a:tailEnd/>
            </a:ln>
          </p:spPr>
          <p:txBody>
            <a:bodyPr/>
            <a:lstStyle/>
            <a:p>
              <a:endParaRPr lang="en-US"/>
            </a:p>
          </p:txBody>
        </p:sp>
        <p:sp>
          <p:nvSpPr>
            <p:cNvPr id="55335" name="Line 37"/>
            <p:cNvSpPr>
              <a:spLocks noChangeShapeType="1"/>
            </p:cNvSpPr>
            <p:nvPr/>
          </p:nvSpPr>
          <p:spPr bwMode="auto">
            <a:xfrm>
              <a:off x="828" y="2929"/>
              <a:ext cx="4501" cy="1"/>
            </a:xfrm>
            <a:prstGeom prst="line">
              <a:avLst/>
            </a:prstGeom>
            <a:noFill/>
            <a:ln w="28440">
              <a:solidFill>
                <a:srgbClr val="000000"/>
              </a:solidFill>
              <a:miter lim="800000"/>
              <a:headEnd/>
              <a:tailEnd/>
            </a:ln>
          </p:spPr>
          <p:txBody>
            <a:bodyPr/>
            <a:lstStyle/>
            <a:p>
              <a:endParaRPr lang="en-US"/>
            </a:p>
          </p:txBody>
        </p:sp>
        <p:sp>
          <p:nvSpPr>
            <p:cNvPr id="55336" name="Line 38"/>
            <p:cNvSpPr>
              <a:spLocks noChangeShapeType="1"/>
            </p:cNvSpPr>
            <p:nvPr/>
          </p:nvSpPr>
          <p:spPr bwMode="auto">
            <a:xfrm>
              <a:off x="828" y="1152"/>
              <a:ext cx="1" cy="1777"/>
            </a:xfrm>
            <a:prstGeom prst="line">
              <a:avLst/>
            </a:prstGeom>
            <a:noFill/>
            <a:ln w="28440">
              <a:solidFill>
                <a:srgbClr val="000000"/>
              </a:solidFill>
              <a:miter lim="800000"/>
              <a:headEnd/>
              <a:tailEnd/>
            </a:ln>
          </p:spPr>
          <p:txBody>
            <a:bodyPr/>
            <a:lstStyle/>
            <a:p>
              <a:endParaRPr lang="en-US"/>
            </a:p>
          </p:txBody>
        </p:sp>
        <p:sp>
          <p:nvSpPr>
            <p:cNvPr id="55337" name="Line 39"/>
            <p:cNvSpPr>
              <a:spLocks noChangeShapeType="1"/>
            </p:cNvSpPr>
            <p:nvPr/>
          </p:nvSpPr>
          <p:spPr bwMode="auto">
            <a:xfrm>
              <a:off x="3282" y="1152"/>
              <a:ext cx="1" cy="1579"/>
            </a:xfrm>
            <a:prstGeom prst="line">
              <a:avLst/>
            </a:prstGeom>
            <a:noFill/>
            <a:ln w="12600">
              <a:solidFill>
                <a:srgbClr val="000000"/>
              </a:solidFill>
              <a:miter lim="800000"/>
              <a:headEnd/>
              <a:tailEnd/>
            </a:ln>
          </p:spPr>
          <p:txBody>
            <a:bodyPr/>
            <a:lstStyle/>
            <a:p>
              <a:endParaRPr lang="en-US"/>
            </a:p>
          </p:txBody>
        </p:sp>
        <p:sp>
          <p:nvSpPr>
            <p:cNvPr id="55338" name="Line 40"/>
            <p:cNvSpPr>
              <a:spLocks noChangeShapeType="1"/>
            </p:cNvSpPr>
            <p:nvPr/>
          </p:nvSpPr>
          <p:spPr bwMode="auto">
            <a:xfrm>
              <a:off x="5329" y="1152"/>
              <a:ext cx="1" cy="1777"/>
            </a:xfrm>
            <a:prstGeom prst="line">
              <a:avLst/>
            </a:prstGeom>
            <a:noFill/>
            <a:ln w="28440">
              <a:solidFill>
                <a:srgbClr val="000000"/>
              </a:solidFill>
              <a:miter lim="800000"/>
              <a:headEnd/>
              <a:tailEnd/>
            </a:ln>
          </p:spPr>
          <p:txBody>
            <a:bodyPr/>
            <a:lstStyle/>
            <a:p>
              <a:endParaRPr lang="en-US"/>
            </a:p>
          </p:txBody>
        </p:sp>
        <p:sp>
          <p:nvSpPr>
            <p:cNvPr id="55339" name="Line 41"/>
            <p:cNvSpPr>
              <a:spLocks noChangeShapeType="1"/>
            </p:cNvSpPr>
            <p:nvPr/>
          </p:nvSpPr>
          <p:spPr bwMode="auto">
            <a:xfrm>
              <a:off x="1274" y="1152"/>
              <a:ext cx="1" cy="1579"/>
            </a:xfrm>
            <a:prstGeom prst="line">
              <a:avLst/>
            </a:prstGeom>
            <a:noFill/>
            <a:ln w="12600">
              <a:solidFill>
                <a:srgbClr val="000000"/>
              </a:solidFill>
              <a:miter lim="800000"/>
              <a:headEnd/>
              <a:tailEnd/>
            </a:ln>
          </p:spPr>
          <p:txBody>
            <a:bodyPr/>
            <a:lstStyle/>
            <a:p>
              <a:endParaRPr lang="en-US"/>
            </a:p>
          </p:txBody>
        </p:sp>
        <p:sp>
          <p:nvSpPr>
            <p:cNvPr id="55340" name="Line 42"/>
            <p:cNvSpPr>
              <a:spLocks noChangeShapeType="1"/>
            </p:cNvSpPr>
            <p:nvPr/>
          </p:nvSpPr>
          <p:spPr bwMode="auto">
            <a:xfrm>
              <a:off x="828" y="1350"/>
              <a:ext cx="4501" cy="1"/>
            </a:xfrm>
            <a:prstGeom prst="line">
              <a:avLst/>
            </a:prstGeom>
            <a:noFill/>
            <a:ln w="12600">
              <a:solidFill>
                <a:srgbClr val="000000"/>
              </a:solidFill>
              <a:prstDash val="sysDot"/>
              <a:miter lim="800000"/>
              <a:headEnd/>
              <a:tailEnd/>
            </a:ln>
          </p:spPr>
          <p:txBody>
            <a:bodyPr/>
            <a:lstStyle/>
            <a:p>
              <a:endParaRPr lang="en-US"/>
            </a:p>
          </p:txBody>
        </p:sp>
        <p:sp>
          <p:nvSpPr>
            <p:cNvPr id="55341" name="Line 43"/>
            <p:cNvSpPr>
              <a:spLocks noChangeShapeType="1"/>
            </p:cNvSpPr>
            <p:nvPr/>
          </p:nvSpPr>
          <p:spPr bwMode="auto">
            <a:xfrm>
              <a:off x="828" y="2731"/>
              <a:ext cx="4501" cy="1"/>
            </a:xfrm>
            <a:prstGeom prst="line">
              <a:avLst/>
            </a:prstGeom>
            <a:noFill/>
            <a:ln w="12600">
              <a:solidFill>
                <a:srgbClr val="000000"/>
              </a:solidFill>
              <a:prstDash val="sysDot"/>
              <a:miter lim="800000"/>
              <a:headEnd/>
              <a:tailEnd/>
            </a:ln>
          </p:spPr>
          <p:txBody>
            <a:bodyPr/>
            <a:lstStyle/>
            <a:p>
              <a:endParaRPr lang="en-US"/>
            </a:p>
          </p:txBody>
        </p:sp>
      </p:grpSp>
      <p:sp>
        <p:nvSpPr>
          <p:cNvPr id="44" name="Slide Number Placeholder 43"/>
          <p:cNvSpPr>
            <a:spLocks noGrp="1"/>
          </p:cNvSpPr>
          <p:nvPr>
            <p:ph type="sldNum" sz="quarter" idx="12"/>
          </p:nvPr>
        </p:nvSpPr>
        <p:spPr/>
        <p:txBody>
          <a:bodyPr/>
          <a:lstStyle/>
          <a:p>
            <a:pPr>
              <a:defRPr/>
            </a:pPr>
            <a:fld id="{E3D93E31-36CC-478A-BAF1-3C39DD2E2D92}" type="slidenum">
              <a:rPr lang="en-US" smtClean="0"/>
              <a:pPr>
                <a:defRPr/>
              </a:pPr>
              <a:t>52</a:t>
            </a:fld>
            <a:r>
              <a:rPr lang="en-US" smtClean="0"/>
              <a:t>/79</a:t>
            </a:r>
            <a:endParaRPr lang="en-US"/>
          </a:p>
        </p:txBody>
      </p:sp>
      <p:sp>
        <p:nvSpPr>
          <p:cNvPr id="45" name="Footer Placeholder 4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1143000" y="0"/>
            <a:ext cx="7620000" cy="838200"/>
          </a:xfrm>
        </p:spPr>
        <p:txBody>
          <a:bodyPr/>
          <a:lstStyle/>
          <a:p>
            <a:r>
              <a:rPr lang="en-US" smtClean="0">
                <a:latin typeface="Times New Roman" pitchFamily="18" charset="0"/>
                <a:cs typeface="Times New Roman" pitchFamily="18" charset="0"/>
              </a:rPr>
              <a:t>Busy Waiting: Disabling Interrupts</a:t>
            </a:r>
          </a:p>
        </p:txBody>
      </p:sp>
      <p:sp>
        <p:nvSpPr>
          <p:cNvPr id="56323" name="Rectangle 3"/>
          <p:cNvSpPr>
            <a:spLocks noGrp="1"/>
          </p:cNvSpPr>
          <p:nvPr>
            <p:ph type="body" sz="half" idx="1"/>
          </p:nvPr>
        </p:nvSpPr>
        <p:spPr>
          <a:xfrm>
            <a:off x="228600" y="1600200"/>
            <a:ext cx="8534400" cy="4953000"/>
          </a:xfrm>
        </p:spPr>
        <p:txBody>
          <a:bodyPr>
            <a:normAutofit lnSpcReduction="10000"/>
          </a:bodyPr>
          <a:lstStyle/>
          <a:p>
            <a:pPr algn="just" eaLnBrk="1" hangingPunct="1">
              <a:lnSpc>
                <a:spcPct val="90000"/>
              </a:lnSpc>
            </a:pPr>
            <a:r>
              <a:rPr lang="en-US" sz="2800" b="1" smtClean="0">
                <a:solidFill>
                  <a:srgbClr val="FF0000"/>
                </a:solidFill>
                <a:latin typeface="Times New Roman" pitchFamily="18" charset="0"/>
                <a:cs typeface="Times New Roman" pitchFamily="18" charset="0"/>
              </a:rPr>
              <a:t>On a single-processor system</a:t>
            </a:r>
            <a:r>
              <a:rPr lang="en-US" sz="2800" smtClean="0">
                <a:latin typeface="Times New Roman" pitchFamily="18" charset="0"/>
                <a:cs typeface="Times New Roman" pitchFamily="18" charset="0"/>
              </a:rPr>
              <a:t>, each process </a:t>
            </a:r>
          </a:p>
          <a:p>
            <a:pPr lvl="1" algn="just" eaLnBrk="1" hangingPunct="1">
              <a:lnSpc>
                <a:spcPct val="90000"/>
              </a:lnSpc>
            </a:pPr>
            <a:r>
              <a:rPr lang="en-US" sz="2400" smtClean="0">
                <a:latin typeface="Times New Roman" pitchFamily="18" charset="0"/>
                <a:cs typeface="Times New Roman" pitchFamily="18" charset="0"/>
              </a:rPr>
              <a:t>Disable all interrupts just after entering its critical region </a:t>
            </a:r>
            <a:r>
              <a:rPr lang="en-US" sz="2400" smtClean="0">
                <a:latin typeface="Times New Roman" pitchFamily="18" charset="0"/>
                <a:cs typeface="Times New Roman" pitchFamily="18" charset="0"/>
                <a:sym typeface="Wingdings" pitchFamily="2" charset="2"/>
              </a:rPr>
              <a:t> Scheduler must wait until all code in critical region terminate.</a:t>
            </a:r>
            <a:endParaRPr lang="en-US" sz="2400" smtClean="0">
              <a:latin typeface="Times New Roman" pitchFamily="18" charset="0"/>
              <a:cs typeface="Times New Roman" pitchFamily="18" charset="0"/>
            </a:endParaRPr>
          </a:p>
          <a:p>
            <a:pPr lvl="1" algn="just" eaLnBrk="1" hangingPunct="1">
              <a:lnSpc>
                <a:spcPct val="90000"/>
              </a:lnSpc>
            </a:pPr>
            <a:r>
              <a:rPr lang="en-US" sz="2400" smtClean="0">
                <a:latin typeface="Times New Roman" pitchFamily="18" charset="0"/>
                <a:cs typeface="Times New Roman" pitchFamily="18" charset="0"/>
              </a:rPr>
              <a:t>Re-enable them just before leaving it</a:t>
            </a:r>
          </a:p>
          <a:p>
            <a:pPr lvl="1" algn="just" eaLnBrk="1" hangingPunct="1">
              <a:lnSpc>
                <a:spcPct val="90000"/>
              </a:lnSpc>
              <a:buFont typeface="Arial" charset="0"/>
              <a:buNone/>
            </a:pPr>
            <a:r>
              <a:rPr lang="de-DE" sz="2000" smtClean="0">
                <a:latin typeface="Times New Roman" pitchFamily="18" charset="0"/>
                <a:cs typeface="Times New Roman" pitchFamily="18" charset="0"/>
                <a:sym typeface="Symbol" pitchFamily="18" charset="2"/>
              </a:rPr>
              <a:t> </a:t>
            </a:r>
            <a:r>
              <a:rPr lang="de-DE" sz="2000" b="1" smtClean="0">
                <a:latin typeface="Times New Roman" pitchFamily="18" charset="0"/>
                <a:cs typeface="Times New Roman" pitchFamily="18" charset="0"/>
                <a:sym typeface="Symbol" pitchFamily="18" charset="2"/>
              </a:rPr>
              <a:t>A process can examine and updated shared memory without fear that any other process will intervene </a:t>
            </a:r>
            <a:r>
              <a:rPr lang="de-DE" sz="1200" smtClean="0">
                <a:latin typeface="Times New Roman" pitchFamily="18" charset="0"/>
                <a:cs typeface="Times New Roman" pitchFamily="18" charset="0"/>
                <a:sym typeface="Symbol" pitchFamily="18" charset="2"/>
              </a:rPr>
              <a:t>(xen vào)</a:t>
            </a:r>
            <a:endParaRPr lang="de-DE" sz="2400" smtClean="0">
              <a:latin typeface="Times New Roman" pitchFamily="18" charset="0"/>
              <a:cs typeface="Times New Roman" pitchFamily="18" charset="0"/>
              <a:sym typeface="Symbol" pitchFamily="18" charset="2"/>
            </a:endParaRPr>
          </a:p>
          <a:p>
            <a:pPr lvl="1" algn="just" eaLnBrk="1" hangingPunct="1">
              <a:lnSpc>
                <a:spcPct val="90000"/>
              </a:lnSpc>
            </a:pPr>
            <a:r>
              <a:rPr lang="de-DE" sz="2400" b="1" smtClean="0">
                <a:latin typeface="Times New Roman" pitchFamily="18" charset="0"/>
                <a:cs typeface="Times New Roman" pitchFamily="18" charset="0"/>
              </a:rPr>
              <a:t>Disadvantages: </a:t>
            </a:r>
            <a:r>
              <a:rPr lang="de-DE" sz="2400" smtClean="0">
                <a:latin typeface="Times New Roman" pitchFamily="18" charset="0"/>
                <a:cs typeface="Times New Roman" pitchFamily="18" charset="0"/>
              </a:rPr>
              <a:t>Give user processes the power to turn off interrupts (</a:t>
            </a:r>
            <a:r>
              <a:rPr lang="en-GB" sz="2400" i="1" smtClean="0">
                <a:latin typeface="Times New Roman" pitchFamily="18" charset="0"/>
                <a:cs typeface="Times New Roman" pitchFamily="18" charset="0"/>
              </a:rPr>
              <a:t>if a process dies while it is in its critical region → the system is indefinitely blocked</a:t>
            </a:r>
            <a:r>
              <a:rPr lang="en-GB" sz="2400" smtClean="0">
                <a:latin typeface="Times New Roman" pitchFamily="18" charset="0"/>
                <a:cs typeface="Times New Roman" pitchFamily="18" charset="0"/>
              </a:rPr>
              <a:t>)</a:t>
            </a:r>
            <a:endParaRPr lang="de-DE" sz="2400" smtClean="0">
              <a:latin typeface="Times New Roman" pitchFamily="18" charset="0"/>
              <a:cs typeface="Times New Roman" pitchFamily="18" charset="0"/>
            </a:endParaRPr>
          </a:p>
          <a:p>
            <a:pPr algn="just" eaLnBrk="1" hangingPunct="1">
              <a:lnSpc>
                <a:spcPct val="90000"/>
              </a:lnSpc>
            </a:pPr>
            <a:r>
              <a:rPr lang="de-DE" sz="2800" b="1" smtClean="0">
                <a:solidFill>
                  <a:srgbClr val="0000FF"/>
                </a:solidFill>
                <a:latin typeface="Times New Roman" pitchFamily="18" charset="0"/>
                <a:cs typeface="Times New Roman" pitchFamily="18" charset="0"/>
              </a:rPr>
              <a:t>On a multiprocessor</a:t>
            </a:r>
            <a:r>
              <a:rPr lang="de-DE" sz="2800" b="1" smtClean="0">
                <a:latin typeface="Times New Roman" pitchFamily="18" charset="0"/>
                <a:cs typeface="Times New Roman" pitchFamily="18" charset="0"/>
              </a:rPr>
              <a:t>:</a:t>
            </a:r>
            <a:r>
              <a:rPr lang="de-DE" sz="2800" smtClean="0">
                <a:latin typeface="Times New Roman" pitchFamily="18" charset="0"/>
                <a:cs typeface="Times New Roman" pitchFamily="18" charset="0"/>
              </a:rPr>
              <a:t> </a:t>
            </a:r>
            <a:r>
              <a:rPr lang="de-DE" sz="2400" smtClean="0">
                <a:solidFill>
                  <a:srgbClr val="0000FF"/>
                </a:solidFill>
                <a:latin typeface="Times New Roman" pitchFamily="18" charset="0"/>
                <a:cs typeface="Times New Roman" pitchFamily="18" charset="0"/>
              </a:rPr>
              <a:t>The disabling interrupts affects only the CPU that executed the disable instruction while the other ones will continue running and can access the shared memory</a:t>
            </a:r>
            <a:r>
              <a:rPr lang="de-DE" sz="2400" smtClean="0">
                <a:latin typeface="Times New Roman" pitchFamily="18" charset="0"/>
                <a:cs typeface="Times New Roman" pitchFamily="18" charset="0"/>
              </a:rPr>
              <a:t>.</a:t>
            </a:r>
          </a:p>
          <a:p>
            <a:pPr algn="just" eaLnBrk="1" hangingPunct="1">
              <a:lnSpc>
                <a:spcPct val="90000"/>
              </a:lnSpc>
              <a:buFont typeface="Arial" charset="0"/>
              <a:buNone/>
            </a:pPr>
            <a:r>
              <a:rPr lang="de-DE" sz="2400" smtClean="0">
                <a:solidFill>
                  <a:srgbClr val="0000FF"/>
                </a:solidFill>
                <a:latin typeface="Times New Roman" pitchFamily="18" charset="0"/>
                <a:cs typeface="Times New Roman" pitchFamily="18" charset="0"/>
                <a:sym typeface="Symbol" pitchFamily="18" charset="2"/>
              </a:rPr>
              <a:t> </a:t>
            </a:r>
            <a:r>
              <a:rPr lang="de-DE" sz="2400" b="1" smtClean="0">
                <a:solidFill>
                  <a:srgbClr val="0000FF"/>
                </a:solidFill>
                <a:latin typeface="Times New Roman" pitchFamily="18" charset="0"/>
                <a:cs typeface="Times New Roman" pitchFamily="18" charset="0"/>
                <a:sym typeface="Symbol" pitchFamily="18" charset="2"/>
              </a:rPr>
              <a:t>Disabling interrupts is often a useful technique within the OS itself but is not appropriate for user processes.</a:t>
            </a:r>
          </a:p>
        </p:txBody>
      </p:sp>
      <p:sp>
        <p:nvSpPr>
          <p:cNvPr id="4" name="Rectangle 3"/>
          <p:cNvSpPr/>
          <p:nvPr/>
        </p:nvSpPr>
        <p:spPr>
          <a:xfrm>
            <a:off x="1905000" y="7620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Interrupt:  A signal is sent to CPU from an IO device to announce  that an IO operation terminated.</a:t>
            </a:r>
            <a:endParaRPr lang="en-US" sz="2000"/>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53</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143000" y="0"/>
            <a:ext cx="7772400" cy="762000"/>
          </a:xfrm>
        </p:spPr>
        <p:txBody>
          <a:bodyPr/>
          <a:lstStyle/>
          <a:p>
            <a:r>
              <a:rPr lang="en-US" smtClean="0">
                <a:latin typeface="Times New Roman" pitchFamily="18" charset="0"/>
                <a:cs typeface="Times New Roman" pitchFamily="18" charset="0"/>
              </a:rPr>
              <a:t>Busy Waiting: Lock Variables</a:t>
            </a:r>
          </a:p>
        </p:txBody>
      </p:sp>
      <p:sp>
        <p:nvSpPr>
          <p:cNvPr id="57347" name="Rectangle 3"/>
          <p:cNvSpPr>
            <a:spLocks noGrp="1"/>
          </p:cNvSpPr>
          <p:nvPr>
            <p:ph type="body" sz="half" idx="1"/>
          </p:nvPr>
        </p:nvSpPr>
        <p:spPr>
          <a:xfrm>
            <a:off x="228600" y="2133600"/>
            <a:ext cx="8686800" cy="4114800"/>
          </a:xfrm>
        </p:spPr>
        <p:txBody>
          <a:bodyPr/>
          <a:lstStyle/>
          <a:p>
            <a:pPr algn="just" eaLnBrk="1" hangingPunct="1">
              <a:buFont typeface="Arial" charset="0"/>
              <a:buNone/>
            </a:pPr>
            <a:r>
              <a:rPr lang="de-DE" sz="2800" b="1" smtClean="0">
                <a:latin typeface="Times New Roman" pitchFamily="18" charset="0"/>
                <a:cs typeface="Times New Roman" pitchFamily="18" charset="0"/>
                <a:sym typeface="Symbol" pitchFamily="18" charset="2"/>
              </a:rPr>
              <a:t>// Code of a thread</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while(TRUE) {</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	while (</a:t>
            </a:r>
            <a:r>
              <a:rPr lang="de-DE" sz="2800" smtClean="0">
                <a:solidFill>
                  <a:srgbClr val="FF0000"/>
                </a:solidFill>
                <a:latin typeface="Times New Roman" pitchFamily="18" charset="0"/>
                <a:cs typeface="Times New Roman" pitchFamily="18" charset="0"/>
                <a:sym typeface="Symbol" pitchFamily="18" charset="2"/>
              </a:rPr>
              <a:t>lock == 1</a:t>
            </a:r>
            <a:r>
              <a:rPr lang="de-DE" sz="2800" smtClean="0">
                <a:latin typeface="Times New Roman" pitchFamily="18" charset="0"/>
                <a:cs typeface="Times New Roman" pitchFamily="18" charset="0"/>
                <a:sym typeface="Symbol" pitchFamily="18" charset="2"/>
              </a:rPr>
              <a:t>);     </a:t>
            </a:r>
            <a:r>
              <a:rPr lang="de-DE" sz="2800" smtClean="0">
                <a:solidFill>
                  <a:srgbClr val="0000FF"/>
                </a:solidFill>
                <a:latin typeface="Times New Roman" pitchFamily="18" charset="0"/>
                <a:cs typeface="Times New Roman" pitchFamily="18" charset="0"/>
                <a:sym typeface="Symbol" pitchFamily="18" charset="2"/>
              </a:rPr>
              <a:t>//waiting until lock is set to 0</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	</a:t>
            </a:r>
            <a:r>
              <a:rPr lang="de-DE" sz="2800" smtClean="0">
                <a:solidFill>
                  <a:srgbClr val="FF0000"/>
                </a:solidFill>
                <a:latin typeface="Times New Roman" pitchFamily="18" charset="0"/>
                <a:cs typeface="Times New Roman" pitchFamily="18" charset="0"/>
                <a:sym typeface="Symbol" pitchFamily="18" charset="2"/>
              </a:rPr>
              <a:t>lock = 1;                   </a:t>
            </a:r>
            <a:r>
              <a:rPr lang="de-DE" sz="2800" smtClean="0">
                <a:solidFill>
                  <a:srgbClr val="0000FF"/>
                </a:solidFill>
                <a:latin typeface="Times New Roman" pitchFamily="18" charset="0"/>
                <a:cs typeface="Times New Roman" pitchFamily="18" charset="0"/>
                <a:sym typeface="Symbol" pitchFamily="18" charset="2"/>
              </a:rPr>
              <a:t>// set the flag on to enter the CR</a:t>
            </a:r>
            <a:endParaRPr lang="de-DE" sz="280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smtClean="0">
                <a:latin typeface="Times New Roman" pitchFamily="18" charset="0"/>
                <a:cs typeface="Times New Roman" pitchFamily="18" charset="0"/>
                <a:sym typeface="Symbol" pitchFamily="18" charset="2"/>
              </a:rPr>
              <a:t>	critical_region();      </a:t>
            </a:r>
            <a:r>
              <a:rPr lang="de-DE" sz="2800" smtClean="0">
                <a:solidFill>
                  <a:srgbClr val="0000FF"/>
                </a:solidFill>
                <a:latin typeface="Times New Roman" pitchFamily="18" charset="0"/>
                <a:cs typeface="Times New Roman" pitchFamily="18" charset="0"/>
                <a:sym typeface="Symbol" pitchFamily="18" charset="2"/>
              </a:rPr>
              <a:t>// enter the CR</a:t>
            </a:r>
          </a:p>
          <a:p>
            <a:pPr algn="just" eaLnBrk="1" hangingPunct="1">
              <a:buFont typeface="Arial" charset="0"/>
              <a:buNone/>
            </a:pPr>
            <a:r>
              <a:rPr lang="de-DE" sz="2800" smtClean="0">
                <a:latin typeface="Times New Roman" pitchFamily="18" charset="0"/>
                <a:cs typeface="Times New Roman" pitchFamily="18" charset="0"/>
                <a:sym typeface="Symbol" pitchFamily="18" charset="2"/>
              </a:rPr>
              <a:t>	</a:t>
            </a:r>
            <a:r>
              <a:rPr lang="de-DE" sz="2800" smtClean="0">
                <a:solidFill>
                  <a:srgbClr val="FF0000"/>
                </a:solidFill>
                <a:latin typeface="Times New Roman" pitchFamily="18" charset="0"/>
                <a:cs typeface="Times New Roman" pitchFamily="18" charset="0"/>
                <a:sym typeface="Symbol" pitchFamily="18" charset="2"/>
              </a:rPr>
              <a:t>lock = 0;   </a:t>
            </a:r>
            <a:r>
              <a:rPr lang="de-DE" sz="2800" smtClean="0">
                <a:solidFill>
                  <a:srgbClr val="0000FF"/>
                </a:solidFill>
                <a:latin typeface="Times New Roman" pitchFamily="18" charset="0"/>
                <a:cs typeface="Times New Roman" pitchFamily="18" charset="0"/>
                <a:sym typeface="Symbol" pitchFamily="18" charset="2"/>
              </a:rPr>
              <a:t>// clear the flag just before going out the CR</a:t>
            </a:r>
            <a:endParaRPr lang="de-DE" sz="280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smtClean="0">
                <a:latin typeface="Times New Roman" pitchFamily="18" charset="0"/>
                <a:cs typeface="Times New Roman" pitchFamily="18" charset="0"/>
                <a:sym typeface="Symbol" pitchFamily="18" charset="2"/>
              </a:rPr>
              <a:t>	nonCritical_region(); </a:t>
            </a:r>
            <a:r>
              <a:rPr lang="de-DE" sz="2800" smtClean="0">
                <a:solidFill>
                  <a:srgbClr val="0000FF"/>
                </a:solidFill>
                <a:latin typeface="Times New Roman" pitchFamily="18" charset="0"/>
                <a:cs typeface="Times New Roman" pitchFamily="18" charset="0"/>
                <a:sym typeface="Symbol" pitchFamily="18" charset="2"/>
              </a:rPr>
              <a:t>// going out the CR</a:t>
            </a:r>
            <a:endParaRPr lang="de-DE" sz="2800" smtClean="0">
              <a:latin typeface="Times New Roman" pitchFamily="18" charset="0"/>
              <a:cs typeface="Times New Roman" pitchFamily="18" charset="0"/>
              <a:sym typeface="Symbol" pitchFamily="18" charset="2"/>
            </a:endParaRPr>
          </a:p>
          <a:p>
            <a:pPr algn="just" eaLnBrk="1" hangingPunct="1">
              <a:buFont typeface="Arial" charset="0"/>
              <a:buNone/>
            </a:pPr>
            <a:r>
              <a:rPr lang="de-DE" sz="2800" smtClean="0">
                <a:latin typeface="Times New Roman" pitchFamily="18" charset="0"/>
                <a:cs typeface="Times New Roman" pitchFamily="18" charset="0"/>
                <a:sym typeface="Symbol" pitchFamily="18" charset="2"/>
              </a:rPr>
              <a:t>}</a:t>
            </a:r>
          </a:p>
        </p:txBody>
      </p:sp>
      <p:sp>
        <p:nvSpPr>
          <p:cNvPr id="4" name="Rectangle 3"/>
          <p:cNvSpPr/>
          <p:nvPr/>
        </p:nvSpPr>
        <p:spPr>
          <a:xfrm>
            <a:off x="457200" y="1066800"/>
            <a:ext cx="807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a:t>An extra variable (lock) is used as a flag to allow threads entering the critical region (CR).</a:t>
            </a: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54</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1143000" y="0"/>
            <a:ext cx="8001000" cy="762000"/>
          </a:xfrm>
        </p:spPr>
        <p:txBody>
          <a:bodyPr/>
          <a:lstStyle/>
          <a:p>
            <a:r>
              <a:rPr lang="en-US" smtClean="0">
                <a:latin typeface="Times New Roman" pitchFamily="18" charset="0"/>
                <a:cs typeface="Times New Roman" pitchFamily="18" charset="0"/>
              </a:rPr>
              <a:t>Busy Waiting: Lock Variables</a:t>
            </a:r>
          </a:p>
        </p:txBody>
      </p:sp>
      <p:sp>
        <p:nvSpPr>
          <p:cNvPr id="58371" name="Rectangle 3"/>
          <p:cNvSpPr>
            <a:spLocks noGrp="1"/>
          </p:cNvSpPr>
          <p:nvPr>
            <p:ph type="body" sz="half" idx="4294967295"/>
          </p:nvPr>
        </p:nvSpPr>
        <p:spPr>
          <a:xfrm>
            <a:off x="4953000" y="1676400"/>
            <a:ext cx="3886200" cy="4191000"/>
          </a:xfrm>
        </p:spPr>
        <p:txBody>
          <a:bodyPr/>
          <a:lstStyle/>
          <a:p>
            <a:pPr algn="just">
              <a:spcBef>
                <a:spcPts val="600"/>
              </a:spcBef>
            </a:pPr>
            <a:r>
              <a:rPr lang="en-GB" sz="2400" smtClean="0">
                <a:latin typeface="Times New Roman" pitchFamily="18" charset="0"/>
                <a:cs typeface="Times New Roman" pitchFamily="18" charset="0"/>
              </a:rPr>
              <a:t>The solution fails occasionally: both processes can be simultaneously in their own critical regions.</a:t>
            </a:r>
          </a:p>
          <a:p>
            <a:pPr marL="514350" lvl="2" algn="just">
              <a:spcBef>
                <a:spcPts val="500"/>
              </a:spcBef>
            </a:pPr>
            <a:r>
              <a:rPr lang="de-DE" sz="2000" smtClean="0">
                <a:latin typeface="Times New Roman" pitchFamily="18" charset="0"/>
                <a:cs typeface="Times New Roman" pitchFamily="18" charset="0"/>
              </a:rPr>
              <a:t>Process A reads the lock and sees that it is 0</a:t>
            </a:r>
          </a:p>
          <a:p>
            <a:pPr marL="514350" lvl="2" algn="just">
              <a:spcBef>
                <a:spcPts val="500"/>
              </a:spcBef>
            </a:pPr>
            <a:r>
              <a:rPr lang="de-DE" sz="2000" smtClean="0">
                <a:latin typeface="Times New Roman" pitchFamily="18" charset="0"/>
                <a:cs typeface="Times New Roman" pitchFamily="18" charset="0"/>
              </a:rPr>
              <a:t>Before it can set the lock to 1, Process B is scheduled, run, and set the clock to 1 (then Process A set the clock to 1)</a:t>
            </a:r>
          </a:p>
        </p:txBody>
      </p:sp>
      <p:pic>
        <p:nvPicPr>
          <p:cNvPr id="58372" name="Picture 5"/>
          <p:cNvPicPr>
            <a:picLocks noChangeAspect="1" noChangeArrowheads="1"/>
          </p:cNvPicPr>
          <p:nvPr/>
        </p:nvPicPr>
        <p:blipFill>
          <a:blip r:embed="rId3"/>
          <a:srcRect/>
          <a:stretch>
            <a:fillRect/>
          </a:stretch>
        </p:blipFill>
        <p:spPr bwMode="auto">
          <a:xfrm>
            <a:off x="228600" y="1219200"/>
            <a:ext cx="4724400" cy="5410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3"/>
          <a:srcRect/>
          <a:stretch>
            <a:fillRect/>
          </a:stretch>
        </p:blipFill>
        <p:spPr bwMode="auto">
          <a:xfrm>
            <a:off x="1600200" y="838200"/>
            <a:ext cx="6486525" cy="1885950"/>
          </a:xfrm>
          <a:prstGeom prst="rect">
            <a:avLst/>
          </a:prstGeom>
          <a:noFill/>
          <a:ln w="9525">
            <a:noFill/>
            <a:miter lim="800000"/>
            <a:headEnd/>
            <a:tailEnd/>
          </a:ln>
          <a:effectLst/>
        </p:spPr>
      </p:pic>
      <p:sp>
        <p:nvSpPr>
          <p:cNvPr id="59395" name="Rectangle 2"/>
          <p:cNvSpPr>
            <a:spLocks noGrp="1"/>
          </p:cNvSpPr>
          <p:nvPr>
            <p:ph type="title"/>
          </p:nvPr>
        </p:nvSpPr>
        <p:spPr>
          <a:xfrm>
            <a:off x="762000" y="0"/>
            <a:ext cx="8001000" cy="762000"/>
          </a:xfrm>
        </p:spPr>
        <p:txBody>
          <a:bodyPr/>
          <a:lstStyle/>
          <a:p>
            <a:r>
              <a:rPr lang="en-US" smtClean="0">
                <a:latin typeface="Times New Roman" pitchFamily="18" charset="0"/>
                <a:cs typeface="Times New Roman" pitchFamily="18" charset="0"/>
              </a:rPr>
              <a:t>Busy Waiting : Strict Alternation</a:t>
            </a:r>
          </a:p>
        </p:txBody>
      </p:sp>
      <p:sp>
        <p:nvSpPr>
          <p:cNvPr id="59396" name="Rectangle 3"/>
          <p:cNvSpPr>
            <a:spLocks noGrp="1"/>
          </p:cNvSpPr>
          <p:nvPr>
            <p:ph type="body" sz="half" idx="1"/>
          </p:nvPr>
        </p:nvSpPr>
        <p:spPr>
          <a:xfrm>
            <a:off x="381000" y="3124200"/>
            <a:ext cx="8534400" cy="3276600"/>
          </a:xfrm>
        </p:spPr>
        <p:txBody>
          <a:bodyPr>
            <a:normAutofit lnSpcReduction="10000"/>
          </a:bodyPr>
          <a:lstStyle/>
          <a:p>
            <a:pPr algn="just">
              <a:lnSpc>
                <a:spcPct val="90000"/>
              </a:lnSpc>
              <a:spcBef>
                <a:spcPts val="600"/>
              </a:spcBef>
            </a:pPr>
            <a:r>
              <a:rPr lang="de-DE" sz="2400" smtClean="0">
                <a:latin typeface="Times New Roman" pitchFamily="18" charset="0"/>
                <a:cs typeface="Times New Roman" pitchFamily="18" charset="0"/>
              </a:rPr>
              <a:t>The two processes strictly alternate in entering their critical regions</a:t>
            </a:r>
            <a:r>
              <a:rPr lang="en-GB" sz="2400" smtClean="0">
                <a:latin typeface="Times New Roman" pitchFamily="18" charset="0"/>
                <a:cs typeface="Times New Roman" pitchFamily="18" charset="0"/>
              </a:rPr>
              <a:t> ( </a:t>
            </a:r>
            <a:r>
              <a:rPr lang="en-GB" sz="2400" smtClean="0">
                <a:solidFill>
                  <a:srgbClr val="FF0000"/>
                </a:solidFill>
                <a:latin typeface="Times New Roman" pitchFamily="18" charset="0"/>
                <a:cs typeface="Times New Roman" pitchFamily="18" charset="0"/>
              </a:rPr>
              <a:t>turn is as a lock </a:t>
            </a:r>
            <a:r>
              <a:rPr lang="en-GB" sz="2400" smtClean="0">
                <a:latin typeface="Times New Roman" pitchFamily="18" charset="0"/>
                <a:cs typeface="Times New Roman" pitchFamily="18" charset="0"/>
              </a:rPr>
              <a:t>).</a:t>
            </a:r>
          </a:p>
          <a:p>
            <a:pPr algn="just">
              <a:lnSpc>
                <a:spcPct val="90000"/>
              </a:lnSpc>
              <a:spcBef>
                <a:spcPts val="600"/>
              </a:spcBef>
            </a:pPr>
            <a:r>
              <a:rPr lang="en-GB" sz="2400" b="1" i="1" smtClean="0">
                <a:latin typeface="Times New Roman" pitchFamily="18" charset="0"/>
                <a:cs typeface="Times New Roman" pitchFamily="18" charset="0"/>
              </a:rPr>
              <a:t>Problems</a:t>
            </a:r>
          </a:p>
          <a:p>
            <a:pPr lvl="1" algn="just">
              <a:lnSpc>
                <a:spcPct val="90000"/>
              </a:lnSpc>
              <a:spcBef>
                <a:spcPts val="600"/>
              </a:spcBef>
            </a:pPr>
            <a:r>
              <a:rPr lang="en-GB" sz="2400" smtClean="0">
                <a:latin typeface="Times New Roman" pitchFamily="18" charset="0"/>
                <a:cs typeface="Times New Roman" pitchFamily="18" charset="0"/>
              </a:rPr>
              <a:t>Testing a variable until some value appears is called </a:t>
            </a:r>
            <a:r>
              <a:rPr lang="en-GB" sz="2400" b="1" smtClean="0">
                <a:latin typeface="Times New Roman" pitchFamily="18" charset="0"/>
                <a:cs typeface="Times New Roman" pitchFamily="18" charset="0"/>
              </a:rPr>
              <a:t>busy waiting </a:t>
            </a:r>
            <a:r>
              <a:rPr lang="en-GB" sz="2400" smtClean="0">
                <a:latin typeface="Times New Roman" pitchFamily="18" charset="0"/>
                <a:cs typeface="Times New Roman" pitchFamily="18" charset="0"/>
              </a:rPr>
              <a:t>(</a:t>
            </a:r>
            <a:r>
              <a:rPr lang="en-GB" sz="2400" b="1" smtClean="0">
                <a:latin typeface="Times New Roman" pitchFamily="18" charset="0"/>
                <a:cs typeface="Times New Roman" pitchFamily="18" charset="0"/>
              </a:rPr>
              <a:t>wastes CPU time </a:t>
            </a:r>
            <a:r>
              <a:rPr lang="en-GB" sz="2400" b="1" smtClean="0">
                <a:latin typeface="Times New Roman" pitchFamily="18" charset="0"/>
                <a:cs typeface="Times New Roman" pitchFamily="18" charset="0"/>
                <a:sym typeface="Wingdings" pitchFamily="2" charset="2"/>
              </a:rPr>
              <a:t> disadvantage</a:t>
            </a:r>
            <a:r>
              <a:rPr lang="en-GB" sz="2400" smtClean="0">
                <a:latin typeface="Times New Roman" pitchFamily="18" charset="0"/>
                <a:cs typeface="Times New Roman" pitchFamily="18" charset="0"/>
              </a:rPr>
              <a:t>)</a:t>
            </a:r>
          </a:p>
          <a:p>
            <a:pPr lvl="1" algn="just">
              <a:lnSpc>
                <a:spcPct val="90000"/>
              </a:lnSpc>
              <a:spcBef>
                <a:spcPts val="600"/>
              </a:spcBef>
            </a:pPr>
            <a:r>
              <a:rPr lang="en-GB" sz="2400" smtClean="0">
                <a:latin typeface="Times New Roman" pitchFamily="18" charset="0"/>
                <a:cs typeface="Times New Roman" pitchFamily="18" charset="0"/>
              </a:rPr>
              <a:t>A process is being blocked by another process not in its critical region </a:t>
            </a:r>
          </a:p>
          <a:p>
            <a:pPr lvl="2" algn="just">
              <a:lnSpc>
                <a:spcPct val="90000"/>
              </a:lnSpc>
              <a:spcBef>
                <a:spcPts val="600"/>
              </a:spcBef>
            </a:pPr>
            <a:r>
              <a:rPr lang="en-GB" sz="2000" i="1" smtClean="0">
                <a:latin typeface="Times New Roman" pitchFamily="18" charset="0"/>
                <a:cs typeface="Times New Roman" pitchFamily="18" charset="0"/>
              </a:rPr>
              <a:t>One of process is much slower than the other.</a:t>
            </a:r>
          </a:p>
          <a:p>
            <a:pPr lvl="2" algn="just">
              <a:lnSpc>
                <a:spcPct val="90000"/>
              </a:lnSpc>
              <a:spcBef>
                <a:spcPts val="600"/>
              </a:spcBef>
            </a:pPr>
            <a:r>
              <a:rPr lang="en-GB" sz="2000" i="1" smtClean="0">
                <a:latin typeface="Times New Roman" pitchFamily="18" charset="0"/>
                <a:cs typeface="Times New Roman" pitchFamily="18" charset="0"/>
              </a:rPr>
              <a:t>When one process dies, the other ones are blocked forever.</a:t>
            </a:r>
          </a:p>
        </p:txBody>
      </p:sp>
      <p:sp>
        <p:nvSpPr>
          <p:cNvPr id="59397" name="Text Box 4"/>
          <p:cNvSpPr txBox="1">
            <a:spLocks noChangeArrowheads="1"/>
          </p:cNvSpPr>
          <p:nvPr/>
        </p:nvSpPr>
        <p:spPr bwMode="auto">
          <a:xfrm>
            <a:off x="838200" y="2667000"/>
            <a:ext cx="8001000" cy="307777"/>
          </a:xfrm>
          <a:prstGeom prst="rect">
            <a:avLst/>
          </a:prstGeom>
          <a:noFill/>
          <a:ln w="9525">
            <a:noFill/>
            <a:miter lim="800000"/>
            <a:headEnd/>
            <a:tailEnd/>
          </a:ln>
        </p:spPr>
        <p:txBody>
          <a:bodyPr wrap="square">
            <a:spAutoFit/>
          </a:bodyPr>
          <a:lstStyle/>
          <a:p>
            <a:pPr algn="ctr"/>
            <a:r>
              <a:rPr lang="en-US" sz="1400" b="1">
                <a:latin typeface="Times New Roman" pitchFamily="18" charset="0"/>
              </a:rPr>
              <a:t>A proposed solution to </a:t>
            </a:r>
            <a:r>
              <a:rPr lang="en-US" sz="1400" b="1" smtClean="0">
                <a:latin typeface="Times New Roman" pitchFamily="18" charset="0"/>
              </a:rPr>
              <a:t>the critical </a:t>
            </a:r>
            <a:r>
              <a:rPr lang="en-US" sz="1400" b="1">
                <a:latin typeface="Times New Roman" pitchFamily="18" charset="0"/>
              </a:rPr>
              <a:t>region </a:t>
            </a:r>
            <a:r>
              <a:rPr lang="en-US" sz="1400" b="1" smtClean="0">
                <a:latin typeface="Times New Roman" pitchFamily="18" charset="0"/>
              </a:rPr>
              <a:t>problem. Tanenbaum</a:t>
            </a:r>
            <a:r>
              <a:rPr lang="en-US" sz="1400" b="1">
                <a:latin typeface="Times New Roman" pitchFamily="18" charset="0"/>
              </a:rPr>
              <a:t>, Fig. 2-23.</a:t>
            </a:r>
          </a:p>
        </p:txBody>
      </p:sp>
      <p:sp>
        <p:nvSpPr>
          <p:cNvPr id="8" name="Rectangle 7"/>
          <p:cNvSpPr/>
          <p:nvPr/>
        </p:nvSpPr>
        <p:spPr>
          <a:xfrm>
            <a:off x="228600" y="12954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Code of the Process 0</a:t>
            </a:r>
          </a:p>
        </p:txBody>
      </p:sp>
      <p:sp>
        <p:nvSpPr>
          <p:cNvPr id="9" name="Rectangle 8"/>
          <p:cNvSpPr/>
          <p:nvPr/>
        </p:nvSpPr>
        <p:spPr>
          <a:xfrm>
            <a:off x="7620000" y="1524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Code of the Process 1</a:t>
            </a:r>
          </a:p>
        </p:txBody>
      </p:sp>
      <p:sp>
        <p:nvSpPr>
          <p:cNvPr id="10" name="Slide Number Placeholder 9"/>
          <p:cNvSpPr>
            <a:spLocks noGrp="1"/>
          </p:cNvSpPr>
          <p:nvPr>
            <p:ph type="sldNum" sz="quarter" idx="12"/>
          </p:nvPr>
        </p:nvSpPr>
        <p:spPr/>
        <p:txBody>
          <a:bodyPr/>
          <a:lstStyle/>
          <a:p>
            <a:pPr>
              <a:defRPr/>
            </a:pPr>
            <a:fld id="{E3D93E31-36CC-478A-BAF1-3C39DD2E2D92}" type="slidenum">
              <a:rPr lang="en-US" smtClean="0"/>
              <a:pPr>
                <a:defRPr/>
              </a:pPr>
              <a:t>56</a:t>
            </a:fld>
            <a:r>
              <a:rPr lang="en-US" smtClean="0"/>
              <a:t>/79</a:t>
            </a:r>
            <a:endParaRPr lang="en-US"/>
          </a:p>
        </p:txBody>
      </p:sp>
      <p:sp>
        <p:nvSpPr>
          <p:cNvPr id="11" name="Footer Placeholder 10"/>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6" descr="02-24"/>
          <p:cNvPicPr>
            <a:picLocks noChangeAspect="1" noChangeArrowheads="1"/>
          </p:cNvPicPr>
          <p:nvPr/>
        </p:nvPicPr>
        <p:blipFill>
          <a:blip r:embed="rId3"/>
          <a:srcRect/>
          <a:stretch>
            <a:fillRect/>
          </a:stretch>
        </p:blipFill>
        <p:spPr bwMode="auto">
          <a:xfrm>
            <a:off x="152400" y="2286000"/>
            <a:ext cx="6172200" cy="4138613"/>
          </a:xfrm>
          <a:prstGeom prst="rect">
            <a:avLst/>
          </a:prstGeom>
          <a:noFill/>
          <a:ln w="9525">
            <a:solidFill>
              <a:srgbClr val="FF0000"/>
            </a:solidFill>
            <a:miter lim="800000"/>
            <a:headEnd/>
            <a:tailEnd/>
          </a:ln>
        </p:spPr>
      </p:pic>
      <p:sp>
        <p:nvSpPr>
          <p:cNvPr id="60419" name="Rectangle 2"/>
          <p:cNvSpPr>
            <a:spLocks noGrp="1"/>
          </p:cNvSpPr>
          <p:nvPr>
            <p:ph type="title"/>
          </p:nvPr>
        </p:nvSpPr>
        <p:spPr>
          <a:xfrm>
            <a:off x="1143000" y="0"/>
            <a:ext cx="8001000" cy="838200"/>
          </a:xfrm>
        </p:spPr>
        <p:txBody>
          <a:bodyPr/>
          <a:lstStyle/>
          <a:p>
            <a:r>
              <a:rPr lang="en-US" smtClean="0">
                <a:latin typeface="Times New Roman" pitchFamily="18" charset="0"/>
                <a:cs typeface="Times New Roman" pitchFamily="18" charset="0"/>
              </a:rPr>
              <a:t>Busy Waiting : Peterson’s Solution</a:t>
            </a:r>
          </a:p>
        </p:txBody>
      </p:sp>
      <p:sp>
        <p:nvSpPr>
          <p:cNvPr id="60420" name="Rectangle 3"/>
          <p:cNvSpPr>
            <a:spLocks noGrp="1"/>
          </p:cNvSpPr>
          <p:nvPr>
            <p:ph type="body" sz="half" idx="1"/>
          </p:nvPr>
        </p:nvSpPr>
        <p:spPr>
          <a:xfrm>
            <a:off x="152400" y="1066800"/>
            <a:ext cx="8839200" cy="990600"/>
          </a:xfrm>
        </p:spPr>
        <p:txBody>
          <a:bodyPr>
            <a:normAutofit fontScale="92500" lnSpcReduction="10000"/>
          </a:bodyPr>
          <a:lstStyle/>
          <a:p>
            <a:pPr algn="just">
              <a:spcBef>
                <a:spcPts val="600"/>
              </a:spcBef>
            </a:pPr>
            <a:r>
              <a:rPr lang="en-GB" sz="2200" smtClean="0">
                <a:latin typeface="Times New Roman" pitchFamily="18" charset="0"/>
                <a:cs typeface="Times New Roman" pitchFamily="18" charset="0"/>
              </a:rPr>
              <a:t>Combines the idea of taking turns with the idea of lock variables and strict alternation.</a:t>
            </a:r>
          </a:p>
          <a:p>
            <a:pPr algn="just">
              <a:spcBef>
                <a:spcPts val="600"/>
              </a:spcBef>
            </a:pPr>
            <a:r>
              <a:rPr lang="en-US" sz="2200" smtClean="0">
                <a:latin typeface="Times New Roman" pitchFamily="18" charset="0"/>
                <a:cs typeface="Times New Roman" pitchFamily="18" charset="0"/>
              </a:rPr>
              <a:t>Use two locks: the </a:t>
            </a:r>
            <a:r>
              <a:rPr lang="en-US" sz="2200" b="1" smtClean="0">
                <a:latin typeface="Times New Roman" pitchFamily="18" charset="0"/>
                <a:cs typeface="Times New Roman" pitchFamily="18" charset="0"/>
              </a:rPr>
              <a:t>turn</a:t>
            </a:r>
            <a:r>
              <a:rPr lang="en-US" sz="2200" smtClean="0">
                <a:latin typeface="Times New Roman" pitchFamily="18" charset="0"/>
                <a:cs typeface="Times New Roman" pitchFamily="18" charset="0"/>
              </a:rPr>
              <a:t>  and </a:t>
            </a:r>
            <a:r>
              <a:rPr lang="en-US" sz="2200" b="1" smtClean="0">
                <a:latin typeface="Times New Roman" pitchFamily="18" charset="0"/>
                <a:cs typeface="Times New Roman" pitchFamily="18" charset="0"/>
              </a:rPr>
              <a:t>interested[i]</a:t>
            </a:r>
            <a:r>
              <a:rPr lang="en-US" sz="2200" smtClean="0">
                <a:latin typeface="Times New Roman" pitchFamily="18" charset="0"/>
                <a:cs typeface="Times New Roman" pitchFamily="18" charset="0"/>
              </a:rPr>
              <a:t> variables for the process i.</a:t>
            </a:r>
          </a:p>
        </p:txBody>
      </p:sp>
      <p:sp>
        <p:nvSpPr>
          <p:cNvPr id="60421" name="Text Box 4"/>
          <p:cNvSpPr txBox="1">
            <a:spLocks noChangeArrowheads="1"/>
          </p:cNvSpPr>
          <p:nvPr/>
        </p:nvSpPr>
        <p:spPr bwMode="auto">
          <a:xfrm>
            <a:off x="6486525"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2-24.</a:t>
            </a:r>
          </a:p>
        </p:txBody>
      </p:sp>
      <p:sp>
        <p:nvSpPr>
          <p:cNvPr id="7" name="Rectangle 6"/>
          <p:cNvSpPr/>
          <p:nvPr/>
        </p:nvSpPr>
        <p:spPr>
          <a:xfrm>
            <a:off x="6172200" y="2895600"/>
            <a:ext cx="2895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b="1" u="sng">
                <a:latin typeface="Times New Roman" pitchFamily="18" charset="0"/>
                <a:cs typeface="Times New Roman" pitchFamily="18" charset="0"/>
              </a:rPr>
              <a:t>Solution for process</a:t>
            </a:r>
            <a:r>
              <a:rPr lang="en-US" sz="2000" b="1">
                <a:latin typeface="Times New Roman" pitchFamily="18" charset="0"/>
                <a:cs typeface="Times New Roman" pitchFamily="18" charset="0"/>
              </a:rPr>
              <a:t> P</a:t>
            </a:r>
            <a:r>
              <a:rPr lang="en-US" sz="2000" b="1" baseline="-25000">
                <a:latin typeface="Times New Roman" pitchFamily="18" charset="0"/>
                <a:cs typeface="Times New Roman" pitchFamily="18" charset="0"/>
              </a:rPr>
              <a:t>i</a:t>
            </a:r>
          </a:p>
          <a:p>
            <a:pPr algn="just">
              <a:defRPr/>
            </a:pPr>
            <a:r>
              <a:rPr lang="en-US" sz="2000">
                <a:latin typeface="Times New Roman" pitchFamily="18" charset="0"/>
                <a:cs typeface="Times New Roman" pitchFamily="18" charset="0"/>
              </a:rPr>
              <a:t>do {</a:t>
            </a:r>
          </a:p>
          <a:p>
            <a:pPr lvl="1" algn="just">
              <a:buFont typeface="Arial" charset="0"/>
              <a:buNone/>
              <a:defRPr/>
            </a:pPr>
            <a:r>
              <a:rPr lang="en-US" sz="2000">
                <a:latin typeface="Times New Roman" pitchFamily="18" charset="0"/>
                <a:cs typeface="Times New Roman" pitchFamily="18" charset="0"/>
              </a:rPr>
              <a:t>enter_region(i);</a:t>
            </a:r>
          </a:p>
          <a:p>
            <a:pPr lvl="1" algn="just">
              <a:buFont typeface="Arial" charset="0"/>
              <a:buNone/>
              <a:defRPr/>
            </a:pPr>
            <a:r>
              <a:rPr lang="de-DE" sz="2000">
                <a:latin typeface="Times New Roman" pitchFamily="18" charset="0"/>
                <a:cs typeface="Times New Roman" pitchFamily="18" charset="0"/>
                <a:sym typeface="Symbol" pitchFamily="18" charset="2"/>
              </a:rPr>
              <a:t>critical_region();</a:t>
            </a:r>
          </a:p>
          <a:p>
            <a:pPr lvl="1" algn="just">
              <a:buFont typeface="Arial" charset="0"/>
              <a:buNone/>
              <a:defRPr/>
            </a:pPr>
            <a:r>
              <a:rPr lang="en-US" sz="2000">
                <a:latin typeface="Times New Roman" pitchFamily="18" charset="0"/>
                <a:cs typeface="Times New Roman" pitchFamily="18" charset="0"/>
              </a:rPr>
              <a:t>leave_region(i);</a:t>
            </a:r>
          </a:p>
          <a:p>
            <a:pPr lvl="1" algn="just">
              <a:buFont typeface="Arial" charset="0"/>
              <a:buNone/>
              <a:defRPr/>
            </a:pPr>
            <a:r>
              <a:rPr lang="de-DE" sz="2000">
                <a:latin typeface="Times New Roman" pitchFamily="18" charset="0"/>
                <a:cs typeface="Times New Roman" pitchFamily="18" charset="0"/>
                <a:sym typeface="Symbol" pitchFamily="18" charset="2"/>
              </a:rPr>
              <a:t>nonCritical_region();</a:t>
            </a:r>
            <a:endParaRPr lang="en-US" sz="2000">
              <a:latin typeface="Times New Roman" pitchFamily="18" charset="0"/>
              <a:cs typeface="Times New Roman" pitchFamily="18" charset="0"/>
            </a:endParaRPr>
          </a:p>
          <a:p>
            <a:pPr lvl="1" algn="just">
              <a:buFont typeface="Arial" charset="0"/>
              <a:buNone/>
              <a:defRPr/>
            </a:pPr>
            <a:r>
              <a:rPr lang="en-US" sz="2000">
                <a:latin typeface="Times New Roman" pitchFamily="18" charset="0"/>
                <a:cs typeface="Times New Roman" pitchFamily="18" charset="0"/>
              </a:rPr>
              <a:t>}</a:t>
            </a:r>
          </a:p>
          <a:p>
            <a:pPr marL="0" lvl="1" algn="just">
              <a:buFont typeface="Arial" charset="0"/>
              <a:buNone/>
              <a:defRPr/>
            </a:pPr>
            <a:r>
              <a:rPr lang="en-US" sz="2000">
                <a:latin typeface="Times New Roman" pitchFamily="18" charset="0"/>
                <a:cs typeface="Times New Roman" pitchFamily="18" charset="0"/>
              </a:rPr>
              <a:t> while (TRUE);</a:t>
            </a:r>
          </a:p>
        </p:txBody>
      </p:sp>
      <p:sp>
        <p:nvSpPr>
          <p:cNvPr id="8" name="Slide Number Placeholder 7"/>
          <p:cNvSpPr>
            <a:spLocks noGrp="1"/>
          </p:cNvSpPr>
          <p:nvPr>
            <p:ph type="sldNum" sz="quarter" idx="12"/>
          </p:nvPr>
        </p:nvSpPr>
        <p:spPr/>
        <p:txBody>
          <a:bodyPr/>
          <a:lstStyle/>
          <a:p>
            <a:pPr>
              <a:defRPr/>
            </a:pPr>
            <a:fld id="{E3D93E31-36CC-478A-BAF1-3C39DD2E2D92}" type="slidenum">
              <a:rPr lang="en-US" smtClean="0"/>
              <a:pPr>
                <a:defRPr/>
              </a:pPr>
              <a:t>57</a:t>
            </a:fld>
            <a:r>
              <a:rPr lang="en-US" smtClean="0"/>
              <a:t>/79</a:t>
            </a:r>
            <a:endParaRPr lang="en-US"/>
          </a:p>
        </p:txBody>
      </p:sp>
      <p:sp>
        <p:nvSpPr>
          <p:cNvPr id="9" name="Footer Placeholder 8"/>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1143000" y="0"/>
            <a:ext cx="8001000" cy="762000"/>
          </a:xfrm>
        </p:spPr>
        <p:txBody>
          <a:bodyPr/>
          <a:lstStyle/>
          <a:p>
            <a:r>
              <a:rPr lang="en-US" smtClean="0">
                <a:latin typeface="Times New Roman" pitchFamily="18" charset="0"/>
                <a:cs typeface="Times New Roman" pitchFamily="18" charset="0"/>
              </a:rPr>
              <a:t>Busy Waiting : Peterson’s Solution…</a:t>
            </a:r>
            <a:endParaRPr lang="en-US" sz="3200" smtClean="0">
              <a:latin typeface="Times New Roman" pitchFamily="18" charset="0"/>
              <a:cs typeface="Times New Roman" pitchFamily="18" charset="0"/>
            </a:endParaRPr>
          </a:p>
        </p:txBody>
      </p:sp>
      <p:sp>
        <p:nvSpPr>
          <p:cNvPr id="61443" name="Rectangle 3"/>
          <p:cNvSpPr>
            <a:spLocks noGrp="1"/>
          </p:cNvSpPr>
          <p:nvPr>
            <p:ph type="body" sz="half" idx="1"/>
          </p:nvPr>
        </p:nvSpPr>
        <p:spPr>
          <a:xfrm>
            <a:off x="152400" y="1066800"/>
            <a:ext cx="8686800" cy="4572000"/>
          </a:xfrm>
        </p:spPr>
        <p:txBody>
          <a:bodyPr/>
          <a:lstStyle/>
          <a:p>
            <a:pPr algn="just"/>
            <a:r>
              <a:rPr lang="en-US" sz="2400" b="1" smtClean="0">
                <a:latin typeface="Times New Roman" pitchFamily="18" charset="0"/>
                <a:cs typeface="Times New Roman" pitchFamily="18" charset="0"/>
              </a:rPr>
              <a:t>Mutual exclusion is preserved</a:t>
            </a:r>
          </a:p>
          <a:p>
            <a:pPr lvl="1" algn="just"/>
            <a:r>
              <a:rPr lang="en-US" sz="2400" smtClean="0">
                <a:latin typeface="Times New Roman" pitchFamily="18" charset="0"/>
                <a:cs typeface="Times New Roman" pitchFamily="18" charset="0"/>
              </a:rPr>
              <a:t>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enters its critical section only if either interested [j]=false or turn=j.</a:t>
            </a:r>
          </a:p>
          <a:p>
            <a:pPr lvl="1" algn="just"/>
            <a:r>
              <a:rPr lang="en-US" sz="2400" smtClean="0">
                <a:latin typeface="Times New Roman" pitchFamily="18" charset="0"/>
                <a:cs typeface="Times New Roman" pitchFamily="18" charset="0"/>
              </a:rPr>
              <a:t>If both processes want to enter their critical sections at the same time, then interested [i] = interested [j] = true.</a:t>
            </a:r>
          </a:p>
          <a:p>
            <a:pPr lvl="1" algn="just"/>
            <a:r>
              <a:rPr lang="en-US" sz="2400" smtClean="0">
                <a:latin typeface="Times New Roman" pitchFamily="18" charset="0"/>
                <a:cs typeface="Times New Roman" pitchFamily="18" charset="0"/>
              </a:rPr>
              <a:t>However, the value of turn can be either 0 or 1 but cannot be both. Hence, one of the processes must have successfully executed the while statement (to enter its critical section), and the other process has to wait, till the process leaves its critical section → mutual exclusion is preserved.</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58</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1143000" y="0"/>
            <a:ext cx="8001000" cy="685800"/>
          </a:xfrm>
        </p:spPr>
        <p:txBody>
          <a:bodyPr/>
          <a:lstStyle/>
          <a:p>
            <a:r>
              <a:rPr lang="en-US" smtClean="0">
                <a:latin typeface="Times New Roman" pitchFamily="18" charset="0"/>
                <a:cs typeface="Times New Roman" pitchFamily="18" charset="0"/>
              </a:rPr>
              <a:t>Busy Waiting : The TSL Instruction</a:t>
            </a:r>
          </a:p>
        </p:txBody>
      </p:sp>
      <p:sp>
        <p:nvSpPr>
          <p:cNvPr id="62467" name="Rectangle 3"/>
          <p:cNvSpPr>
            <a:spLocks noGrp="1"/>
          </p:cNvSpPr>
          <p:nvPr>
            <p:ph type="body" sz="half" idx="1"/>
          </p:nvPr>
        </p:nvSpPr>
        <p:spPr>
          <a:xfrm>
            <a:off x="228600" y="838200"/>
            <a:ext cx="8686800" cy="4419600"/>
          </a:xfrm>
        </p:spPr>
        <p:txBody>
          <a:bodyPr/>
          <a:lstStyle/>
          <a:p>
            <a:pPr algn="just">
              <a:lnSpc>
                <a:spcPct val="90000"/>
              </a:lnSpc>
              <a:spcBef>
                <a:spcPts val="600"/>
              </a:spcBef>
            </a:pPr>
            <a:r>
              <a:rPr lang="en-GB" sz="2200" smtClean="0">
                <a:latin typeface="Times New Roman" pitchFamily="18" charset="0"/>
                <a:cs typeface="Times New Roman" pitchFamily="18" charset="0"/>
              </a:rPr>
              <a:t>TSL: Test and Set Lock, a pre-define assembly instruction </a:t>
            </a:r>
            <a:r>
              <a:rPr lang="en-GB" sz="2200" smtClean="0">
                <a:latin typeface="Times New Roman" pitchFamily="18" charset="0"/>
                <a:cs typeface="Times New Roman" pitchFamily="18" charset="0"/>
                <a:sym typeface="Wingdings" pitchFamily="2" charset="2"/>
              </a:rPr>
              <a:t> Hard lock</a:t>
            </a:r>
            <a:endParaRPr lang="en-GB" sz="2200" smtClean="0">
              <a:latin typeface="Times New Roman" pitchFamily="18" charset="0"/>
              <a:cs typeface="Times New Roman" pitchFamily="18" charset="0"/>
            </a:endParaRPr>
          </a:p>
          <a:p>
            <a:pPr algn="just">
              <a:lnSpc>
                <a:spcPct val="90000"/>
              </a:lnSpc>
              <a:spcBef>
                <a:spcPts val="600"/>
              </a:spcBef>
            </a:pPr>
            <a:r>
              <a:rPr lang="en-GB" sz="2200" b="1" smtClean="0">
                <a:latin typeface="Times New Roman" pitchFamily="18" charset="0"/>
                <a:cs typeface="Times New Roman" pitchFamily="18" charset="0"/>
              </a:rPr>
              <a:t>Instruction form: </a:t>
            </a:r>
            <a:r>
              <a:rPr lang="en-GB" sz="2200" b="1" smtClean="0">
                <a:solidFill>
                  <a:srgbClr val="0000FF"/>
                </a:solidFill>
                <a:latin typeface="Times New Roman" pitchFamily="18" charset="0"/>
                <a:cs typeface="Times New Roman" pitchFamily="18" charset="0"/>
              </a:rPr>
              <a:t>TSL RIGISTER, LOCK</a:t>
            </a:r>
          </a:p>
          <a:p>
            <a:pPr lvl="1" algn="just">
              <a:lnSpc>
                <a:spcPct val="90000"/>
              </a:lnSpc>
              <a:spcBef>
                <a:spcPts val="600"/>
              </a:spcBef>
            </a:pPr>
            <a:r>
              <a:rPr lang="en-GB" sz="2200" smtClean="0">
                <a:solidFill>
                  <a:srgbClr val="0000FF"/>
                </a:solidFill>
                <a:latin typeface="Times New Roman" pitchFamily="18" charset="0"/>
                <a:cs typeface="Times New Roman" pitchFamily="18" charset="0"/>
              </a:rPr>
              <a:t>This instruction will carry out 2 steps: Reads the content of the variable LOCK into a register then stores a nonzero value (1) at the memory address lock automatically</a:t>
            </a:r>
            <a:r>
              <a:rPr lang="en-GB" sz="2200" smtClean="0">
                <a:latin typeface="Times New Roman" pitchFamily="18" charset="0"/>
                <a:cs typeface="Times New Roman" pitchFamily="18" charset="0"/>
              </a:rPr>
              <a:t>.</a:t>
            </a:r>
          </a:p>
          <a:p>
            <a:pPr lvl="1" algn="just">
              <a:lnSpc>
                <a:spcPct val="90000"/>
              </a:lnSpc>
              <a:spcBef>
                <a:spcPts val="600"/>
              </a:spcBef>
            </a:pPr>
            <a:r>
              <a:rPr lang="en-GB" sz="2200" b="1" smtClean="0">
                <a:latin typeface="Times New Roman" pitchFamily="18" charset="0"/>
                <a:cs typeface="Times New Roman" pitchFamily="18" charset="0"/>
              </a:rPr>
              <a:t>Both 2 above steps are made atomically (indivisible – </a:t>
            </a:r>
            <a:r>
              <a:rPr lang="en-GB" sz="2200" smtClean="0">
                <a:solidFill>
                  <a:srgbClr val="FF0000"/>
                </a:solidFill>
                <a:latin typeface="Times New Roman" pitchFamily="18" charset="0"/>
                <a:cs typeface="Times New Roman" pitchFamily="18" charset="0"/>
              </a:rPr>
              <a:t>no processor can access memory word until the instruction is finished</a:t>
            </a:r>
            <a:r>
              <a:rPr lang="en-GB" sz="2200" b="1" smtClean="0">
                <a:latin typeface="Times New Roman" pitchFamily="18" charset="0"/>
                <a:cs typeface="Times New Roman" pitchFamily="18" charset="0"/>
              </a:rPr>
              <a:t>)</a:t>
            </a:r>
            <a:r>
              <a:rPr lang="ar-SA" sz="2200" b="1" smtClean="0">
                <a:latin typeface="Times New Roman" pitchFamily="18" charset="0"/>
                <a:cs typeface="Times New Roman" pitchFamily="18" charset="0"/>
              </a:rPr>
              <a:t>‏</a:t>
            </a:r>
            <a:endParaRPr lang="en-US" sz="2200" b="1" smtClean="0">
              <a:latin typeface="Times New Roman" pitchFamily="18" charset="0"/>
              <a:cs typeface="Times New Roman" pitchFamily="18" charset="0"/>
            </a:endParaRPr>
          </a:p>
          <a:p>
            <a:pPr algn="just">
              <a:lnSpc>
                <a:spcPct val="90000"/>
              </a:lnSpc>
              <a:spcBef>
                <a:spcPts val="600"/>
              </a:spcBef>
            </a:pPr>
            <a:r>
              <a:rPr lang="en-GB" sz="2200" smtClean="0">
                <a:latin typeface="Times New Roman" pitchFamily="18" charset="0"/>
                <a:cs typeface="Times New Roman" pitchFamily="18" charset="0"/>
              </a:rPr>
              <a:t>Different from Disabling interrupts: disabling interrupts then performing a read on a memory word followed by a write does not prevent a second processor on the bus from accessing the word between the read and the write</a:t>
            </a:r>
          </a:p>
          <a:p>
            <a:pPr algn="just">
              <a:lnSpc>
                <a:spcPct val="90000"/>
              </a:lnSpc>
              <a:spcBef>
                <a:spcPts val="600"/>
              </a:spcBef>
            </a:pPr>
            <a:r>
              <a:rPr lang="en-GB" sz="2200" smtClean="0">
                <a:latin typeface="Times New Roman" pitchFamily="18" charset="0"/>
                <a:cs typeface="Times New Roman" pitchFamily="18" charset="0"/>
              </a:rPr>
              <a:t>If LOCK is 0, a process will access the critical region. When it finishes, it set LOCK to 0.</a:t>
            </a:r>
          </a:p>
        </p:txBody>
      </p:sp>
      <p:sp>
        <p:nvSpPr>
          <p:cNvPr id="62468" name="Text Box 4"/>
          <p:cNvSpPr txBox="1">
            <a:spLocks noChangeArrowheads="1"/>
          </p:cNvSpPr>
          <p:nvPr/>
        </p:nvSpPr>
        <p:spPr bwMode="auto">
          <a:xfrm>
            <a:off x="838200"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2-25.</a:t>
            </a:r>
          </a:p>
        </p:txBody>
      </p:sp>
      <p:grpSp>
        <p:nvGrpSpPr>
          <p:cNvPr id="2" name="Group 6"/>
          <p:cNvGrpSpPr>
            <a:grpSpLocks/>
          </p:cNvGrpSpPr>
          <p:nvPr/>
        </p:nvGrpSpPr>
        <p:grpSpPr bwMode="auto">
          <a:xfrm>
            <a:off x="2895600" y="4953000"/>
            <a:ext cx="5792788" cy="1525588"/>
            <a:chOff x="1152" y="2469"/>
            <a:chExt cx="3649" cy="961"/>
          </a:xfrm>
        </p:grpSpPr>
        <p:sp>
          <p:nvSpPr>
            <p:cNvPr id="62472" name="Rectangle 7"/>
            <p:cNvSpPr>
              <a:spLocks noChangeArrowheads="1"/>
            </p:cNvSpPr>
            <p:nvPr/>
          </p:nvSpPr>
          <p:spPr bwMode="auto">
            <a:xfrm>
              <a:off x="2976" y="2469"/>
              <a:ext cx="1824" cy="951"/>
            </a:xfrm>
            <a:prstGeom prst="rect">
              <a:avLst/>
            </a:prstGeom>
            <a:noFill/>
            <a:ln w="9525">
              <a:noFill/>
              <a:round/>
              <a:headEnd/>
              <a:tailEnd/>
            </a:ln>
          </p:spPr>
          <p:txBody>
            <a:bodyPr lIns="90000" tIns="46800" rIns="90000" bIns="46800"/>
            <a:lstStyle/>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leave_region:</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MOVE LOCK, #0</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RET</a:t>
              </a:r>
            </a:p>
          </p:txBody>
        </p:sp>
        <p:sp>
          <p:nvSpPr>
            <p:cNvPr id="62473" name="Rectangle 8"/>
            <p:cNvSpPr>
              <a:spLocks noChangeArrowheads="1"/>
            </p:cNvSpPr>
            <p:nvPr/>
          </p:nvSpPr>
          <p:spPr bwMode="auto">
            <a:xfrm>
              <a:off x="1152" y="2469"/>
              <a:ext cx="1824" cy="951"/>
            </a:xfrm>
            <a:prstGeom prst="rect">
              <a:avLst/>
            </a:prstGeom>
            <a:noFill/>
            <a:ln w="9525">
              <a:noFill/>
              <a:round/>
              <a:headEnd/>
              <a:tailEnd/>
            </a:ln>
          </p:spPr>
          <p:txBody>
            <a:bodyPr lIns="90000" tIns="46800" rIns="90000" bIns="46800"/>
            <a:lstStyle/>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enter_region:</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TSL   REGISTER, LOCK</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CMP REGISTER, #0</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JNE enter_region</a:t>
              </a:r>
            </a:p>
            <a:p>
              <a:pPr defTabSz="457200">
                <a:spcBef>
                  <a:spcPts val="400"/>
                </a:spcBef>
                <a:buClr>
                  <a:srgbClr val="000000"/>
                </a:buClr>
                <a:buSzPct val="100000"/>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Times New Roman" pitchFamily="18" charset="0"/>
                  <a:cs typeface="Times New Roman" pitchFamily="18" charset="0"/>
                </a:rPr>
                <a:t>     RET</a:t>
              </a:r>
            </a:p>
          </p:txBody>
        </p:sp>
        <p:sp>
          <p:nvSpPr>
            <p:cNvPr id="62474" name="Line 9"/>
            <p:cNvSpPr>
              <a:spLocks noChangeShapeType="1"/>
            </p:cNvSpPr>
            <p:nvPr/>
          </p:nvSpPr>
          <p:spPr bwMode="auto">
            <a:xfrm>
              <a:off x="1152" y="2469"/>
              <a:ext cx="3648" cy="1"/>
            </a:xfrm>
            <a:prstGeom prst="line">
              <a:avLst/>
            </a:prstGeom>
            <a:noFill/>
            <a:ln w="28440">
              <a:solidFill>
                <a:srgbClr val="000000"/>
              </a:solidFill>
              <a:miter lim="800000"/>
              <a:headEnd/>
              <a:tailEnd/>
            </a:ln>
          </p:spPr>
          <p:txBody>
            <a:bodyPr/>
            <a:lstStyle/>
            <a:p>
              <a:endParaRPr lang="en-US"/>
            </a:p>
          </p:txBody>
        </p:sp>
        <p:sp>
          <p:nvSpPr>
            <p:cNvPr id="62475" name="Line 10"/>
            <p:cNvSpPr>
              <a:spLocks noChangeShapeType="1"/>
            </p:cNvSpPr>
            <p:nvPr/>
          </p:nvSpPr>
          <p:spPr bwMode="auto">
            <a:xfrm>
              <a:off x="1152" y="3429"/>
              <a:ext cx="3648" cy="1"/>
            </a:xfrm>
            <a:prstGeom prst="line">
              <a:avLst/>
            </a:prstGeom>
            <a:noFill/>
            <a:ln w="28440">
              <a:solidFill>
                <a:srgbClr val="000000"/>
              </a:solidFill>
              <a:miter lim="800000"/>
              <a:headEnd/>
              <a:tailEnd/>
            </a:ln>
          </p:spPr>
          <p:txBody>
            <a:bodyPr/>
            <a:lstStyle/>
            <a:p>
              <a:endParaRPr lang="en-US"/>
            </a:p>
          </p:txBody>
        </p:sp>
        <p:sp>
          <p:nvSpPr>
            <p:cNvPr id="62476" name="Line 11"/>
            <p:cNvSpPr>
              <a:spLocks noChangeShapeType="1"/>
            </p:cNvSpPr>
            <p:nvPr/>
          </p:nvSpPr>
          <p:spPr bwMode="auto">
            <a:xfrm>
              <a:off x="1152" y="2469"/>
              <a:ext cx="1" cy="951"/>
            </a:xfrm>
            <a:prstGeom prst="line">
              <a:avLst/>
            </a:prstGeom>
            <a:noFill/>
            <a:ln w="28440">
              <a:solidFill>
                <a:srgbClr val="000000"/>
              </a:solidFill>
              <a:miter lim="800000"/>
              <a:headEnd/>
              <a:tailEnd/>
            </a:ln>
          </p:spPr>
          <p:txBody>
            <a:bodyPr/>
            <a:lstStyle/>
            <a:p>
              <a:endParaRPr lang="en-US"/>
            </a:p>
          </p:txBody>
        </p:sp>
        <p:sp>
          <p:nvSpPr>
            <p:cNvPr id="62477" name="Line 12"/>
            <p:cNvSpPr>
              <a:spLocks noChangeShapeType="1"/>
            </p:cNvSpPr>
            <p:nvPr/>
          </p:nvSpPr>
          <p:spPr bwMode="auto">
            <a:xfrm>
              <a:off x="2976" y="2469"/>
              <a:ext cx="1" cy="951"/>
            </a:xfrm>
            <a:prstGeom prst="line">
              <a:avLst/>
            </a:prstGeom>
            <a:noFill/>
            <a:ln w="12600">
              <a:solidFill>
                <a:srgbClr val="000000"/>
              </a:solidFill>
              <a:miter lim="800000"/>
              <a:headEnd/>
              <a:tailEnd/>
            </a:ln>
          </p:spPr>
          <p:txBody>
            <a:bodyPr/>
            <a:lstStyle/>
            <a:p>
              <a:endParaRPr lang="en-US"/>
            </a:p>
          </p:txBody>
        </p:sp>
        <p:sp>
          <p:nvSpPr>
            <p:cNvPr id="62478" name="Line 13"/>
            <p:cNvSpPr>
              <a:spLocks noChangeShapeType="1"/>
            </p:cNvSpPr>
            <p:nvPr/>
          </p:nvSpPr>
          <p:spPr bwMode="auto">
            <a:xfrm>
              <a:off x="4800" y="2469"/>
              <a:ext cx="1" cy="951"/>
            </a:xfrm>
            <a:prstGeom prst="line">
              <a:avLst/>
            </a:prstGeom>
            <a:noFill/>
            <a:ln w="28440">
              <a:solidFill>
                <a:srgbClr val="000000"/>
              </a:solidFill>
              <a:miter lim="800000"/>
              <a:headEnd/>
              <a:tailEnd/>
            </a:ln>
          </p:spPr>
          <p:txBody>
            <a:bodyPr/>
            <a:lstStyle/>
            <a:p>
              <a:endParaRPr lang="en-US"/>
            </a:p>
          </p:txBody>
        </p:sp>
      </p:grpSp>
      <p:sp>
        <p:nvSpPr>
          <p:cNvPr id="13" name="Slide Number Placeholder 12"/>
          <p:cNvSpPr>
            <a:spLocks noGrp="1"/>
          </p:cNvSpPr>
          <p:nvPr>
            <p:ph type="sldNum" sz="quarter" idx="12"/>
          </p:nvPr>
        </p:nvSpPr>
        <p:spPr/>
        <p:txBody>
          <a:bodyPr/>
          <a:lstStyle/>
          <a:p>
            <a:pPr>
              <a:defRPr/>
            </a:pPr>
            <a:fld id="{E3D93E31-36CC-478A-BAF1-3C39DD2E2D92}" type="slidenum">
              <a:rPr lang="en-US" smtClean="0"/>
              <a:pPr>
                <a:defRPr/>
              </a:pPr>
              <a:t>59</a:t>
            </a:fld>
            <a:r>
              <a:rPr lang="en-US" smtClean="0"/>
              <a:t>/79</a:t>
            </a:r>
            <a:endParaRPr lang="en-US"/>
          </a:p>
        </p:txBody>
      </p:sp>
      <p:sp>
        <p:nvSpPr>
          <p:cNvPr id="14" name="Footer Placeholder 13"/>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417638"/>
          </a:xfrm>
        </p:spPr>
        <p:txBody>
          <a:bodyPr/>
          <a:lstStyle/>
          <a:p>
            <a:r>
              <a:rPr lang="en-US" smtClean="0">
                <a:latin typeface="Times New Roman" pitchFamily="18" charset="0"/>
                <a:cs typeface="Times New Roman" pitchFamily="18" charset="0"/>
              </a:rPr>
              <a:t>2.1- Processes</a:t>
            </a:r>
          </a:p>
        </p:txBody>
      </p:sp>
      <p:sp>
        <p:nvSpPr>
          <p:cNvPr id="7171" name="Rectangle 3"/>
          <p:cNvSpPr>
            <a:spLocks noGrp="1"/>
          </p:cNvSpPr>
          <p:nvPr>
            <p:ph type="body" idx="4294967295"/>
          </p:nvPr>
        </p:nvSpPr>
        <p:spPr>
          <a:xfrm>
            <a:off x="381000" y="1295400"/>
            <a:ext cx="6781800" cy="4800600"/>
          </a:xfrm>
        </p:spPr>
        <p:txBody>
          <a:bodyPr/>
          <a:lstStyle/>
          <a:p>
            <a:pPr lvl="1"/>
            <a:r>
              <a:rPr lang="en-US" smtClean="0">
                <a:latin typeface="Times New Roman" pitchFamily="18" charset="0"/>
                <a:cs typeface="Times New Roman" pitchFamily="18" charset="0"/>
              </a:rPr>
              <a:t>Definition</a:t>
            </a:r>
          </a:p>
          <a:p>
            <a:pPr lvl="1"/>
            <a:r>
              <a:rPr lang="en-US" smtClean="0">
                <a:latin typeface="Times New Roman" pitchFamily="18" charset="0"/>
                <a:cs typeface="Times New Roman" pitchFamily="18" charset="0"/>
              </a:rPr>
              <a:t>The process model</a:t>
            </a:r>
          </a:p>
          <a:p>
            <a:pPr lvl="1"/>
            <a:r>
              <a:rPr lang="en-US" smtClean="0">
                <a:latin typeface="Times New Roman" pitchFamily="18" charset="0"/>
                <a:cs typeface="Times New Roman" pitchFamily="18" charset="0"/>
              </a:rPr>
              <a:t>Process creation</a:t>
            </a:r>
          </a:p>
          <a:p>
            <a:pPr lvl="1"/>
            <a:r>
              <a:rPr lang="en-US" smtClean="0">
                <a:latin typeface="Times New Roman" pitchFamily="18" charset="0"/>
                <a:cs typeface="Times New Roman" pitchFamily="18" charset="0"/>
              </a:rPr>
              <a:t>Process hierarchies</a:t>
            </a:r>
          </a:p>
          <a:p>
            <a:pPr lvl="1"/>
            <a:r>
              <a:rPr lang="en-US" smtClean="0">
                <a:latin typeface="Times New Roman" pitchFamily="18" charset="0"/>
                <a:cs typeface="Times New Roman" pitchFamily="18" charset="0"/>
              </a:rPr>
              <a:t>Process Termination</a:t>
            </a:r>
          </a:p>
          <a:p>
            <a:pPr lvl="1"/>
            <a:r>
              <a:rPr lang="en-US" smtClean="0">
                <a:latin typeface="Times New Roman" pitchFamily="18" charset="0"/>
                <a:cs typeface="Times New Roman" pitchFamily="18" charset="0"/>
              </a:rPr>
              <a:t>Process States</a:t>
            </a:r>
          </a:p>
          <a:p>
            <a:pPr lvl="1"/>
            <a:r>
              <a:rPr lang="en-US" smtClean="0">
                <a:latin typeface="Times New Roman" pitchFamily="18" charset="0"/>
                <a:cs typeface="Times New Roman" pitchFamily="18" charset="0"/>
              </a:rPr>
              <a:t>Transition States</a:t>
            </a:r>
          </a:p>
          <a:p>
            <a:pPr lvl="1"/>
            <a:r>
              <a:rPr lang="en-US" smtClean="0">
                <a:latin typeface="Times New Roman" pitchFamily="18" charset="0"/>
                <a:cs typeface="Times New Roman" pitchFamily="18" charset="0"/>
              </a:rPr>
              <a:t>Implementation of Processes</a:t>
            </a:r>
          </a:p>
          <a:p>
            <a:pPr lvl="1"/>
            <a:r>
              <a:rPr lang="en-US" smtClean="0">
                <a:latin typeface="Times New Roman" pitchFamily="18" charset="0"/>
                <a:cs typeface="Times New Roman" pitchFamily="18" charset="0"/>
              </a:rPr>
              <a:t>Degree of multiprogramming</a:t>
            </a:r>
          </a:p>
          <a:p>
            <a:pPr algn="just">
              <a:lnSpc>
                <a:spcPct val="80000"/>
              </a:lnSpc>
              <a:buFont typeface="Arial" charset="0"/>
              <a:buNone/>
            </a:pPr>
            <a:endParaRPr lang="en-US"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1143000" y="0"/>
            <a:ext cx="8001000" cy="685800"/>
          </a:xfrm>
        </p:spPr>
        <p:txBody>
          <a:bodyPr/>
          <a:lstStyle/>
          <a:p>
            <a:r>
              <a:rPr lang="en-US" smtClean="0">
                <a:latin typeface="Times New Roman" pitchFamily="18" charset="0"/>
                <a:cs typeface="Times New Roman" pitchFamily="18" charset="0"/>
              </a:rPr>
              <a:t>Busy Waiting : The TSL Instruction</a:t>
            </a:r>
          </a:p>
        </p:txBody>
      </p:sp>
      <p:sp>
        <p:nvSpPr>
          <p:cNvPr id="63491" name="Rectangle 3"/>
          <p:cNvSpPr>
            <a:spLocks noGrp="1"/>
          </p:cNvSpPr>
          <p:nvPr>
            <p:ph type="body" sz="half" idx="1"/>
          </p:nvPr>
        </p:nvSpPr>
        <p:spPr>
          <a:xfrm>
            <a:off x="228600" y="1295400"/>
            <a:ext cx="8686800" cy="533400"/>
          </a:xfrm>
        </p:spPr>
        <p:txBody>
          <a:bodyPr/>
          <a:lstStyle/>
          <a:p>
            <a:pPr algn="just">
              <a:lnSpc>
                <a:spcPct val="90000"/>
              </a:lnSpc>
              <a:spcBef>
                <a:spcPts val="600"/>
              </a:spcBef>
            </a:pPr>
            <a:r>
              <a:rPr lang="en-GB" sz="2200" b="1" smtClean="0">
                <a:latin typeface="Times New Roman" pitchFamily="18" charset="0"/>
                <a:cs typeface="Times New Roman" pitchFamily="18" charset="0"/>
              </a:rPr>
              <a:t>The XCHG instruction ( on Intel x86 CPU): an alternative to TSL:</a:t>
            </a:r>
          </a:p>
        </p:txBody>
      </p:sp>
      <p:graphicFrame>
        <p:nvGraphicFramePr>
          <p:cNvPr id="13" name="Table 12"/>
          <p:cNvGraphicFramePr>
            <a:graphicFrameLocks noGrp="1"/>
          </p:cNvGraphicFramePr>
          <p:nvPr/>
        </p:nvGraphicFramePr>
        <p:xfrm>
          <a:off x="1524000" y="1844675"/>
          <a:ext cx="6096000" cy="1737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mtClean="0"/>
                        <a:t>Enter_region:</a:t>
                      </a:r>
                    </a:p>
                    <a:p>
                      <a:r>
                        <a:rPr lang="en-US" smtClean="0"/>
                        <a:t>   MOVE  REGISTER, #1</a:t>
                      </a:r>
                    </a:p>
                    <a:p>
                      <a:r>
                        <a:rPr lang="en-US" smtClean="0"/>
                        <a:t>   XCHG REGISTER, LOCK</a:t>
                      </a:r>
                    </a:p>
                    <a:p>
                      <a:r>
                        <a:rPr lang="en-US" smtClean="0"/>
                        <a:t>   CMP REGISTER, $0</a:t>
                      </a:r>
                    </a:p>
                    <a:p>
                      <a:r>
                        <a:rPr lang="en-US" smtClean="0"/>
                        <a:t>   JNE  Enter_region</a:t>
                      </a:r>
                    </a:p>
                    <a:p>
                      <a:r>
                        <a:rPr lang="en-US" baseline="0" smtClean="0"/>
                        <a:t>   RET</a:t>
                      </a:r>
                      <a:endParaRPr lang="en-US"/>
                    </a:p>
                  </a:txBody>
                  <a:tcPr/>
                </a:tc>
                <a:tc>
                  <a:txBody>
                    <a:bodyPr/>
                    <a:lstStyle/>
                    <a:p>
                      <a:r>
                        <a:rPr lang="en-US" smtClean="0"/>
                        <a:t>Leave_region:</a:t>
                      </a:r>
                    </a:p>
                    <a:p>
                      <a:r>
                        <a:rPr lang="en-US" smtClean="0"/>
                        <a:t>    MOVE</a:t>
                      </a:r>
                      <a:r>
                        <a:rPr lang="en-US" baseline="0" smtClean="0"/>
                        <a:t> LOCK, #0</a:t>
                      </a:r>
                    </a:p>
                    <a:p>
                      <a:r>
                        <a:rPr lang="en-US" baseline="0" smtClean="0"/>
                        <a:t>    RET</a:t>
                      </a:r>
                      <a:endParaRPr lang="en-US"/>
                    </a:p>
                  </a:txBody>
                  <a:tcPr/>
                </a:tc>
              </a:tr>
            </a:tbl>
          </a:graphicData>
        </a:graphic>
      </p:graphicFrame>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60</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1143000" y="76200"/>
            <a:ext cx="7239000" cy="609600"/>
          </a:xfrm>
        </p:spPr>
        <p:txBody>
          <a:bodyPr/>
          <a:lstStyle/>
          <a:p>
            <a:r>
              <a:rPr lang="en-US" smtClean="0">
                <a:latin typeface="Times New Roman" pitchFamily="18" charset="0"/>
                <a:cs typeface="Times New Roman" pitchFamily="18" charset="0"/>
              </a:rPr>
              <a:t>2.3.5- IPC: Sleep and Wakeup</a:t>
            </a:r>
          </a:p>
        </p:txBody>
      </p:sp>
      <p:sp>
        <p:nvSpPr>
          <p:cNvPr id="64515" name="Rectangle 3"/>
          <p:cNvSpPr>
            <a:spLocks noGrp="1"/>
          </p:cNvSpPr>
          <p:nvPr>
            <p:ph type="body" sz="half" idx="1"/>
          </p:nvPr>
        </p:nvSpPr>
        <p:spPr>
          <a:xfrm>
            <a:off x="228600" y="1219200"/>
            <a:ext cx="8686800" cy="4800600"/>
          </a:xfrm>
        </p:spPr>
        <p:txBody>
          <a:bodyPr/>
          <a:lstStyle/>
          <a:p>
            <a:pPr algn="just" eaLnBrk="1" hangingPunct="1"/>
            <a:r>
              <a:rPr lang="de-DE" sz="2800" smtClean="0">
                <a:latin typeface="Times New Roman" pitchFamily="18" charset="0"/>
                <a:cs typeface="Times New Roman" pitchFamily="18" charset="0"/>
                <a:sym typeface="Symbol" pitchFamily="18" charset="2"/>
              </a:rPr>
              <a:t>Both Peterson and TSL have defect</a:t>
            </a:r>
            <a:r>
              <a:rPr lang="de-DE" sz="1800" smtClean="0">
                <a:latin typeface="Times New Roman" pitchFamily="18" charset="0"/>
                <a:cs typeface="Times New Roman" pitchFamily="18" charset="0"/>
                <a:sym typeface="Symbol" pitchFamily="18" charset="2"/>
              </a:rPr>
              <a:t>- nhược điểm-</a:t>
            </a:r>
            <a:r>
              <a:rPr lang="de-DE" sz="2800" smtClean="0">
                <a:latin typeface="Times New Roman" pitchFamily="18" charset="0"/>
                <a:cs typeface="Times New Roman" pitchFamily="18" charset="0"/>
                <a:sym typeface="Symbol" pitchFamily="18" charset="2"/>
              </a:rPr>
              <a:t> of requiring “busy waiting“ </a:t>
            </a:r>
            <a:r>
              <a:rPr lang="de-DE" sz="2800" smtClean="0">
                <a:latin typeface="Times New Roman" pitchFamily="18" charset="0"/>
                <a:cs typeface="Times New Roman" pitchFamily="18" charset="0"/>
                <a:sym typeface="Wingdings" pitchFamily="2" charset="2"/>
              </a:rPr>
              <a:t> </a:t>
            </a:r>
            <a:r>
              <a:rPr lang="en-GB" sz="2400" smtClean="0">
                <a:latin typeface="Times New Roman" pitchFamily="18" charset="0"/>
                <a:cs typeface="Times New Roman" pitchFamily="18" charset="0"/>
              </a:rPr>
              <a:t>Waste CPU time, Priority inversion.</a:t>
            </a:r>
          </a:p>
          <a:p>
            <a:pPr algn="just" eaLnBrk="1" hangingPunct="1"/>
            <a:r>
              <a:rPr lang="de-DE" sz="2800" smtClean="0">
                <a:latin typeface="Times New Roman" pitchFamily="18" charset="0"/>
                <a:cs typeface="Times New Roman" pitchFamily="18" charset="0"/>
              </a:rPr>
              <a:t>Solution: the pair </a:t>
            </a:r>
            <a:r>
              <a:rPr lang="de-DE" sz="2800" b="1" smtClean="0">
                <a:latin typeface="Times New Roman" pitchFamily="18" charset="0"/>
                <a:cs typeface="Times New Roman" pitchFamily="18" charset="0"/>
              </a:rPr>
              <a:t>sleep and wakeup</a:t>
            </a:r>
            <a:r>
              <a:rPr lang="de-DE" sz="2800" smtClean="0">
                <a:latin typeface="Times New Roman" pitchFamily="18" charset="0"/>
                <a:cs typeface="Times New Roman" pitchFamily="18" charset="0"/>
              </a:rPr>
              <a:t> is used to direct blocking instead of wasting CPU time when the processes are not allowed to enter their critical regions.</a:t>
            </a:r>
          </a:p>
          <a:p>
            <a:pPr lvl="1" algn="just" eaLnBrk="1" hangingPunct="1"/>
            <a:r>
              <a:rPr lang="de-DE" sz="2400" smtClean="0">
                <a:latin typeface="Times New Roman" pitchFamily="18" charset="0"/>
                <a:cs typeface="Times New Roman" pitchFamily="18" charset="0"/>
              </a:rPr>
              <a:t>Sleep is a system call that causes the caller to block, that is, be suspended until the another process wakes it up.</a:t>
            </a:r>
          </a:p>
          <a:p>
            <a:pPr lvl="1" algn="just" eaLnBrk="1" hangingPunct="1"/>
            <a:r>
              <a:rPr lang="de-DE" sz="2400" smtClean="0">
                <a:latin typeface="Times New Roman" pitchFamily="18" charset="0"/>
                <a:cs typeface="Times New Roman" pitchFamily="18" charset="0"/>
              </a:rPr>
              <a:t>Wakeup call has one parameter (the process to be awakened - ready).</a:t>
            </a:r>
          </a:p>
          <a:p>
            <a:pPr lvl="1" algn="just" eaLnBrk="1" hangingPunct="1"/>
            <a:r>
              <a:rPr lang="de-DE" sz="2400" smtClean="0">
                <a:latin typeface="Times New Roman" pitchFamily="18" charset="0"/>
                <a:cs typeface="Times New Roman" pitchFamily="18" charset="0"/>
              </a:rPr>
              <a:t>Alternatively, both sleep and wakeup each have one parameter, a memory address used to match up sleeps and wakeups.</a:t>
            </a: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61</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z="3200" smtClean="0">
                <a:latin typeface="Times New Roman" pitchFamily="18" charset="0"/>
                <a:cs typeface="Times New Roman" pitchFamily="18" charset="0"/>
              </a:rPr>
              <a:t>Producer-Consumer Problem</a:t>
            </a:r>
          </a:p>
        </p:txBody>
      </p:sp>
      <p:sp>
        <p:nvSpPr>
          <p:cNvPr id="65539" name="Rectangle 3"/>
          <p:cNvSpPr>
            <a:spLocks noGrp="1"/>
          </p:cNvSpPr>
          <p:nvPr>
            <p:ph type="body" sz="half" idx="1"/>
          </p:nvPr>
        </p:nvSpPr>
        <p:spPr>
          <a:xfrm>
            <a:off x="685800" y="1447800"/>
            <a:ext cx="7924800" cy="4876800"/>
          </a:xfrm>
        </p:spPr>
        <p:txBody>
          <a:bodyPr/>
          <a:lstStyle/>
          <a:p>
            <a:pPr algn="just" eaLnBrk="1" hangingPunct="1"/>
            <a:r>
              <a:rPr lang="de-DE" sz="2800" smtClean="0">
                <a:latin typeface="Times New Roman" pitchFamily="18" charset="0"/>
                <a:cs typeface="Times New Roman" pitchFamily="18" charset="0"/>
                <a:sym typeface="Symbol" pitchFamily="18" charset="2"/>
              </a:rPr>
              <a:t>Is known as the bounded-buffer problem</a:t>
            </a:r>
          </a:p>
          <a:p>
            <a:pPr lvl="1" algn="just" eaLnBrk="1" hangingPunct="1"/>
            <a:r>
              <a:rPr lang="de-DE" sz="2400" smtClean="0">
                <a:latin typeface="Times New Roman" pitchFamily="18" charset="0"/>
                <a:cs typeface="Times New Roman" pitchFamily="18" charset="0"/>
                <a:sym typeface="Symbol" pitchFamily="18" charset="2"/>
              </a:rPr>
              <a:t>Two processes share comment, fixed-size buffer.</a:t>
            </a:r>
          </a:p>
          <a:p>
            <a:pPr lvl="1" algn="just" eaLnBrk="1" hangingPunct="1"/>
            <a:r>
              <a:rPr lang="de-DE" sz="2400" smtClean="0">
                <a:latin typeface="Times New Roman" pitchFamily="18" charset="0"/>
                <a:cs typeface="Times New Roman" pitchFamily="18" charset="0"/>
                <a:sym typeface="Symbol" pitchFamily="18" charset="2"/>
              </a:rPr>
              <a:t>The producer puts information into the buffer.</a:t>
            </a:r>
          </a:p>
          <a:p>
            <a:pPr lvl="1" algn="just" eaLnBrk="1" hangingPunct="1"/>
            <a:r>
              <a:rPr lang="de-DE" sz="2400" smtClean="0">
                <a:latin typeface="Times New Roman" pitchFamily="18" charset="0"/>
                <a:cs typeface="Times New Roman" pitchFamily="18" charset="0"/>
                <a:sym typeface="Symbol" pitchFamily="18" charset="2"/>
              </a:rPr>
              <a:t>The consumer takes it out.</a:t>
            </a:r>
          </a:p>
          <a:p>
            <a:pPr algn="just" eaLnBrk="1" hangingPunct="1"/>
            <a:r>
              <a:rPr lang="de-DE" sz="2800" smtClean="0">
                <a:latin typeface="Times New Roman" pitchFamily="18" charset="0"/>
                <a:cs typeface="Times New Roman" pitchFamily="18" charset="0"/>
                <a:sym typeface="Symbol" pitchFamily="18" charset="2"/>
              </a:rPr>
              <a:t>Sleeping conditions</a:t>
            </a:r>
          </a:p>
          <a:p>
            <a:pPr lvl="1" algn="just" eaLnBrk="1" hangingPunct="1"/>
            <a:r>
              <a:rPr lang="de-DE" sz="2400" smtClean="0">
                <a:latin typeface="Times New Roman" pitchFamily="18" charset="0"/>
                <a:cs typeface="Times New Roman" pitchFamily="18" charset="0"/>
              </a:rPr>
              <a:t>For producer, buffer full.</a:t>
            </a:r>
          </a:p>
          <a:p>
            <a:pPr lvl="1" algn="just" eaLnBrk="1" hangingPunct="1"/>
            <a:r>
              <a:rPr lang="de-DE" sz="2400" smtClean="0">
                <a:latin typeface="Times New Roman" pitchFamily="18" charset="0"/>
                <a:cs typeface="Times New Roman" pitchFamily="18" charset="0"/>
              </a:rPr>
              <a:t>For consumer, buffer empty.</a:t>
            </a:r>
          </a:p>
          <a:p>
            <a:pPr algn="just" eaLnBrk="1" hangingPunct="1"/>
            <a:r>
              <a:rPr lang="de-DE" sz="2800" smtClean="0">
                <a:latin typeface="Times New Roman" pitchFamily="18" charset="0"/>
                <a:cs typeface="Times New Roman" pitchFamily="18" charset="0"/>
              </a:rPr>
              <a:t>Wakeup conditions</a:t>
            </a:r>
          </a:p>
          <a:p>
            <a:pPr lvl="1" algn="just" eaLnBrk="1" hangingPunct="1"/>
            <a:r>
              <a:rPr lang="en-GB" sz="2400" smtClean="0">
                <a:latin typeface="Times New Roman" pitchFamily="18" charset="0"/>
                <a:cs typeface="Times New Roman" pitchFamily="18" charset="0"/>
              </a:rPr>
              <a:t>For producer, there is space in buffer.</a:t>
            </a:r>
          </a:p>
          <a:p>
            <a:pPr lvl="1" algn="just" eaLnBrk="1" hangingPunct="1"/>
            <a:r>
              <a:rPr lang="en-GB" sz="2400" smtClean="0">
                <a:latin typeface="Times New Roman" pitchFamily="18" charset="0"/>
                <a:cs typeface="Times New Roman" pitchFamily="18" charset="0"/>
              </a:rPr>
              <a:t>For consumer, there are messages in buffer.</a:t>
            </a:r>
            <a:endParaRPr lang="de-DE"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62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6563" name="Rectangle 3"/>
          <p:cNvSpPr>
            <a:spLocks noGrp="1"/>
          </p:cNvSpPr>
          <p:nvPr>
            <p:ph type="body" sz="half" idx="1"/>
          </p:nvPr>
        </p:nvSpPr>
        <p:spPr>
          <a:xfrm>
            <a:off x="6400800" y="1752600"/>
            <a:ext cx="2743200" cy="3886200"/>
          </a:xfrm>
        </p:spPr>
        <p:txBody>
          <a:bodyPr/>
          <a:lstStyle/>
          <a:p>
            <a:r>
              <a:rPr lang="en-GB" sz="2800" b="1" smtClean="0">
                <a:solidFill>
                  <a:srgbClr val="000000"/>
                </a:solidFill>
                <a:latin typeface="Times New Roman" pitchFamily="18" charset="0"/>
                <a:cs typeface="Times New Roman" pitchFamily="18" charset="0"/>
              </a:rPr>
              <a:t>There are two problems:</a:t>
            </a:r>
          </a:p>
          <a:p>
            <a:pPr lvl="1"/>
            <a:r>
              <a:rPr lang="en-GB" sz="2400" smtClean="0">
                <a:solidFill>
                  <a:srgbClr val="000000"/>
                </a:solidFill>
                <a:latin typeface="Times New Roman" pitchFamily="18" charset="0"/>
                <a:cs typeface="Times New Roman" pitchFamily="18" charset="0"/>
              </a:rPr>
              <a:t>Uncontrolled concurrent access to variable </a:t>
            </a:r>
            <a:r>
              <a:rPr lang="en-GB" sz="2400" i="1" smtClean="0">
                <a:solidFill>
                  <a:srgbClr val="000000"/>
                </a:solidFill>
                <a:latin typeface="Times New Roman" pitchFamily="18" charset="0"/>
                <a:cs typeface="Times New Roman" pitchFamily="18" charset="0"/>
              </a:rPr>
              <a:t>count</a:t>
            </a:r>
          </a:p>
          <a:p>
            <a:pPr lvl="1"/>
            <a:r>
              <a:rPr lang="en-GB" sz="2400" smtClean="0">
                <a:solidFill>
                  <a:srgbClr val="000000"/>
                </a:solidFill>
                <a:latin typeface="Times New Roman" pitchFamily="18" charset="0"/>
                <a:cs typeface="Times New Roman" pitchFamily="18" charset="0"/>
              </a:rPr>
              <a:t>Wakeup signalization can be lost </a:t>
            </a:r>
          </a:p>
        </p:txBody>
      </p:sp>
      <p:pic>
        <p:nvPicPr>
          <p:cNvPr id="66564" name="Picture 4" descr="02-27"/>
          <p:cNvPicPr>
            <a:picLocks noChangeAspect="1" noChangeArrowheads="1"/>
          </p:cNvPicPr>
          <p:nvPr/>
        </p:nvPicPr>
        <p:blipFill>
          <a:blip r:embed="rId3"/>
          <a:srcRect/>
          <a:stretch>
            <a:fillRect/>
          </a:stretch>
        </p:blipFill>
        <p:spPr bwMode="auto">
          <a:xfrm>
            <a:off x="304800" y="1066800"/>
            <a:ext cx="6400800" cy="5341938"/>
          </a:xfrm>
          <a:prstGeom prst="rect">
            <a:avLst/>
          </a:prstGeom>
          <a:noFill/>
          <a:ln w="9525">
            <a:noFill/>
            <a:miter lim="800000"/>
            <a:headEnd/>
            <a:tailEnd/>
          </a:ln>
        </p:spPr>
      </p:pic>
      <p:sp>
        <p:nvSpPr>
          <p:cNvPr id="66565" name="Text Box 4"/>
          <p:cNvSpPr txBox="1">
            <a:spLocks noChangeArrowheads="1"/>
          </p:cNvSpPr>
          <p:nvPr/>
        </p:nvSpPr>
        <p:spPr bwMode="auto">
          <a:xfrm>
            <a:off x="15240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2-27.</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63</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7587" name="Rectangle 3"/>
          <p:cNvSpPr>
            <a:spLocks noGrp="1"/>
          </p:cNvSpPr>
          <p:nvPr>
            <p:ph type="body" sz="half" idx="1"/>
          </p:nvPr>
        </p:nvSpPr>
        <p:spPr>
          <a:xfrm>
            <a:off x="152400" y="1447800"/>
            <a:ext cx="8686800" cy="3048000"/>
          </a:xfrm>
        </p:spPr>
        <p:txBody>
          <a:bodyPr>
            <a:normAutofit lnSpcReduction="10000"/>
          </a:bodyPr>
          <a:lstStyle/>
          <a:p>
            <a:r>
              <a:rPr lang="en-GB" sz="2800" smtClean="0">
                <a:solidFill>
                  <a:srgbClr val="000000"/>
                </a:solidFill>
                <a:latin typeface="Times New Roman" pitchFamily="18" charset="0"/>
                <a:cs typeface="Times New Roman" pitchFamily="18" charset="0"/>
              </a:rPr>
              <a:t>Above functions are executed incorrectly at the statements “count = count + 1” of producer and “count = count – 1” of consumer if the functions run concurrently</a:t>
            </a:r>
          </a:p>
          <a:p>
            <a:pPr lvl="1"/>
            <a:r>
              <a:rPr lang="en-US" sz="2400" smtClean="0">
                <a:solidFill>
                  <a:srgbClr val="000000"/>
                </a:solidFill>
                <a:latin typeface="Times New Roman" pitchFamily="18" charset="0"/>
                <a:cs typeface="Times New Roman" pitchFamily="18" charset="0"/>
              </a:rPr>
              <a:t>Suppose that the value of the variable counter is 5.</a:t>
            </a:r>
          </a:p>
          <a:p>
            <a:pPr lvl="1"/>
            <a:r>
              <a:rPr lang="en-US" sz="2400" smtClean="0">
                <a:solidFill>
                  <a:srgbClr val="000000"/>
                </a:solidFill>
                <a:latin typeface="Times New Roman" pitchFamily="18" charset="0"/>
                <a:cs typeface="Times New Roman" pitchFamily="18" charset="0"/>
              </a:rPr>
              <a:t>Then the value of the variable of counter may be 4, 5, or 6!!</a:t>
            </a:r>
          </a:p>
          <a:p>
            <a:r>
              <a:rPr lang="en-GB" sz="2800" smtClean="0">
                <a:solidFill>
                  <a:srgbClr val="000000"/>
                </a:solidFill>
                <a:latin typeface="Times New Roman" pitchFamily="18" charset="0"/>
                <a:cs typeface="Times New Roman" pitchFamily="18" charset="0"/>
              </a:rPr>
              <a:t>Two statements may be implemented in a machine language as</a:t>
            </a:r>
          </a:p>
        </p:txBody>
      </p:sp>
      <p:pic>
        <p:nvPicPr>
          <p:cNvPr id="67588" name="Picture 6"/>
          <p:cNvPicPr>
            <a:picLocks noChangeAspect="1" noChangeArrowheads="1"/>
          </p:cNvPicPr>
          <p:nvPr/>
        </p:nvPicPr>
        <p:blipFill>
          <a:blip r:embed="rId3"/>
          <a:srcRect/>
          <a:stretch>
            <a:fillRect/>
          </a:stretch>
        </p:blipFill>
        <p:spPr bwMode="auto">
          <a:xfrm>
            <a:off x="914400" y="4724400"/>
            <a:ext cx="3810000" cy="1008063"/>
          </a:xfrm>
          <a:prstGeom prst="rect">
            <a:avLst/>
          </a:prstGeom>
          <a:noFill/>
          <a:ln w="9525">
            <a:noFill/>
            <a:miter lim="800000"/>
            <a:headEnd/>
            <a:tailEnd/>
          </a:ln>
        </p:spPr>
      </p:pic>
      <p:pic>
        <p:nvPicPr>
          <p:cNvPr id="67589" name="Picture 7"/>
          <p:cNvPicPr>
            <a:picLocks noChangeAspect="1" noChangeArrowheads="1"/>
          </p:cNvPicPr>
          <p:nvPr/>
        </p:nvPicPr>
        <p:blipFill>
          <a:blip r:embed="rId4"/>
          <a:srcRect/>
          <a:stretch>
            <a:fillRect/>
          </a:stretch>
        </p:blipFill>
        <p:spPr bwMode="auto">
          <a:xfrm>
            <a:off x="5257800" y="4754563"/>
            <a:ext cx="3429000" cy="884237"/>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64</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Sleep and Wakeup: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Producer-Consumer Problem…</a:t>
            </a:r>
          </a:p>
        </p:txBody>
      </p:sp>
      <p:sp>
        <p:nvSpPr>
          <p:cNvPr id="68611" name="Rectangle 3"/>
          <p:cNvSpPr>
            <a:spLocks noGrp="1"/>
          </p:cNvSpPr>
          <p:nvPr>
            <p:ph type="body" sz="half" idx="1"/>
          </p:nvPr>
        </p:nvSpPr>
        <p:spPr>
          <a:xfrm>
            <a:off x="381000" y="3124200"/>
            <a:ext cx="8153400" cy="3505200"/>
          </a:xfrm>
        </p:spPr>
        <p:txBody>
          <a:bodyPr/>
          <a:lstStyle/>
          <a:p>
            <a:r>
              <a:rPr lang="en-GB" sz="2400" b="1" smtClean="0">
                <a:solidFill>
                  <a:srgbClr val="000000"/>
                </a:solidFill>
                <a:latin typeface="Times New Roman" pitchFamily="18" charset="0"/>
                <a:cs typeface="Times New Roman" pitchFamily="18" charset="0"/>
              </a:rPr>
              <a:t>The first problem:</a:t>
            </a:r>
          </a:p>
          <a:p>
            <a:pPr lvl="1"/>
            <a:r>
              <a:rPr lang="en-GB" sz="2000" smtClean="0">
                <a:solidFill>
                  <a:srgbClr val="000000"/>
                </a:solidFill>
                <a:latin typeface="Times New Roman" pitchFamily="18" charset="0"/>
                <a:cs typeface="Times New Roman" pitchFamily="18" charset="0"/>
              </a:rPr>
              <a:t>Uncontrolled concurrent access to variable </a:t>
            </a:r>
            <a:r>
              <a:rPr lang="en-GB" sz="2000" i="1" smtClean="0">
                <a:solidFill>
                  <a:srgbClr val="000000"/>
                </a:solidFill>
                <a:latin typeface="Times New Roman" pitchFamily="18" charset="0"/>
                <a:cs typeface="Times New Roman" pitchFamily="18" charset="0"/>
              </a:rPr>
              <a:t>count</a:t>
            </a:r>
          </a:p>
          <a:p>
            <a:r>
              <a:rPr lang="en-GB" sz="2400" b="1" smtClean="0">
                <a:solidFill>
                  <a:srgbClr val="000000"/>
                </a:solidFill>
                <a:latin typeface="Times New Roman" pitchFamily="18" charset="0"/>
                <a:cs typeface="Times New Roman" pitchFamily="18" charset="0"/>
              </a:rPr>
              <a:t>The second problem</a:t>
            </a:r>
          </a:p>
          <a:p>
            <a:pPr lvl="1"/>
            <a:r>
              <a:rPr lang="en-GB" sz="2000" smtClean="0">
                <a:solidFill>
                  <a:srgbClr val="000000"/>
                </a:solidFill>
                <a:latin typeface="Times New Roman" pitchFamily="18" charset="0"/>
                <a:cs typeface="Times New Roman" pitchFamily="18" charset="0"/>
              </a:rPr>
              <a:t>Wakeup signalization can be lost </a:t>
            </a:r>
          </a:p>
          <a:p>
            <a:pPr lvl="1"/>
            <a:r>
              <a:rPr lang="en-GB" sz="2000" smtClean="0">
                <a:solidFill>
                  <a:srgbClr val="000000"/>
                </a:solidFill>
                <a:latin typeface="Times New Roman" pitchFamily="18" charset="0"/>
                <a:cs typeface="Times New Roman" pitchFamily="18" charset="0"/>
              </a:rPr>
              <a:t>Problems</a:t>
            </a:r>
          </a:p>
          <a:p>
            <a:pPr lvl="2"/>
            <a:r>
              <a:rPr lang="en-US" sz="1800" smtClean="0">
                <a:latin typeface="Times New Roman" pitchFamily="18" charset="0"/>
                <a:cs typeface="Times New Roman" pitchFamily="18" charset="0"/>
              </a:rPr>
              <a:t>The buffer is empty and the consumer has just read count = 0 -&gt; consumer sleep, producer wakeup and insert data</a:t>
            </a:r>
          </a:p>
          <a:p>
            <a:pPr lvl="3"/>
            <a:r>
              <a:rPr lang="en-US" sz="1600" smtClean="0">
                <a:latin typeface="Times New Roman" pitchFamily="18" charset="0"/>
                <a:cs typeface="Times New Roman" pitchFamily="18" charset="0"/>
              </a:rPr>
              <a:t>Count =1, consumer is sleeping, thus the producer calls wakeup consumer</a:t>
            </a:r>
          </a:p>
          <a:p>
            <a:pPr lvl="3"/>
            <a:r>
              <a:rPr lang="en-US" sz="1600" smtClean="0">
                <a:latin typeface="Times New Roman" pitchFamily="18" charset="0"/>
                <a:cs typeface="Times New Roman" pitchFamily="18" charset="0"/>
              </a:rPr>
              <a:t>Consumer is not yet logically asleep, so the wakeup signal is lost</a:t>
            </a:r>
            <a:endParaRPr lang="de-DE" sz="1600" smtClean="0">
              <a:latin typeface="Times New Roman" pitchFamily="18" charset="0"/>
              <a:cs typeface="Times New Roman" pitchFamily="18" charset="0"/>
            </a:endParaRPr>
          </a:p>
        </p:txBody>
      </p:sp>
      <p:pic>
        <p:nvPicPr>
          <p:cNvPr id="68612" name="Picture 4"/>
          <p:cNvPicPr>
            <a:picLocks noChangeAspect="1" noChangeArrowheads="1"/>
          </p:cNvPicPr>
          <p:nvPr/>
        </p:nvPicPr>
        <p:blipFill>
          <a:blip r:embed="rId3"/>
          <a:srcRect/>
          <a:stretch>
            <a:fillRect/>
          </a:stretch>
        </p:blipFill>
        <p:spPr bwMode="auto">
          <a:xfrm>
            <a:off x="381000" y="1219200"/>
            <a:ext cx="8077200" cy="2035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65</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1143000" y="0"/>
            <a:ext cx="8001000" cy="838200"/>
          </a:xfrm>
        </p:spPr>
        <p:txBody>
          <a:bodyPr/>
          <a:lstStyle/>
          <a:p>
            <a:r>
              <a:rPr lang="en-US" smtClean="0">
                <a:latin typeface="Times New Roman" pitchFamily="18" charset="0"/>
                <a:cs typeface="Times New Roman" pitchFamily="18" charset="0"/>
              </a:rPr>
              <a:t>2.3.6- Semaphores</a:t>
            </a:r>
          </a:p>
        </p:txBody>
      </p:sp>
      <p:sp>
        <p:nvSpPr>
          <p:cNvPr id="69635" name="Rectangle 3"/>
          <p:cNvSpPr>
            <a:spLocks noGrp="1"/>
          </p:cNvSpPr>
          <p:nvPr>
            <p:ph type="body" sz="half" idx="1"/>
          </p:nvPr>
        </p:nvSpPr>
        <p:spPr>
          <a:xfrm>
            <a:off x="228600" y="838200"/>
            <a:ext cx="8686800" cy="5867400"/>
          </a:xfrm>
        </p:spPr>
        <p:txBody>
          <a:bodyPr/>
          <a:lstStyle/>
          <a:p>
            <a:pPr algn="just" eaLnBrk="1" hangingPunct="1">
              <a:lnSpc>
                <a:spcPct val="90000"/>
              </a:lnSpc>
            </a:pPr>
            <a:r>
              <a:rPr lang="de-DE" sz="2800" smtClean="0">
                <a:latin typeface="Times New Roman" pitchFamily="18" charset="0"/>
                <a:cs typeface="Times New Roman" pitchFamily="18" charset="0"/>
                <a:sym typeface="Symbol" pitchFamily="18" charset="2"/>
              </a:rPr>
              <a:t>(E.W.Dijkstra, 1965): </a:t>
            </a:r>
          </a:p>
          <a:p>
            <a:pPr lvl="1" algn="just" eaLnBrk="1" hangingPunct="1">
              <a:lnSpc>
                <a:spcPct val="90000"/>
              </a:lnSpc>
            </a:pPr>
            <a:r>
              <a:rPr lang="de-DE" sz="2400" smtClean="0">
                <a:latin typeface="Times New Roman" pitchFamily="18" charset="0"/>
                <a:cs typeface="Times New Roman" pitchFamily="18" charset="0"/>
                <a:sym typeface="Symbol" pitchFamily="18" charset="2"/>
              </a:rPr>
              <a:t>A new variable type (semaphore) could have</a:t>
            </a:r>
          </a:p>
          <a:p>
            <a:pPr lvl="2" algn="just" eaLnBrk="1" hangingPunct="1">
              <a:lnSpc>
                <a:spcPct val="90000"/>
              </a:lnSpc>
            </a:pPr>
            <a:r>
              <a:rPr lang="de-DE" sz="2000" smtClean="0">
                <a:latin typeface="Times New Roman" pitchFamily="18" charset="0"/>
                <a:cs typeface="Times New Roman" pitchFamily="18" charset="0"/>
              </a:rPr>
              <a:t>The value 0: no wakeups were saved</a:t>
            </a:r>
          </a:p>
          <a:p>
            <a:pPr lvl="2" algn="just" eaLnBrk="1" hangingPunct="1">
              <a:lnSpc>
                <a:spcPct val="90000"/>
              </a:lnSpc>
            </a:pPr>
            <a:r>
              <a:rPr lang="de-DE" sz="2000" smtClean="0">
                <a:latin typeface="Times New Roman" pitchFamily="18" charset="0"/>
                <a:cs typeface="Times New Roman" pitchFamily="18" charset="0"/>
              </a:rPr>
              <a:t>The positive value: one or more wakeups were pending</a:t>
            </a:r>
          </a:p>
          <a:p>
            <a:pPr lvl="1" algn="just" eaLnBrk="1" hangingPunct="1">
              <a:lnSpc>
                <a:spcPct val="90000"/>
              </a:lnSpc>
            </a:pPr>
            <a:r>
              <a:rPr lang="de-DE" sz="2400" smtClean="0">
                <a:latin typeface="Times New Roman" pitchFamily="18" charset="0"/>
                <a:cs typeface="Times New Roman" pitchFamily="18" charset="0"/>
              </a:rPr>
              <a:t>Two operations</a:t>
            </a:r>
          </a:p>
          <a:p>
            <a:pPr lvl="2" algn="just" eaLnBrk="1" hangingPunct="1">
              <a:lnSpc>
                <a:spcPct val="90000"/>
              </a:lnSpc>
            </a:pPr>
            <a:r>
              <a:rPr lang="de-DE" sz="2000" smtClean="0">
                <a:latin typeface="Times New Roman" pitchFamily="18" charset="0"/>
                <a:cs typeface="Times New Roman" pitchFamily="18" charset="0"/>
              </a:rPr>
              <a:t>down (sleep)</a:t>
            </a:r>
          </a:p>
          <a:p>
            <a:pPr lvl="3" algn="just" eaLnBrk="1" hangingPunct="1">
              <a:lnSpc>
                <a:spcPct val="90000"/>
              </a:lnSpc>
            </a:pPr>
            <a:r>
              <a:rPr lang="en-GB" sz="1800" smtClean="0">
                <a:latin typeface="Times New Roman" pitchFamily="18" charset="0"/>
                <a:cs typeface="Times New Roman" pitchFamily="18" charset="0"/>
              </a:rPr>
              <a:t>Checking the semaphore value is greater than 0. If so, it decrements its value &amp; continues, otherwise blocks the current process</a:t>
            </a:r>
            <a:endParaRPr lang="de-DE" sz="1800" smtClean="0">
              <a:latin typeface="Times New Roman" pitchFamily="18" charset="0"/>
              <a:cs typeface="Times New Roman" pitchFamily="18" charset="0"/>
            </a:endParaRPr>
          </a:p>
          <a:p>
            <a:pPr lvl="3" algn="just" eaLnBrk="1" hangingPunct="1">
              <a:lnSpc>
                <a:spcPct val="90000"/>
              </a:lnSpc>
            </a:pPr>
            <a:r>
              <a:rPr lang="de-DE" sz="1800" smtClean="0">
                <a:latin typeface="Times New Roman" pitchFamily="18" charset="0"/>
                <a:cs typeface="Times New Roman" pitchFamily="18" charset="0"/>
              </a:rPr>
              <a:t>checking the value, change it, and possibly going to sleep, are all done as single, indivisible atomic action</a:t>
            </a:r>
          </a:p>
          <a:p>
            <a:pPr lvl="3" algn="just" eaLnBrk="1" hangingPunct="1">
              <a:lnSpc>
                <a:spcPct val="90000"/>
              </a:lnSpc>
            </a:pPr>
            <a:r>
              <a:rPr lang="de-DE" sz="1800" smtClean="0">
                <a:latin typeface="Times New Roman" pitchFamily="18" charset="0"/>
                <a:cs typeface="Times New Roman" pitchFamily="18" charset="0"/>
              </a:rPr>
              <a:t>Once a semaphore operation has started, no other process can access the semaphore until the operation has completed or blocked</a:t>
            </a:r>
          </a:p>
          <a:p>
            <a:pPr lvl="2" algn="just" eaLnBrk="1" hangingPunct="1">
              <a:lnSpc>
                <a:spcPct val="90000"/>
              </a:lnSpc>
            </a:pPr>
            <a:r>
              <a:rPr lang="en-GB" sz="2000" smtClean="0">
                <a:latin typeface="Times New Roman" pitchFamily="18" charset="0"/>
                <a:cs typeface="Times New Roman" pitchFamily="18" charset="0"/>
              </a:rPr>
              <a:t>up (wakeup)</a:t>
            </a:r>
          </a:p>
          <a:p>
            <a:pPr lvl="3" algn="just" eaLnBrk="1" hangingPunct="1">
              <a:lnSpc>
                <a:spcPct val="90000"/>
              </a:lnSpc>
            </a:pPr>
            <a:r>
              <a:rPr lang="en-GB" sz="1800" smtClean="0">
                <a:latin typeface="Times New Roman" pitchFamily="18" charset="0"/>
                <a:cs typeface="Times New Roman" pitchFamily="18" charset="0"/>
              </a:rPr>
              <a:t>increments the semaphore’s value and wakes up a sleeping process (indivisible)</a:t>
            </a:r>
          </a:p>
          <a:p>
            <a:pPr lvl="3" algn="just" eaLnBrk="1" hangingPunct="1">
              <a:lnSpc>
                <a:spcPct val="90000"/>
              </a:lnSpc>
            </a:pPr>
            <a:r>
              <a:rPr lang="de-DE" sz="1800" smtClean="0">
                <a:latin typeface="Times New Roman" pitchFamily="18" charset="0"/>
                <a:cs typeface="Times New Roman" pitchFamily="18" charset="0"/>
              </a:rPr>
              <a:t>no process ever blocks doing an up, just as no process ever blocks doing a wakeup in the earlier model</a:t>
            </a:r>
          </a:p>
          <a:p>
            <a:pPr algn="just" eaLnBrk="1" hangingPunct="1">
              <a:lnSpc>
                <a:spcPct val="90000"/>
              </a:lnSpc>
            </a:pPr>
            <a:r>
              <a:rPr lang="de-DE" sz="2800" smtClean="0">
                <a:latin typeface="Times New Roman" pitchFamily="18" charset="0"/>
                <a:cs typeface="Times New Roman" pitchFamily="18" charset="0"/>
                <a:sym typeface="Symbol" pitchFamily="18" charset="2"/>
              </a:rPr>
              <a:t>Semaphores solve the lost-wakeup problem</a:t>
            </a:r>
            <a:endParaRPr lang="en-GB" sz="2800" smtClean="0">
              <a:latin typeface="Times New Roman" pitchFamily="18" charset="0"/>
              <a:cs typeface="Times New Roman" pitchFamily="18" charset="0"/>
              <a:sym typeface="Symbol" pitchFamily="18" charset="2"/>
            </a:endParaRPr>
          </a:p>
        </p:txBody>
      </p:sp>
      <p:sp>
        <p:nvSpPr>
          <p:cNvPr id="4" name="Rectangle 3"/>
          <p:cNvSpPr/>
          <p:nvPr/>
        </p:nvSpPr>
        <p:spPr>
          <a:xfrm>
            <a:off x="7162800" y="9144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Semaphore: a nonnegative integral counter.</a:t>
            </a:r>
          </a:p>
        </p:txBody>
      </p:sp>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66</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Semaphores: </a:t>
            </a:r>
            <a:br>
              <a:rPr lang="en-US" smtClean="0">
                <a:latin typeface="Times New Roman" pitchFamily="18" charset="0"/>
                <a:cs typeface="Times New Roman" pitchFamily="18" charset="0"/>
              </a:rPr>
            </a:br>
            <a:r>
              <a:rPr lang="en-US" sz="3200" smtClean="0">
                <a:latin typeface="Times New Roman" pitchFamily="18" charset="0"/>
                <a:cs typeface="Times New Roman" pitchFamily="18" charset="0"/>
              </a:rPr>
              <a:t>Solving Producer-Consumer Problem</a:t>
            </a:r>
          </a:p>
        </p:txBody>
      </p:sp>
      <p:sp>
        <p:nvSpPr>
          <p:cNvPr id="70659" name="Rectangle 3"/>
          <p:cNvSpPr>
            <a:spLocks noGrp="1"/>
          </p:cNvSpPr>
          <p:nvPr>
            <p:ph type="body" sz="half" idx="1"/>
          </p:nvPr>
        </p:nvSpPr>
        <p:spPr>
          <a:xfrm>
            <a:off x="5638800" y="1676400"/>
            <a:ext cx="3200400" cy="3810000"/>
          </a:xfrm>
        </p:spPr>
        <p:txBody>
          <a:bodyPr/>
          <a:lstStyle/>
          <a:p>
            <a:pPr algn="just">
              <a:buFont typeface="Arial" charset="0"/>
              <a:buNone/>
            </a:pPr>
            <a:r>
              <a:rPr lang="en-GB" sz="2800" b="1" smtClean="0">
                <a:solidFill>
                  <a:srgbClr val="000000"/>
                </a:solidFill>
                <a:latin typeface="Times New Roman" pitchFamily="18" charset="0"/>
                <a:cs typeface="Times New Roman" pitchFamily="18" charset="0"/>
              </a:rPr>
              <a:t>Uses 3 semaphores</a:t>
            </a:r>
          </a:p>
          <a:p>
            <a:pPr marL="347663" lvl="1" algn="just"/>
            <a:r>
              <a:rPr lang="de-DE" sz="2400" smtClean="0">
                <a:solidFill>
                  <a:srgbClr val="000000"/>
                </a:solidFill>
                <a:latin typeface="Times New Roman" pitchFamily="18" charset="0"/>
                <a:cs typeface="Times New Roman" pitchFamily="18" charset="0"/>
              </a:rPr>
              <a:t>full: counting the full slots (0)</a:t>
            </a:r>
          </a:p>
          <a:p>
            <a:pPr marL="347663" lvl="1" algn="just"/>
            <a:r>
              <a:rPr lang="de-DE" sz="2400" smtClean="0">
                <a:solidFill>
                  <a:srgbClr val="000000"/>
                </a:solidFill>
                <a:latin typeface="Times New Roman" pitchFamily="18" charset="0"/>
                <a:cs typeface="Times New Roman" pitchFamily="18" charset="0"/>
              </a:rPr>
              <a:t>empty: counting the empty slots (n slots)</a:t>
            </a:r>
          </a:p>
          <a:p>
            <a:pPr marL="347663" lvl="1" algn="just"/>
            <a:r>
              <a:rPr lang="de-DE" sz="2400" smtClean="0">
                <a:solidFill>
                  <a:srgbClr val="000000"/>
                </a:solidFill>
                <a:latin typeface="Times New Roman" pitchFamily="18" charset="0"/>
                <a:cs typeface="Times New Roman" pitchFamily="18" charset="0"/>
              </a:rPr>
              <a:t>mutex: make sure the producer and consumer do not access the buffer (1)</a:t>
            </a:r>
          </a:p>
        </p:txBody>
      </p:sp>
      <p:pic>
        <p:nvPicPr>
          <p:cNvPr id="70662" name="Picture 7"/>
          <p:cNvPicPr>
            <a:picLocks noChangeAspect="1" noChangeArrowheads="1"/>
          </p:cNvPicPr>
          <p:nvPr/>
        </p:nvPicPr>
        <p:blipFill>
          <a:blip r:embed="rId3"/>
          <a:srcRect/>
          <a:stretch>
            <a:fillRect/>
          </a:stretch>
        </p:blipFill>
        <p:spPr bwMode="auto">
          <a:xfrm>
            <a:off x="762000" y="1104900"/>
            <a:ext cx="4876800" cy="5676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67</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143000" y="0"/>
            <a:ext cx="8001000" cy="1143000"/>
          </a:xfrm>
        </p:spPr>
        <p:txBody>
          <a:bodyPr/>
          <a:lstStyle/>
          <a:p>
            <a:r>
              <a:rPr lang="en-US" smtClean="0">
                <a:latin typeface="Times New Roman" pitchFamily="18" charset="0"/>
                <a:cs typeface="Times New Roman" pitchFamily="18" charset="0"/>
              </a:rPr>
              <a:t>Semaphores: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Solving Producer-Consumer Problem…</a:t>
            </a:r>
          </a:p>
        </p:txBody>
      </p:sp>
      <p:sp>
        <p:nvSpPr>
          <p:cNvPr id="71683" name="Rectangle 3"/>
          <p:cNvSpPr>
            <a:spLocks noGrp="1"/>
          </p:cNvSpPr>
          <p:nvPr>
            <p:ph type="body" sz="half" idx="4294967295"/>
          </p:nvPr>
        </p:nvSpPr>
        <p:spPr>
          <a:xfrm>
            <a:off x="0" y="1066800"/>
            <a:ext cx="6324600" cy="5791200"/>
          </a:xfrm>
        </p:spPr>
        <p:txBody>
          <a:bodyPr/>
          <a:lstStyle/>
          <a:p>
            <a:pPr algn="just">
              <a:lnSpc>
                <a:spcPct val="90000"/>
              </a:lnSpc>
            </a:pPr>
            <a:r>
              <a:rPr lang="en-GB" sz="2400" b="1" smtClean="0">
                <a:solidFill>
                  <a:srgbClr val="000000"/>
                </a:solidFill>
                <a:latin typeface="Times New Roman" pitchFamily="18" charset="0"/>
                <a:cs typeface="Times New Roman" pitchFamily="18" charset="0"/>
              </a:rPr>
              <a:t>There are two ways of using semaphores:</a:t>
            </a:r>
          </a:p>
          <a:p>
            <a:pPr lvl="1" algn="just">
              <a:lnSpc>
                <a:spcPct val="90000"/>
              </a:lnSpc>
            </a:pPr>
            <a:r>
              <a:rPr lang="en-GB" sz="2000" smtClean="0">
                <a:solidFill>
                  <a:srgbClr val="000000"/>
                </a:solidFill>
                <a:latin typeface="Times New Roman" pitchFamily="18" charset="0"/>
                <a:cs typeface="Times New Roman" pitchFamily="18" charset="0"/>
              </a:rPr>
              <a:t>Mutual exclusion – binary semaphores </a:t>
            </a:r>
          </a:p>
          <a:p>
            <a:pPr lvl="2" algn="just">
              <a:lnSpc>
                <a:spcPct val="90000"/>
              </a:lnSpc>
            </a:pPr>
            <a:r>
              <a:rPr lang="en-GB" sz="1800" smtClean="0">
                <a:solidFill>
                  <a:srgbClr val="000000"/>
                </a:solidFill>
                <a:latin typeface="Times New Roman" pitchFamily="18" charset="0"/>
                <a:cs typeface="Times New Roman" pitchFamily="18" charset="0"/>
              </a:rPr>
              <a:t>Only one process can enters its critical region (reading or writing the buffer) at the same time</a:t>
            </a:r>
          </a:p>
          <a:p>
            <a:pPr lvl="1" algn="just">
              <a:lnSpc>
                <a:spcPct val="90000"/>
              </a:lnSpc>
            </a:pPr>
            <a:r>
              <a:rPr lang="en-GB" sz="2000" smtClean="0">
                <a:solidFill>
                  <a:srgbClr val="000000"/>
                </a:solidFill>
                <a:latin typeface="Times New Roman" pitchFamily="18" charset="0"/>
                <a:cs typeface="Times New Roman" pitchFamily="18" charset="0"/>
              </a:rPr>
              <a:t>Synchronization – Condition checking</a:t>
            </a:r>
          </a:p>
          <a:p>
            <a:pPr lvl="2" algn="just">
              <a:lnSpc>
                <a:spcPct val="90000"/>
              </a:lnSpc>
            </a:pPr>
            <a:r>
              <a:rPr lang="en-GB" sz="1800" smtClean="0">
                <a:solidFill>
                  <a:srgbClr val="000000"/>
                </a:solidFill>
                <a:latin typeface="Times New Roman" pitchFamily="18" charset="0"/>
                <a:cs typeface="Times New Roman" pitchFamily="18" charset="0"/>
              </a:rPr>
              <a:t>Ensure the producer stops running when the buffer full and the consumer stops running when it is empty</a:t>
            </a:r>
          </a:p>
          <a:p>
            <a:pPr algn="just">
              <a:lnSpc>
                <a:spcPct val="90000"/>
              </a:lnSpc>
            </a:pPr>
            <a:r>
              <a:rPr lang="en-GB" sz="2400" b="1" smtClean="0">
                <a:solidFill>
                  <a:srgbClr val="000000"/>
                </a:solidFill>
                <a:latin typeface="Times New Roman" pitchFamily="18" charset="0"/>
                <a:cs typeface="Times New Roman" pitchFamily="18" charset="0"/>
              </a:rPr>
              <a:t>That leads to complicated and tricky solutions that can generate deadlocks</a:t>
            </a:r>
          </a:p>
          <a:p>
            <a:pPr lvl="1" algn="just">
              <a:lnSpc>
                <a:spcPct val="90000"/>
              </a:lnSpc>
            </a:pPr>
            <a:r>
              <a:rPr lang="de-DE" sz="2000" smtClean="0">
                <a:solidFill>
                  <a:srgbClr val="000000"/>
                </a:solidFill>
                <a:latin typeface="Times New Roman" pitchFamily="18" charset="0"/>
                <a:cs typeface="Times New Roman" pitchFamily="18" charset="0"/>
              </a:rPr>
              <a:t>Two downs were reversed in order in the producer</a:t>
            </a:r>
          </a:p>
          <a:p>
            <a:pPr lvl="1" algn="just">
              <a:lnSpc>
                <a:spcPct val="90000"/>
              </a:lnSpc>
            </a:pPr>
            <a:r>
              <a:rPr lang="de-DE" sz="2000" smtClean="0">
                <a:solidFill>
                  <a:srgbClr val="000000"/>
                </a:solidFill>
                <a:latin typeface="Times New Roman" pitchFamily="18" charset="0"/>
                <a:cs typeface="Times New Roman" pitchFamily="18" charset="0"/>
              </a:rPr>
              <a:t>So, mutex was decremented before empty</a:t>
            </a:r>
          </a:p>
          <a:p>
            <a:pPr lvl="1" algn="just">
              <a:lnSpc>
                <a:spcPct val="90000"/>
              </a:lnSpc>
            </a:pPr>
            <a:r>
              <a:rPr lang="de-DE" sz="2000" smtClean="0">
                <a:solidFill>
                  <a:srgbClr val="000000"/>
                </a:solidFill>
                <a:latin typeface="Times New Roman" pitchFamily="18" charset="0"/>
                <a:cs typeface="Times New Roman" pitchFamily="18" charset="0"/>
              </a:rPr>
              <a:t>If buffer is full, mutex equals 0 before empty decrease → producer is blocked</a:t>
            </a:r>
          </a:p>
          <a:p>
            <a:pPr lvl="1" algn="just">
              <a:lnSpc>
                <a:spcPct val="90000"/>
              </a:lnSpc>
            </a:pPr>
            <a:r>
              <a:rPr lang="de-DE" sz="2000" smtClean="0">
                <a:solidFill>
                  <a:srgbClr val="000000"/>
                </a:solidFill>
                <a:latin typeface="Times New Roman" pitchFamily="18" charset="0"/>
                <a:cs typeface="Times New Roman" pitchFamily="18" charset="0"/>
              </a:rPr>
              <a:t>In next time, the consumer tried to access the buffer, it would do down on mutex to 0 → consumer is also blocked, too</a:t>
            </a:r>
          </a:p>
          <a:p>
            <a:pPr lvl="1" algn="just">
              <a:lnSpc>
                <a:spcPct val="90000"/>
              </a:lnSpc>
              <a:buFont typeface="Arial" charset="0"/>
              <a:buNone/>
            </a:pPr>
            <a:r>
              <a:rPr lang="de-DE" sz="2000" smtClean="0">
                <a:solidFill>
                  <a:srgbClr val="000000"/>
                </a:solidFill>
                <a:latin typeface="Times New Roman" pitchFamily="18" charset="0"/>
                <a:cs typeface="Times New Roman" pitchFamily="18" charset="0"/>
              </a:rPr>
              <a:t>→ both producer and consumer are blocked forever</a:t>
            </a:r>
          </a:p>
          <a:p>
            <a:pPr lvl="1" algn="just">
              <a:lnSpc>
                <a:spcPct val="90000"/>
              </a:lnSpc>
              <a:buFont typeface="Arial" charset="0"/>
              <a:buNone/>
            </a:pPr>
            <a:r>
              <a:rPr lang="de-DE" sz="2000" smtClean="0">
                <a:solidFill>
                  <a:srgbClr val="000000"/>
                </a:solidFill>
                <a:latin typeface="Times New Roman" pitchFamily="18" charset="0"/>
                <a:cs typeface="Times New Roman" pitchFamily="18" charset="0"/>
              </a:rPr>
              <a:t>→ be carful to use semaphores</a:t>
            </a:r>
          </a:p>
        </p:txBody>
      </p:sp>
      <p:pic>
        <p:nvPicPr>
          <p:cNvPr id="71684" name="Picture 5"/>
          <p:cNvPicPr>
            <a:picLocks noChangeAspect="1" noChangeArrowheads="1"/>
          </p:cNvPicPr>
          <p:nvPr/>
        </p:nvPicPr>
        <p:blipFill>
          <a:blip r:embed="rId3"/>
          <a:srcRect/>
          <a:stretch>
            <a:fillRect/>
          </a:stretch>
        </p:blipFill>
        <p:spPr bwMode="auto">
          <a:xfrm>
            <a:off x="6380163" y="3429000"/>
            <a:ext cx="2763837" cy="3429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2.3.7- Mutexes</a:t>
            </a:r>
          </a:p>
        </p:txBody>
      </p:sp>
      <p:sp>
        <p:nvSpPr>
          <p:cNvPr id="72707" name="Rectangle 3"/>
          <p:cNvSpPr>
            <a:spLocks noGrp="1"/>
          </p:cNvSpPr>
          <p:nvPr>
            <p:ph type="body" sz="half" idx="1"/>
          </p:nvPr>
        </p:nvSpPr>
        <p:spPr>
          <a:xfrm>
            <a:off x="304800" y="1219200"/>
            <a:ext cx="8458200" cy="3352800"/>
          </a:xfrm>
        </p:spPr>
        <p:txBody>
          <a:bodyPr/>
          <a:lstStyle/>
          <a:p>
            <a:pPr algn="just" eaLnBrk="1" hangingPunct="1">
              <a:lnSpc>
                <a:spcPct val="80000"/>
              </a:lnSpc>
            </a:pPr>
            <a:r>
              <a:rPr lang="de-DE" sz="2400" smtClean="0">
                <a:latin typeface="Times New Roman" pitchFamily="18" charset="0"/>
                <a:cs typeface="Times New Roman" pitchFamily="18" charset="0"/>
                <a:sym typeface="Symbol" pitchFamily="18" charset="2"/>
              </a:rPr>
              <a:t>Mutex: Binary flag (binary semaphore. Good for managing mutual exclusion to some shared resource or piece of code (</a:t>
            </a:r>
            <a:r>
              <a:rPr lang="de-DE" sz="2400" i="1" smtClean="0">
                <a:latin typeface="Times New Roman" pitchFamily="18" charset="0"/>
                <a:cs typeface="Times New Roman" pitchFamily="18" charset="0"/>
                <a:sym typeface="Symbol" pitchFamily="18" charset="2"/>
              </a:rPr>
              <a:t>it is easy and efficient to implement using thread in user mode</a:t>
            </a:r>
            <a:r>
              <a:rPr lang="de-DE" sz="2400" smtClean="0">
                <a:latin typeface="Times New Roman" pitchFamily="18" charset="0"/>
                <a:cs typeface="Times New Roman" pitchFamily="18" charset="0"/>
                <a:sym typeface="Symbol" pitchFamily="18" charset="2"/>
              </a:rPr>
              <a:t>)</a:t>
            </a:r>
          </a:p>
          <a:p>
            <a:pPr algn="just" eaLnBrk="1" hangingPunct="1">
              <a:lnSpc>
                <a:spcPct val="80000"/>
              </a:lnSpc>
            </a:pPr>
            <a:r>
              <a:rPr lang="de-DE" sz="2400" smtClean="0">
                <a:latin typeface="Times New Roman" pitchFamily="18" charset="0"/>
                <a:cs typeface="Times New Roman" pitchFamily="18" charset="0"/>
                <a:sym typeface="Symbol" pitchFamily="18" charset="2"/>
              </a:rPr>
              <a:t>A mutex is a variable that can be in one of two states</a:t>
            </a:r>
          </a:p>
          <a:p>
            <a:pPr lvl="1" algn="just" eaLnBrk="1" hangingPunct="1">
              <a:lnSpc>
                <a:spcPct val="80000"/>
              </a:lnSpc>
            </a:pPr>
            <a:r>
              <a:rPr lang="de-DE" sz="2000" smtClean="0">
                <a:latin typeface="Times New Roman" pitchFamily="18" charset="0"/>
                <a:cs typeface="Times New Roman" pitchFamily="18" charset="0"/>
              </a:rPr>
              <a:t>unlocked (0): the calling threads is </a:t>
            </a:r>
            <a:r>
              <a:rPr lang="de-DE" sz="2000" b="1" smtClean="0">
                <a:latin typeface="Times New Roman" pitchFamily="18" charset="0"/>
                <a:cs typeface="Times New Roman" pitchFamily="18" charset="0"/>
              </a:rPr>
              <a:t>free</a:t>
            </a:r>
            <a:r>
              <a:rPr lang="de-DE" sz="2000" smtClean="0">
                <a:latin typeface="Times New Roman" pitchFamily="18" charset="0"/>
                <a:cs typeface="Times New Roman" pitchFamily="18" charset="0"/>
              </a:rPr>
              <a:t> to enter the critical region</a:t>
            </a:r>
          </a:p>
          <a:p>
            <a:pPr lvl="1" algn="just" eaLnBrk="1" hangingPunct="1">
              <a:lnSpc>
                <a:spcPct val="80000"/>
              </a:lnSpc>
            </a:pPr>
            <a:r>
              <a:rPr lang="de-DE" sz="2000" smtClean="0">
                <a:latin typeface="Times New Roman" pitchFamily="18" charset="0"/>
                <a:cs typeface="Times New Roman" pitchFamily="18" charset="0"/>
              </a:rPr>
              <a:t>locked (1): the calling thread is blocked until the thread in the critical region is finished (</a:t>
            </a:r>
            <a:r>
              <a:rPr lang="de-DE" sz="2000" b="1" smtClean="0">
                <a:latin typeface="Times New Roman" pitchFamily="18" charset="0"/>
                <a:cs typeface="Times New Roman" pitchFamily="18" charset="0"/>
              </a:rPr>
              <a:t>busy</a:t>
            </a:r>
            <a:r>
              <a:rPr lang="de-DE" sz="2000" smtClean="0">
                <a:latin typeface="Times New Roman" pitchFamily="18" charset="0"/>
                <a:cs typeface="Times New Roman" pitchFamily="18" charset="0"/>
              </a:rPr>
              <a:t>)</a:t>
            </a:r>
          </a:p>
          <a:p>
            <a:pPr algn="just" eaLnBrk="1" hangingPunct="1">
              <a:lnSpc>
                <a:spcPct val="80000"/>
              </a:lnSpc>
            </a:pPr>
            <a:r>
              <a:rPr lang="de-DE" sz="2400" smtClean="0">
                <a:latin typeface="Times New Roman" pitchFamily="18" charset="0"/>
                <a:cs typeface="Times New Roman" pitchFamily="18" charset="0"/>
              </a:rPr>
              <a:t>Two procedures are used</a:t>
            </a:r>
          </a:p>
          <a:p>
            <a:pPr lvl="1" algn="just" eaLnBrk="1" hangingPunct="1">
              <a:lnSpc>
                <a:spcPct val="80000"/>
              </a:lnSpc>
            </a:pPr>
            <a:r>
              <a:rPr lang="de-DE" sz="2000" smtClean="0">
                <a:latin typeface="Times New Roman" pitchFamily="18" charset="0"/>
                <a:cs typeface="Times New Roman" pitchFamily="18" charset="0"/>
              </a:rPr>
              <a:t>mutex_lock: is called when a thread needs access to a critical region</a:t>
            </a:r>
          </a:p>
          <a:p>
            <a:pPr lvl="1" algn="just" eaLnBrk="1" hangingPunct="1">
              <a:lnSpc>
                <a:spcPct val="80000"/>
              </a:lnSpc>
            </a:pPr>
            <a:r>
              <a:rPr lang="de-DE" sz="2000" smtClean="0">
                <a:latin typeface="Times New Roman" pitchFamily="18" charset="0"/>
                <a:cs typeface="Times New Roman" pitchFamily="18" charset="0"/>
              </a:rPr>
              <a:t>mutex_unlock: is called when a thread in the critical region is finished</a:t>
            </a:r>
          </a:p>
        </p:txBody>
      </p:sp>
      <p:pic>
        <p:nvPicPr>
          <p:cNvPr id="72708" name="Picture 6"/>
          <p:cNvPicPr>
            <a:picLocks noChangeAspect="1" noChangeArrowheads="1"/>
          </p:cNvPicPr>
          <p:nvPr/>
        </p:nvPicPr>
        <p:blipFill>
          <a:blip r:embed="rId3"/>
          <a:srcRect/>
          <a:stretch>
            <a:fillRect/>
          </a:stretch>
        </p:blipFill>
        <p:spPr bwMode="auto">
          <a:xfrm>
            <a:off x="762000" y="4495800"/>
            <a:ext cx="6181725" cy="2266950"/>
          </a:xfrm>
          <a:prstGeom prst="rect">
            <a:avLst/>
          </a:prstGeom>
          <a:noFill/>
          <a:ln w="9525">
            <a:noFill/>
            <a:miter lim="800000"/>
            <a:headEnd/>
            <a:tailEnd/>
          </a:ln>
        </p:spPr>
      </p:pic>
      <p:sp>
        <p:nvSpPr>
          <p:cNvPr id="72709" name="Text Box 4"/>
          <p:cNvSpPr txBox="1">
            <a:spLocks noChangeArrowheads="1"/>
          </p:cNvSpPr>
          <p:nvPr/>
        </p:nvSpPr>
        <p:spPr bwMode="auto">
          <a:xfrm>
            <a:off x="60198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2-29.</a:t>
            </a:r>
          </a:p>
        </p:txBody>
      </p:sp>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69</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0" y="152400"/>
            <a:ext cx="8839200" cy="762000"/>
          </a:xfrm>
        </p:spPr>
        <p:txBody>
          <a:bodyPr/>
          <a:lstStyle/>
          <a:p>
            <a:r>
              <a:rPr lang="en-US" smtClean="0">
                <a:latin typeface="Times New Roman" pitchFamily="18" charset="0"/>
                <a:cs typeface="Times New Roman" pitchFamily="18" charset="0"/>
              </a:rPr>
              <a:t>2.1.1- Processes: Definition </a:t>
            </a:r>
          </a:p>
        </p:txBody>
      </p:sp>
      <p:sp>
        <p:nvSpPr>
          <p:cNvPr id="8195" name="Rectangle 3"/>
          <p:cNvSpPr>
            <a:spLocks noGrp="1"/>
          </p:cNvSpPr>
          <p:nvPr>
            <p:ph type="body" idx="4294967295"/>
          </p:nvPr>
        </p:nvSpPr>
        <p:spPr>
          <a:xfrm>
            <a:off x="304800" y="1524000"/>
            <a:ext cx="8610600" cy="3962400"/>
          </a:xfrm>
        </p:spPr>
        <p:txBody>
          <a:bodyPr>
            <a:normAutofit lnSpcReduction="10000"/>
          </a:bodyPr>
          <a:lstStyle/>
          <a:p>
            <a:pPr algn="just">
              <a:lnSpc>
                <a:spcPct val="80000"/>
              </a:lnSpc>
            </a:pPr>
            <a:r>
              <a:rPr lang="en-US" sz="2800" b="1" smtClean="0">
                <a:solidFill>
                  <a:srgbClr val="FF0000"/>
                </a:solidFill>
                <a:latin typeface="Times New Roman" pitchFamily="18" charset="0"/>
                <a:cs typeface="Times New Roman" pitchFamily="18" charset="0"/>
              </a:rPr>
              <a:t>Process</a:t>
            </a:r>
            <a:r>
              <a:rPr lang="en-US" sz="2800" smtClean="0">
                <a:solidFill>
                  <a:srgbClr val="FF0000"/>
                </a:solidFill>
                <a:latin typeface="Times New Roman" pitchFamily="18" charset="0"/>
                <a:cs typeface="Times New Roman" pitchFamily="18" charset="0"/>
              </a:rPr>
              <a:t>: </a:t>
            </a:r>
            <a:r>
              <a:rPr lang="en-US" sz="2400" smtClean="0">
                <a:solidFill>
                  <a:srgbClr val="FF0000"/>
                </a:solidFill>
                <a:latin typeface="Times New Roman" pitchFamily="18" charset="0"/>
                <a:cs typeface="Times New Roman" pitchFamily="18" charset="0"/>
              </a:rPr>
              <a:t>A program </a:t>
            </a:r>
            <a:r>
              <a:rPr lang="en-US" sz="2400" b="1" smtClean="0">
                <a:solidFill>
                  <a:srgbClr val="FF0000"/>
                </a:solidFill>
                <a:latin typeface="Times New Roman" pitchFamily="18" charset="0"/>
                <a:cs typeface="Times New Roman" pitchFamily="18" charset="0"/>
              </a:rPr>
              <a:t>in execution</a:t>
            </a:r>
          </a:p>
          <a:p>
            <a:pPr algn="just">
              <a:lnSpc>
                <a:spcPct val="80000"/>
              </a:lnSpc>
            </a:pPr>
            <a:r>
              <a:rPr lang="en-US" sz="2400" b="1" smtClean="0">
                <a:solidFill>
                  <a:srgbClr val="0000FF"/>
                </a:solidFill>
              </a:rPr>
              <a:t>Characteristics</a:t>
            </a:r>
            <a:endParaRPr lang="en-US" sz="2400" b="1" smtClean="0">
              <a:solidFill>
                <a:srgbClr val="0000FF"/>
              </a:solidFill>
              <a:latin typeface="Times New Roman" pitchFamily="18" charset="0"/>
              <a:cs typeface="Times New Roman" pitchFamily="18" charset="0"/>
            </a:endParaRPr>
          </a:p>
          <a:p>
            <a:pPr lvl="1" algn="just">
              <a:lnSpc>
                <a:spcPct val="80000"/>
              </a:lnSpc>
            </a:pPr>
            <a:r>
              <a:rPr lang="en-US" sz="2400" smtClean="0">
                <a:solidFill>
                  <a:srgbClr val="0000FF"/>
                </a:solidFill>
                <a:latin typeface="Times New Roman" pitchFamily="18" charset="0"/>
                <a:cs typeface="Times New Roman" pitchFamily="18" charset="0"/>
              </a:rPr>
              <a:t>A program loaded into its own memory and executing</a:t>
            </a:r>
          </a:p>
          <a:p>
            <a:pPr lvl="1" algn="just">
              <a:lnSpc>
                <a:spcPct val="80000"/>
              </a:lnSpc>
            </a:pPr>
            <a:r>
              <a:rPr lang="en-US" sz="2400" smtClean="0">
                <a:solidFill>
                  <a:srgbClr val="0000FF"/>
                </a:solidFill>
                <a:latin typeface="Times New Roman" pitchFamily="18" charset="0"/>
                <a:cs typeface="Times New Roman" pitchFamily="18" charset="0"/>
              </a:rPr>
              <a:t>Associated with each process is set of resources such as executable code, data, stack, CPU registers value, PC, and other information needing to run a program</a:t>
            </a:r>
          </a:p>
          <a:p>
            <a:pPr lvl="1" algn="just">
              <a:lnSpc>
                <a:spcPct val="80000"/>
              </a:lnSpc>
            </a:pPr>
            <a:r>
              <a:rPr lang="en-US" sz="2400" smtClean="0">
                <a:solidFill>
                  <a:srgbClr val="0000FF"/>
                </a:solidFill>
                <a:latin typeface="Times New Roman" pitchFamily="18" charset="0"/>
                <a:cs typeface="Times New Roman" pitchFamily="18" charset="0"/>
              </a:rPr>
              <a:t>Associated with each process is its </a:t>
            </a:r>
            <a:r>
              <a:rPr lang="en-US" sz="2400" b="1" smtClean="0">
                <a:solidFill>
                  <a:srgbClr val="0000FF"/>
                </a:solidFill>
                <a:latin typeface="Times New Roman" pitchFamily="18" charset="0"/>
                <a:cs typeface="Times New Roman" pitchFamily="18" charset="0"/>
              </a:rPr>
              <a:t>address space</a:t>
            </a:r>
            <a:r>
              <a:rPr lang="en-US" sz="2400" smtClean="0">
                <a:solidFill>
                  <a:srgbClr val="0000FF"/>
                </a:solidFill>
                <a:latin typeface="Times New Roman" pitchFamily="18" charset="0"/>
                <a:cs typeface="Times New Roman" pitchFamily="18" charset="0"/>
              </a:rPr>
              <a:t> (i.e., all memory locations that the process can read and write)</a:t>
            </a:r>
          </a:p>
          <a:p>
            <a:pPr lvl="1" algn="just">
              <a:lnSpc>
                <a:spcPct val="80000"/>
              </a:lnSpc>
            </a:pPr>
            <a:r>
              <a:rPr lang="en-US" sz="2400" smtClean="0">
                <a:solidFill>
                  <a:srgbClr val="0000FF"/>
                </a:solidFill>
              </a:rPr>
              <a:t>In some </a:t>
            </a:r>
            <a:r>
              <a:rPr lang="en-US" sz="2400" smtClean="0">
                <a:solidFill>
                  <a:srgbClr val="0000FF"/>
                </a:solidFill>
              </a:rPr>
              <a:t>OSs</a:t>
            </a:r>
            <a:r>
              <a:rPr lang="en-US" sz="2400" smtClean="0">
                <a:solidFill>
                  <a:srgbClr val="0000FF"/>
                </a:solidFill>
              </a:rPr>
              <a:t>, a process can create it’s sub-process. </a:t>
            </a:r>
            <a:endParaRPr lang="en-US" sz="2400" smtClean="0">
              <a:solidFill>
                <a:srgbClr val="0000FF"/>
              </a:solidFill>
              <a:latin typeface="Times New Roman" pitchFamily="18" charset="0"/>
              <a:cs typeface="Times New Roman" pitchFamily="18" charset="0"/>
            </a:endParaRPr>
          </a:p>
          <a:p>
            <a:pPr algn="just" eaLnBrk="1" hangingPunct="1"/>
            <a:r>
              <a:rPr lang="en-US" sz="2400" b="1" smtClean="0">
                <a:latin typeface="Times New Roman" pitchFamily="18" charset="0"/>
                <a:cs typeface="Times New Roman" pitchFamily="18" charset="0"/>
              </a:rPr>
              <a:t>Some OSs s</a:t>
            </a:r>
            <a:r>
              <a:rPr lang="en-US" sz="2400" smtClean="0">
                <a:latin typeface="Times New Roman" pitchFamily="18" charset="0"/>
                <a:cs typeface="Times New Roman" pitchFamily="18" charset="0"/>
              </a:rPr>
              <a:t>upport the ability to have concurrent operations even when there is only one CPU available (</a:t>
            </a:r>
            <a:r>
              <a:rPr lang="en-US" sz="2400" smtClean="0">
                <a:solidFill>
                  <a:srgbClr val="0000FF"/>
                </a:solidFill>
                <a:latin typeface="Times New Roman" pitchFamily="18" charset="0"/>
                <a:cs typeface="Times New Roman" pitchFamily="18" charset="0"/>
              </a:rPr>
              <a:t>pseudoparallelism</a:t>
            </a:r>
            <a:r>
              <a:rPr lang="en-US" sz="2400" smtClean="0">
                <a:latin typeface="Times New Roman" pitchFamily="18" charset="0"/>
                <a:cs typeface="Times New Roman" pitchFamily="18" charset="0"/>
              </a:rPr>
              <a:t>) based on timesharing mechanism (introduced later).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2.3.8- Monitors</a:t>
            </a:r>
          </a:p>
        </p:txBody>
      </p:sp>
      <p:sp>
        <p:nvSpPr>
          <p:cNvPr id="73731" name="Rectangle 3"/>
          <p:cNvSpPr>
            <a:spLocks noGrp="1"/>
          </p:cNvSpPr>
          <p:nvPr>
            <p:ph type="body" sz="half" idx="1"/>
          </p:nvPr>
        </p:nvSpPr>
        <p:spPr>
          <a:xfrm>
            <a:off x="228600" y="1219200"/>
            <a:ext cx="8686800" cy="5334000"/>
          </a:xfrm>
        </p:spPr>
        <p:txBody>
          <a:bodyPr>
            <a:normAutofit lnSpcReduction="10000"/>
          </a:bodyPr>
          <a:lstStyle/>
          <a:p>
            <a:pPr algn="just" eaLnBrk="1" hangingPunct="1">
              <a:lnSpc>
                <a:spcPct val="80000"/>
              </a:lnSpc>
            </a:pPr>
            <a:r>
              <a:rPr lang="de-DE" sz="2400" smtClean="0">
                <a:latin typeface="Times New Roman" pitchFamily="18" charset="0"/>
                <a:cs typeface="Times New Roman" pitchFamily="18" charset="0"/>
                <a:sym typeface="Symbol" pitchFamily="18" charset="2"/>
              </a:rPr>
              <a:t>Is a proposal of Brinch Hansen (1973) and Hoare (1974)</a:t>
            </a:r>
          </a:p>
          <a:p>
            <a:pPr algn="just" eaLnBrk="1" hangingPunct="1">
              <a:lnSpc>
                <a:spcPct val="80000"/>
              </a:lnSpc>
            </a:pPr>
            <a:r>
              <a:rPr lang="de-DE" sz="2400" smtClean="0">
                <a:latin typeface="Times New Roman" pitchFamily="18" charset="0"/>
                <a:cs typeface="Times New Roman" pitchFamily="18" charset="0"/>
                <a:sym typeface="Symbol" pitchFamily="18" charset="2"/>
              </a:rPr>
              <a:t>Is a collection of procedures, variables, and data structures that are all grouped together in a special kind of module or package</a:t>
            </a:r>
          </a:p>
          <a:p>
            <a:pPr algn="just" eaLnBrk="1" hangingPunct="1">
              <a:lnSpc>
                <a:spcPct val="80000"/>
              </a:lnSpc>
            </a:pPr>
            <a:r>
              <a:rPr lang="de-DE" sz="2400" smtClean="0">
                <a:latin typeface="Times New Roman" pitchFamily="18" charset="0"/>
                <a:cs typeface="Times New Roman" pitchFamily="18" charset="0"/>
                <a:sym typeface="Symbol" pitchFamily="18" charset="2"/>
              </a:rPr>
              <a:t>Processes may call the procedures in a monitor whenever they want to, but they cannot directly access monitor‘s internal data structures from procedures declared outside the monitor (</a:t>
            </a:r>
            <a:r>
              <a:rPr lang="de-DE" sz="2400" b="1" smtClean="0">
                <a:latin typeface="Times New Roman" pitchFamily="18" charset="0"/>
                <a:cs typeface="Times New Roman" pitchFamily="18" charset="0"/>
                <a:sym typeface="Symbol" pitchFamily="18" charset="2"/>
              </a:rPr>
              <a:t>encapsulation</a:t>
            </a:r>
            <a:r>
              <a:rPr lang="de-DE" sz="2400" smtClean="0">
                <a:latin typeface="Times New Roman" pitchFamily="18" charset="0"/>
                <a:cs typeface="Times New Roman" pitchFamily="18" charset="0"/>
                <a:sym typeface="Symbol" pitchFamily="18" charset="2"/>
              </a:rPr>
              <a:t>)</a:t>
            </a:r>
          </a:p>
          <a:p>
            <a:pPr algn="just">
              <a:lnSpc>
                <a:spcPct val="80000"/>
              </a:lnSpc>
              <a:spcBef>
                <a:spcPts val="700"/>
              </a:spcBef>
            </a:pPr>
            <a:r>
              <a:rPr lang="en-GB" sz="2400" smtClean="0">
                <a:latin typeface="Times New Roman" pitchFamily="18" charset="0"/>
                <a:cs typeface="Times New Roman" pitchFamily="18" charset="0"/>
              </a:rPr>
              <a:t>Only one process can be active in a monitor at any moment (</a:t>
            </a:r>
            <a:r>
              <a:rPr lang="en-GB" sz="2400" b="1" smtClean="0">
                <a:latin typeface="Times New Roman" pitchFamily="18" charset="0"/>
                <a:cs typeface="Times New Roman" pitchFamily="18" charset="0"/>
              </a:rPr>
              <a:t>mutual exclusion</a:t>
            </a:r>
            <a:r>
              <a:rPr lang="en-GB" sz="2400" smtClean="0">
                <a:latin typeface="Times New Roman" pitchFamily="18" charset="0"/>
                <a:cs typeface="Times New Roman" pitchFamily="18" charset="0"/>
              </a:rPr>
              <a:t>)</a:t>
            </a:r>
          </a:p>
          <a:p>
            <a:pPr algn="just">
              <a:lnSpc>
                <a:spcPct val="80000"/>
              </a:lnSpc>
              <a:spcBef>
                <a:spcPts val="700"/>
              </a:spcBef>
            </a:pPr>
            <a:r>
              <a:rPr lang="en-GB" sz="2400" smtClean="0">
                <a:latin typeface="Times New Roman" pitchFamily="18" charset="0"/>
                <a:cs typeface="Times New Roman" pitchFamily="18" charset="0"/>
              </a:rPr>
              <a:t>Monitors are programming language constructs</a:t>
            </a:r>
          </a:p>
          <a:p>
            <a:pPr algn="just">
              <a:lnSpc>
                <a:spcPct val="80000"/>
              </a:lnSpc>
              <a:spcBef>
                <a:spcPts val="700"/>
              </a:spcBef>
            </a:pPr>
            <a:r>
              <a:rPr lang="en-GB" sz="2400" smtClean="0">
                <a:latin typeface="Times New Roman" pitchFamily="18" charset="0"/>
                <a:cs typeface="Times New Roman" pitchFamily="18" charset="0"/>
              </a:rPr>
              <a:t>When a process calls a monitor procedure, it must check to see if any other procedure in currently active within monitor. </a:t>
            </a:r>
            <a:r>
              <a:rPr lang="en-GB" sz="2000" smtClean="0">
                <a:latin typeface="Times New Roman" pitchFamily="18" charset="0"/>
                <a:cs typeface="Times New Roman" pitchFamily="18" charset="0"/>
              </a:rPr>
              <a:t>If so, the calling process is suspended until the other leaves. Otherwise, it enters the monitor</a:t>
            </a:r>
          </a:p>
          <a:p>
            <a:pPr>
              <a:lnSpc>
                <a:spcPct val="80000"/>
              </a:lnSpc>
              <a:spcBef>
                <a:spcPts val="700"/>
              </a:spcBef>
            </a:pPr>
            <a:r>
              <a:rPr lang="en-GB" sz="2400" smtClean="0">
                <a:latin typeface="Times New Roman" pitchFamily="18" charset="0"/>
                <a:cs typeface="Times New Roman" pitchFamily="18" charset="0"/>
              </a:rPr>
              <a:t>Monitor are implemented using</a:t>
            </a:r>
          </a:p>
          <a:p>
            <a:pPr lvl="1" algn="just">
              <a:lnSpc>
                <a:spcPct val="80000"/>
              </a:lnSpc>
              <a:spcBef>
                <a:spcPts val="700"/>
              </a:spcBef>
            </a:pPr>
            <a:r>
              <a:rPr lang="en-GB" sz="2000" smtClean="0">
                <a:latin typeface="Times New Roman" pitchFamily="18" charset="0"/>
                <a:cs typeface="Times New Roman" pitchFamily="18" charset="0"/>
              </a:rPr>
              <a:t>Mutual exclusion in monitor is ensured by the compiler</a:t>
            </a:r>
          </a:p>
          <a:p>
            <a:pPr lvl="1" algn="just">
              <a:lnSpc>
                <a:spcPct val="80000"/>
              </a:lnSpc>
              <a:spcBef>
                <a:spcPts val="700"/>
              </a:spcBef>
            </a:pPr>
            <a:r>
              <a:rPr lang="en-GB" sz="2000" smtClean="0">
                <a:latin typeface="Times New Roman" pitchFamily="18" charset="0"/>
                <a:cs typeface="Times New Roman" pitchFamily="18" charset="0"/>
              </a:rPr>
              <a:t>Condition variables: provide the possibility of waiting</a:t>
            </a:r>
            <a:endParaRPr lang="de-DE" sz="20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70</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1143000" y="0"/>
            <a:ext cx="8001000" cy="609600"/>
          </a:xfrm>
        </p:spPr>
        <p:txBody>
          <a:bodyPr/>
          <a:lstStyle/>
          <a:p>
            <a:r>
              <a:rPr lang="en-US" smtClean="0">
                <a:latin typeface="Times New Roman" pitchFamily="18" charset="0"/>
                <a:cs typeface="Times New Roman" pitchFamily="18" charset="0"/>
              </a:rPr>
              <a:t>Monitors: Condition Variables</a:t>
            </a:r>
          </a:p>
        </p:txBody>
      </p:sp>
      <p:sp>
        <p:nvSpPr>
          <p:cNvPr id="74755" name="Rectangle 3"/>
          <p:cNvSpPr>
            <a:spLocks noGrp="1"/>
          </p:cNvSpPr>
          <p:nvPr>
            <p:ph type="body" sz="half" idx="1"/>
          </p:nvPr>
        </p:nvSpPr>
        <p:spPr>
          <a:xfrm>
            <a:off x="228600" y="1219200"/>
            <a:ext cx="8458200" cy="4343400"/>
          </a:xfrm>
        </p:spPr>
        <p:txBody>
          <a:bodyPr/>
          <a:lstStyle/>
          <a:p>
            <a:pPr algn="just"/>
            <a:r>
              <a:rPr lang="en-GB" sz="2800" smtClean="0">
                <a:latin typeface="Times New Roman" pitchFamily="18" charset="0"/>
                <a:cs typeface="Times New Roman" pitchFamily="18" charset="0"/>
              </a:rPr>
              <a:t>Used to wait for a specific condition to be fulfilled </a:t>
            </a:r>
          </a:p>
          <a:p>
            <a:pPr algn="just"/>
            <a:r>
              <a:rPr lang="en-GB" sz="2800" smtClean="0">
                <a:latin typeface="Times New Roman" pitchFamily="18" charset="0"/>
                <a:cs typeface="Times New Roman" pitchFamily="18" charset="0"/>
              </a:rPr>
              <a:t>Two operations</a:t>
            </a:r>
          </a:p>
          <a:p>
            <a:pPr lvl="1" algn="just"/>
            <a:r>
              <a:rPr lang="en-GB" sz="2400" smtClean="0">
                <a:latin typeface="Times New Roman" pitchFamily="18" charset="0"/>
                <a:cs typeface="Times New Roman" pitchFamily="18" charset="0"/>
              </a:rPr>
              <a:t>wait(): current process sleep, waiting (block state)</a:t>
            </a:r>
          </a:p>
          <a:p>
            <a:pPr lvl="1" algn="just"/>
            <a:r>
              <a:rPr lang="en-GB" sz="2400" smtClean="0">
                <a:latin typeface="Times New Roman" pitchFamily="18" charset="0"/>
                <a:cs typeface="Times New Roman" pitchFamily="18" charset="0"/>
              </a:rPr>
              <a:t>signal(): a sleeping process is awaked</a:t>
            </a:r>
          </a:p>
          <a:p>
            <a:pPr algn="just"/>
            <a:r>
              <a:rPr lang="en-GB" sz="2800" smtClean="0">
                <a:latin typeface="Times New Roman" pitchFamily="18" charset="0"/>
                <a:cs typeface="Times New Roman" pitchFamily="18" charset="0"/>
              </a:rPr>
              <a:t>When a process calls wait, the other processes get access into the monitor</a:t>
            </a:r>
          </a:p>
          <a:p>
            <a:pPr algn="just"/>
            <a:r>
              <a:rPr lang="en-GB" sz="2800" smtClean="0">
                <a:latin typeface="Times New Roman" pitchFamily="18" charset="0"/>
                <a:cs typeface="Times New Roman" pitchFamily="18" charset="0"/>
              </a:rPr>
              <a:t>The wait must come before the signal and keep track the state of each process with variables to ensure the signal losing.</a:t>
            </a:r>
            <a:endParaRPr lang="de-DE"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71</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1143000" y="0"/>
            <a:ext cx="7010400" cy="685800"/>
          </a:xfrm>
        </p:spPr>
        <p:txBody>
          <a:bodyPr/>
          <a:lstStyle/>
          <a:p>
            <a:r>
              <a:rPr lang="en-US" smtClean="0">
                <a:latin typeface="Times New Roman" pitchFamily="18" charset="0"/>
                <a:cs typeface="Times New Roman" pitchFamily="18" charset="0"/>
              </a:rPr>
              <a:t>Monitor Functions</a:t>
            </a:r>
            <a:endParaRPr lang="en-US" sz="3200" smtClean="0">
              <a:latin typeface="Times New Roman" pitchFamily="18" charset="0"/>
              <a:cs typeface="Times New Roman" pitchFamily="18" charset="0"/>
            </a:endParaRPr>
          </a:p>
        </p:txBody>
      </p:sp>
      <p:pic>
        <p:nvPicPr>
          <p:cNvPr id="75779" name="Picture 4"/>
          <p:cNvPicPr>
            <a:picLocks noChangeAspect="1" noChangeArrowheads="1"/>
          </p:cNvPicPr>
          <p:nvPr/>
        </p:nvPicPr>
        <p:blipFill>
          <a:blip r:embed="rId3"/>
          <a:srcRect/>
          <a:stretch>
            <a:fillRect/>
          </a:stretch>
        </p:blipFill>
        <p:spPr bwMode="auto">
          <a:xfrm>
            <a:off x="685800" y="685800"/>
            <a:ext cx="7772400" cy="57229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E3D93E31-36CC-478A-BAF1-3C39DD2E2D92}" type="slidenum">
              <a:rPr lang="en-US" smtClean="0"/>
              <a:pPr>
                <a:defRPr/>
              </a:pPr>
              <a:t>72</a:t>
            </a:fld>
            <a:r>
              <a:rPr lang="en-US" smtClean="0"/>
              <a:t>/79</a:t>
            </a:r>
            <a:endParaRPr lang="en-US"/>
          </a:p>
        </p:txBody>
      </p:sp>
      <p:sp>
        <p:nvSpPr>
          <p:cNvPr id="5" name="Footer Placeholder 4"/>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Monitor:</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a:t>
            </a:r>
            <a:r>
              <a:rPr lang="en-US" sz="3200" smtClean="0">
                <a:latin typeface="Times New Roman" pitchFamily="18" charset="0"/>
                <a:cs typeface="Times New Roman" pitchFamily="18" charset="0"/>
              </a:rPr>
              <a:t>Solving Producer-Consumer Problem</a:t>
            </a:r>
          </a:p>
        </p:txBody>
      </p:sp>
      <p:sp>
        <p:nvSpPr>
          <p:cNvPr id="76803" name="Text Box 4"/>
          <p:cNvSpPr txBox="1">
            <a:spLocks noChangeArrowheads="1"/>
          </p:cNvSpPr>
          <p:nvPr/>
        </p:nvSpPr>
        <p:spPr bwMode="auto">
          <a:xfrm>
            <a:off x="5791200" y="601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2-34.</a:t>
            </a:r>
          </a:p>
        </p:txBody>
      </p:sp>
      <p:pic>
        <p:nvPicPr>
          <p:cNvPr id="76804" name="Picture 6"/>
          <p:cNvPicPr>
            <a:picLocks noChangeAspect="1" noChangeArrowheads="1"/>
          </p:cNvPicPr>
          <p:nvPr/>
        </p:nvPicPr>
        <p:blipFill>
          <a:blip r:embed="rId3"/>
          <a:srcRect/>
          <a:stretch>
            <a:fillRect/>
          </a:stretch>
        </p:blipFill>
        <p:spPr bwMode="auto">
          <a:xfrm>
            <a:off x="171450" y="1219200"/>
            <a:ext cx="3867150" cy="5400675"/>
          </a:xfrm>
          <a:prstGeom prst="rect">
            <a:avLst/>
          </a:prstGeom>
          <a:noFill/>
          <a:ln w="9525">
            <a:noFill/>
            <a:miter lim="800000"/>
            <a:headEnd/>
            <a:tailEnd/>
          </a:ln>
        </p:spPr>
      </p:pic>
      <p:pic>
        <p:nvPicPr>
          <p:cNvPr id="76805" name="Picture 7"/>
          <p:cNvPicPr>
            <a:picLocks noChangeAspect="1" noChangeArrowheads="1"/>
          </p:cNvPicPr>
          <p:nvPr/>
        </p:nvPicPr>
        <p:blipFill>
          <a:blip r:embed="rId4"/>
          <a:srcRect/>
          <a:stretch>
            <a:fillRect/>
          </a:stretch>
        </p:blipFill>
        <p:spPr bwMode="auto">
          <a:xfrm>
            <a:off x="4581525" y="1295400"/>
            <a:ext cx="4410075" cy="4591050"/>
          </a:xfrm>
          <a:prstGeom prst="rect">
            <a:avLst/>
          </a:prstGeom>
          <a:noFill/>
          <a:ln w="9525">
            <a:noFill/>
            <a:miter lim="800000"/>
            <a:headEnd/>
            <a:tailEnd/>
          </a:ln>
        </p:spPr>
      </p:pic>
      <p:sp>
        <p:nvSpPr>
          <p:cNvPr id="10" name="Rectangle 9"/>
          <p:cNvSpPr/>
          <p:nvPr/>
        </p:nvSpPr>
        <p:spPr>
          <a:xfrm>
            <a:off x="2133600" y="3733800"/>
            <a:ext cx="1676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Encapsulation</a:t>
            </a:r>
          </a:p>
        </p:txBody>
      </p:sp>
      <p:sp>
        <p:nvSpPr>
          <p:cNvPr id="7" name="Slide Number Placeholder 6"/>
          <p:cNvSpPr>
            <a:spLocks noGrp="1"/>
          </p:cNvSpPr>
          <p:nvPr>
            <p:ph type="sldNum" sz="quarter" idx="12"/>
          </p:nvPr>
        </p:nvSpPr>
        <p:spPr/>
        <p:txBody>
          <a:bodyPr/>
          <a:lstStyle/>
          <a:p>
            <a:pPr>
              <a:defRPr/>
            </a:pPr>
            <a:fld id="{E3D93E31-36CC-478A-BAF1-3C39DD2E2D92}" type="slidenum">
              <a:rPr lang="en-US" smtClean="0"/>
              <a:pPr>
                <a:defRPr/>
              </a:pPr>
              <a:t>73</a:t>
            </a:fld>
            <a:r>
              <a:rPr lang="en-US" smtClean="0"/>
              <a:t>/79</a:t>
            </a:r>
            <a:endParaRPr lang="en-US"/>
          </a:p>
        </p:txBody>
      </p:sp>
      <p:sp>
        <p:nvSpPr>
          <p:cNvPr id="8" name="Footer Placeholder 7"/>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2.3.9- Message Passing</a:t>
            </a:r>
          </a:p>
        </p:txBody>
      </p:sp>
      <p:sp>
        <p:nvSpPr>
          <p:cNvPr id="77827" name="Rectangle 3"/>
          <p:cNvSpPr>
            <a:spLocks noGrp="1"/>
          </p:cNvSpPr>
          <p:nvPr>
            <p:ph type="body" sz="half" idx="1"/>
          </p:nvPr>
        </p:nvSpPr>
        <p:spPr>
          <a:xfrm>
            <a:off x="0" y="1219200"/>
            <a:ext cx="5867400" cy="5638800"/>
          </a:xfrm>
        </p:spPr>
        <p:txBody>
          <a:bodyPr/>
          <a:lstStyle/>
          <a:p>
            <a:pPr algn="just" eaLnBrk="1" hangingPunct="1"/>
            <a:r>
              <a:rPr lang="de-DE" sz="2400" smtClean="0">
                <a:latin typeface="Times New Roman" pitchFamily="18" charset="0"/>
                <a:cs typeface="Times New Roman" pitchFamily="18" charset="0"/>
                <a:sym typeface="Symbol" pitchFamily="18" charset="2"/>
              </a:rPr>
              <a:t>Using system calls (like semaphore) with 2 primitives</a:t>
            </a:r>
          </a:p>
          <a:p>
            <a:pPr lvl="1" algn="just" eaLnBrk="1" hangingPunct="1"/>
            <a:r>
              <a:rPr lang="de-DE" sz="2000" b="1" i="1" smtClean="0">
                <a:latin typeface="Times New Roman" pitchFamily="18" charset="0"/>
                <a:cs typeface="Times New Roman" pitchFamily="18" charset="0"/>
              </a:rPr>
              <a:t>send (destination, &amp;message)</a:t>
            </a:r>
            <a:r>
              <a:rPr lang="de-DE" sz="2000" smtClean="0">
                <a:latin typeface="Times New Roman" pitchFamily="18" charset="0"/>
                <a:cs typeface="Times New Roman" pitchFamily="18" charset="0"/>
              </a:rPr>
              <a:t>: sends a message to given destination</a:t>
            </a:r>
          </a:p>
          <a:p>
            <a:pPr lvl="1" algn="just" eaLnBrk="1" hangingPunct="1"/>
            <a:r>
              <a:rPr lang="de-DE" sz="2000" b="1" i="1" smtClean="0">
                <a:latin typeface="Times New Roman" pitchFamily="18" charset="0"/>
                <a:cs typeface="Times New Roman" pitchFamily="18" charset="0"/>
              </a:rPr>
              <a:t>receive (source, &amp;message)</a:t>
            </a:r>
            <a:r>
              <a:rPr lang="de-DE" sz="2000" smtClean="0">
                <a:latin typeface="Times New Roman" pitchFamily="18" charset="0"/>
                <a:cs typeface="Times New Roman" pitchFamily="18" charset="0"/>
              </a:rPr>
              <a:t>: receives a message from a given resource. If no message is available, the receiver can block until one arrives</a:t>
            </a:r>
          </a:p>
          <a:p>
            <a:pPr algn="just" eaLnBrk="1" hangingPunct="1"/>
            <a:r>
              <a:rPr lang="de-DE" sz="2400" smtClean="0">
                <a:latin typeface="Times New Roman" pitchFamily="18" charset="0"/>
                <a:cs typeface="Times New Roman" pitchFamily="18" charset="0"/>
              </a:rPr>
              <a:t>Message-Passing System is used for the communicating processes are on different machines connected by a network</a:t>
            </a:r>
          </a:p>
          <a:p>
            <a:pPr lvl="1" algn="just" eaLnBrk="1" hangingPunct="1"/>
            <a:r>
              <a:rPr lang="de-DE" sz="2000" smtClean="0">
                <a:latin typeface="Times New Roman" pitchFamily="18" charset="0"/>
                <a:cs typeface="Times New Roman" pitchFamily="18" charset="0"/>
              </a:rPr>
              <a:t>To guard against lost messages, sender and receiver can agree that as soon as a message has been received, the receiver will send back a special </a:t>
            </a:r>
            <a:r>
              <a:rPr lang="de-DE" sz="2000" b="1" smtClean="0">
                <a:latin typeface="Times New Roman" pitchFamily="18" charset="0"/>
                <a:cs typeface="Times New Roman" pitchFamily="18" charset="0"/>
              </a:rPr>
              <a:t>acknowledgement</a:t>
            </a:r>
            <a:r>
              <a:rPr lang="de-DE" sz="2000" smtClean="0">
                <a:latin typeface="Times New Roman" pitchFamily="18" charset="0"/>
                <a:cs typeface="Times New Roman" pitchFamily="18" charset="0"/>
              </a:rPr>
              <a:t> message (</a:t>
            </a:r>
            <a:r>
              <a:rPr lang="de-DE" sz="2000" i="1" smtClean="0">
                <a:latin typeface="Times New Roman" pitchFamily="18" charset="0"/>
                <a:cs typeface="Times New Roman" pitchFamily="18" charset="0"/>
              </a:rPr>
              <a:t>ensuring both process are blocked forever</a:t>
            </a:r>
            <a:r>
              <a:rPr lang="de-DE" sz="2000" smtClean="0">
                <a:latin typeface="Times New Roman" pitchFamily="18" charset="0"/>
                <a:cs typeface="Times New Roman" pitchFamily="18" charset="0"/>
              </a:rPr>
              <a:t>)</a:t>
            </a:r>
          </a:p>
        </p:txBody>
      </p:sp>
      <p:pic>
        <p:nvPicPr>
          <p:cNvPr id="77828" name="Picture 6"/>
          <p:cNvPicPr>
            <a:picLocks noChangeAspect="1" noChangeArrowheads="1"/>
          </p:cNvPicPr>
          <p:nvPr/>
        </p:nvPicPr>
        <p:blipFill>
          <a:blip r:embed="rId3"/>
          <a:srcRect/>
          <a:stretch>
            <a:fillRect/>
          </a:stretch>
        </p:blipFill>
        <p:spPr bwMode="auto">
          <a:xfrm>
            <a:off x="5903913" y="2057400"/>
            <a:ext cx="3240087" cy="40020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74</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Message Passing:</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 </a:t>
            </a:r>
            <a:r>
              <a:rPr lang="en-US" sz="3200" smtClean="0">
                <a:latin typeface="Times New Roman" pitchFamily="18" charset="0"/>
                <a:cs typeface="Times New Roman" pitchFamily="18" charset="0"/>
              </a:rPr>
              <a:t>Solving Producer-Consumer Problem</a:t>
            </a:r>
          </a:p>
        </p:txBody>
      </p:sp>
      <p:sp>
        <p:nvSpPr>
          <p:cNvPr id="78851" name="Text Box 4"/>
          <p:cNvSpPr txBox="1">
            <a:spLocks noChangeArrowheads="1"/>
          </p:cNvSpPr>
          <p:nvPr/>
        </p:nvSpPr>
        <p:spPr bwMode="auto">
          <a:xfrm>
            <a:off x="37338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2-36.</a:t>
            </a:r>
          </a:p>
        </p:txBody>
      </p:sp>
      <p:pic>
        <p:nvPicPr>
          <p:cNvPr id="78852" name="Picture 6"/>
          <p:cNvPicPr>
            <a:picLocks noChangeAspect="1" noChangeArrowheads="1"/>
          </p:cNvPicPr>
          <p:nvPr/>
        </p:nvPicPr>
        <p:blipFill>
          <a:blip r:embed="rId3"/>
          <a:srcRect/>
          <a:stretch>
            <a:fillRect/>
          </a:stretch>
        </p:blipFill>
        <p:spPr bwMode="auto">
          <a:xfrm>
            <a:off x="1147763" y="1371600"/>
            <a:ext cx="6848475" cy="4876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3D93E31-36CC-478A-BAF1-3C39DD2E2D92}" type="slidenum">
              <a:rPr lang="en-US" smtClean="0"/>
              <a:pPr>
                <a:defRPr/>
              </a:pPr>
              <a:t>75</a:t>
            </a:fld>
            <a:r>
              <a:rPr lang="en-US" smtClean="0"/>
              <a:t>/79</a:t>
            </a:r>
            <a:endParaRPr lang="en-US"/>
          </a:p>
        </p:txBody>
      </p:sp>
      <p:sp>
        <p:nvSpPr>
          <p:cNvPr id="6" name="Footer Placeholder 5"/>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1143000" y="0"/>
            <a:ext cx="8001000" cy="1143000"/>
          </a:xfrm>
        </p:spPr>
        <p:txBody>
          <a:bodyPr/>
          <a:lstStyle/>
          <a:p>
            <a:r>
              <a:rPr lang="en-US" smtClean="0">
                <a:latin typeface="Times New Roman" pitchFamily="18" charset="0"/>
                <a:cs typeface="Times New Roman" pitchFamily="18" charset="0"/>
              </a:rPr>
              <a:t>2.3.10- Barriers</a:t>
            </a:r>
          </a:p>
        </p:txBody>
      </p:sp>
      <p:sp>
        <p:nvSpPr>
          <p:cNvPr id="79875" name="Rectangle 3"/>
          <p:cNvSpPr>
            <a:spLocks noGrp="1"/>
          </p:cNvSpPr>
          <p:nvPr>
            <p:ph type="body" sz="half" idx="1"/>
          </p:nvPr>
        </p:nvSpPr>
        <p:spPr>
          <a:xfrm>
            <a:off x="381000" y="1219200"/>
            <a:ext cx="8458200" cy="2743200"/>
          </a:xfrm>
        </p:spPr>
        <p:txBody>
          <a:bodyPr/>
          <a:lstStyle/>
          <a:p>
            <a:pPr algn="just" eaLnBrk="1" hangingPunct="1">
              <a:lnSpc>
                <a:spcPct val="80000"/>
              </a:lnSpc>
            </a:pPr>
            <a:r>
              <a:rPr lang="de-DE" sz="2400" b="1" smtClean="0">
                <a:solidFill>
                  <a:srgbClr val="0000FF"/>
                </a:solidFill>
                <a:latin typeface="Times New Roman" pitchFamily="18" charset="0"/>
                <a:cs typeface="Times New Roman" pitchFamily="18" charset="0"/>
                <a:sym typeface="Symbol" pitchFamily="18" charset="2"/>
              </a:rPr>
              <a:t>Is intended for groups of processes </a:t>
            </a:r>
            <a:r>
              <a:rPr lang="de-DE" sz="2400" smtClean="0">
                <a:latin typeface="Times New Roman" pitchFamily="18" charset="0"/>
                <a:cs typeface="Times New Roman" pitchFamily="18" charset="0"/>
                <a:sym typeface="Symbol" pitchFamily="18" charset="2"/>
              </a:rPr>
              <a:t>rather than two process producer-consumer type situations</a:t>
            </a:r>
          </a:p>
          <a:p>
            <a:pPr algn="just" eaLnBrk="1" hangingPunct="1">
              <a:lnSpc>
                <a:spcPct val="80000"/>
              </a:lnSpc>
            </a:pPr>
            <a:r>
              <a:rPr lang="de-DE" sz="2400" smtClean="0">
                <a:latin typeface="Times New Roman" pitchFamily="18" charset="0"/>
                <a:cs typeface="Times New Roman" pitchFamily="18" charset="0"/>
                <a:sym typeface="Symbol" pitchFamily="18" charset="2"/>
              </a:rPr>
              <a:t>The applications are divided into </a:t>
            </a:r>
            <a:r>
              <a:rPr lang="de-DE" sz="2400" smtClean="0">
                <a:solidFill>
                  <a:srgbClr val="0000FF"/>
                </a:solidFill>
                <a:latin typeface="Times New Roman" pitchFamily="18" charset="0"/>
                <a:cs typeface="Times New Roman" pitchFamily="18" charset="0"/>
                <a:sym typeface="Symbol" pitchFamily="18" charset="2"/>
              </a:rPr>
              <a:t>phases</a:t>
            </a:r>
            <a:r>
              <a:rPr lang="de-DE" sz="2400" smtClean="0">
                <a:latin typeface="Times New Roman" pitchFamily="18" charset="0"/>
                <a:cs typeface="Times New Roman" pitchFamily="18" charset="0"/>
                <a:sym typeface="Symbol" pitchFamily="18" charset="2"/>
              </a:rPr>
              <a:t> and have the rule that </a:t>
            </a:r>
            <a:r>
              <a:rPr lang="de-DE" sz="2400" smtClean="0">
                <a:solidFill>
                  <a:srgbClr val="0000FF"/>
                </a:solidFill>
                <a:latin typeface="Times New Roman" pitchFamily="18" charset="0"/>
                <a:cs typeface="Times New Roman" pitchFamily="18" charset="0"/>
                <a:sym typeface="Symbol" pitchFamily="18" charset="2"/>
              </a:rPr>
              <a:t>no process may proceed into the next phase until all processes are ready to proceed to the next phase</a:t>
            </a:r>
            <a:r>
              <a:rPr lang="de-DE" sz="2400" smtClean="0">
                <a:latin typeface="Times New Roman" pitchFamily="18" charset="0"/>
                <a:cs typeface="Times New Roman" pitchFamily="18" charset="0"/>
                <a:sym typeface="Symbol" pitchFamily="18" charset="2"/>
              </a:rPr>
              <a:t>. </a:t>
            </a:r>
          </a:p>
          <a:p>
            <a:pPr algn="just" eaLnBrk="1" hangingPunct="1">
              <a:lnSpc>
                <a:spcPct val="80000"/>
              </a:lnSpc>
            </a:pPr>
            <a:r>
              <a:rPr lang="de-DE" sz="2400" smtClean="0">
                <a:latin typeface="Times New Roman" pitchFamily="18" charset="0"/>
                <a:cs typeface="Times New Roman" pitchFamily="18" charset="0"/>
                <a:sym typeface="Symbol" pitchFamily="18" charset="2"/>
              </a:rPr>
              <a:t>This behavior may be archived by placing a </a:t>
            </a:r>
            <a:r>
              <a:rPr lang="de-DE" sz="2400" b="1" smtClean="0">
                <a:latin typeface="Times New Roman" pitchFamily="18" charset="0"/>
                <a:cs typeface="Times New Roman" pitchFamily="18" charset="0"/>
                <a:sym typeface="Symbol" pitchFamily="18" charset="2"/>
              </a:rPr>
              <a:t>barrier</a:t>
            </a:r>
            <a:r>
              <a:rPr lang="de-DE" sz="2400" smtClean="0">
                <a:latin typeface="Times New Roman" pitchFamily="18" charset="0"/>
                <a:cs typeface="Times New Roman" pitchFamily="18" charset="0"/>
                <a:sym typeface="Symbol" pitchFamily="18" charset="2"/>
              </a:rPr>
              <a:t> at the end of each phase. </a:t>
            </a:r>
            <a:r>
              <a:rPr lang="de-DE" sz="2400" smtClean="0">
                <a:solidFill>
                  <a:srgbClr val="0000FF"/>
                </a:solidFill>
                <a:latin typeface="Times New Roman" pitchFamily="18" charset="0"/>
                <a:cs typeface="Times New Roman" pitchFamily="18" charset="0"/>
                <a:sym typeface="Symbol" pitchFamily="18" charset="2"/>
              </a:rPr>
              <a:t>When a process reaches the barrier, it is blocked until all processes have reached the b</a:t>
            </a:r>
            <a:r>
              <a:rPr lang="de-DE" sz="2400" smtClean="0">
                <a:latin typeface="Times New Roman" pitchFamily="18" charset="0"/>
                <a:cs typeface="Times New Roman" pitchFamily="18" charset="0"/>
                <a:sym typeface="Symbol" pitchFamily="18" charset="2"/>
              </a:rPr>
              <a:t>arrier.</a:t>
            </a:r>
          </a:p>
          <a:p>
            <a:pPr algn="just" eaLnBrk="1" hangingPunct="1">
              <a:lnSpc>
                <a:spcPct val="80000"/>
              </a:lnSpc>
            </a:pPr>
            <a:endParaRPr lang="de-DE" sz="2400" smtClean="0">
              <a:latin typeface="Times New Roman" pitchFamily="18" charset="0"/>
              <a:cs typeface="Times New Roman" pitchFamily="18" charset="0"/>
            </a:endParaRPr>
          </a:p>
        </p:txBody>
      </p:sp>
      <p:sp>
        <p:nvSpPr>
          <p:cNvPr id="79876" name="Text Box 4"/>
          <p:cNvSpPr txBox="1">
            <a:spLocks noChangeArrowheads="1"/>
          </p:cNvSpPr>
          <p:nvPr/>
        </p:nvSpPr>
        <p:spPr bwMode="auto">
          <a:xfrm>
            <a:off x="4038600" y="6477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2-37.</a:t>
            </a:r>
          </a:p>
        </p:txBody>
      </p:sp>
      <p:pic>
        <p:nvPicPr>
          <p:cNvPr id="79877" name="Picture 6"/>
          <p:cNvPicPr>
            <a:picLocks noChangeAspect="1" noChangeArrowheads="1"/>
          </p:cNvPicPr>
          <p:nvPr/>
        </p:nvPicPr>
        <p:blipFill>
          <a:blip r:embed="rId3"/>
          <a:srcRect/>
          <a:stretch>
            <a:fillRect/>
          </a:stretch>
        </p:blipFill>
        <p:spPr bwMode="auto">
          <a:xfrm>
            <a:off x="1390650" y="4124325"/>
            <a:ext cx="6305550" cy="22002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3D93E31-36CC-478A-BAF1-3C39DD2E2D92}" type="slidenum">
              <a:rPr lang="en-US" smtClean="0"/>
              <a:pPr>
                <a:defRPr/>
              </a:pPr>
              <a:t>76</a:t>
            </a:fld>
            <a:r>
              <a:rPr lang="en-US" smtClean="0"/>
              <a:t>/79</a:t>
            </a:r>
            <a:endParaRPr lang="en-US"/>
          </a:p>
        </p:txBody>
      </p:sp>
      <p:sp>
        <p:nvSpPr>
          <p:cNvPr id="7" name="Footer Placeholder 6"/>
          <p:cNvSpPr>
            <a:spLocks noGrp="1"/>
          </p:cNvSpPr>
          <p:nvPr>
            <p:ph type="ftr" sz="quarter" idx="11"/>
          </p:nvPr>
        </p:nvSpPr>
        <p:spPr/>
        <p:txBody>
          <a:bodyPr/>
          <a:lstStyle/>
          <a:p>
            <a:pPr>
              <a:defRPr/>
            </a:pPr>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533400" y="228600"/>
            <a:ext cx="8229600" cy="1066800"/>
          </a:xfrm>
        </p:spPr>
        <p:txBody>
          <a:bodyPr/>
          <a:lstStyle/>
          <a:p>
            <a:r>
              <a:rPr lang="en-US" smtClean="0">
                <a:latin typeface="Times New Roman" pitchFamily="18" charset="0"/>
                <a:cs typeface="Times New Roman" pitchFamily="18" charset="0"/>
              </a:rPr>
              <a:t>InterProcess Communication (IPC)</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Summary</a:t>
            </a:r>
          </a:p>
        </p:txBody>
      </p:sp>
      <p:sp>
        <p:nvSpPr>
          <p:cNvPr id="80899" name="Rectangle 3"/>
          <p:cNvSpPr>
            <a:spLocks noGrp="1"/>
          </p:cNvSpPr>
          <p:nvPr>
            <p:ph type="body" idx="1"/>
          </p:nvPr>
        </p:nvSpPr>
        <p:spPr>
          <a:xfrm>
            <a:off x="457200" y="1524000"/>
            <a:ext cx="8229600" cy="4343400"/>
          </a:xfrm>
        </p:spPr>
        <p:txBody>
          <a:bodyPr/>
          <a:lstStyle/>
          <a:p>
            <a:pPr lvl="1">
              <a:lnSpc>
                <a:spcPct val="80000"/>
              </a:lnSpc>
            </a:pPr>
            <a:r>
              <a:rPr lang="en-US" sz="2400" smtClean="0">
                <a:latin typeface="Times New Roman" pitchFamily="18" charset="0"/>
                <a:cs typeface="Times New Roman" pitchFamily="18" charset="0"/>
              </a:rPr>
              <a:t>Overview</a:t>
            </a:r>
          </a:p>
          <a:p>
            <a:pPr lvl="1">
              <a:lnSpc>
                <a:spcPct val="80000"/>
              </a:lnSpc>
            </a:pPr>
            <a:r>
              <a:rPr lang="en-US" sz="2400" smtClean="0">
                <a:latin typeface="Times New Roman" pitchFamily="18" charset="0"/>
                <a:cs typeface="Times New Roman" pitchFamily="18" charset="0"/>
              </a:rPr>
              <a:t>Race Conditions</a:t>
            </a:r>
          </a:p>
          <a:p>
            <a:pPr lvl="1">
              <a:lnSpc>
                <a:spcPct val="80000"/>
              </a:lnSpc>
            </a:pPr>
            <a:r>
              <a:rPr lang="en-US" sz="2400" smtClean="0">
                <a:latin typeface="Times New Roman" pitchFamily="18" charset="0"/>
                <a:cs typeface="Times New Roman" pitchFamily="18" charset="0"/>
              </a:rPr>
              <a:t>Critical Regions</a:t>
            </a:r>
          </a:p>
          <a:p>
            <a:pPr lvl="1">
              <a:lnSpc>
                <a:spcPct val="80000"/>
              </a:lnSpc>
            </a:pPr>
            <a:r>
              <a:rPr lang="en-US" sz="2400" smtClean="0">
                <a:latin typeface="Times New Roman" pitchFamily="18" charset="0"/>
                <a:cs typeface="Times New Roman" pitchFamily="18" charset="0"/>
              </a:rPr>
              <a:t>Mutual Exclusion with Busy Waiting: </a:t>
            </a:r>
          </a:p>
          <a:p>
            <a:pPr lvl="1">
              <a:lnSpc>
                <a:spcPct val="80000"/>
              </a:lnSpc>
              <a:buFont typeface="Arial" charset="0"/>
              <a:buNone/>
            </a:pPr>
            <a:r>
              <a:rPr lang="en-US" sz="2000" smtClean="0">
                <a:latin typeface="Times New Roman" pitchFamily="18" charset="0"/>
                <a:cs typeface="Times New Roman" pitchFamily="18" charset="0"/>
              </a:rPr>
              <a:t>    (Disable Interrupts, Lock Variables, Strict Alternative, Peterson’s solution, TSL instructions)</a:t>
            </a:r>
          </a:p>
          <a:p>
            <a:pPr lvl="1">
              <a:lnSpc>
                <a:spcPct val="80000"/>
              </a:lnSpc>
            </a:pPr>
            <a:r>
              <a:rPr lang="en-US" sz="2400" smtClean="0">
                <a:latin typeface="Times New Roman" pitchFamily="18" charset="0"/>
                <a:cs typeface="Times New Roman" pitchFamily="18" charset="0"/>
              </a:rPr>
              <a:t>Sleep and wakeup</a:t>
            </a:r>
          </a:p>
          <a:p>
            <a:pPr lvl="1">
              <a:lnSpc>
                <a:spcPct val="80000"/>
              </a:lnSpc>
            </a:pPr>
            <a:r>
              <a:rPr lang="en-US" sz="2400" smtClean="0">
                <a:latin typeface="Times New Roman" pitchFamily="18" charset="0"/>
                <a:cs typeface="Times New Roman" pitchFamily="18" charset="0"/>
              </a:rPr>
              <a:t>Semaphores</a:t>
            </a:r>
          </a:p>
          <a:p>
            <a:pPr lvl="1">
              <a:lnSpc>
                <a:spcPct val="80000"/>
              </a:lnSpc>
            </a:pPr>
            <a:r>
              <a:rPr lang="en-US" sz="2400" smtClean="0">
                <a:latin typeface="Times New Roman" pitchFamily="18" charset="0"/>
                <a:cs typeface="Times New Roman" pitchFamily="18" charset="0"/>
              </a:rPr>
              <a:t>Mutexes</a:t>
            </a:r>
          </a:p>
          <a:p>
            <a:pPr lvl="1">
              <a:lnSpc>
                <a:spcPct val="80000"/>
              </a:lnSpc>
            </a:pPr>
            <a:r>
              <a:rPr lang="en-US" sz="2400" smtClean="0">
                <a:latin typeface="Times New Roman" pitchFamily="18" charset="0"/>
                <a:cs typeface="Times New Roman" pitchFamily="18" charset="0"/>
              </a:rPr>
              <a:t>Monitors</a:t>
            </a:r>
          </a:p>
          <a:p>
            <a:pPr lvl="1">
              <a:lnSpc>
                <a:spcPct val="80000"/>
              </a:lnSpc>
            </a:pPr>
            <a:r>
              <a:rPr lang="en-US" sz="2400" smtClean="0">
                <a:latin typeface="Times New Roman" pitchFamily="18" charset="0"/>
                <a:cs typeface="Times New Roman" pitchFamily="18" charset="0"/>
              </a:rPr>
              <a:t>Message Passing</a:t>
            </a:r>
          </a:p>
          <a:p>
            <a:pPr lvl="1">
              <a:lnSpc>
                <a:spcPct val="80000"/>
              </a:lnSpc>
            </a:pPr>
            <a:r>
              <a:rPr lang="en-US" sz="2400" smtClean="0">
                <a:latin typeface="Times New Roman" pitchFamily="18" charset="0"/>
                <a:cs typeface="Times New Roman" pitchFamily="18" charset="0"/>
              </a:rPr>
              <a:t>Barriers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77</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81923" name="Rectangle 3"/>
          <p:cNvSpPr>
            <a:spLocks noGrp="1"/>
          </p:cNvSpPr>
          <p:nvPr>
            <p:ph type="body" idx="1"/>
          </p:nvPr>
        </p:nvSpPr>
        <p:spPr>
          <a:xfrm>
            <a:off x="457200" y="1600200"/>
            <a:ext cx="8229600" cy="2514600"/>
          </a:xfrm>
        </p:spPr>
        <p:txBody>
          <a:bodyPr/>
          <a:lstStyle/>
          <a:p>
            <a:pPr>
              <a:buClrTx/>
              <a:buSzTx/>
              <a:buFont typeface="Arial" charset="0"/>
              <a:buChar char="•"/>
            </a:pPr>
            <a:r>
              <a:rPr lang="en-US" b="1" smtClean="0">
                <a:latin typeface="Times New Roman" pitchFamily="18" charset="0"/>
                <a:cs typeface="Times New Roman" pitchFamily="18" charset="0"/>
              </a:rPr>
              <a:t>Processes</a:t>
            </a:r>
          </a:p>
          <a:p>
            <a:pPr>
              <a:buClrTx/>
              <a:buSzTx/>
              <a:buFont typeface="Arial" charset="0"/>
              <a:buChar char="•"/>
            </a:pPr>
            <a:r>
              <a:rPr lang="en-US" b="1" smtClean="0">
                <a:latin typeface="Times New Roman" pitchFamily="18" charset="0"/>
                <a:cs typeface="Times New Roman" pitchFamily="18" charset="0"/>
              </a:rPr>
              <a:t>Threads</a:t>
            </a:r>
          </a:p>
          <a:p>
            <a:pPr>
              <a:buClrTx/>
              <a:buSzTx/>
              <a:buFont typeface="Arial" charset="0"/>
              <a:buChar char="•"/>
            </a:pPr>
            <a:r>
              <a:rPr lang="en-US" b="1" smtClean="0">
                <a:latin typeface="Times New Roman" pitchFamily="18" charset="0"/>
                <a:cs typeface="Times New Roman" pitchFamily="18" charset="0"/>
              </a:rPr>
              <a:t>InterProcess Communication</a:t>
            </a:r>
            <a:endParaRPr lang="en-US" smtClean="0">
              <a:latin typeface="Times New Roman" pitchFamily="18" charset="0"/>
              <a:cs typeface="Times New Roman" pitchFamily="18" charset="0"/>
            </a:endParaRPr>
          </a:p>
          <a:p>
            <a:pPr>
              <a:buClrTx/>
              <a:buSzTx/>
              <a:buFont typeface="Arial" charset="0"/>
              <a:buChar char="•"/>
            </a:pPr>
            <a:endParaRPr lang="en-US" smtClean="0">
              <a:latin typeface="Times New Roman" pitchFamily="18" charset="0"/>
              <a:cs typeface="Times New Roman" pitchFamily="18" charset="0"/>
            </a:endParaRPr>
          </a:p>
        </p:txBody>
      </p:sp>
      <p:sp>
        <p:nvSpPr>
          <p:cNvPr id="81924"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0" y="990600"/>
            <a:ext cx="9144000" cy="5334000"/>
          </a:xfrm>
        </p:spPr>
        <p:txBody>
          <a:bodyPr>
            <a:noAutofit/>
          </a:bodyPr>
          <a:lstStyle/>
          <a:p>
            <a:r>
              <a:rPr lang="en-US" sz="2000" smtClean="0"/>
              <a:t>Process: a program in running</a:t>
            </a:r>
          </a:p>
          <a:p>
            <a:r>
              <a:rPr lang="en-US" sz="2000" smtClean="0"/>
              <a:t>Process has it’s own resources (memory for code and data, CPU, files,…)</a:t>
            </a:r>
          </a:p>
          <a:p>
            <a:r>
              <a:rPr lang="en-US" sz="2000" smtClean="0"/>
              <a:t>Information about each process is maintained by OS in </a:t>
            </a:r>
            <a:r>
              <a:rPr lang="en-US" sz="2000" b="1" u="sng" smtClean="0"/>
              <a:t>P</a:t>
            </a:r>
            <a:r>
              <a:rPr lang="en-US" sz="2000" smtClean="0"/>
              <a:t>rocess </a:t>
            </a:r>
            <a:r>
              <a:rPr lang="en-US" sz="2000" b="1" u="sng" smtClean="0"/>
              <a:t>C</a:t>
            </a:r>
            <a:r>
              <a:rPr lang="en-US" sz="2000" smtClean="0"/>
              <a:t>ontrol </a:t>
            </a:r>
            <a:r>
              <a:rPr lang="en-US" sz="2000" b="1" u="sng" smtClean="0"/>
              <a:t>B</a:t>
            </a:r>
            <a:r>
              <a:rPr lang="en-US" sz="2000" smtClean="0"/>
              <a:t>locks</a:t>
            </a:r>
          </a:p>
          <a:p>
            <a:r>
              <a:rPr lang="en-US" sz="2000" smtClean="0"/>
              <a:t>Ways to create a process: By system, by user, by other process, by batch file</a:t>
            </a:r>
          </a:p>
          <a:p>
            <a:r>
              <a:rPr lang="en-US" sz="2000" smtClean="0"/>
              <a:t>Processes in UNIX are managed by a process hierarchy</a:t>
            </a:r>
          </a:p>
          <a:p>
            <a:r>
              <a:rPr lang="en-US" sz="2000" smtClean="0"/>
              <a:t>In Windows, all processes are equal.</a:t>
            </a:r>
          </a:p>
          <a:p>
            <a:r>
              <a:rPr lang="en-US" sz="2000" smtClean="0"/>
              <a:t>Ways which a process termnates: Normal exit, error exit (voluntary, non-voluntary, killed)</a:t>
            </a:r>
          </a:p>
          <a:p>
            <a:r>
              <a:rPr lang="en-US" sz="2000" smtClean="0"/>
              <a:t>States of a process: New (optional), ready, running, blocked, terminated(optional)</a:t>
            </a:r>
          </a:p>
          <a:p>
            <a:r>
              <a:rPr lang="en-US" sz="2000" smtClean="0"/>
              <a:t>Interupt vector: List of routines for processing IO devices</a:t>
            </a:r>
          </a:p>
          <a:p>
            <a:r>
              <a:rPr lang="en-US" sz="2000" b="1" smtClean="0"/>
              <a:t>CPU utilization = 1 - p</a:t>
            </a:r>
            <a:r>
              <a:rPr lang="en-US" sz="2000" b="1" baseline="30000" smtClean="0"/>
              <a:t>n</a:t>
            </a:r>
            <a:r>
              <a:rPr lang="en-US" sz="2000" b="1" smtClean="0"/>
              <a:t> </a:t>
            </a:r>
            <a:endParaRPr lang="en-US" sz="2000" smtClean="0"/>
          </a:p>
          <a:p>
            <a:r>
              <a:rPr lang="en-US" sz="2000" smtClean="0"/>
              <a:t>Context switch: An overhead must be paid when a process (thread) used up it’s time slice. It’s information must be stored in it’s PCB and it is temporarily stoped and the scheduler will choose another process(thread) and makes it the current process. </a:t>
            </a:r>
          </a:p>
          <a:p>
            <a:r>
              <a:rPr lang="en-US" sz="2000" smtClean="0"/>
              <a:t>Thread: unit of execution in a process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457200" y="0"/>
            <a:ext cx="8229600" cy="914400"/>
          </a:xfrm>
        </p:spPr>
        <p:txBody>
          <a:bodyPr/>
          <a:lstStyle/>
          <a:p>
            <a:r>
              <a:rPr lang="en-US" smtClean="0"/>
              <a:t>2.1.2- </a:t>
            </a:r>
            <a:r>
              <a:rPr lang="en-US" smtClean="0">
                <a:latin typeface="Times New Roman" pitchFamily="18" charset="0"/>
                <a:cs typeface="Times New Roman" pitchFamily="18" charset="0"/>
              </a:rPr>
              <a:t>The Process Model</a:t>
            </a:r>
          </a:p>
        </p:txBody>
      </p:sp>
      <p:sp>
        <p:nvSpPr>
          <p:cNvPr id="10243" name="Rectangle 3"/>
          <p:cNvSpPr>
            <a:spLocks noGrp="1"/>
          </p:cNvSpPr>
          <p:nvPr>
            <p:ph type="body" idx="1"/>
          </p:nvPr>
        </p:nvSpPr>
        <p:spPr>
          <a:xfrm>
            <a:off x="228600" y="1295400"/>
            <a:ext cx="8610600" cy="4648200"/>
          </a:xfrm>
        </p:spPr>
        <p:txBody>
          <a:bodyPr/>
          <a:lstStyle/>
          <a:p>
            <a:pPr algn="just">
              <a:buClrTx/>
              <a:buSzTx/>
              <a:buFont typeface="Arial" charset="0"/>
              <a:buChar char="•"/>
            </a:pPr>
            <a:r>
              <a:rPr lang="en-US" sz="2800" smtClean="0">
                <a:latin typeface="Times New Roman" pitchFamily="18" charset="0"/>
                <a:cs typeface="Times New Roman" pitchFamily="18" charset="0"/>
              </a:rPr>
              <a:t>Early computers allowed only one program to be executed at a time.</a:t>
            </a:r>
          </a:p>
          <a:p>
            <a:pPr algn="just" eaLnBrk="1" hangingPunct="1">
              <a:buClrTx/>
              <a:buSzTx/>
              <a:buFont typeface="Arial" charset="0"/>
              <a:buChar char="•"/>
            </a:pPr>
            <a:r>
              <a:rPr lang="en-US" sz="2800" smtClean="0">
                <a:latin typeface="Times New Roman" pitchFamily="18" charset="0"/>
                <a:cs typeface="Times New Roman" pitchFamily="18" charset="0"/>
              </a:rPr>
              <a:t>A process is an activity of some kind.</a:t>
            </a:r>
          </a:p>
          <a:p>
            <a:pPr algn="just" eaLnBrk="1" hangingPunct="1">
              <a:buClrTx/>
              <a:buSzTx/>
              <a:buFont typeface="Arial" charset="0"/>
              <a:buChar char="•"/>
            </a:pPr>
            <a:r>
              <a:rPr lang="en-US" sz="2800" smtClean="0">
                <a:latin typeface="Times New Roman" pitchFamily="18" charset="0"/>
                <a:cs typeface="Times New Roman" pitchFamily="18" charset="0"/>
              </a:rPr>
              <a:t>A process has a program, input, output, and a state.</a:t>
            </a:r>
          </a:p>
          <a:p>
            <a:pPr algn="just" eaLnBrk="1" hangingPunct="1">
              <a:buClrTx/>
              <a:buSzTx/>
              <a:buFont typeface="Arial" charset="0"/>
              <a:buChar char="•"/>
            </a:pPr>
            <a:r>
              <a:rPr lang="en-US" sz="2800" smtClean="0">
                <a:latin typeface="Times New Roman" pitchFamily="18" charset="0"/>
                <a:cs typeface="Times New Roman" pitchFamily="18" charset="0"/>
              </a:rPr>
              <a:t>There are two </a:t>
            </a:r>
            <a:r>
              <a:rPr lang="en-US" sz="2800" smtClean="0"/>
              <a:t>basic concepts:</a:t>
            </a:r>
            <a:endParaRPr lang="en-US" sz="2800" smtClean="0">
              <a:latin typeface="Times New Roman" pitchFamily="18" charset="0"/>
              <a:cs typeface="Times New Roman" pitchFamily="18" charset="0"/>
            </a:endParaRPr>
          </a:p>
          <a:p>
            <a:pPr lvl="1" algn="just" eaLnBrk="1" hangingPunct="1"/>
            <a:r>
              <a:rPr lang="en-US" sz="2400" b="1" smtClean="0">
                <a:latin typeface="Times New Roman" pitchFamily="18" charset="0"/>
                <a:cs typeface="Times New Roman" pitchFamily="18" charset="0"/>
              </a:rPr>
              <a:t>When does a process run? </a:t>
            </a:r>
            <a:r>
              <a:rPr lang="en-US" sz="2400" b="1" smtClean="0">
                <a:latin typeface="Times New Roman" pitchFamily="18" charset="0"/>
                <a:cs typeface="Times New Roman" pitchFamily="18" charset="0"/>
                <a:sym typeface="Wingdings" pitchFamily="2" charset="2"/>
              </a:rPr>
              <a:t> </a:t>
            </a:r>
            <a:r>
              <a:rPr lang="en-US" sz="2400" b="1" smtClean="0">
                <a:latin typeface="Times New Roman" pitchFamily="18" charset="0"/>
                <a:cs typeface="Times New Roman" pitchFamily="18" charset="0"/>
              </a:rPr>
              <a:t>sequential execution</a:t>
            </a:r>
            <a:r>
              <a:rPr lang="en-US" sz="2400" smtClean="0">
                <a:latin typeface="Times New Roman" pitchFamily="18" charset="0"/>
                <a:cs typeface="Times New Roman" pitchFamily="18" charset="0"/>
              </a:rPr>
              <a:t>: no concurrency inside a process; everything happens sequentially</a:t>
            </a:r>
            <a:r>
              <a:rPr lang="de-DE" sz="2400" smtClean="0">
                <a:latin typeface="Times New Roman" pitchFamily="18" charset="0"/>
                <a:cs typeface="Times New Roman" pitchFamily="18" charset="0"/>
              </a:rPr>
              <a:t>  (</a:t>
            </a:r>
            <a:r>
              <a:rPr lang="en-US" sz="2400" i="1" smtClean="0">
                <a:latin typeface="Times New Roman" pitchFamily="18" charset="0"/>
                <a:cs typeface="Times New Roman" pitchFamily="18" charset="0"/>
              </a:rPr>
              <a:t>There is only one CPU and one </a:t>
            </a:r>
            <a:r>
              <a:rPr lang="en-US" sz="2400" b="1" i="1" smtClean="0">
                <a:solidFill>
                  <a:srgbClr val="0000FF"/>
                </a:solidFill>
                <a:latin typeface="Times New Roman" pitchFamily="18" charset="0"/>
                <a:cs typeface="Times New Roman" pitchFamily="18" charset="0"/>
              </a:rPr>
              <a:t>physical program counter</a:t>
            </a:r>
            <a:r>
              <a:rPr lang="en-US" sz="2400" smtClean="0">
                <a:latin typeface="Times New Roman" pitchFamily="18" charset="0"/>
                <a:cs typeface="Times New Roman" pitchFamily="18" charset="0"/>
              </a:rPr>
              <a:t>)</a:t>
            </a:r>
          </a:p>
          <a:p>
            <a:pPr lvl="1" algn="just" eaLnBrk="1" hangingPunct="1"/>
            <a:r>
              <a:rPr lang="en-US" sz="2400" b="1" smtClean="0">
                <a:latin typeface="Times New Roman" pitchFamily="18" charset="0"/>
                <a:cs typeface="Times New Roman" pitchFamily="18" charset="0"/>
              </a:rPr>
              <a:t>How does OS manage a process </a:t>
            </a:r>
            <a:r>
              <a:rPr lang="en-US" sz="2400" b="1" smtClean="0">
                <a:latin typeface="Times New Roman" pitchFamily="18" charset="0"/>
                <a:cs typeface="Times New Roman" pitchFamily="18" charset="0"/>
                <a:sym typeface="Wingdings" pitchFamily="2" charset="2"/>
              </a:rPr>
              <a:t> process</a:t>
            </a:r>
            <a:r>
              <a:rPr lang="en-US" sz="2400" b="1" smtClean="0">
                <a:latin typeface="Times New Roman" pitchFamily="18" charset="0"/>
                <a:cs typeface="Times New Roman" pitchFamily="18" charset="0"/>
              </a:rPr>
              <a:t> state</a:t>
            </a:r>
            <a:r>
              <a:rPr lang="en-US" sz="2400" smtClean="0">
                <a:latin typeface="Times New Roman" pitchFamily="18" charset="0"/>
                <a:cs typeface="Times New Roman" pitchFamily="18" charset="0"/>
              </a:rPr>
              <a:t>: everything that process interacts with (registers, memory, files, etc)</a:t>
            </a:r>
            <a:r>
              <a:rPr lang="de-DE" sz="2400" smtClean="0">
                <a:latin typeface="Times New Roman" pitchFamily="18" charset="0"/>
                <a:cs typeface="Times New Roman" pitchFamily="18" charset="0"/>
              </a:rPr>
              <a:t> </a:t>
            </a:r>
            <a:endParaRPr lang="en-US" sz="24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Keep in Your Mind</a:t>
            </a:r>
            <a:endParaRPr lang="en-US">
              <a:solidFill>
                <a:srgbClr val="0000FF"/>
              </a:solidFill>
            </a:endParaRPr>
          </a:p>
        </p:txBody>
      </p:sp>
      <p:sp>
        <p:nvSpPr>
          <p:cNvPr id="3" name="Content Placeholder 2"/>
          <p:cNvSpPr>
            <a:spLocks noGrp="1"/>
          </p:cNvSpPr>
          <p:nvPr>
            <p:ph idx="1"/>
          </p:nvPr>
        </p:nvSpPr>
        <p:spPr>
          <a:xfrm>
            <a:off x="0" y="685800"/>
            <a:ext cx="9067800" cy="5867400"/>
          </a:xfrm>
        </p:spPr>
        <p:txBody>
          <a:bodyPr>
            <a:noAutofit/>
          </a:bodyPr>
          <a:lstStyle/>
          <a:p>
            <a:r>
              <a:rPr lang="en-US" sz="2200" smtClean="0"/>
              <a:t>Threads can be managed in kernel or user mode</a:t>
            </a:r>
          </a:p>
          <a:p>
            <a:r>
              <a:rPr lang="en-US" sz="2200" smtClean="0"/>
              <a:t>The main disadvantage when threads are managed in user mode (program runtime environmant) is if a thread is blocked, all process is blocked too.</a:t>
            </a:r>
          </a:p>
          <a:p>
            <a:r>
              <a:rPr lang="en-US" sz="2200" smtClean="0"/>
              <a:t>When is the scheduler activated? </a:t>
            </a:r>
            <a:r>
              <a:rPr lang="en-US" sz="2200" smtClean="0">
                <a:sym typeface="Wingdings"/>
              </a:rPr>
              <a:t></a:t>
            </a:r>
            <a:r>
              <a:rPr lang="en-US" sz="2200" smtClean="0"/>
              <a:t> Whenever a change occurs in the PCBs or thread table.</a:t>
            </a:r>
          </a:p>
          <a:p>
            <a:r>
              <a:rPr lang="en-US" sz="2200" smtClean="0"/>
              <a:t>Race condition: A situation in which some processes (threads) concurrently access common resources.</a:t>
            </a:r>
          </a:p>
          <a:p>
            <a:r>
              <a:rPr lang="en-US" sz="2200" smtClean="0"/>
              <a:t>A way to avoid  race conditions is making all  accesses to common resources must be carried out sequentially through some extra </a:t>
            </a:r>
            <a:r>
              <a:rPr lang="en-US" sz="2200" smtClean="0"/>
              <a:t>variables</a:t>
            </a:r>
            <a:r>
              <a:rPr lang="en-US" sz="2200" smtClean="0"/>
              <a:t>. Before accessing common resources, values in extra variables must be tested. </a:t>
            </a:r>
          </a:p>
          <a:p>
            <a:r>
              <a:rPr lang="en-US" sz="2200" smtClean="0"/>
              <a:t>To supports processes in comunicating with others and still all protection rules must be followed, OS allows processes communicate with others through a common OS’s buffer</a:t>
            </a:r>
          </a:p>
          <a:p>
            <a:r>
              <a:rPr lang="en-US" sz="2200" smtClean="0"/>
              <a:t>Barrier: A technique allows a group of prosesses/threads must terminate together. </a:t>
            </a:r>
          </a:p>
          <a:p>
            <a:pPr>
              <a:buNone/>
            </a:pPr>
            <a:endParaRPr lang="en-US" sz="2200"/>
          </a:p>
        </p:txBody>
      </p:sp>
      <p:sp>
        <p:nvSpPr>
          <p:cNvPr id="4" name="Slide Number Placeholder 3"/>
          <p:cNvSpPr>
            <a:spLocks noGrp="1"/>
          </p:cNvSpPr>
          <p:nvPr>
            <p:ph type="sldNum" sz="quarter" idx="12"/>
          </p:nvPr>
        </p:nvSpPr>
        <p:spPr/>
        <p:txBody>
          <a:bodyPr/>
          <a:lstStyle/>
          <a:p>
            <a:fld id="{190CC846-20B3-454D-AF77-DE04E39CF884}"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0" y="122238"/>
            <a:ext cx="9144000" cy="411162"/>
          </a:xfrm>
        </p:spPr>
        <p:txBody>
          <a:bodyPr/>
          <a:lstStyle/>
          <a:p>
            <a:r>
              <a:rPr lang="en-US" smtClean="0"/>
              <a:t>The Process Model: Pr</a:t>
            </a:r>
            <a:r>
              <a:rPr lang="en-US" smtClean="0">
                <a:latin typeface="Times New Roman" pitchFamily="18" charset="0"/>
                <a:cs typeface="Times New Roman" pitchFamily="18" charset="0"/>
              </a:rPr>
              <a:t>ogram counters</a:t>
            </a:r>
          </a:p>
        </p:txBody>
      </p:sp>
      <p:pic>
        <p:nvPicPr>
          <p:cNvPr id="11267" name="Picture 11"/>
          <p:cNvPicPr>
            <a:picLocks noChangeAspect="1" noChangeArrowheads="1"/>
          </p:cNvPicPr>
          <p:nvPr/>
        </p:nvPicPr>
        <p:blipFill>
          <a:blip r:embed="rId3"/>
          <a:srcRect/>
          <a:stretch>
            <a:fillRect/>
          </a:stretch>
        </p:blipFill>
        <p:spPr bwMode="auto">
          <a:xfrm>
            <a:off x="228600" y="1295400"/>
            <a:ext cx="2608263" cy="3429000"/>
          </a:xfrm>
          <a:prstGeom prst="rect">
            <a:avLst/>
          </a:prstGeom>
          <a:noFill/>
          <a:ln w="9525">
            <a:noFill/>
            <a:miter lim="800000"/>
            <a:headEnd/>
            <a:tailEnd/>
          </a:ln>
        </p:spPr>
      </p:pic>
      <p:sp>
        <p:nvSpPr>
          <p:cNvPr id="144398" name="Text Box 4"/>
          <p:cNvSpPr txBox="1">
            <a:spLocks noChangeArrowheads="1"/>
          </p:cNvSpPr>
          <p:nvPr/>
        </p:nvSpPr>
        <p:spPr bwMode="auto">
          <a:xfrm>
            <a:off x="228600" y="4648200"/>
            <a:ext cx="1806575" cy="304800"/>
          </a:xfrm>
          <a:prstGeom prst="rect">
            <a:avLst/>
          </a:prstGeom>
          <a:solidFill>
            <a:srgbClr val="FFFF00"/>
          </a:solidFill>
          <a:ln w="9525">
            <a:noFill/>
            <a:miter lim="800000"/>
            <a:headEnd/>
            <a:tailEnd/>
          </a:ln>
        </p:spPr>
        <p:txBody>
          <a:bodyPr wrap="none">
            <a:spAutoFit/>
          </a:bodyPr>
          <a:lstStyle/>
          <a:p>
            <a:r>
              <a:rPr lang="en-US" sz="1400" b="1">
                <a:latin typeface="Times New Roman" pitchFamily="18" charset="0"/>
              </a:rPr>
              <a:t>Tanenbaum, Fig. 2-1.</a:t>
            </a:r>
          </a:p>
        </p:txBody>
      </p:sp>
      <p:pic>
        <p:nvPicPr>
          <p:cNvPr id="11269" name="Picture 7"/>
          <p:cNvPicPr>
            <a:picLocks noChangeAspect="1" noChangeArrowheads="1"/>
          </p:cNvPicPr>
          <p:nvPr/>
        </p:nvPicPr>
        <p:blipFill>
          <a:blip r:embed="rId4"/>
          <a:srcRect/>
          <a:stretch>
            <a:fillRect/>
          </a:stretch>
        </p:blipFill>
        <p:spPr bwMode="auto">
          <a:xfrm>
            <a:off x="3733800" y="3133725"/>
            <a:ext cx="5191125" cy="2124075"/>
          </a:xfrm>
          <a:prstGeom prst="rect">
            <a:avLst/>
          </a:prstGeom>
          <a:noFill/>
          <a:ln w="9525">
            <a:noFill/>
            <a:miter lim="800000"/>
            <a:headEnd/>
            <a:tailEnd/>
          </a:ln>
        </p:spPr>
      </p:pic>
      <p:pic>
        <p:nvPicPr>
          <p:cNvPr id="11270" name="Picture 8"/>
          <p:cNvPicPr>
            <a:picLocks noChangeAspect="1" noChangeArrowheads="1"/>
          </p:cNvPicPr>
          <p:nvPr/>
        </p:nvPicPr>
        <p:blipFill>
          <a:blip r:embed="rId5"/>
          <a:srcRect/>
          <a:stretch>
            <a:fillRect/>
          </a:stretch>
        </p:blipFill>
        <p:spPr bwMode="auto">
          <a:xfrm>
            <a:off x="5257801" y="1295400"/>
            <a:ext cx="3114674" cy="2095038"/>
          </a:xfrm>
          <a:prstGeom prst="rect">
            <a:avLst/>
          </a:prstGeom>
          <a:noFill/>
          <a:ln w="9525">
            <a:noFill/>
            <a:miter lim="800000"/>
            <a:headEnd/>
            <a:tailEnd/>
          </a:ln>
        </p:spPr>
      </p:pic>
      <p:sp>
        <p:nvSpPr>
          <p:cNvPr id="9" name="Rectangle 8"/>
          <p:cNvSpPr/>
          <p:nvPr/>
        </p:nvSpPr>
        <p:spPr>
          <a:xfrm>
            <a:off x="0" y="83820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Counter: a variable that maintains  the instruction order that executes.</a:t>
            </a:r>
          </a:p>
        </p:txBody>
      </p:sp>
      <p:sp>
        <p:nvSpPr>
          <p:cNvPr id="11" name="Rectangle 10"/>
          <p:cNvSpPr/>
          <p:nvPr/>
        </p:nvSpPr>
        <p:spPr>
          <a:xfrm>
            <a:off x="152400" y="5257800"/>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 a single-tasking system,  such as DOS, only one counter is needed.</a:t>
            </a:r>
            <a:endParaRPr lang="en-US"/>
          </a:p>
        </p:txBody>
      </p:sp>
      <p:sp>
        <p:nvSpPr>
          <p:cNvPr id="12" name="Rectangle 11"/>
          <p:cNvSpPr/>
          <p:nvPr/>
        </p:nvSpPr>
        <p:spPr>
          <a:xfrm>
            <a:off x="4038600" y="5257800"/>
            <a:ext cx="487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 a multi-tasking system with pseudo-parallel mode using time-sharing, each counter is maintained for a process.</a:t>
            </a:r>
            <a:endParaRPr lang="en-US"/>
          </a:p>
        </p:txBody>
      </p:sp>
      <p:cxnSp>
        <p:nvCxnSpPr>
          <p:cNvPr id="14" name="Straight Arrow Connector 13"/>
          <p:cNvCxnSpPr/>
          <p:nvPr/>
        </p:nvCxnSpPr>
        <p:spPr>
          <a:xfrm>
            <a:off x="2667000" y="2133600"/>
            <a:ext cx="24384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667000" y="2133600"/>
            <a:ext cx="31242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67000" y="2133600"/>
            <a:ext cx="3733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190CC846-20B3-454D-AF77-DE04E39CF884}" type="slidenum">
              <a:rPr lang="en-US" smtClean="0"/>
              <a:pPr/>
              <a:t>9</a:t>
            </a:fld>
            <a:endParaRPr lang="en-US"/>
          </a:p>
        </p:txBody>
      </p:sp>
      <p:sp>
        <p:nvSpPr>
          <p:cNvPr id="15" name="Footer Placeholder 14"/>
          <p:cNvSpPr>
            <a:spLocks noGrp="1"/>
          </p:cNvSpPr>
          <p:nvPr>
            <p:ph type="ftr" sz="quarter" idx="11"/>
          </p:nvPr>
        </p:nvSpPr>
        <p:spPr/>
        <p:txBody>
          <a:bodyPr/>
          <a:lstStyle/>
          <a:p>
            <a:r>
              <a:rPr lang="en-US" smtClean="0"/>
              <a:t>Processes - Threads - Part1 (80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4398"/>
                                        </p:tgtEl>
                                        <p:attrNameLst>
                                          <p:attrName>style.visibility</p:attrName>
                                        </p:attrNameLst>
                                      </p:cBhvr>
                                      <p:to>
                                        <p:strVal val="visible"/>
                                      </p:to>
                                    </p:set>
                                    <p:animEffect transition="in" filter="box(in)">
                                      <p:cBhvr>
                                        <p:cTn id="7" dur="500"/>
                                        <p:tgtEl>
                                          <p:spTgt spid="14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7335</Words>
  <Application>Microsoft Office PowerPoint</Application>
  <PresentationFormat>On-screen Show (4:3)</PresentationFormat>
  <Paragraphs>945</Paragraphs>
  <Slides>80</Slides>
  <Notes>67</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2  Processes and Threads  Part 1 (2 slots)</vt:lpstr>
      <vt:lpstr>Introduction</vt:lpstr>
      <vt:lpstr>Objectives</vt:lpstr>
      <vt:lpstr>Objectives…</vt:lpstr>
      <vt:lpstr>Objectives…</vt:lpstr>
      <vt:lpstr>2.1- Processes</vt:lpstr>
      <vt:lpstr>2.1.1- Processes: Definition </vt:lpstr>
      <vt:lpstr>2.1.2- The Process Model</vt:lpstr>
      <vt:lpstr>The Process Model: Program counters</vt:lpstr>
      <vt:lpstr>The Process Model…</vt:lpstr>
      <vt:lpstr>2.1.3- Process Creation</vt:lpstr>
      <vt:lpstr>2.1.4- Process Hierarchies</vt:lpstr>
      <vt:lpstr>2.1.5- Process Termination</vt:lpstr>
      <vt:lpstr>2.1.6- Process State</vt:lpstr>
      <vt:lpstr>2.1.7-Transition States</vt:lpstr>
      <vt:lpstr>2.1.8- Implementation of Processes</vt:lpstr>
      <vt:lpstr>Implement: PCB Structure</vt:lpstr>
      <vt:lpstr>Implement:  Swiching Between Processes</vt:lpstr>
      <vt:lpstr>Implement: System Calls</vt:lpstr>
      <vt:lpstr>Implementation of Processes …</vt:lpstr>
      <vt:lpstr>2.1.9- Modeling Multiprogramming</vt:lpstr>
      <vt:lpstr>Modeling Multiprogramming…</vt:lpstr>
      <vt:lpstr>Slide 23</vt:lpstr>
      <vt:lpstr>2.2- Threads</vt:lpstr>
      <vt:lpstr>2.2.1- Threads: Overview</vt:lpstr>
      <vt:lpstr>Threads: Overview…</vt:lpstr>
      <vt:lpstr>2.2.2-Threads: Definitions &amp; Properties</vt:lpstr>
      <vt:lpstr>Threads: Multithreading</vt:lpstr>
      <vt:lpstr>2.2.3- Threads: Models</vt:lpstr>
      <vt:lpstr>2.2.4- Threads: Benefits/Complications</vt:lpstr>
      <vt:lpstr>2.2.5- Implementing Threads in User Space</vt:lpstr>
      <vt:lpstr>Implementing Threads in User Space…</vt:lpstr>
      <vt:lpstr>2.2.6- Implementing Threads in the Kernel</vt:lpstr>
      <vt:lpstr>Implementing Threads in the Kernel…</vt:lpstr>
      <vt:lpstr>2.2.7- Hybrid Implementations</vt:lpstr>
      <vt:lpstr>2.2.8- Pop-Up Threads</vt:lpstr>
      <vt:lpstr>2.2.9- Three Primitive Thread Libraries</vt:lpstr>
      <vt:lpstr>2.2.10- Scheduler Activations</vt:lpstr>
      <vt:lpstr>Scheduler Activations…</vt:lpstr>
      <vt:lpstr>Scheduler Activations…</vt:lpstr>
      <vt:lpstr>2.2.11- Single-Threaded  Multithreaded</vt:lpstr>
      <vt:lpstr>Single-Threaded  Multithreaded..</vt:lpstr>
      <vt:lpstr>Threads Summary</vt:lpstr>
      <vt:lpstr>2.3- InterProcess Communication (IPC)</vt:lpstr>
      <vt:lpstr>2.3.1- IPC: Overview</vt:lpstr>
      <vt:lpstr>2.3.2- Race Conditions</vt:lpstr>
      <vt:lpstr>Race Conditions</vt:lpstr>
      <vt:lpstr>Race Conditions …</vt:lpstr>
      <vt:lpstr>2.3.3- Critical Regions – Vùng găng</vt:lpstr>
      <vt:lpstr>Critical Regions…</vt:lpstr>
      <vt:lpstr>2.3.4- Mutual Exclusion with Busy Waiting</vt:lpstr>
      <vt:lpstr>Busy Waiting: A Study Problem</vt:lpstr>
      <vt:lpstr>Busy Waiting: Disabling Interrupts</vt:lpstr>
      <vt:lpstr>Busy Waiting: Lock Variables</vt:lpstr>
      <vt:lpstr>Busy Waiting: Lock Variables</vt:lpstr>
      <vt:lpstr>Busy Waiting : Strict Alternation</vt:lpstr>
      <vt:lpstr>Busy Waiting : Peterson’s Solution</vt:lpstr>
      <vt:lpstr>Busy Waiting : Peterson’s Solution…</vt:lpstr>
      <vt:lpstr>Busy Waiting : The TSL Instruction</vt:lpstr>
      <vt:lpstr>Busy Waiting : The TSL Instruction</vt:lpstr>
      <vt:lpstr>2.3.5- IPC: Sleep and Wakeup</vt:lpstr>
      <vt:lpstr>Sleep and Wakeup: Producer-Consumer Problem</vt:lpstr>
      <vt:lpstr>Sleep and Wakeup: Producer-Consumer Problem…</vt:lpstr>
      <vt:lpstr>Sleep and Wakeup: Producer-Consumer Problem…</vt:lpstr>
      <vt:lpstr>Sleep and Wakeup: Producer-Consumer Problem…</vt:lpstr>
      <vt:lpstr>2.3.6- Semaphores</vt:lpstr>
      <vt:lpstr>Semaphores:  Solving Producer-Consumer Problem</vt:lpstr>
      <vt:lpstr>Semaphores:  Solving Producer-Consumer Problem…</vt:lpstr>
      <vt:lpstr>2.3.7- Mutexes</vt:lpstr>
      <vt:lpstr>2.3.8- Monitors</vt:lpstr>
      <vt:lpstr>Monitors: Condition Variables</vt:lpstr>
      <vt:lpstr>Monitor Functions</vt:lpstr>
      <vt:lpstr>Monitor:  Solving Producer-Consumer Problem</vt:lpstr>
      <vt:lpstr>2.3.9- Message Passing</vt:lpstr>
      <vt:lpstr>Message Passing:  Solving Producer-Consumer Problem</vt:lpstr>
      <vt:lpstr>2.3.10- Barriers</vt:lpstr>
      <vt:lpstr>InterProcess Communication (IPC) Summary</vt:lpstr>
      <vt:lpstr>Summary</vt:lpstr>
      <vt:lpstr>Keep in Your Mind</vt:lpstr>
      <vt:lpstr>Keep in Your Mind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25</cp:revision>
  <dcterms:created xsi:type="dcterms:W3CDTF">2013-07-11T00:46:38Z</dcterms:created>
  <dcterms:modified xsi:type="dcterms:W3CDTF">2013-09-13T01:52:13Z</dcterms:modified>
</cp:coreProperties>
</file>