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30" autoAdjust="0"/>
  </p:normalViewPr>
  <p:slideViewPr>
    <p:cSldViewPr snapToGrid="0">
      <p:cViewPr varScale="1">
        <p:scale>
          <a:sx n="84" d="100"/>
          <a:sy n="84" d="100"/>
        </p:scale>
        <p:origin x="62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2FA8-1808-4D68-949A-F93833EF4D9E}" type="datetimeFigureOut">
              <a:rPr lang="en-US" smtClean="0"/>
              <a:t>14/07/2020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87DE-B9EC-4EE5-8609-039BF0E7E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797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2FA8-1808-4D68-949A-F93833EF4D9E}" type="datetimeFigureOut">
              <a:rPr lang="en-US" smtClean="0"/>
              <a:t>14/07/2020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87DE-B9EC-4EE5-8609-039BF0E7E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016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2FA8-1808-4D68-949A-F93833EF4D9E}" type="datetimeFigureOut">
              <a:rPr lang="en-US" smtClean="0"/>
              <a:t>14/07/2020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87DE-B9EC-4EE5-8609-039BF0E7E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23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2FA8-1808-4D68-949A-F93833EF4D9E}" type="datetimeFigureOut">
              <a:rPr lang="en-US" smtClean="0"/>
              <a:t>14/07/2020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87DE-B9EC-4EE5-8609-039BF0E7E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01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2FA8-1808-4D68-949A-F93833EF4D9E}" type="datetimeFigureOut">
              <a:rPr lang="en-US" smtClean="0"/>
              <a:t>14/07/2020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87DE-B9EC-4EE5-8609-039BF0E7E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62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2FA8-1808-4D68-949A-F93833EF4D9E}" type="datetimeFigureOut">
              <a:rPr lang="en-US" smtClean="0"/>
              <a:t>14/07/2020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87DE-B9EC-4EE5-8609-039BF0E7E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953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2FA8-1808-4D68-949A-F93833EF4D9E}" type="datetimeFigureOut">
              <a:rPr lang="en-US" smtClean="0"/>
              <a:t>14/07/2020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87DE-B9EC-4EE5-8609-039BF0E7E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89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2FA8-1808-4D68-949A-F93833EF4D9E}" type="datetimeFigureOut">
              <a:rPr lang="en-US" smtClean="0"/>
              <a:t>14/07/2020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87DE-B9EC-4EE5-8609-039BF0E7E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988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2FA8-1808-4D68-949A-F93833EF4D9E}" type="datetimeFigureOut">
              <a:rPr lang="en-US" smtClean="0"/>
              <a:t>14/07/2020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87DE-B9EC-4EE5-8609-039BF0E7E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464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2FA8-1808-4D68-949A-F93833EF4D9E}" type="datetimeFigureOut">
              <a:rPr lang="en-US" smtClean="0"/>
              <a:t>14/07/2020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38987DE-B9EC-4EE5-8609-039BF0E7E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6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2FA8-1808-4D68-949A-F93833EF4D9E}" type="datetimeFigureOut">
              <a:rPr lang="en-US" smtClean="0"/>
              <a:t>14/07/2020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87DE-B9EC-4EE5-8609-039BF0E7E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357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2FA8-1808-4D68-949A-F93833EF4D9E}" type="datetimeFigureOut">
              <a:rPr lang="en-US" smtClean="0"/>
              <a:t>14/07/2020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87DE-B9EC-4EE5-8609-039BF0E7E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261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2FA8-1808-4D68-949A-F93833EF4D9E}" type="datetimeFigureOut">
              <a:rPr lang="en-US" smtClean="0"/>
              <a:t>14/07/2020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87DE-B9EC-4EE5-8609-039BF0E7E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80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2FA8-1808-4D68-949A-F93833EF4D9E}" type="datetimeFigureOut">
              <a:rPr lang="en-US" smtClean="0"/>
              <a:t>14/07/2020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87DE-B9EC-4EE5-8609-039BF0E7E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37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2FA8-1808-4D68-949A-F93833EF4D9E}" type="datetimeFigureOut">
              <a:rPr lang="en-US" smtClean="0"/>
              <a:t>14/07/2020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87DE-B9EC-4EE5-8609-039BF0E7E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84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2FA8-1808-4D68-949A-F93833EF4D9E}" type="datetimeFigureOut">
              <a:rPr lang="en-US" smtClean="0"/>
              <a:t>14/07/2020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87DE-B9EC-4EE5-8609-039BF0E7E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63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2FA8-1808-4D68-949A-F93833EF4D9E}" type="datetimeFigureOut">
              <a:rPr lang="en-US" smtClean="0"/>
              <a:t>14/07/2020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87DE-B9EC-4EE5-8609-039BF0E7E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05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B1E2FA8-1808-4D68-949A-F93833EF4D9E}" type="datetimeFigureOut">
              <a:rPr lang="en-US" smtClean="0"/>
              <a:t>14/07/2020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38987DE-B9EC-4EE5-8609-039BF0E7E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20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0056" y="1766278"/>
            <a:ext cx="10109674" cy="1435694"/>
          </a:xfrm>
        </p:spPr>
        <p:txBody>
          <a:bodyPr>
            <a:noAutofit/>
          </a:bodyPr>
          <a:lstStyle/>
          <a:p>
            <a:r>
              <a:rPr lang="en-US" sz="72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	</a:t>
            </a:r>
            <a:r>
              <a:rPr lang="en-US" sz="7200" b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THE HISTORY OF </a:t>
            </a:r>
            <a:r>
              <a:rPr lang="en-US" sz="7200" b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WI-FI</a:t>
            </a:r>
            <a:endParaRPr lang="en-US" sz="7200" b="1">
              <a:ln w="13462">
                <a:solidFill>
                  <a:schemeClr val="bg1"/>
                </a:solidFill>
                <a:prstDash val="solid"/>
              </a:ln>
              <a:solidFill>
                <a:srgbClr val="FFC00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356" y="3825815"/>
            <a:ext cx="2517864" cy="251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23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598064" y="1257342"/>
            <a:ext cx="9041404" cy="151260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823539" y="166985"/>
            <a:ext cx="79355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Logical Link Control (LLC)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94618" y="1090315"/>
            <a:ext cx="905854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(Body)"/>
              </a:rPr>
              <a:t>The LLC provides end-to-end link control over 802.11-based </a:t>
            </a:r>
            <a:r>
              <a:rPr lang="en-US" sz="2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(Body)"/>
              </a:rPr>
              <a:t>wireless </a:t>
            </a:r>
            <a:r>
              <a:rPr lang="en-US" sz="22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(Body)"/>
              </a:rPr>
              <a:t>LAN</a:t>
            </a: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sz="2200">
                <a:latin typeface="Calibri (Body)"/>
              </a:rPr>
              <a:t>LLC </a:t>
            </a:r>
            <a:r>
              <a:rPr lang="en-US" sz="2200">
                <a:latin typeface="Calibri (Body)"/>
              </a:rPr>
              <a:t>services</a:t>
            </a:r>
            <a:r>
              <a:rPr lang="en-US" sz="2200" smtClean="0">
                <a:latin typeface="Calibri (Body)"/>
              </a:rPr>
              <a:t>:</a:t>
            </a: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200">
                <a:latin typeface="Calibri (Body)"/>
              </a:rPr>
              <a:t>Unacknowledged </a:t>
            </a:r>
            <a:r>
              <a:rPr lang="en-US" sz="2200">
                <a:latin typeface="Calibri (Body)"/>
              </a:rPr>
              <a:t>connectionless </a:t>
            </a:r>
            <a:r>
              <a:rPr lang="en-US" sz="2200" smtClean="0">
                <a:latin typeface="Calibri (Body)"/>
              </a:rPr>
              <a:t>service</a:t>
            </a: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200">
                <a:latin typeface="Calibri (Body)"/>
              </a:rPr>
              <a:t>Connection-oriented </a:t>
            </a:r>
            <a:r>
              <a:rPr lang="en-US" sz="2200" smtClean="0">
                <a:latin typeface="Calibri (Body)"/>
              </a:rPr>
              <a:t>service</a:t>
            </a: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200">
                <a:latin typeface="Calibri (Body)"/>
              </a:rPr>
              <a:t>Acknowledged connectionless service</a:t>
            </a:r>
          </a:p>
        </p:txBody>
      </p:sp>
    </p:spTree>
    <p:extLst>
      <p:ext uri="{BB962C8B-B14F-4D97-AF65-F5344CB8AC3E}">
        <p14:creationId xmlns:p14="http://schemas.microsoft.com/office/powerpoint/2010/main" val="310122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025070" y="280547"/>
            <a:ext cx="4127618" cy="69483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Calibri (Body)"/>
              </a:rPr>
              <a:t>Application</a:t>
            </a:r>
            <a:endParaRPr lang="en-US" sz="1600">
              <a:latin typeface="Calibri (Body)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572143" y="1273323"/>
            <a:ext cx="2315909" cy="71379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Calibri (Body)"/>
              </a:rPr>
              <a:t>HTTP, FTP, SMTP etc.</a:t>
            </a:r>
            <a:endParaRPr lang="en-US" sz="1600">
              <a:latin typeface="Calibri (Body)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340978" y="1273323"/>
            <a:ext cx="2350093" cy="71379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Calibri (Body)"/>
              </a:rPr>
              <a:t>DHCP, RTP, TFTP, etc.</a:t>
            </a:r>
            <a:endParaRPr lang="en-US" sz="1600">
              <a:latin typeface="Calibri (Body)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708204" y="2277678"/>
            <a:ext cx="2043786" cy="6620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Calibri (Body)"/>
              </a:rPr>
              <a:t>TCP</a:t>
            </a:r>
            <a:endParaRPr lang="en-US" sz="1600">
              <a:latin typeface="Calibri (Body)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503684" y="2277678"/>
            <a:ext cx="2043786" cy="6620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Calibri (Body)"/>
              </a:rPr>
              <a:t>UDP</a:t>
            </a:r>
            <a:endParaRPr lang="en-US" sz="1600">
              <a:latin typeface="Calibri (Body)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708204" y="3230311"/>
            <a:ext cx="4839266" cy="6620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Calibri (Body)"/>
              </a:rPr>
              <a:t>IP</a:t>
            </a:r>
            <a:endParaRPr lang="en-US" sz="1600">
              <a:latin typeface="Calibri (Body)"/>
            </a:endParaRPr>
          </a:p>
        </p:txBody>
      </p:sp>
      <p:cxnSp>
        <p:nvCxnSpPr>
          <p:cNvPr id="8" name="Straight Arrow Connector 7"/>
          <p:cNvCxnSpPr>
            <a:stCxn id="2" idx="2"/>
            <a:endCxn id="3" idx="0"/>
          </p:cNvCxnSpPr>
          <p:nvPr/>
        </p:nvCxnSpPr>
        <p:spPr>
          <a:xfrm flipH="1">
            <a:off x="4730098" y="975381"/>
            <a:ext cx="1358781" cy="297942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4" idx="0"/>
          </p:cNvCxnSpPr>
          <p:nvPr/>
        </p:nvCxnSpPr>
        <p:spPr>
          <a:xfrm>
            <a:off x="6005556" y="965675"/>
            <a:ext cx="1510469" cy="307648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" idx="2"/>
            <a:endCxn id="5" idx="0"/>
          </p:cNvCxnSpPr>
          <p:nvPr/>
        </p:nvCxnSpPr>
        <p:spPr>
          <a:xfrm flipH="1">
            <a:off x="4730097" y="1987121"/>
            <a:ext cx="1" cy="290557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6" idx="0"/>
          </p:cNvCxnSpPr>
          <p:nvPr/>
        </p:nvCxnSpPr>
        <p:spPr>
          <a:xfrm>
            <a:off x="7516024" y="2007174"/>
            <a:ext cx="9553" cy="270504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7" idx="0"/>
          </p:cNvCxnSpPr>
          <p:nvPr/>
        </p:nvCxnSpPr>
        <p:spPr>
          <a:xfrm>
            <a:off x="4730097" y="2939754"/>
            <a:ext cx="1397740" cy="290557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7" idx="0"/>
          </p:cNvCxnSpPr>
          <p:nvPr/>
        </p:nvCxnSpPr>
        <p:spPr>
          <a:xfrm flipH="1">
            <a:off x="6127837" y="2939754"/>
            <a:ext cx="1397740" cy="290557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289" y="3944109"/>
            <a:ext cx="3159096" cy="291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39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="" xmlns:a16="http://schemas.microsoft.com/office/drawing/2014/main" id="{F272CB9A-11DA-403F-8A2C-8ACABB9E55E3}"/>
              </a:ext>
            </a:extLst>
          </p:cNvPr>
          <p:cNvCxnSpPr/>
          <p:nvPr/>
        </p:nvCxnSpPr>
        <p:spPr>
          <a:xfrm>
            <a:off x="6175088" y="3995319"/>
            <a:ext cx="22528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="" xmlns:a16="http://schemas.microsoft.com/office/drawing/2014/main" id="{67E87360-F24A-47BA-928F-2F0179FA8620}"/>
              </a:ext>
            </a:extLst>
          </p:cNvPr>
          <p:cNvCxnSpPr/>
          <p:nvPr/>
        </p:nvCxnSpPr>
        <p:spPr>
          <a:xfrm>
            <a:off x="8413015" y="3995319"/>
            <a:ext cx="22528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="" xmlns:a16="http://schemas.microsoft.com/office/drawing/2014/main" id="{08346D99-21A2-4F27-AB30-6BF25A60C3AC}"/>
              </a:ext>
            </a:extLst>
          </p:cNvPr>
          <p:cNvCxnSpPr>
            <a:cxnSpLocks/>
          </p:cNvCxnSpPr>
          <p:nvPr/>
        </p:nvCxnSpPr>
        <p:spPr>
          <a:xfrm>
            <a:off x="10665885" y="3995319"/>
            <a:ext cx="153851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892DD698-41EA-44B3-A338-53428D7D5050}"/>
              </a:ext>
            </a:extLst>
          </p:cNvPr>
          <p:cNvCxnSpPr/>
          <p:nvPr/>
        </p:nvCxnSpPr>
        <p:spPr>
          <a:xfrm>
            <a:off x="3911339" y="3995319"/>
            <a:ext cx="22528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7141C71E-E08E-4C35-AF33-12A46FFB4E28}"/>
              </a:ext>
            </a:extLst>
          </p:cNvPr>
          <p:cNvCxnSpPr/>
          <p:nvPr/>
        </p:nvCxnSpPr>
        <p:spPr>
          <a:xfrm>
            <a:off x="1657906" y="3995319"/>
            <a:ext cx="22528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>
            <a:extLst>
              <a:ext uri="{FF2B5EF4-FFF2-40B4-BE49-F238E27FC236}">
                <a16:creationId xmlns="" xmlns:a16="http://schemas.microsoft.com/office/drawing/2014/main" id="{AF54DAFC-72BF-4C18-B451-30110FC8EBCC}"/>
              </a:ext>
            </a:extLst>
          </p:cNvPr>
          <p:cNvSpPr/>
          <p:nvPr/>
        </p:nvSpPr>
        <p:spPr>
          <a:xfrm>
            <a:off x="1150597" y="3535738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6AB54977-33F8-4105-824C-3D0C493D5B00}"/>
              </a:ext>
            </a:extLst>
          </p:cNvPr>
          <p:cNvCxnSpPr>
            <a:cxnSpLocks/>
          </p:cNvCxnSpPr>
          <p:nvPr/>
        </p:nvCxnSpPr>
        <p:spPr>
          <a:xfrm>
            <a:off x="0" y="3995319"/>
            <a:ext cx="153851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="" xmlns:a16="http://schemas.microsoft.com/office/drawing/2014/main" id="{BADB8234-7655-4312-99D5-ACC91B4B894B}"/>
              </a:ext>
            </a:extLst>
          </p:cNvPr>
          <p:cNvSpPr/>
          <p:nvPr/>
        </p:nvSpPr>
        <p:spPr>
          <a:xfrm>
            <a:off x="1514928" y="3900069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: Hollow 8">
            <a:extLst>
              <a:ext uri="{FF2B5EF4-FFF2-40B4-BE49-F238E27FC236}">
                <a16:creationId xmlns="" xmlns:a16="http://schemas.microsoft.com/office/drawing/2014/main" id="{868629C6-9D56-44C4-A90C-D16F2E7AA94B}"/>
              </a:ext>
            </a:extLst>
          </p:cNvPr>
          <p:cNvSpPr/>
          <p:nvPr/>
        </p:nvSpPr>
        <p:spPr>
          <a:xfrm>
            <a:off x="1395865" y="3781006"/>
            <a:ext cx="428626" cy="428626"/>
          </a:xfrm>
          <a:prstGeom prst="donut">
            <a:avLst>
              <a:gd name="adj" fmla="val 5281"/>
            </a:avLst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ircle: Hollow 9">
            <a:extLst>
              <a:ext uri="{FF2B5EF4-FFF2-40B4-BE49-F238E27FC236}">
                <a16:creationId xmlns="" xmlns:a16="http://schemas.microsoft.com/office/drawing/2014/main" id="{1E0E5245-3E9D-45CB-A2A2-78E37536928E}"/>
              </a:ext>
            </a:extLst>
          </p:cNvPr>
          <p:cNvSpPr/>
          <p:nvPr/>
        </p:nvSpPr>
        <p:spPr>
          <a:xfrm>
            <a:off x="1262993" y="3648134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1B8353AA-1A28-4FAD-AF44-130B899BAAE4}"/>
              </a:ext>
            </a:extLst>
          </p:cNvPr>
          <p:cNvCxnSpPr>
            <a:cxnSpLocks/>
          </p:cNvCxnSpPr>
          <p:nvPr/>
        </p:nvCxnSpPr>
        <p:spPr>
          <a:xfrm flipV="1">
            <a:off x="1610179" y="4342505"/>
            <a:ext cx="0" cy="1033387"/>
          </a:xfrm>
          <a:prstGeom prst="line">
            <a:avLst/>
          </a:prstGeom>
          <a:ln w="19050">
            <a:solidFill>
              <a:srgbClr val="03A1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36B49B4F-63E8-4430-9059-553CBCA3AB43}"/>
              </a:ext>
            </a:extLst>
          </p:cNvPr>
          <p:cNvSpPr/>
          <p:nvPr/>
        </p:nvSpPr>
        <p:spPr>
          <a:xfrm>
            <a:off x="1548058" y="5350759"/>
            <a:ext cx="124240" cy="12424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E959B938-7387-4E6C-B81C-CA1B61488588}"/>
              </a:ext>
            </a:extLst>
          </p:cNvPr>
          <p:cNvSpPr txBox="1"/>
          <p:nvPr/>
        </p:nvSpPr>
        <p:spPr>
          <a:xfrm>
            <a:off x="852485" y="2961830"/>
            <a:ext cx="1515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rgbClr val="03A1A4"/>
                </a:solidFill>
                <a:latin typeface="Century Gothic" panose="020B0502020202020204" pitchFamily="34" charset="0"/>
              </a:rPr>
              <a:t>1971</a:t>
            </a:r>
            <a:endParaRPr lang="en-US" sz="3600" dirty="0">
              <a:solidFill>
                <a:srgbClr val="03A1A4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E623F98E-5FFF-4701-A99F-87B202C66033}"/>
              </a:ext>
            </a:extLst>
          </p:cNvPr>
          <p:cNvSpPr txBox="1"/>
          <p:nvPr/>
        </p:nvSpPr>
        <p:spPr>
          <a:xfrm>
            <a:off x="586514" y="5763183"/>
            <a:ext cx="280258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rgbClr val="03A1A4"/>
                </a:solidFill>
                <a:latin typeface="Century Gothic" panose="020B0502020202020204" pitchFamily="34" charset="0"/>
              </a:rPr>
              <a:t>The presentation</a:t>
            </a:r>
            <a:endParaRPr lang="en-US" sz="2000" dirty="0">
              <a:solidFill>
                <a:srgbClr val="03A1A4"/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Arc 17">
            <a:extLst>
              <a:ext uri="{FF2B5EF4-FFF2-40B4-BE49-F238E27FC236}">
                <a16:creationId xmlns="" xmlns:a16="http://schemas.microsoft.com/office/drawing/2014/main" id="{B54B9C7B-4DA7-40E1-B723-68758EB971FE}"/>
              </a:ext>
            </a:extLst>
          </p:cNvPr>
          <p:cNvSpPr/>
          <p:nvPr/>
        </p:nvSpPr>
        <p:spPr>
          <a:xfrm rot="5400000">
            <a:off x="3389075" y="3535738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037A3CB3-AA60-41C6-B92B-B84EC0A87E61}"/>
              </a:ext>
            </a:extLst>
          </p:cNvPr>
          <p:cNvSpPr/>
          <p:nvPr/>
        </p:nvSpPr>
        <p:spPr>
          <a:xfrm>
            <a:off x="3753406" y="3900069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ircle: Hollow 20">
            <a:extLst>
              <a:ext uri="{FF2B5EF4-FFF2-40B4-BE49-F238E27FC236}">
                <a16:creationId xmlns="" xmlns:a16="http://schemas.microsoft.com/office/drawing/2014/main" id="{5AB77009-91CD-4089-A339-205E1FD860BA}"/>
              </a:ext>
            </a:extLst>
          </p:cNvPr>
          <p:cNvSpPr/>
          <p:nvPr/>
        </p:nvSpPr>
        <p:spPr>
          <a:xfrm>
            <a:off x="3634343" y="3781006"/>
            <a:ext cx="428626" cy="428626"/>
          </a:xfrm>
          <a:prstGeom prst="donut">
            <a:avLst>
              <a:gd name="adj" fmla="val 5281"/>
            </a:avLst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ircle: Hollow 21">
            <a:extLst>
              <a:ext uri="{FF2B5EF4-FFF2-40B4-BE49-F238E27FC236}">
                <a16:creationId xmlns="" xmlns:a16="http://schemas.microsoft.com/office/drawing/2014/main" id="{EB4F978A-6973-4038-9D44-C992F6903D28}"/>
              </a:ext>
            </a:extLst>
          </p:cNvPr>
          <p:cNvSpPr/>
          <p:nvPr/>
        </p:nvSpPr>
        <p:spPr>
          <a:xfrm>
            <a:off x="3501471" y="3648134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7982AF7D-7FF0-494C-891D-C601C69FAD64}"/>
              </a:ext>
            </a:extLst>
          </p:cNvPr>
          <p:cNvCxnSpPr>
            <a:cxnSpLocks/>
          </p:cNvCxnSpPr>
          <p:nvPr/>
        </p:nvCxnSpPr>
        <p:spPr>
          <a:xfrm flipV="1">
            <a:off x="3848657" y="2614747"/>
            <a:ext cx="0" cy="1033387"/>
          </a:xfrm>
          <a:prstGeom prst="line">
            <a:avLst/>
          </a:prstGeom>
          <a:ln w="19050">
            <a:solidFill>
              <a:srgbClr val="EE9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D26033AC-E99E-4309-BD9B-47A98BA0DEA7}"/>
              </a:ext>
            </a:extLst>
          </p:cNvPr>
          <p:cNvSpPr/>
          <p:nvPr/>
        </p:nvSpPr>
        <p:spPr>
          <a:xfrm>
            <a:off x="3786536" y="2568391"/>
            <a:ext cx="124240" cy="12424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D297ECE7-7E0E-48D0-9C27-6FB0E3DB79DD}"/>
              </a:ext>
            </a:extLst>
          </p:cNvPr>
          <p:cNvSpPr txBox="1"/>
          <p:nvPr/>
        </p:nvSpPr>
        <p:spPr>
          <a:xfrm>
            <a:off x="3090963" y="4382611"/>
            <a:ext cx="1515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rgbClr val="EE9524"/>
                </a:solidFill>
                <a:latin typeface="Century Gothic" panose="020B0502020202020204" pitchFamily="34" charset="0"/>
              </a:rPr>
              <a:t>1973</a:t>
            </a:r>
            <a:endParaRPr lang="en-US" sz="3600" dirty="0">
              <a:solidFill>
                <a:srgbClr val="EE9524"/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7DEA27D8-0CF3-496D-AD7D-2076231DE52C}"/>
              </a:ext>
            </a:extLst>
          </p:cNvPr>
          <p:cNvSpPr txBox="1"/>
          <p:nvPr/>
        </p:nvSpPr>
        <p:spPr>
          <a:xfrm>
            <a:off x="2603487" y="1931896"/>
            <a:ext cx="2457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accent3"/>
                </a:solidFill>
                <a:latin typeface="Century Gothic" panose="020B0502020202020204" pitchFamily="34" charset="0"/>
              </a:rPr>
              <a:t>Network standard</a:t>
            </a:r>
            <a:endParaRPr lang="en-US" sz="2000" dirty="0">
              <a:solidFill>
                <a:schemeClr val="accent3"/>
              </a:solidFill>
              <a:latin typeface="Century Gothic" panose="020B0502020202020204" pitchFamily="34" charset="0"/>
            </a:endParaRPr>
          </a:p>
        </p:txBody>
      </p:sp>
      <p:sp>
        <p:nvSpPr>
          <p:cNvPr id="27" name="Arc 26">
            <a:extLst>
              <a:ext uri="{FF2B5EF4-FFF2-40B4-BE49-F238E27FC236}">
                <a16:creationId xmlns="" xmlns:a16="http://schemas.microsoft.com/office/drawing/2014/main" id="{A2636062-43D3-463C-B6BD-741D547DE965}"/>
              </a:ext>
            </a:extLst>
          </p:cNvPr>
          <p:cNvSpPr/>
          <p:nvPr/>
        </p:nvSpPr>
        <p:spPr>
          <a:xfrm>
            <a:off x="5642508" y="3535738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CDCB9A2B-6699-4804-99AE-7A924FDA4340}"/>
              </a:ext>
            </a:extLst>
          </p:cNvPr>
          <p:cNvSpPr/>
          <p:nvPr/>
        </p:nvSpPr>
        <p:spPr>
          <a:xfrm>
            <a:off x="6006839" y="3900069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ircle: Hollow 29">
            <a:extLst>
              <a:ext uri="{FF2B5EF4-FFF2-40B4-BE49-F238E27FC236}">
                <a16:creationId xmlns="" xmlns:a16="http://schemas.microsoft.com/office/drawing/2014/main" id="{3A6CDF07-EF0B-4379-8FBF-3718BD896047}"/>
              </a:ext>
            </a:extLst>
          </p:cNvPr>
          <p:cNvSpPr/>
          <p:nvPr/>
        </p:nvSpPr>
        <p:spPr>
          <a:xfrm>
            <a:off x="5887776" y="3781006"/>
            <a:ext cx="428626" cy="428626"/>
          </a:xfrm>
          <a:prstGeom prst="donut">
            <a:avLst>
              <a:gd name="adj" fmla="val 5281"/>
            </a:avLst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Circle: Hollow 30">
            <a:extLst>
              <a:ext uri="{FF2B5EF4-FFF2-40B4-BE49-F238E27FC236}">
                <a16:creationId xmlns="" xmlns:a16="http://schemas.microsoft.com/office/drawing/2014/main" id="{FB3E2DCF-4068-4715-BD27-13370B541EAC}"/>
              </a:ext>
            </a:extLst>
          </p:cNvPr>
          <p:cNvSpPr/>
          <p:nvPr/>
        </p:nvSpPr>
        <p:spPr>
          <a:xfrm>
            <a:off x="5754904" y="3648134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EA49CDC4-E9AD-4789-BEA6-BFF07A73111B}"/>
              </a:ext>
            </a:extLst>
          </p:cNvPr>
          <p:cNvCxnSpPr>
            <a:cxnSpLocks/>
          </p:cNvCxnSpPr>
          <p:nvPr/>
        </p:nvCxnSpPr>
        <p:spPr>
          <a:xfrm flipV="1">
            <a:off x="6102090" y="4342505"/>
            <a:ext cx="0" cy="1033387"/>
          </a:xfrm>
          <a:prstGeom prst="line">
            <a:avLst/>
          </a:prstGeom>
          <a:ln w="19050">
            <a:solidFill>
              <a:srgbClr val="EF30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="" xmlns:a16="http://schemas.microsoft.com/office/drawing/2014/main" id="{DD4A8794-EADF-4527-95C6-C9D6781E9C8E}"/>
              </a:ext>
            </a:extLst>
          </p:cNvPr>
          <p:cNvSpPr/>
          <p:nvPr/>
        </p:nvSpPr>
        <p:spPr>
          <a:xfrm>
            <a:off x="6039969" y="5350759"/>
            <a:ext cx="124240" cy="12424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4BE7D141-E60D-4B00-AA4B-1F588212DCAD}"/>
              </a:ext>
            </a:extLst>
          </p:cNvPr>
          <p:cNvSpPr txBox="1"/>
          <p:nvPr/>
        </p:nvSpPr>
        <p:spPr>
          <a:xfrm>
            <a:off x="5344396" y="2961830"/>
            <a:ext cx="1515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>
                <a:solidFill>
                  <a:srgbClr val="EF3078"/>
                </a:solidFill>
                <a:latin typeface="Century Gothic" panose="020B0502020202020204" pitchFamily="34" charset="0"/>
              </a:rPr>
              <a:t>1985</a:t>
            </a:r>
            <a:endParaRPr lang="en-US" sz="3600" dirty="0">
              <a:solidFill>
                <a:srgbClr val="EF3078"/>
              </a:solidFill>
              <a:latin typeface="Century Gothic" panose="020B0502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0A5C5A36-EC92-462F-BB70-6A797D63B1DD}"/>
              </a:ext>
            </a:extLst>
          </p:cNvPr>
          <p:cNvSpPr txBox="1"/>
          <p:nvPr/>
        </p:nvSpPr>
        <p:spPr>
          <a:xfrm>
            <a:off x="5039818" y="5602985"/>
            <a:ext cx="2568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chemeClr val="accent5"/>
                </a:solidFill>
                <a:latin typeface="Century Gothic" panose="020B0502020202020204" pitchFamily="34" charset="0"/>
              </a:rPr>
              <a:t>Open network use</a:t>
            </a:r>
            <a:endParaRPr lang="en-US" sz="2000" dirty="0">
              <a:solidFill>
                <a:schemeClr val="accent5"/>
              </a:solidFill>
              <a:latin typeface="Century Gothic" panose="020B0502020202020204" pitchFamily="34" charset="0"/>
            </a:endParaRPr>
          </a:p>
        </p:txBody>
      </p:sp>
      <p:sp>
        <p:nvSpPr>
          <p:cNvPr id="45" name="Arc 44">
            <a:extLst>
              <a:ext uri="{FF2B5EF4-FFF2-40B4-BE49-F238E27FC236}">
                <a16:creationId xmlns="" xmlns:a16="http://schemas.microsoft.com/office/drawing/2014/main" id="{E3730103-7F8D-4792-83EE-5FFC4A5D2274}"/>
              </a:ext>
            </a:extLst>
          </p:cNvPr>
          <p:cNvSpPr/>
          <p:nvPr/>
        </p:nvSpPr>
        <p:spPr>
          <a:xfrm rot="5400000">
            <a:off x="7906257" y="3535738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="" xmlns:a16="http://schemas.microsoft.com/office/drawing/2014/main" id="{86694F26-80D5-467D-94C4-C9C860517F5F}"/>
              </a:ext>
            </a:extLst>
          </p:cNvPr>
          <p:cNvSpPr/>
          <p:nvPr/>
        </p:nvSpPr>
        <p:spPr>
          <a:xfrm>
            <a:off x="8270588" y="3900069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ircle: Hollow 46">
            <a:extLst>
              <a:ext uri="{FF2B5EF4-FFF2-40B4-BE49-F238E27FC236}">
                <a16:creationId xmlns="" xmlns:a16="http://schemas.microsoft.com/office/drawing/2014/main" id="{B0789B4A-0620-4211-9109-6DBE9A07FE51}"/>
              </a:ext>
            </a:extLst>
          </p:cNvPr>
          <p:cNvSpPr/>
          <p:nvPr/>
        </p:nvSpPr>
        <p:spPr>
          <a:xfrm>
            <a:off x="8151525" y="3781006"/>
            <a:ext cx="428626" cy="428626"/>
          </a:xfrm>
          <a:prstGeom prst="donut">
            <a:avLst>
              <a:gd name="adj" fmla="val 5281"/>
            </a:avLst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Circle: Hollow 47">
            <a:extLst>
              <a:ext uri="{FF2B5EF4-FFF2-40B4-BE49-F238E27FC236}">
                <a16:creationId xmlns="" xmlns:a16="http://schemas.microsoft.com/office/drawing/2014/main" id="{9C63B36C-028C-4461-9179-02E81EA9B830}"/>
              </a:ext>
            </a:extLst>
          </p:cNvPr>
          <p:cNvSpPr/>
          <p:nvPr/>
        </p:nvSpPr>
        <p:spPr>
          <a:xfrm>
            <a:off x="8018653" y="3648134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="" xmlns:a16="http://schemas.microsoft.com/office/drawing/2014/main" id="{15E6C7CE-0DCB-4A82-B08E-519AC3270B85}"/>
              </a:ext>
            </a:extLst>
          </p:cNvPr>
          <p:cNvCxnSpPr>
            <a:cxnSpLocks/>
          </p:cNvCxnSpPr>
          <p:nvPr/>
        </p:nvCxnSpPr>
        <p:spPr>
          <a:xfrm flipV="1">
            <a:off x="8365839" y="2614747"/>
            <a:ext cx="0" cy="1033387"/>
          </a:xfrm>
          <a:prstGeom prst="line">
            <a:avLst/>
          </a:prstGeom>
          <a:ln w="19050">
            <a:solidFill>
              <a:srgbClr val="1C7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="" xmlns:a16="http://schemas.microsoft.com/office/drawing/2014/main" id="{4CFE38F3-7830-46D8-95EE-69DB62ED465D}"/>
              </a:ext>
            </a:extLst>
          </p:cNvPr>
          <p:cNvSpPr/>
          <p:nvPr/>
        </p:nvSpPr>
        <p:spPr>
          <a:xfrm>
            <a:off x="8303718" y="2568391"/>
            <a:ext cx="124240" cy="12424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65F62DC2-C651-4B22-B4CB-1846861868F6}"/>
              </a:ext>
            </a:extLst>
          </p:cNvPr>
          <p:cNvSpPr txBox="1"/>
          <p:nvPr/>
        </p:nvSpPr>
        <p:spPr>
          <a:xfrm>
            <a:off x="7608145" y="4382611"/>
            <a:ext cx="1515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>
                <a:solidFill>
                  <a:srgbClr val="1C7CBB"/>
                </a:solidFill>
                <a:latin typeface="Century Gothic" panose="020B0502020202020204" pitchFamily="34" charset="0"/>
              </a:rPr>
              <a:t>1988</a:t>
            </a:r>
            <a:endParaRPr lang="en-US" sz="3600" dirty="0">
              <a:solidFill>
                <a:srgbClr val="1C7CBB"/>
              </a:solidFill>
              <a:latin typeface="Century Gothic" panose="020B05020202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44337E62-7F21-4CD3-9B0D-507A64DF7728}"/>
              </a:ext>
            </a:extLst>
          </p:cNvPr>
          <p:cNvSpPr txBox="1"/>
          <p:nvPr/>
        </p:nvSpPr>
        <p:spPr>
          <a:xfrm>
            <a:off x="7217705" y="1926108"/>
            <a:ext cx="2628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rgbClr val="0070C0"/>
                </a:solidFill>
                <a:latin typeface="Century Gothic" panose="020B0502020202020204" pitchFamily="34" charset="0"/>
              </a:rPr>
              <a:t>Release of wavelan</a:t>
            </a:r>
            <a:endParaRPr lang="en-US" sz="2000" dirty="0">
              <a:solidFill>
                <a:srgbClr val="0070C0"/>
              </a:solidFill>
              <a:latin typeface="Century Gothic" panose="020B0502020202020204" pitchFamily="34" charset="0"/>
            </a:endParaRPr>
          </a:p>
        </p:txBody>
      </p:sp>
      <p:sp>
        <p:nvSpPr>
          <p:cNvPr id="53" name="Arc 52">
            <a:extLst>
              <a:ext uri="{FF2B5EF4-FFF2-40B4-BE49-F238E27FC236}">
                <a16:creationId xmlns="" xmlns:a16="http://schemas.microsoft.com/office/drawing/2014/main" id="{FC85B459-7BA2-4C61-9178-E1CE5EFAEC56}"/>
              </a:ext>
            </a:extLst>
          </p:cNvPr>
          <p:cNvSpPr/>
          <p:nvPr/>
        </p:nvSpPr>
        <p:spPr>
          <a:xfrm>
            <a:off x="10144184" y="3535738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="" xmlns:a16="http://schemas.microsoft.com/office/drawing/2014/main" id="{4A6EEA54-5314-432F-B5DF-B223248AB8AA}"/>
              </a:ext>
            </a:extLst>
          </p:cNvPr>
          <p:cNvSpPr/>
          <p:nvPr/>
        </p:nvSpPr>
        <p:spPr>
          <a:xfrm>
            <a:off x="10508515" y="3900069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ircle: Hollow 55">
            <a:extLst>
              <a:ext uri="{FF2B5EF4-FFF2-40B4-BE49-F238E27FC236}">
                <a16:creationId xmlns="" xmlns:a16="http://schemas.microsoft.com/office/drawing/2014/main" id="{0C983C23-7914-456E-AA37-90FEEBD851C0}"/>
              </a:ext>
            </a:extLst>
          </p:cNvPr>
          <p:cNvSpPr/>
          <p:nvPr/>
        </p:nvSpPr>
        <p:spPr>
          <a:xfrm>
            <a:off x="10389452" y="3781006"/>
            <a:ext cx="428626" cy="428626"/>
          </a:xfrm>
          <a:prstGeom prst="donut">
            <a:avLst>
              <a:gd name="adj" fmla="val 5281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Circle: Hollow 56">
            <a:extLst>
              <a:ext uri="{FF2B5EF4-FFF2-40B4-BE49-F238E27FC236}">
                <a16:creationId xmlns="" xmlns:a16="http://schemas.microsoft.com/office/drawing/2014/main" id="{CD810234-B3DF-4AE8-B7F5-9B91C3FEE8A3}"/>
              </a:ext>
            </a:extLst>
          </p:cNvPr>
          <p:cNvSpPr/>
          <p:nvPr/>
        </p:nvSpPr>
        <p:spPr>
          <a:xfrm>
            <a:off x="10256580" y="3648134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="" xmlns:a16="http://schemas.microsoft.com/office/drawing/2014/main" id="{A61A79A1-830D-43A5-991E-41089FE309F5}"/>
              </a:ext>
            </a:extLst>
          </p:cNvPr>
          <p:cNvCxnSpPr>
            <a:cxnSpLocks/>
          </p:cNvCxnSpPr>
          <p:nvPr/>
        </p:nvCxnSpPr>
        <p:spPr>
          <a:xfrm flipV="1">
            <a:off x="10603766" y="4342505"/>
            <a:ext cx="0" cy="1033387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="" xmlns:a16="http://schemas.microsoft.com/office/drawing/2014/main" id="{91D217BA-6735-41FC-ADDE-ADA84BF5E891}"/>
              </a:ext>
            </a:extLst>
          </p:cNvPr>
          <p:cNvSpPr/>
          <p:nvPr/>
        </p:nvSpPr>
        <p:spPr>
          <a:xfrm>
            <a:off x="10541645" y="5350759"/>
            <a:ext cx="124240" cy="12424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493BBA26-6FB6-4EDA-AE7C-332D388F6619}"/>
              </a:ext>
            </a:extLst>
          </p:cNvPr>
          <p:cNvSpPr txBox="1"/>
          <p:nvPr/>
        </p:nvSpPr>
        <p:spPr>
          <a:xfrm>
            <a:off x="9846072" y="2961830"/>
            <a:ext cx="1515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>
                <a:solidFill>
                  <a:schemeClr val="accent6">
                    <a:lumMod val="50000"/>
                  </a:schemeClr>
                </a:solidFill>
                <a:latin typeface="Century Gothic" panose="020B0502020202020204" pitchFamily="34" charset="0"/>
              </a:rPr>
              <a:t>1990</a:t>
            </a:r>
            <a:endParaRPr lang="en-US" sz="3600" dirty="0">
              <a:solidFill>
                <a:schemeClr val="accent6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8710CEB2-4E11-44C6-A201-5DCB3EA9A265}"/>
              </a:ext>
            </a:extLst>
          </p:cNvPr>
          <p:cNvSpPr txBox="1"/>
          <p:nvPr/>
        </p:nvSpPr>
        <p:spPr>
          <a:xfrm>
            <a:off x="9618919" y="5602985"/>
            <a:ext cx="1969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chemeClr val="accent6">
                    <a:lumMod val="50000"/>
                  </a:schemeClr>
                </a:solidFill>
                <a:latin typeface="Century Gothic" panose="020B0502020202020204" pitchFamily="34" charset="0"/>
              </a:rPr>
              <a:t>Father of wi-fi</a:t>
            </a:r>
            <a:endParaRPr lang="en-US" sz="2000" dirty="0">
              <a:solidFill>
                <a:schemeClr val="accent6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="" xmlns:a16="http://schemas.microsoft.com/office/drawing/2014/main" id="{5CE23E97-80CA-4DCE-905B-0371552128FB}"/>
              </a:ext>
            </a:extLst>
          </p:cNvPr>
          <p:cNvCxnSpPr>
            <a:cxnSpLocks/>
          </p:cNvCxnSpPr>
          <p:nvPr/>
        </p:nvCxnSpPr>
        <p:spPr>
          <a:xfrm>
            <a:off x="651657" y="6212376"/>
            <a:ext cx="2048865" cy="0"/>
          </a:xfrm>
          <a:prstGeom prst="line">
            <a:avLst/>
          </a:prstGeom>
          <a:ln w="19050">
            <a:solidFill>
              <a:srgbClr val="03A1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="" xmlns:a16="http://schemas.microsoft.com/office/drawing/2014/main" id="{36AF9195-D1C7-4EAB-9766-CBBD5AC04E3E}"/>
              </a:ext>
            </a:extLst>
          </p:cNvPr>
          <p:cNvCxnSpPr>
            <a:cxnSpLocks/>
          </p:cNvCxnSpPr>
          <p:nvPr/>
        </p:nvCxnSpPr>
        <p:spPr>
          <a:xfrm>
            <a:off x="5131605" y="6212376"/>
            <a:ext cx="2048865" cy="0"/>
          </a:xfrm>
          <a:prstGeom prst="line">
            <a:avLst/>
          </a:prstGeom>
          <a:ln w="19050">
            <a:solidFill>
              <a:srgbClr val="EF30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="" xmlns:a16="http://schemas.microsoft.com/office/drawing/2014/main" id="{E7FD0854-B613-4503-8F9F-7EBA21977DB6}"/>
              </a:ext>
            </a:extLst>
          </p:cNvPr>
          <p:cNvCxnSpPr>
            <a:cxnSpLocks/>
          </p:cNvCxnSpPr>
          <p:nvPr/>
        </p:nvCxnSpPr>
        <p:spPr>
          <a:xfrm>
            <a:off x="9655100" y="6212376"/>
            <a:ext cx="2048865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="" xmlns:a16="http://schemas.microsoft.com/office/drawing/2014/main" id="{267D5D77-7183-46A2-913A-91854EB46B5B}"/>
              </a:ext>
            </a:extLst>
          </p:cNvPr>
          <p:cNvCxnSpPr>
            <a:cxnSpLocks/>
          </p:cNvCxnSpPr>
          <p:nvPr/>
        </p:nvCxnSpPr>
        <p:spPr>
          <a:xfrm>
            <a:off x="2807969" y="1835312"/>
            <a:ext cx="2048865" cy="0"/>
          </a:xfrm>
          <a:prstGeom prst="line">
            <a:avLst/>
          </a:prstGeom>
          <a:ln w="19050">
            <a:solidFill>
              <a:srgbClr val="EE9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="" xmlns:a16="http://schemas.microsoft.com/office/drawing/2014/main" id="{3FE4C8AC-856E-47A1-86C3-D3143F6DF56B}"/>
              </a:ext>
            </a:extLst>
          </p:cNvPr>
          <p:cNvCxnSpPr>
            <a:cxnSpLocks/>
          </p:cNvCxnSpPr>
          <p:nvPr/>
        </p:nvCxnSpPr>
        <p:spPr>
          <a:xfrm>
            <a:off x="7328027" y="1835312"/>
            <a:ext cx="2048865" cy="0"/>
          </a:xfrm>
          <a:prstGeom prst="line">
            <a:avLst/>
          </a:prstGeom>
          <a:ln w="19050">
            <a:solidFill>
              <a:srgbClr val="1C7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0318" y="89325"/>
            <a:ext cx="1256675" cy="162096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470" y="116293"/>
            <a:ext cx="2206719" cy="164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34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3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  <p:bldP spid="9" grpId="0" animBg="1"/>
      <p:bldP spid="10" grpId="0" animBg="1"/>
      <p:bldP spid="14" grpId="0" animBg="1"/>
      <p:bldP spid="16" grpId="0"/>
      <p:bldP spid="17" grpId="0"/>
      <p:bldP spid="18" grpId="0" animBg="1"/>
      <p:bldP spid="20" grpId="0" animBg="1"/>
      <p:bldP spid="21" grpId="0" animBg="1"/>
      <p:bldP spid="22" grpId="0" animBg="1"/>
      <p:bldP spid="24" grpId="0" animBg="1"/>
      <p:bldP spid="25" grpId="0"/>
      <p:bldP spid="26" grpId="0"/>
      <p:bldP spid="27" grpId="0" animBg="1"/>
      <p:bldP spid="29" grpId="0" animBg="1"/>
      <p:bldP spid="30" grpId="0" animBg="1"/>
      <p:bldP spid="31" grpId="0" animBg="1"/>
      <p:bldP spid="33" grpId="0" animBg="1"/>
      <p:bldP spid="34" grpId="0"/>
      <p:bldP spid="35" grpId="0"/>
      <p:bldP spid="45" grpId="0" animBg="1"/>
      <p:bldP spid="46" grpId="0" animBg="1"/>
      <p:bldP spid="47" grpId="0" animBg="1"/>
      <p:bldP spid="48" grpId="0" animBg="1"/>
      <p:bldP spid="50" grpId="0" animBg="1"/>
      <p:bldP spid="51" grpId="0"/>
      <p:bldP spid="52" grpId="0"/>
      <p:bldP spid="53" grpId="0" animBg="1"/>
      <p:bldP spid="55" grpId="0" animBg="1"/>
      <p:bldP spid="56" grpId="0" animBg="1"/>
      <p:bldP spid="57" grpId="0" animBg="1"/>
      <p:bldP spid="59" grpId="0" animBg="1"/>
      <p:bldP spid="60" grpId="0"/>
      <p:bldP spid="6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="" xmlns:a16="http://schemas.microsoft.com/office/drawing/2014/main" id="{F272CB9A-11DA-403F-8A2C-8ACABB9E55E3}"/>
              </a:ext>
            </a:extLst>
          </p:cNvPr>
          <p:cNvCxnSpPr/>
          <p:nvPr/>
        </p:nvCxnSpPr>
        <p:spPr>
          <a:xfrm>
            <a:off x="6175088" y="3995319"/>
            <a:ext cx="22528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="" xmlns:a16="http://schemas.microsoft.com/office/drawing/2014/main" id="{67E87360-F24A-47BA-928F-2F0179FA8620}"/>
              </a:ext>
            </a:extLst>
          </p:cNvPr>
          <p:cNvCxnSpPr/>
          <p:nvPr/>
        </p:nvCxnSpPr>
        <p:spPr>
          <a:xfrm>
            <a:off x="8413015" y="3995319"/>
            <a:ext cx="22528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="" xmlns:a16="http://schemas.microsoft.com/office/drawing/2014/main" id="{08346D99-21A2-4F27-AB30-6BF25A60C3AC}"/>
              </a:ext>
            </a:extLst>
          </p:cNvPr>
          <p:cNvCxnSpPr>
            <a:cxnSpLocks/>
          </p:cNvCxnSpPr>
          <p:nvPr/>
        </p:nvCxnSpPr>
        <p:spPr>
          <a:xfrm>
            <a:off x="10665885" y="3995319"/>
            <a:ext cx="153851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892DD698-41EA-44B3-A338-53428D7D5050}"/>
              </a:ext>
            </a:extLst>
          </p:cNvPr>
          <p:cNvCxnSpPr/>
          <p:nvPr/>
        </p:nvCxnSpPr>
        <p:spPr>
          <a:xfrm>
            <a:off x="3911339" y="3995319"/>
            <a:ext cx="22528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7141C71E-E08E-4C35-AF33-12A46FFB4E28}"/>
              </a:ext>
            </a:extLst>
          </p:cNvPr>
          <p:cNvCxnSpPr/>
          <p:nvPr/>
        </p:nvCxnSpPr>
        <p:spPr>
          <a:xfrm>
            <a:off x="1657906" y="3995319"/>
            <a:ext cx="22528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>
            <a:extLst>
              <a:ext uri="{FF2B5EF4-FFF2-40B4-BE49-F238E27FC236}">
                <a16:creationId xmlns="" xmlns:a16="http://schemas.microsoft.com/office/drawing/2014/main" id="{AF54DAFC-72BF-4C18-B451-30110FC8EBCC}"/>
              </a:ext>
            </a:extLst>
          </p:cNvPr>
          <p:cNvSpPr/>
          <p:nvPr/>
        </p:nvSpPr>
        <p:spPr>
          <a:xfrm>
            <a:off x="1150597" y="3535738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6AB54977-33F8-4105-824C-3D0C493D5B00}"/>
              </a:ext>
            </a:extLst>
          </p:cNvPr>
          <p:cNvCxnSpPr>
            <a:cxnSpLocks/>
          </p:cNvCxnSpPr>
          <p:nvPr/>
        </p:nvCxnSpPr>
        <p:spPr>
          <a:xfrm>
            <a:off x="0" y="3995319"/>
            <a:ext cx="153851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="" xmlns:a16="http://schemas.microsoft.com/office/drawing/2014/main" id="{BADB8234-7655-4312-99D5-ACC91B4B894B}"/>
              </a:ext>
            </a:extLst>
          </p:cNvPr>
          <p:cNvSpPr/>
          <p:nvPr/>
        </p:nvSpPr>
        <p:spPr>
          <a:xfrm>
            <a:off x="1514928" y="3900069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: Hollow 8">
            <a:extLst>
              <a:ext uri="{FF2B5EF4-FFF2-40B4-BE49-F238E27FC236}">
                <a16:creationId xmlns="" xmlns:a16="http://schemas.microsoft.com/office/drawing/2014/main" id="{868629C6-9D56-44C4-A90C-D16F2E7AA94B}"/>
              </a:ext>
            </a:extLst>
          </p:cNvPr>
          <p:cNvSpPr/>
          <p:nvPr/>
        </p:nvSpPr>
        <p:spPr>
          <a:xfrm>
            <a:off x="1395865" y="3781006"/>
            <a:ext cx="428626" cy="428626"/>
          </a:xfrm>
          <a:prstGeom prst="donut">
            <a:avLst>
              <a:gd name="adj" fmla="val 5281"/>
            </a:avLst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ircle: Hollow 9">
            <a:extLst>
              <a:ext uri="{FF2B5EF4-FFF2-40B4-BE49-F238E27FC236}">
                <a16:creationId xmlns="" xmlns:a16="http://schemas.microsoft.com/office/drawing/2014/main" id="{1E0E5245-3E9D-45CB-A2A2-78E37536928E}"/>
              </a:ext>
            </a:extLst>
          </p:cNvPr>
          <p:cNvSpPr/>
          <p:nvPr/>
        </p:nvSpPr>
        <p:spPr>
          <a:xfrm>
            <a:off x="1262993" y="3648134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1B8353AA-1A28-4FAD-AF44-130B899BAAE4}"/>
              </a:ext>
            </a:extLst>
          </p:cNvPr>
          <p:cNvCxnSpPr>
            <a:cxnSpLocks/>
            <a:stCxn id="14" idx="4"/>
          </p:cNvCxnSpPr>
          <p:nvPr/>
        </p:nvCxnSpPr>
        <p:spPr>
          <a:xfrm flipV="1">
            <a:off x="1612195" y="4349739"/>
            <a:ext cx="1" cy="536278"/>
          </a:xfrm>
          <a:prstGeom prst="line">
            <a:avLst/>
          </a:prstGeom>
          <a:ln w="19050">
            <a:solidFill>
              <a:srgbClr val="03A1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36B49B4F-63E8-4430-9059-553CBCA3AB43}"/>
              </a:ext>
            </a:extLst>
          </p:cNvPr>
          <p:cNvSpPr/>
          <p:nvPr/>
        </p:nvSpPr>
        <p:spPr>
          <a:xfrm>
            <a:off x="1550075" y="4761777"/>
            <a:ext cx="124240" cy="12424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E959B938-7387-4E6C-B81C-CA1B61488588}"/>
              </a:ext>
            </a:extLst>
          </p:cNvPr>
          <p:cNvSpPr txBox="1"/>
          <p:nvPr/>
        </p:nvSpPr>
        <p:spPr>
          <a:xfrm>
            <a:off x="852485" y="2961830"/>
            <a:ext cx="1515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>
                <a:solidFill>
                  <a:srgbClr val="03A1A4"/>
                </a:solidFill>
                <a:latin typeface="Century Gothic" panose="020B0502020202020204" pitchFamily="34" charset="0"/>
              </a:rPr>
              <a:t>1993</a:t>
            </a:r>
            <a:endParaRPr lang="en-US" sz="3600" dirty="0">
              <a:solidFill>
                <a:srgbClr val="03A1A4"/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Arc 17">
            <a:extLst>
              <a:ext uri="{FF2B5EF4-FFF2-40B4-BE49-F238E27FC236}">
                <a16:creationId xmlns="" xmlns:a16="http://schemas.microsoft.com/office/drawing/2014/main" id="{B54B9C7B-4DA7-40E1-B723-68758EB971FE}"/>
              </a:ext>
            </a:extLst>
          </p:cNvPr>
          <p:cNvSpPr/>
          <p:nvPr/>
        </p:nvSpPr>
        <p:spPr>
          <a:xfrm rot="5400000">
            <a:off x="3389075" y="3535738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037A3CB3-AA60-41C6-B92B-B84EC0A87E61}"/>
              </a:ext>
            </a:extLst>
          </p:cNvPr>
          <p:cNvSpPr/>
          <p:nvPr/>
        </p:nvSpPr>
        <p:spPr>
          <a:xfrm>
            <a:off x="3753406" y="3900069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ircle: Hollow 20">
            <a:extLst>
              <a:ext uri="{FF2B5EF4-FFF2-40B4-BE49-F238E27FC236}">
                <a16:creationId xmlns="" xmlns:a16="http://schemas.microsoft.com/office/drawing/2014/main" id="{5AB77009-91CD-4089-A339-205E1FD860BA}"/>
              </a:ext>
            </a:extLst>
          </p:cNvPr>
          <p:cNvSpPr/>
          <p:nvPr/>
        </p:nvSpPr>
        <p:spPr>
          <a:xfrm>
            <a:off x="3634343" y="3781006"/>
            <a:ext cx="428626" cy="428626"/>
          </a:xfrm>
          <a:prstGeom prst="donut">
            <a:avLst>
              <a:gd name="adj" fmla="val 5281"/>
            </a:avLst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ircle: Hollow 21">
            <a:extLst>
              <a:ext uri="{FF2B5EF4-FFF2-40B4-BE49-F238E27FC236}">
                <a16:creationId xmlns="" xmlns:a16="http://schemas.microsoft.com/office/drawing/2014/main" id="{EB4F978A-6973-4038-9D44-C992F6903D28}"/>
              </a:ext>
            </a:extLst>
          </p:cNvPr>
          <p:cNvSpPr/>
          <p:nvPr/>
        </p:nvSpPr>
        <p:spPr>
          <a:xfrm>
            <a:off x="3501471" y="3648134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7982AF7D-7FF0-494C-891D-C601C69FAD64}"/>
              </a:ext>
            </a:extLst>
          </p:cNvPr>
          <p:cNvCxnSpPr>
            <a:cxnSpLocks/>
          </p:cNvCxnSpPr>
          <p:nvPr/>
        </p:nvCxnSpPr>
        <p:spPr>
          <a:xfrm flipV="1">
            <a:off x="3848657" y="2614747"/>
            <a:ext cx="0" cy="1033387"/>
          </a:xfrm>
          <a:prstGeom prst="line">
            <a:avLst/>
          </a:prstGeom>
          <a:ln w="19050">
            <a:solidFill>
              <a:srgbClr val="EE9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D26033AC-E99E-4309-BD9B-47A98BA0DEA7}"/>
              </a:ext>
            </a:extLst>
          </p:cNvPr>
          <p:cNvSpPr/>
          <p:nvPr/>
        </p:nvSpPr>
        <p:spPr>
          <a:xfrm>
            <a:off x="3786536" y="2568391"/>
            <a:ext cx="124240" cy="12424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D297ECE7-7E0E-48D0-9C27-6FB0E3DB79DD}"/>
              </a:ext>
            </a:extLst>
          </p:cNvPr>
          <p:cNvSpPr txBox="1"/>
          <p:nvPr/>
        </p:nvSpPr>
        <p:spPr>
          <a:xfrm>
            <a:off x="3090963" y="4382611"/>
            <a:ext cx="1515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>
                <a:solidFill>
                  <a:srgbClr val="EE9524"/>
                </a:solidFill>
                <a:latin typeface="Century Gothic" panose="020B0502020202020204" pitchFamily="34" charset="0"/>
              </a:rPr>
              <a:t>1997</a:t>
            </a:r>
            <a:endParaRPr lang="en-US" sz="3600" dirty="0">
              <a:solidFill>
                <a:srgbClr val="EE9524"/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7DEA27D8-0CF3-496D-AD7D-2076231DE52C}"/>
              </a:ext>
            </a:extLst>
          </p:cNvPr>
          <p:cNvSpPr txBox="1"/>
          <p:nvPr/>
        </p:nvSpPr>
        <p:spPr>
          <a:xfrm>
            <a:off x="2782036" y="1932151"/>
            <a:ext cx="2457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chemeClr val="accent3"/>
                </a:solidFill>
                <a:latin typeface="Century Gothic" panose="020B0502020202020204" pitchFamily="34" charset="0"/>
              </a:rPr>
              <a:t>802.11protocol</a:t>
            </a:r>
            <a:endParaRPr lang="en-US" sz="2000" dirty="0">
              <a:solidFill>
                <a:schemeClr val="accent3"/>
              </a:solidFill>
              <a:latin typeface="Century Gothic" panose="020B0502020202020204" pitchFamily="34" charset="0"/>
            </a:endParaRPr>
          </a:p>
        </p:txBody>
      </p:sp>
      <p:sp>
        <p:nvSpPr>
          <p:cNvPr id="27" name="Arc 26">
            <a:extLst>
              <a:ext uri="{FF2B5EF4-FFF2-40B4-BE49-F238E27FC236}">
                <a16:creationId xmlns="" xmlns:a16="http://schemas.microsoft.com/office/drawing/2014/main" id="{A2636062-43D3-463C-B6BD-741D547DE965}"/>
              </a:ext>
            </a:extLst>
          </p:cNvPr>
          <p:cNvSpPr/>
          <p:nvPr/>
        </p:nvSpPr>
        <p:spPr>
          <a:xfrm>
            <a:off x="5642508" y="3535738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CDCB9A2B-6699-4804-99AE-7A924FDA4340}"/>
              </a:ext>
            </a:extLst>
          </p:cNvPr>
          <p:cNvSpPr/>
          <p:nvPr/>
        </p:nvSpPr>
        <p:spPr>
          <a:xfrm>
            <a:off x="6006839" y="3900069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ircle: Hollow 29">
            <a:extLst>
              <a:ext uri="{FF2B5EF4-FFF2-40B4-BE49-F238E27FC236}">
                <a16:creationId xmlns="" xmlns:a16="http://schemas.microsoft.com/office/drawing/2014/main" id="{3A6CDF07-EF0B-4379-8FBF-3718BD896047}"/>
              </a:ext>
            </a:extLst>
          </p:cNvPr>
          <p:cNvSpPr/>
          <p:nvPr/>
        </p:nvSpPr>
        <p:spPr>
          <a:xfrm>
            <a:off x="5887776" y="3781006"/>
            <a:ext cx="428626" cy="428626"/>
          </a:xfrm>
          <a:prstGeom prst="donut">
            <a:avLst>
              <a:gd name="adj" fmla="val 5281"/>
            </a:avLst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Circle: Hollow 30">
            <a:extLst>
              <a:ext uri="{FF2B5EF4-FFF2-40B4-BE49-F238E27FC236}">
                <a16:creationId xmlns="" xmlns:a16="http://schemas.microsoft.com/office/drawing/2014/main" id="{FB3E2DCF-4068-4715-BD27-13370B541EAC}"/>
              </a:ext>
            </a:extLst>
          </p:cNvPr>
          <p:cNvSpPr/>
          <p:nvPr/>
        </p:nvSpPr>
        <p:spPr>
          <a:xfrm>
            <a:off x="5754904" y="3648134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EA49CDC4-E9AD-4789-BEA6-BFF07A73111B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6102089" y="4342506"/>
            <a:ext cx="1" cy="496793"/>
          </a:xfrm>
          <a:prstGeom prst="line">
            <a:avLst/>
          </a:prstGeom>
          <a:ln w="19050">
            <a:solidFill>
              <a:srgbClr val="EF30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="" xmlns:a16="http://schemas.microsoft.com/office/drawing/2014/main" id="{DD4A8794-EADF-4527-95C6-C9D6781E9C8E}"/>
              </a:ext>
            </a:extLst>
          </p:cNvPr>
          <p:cNvSpPr/>
          <p:nvPr/>
        </p:nvSpPr>
        <p:spPr>
          <a:xfrm>
            <a:off x="6039969" y="4839299"/>
            <a:ext cx="124240" cy="12424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4BE7D141-E60D-4B00-AA4B-1F588212DCAD}"/>
              </a:ext>
            </a:extLst>
          </p:cNvPr>
          <p:cNvSpPr txBox="1"/>
          <p:nvPr/>
        </p:nvSpPr>
        <p:spPr>
          <a:xfrm>
            <a:off x="5344396" y="2961830"/>
            <a:ext cx="1515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>
                <a:solidFill>
                  <a:srgbClr val="EF3078"/>
                </a:solidFill>
                <a:latin typeface="Century Gothic" panose="020B0502020202020204" pitchFamily="34" charset="0"/>
              </a:rPr>
              <a:t>1999</a:t>
            </a:r>
            <a:endParaRPr lang="en-US" sz="3600" dirty="0">
              <a:solidFill>
                <a:srgbClr val="EF3078"/>
              </a:solidFill>
              <a:latin typeface="Century Gothic" panose="020B0502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0A5C5A36-EC92-462F-BB70-6A797D63B1DD}"/>
              </a:ext>
            </a:extLst>
          </p:cNvPr>
          <p:cNvSpPr txBox="1"/>
          <p:nvPr/>
        </p:nvSpPr>
        <p:spPr>
          <a:xfrm>
            <a:off x="5287357" y="5050922"/>
            <a:ext cx="1819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chemeClr val="accent5"/>
                </a:solidFill>
                <a:latin typeface="Century Gothic" panose="020B0502020202020204" pitchFamily="34" charset="0"/>
              </a:rPr>
              <a:t>Wi-fi alliance</a:t>
            </a:r>
            <a:endParaRPr lang="en-US" sz="2000" dirty="0">
              <a:solidFill>
                <a:schemeClr val="accent5"/>
              </a:solidFill>
              <a:latin typeface="Century Gothic" panose="020B0502020202020204" pitchFamily="34" charset="0"/>
            </a:endParaRPr>
          </a:p>
        </p:txBody>
      </p:sp>
      <p:sp>
        <p:nvSpPr>
          <p:cNvPr id="45" name="Arc 44">
            <a:extLst>
              <a:ext uri="{FF2B5EF4-FFF2-40B4-BE49-F238E27FC236}">
                <a16:creationId xmlns="" xmlns:a16="http://schemas.microsoft.com/office/drawing/2014/main" id="{E3730103-7F8D-4792-83EE-5FFC4A5D2274}"/>
              </a:ext>
            </a:extLst>
          </p:cNvPr>
          <p:cNvSpPr/>
          <p:nvPr/>
        </p:nvSpPr>
        <p:spPr>
          <a:xfrm rot="5400000">
            <a:off x="7906257" y="3535738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="" xmlns:a16="http://schemas.microsoft.com/office/drawing/2014/main" id="{86694F26-80D5-467D-94C4-C9C860517F5F}"/>
              </a:ext>
            </a:extLst>
          </p:cNvPr>
          <p:cNvSpPr/>
          <p:nvPr/>
        </p:nvSpPr>
        <p:spPr>
          <a:xfrm>
            <a:off x="8270588" y="3900069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ircle: Hollow 46">
            <a:extLst>
              <a:ext uri="{FF2B5EF4-FFF2-40B4-BE49-F238E27FC236}">
                <a16:creationId xmlns="" xmlns:a16="http://schemas.microsoft.com/office/drawing/2014/main" id="{B0789B4A-0620-4211-9109-6DBE9A07FE51}"/>
              </a:ext>
            </a:extLst>
          </p:cNvPr>
          <p:cNvSpPr/>
          <p:nvPr/>
        </p:nvSpPr>
        <p:spPr>
          <a:xfrm>
            <a:off x="8151525" y="3781006"/>
            <a:ext cx="428626" cy="428626"/>
          </a:xfrm>
          <a:prstGeom prst="donut">
            <a:avLst>
              <a:gd name="adj" fmla="val 5281"/>
            </a:avLst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Circle: Hollow 47">
            <a:extLst>
              <a:ext uri="{FF2B5EF4-FFF2-40B4-BE49-F238E27FC236}">
                <a16:creationId xmlns="" xmlns:a16="http://schemas.microsoft.com/office/drawing/2014/main" id="{9C63B36C-028C-4461-9179-02E81EA9B830}"/>
              </a:ext>
            </a:extLst>
          </p:cNvPr>
          <p:cNvSpPr/>
          <p:nvPr/>
        </p:nvSpPr>
        <p:spPr>
          <a:xfrm>
            <a:off x="8018653" y="3648134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="" xmlns:a16="http://schemas.microsoft.com/office/drawing/2014/main" id="{15E6C7CE-0DCB-4A82-B08E-519AC3270B85}"/>
              </a:ext>
            </a:extLst>
          </p:cNvPr>
          <p:cNvCxnSpPr>
            <a:cxnSpLocks/>
          </p:cNvCxnSpPr>
          <p:nvPr/>
        </p:nvCxnSpPr>
        <p:spPr>
          <a:xfrm flipV="1">
            <a:off x="8365839" y="2614747"/>
            <a:ext cx="0" cy="1033387"/>
          </a:xfrm>
          <a:prstGeom prst="line">
            <a:avLst/>
          </a:prstGeom>
          <a:ln w="19050">
            <a:solidFill>
              <a:srgbClr val="1C7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="" xmlns:a16="http://schemas.microsoft.com/office/drawing/2014/main" id="{4CFE38F3-7830-46D8-95EE-69DB62ED465D}"/>
              </a:ext>
            </a:extLst>
          </p:cNvPr>
          <p:cNvSpPr/>
          <p:nvPr/>
        </p:nvSpPr>
        <p:spPr>
          <a:xfrm>
            <a:off x="8303718" y="2568391"/>
            <a:ext cx="124240" cy="12424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65F62DC2-C651-4B22-B4CB-1846861868F6}"/>
              </a:ext>
            </a:extLst>
          </p:cNvPr>
          <p:cNvSpPr txBox="1"/>
          <p:nvPr/>
        </p:nvSpPr>
        <p:spPr>
          <a:xfrm>
            <a:off x="7608145" y="4382611"/>
            <a:ext cx="1515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>
                <a:solidFill>
                  <a:srgbClr val="1C7CBB"/>
                </a:solidFill>
                <a:latin typeface="Century Gothic" panose="020B0502020202020204" pitchFamily="34" charset="0"/>
              </a:rPr>
              <a:t>1999</a:t>
            </a:r>
            <a:endParaRPr lang="en-US" sz="3600" dirty="0">
              <a:solidFill>
                <a:srgbClr val="1C7CBB"/>
              </a:solidFill>
              <a:latin typeface="Century Gothic" panose="020B05020202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44337E62-7F21-4CD3-9B0D-507A64DF7728}"/>
              </a:ext>
            </a:extLst>
          </p:cNvPr>
          <p:cNvSpPr txBox="1"/>
          <p:nvPr/>
        </p:nvSpPr>
        <p:spPr>
          <a:xfrm>
            <a:off x="7217705" y="1926108"/>
            <a:ext cx="2628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rgbClr val="0070C0"/>
                </a:solidFill>
                <a:latin typeface="Century Gothic" panose="020B0502020202020204" pitchFamily="34" charset="0"/>
              </a:rPr>
              <a:t>802.11b protocol</a:t>
            </a:r>
            <a:endParaRPr lang="en-US" sz="2000" dirty="0">
              <a:solidFill>
                <a:srgbClr val="0070C0"/>
              </a:solidFill>
              <a:latin typeface="Century Gothic" panose="020B0502020202020204" pitchFamily="34" charset="0"/>
            </a:endParaRPr>
          </a:p>
        </p:txBody>
      </p:sp>
      <p:sp>
        <p:nvSpPr>
          <p:cNvPr id="53" name="Arc 52">
            <a:extLst>
              <a:ext uri="{FF2B5EF4-FFF2-40B4-BE49-F238E27FC236}">
                <a16:creationId xmlns="" xmlns:a16="http://schemas.microsoft.com/office/drawing/2014/main" id="{FC85B459-7BA2-4C61-9178-E1CE5EFAEC56}"/>
              </a:ext>
            </a:extLst>
          </p:cNvPr>
          <p:cNvSpPr/>
          <p:nvPr/>
        </p:nvSpPr>
        <p:spPr>
          <a:xfrm>
            <a:off x="10144184" y="3535738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="" xmlns:a16="http://schemas.microsoft.com/office/drawing/2014/main" id="{4A6EEA54-5314-432F-B5DF-B223248AB8AA}"/>
              </a:ext>
            </a:extLst>
          </p:cNvPr>
          <p:cNvSpPr/>
          <p:nvPr/>
        </p:nvSpPr>
        <p:spPr>
          <a:xfrm>
            <a:off x="10508515" y="3900069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ircle: Hollow 55">
            <a:extLst>
              <a:ext uri="{FF2B5EF4-FFF2-40B4-BE49-F238E27FC236}">
                <a16:creationId xmlns="" xmlns:a16="http://schemas.microsoft.com/office/drawing/2014/main" id="{0C983C23-7914-456E-AA37-90FEEBD851C0}"/>
              </a:ext>
            </a:extLst>
          </p:cNvPr>
          <p:cNvSpPr/>
          <p:nvPr/>
        </p:nvSpPr>
        <p:spPr>
          <a:xfrm>
            <a:off x="10389452" y="3781006"/>
            <a:ext cx="428626" cy="428626"/>
          </a:xfrm>
          <a:prstGeom prst="donut">
            <a:avLst>
              <a:gd name="adj" fmla="val 5281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Circle: Hollow 56">
            <a:extLst>
              <a:ext uri="{FF2B5EF4-FFF2-40B4-BE49-F238E27FC236}">
                <a16:creationId xmlns="" xmlns:a16="http://schemas.microsoft.com/office/drawing/2014/main" id="{CD810234-B3DF-4AE8-B7F5-9B91C3FEE8A3}"/>
              </a:ext>
            </a:extLst>
          </p:cNvPr>
          <p:cNvSpPr/>
          <p:nvPr/>
        </p:nvSpPr>
        <p:spPr>
          <a:xfrm>
            <a:off x="10256580" y="3648134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="" xmlns:a16="http://schemas.microsoft.com/office/drawing/2014/main" id="{A61A79A1-830D-43A5-991E-41089FE309F5}"/>
              </a:ext>
            </a:extLst>
          </p:cNvPr>
          <p:cNvCxnSpPr>
            <a:cxnSpLocks/>
            <a:stCxn id="59" idx="4"/>
            <a:endCxn id="57" idx="4"/>
          </p:cNvCxnSpPr>
          <p:nvPr/>
        </p:nvCxnSpPr>
        <p:spPr>
          <a:xfrm flipH="1" flipV="1">
            <a:off x="10603765" y="4342504"/>
            <a:ext cx="7164" cy="548603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="" xmlns:a16="http://schemas.microsoft.com/office/drawing/2014/main" id="{91D217BA-6735-41FC-ADDE-ADA84BF5E891}"/>
              </a:ext>
            </a:extLst>
          </p:cNvPr>
          <p:cNvSpPr/>
          <p:nvPr/>
        </p:nvSpPr>
        <p:spPr>
          <a:xfrm>
            <a:off x="10548809" y="4766867"/>
            <a:ext cx="124240" cy="12424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493BBA26-6FB6-4EDA-AE7C-332D388F6619}"/>
              </a:ext>
            </a:extLst>
          </p:cNvPr>
          <p:cNvSpPr txBox="1"/>
          <p:nvPr/>
        </p:nvSpPr>
        <p:spPr>
          <a:xfrm>
            <a:off x="9846072" y="2961830"/>
            <a:ext cx="1515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>
                <a:solidFill>
                  <a:schemeClr val="accent6">
                    <a:lumMod val="50000"/>
                  </a:schemeClr>
                </a:solidFill>
                <a:latin typeface="Century Gothic" panose="020B0502020202020204" pitchFamily="34" charset="0"/>
              </a:rPr>
              <a:t>2000</a:t>
            </a:r>
            <a:endParaRPr lang="en-US" sz="3600" dirty="0">
              <a:solidFill>
                <a:schemeClr val="accent6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8710CEB2-4E11-44C6-A201-5DCB3EA9A265}"/>
              </a:ext>
            </a:extLst>
          </p:cNvPr>
          <p:cNvSpPr txBox="1"/>
          <p:nvPr/>
        </p:nvSpPr>
        <p:spPr>
          <a:xfrm>
            <a:off x="9487962" y="4821591"/>
            <a:ext cx="24221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chemeClr val="accent6">
                    <a:lumMod val="50000"/>
                  </a:schemeClr>
                </a:solidFill>
                <a:latin typeface="Century Gothic" panose="020B0502020202020204" pitchFamily="34" charset="0"/>
              </a:rPr>
              <a:t>802.11a protocol</a:t>
            </a:r>
            <a:endParaRPr lang="en-US" sz="2000" dirty="0">
              <a:solidFill>
                <a:schemeClr val="accent6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="" xmlns:a16="http://schemas.microsoft.com/office/drawing/2014/main" id="{5CE23E97-80CA-4DCE-905B-0371552128FB}"/>
              </a:ext>
            </a:extLst>
          </p:cNvPr>
          <p:cNvCxnSpPr>
            <a:cxnSpLocks/>
          </p:cNvCxnSpPr>
          <p:nvPr/>
        </p:nvCxnSpPr>
        <p:spPr>
          <a:xfrm>
            <a:off x="679617" y="5361836"/>
            <a:ext cx="2048865" cy="0"/>
          </a:xfrm>
          <a:prstGeom prst="line">
            <a:avLst/>
          </a:prstGeom>
          <a:ln w="19050">
            <a:solidFill>
              <a:srgbClr val="03A1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="" xmlns:a16="http://schemas.microsoft.com/office/drawing/2014/main" id="{36AF9195-D1C7-4EAB-9766-CBBD5AC04E3E}"/>
              </a:ext>
            </a:extLst>
          </p:cNvPr>
          <p:cNvCxnSpPr>
            <a:cxnSpLocks/>
          </p:cNvCxnSpPr>
          <p:nvPr/>
        </p:nvCxnSpPr>
        <p:spPr>
          <a:xfrm>
            <a:off x="5163881" y="5451032"/>
            <a:ext cx="2048865" cy="0"/>
          </a:xfrm>
          <a:prstGeom prst="line">
            <a:avLst/>
          </a:prstGeom>
          <a:ln w="19050">
            <a:solidFill>
              <a:srgbClr val="EF30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="" xmlns:a16="http://schemas.microsoft.com/office/drawing/2014/main" id="{E7FD0854-B613-4503-8F9F-7EBA21977DB6}"/>
              </a:ext>
            </a:extLst>
          </p:cNvPr>
          <p:cNvCxnSpPr>
            <a:cxnSpLocks/>
          </p:cNvCxnSpPr>
          <p:nvPr/>
        </p:nvCxnSpPr>
        <p:spPr>
          <a:xfrm>
            <a:off x="9674582" y="5221701"/>
            <a:ext cx="2048865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="" xmlns:a16="http://schemas.microsoft.com/office/drawing/2014/main" id="{267D5D77-7183-46A2-913A-91854EB46B5B}"/>
              </a:ext>
            </a:extLst>
          </p:cNvPr>
          <p:cNvCxnSpPr>
            <a:cxnSpLocks/>
          </p:cNvCxnSpPr>
          <p:nvPr/>
        </p:nvCxnSpPr>
        <p:spPr>
          <a:xfrm>
            <a:off x="2807969" y="1835312"/>
            <a:ext cx="2048865" cy="0"/>
          </a:xfrm>
          <a:prstGeom prst="line">
            <a:avLst/>
          </a:prstGeom>
          <a:ln w="19050">
            <a:solidFill>
              <a:srgbClr val="EE9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="" xmlns:a16="http://schemas.microsoft.com/office/drawing/2014/main" id="{3FE4C8AC-856E-47A1-86C3-D3143F6DF56B}"/>
              </a:ext>
            </a:extLst>
          </p:cNvPr>
          <p:cNvCxnSpPr>
            <a:cxnSpLocks/>
          </p:cNvCxnSpPr>
          <p:nvPr/>
        </p:nvCxnSpPr>
        <p:spPr>
          <a:xfrm>
            <a:off x="7328027" y="1835312"/>
            <a:ext cx="2048865" cy="0"/>
          </a:xfrm>
          <a:prstGeom prst="line">
            <a:avLst/>
          </a:prstGeom>
          <a:ln w="19050">
            <a:solidFill>
              <a:srgbClr val="1C7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E623F98E-5FFF-4701-A99F-87B202C66033}"/>
              </a:ext>
            </a:extLst>
          </p:cNvPr>
          <p:cNvSpPr txBox="1"/>
          <p:nvPr/>
        </p:nvSpPr>
        <p:spPr>
          <a:xfrm>
            <a:off x="645774" y="4857867"/>
            <a:ext cx="280258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rgbClr val="03A1A4"/>
                </a:solidFill>
                <a:latin typeface="Century Gothic" panose="020B0502020202020204" pitchFamily="34" charset="0"/>
              </a:rPr>
              <a:t>Public hotspot</a:t>
            </a:r>
            <a:endParaRPr lang="en-US" sz="2000" dirty="0">
              <a:solidFill>
                <a:srgbClr val="03A1A4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981" y="-3421"/>
            <a:ext cx="1235109" cy="16957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529" y="5495596"/>
            <a:ext cx="1523745" cy="13624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251" y="1444"/>
            <a:ext cx="1275174" cy="1714805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103" y="5273024"/>
            <a:ext cx="1161935" cy="1549895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65" y="5507449"/>
            <a:ext cx="996226" cy="99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00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  <p:bldP spid="9" grpId="0" animBg="1"/>
      <p:bldP spid="10" grpId="0" animBg="1"/>
      <p:bldP spid="14" grpId="0" animBg="1"/>
      <p:bldP spid="16" grpId="0"/>
      <p:bldP spid="18" grpId="0" animBg="1"/>
      <p:bldP spid="20" grpId="0" animBg="1"/>
      <p:bldP spid="21" grpId="0" animBg="1"/>
      <p:bldP spid="22" grpId="0" animBg="1"/>
      <p:bldP spid="24" grpId="0" animBg="1"/>
      <p:bldP spid="25" grpId="0"/>
      <p:bldP spid="26" grpId="0"/>
      <p:bldP spid="27" grpId="0" animBg="1"/>
      <p:bldP spid="29" grpId="0" animBg="1"/>
      <p:bldP spid="30" grpId="0" animBg="1"/>
      <p:bldP spid="31" grpId="0" animBg="1"/>
      <p:bldP spid="33" grpId="0" animBg="1"/>
      <p:bldP spid="34" grpId="0"/>
      <p:bldP spid="35" grpId="0"/>
      <p:bldP spid="45" grpId="0" animBg="1"/>
      <p:bldP spid="46" grpId="0" animBg="1"/>
      <p:bldP spid="47" grpId="0" animBg="1"/>
      <p:bldP spid="48" grpId="0" animBg="1"/>
      <p:bldP spid="50" grpId="0" animBg="1"/>
      <p:bldP spid="51" grpId="0"/>
      <p:bldP spid="52" grpId="0"/>
      <p:bldP spid="53" grpId="0" animBg="1"/>
      <p:bldP spid="55" grpId="0" animBg="1"/>
      <p:bldP spid="56" grpId="0" animBg="1"/>
      <p:bldP spid="57" grpId="0" animBg="1"/>
      <p:bldP spid="59" grpId="0" animBg="1"/>
      <p:bldP spid="60" grpId="0"/>
      <p:bldP spid="7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="" xmlns:a16="http://schemas.microsoft.com/office/drawing/2014/main" id="{F272CB9A-11DA-403F-8A2C-8ACABB9E55E3}"/>
              </a:ext>
            </a:extLst>
          </p:cNvPr>
          <p:cNvCxnSpPr/>
          <p:nvPr/>
        </p:nvCxnSpPr>
        <p:spPr>
          <a:xfrm>
            <a:off x="6175088" y="3995319"/>
            <a:ext cx="22528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="" xmlns:a16="http://schemas.microsoft.com/office/drawing/2014/main" id="{67E87360-F24A-47BA-928F-2F0179FA8620}"/>
              </a:ext>
            </a:extLst>
          </p:cNvPr>
          <p:cNvCxnSpPr/>
          <p:nvPr/>
        </p:nvCxnSpPr>
        <p:spPr>
          <a:xfrm>
            <a:off x="8413015" y="3995319"/>
            <a:ext cx="22528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="" xmlns:a16="http://schemas.microsoft.com/office/drawing/2014/main" id="{08346D99-21A2-4F27-AB30-6BF25A60C3AC}"/>
              </a:ext>
            </a:extLst>
          </p:cNvPr>
          <p:cNvCxnSpPr>
            <a:cxnSpLocks/>
          </p:cNvCxnSpPr>
          <p:nvPr/>
        </p:nvCxnSpPr>
        <p:spPr>
          <a:xfrm>
            <a:off x="10665885" y="3995319"/>
            <a:ext cx="153851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892DD698-41EA-44B3-A338-53428D7D5050}"/>
              </a:ext>
            </a:extLst>
          </p:cNvPr>
          <p:cNvCxnSpPr/>
          <p:nvPr/>
        </p:nvCxnSpPr>
        <p:spPr>
          <a:xfrm>
            <a:off x="3911339" y="3995319"/>
            <a:ext cx="22528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7141C71E-E08E-4C35-AF33-12A46FFB4E28}"/>
              </a:ext>
            </a:extLst>
          </p:cNvPr>
          <p:cNvCxnSpPr/>
          <p:nvPr/>
        </p:nvCxnSpPr>
        <p:spPr>
          <a:xfrm>
            <a:off x="1657906" y="3995319"/>
            <a:ext cx="22528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>
            <a:extLst>
              <a:ext uri="{FF2B5EF4-FFF2-40B4-BE49-F238E27FC236}">
                <a16:creationId xmlns="" xmlns:a16="http://schemas.microsoft.com/office/drawing/2014/main" id="{AF54DAFC-72BF-4C18-B451-30110FC8EBCC}"/>
              </a:ext>
            </a:extLst>
          </p:cNvPr>
          <p:cNvSpPr/>
          <p:nvPr/>
        </p:nvSpPr>
        <p:spPr>
          <a:xfrm>
            <a:off x="1150597" y="3535738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6AB54977-33F8-4105-824C-3D0C493D5B00}"/>
              </a:ext>
            </a:extLst>
          </p:cNvPr>
          <p:cNvCxnSpPr>
            <a:cxnSpLocks/>
          </p:cNvCxnSpPr>
          <p:nvPr/>
        </p:nvCxnSpPr>
        <p:spPr>
          <a:xfrm>
            <a:off x="0" y="3995319"/>
            <a:ext cx="153851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="" xmlns:a16="http://schemas.microsoft.com/office/drawing/2014/main" id="{BADB8234-7655-4312-99D5-ACC91B4B894B}"/>
              </a:ext>
            </a:extLst>
          </p:cNvPr>
          <p:cNvSpPr/>
          <p:nvPr/>
        </p:nvSpPr>
        <p:spPr>
          <a:xfrm>
            <a:off x="1514928" y="3900069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: Hollow 8">
            <a:extLst>
              <a:ext uri="{FF2B5EF4-FFF2-40B4-BE49-F238E27FC236}">
                <a16:creationId xmlns="" xmlns:a16="http://schemas.microsoft.com/office/drawing/2014/main" id="{868629C6-9D56-44C4-A90C-D16F2E7AA94B}"/>
              </a:ext>
            </a:extLst>
          </p:cNvPr>
          <p:cNvSpPr/>
          <p:nvPr/>
        </p:nvSpPr>
        <p:spPr>
          <a:xfrm>
            <a:off x="1395865" y="3781006"/>
            <a:ext cx="428626" cy="428626"/>
          </a:xfrm>
          <a:prstGeom prst="donut">
            <a:avLst>
              <a:gd name="adj" fmla="val 5281"/>
            </a:avLst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ircle: Hollow 9">
            <a:extLst>
              <a:ext uri="{FF2B5EF4-FFF2-40B4-BE49-F238E27FC236}">
                <a16:creationId xmlns="" xmlns:a16="http://schemas.microsoft.com/office/drawing/2014/main" id="{1E0E5245-3E9D-45CB-A2A2-78E37536928E}"/>
              </a:ext>
            </a:extLst>
          </p:cNvPr>
          <p:cNvSpPr/>
          <p:nvPr/>
        </p:nvSpPr>
        <p:spPr>
          <a:xfrm>
            <a:off x="1262993" y="3648134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1B8353AA-1A28-4FAD-AF44-130B899BAAE4}"/>
              </a:ext>
            </a:extLst>
          </p:cNvPr>
          <p:cNvCxnSpPr>
            <a:cxnSpLocks/>
            <a:stCxn id="14" idx="4"/>
          </p:cNvCxnSpPr>
          <p:nvPr/>
        </p:nvCxnSpPr>
        <p:spPr>
          <a:xfrm flipV="1">
            <a:off x="1612195" y="4349739"/>
            <a:ext cx="1" cy="536278"/>
          </a:xfrm>
          <a:prstGeom prst="line">
            <a:avLst/>
          </a:prstGeom>
          <a:ln w="19050">
            <a:solidFill>
              <a:srgbClr val="03A1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36B49B4F-63E8-4430-9059-553CBCA3AB43}"/>
              </a:ext>
            </a:extLst>
          </p:cNvPr>
          <p:cNvSpPr/>
          <p:nvPr/>
        </p:nvSpPr>
        <p:spPr>
          <a:xfrm>
            <a:off x="1550075" y="4761777"/>
            <a:ext cx="124240" cy="12424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E959B938-7387-4E6C-B81C-CA1B61488588}"/>
              </a:ext>
            </a:extLst>
          </p:cNvPr>
          <p:cNvSpPr txBox="1"/>
          <p:nvPr/>
        </p:nvSpPr>
        <p:spPr>
          <a:xfrm>
            <a:off x="852485" y="2961830"/>
            <a:ext cx="1515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>
                <a:solidFill>
                  <a:srgbClr val="03A1A4"/>
                </a:solidFill>
                <a:latin typeface="Century Gothic" panose="020B0502020202020204" pitchFamily="34" charset="0"/>
              </a:rPr>
              <a:t>2003</a:t>
            </a:r>
            <a:endParaRPr lang="en-US" sz="3600" dirty="0">
              <a:solidFill>
                <a:srgbClr val="03A1A4"/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Arc 17">
            <a:extLst>
              <a:ext uri="{FF2B5EF4-FFF2-40B4-BE49-F238E27FC236}">
                <a16:creationId xmlns="" xmlns:a16="http://schemas.microsoft.com/office/drawing/2014/main" id="{B54B9C7B-4DA7-40E1-B723-68758EB971FE}"/>
              </a:ext>
            </a:extLst>
          </p:cNvPr>
          <p:cNvSpPr/>
          <p:nvPr/>
        </p:nvSpPr>
        <p:spPr>
          <a:xfrm rot="5400000">
            <a:off x="3389075" y="3535738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037A3CB3-AA60-41C6-B92B-B84EC0A87E61}"/>
              </a:ext>
            </a:extLst>
          </p:cNvPr>
          <p:cNvSpPr/>
          <p:nvPr/>
        </p:nvSpPr>
        <p:spPr>
          <a:xfrm>
            <a:off x="3753406" y="3900069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ircle: Hollow 20">
            <a:extLst>
              <a:ext uri="{FF2B5EF4-FFF2-40B4-BE49-F238E27FC236}">
                <a16:creationId xmlns="" xmlns:a16="http://schemas.microsoft.com/office/drawing/2014/main" id="{5AB77009-91CD-4089-A339-205E1FD860BA}"/>
              </a:ext>
            </a:extLst>
          </p:cNvPr>
          <p:cNvSpPr/>
          <p:nvPr/>
        </p:nvSpPr>
        <p:spPr>
          <a:xfrm>
            <a:off x="3634343" y="3781006"/>
            <a:ext cx="428626" cy="428626"/>
          </a:xfrm>
          <a:prstGeom prst="donut">
            <a:avLst>
              <a:gd name="adj" fmla="val 5281"/>
            </a:avLst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ircle: Hollow 21">
            <a:extLst>
              <a:ext uri="{FF2B5EF4-FFF2-40B4-BE49-F238E27FC236}">
                <a16:creationId xmlns="" xmlns:a16="http://schemas.microsoft.com/office/drawing/2014/main" id="{EB4F978A-6973-4038-9D44-C992F6903D28}"/>
              </a:ext>
            </a:extLst>
          </p:cNvPr>
          <p:cNvSpPr/>
          <p:nvPr/>
        </p:nvSpPr>
        <p:spPr>
          <a:xfrm>
            <a:off x="3501471" y="3648134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7982AF7D-7FF0-494C-891D-C601C69FAD64}"/>
              </a:ext>
            </a:extLst>
          </p:cNvPr>
          <p:cNvCxnSpPr>
            <a:cxnSpLocks/>
          </p:cNvCxnSpPr>
          <p:nvPr/>
        </p:nvCxnSpPr>
        <p:spPr>
          <a:xfrm flipV="1">
            <a:off x="3848657" y="2614747"/>
            <a:ext cx="0" cy="1033387"/>
          </a:xfrm>
          <a:prstGeom prst="line">
            <a:avLst/>
          </a:prstGeom>
          <a:ln w="19050">
            <a:solidFill>
              <a:srgbClr val="EE9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D26033AC-E99E-4309-BD9B-47A98BA0DEA7}"/>
              </a:ext>
            </a:extLst>
          </p:cNvPr>
          <p:cNvSpPr/>
          <p:nvPr/>
        </p:nvSpPr>
        <p:spPr>
          <a:xfrm>
            <a:off x="3786536" y="2568391"/>
            <a:ext cx="124240" cy="12424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D297ECE7-7E0E-48D0-9C27-6FB0E3DB79DD}"/>
              </a:ext>
            </a:extLst>
          </p:cNvPr>
          <p:cNvSpPr txBox="1"/>
          <p:nvPr/>
        </p:nvSpPr>
        <p:spPr>
          <a:xfrm>
            <a:off x="3090963" y="4382611"/>
            <a:ext cx="1515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>
                <a:solidFill>
                  <a:srgbClr val="EE9524"/>
                </a:solidFill>
                <a:latin typeface="Century Gothic" panose="020B0502020202020204" pitchFamily="34" charset="0"/>
              </a:rPr>
              <a:t>2004</a:t>
            </a:r>
            <a:endParaRPr lang="en-US" sz="3600" dirty="0">
              <a:solidFill>
                <a:srgbClr val="EE9524"/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7DEA27D8-0CF3-496D-AD7D-2076231DE52C}"/>
              </a:ext>
            </a:extLst>
          </p:cNvPr>
          <p:cNvSpPr txBox="1"/>
          <p:nvPr/>
        </p:nvSpPr>
        <p:spPr>
          <a:xfrm>
            <a:off x="2760609" y="1930442"/>
            <a:ext cx="2457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chemeClr val="accent3"/>
                </a:solidFill>
                <a:latin typeface="Century Gothic" panose="020B0502020202020204" pitchFamily="34" charset="0"/>
              </a:rPr>
              <a:t>802.11i protocol</a:t>
            </a:r>
            <a:endParaRPr lang="en-US" sz="2000" dirty="0">
              <a:solidFill>
                <a:schemeClr val="accent3"/>
              </a:solidFill>
              <a:latin typeface="Century Gothic" panose="020B0502020202020204" pitchFamily="34" charset="0"/>
            </a:endParaRPr>
          </a:p>
        </p:txBody>
      </p:sp>
      <p:sp>
        <p:nvSpPr>
          <p:cNvPr id="27" name="Arc 26">
            <a:extLst>
              <a:ext uri="{FF2B5EF4-FFF2-40B4-BE49-F238E27FC236}">
                <a16:creationId xmlns="" xmlns:a16="http://schemas.microsoft.com/office/drawing/2014/main" id="{A2636062-43D3-463C-B6BD-741D547DE965}"/>
              </a:ext>
            </a:extLst>
          </p:cNvPr>
          <p:cNvSpPr/>
          <p:nvPr/>
        </p:nvSpPr>
        <p:spPr>
          <a:xfrm>
            <a:off x="5642508" y="3535738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CDCB9A2B-6699-4804-99AE-7A924FDA4340}"/>
              </a:ext>
            </a:extLst>
          </p:cNvPr>
          <p:cNvSpPr/>
          <p:nvPr/>
        </p:nvSpPr>
        <p:spPr>
          <a:xfrm>
            <a:off x="6006839" y="3900069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ircle: Hollow 29">
            <a:extLst>
              <a:ext uri="{FF2B5EF4-FFF2-40B4-BE49-F238E27FC236}">
                <a16:creationId xmlns="" xmlns:a16="http://schemas.microsoft.com/office/drawing/2014/main" id="{3A6CDF07-EF0B-4379-8FBF-3718BD896047}"/>
              </a:ext>
            </a:extLst>
          </p:cNvPr>
          <p:cNvSpPr/>
          <p:nvPr/>
        </p:nvSpPr>
        <p:spPr>
          <a:xfrm>
            <a:off x="5887776" y="3781006"/>
            <a:ext cx="428626" cy="428626"/>
          </a:xfrm>
          <a:prstGeom prst="donut">
            <a:avLst>
              <a:gd name="adj" fmla="val 5281"/>
            </a:avLst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Circle: Hollow 30">
            <a:extLst>
              <a:ext uri="{FF2B5EF4-FFF2-40B4-BE49-F238E27FC236}">
                <a16:creationId xmlns="" xmlns:a16="http://schemas.microsoft.com/office/drawing/2014/main" id="{FB3E2DCF-4068-4715-BD27-13370B541EAC}"/>
              </a:ext>
            </a:extLst>
          </p:cNvPr>
          <p:cNvSpPr/>
          <p:nvPr/>
        </p:nvSpPr>
        <p:spPr>
          <a:xfrm>
            <a:off x="5754904" y="3648134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EA49CDC4-E9AD-4789-BEA6-BFF07A73111B}"/>
              </a:ext>
            </a:extLst>
          </p:cNvPr>
          <p:cNvCxnSpPr>
            <a:cxnSpLocks/>
          </p:cNvCxnSpPr>
          <p:nvPr/>
        </p:nvCxnSpPr>
        <p:spPr>
          <a:xfrm flipV="1">
            <a:off x="6102089" y="4342507"/>
            <a:ext cx="1" cy="274298"/>
          </a:xfrm>
          <a:prstGeom prst="line">
            <a:avLst/>
          </a:prstGeom>
          <a:ln w="19050">
            <a:solidFill>
              <a:srgbClr val="EF30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="" xmlns:a16="http://schemas.microsoft.com/office/drawing/2014/main" id="{DD4A8794-EADF-4527-95C6-C9D6781E9C8E}"/>
              </a:ext>
            </a:extLst>
          </p:cNvPr>
          <p:cNvSpPr/>
          <p:nvPr/>
        </p:nvSpPr>
        <p:spPr>
          <a:xfrm>
            <a:off x="6050284" y="4624471"/>
            <a:ext cx="124240" cy="12424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4BE7D141-E60D-4B00-AA4B-1F588212DCAD}"/>
              </a:ext>
            </a:extLst>
          </p:cNvPr>
          <p:cNvSpPr txBox="1"/>
          <p:nvPr/>
        </p:nvSpPr>
        <p:spPr>
          <a:xfrm>
            <a:off x="5344396" y="2961830"/>
            <a:ext cx="1515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>
                <a:solidFill>
                  <a:srgbClr val="EF3078"/>
                </a:solidFill>
                <a:latin typeface="Century Gothic" panose="020B0502020202020204" pitchFamily="34" charset="0"/>
              </a:rPr>
              <a:t>2005</a:t>
            </a:r>
            <a:endParaRPr lang="en-US" sz="3600" dirty="0">
              <a:solidFill>
                <a:srgbClr val="EF3078"/>
              </a:solidFill>
              <a:latin typeface="Century Gothic" panose="020B0502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0A5C5A36-EC92-462F-BB70-6A797D63B1DD}"/>
              </a:ext>
            </a:extLst>
          </p:cNvPr>
          <p:cNvSpPr txBox="1"/>
          <p:nvPr/>
        </p:nvSpPr>
        <p:spPr>
          <a:xfrm>
            <a:off x="5053866" y="4871109"/>
            <a:ext cx="2471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chemeClr val="accent5"/>
                </a:solidFill>
                <a:latin typeface="Century Gothic" panose="020B0502020202020204" pitchFamily="34" charset="0"/>
              </a:rPr>
              <a:t>802.11e protocol </a:t>
            </a:r>
            <a:endParaRPr lang="en-US" sz="2000" dirty="0">
              <a:solidFill>
                <a:schemeClr val="accent5"/>
              </a:solidFill>
              <a:latin typeface="Century Gothic" panose="020B0502020202020204" pitchFamily="34" charset="0"/>
            </a:endParaRPr>
          </a:p>
        </p:txBody>
      </p:sp>
      <p:sp>
        <p:nvSpPr>
          <p:cNvPr id="45" name="Arc 44">
            <a:extLst>
              <a:ext uri="{FF2B5EF4-FFF2-40B4-BE49-F238E27FC236}">
                <a16:creationId xmlns="" xmlns:a16="http://schemas.microsoft.com/office/drawing/2014/main" id="{E3730103-7F8D-4792-83EE-5FFC4A5D2274}"/>
              </a:ext>
            </a:extLst>
          </p:cNvPr>
          <p:cNvSpPr/>
          <p:nvPr/>
        </p:nvSpPr>
        <p:spPr>
          <a:xfrm rot="5400000">
            <a:off x="7906257" y="3535738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="" xmlns:a16="http://schemas.microsoft.com/office/drawing/2014/main" id="{86694F26-80D5-467D-94C4-C9C860517F5F}"/>
              </a:ext>
            </a:extLst>
          </p:cNvPr>
          <p:cNvSpPr/>
          <p:nvPr/>
        </p:nvSpPr>
        <p:spPr>
          <a:xfrm>
            <a:off x="8270588" y="3900069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ircle: Hollow 46">
            <a:extLst>
              <a:ext uri="{FF2B5EF4-FFF2-40B4-BE49-F238E27FC236}">
                <a16:creationId xmlns="" xmlns:a16="http://schemas.microsoft.com/office/drawing/2014/main" id="{B0789B4A-0620-4211-9109-6DBE9A07FE51}"/>
              </a:ext>
            </a:extLst>
          </p:cNvPr>
          <p:cNvSpPr/>
          <p:nvPr/>
        </p:nvSpPr>
        <p:spPr>
          <a:xfrm>
            <a:off x="8151525" y="3781006"/>
            <a:ext cx="428626" cy="428626"/>
          </a:xfrm>
          <a:prstGeom prst="donut">
            <a:avLst>
              <a:gd name="adj" fmla="val 5281"/>
            </a:avLst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Circle: Hollow 47">
            <a:extLst>
              <a:ext uri="{FF2B5EF4-FFF2-40B4-BE49-F238E27FC236}">
                <a16:creationId xmlns="" xmlns:a16="http://schemas.microsoft.com/office/drawing/2014/main" id="{9C63B36C-028C-4461-9179-02E81EA9B830}"/>
              </a:ext>
            </a:extLst>
          </p:cNvPr>
          <p:cNvSpPr/>
          <p:nvPr/>
        </p:nvSpPr>
        <p:spPr>
          <a:xfrm>
            <a:off x="8018653" y="3648134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="" xmlns:a16="http://schemas.microsoft.com/office/drawing/2014/main" id="{15E6C7CE-0DCB-4A82-B08E-519AC3270B85}"/>
              </a:ext>
            </a:extLst>
          </p:cNvPr>
          <p:cNvCxnSpPr>
            <a:cxnSpLocks/>
          </p:cNvCxnSpPr>
          <p:nvPr/>
        </p:nvCxnSpPr>
        <p:spPr>
          <a:xfrm flipV="1">
            <a:off x="8365839" y="2614747"/>
            <a:ext cx="0" cy="1033387"/>
          </a:xfrm>
          <a:prstGeom prst="line">
            <a:avLst/>
          </a:prstGeom>
          <a:ln w="19050">
            <a:solidFill>
              <a:srgbClr val="1C7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="" xmlns:a16="http://schemas.microsoft.com/office/drawing/2014/main" id="{4CFE38F3-7830-46D8-95EE-69DB62ED465D}"/>
              </a:ext>
            </a:extLst>
          </p:cNvPr>
          <p:cNvSpPr/>
          <p:nvPr/>
        </p:nvSpPr>
        <p:spPr>
          <a:xfrm>
            <a:off x="8303718" y="2568391"/>
            <a:ext cx="124240" cy="12424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65F62DC2-C651-4B22-B4CB-1846861868F6}"/>
              </a:ext>
            </a:extLst>
          </p:cNvPr>
          <p:cNvSpPr txBox="1"/>
          <p:nvPr/>
        </p:nvSpPr>
        <p:spPr>
          <a:xfrm>
            <a:off x="7608145" y="4382611"/>
            <a:ext cx="1515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>
                <a:solidFill>
                  <a:srgbClr val="1C7CBB"/>
                </a:solidFill>
                <a:latin typeface="Century Gothic" panose="020B0502020202020204" pitchFamily="34" charset="0"/>
              </a:rPr>
              <a:t>2009</a:t>
            </a:r>
            <a:endParaRPr lang="en-US" sz="3600" dirty="0">
              <a:solidFill>
                <a:srgbClr val="1C7CBB"/>
              </a:solidFill>
              <a:latin typeface="Century Gothic" panose="020B05020202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44337E62-7F21-4CD3-9B0D-507A64DF7728}"/>
              </a:ext>
            </a:extLst>
          </p:cNvPr>
          <p:cNvSpPr txBox="1"/>
          <p:nvPr/>
        </p:nvSpPr>
        <p:spPr>
          <a:xfrm>
            <a:off x="7217705" y="1926108"/>
            <a:ext cx="2628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rgbClr val="0070C0"/>
                </a:solidFill>
                <a:latin typeface="Century Gothic" panose="020B0502020202020204" pitchFamily="34" charset="0"/>
              </a:rPr>
              <a:t>802.11n protocol</a:t>
            </a:r>
            <a:endParaRPr lang="en-US" sz="2000" dirty="0">
              <a:solidFill>
                <a:srgbClr val="0070C0"/>
              </a:solidFill>
              <a:latin typeface="Century Gothic" panose="020B0502020202020204" pitchFamily="34" charset="0"/>
            </a:endParaRPr>
          </a:p>
        </p:txBody>
      </p:sp>
      <p:sp>
        <p:nvSpPr>
          <p:cNvPr id="53" name="Arc 52">
            <a:extLst>
              <a:ext uri="{FF2B5EF4-FFF2-40B4-BE49-F238E27FC236}">
                <a16:creationId xmlns="" xmlns:a16="http://schemas.microsoft.com/office/drawing/2014/main" id="{FC85B459-7BA2-4C61-9178-E1CE5EFAEC56}"/>
              </a:ext>
            </a:extLst>
          </p:cNvPr>
          <p:cNvSpPr/>
          <p:nvPr/>
        </p:nvSpPr>
        <p:spPr>
          <a:xfrm>
            <a:off x="10144184" y="3535738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="" xmlns:a16="http://schemas.microsoft.com/office/drawing/2014/main" id="{4A6EEA54-5314-432F-B5DF-B223248AB8AA}"/>
              </a:ext>
            </a:extLst>
          </p:cNvPr>
          <p:cNvSpPr/>
          <p:nvPr/>
        </p:nvSpPr>
        <p:spPr>
          <a:xfrm>
            <a:off x="10508515" y="3900069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ircle: Hollow 55">
            <a:extLst>
              <a:ext uri="{FF2B5EF4-FFF2-40B4-BE49-F238E27FC236}">
                <a16:creationId xmlns="" xmlns:a16="http://schemas.microsoft.com/office/drawing/2014/main" id="{0C983C23-7914-456E-AA37-90FEEBD851C0}"/>
              </a:ext>
            </a:extLst>
          </p:cNvPr>
          <p:cNvSpPr/>
          <p:nvPr/>
        </p:nvSpPr>
        <p:spPr>
          <a:xfrm>
            <a:off x="10389452" y="3781006"/>
            <a:ext cx="428626" cy="428626"/>
          </a:xfrm>
          <a:prstGeom prst="donut">
            <a:avLst>
              <a:gd name="adj" fmla="val 5281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Circle: Hollow 56">
            <a:extLst>
              <a:ext uri="{FF2B5EF4-FFF2-40B4-BE49-F238E27FC236}">
                <a16:creationId xmlns="" xmlns:a16="http://schemas.microsoft.com/office/drawing/2014/main" id="{CD810234-B3DF-4AE8-B7F5-9B91C3FEE8A3}"/>
              </a:ext>
            </a:extLst>
          </p:cNvPr>
          <p:cNvSpPr/>
          <p:nvPr/>
        </p:nvSpPr>
        <p:spPr>
          <a:xfrm>
            <a:off x="10256580" y="3648134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="" xmlns:a16="http://schemas.microsoft.com/office/drawing/2014/main" id="{A61A79A1-830D-43A5-991E-41089FE309F5}"/>
              </a:ext>
            </a:extLst>
          </p:cNvPr>
          <p:cNvCxnSpPr>
            <a:cxnSpLocks/>
            <a:stCxn id="59" idx="4"/>
            <a:endCxn id="57" idx="4"/>
          </p:cNvCxnSpPr>
          <p:nvPr/>
        </p:nvCxnSpPr>
        <p:spPr>
          <a:xfrm flipH="1" flipV="1">
            <a:off x="10603765" y="4342504"/>
            <a:ext cx="7164" cy="548603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="" xmlns:a16="http://schemas.microsoft.com/office/drawing/2014/main" id="{91D217BA-6735-41FC-ADDE-ADA84BF5E891}"/>
              </a:ext>
            </a:extLst>
          </p:cNvPr>
          <p:cNvSpPr/>
          <p:nvPr/>
        </p:nvSpPr>
        <p:spPr>
          <a:xfrm>
            <a:off x="10548809" y="4766867"/>
            <a:ext cx="124240" cy="12424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493BBA26-6FB6-4EDA-AE7C-332D388F6619}"/>
              </a:ext>
            </a:extLst>
          </p:cNvPr>
          <p:cNvSpPr txBox="1"/>
          <p:nvPr/>
        </p:nvSpPr>
        <p:spPr>
          <a:xfrm>
            <a:off x="9846072" y="2961830"/>
            <a:ext cx="1515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>
                <a:solidFill>
                  <a:schemeClr val="accent6">
                    <a:lumMod val="50000"/>
                  </a:schemeClr>
                </a:solidFill>
                <a:latin typeface="Century Gothic" panose="020B0502020202020204" pitchFamily="34" charset="0"/>
              </a:rPr>
              <a:t>2014</a:t>
            </a:r>
            <a:endParaRPr lang="en-US" sz="3600" dirty="0">
              <a:solidFill>
                <a:schemeClr val="accent6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8710CEB2-4E11-44C6-A201-5DCB3EA9A265}"/>
              </a:ext>
            </a:extLst>
          </p:cNvPr>
          <p:cNvSpPr txBox="1"/>
          <p:nvPr/>
        </p:nvSpPr>
        <p:spPr>
          <a:xfrm>
            <a:off x="9487962" y="4821591"/>
            <a:ext cx="24221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chemeClr val="accent6">
                    <a:lumMod val="50000"/>
                  </a:schemeClr>
                </a:solidFill>
                <a:latin typeface="Century Gothic" panose="020B0502020202020204" pitchFamily="34" charset="0"/>
              </a:rPr>
              <a:t>802.11ac protocol</a:t>
            </a:r>
            <a:endParaRPr lang="en-US" sz="2000" dirty="0">
              <a:solidFill>
                <a:schemeClr val="accent6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="" xmlns:a16="http://schemas.microsoft.com/office/drawing/2014/main" id="{5CE23E97-80CA-4DCE-905B-0371552128FB}"/>
              </a:ext>
            </a:extLst>
          </p:cNvPr>
          <p:cNvCxnSpPr>
            <a:cxnSpLocks/>
          </p:cNvCxnSpPr>
          <p:nvPr/>
        </p:nvCxnSpPr>
        <p:spPr>
          <a:xfrm>
            <a:off x="733171" y="5250961"/>
            <a:ext cx="2048865" cy="0"/>
          </a:xfrm>
          <a:prstGeom prst="line">
            <a:avLst/>
          </a:prstGeom>
          <a:ln w="19050">
            <a:solidFill>
              <a:srgbClr val="03A1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="" xmlns:a16="http://schemas.microsoft.com/office/drawing/2014/main" id="{36AF9195-D1C7-4EAB-9766-CBBD5AC04E3E}"/>
              </a:ext>
            </a:extLst>
          </p:cNvPr>
          <p:cNvCxnSpPr>
            <a:cxnSpLocks/>
          </p:cNvCxnSpPr>
          <p:nvPr/>
        </p:nvCxnSpPr>
        <p:spPr>
          <a:xfrm>
            <a:off x="5172906" y="5221701"/>
            <a:ext cx="2048865" cy="0"/>
          </a:xfrm>
          <a:prstGeom prst="line">
            <a:avLst/>
          </a:prstGeom>
          <a:ln w="19050">
            <a:solidFill>
              <a:srgbClr val="EF30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="" xmlns:a16="http://schemas.microsoft.com/office/drawing/2014/main" id="{E7FD0854-B613-4503-8F9F-7EBA21977DB6}"/>
              </a:ext>
            </a:extLst>
          </p:cNvPr>
          <p:cNvCxnSpPr>
            <a:cxnSpLocks/>
          </p:cNvCxnSpPr>
          <p:nvPr/>
        </p:nvCxnSpPr>
        <p:spPr>
          <a:xfrm>
            <a:off x="9674582" y="5221701"/>
            <a:ext cx="2048865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="" xmlns:a16="http://schemas.microsoft.com/office/drawing/2014/main" id="{267D5D77-7183-46A2-913A-91854EB46B5B}"/>
              </a:ext>
            </a:extLst>
          </p:cNvPr>
          <p:cNvCxnSpPr>
            <a:cxnSpLocks/>
          </p:cNvCxnSpPr>
          <p:nvPr/>
        </p:nvCxnSpPr>
        <p:spPr>
          <a:xfrm>
            <a:off x="2807969" y="1835312"/>
            <a:ext cx="2048865" cy="0"/>
          </a:xfrm>
          <a:prstGeom prst="line">
            <a:avLst/>
          </a:prstGeom>
          <a:ln w="19050">
            <a:solidFill>
              <a:srgbClr val="EE9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="" xmlns:a16="http://schemas.microsoft.com/office/drawing/2014/main" id="{3FE4C8AC-856E-47A1-86C3-D3143F6DF56B}"/>
              </a:ext>
            </a:extLst>
          </p:cNvPr>
          <p:cNvCxnSpPr>
            <a:cxnSpLocks/>
          </p:cNvCxnSpPr>
          <p:nvPr/>
        </p:nvCxnSpPr>
        <p:spPr>
          <a:xfrm>
            <a:off x="7328027" y="1835312"/>
            <a:ext cx="2048865" cy="0"/>
          </a:xfrm>
          <a:prstGeom prst="line">
            <a:avLst/>
          </a:prstGeom>
          <a:ln w="19050">
            <a:solidFill>
              <a:srgbClr val="1C7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E623F98E-5FFF-4701-A99F-87B202C66033}"/>
              </a:ext>
            </a:extLst>
          </p:cNvPr>
          <p:cNvSpPr txBox="1"/>
          <p:nvPr/>
        </p:nvSpPr>
        <p:spPr>
          <a:xfrm>
            <a:off x="669272" y="4857234"/>
            <a:ext cx="244518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rgbClr val="03A1A4"/>
                </a:solidFill>
                <a:latin typeface="Century Gothic" panose="020B0502020202020204" pitchFamily="34" charset="0"/>
              </a:rPr>
              <a:t>802.11g protocol</a:t>
            </a:r>
            <a:endParaRPr lang="en-US" sz="2000" dirty="0">
              <a:solidFill>
                <a:srgbClr val="03A1A4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71" y="5279111"/>
            <a:ext cx="1180550" cy="157220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767" y="-3221"/>
            <a:ext cx="1235778" cy="18049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423" y="5268656"/>
            <a:ext cx="1195338" cy="158934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831" y="42559"/>
            <a:ext cx="1210433" cy="175789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6429" y="5243494"/>
            <a:ext cx="1169101" cy="160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73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  <p:bldP spid="9" grpId="0" animBg="1"/>
      <p:bldP spid="10" grpId="0" animBg="1"/>
      <p:bldP spid="14" grpId="0" animBg="1"/>
      <p:bldP spid="16" grpId="0"/>
      <p:bldP spid="18" grpId="0" animBg="1"/>
      <p:bldP spid="20" grpId="0" animBg="1"/>
      <p:bldP spid="21" grpId="0" animBg="1"/>
      <p:bldP spid="22" grpId="0" animBg="1"/>
      <p:bldP spid="24" grpId="0" animBg="1"/>
      <p:bldP spid="25" grpId="0"/>
      <p:bldP spid="26" grpId="0"/>
      <p:bldP spid="27" grpId="0" animBg="1"/>
      <p:bldP spid="29" grpId="0" animBg="1"/>
      <p:bldP spid="30" grpId="0" animBg="1"/>
      <p:bldP spid="31" grpId="0" animBg="1"/>
      <p:bldP spid="33" grpId="0" animBg="1"/>
      <p:bldP spid="34" grpId="0"/>
      <p:bldP spid="35" grpId="0"/>
      <p:bldP spid="45" grpId="0" animBg="1"/>
      <p:bldP spid="46" grpId="0" animBg="1"/>
      <p:bldP spid="47" grpId="0" animBg="1"/>
      <p:bldP spid="48" grpId="0" animBg="1"/>
      <p:bldP spid="50" grpId="0" animBg="1"/>
      <p:bldP spid="51" grpId="0"/>
      <p:bldP spid="52" grpId="0"/>
      <p:bldP spid="53" grpId="0" animBg="1"/>
      <p:bldP spid="55" grpId="0" animBg="1"/>
      <p:bldP spid="56" grpId="0" animBg="1"/>
      <p:bldP spid="57" grpId="0" animBg="1"/>
      <p:bldP spid="59" grpId="0" animBg="1"/>
      <p:bldP spid="60" grpId="0"/>
      <p:bldP spid="61" grpId="0"/>
      <p:bldP spid="7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03633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lang="en-US" sz="5400" b="1" cap="none" spc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18166" y="1931349"/>
            <a:ext cx="6604398" cy="224676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0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Calibri (Body)"/>
              </a:rPr>
              <a:t>802.11 </a:t>
            </a:r>
            <a:r>
              <a:rPr lang="en-US" sz="7000" b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Calibri (Body)"/>
              </a:rPr>
              <a:t> Architecture</a:t>
            </a:r>
            <a:endParaRPr lang="en-US" sz="7000" b="1" cap="none" spc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862912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ounded Rectangle 66"/>
          <p:cNvSpPr/>
          <p:nvPr/>
        </p:nvSpPr>
        <p:spPr>
          <a:xfrm>
            <a:off x="3144852" y="3905250"/>
            <a:ext cx="5456223" cy="2863019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751605" y="135269"/>
            <a:ext cx="4127618" cy="69483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Calibri (Body)"/>
              </a:rPr>
              <a:t>Application</a:t>
            </a:r>
            <a:endParaRPr lang="en-US" sz="1600">
              <a:latin typeface="Calibri (Body)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298678" y="1128045"/>
            <a:ext cx="2315909" cy="71379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Calibri (Body)"/>
              </a:rPr>
              <a:t>HTTP, FTP, SMTP etc.</a:t>
            </a:r>
            <a:endParaRPr lang="en-US" sz="1600">
              <a:latin typeface="Calibri (Body)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67513" y="1128045"/>
            <a:ext cx="2350093" cy="71379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Calibri (Body)"/>
              </a:rPr>
              <a:t>DHCP, RTP, TFTP, etc.</a:t>
            </a:r>
            <a:endParaRPr lang="en-US" sz="1600">
              <a:latin typeface="Calibri (Body)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434739" y="2132400"/>
            <a:ext cx="2043786" cy="6620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Calibri (Body)"/>
              </a:rPr>
              <a:t>TCP</a:t>
            </a:r>
            <a:endParaRPr lang="en-US" sz="1600">
              <a:latin typeface="Calibri (Body)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230219" y="2132400"/>
            <a:ext cx="2043786" cy="6620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Calibri (Body)"/>
              </a:rPr>
              <a:t>UDP</a:t>
            </a:r>
            <a:endParaRPr lang="en-US" sz="1600">
              <a:latin typeface="Calibri (Body)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434739" y="3085033"/>
            <a:ext cx="4839266" cy="6620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Calibri (Body)"/>
              </a:rPr>
              <a:t>IP</a:t>
            </a:r>
            <a:endParaRPr lang="en-US" sz="1600">
              <a:latin typeface="Calibri (Body)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434739" y="4037666"/>
            <a:ext cx="4839266" cy="6027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Calibri (Body)"/>
              </a:rPr>
              <a:t>802.2 Logical Link Control (LLC)</a:t>
            </a:r>
            <a:endParaRPr lang="en-US" sz="1600">
              <a:latin typeface="Calibri (Body)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434739" y="4848092"/>
            <a:ext cx="4839266" cy="6027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Calibri (Body)"/>
              </a:rPr>
              <a:t>802.11 Media Access Control (MAC)</a:t>
            </a:r>
            <a:endParaRPr lang="en-US" sz="1600">
              <a:latin typeface="Calibri (Body)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298678" y="5693302"/>
            <a:ext cx="5118928" cy="86986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Calibri (Body)"/>
              </a:rPr>
              <a:t>Physical Layer (PHY)</a:t>
            </a:r>
          </a:p>
          <a:p>
            <a:pPr algn="ctr"/>
            <a:r>
              <a:rPr lang="en-US" sz="1600" smtClean="0">
                <a:latin typeface="Calibri (Body)"/>
              </a:rPr>
              <a:t>(802.11b DSSS, 802.11g OFDM, 802.11n MIMO etc.)</a:t>
            </a:r>
            <a:endParaRPr lang="en-US" sz="1600">
              <a:latin typeface="Calibri (Body)"/>
            </a:endParaRPr>
          </a:p>
        </p:txBody>
      </p:sp>
      <p:cxnSp>
        <p:nvCxnSpPr>
          <p:cNvPr id="17" name="Straight Arrow Connector 16"/>
          <p:cNvCxnSpPr>
            <a:stCxn id="4" idx="2"/>
            <a:endCxn id="5" idx="0"/>
          </p:cNvCxnSpPr>
          <p:nvPr/>
        </p:nvCxnSpPr>
        <p:spPr>
          <a:xfrm flipH="1">
            <a:off x="4456633" y="830103"/>
            <a:ext cx="1358781" cy="297942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6" idx="0"/>
          </p:cNvCxnSpPr>
          <p:nvPr/>
        </p:nvCxnSpPr>
        <p:spPr>
          <a:xfrm>
            <a:off x="5732091" y="820397"/>
            <a:ext cx="1510469" cy="307648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2"/>
            <a:endCxn id="7" idx="0"/>
          </p:cNvCxnSpPr>
          <p:nvPr/>
        </p:nvCxnSpPr>
        <p:spPr>
          <a:xfrm flipH="1">
            <a:off x="4456632" y="1841843"/>
            <a:ext cx="1" cy="290557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8" idx="0"/>
          </p:cNvCxnSpPr>
          <p:nvPr/>
        </p:nvCxnSpPr>
        <p:spPr>
          <a:xfrm>
            <a:off x="7242559" y="1861896"/>
            <a:ext cx="9553" cy="270504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2"/>
            <a:endCxn id="9" idx="0"/>
          </p:cNvCxnSpPr>
          <p:nvPr/>
        </p:nvCxnSpPr>
        <p:spPr>
          <a:xfrm>
            <a:off x="4456632" y="2794476"/>
            <a:ext cx="1397740" cy="290557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2"/>
            <a:endCxn id="9" idx="0"/>
          </p:cNvCxnSpPr>
          <p:nvPr/>
        </p:nvCxnSpPr>
        <p:spPr>
          <a:xfrm flipH="1">
            <a:off x="5854372" y="2794476"/>
            <a:ext cx="1397740" cy="290557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2"/>
            <a:endCxn id="10" idx="0"/>
          </p:cNvCxnSpPr>
          <p:nvPr/>
        </p:nvCxnSpPr>
        <p:spPr>
          <a:xfrm>
            <a:off x="5854372" y="3747109"/>
            <a:ext cx="0" cy="290557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" idx="2"/>
            <a:endCxn id="11" idx="0"/>
          </p:cNvCxnSpPr>
          <p:nvPr/>
        </p:nvCxnSpPr>
        <p:spPr>
          <a:xfrm>
            <a:off x="5854372" y="4640366"/>
            <a:ext cx="0" cy="207726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2"/>
            <a:endCxn id="12" idx="0"/>
          </p:cNvCxnSpPr>
          <p:nvPr/>
        </p:nvCxnSpPr>
        <p:spPr>
          <a:xfrm>
            <a:off x="5854372" y="5450792"/>
            <a:ext cx="3770" cy="24251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2" idx="3"/>
          </p:cNvCxnSpPr>
          <p:nvPr/>
        </p:nvCxnSpPr>
        <p:spPr>
          <a:xfrm flipV="1">
            <a:off x="8417606" y="6128235"/>
            <a:ext cx="1128046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9545652" y="4848092"/>
            <a:ext cx="0" cy="128014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9330581" y="4860688"/>
            <a:ext cx="215071" cy="22668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9541883" y="4848091"/>
            <a:ext cx="191777" cy="23928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709017" y="222191"/>
            <a:ext cx="5488" cy="352491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2674834" y="222191"/>
            <a:ext cx="77624" cy="683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2665576" y="3695834"/>
            <a:ext cx="86882" cy="1025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10585951" y="4247261"/>
            <a:ext cx="5489" cy="234154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10547139" y="4178895"/>
            <a:ext cx="77624" cy="683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10547139" y="6503347"/>
            <a:ext cx="86882" cy="1025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1862983" y="1709158"/>
            <a:ext cx="713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Calibri (Body)"/>
              </a:rPr>
              <a:t>Host</a:t>
            </a:r>
            <a:endParaRPr lang="en-US">
              <a:latin typeface="Calibri (Body)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0918309" y="5266126"/>
            <a:ext cx="939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Calibri (Body)"/>
              </a:rPr>
              <a:t>Radio</a:t>
            </a:r>
            <a:endParaRPr lang="en-US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00803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57" grpId="0" animBg="1"/>
      <p:bldP spid="58" grpId="0" animBg="1"/>
      <p:bldP spid="60" grpId="0" animBg="1"/>
      <p:bldP spid="61" grpId="0" animBg="1"/>
      <p:bldP spid="65" grpId="0"/>
      <p:bldP spid="6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74852" y="155769"/>
            <a:ext cx="44662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Physical Layer</a:t>
            </a:r>
            <a:endParaRPr lang="en-US" sz="5400" b="1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6071" y="1239140"/>
            <a:ext cx="90243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libri (Body)"/>
              </a:rPr>
              <a:t>2.4 GHz and/or </a:t>
            </a:r>
            <a:r>
              <a:rPr lang="en-US">
                <a:latin typeface="Calibri (Body)"/>
              </a:rPr>
              <a:t>5GHz </a:t>
            </a:r>
            <a:r>
              <a:rPr lang="en-US" smtClean="0">
                <a:latin typeface="Calibri (Body)"/>
              </a:rPr>
              <a:t>transceiver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libri (Body)"/>
              </a:rPr>
              <a:t>Spread </a:t>
            </a:r>
            <a:r>
              <a:rPr lang="en-US">
                <a:latin typeface="Calibri (Body)"/>
              </a:rPr>
              <a:t>spectrum </a:t>
            </a:r>
            <a:r>
              <a:rPr lang="en-US" smtClean="0">
                <a:latin typeface="Calibri (Body)"/>
              </a:rPr>
              <a:t>technology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libri (Body)"/>
              </a:rPr>
              <a:t>FHSS (Frequency Hopping Spread </a:t>
            </a:r>
            <a:r>
              <a:rPr lang="en-US">
                <a:latin typeface="Calibri (Body)"/>
              </a:rPr>
              <a:t>Spectrum</a:t>
            </a:r>
            <a:r>
              <a:rPr lang="en-US" smtClean="0">
                <a:latin typeface="Calibri (Body)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libri (Body)"/>
              </a:rPr>
              <a:t>DSSS (Direct Sequency Spread </a:t>
            </a:r>
            <a:r>
              <a:rPr lang="en-US">
                <a:latin typeface="Calibri (Body)"/>
              </a:rPr>
              <a:t>Spectrum</a:t>
            </a:r>
            <a:r>
              <a:rPr lang="en-US" smtClean="0">
                <a:latin typeface="Calibri (Body)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libri (Body)"/>
              </a:rPr>
              <a:t>OFDM (Orthogonal Frequecy-Division Multiplexing)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071" y="2876509"/>
            <a:ext cx="8801863" cy="22633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40650" y="5426579"/>
            <a:ext cx="58367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smtClean="0"/>
              <a:t>Europe: channels 1-13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smtClean="0"/>
              <a:t>USA: channels 1-11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smtClean="0"/>
              <a:t>Japan: channels 1-14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19402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91922" y="155769"/>
            <a:ext cx="50321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Calibri (Body)"/>
              </a:rPr>
              <a:t>Physical Layer</a:t>
            </a:r>
            <a:endParaRPr lang="en-US" sz="5400" b="1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Calibri (Body)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985123"/>
              </p:ext>
            </p:extLst>
          </p:nvPr>
        </p:nvGraphicFramePr>
        <p:xfrm>
          <a:off x="1538241" y="1891422"/>
          <a:ext cx="1121399" cy="42927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399"/>
              </a:tblGrid>
              <a:tr h="791957">
                <a:tc>
                  <a:txBody>
                    <a:bodyPr/>
                    <a:lstStyle/>
                    <a:p>
                      <a:pPr algn="ctr"/>
                      <a:endParaRPr lang="en-US" b="1" smtClean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 (Body)"/>
                      </a:endParaRPr>
                    </a:p>
                    <a:p>
                      <a:pPr algn="ctr"/>
                      <a:r>
                        <a:rPr lang="en-US" b="1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 (Body)"/>
                        </a:rPr>
                        <a:t>802.11</a:t>
                      </a:r>
                      <a:endParaRPr lang="en-US" b="1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 (Body)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</a:tr>
              <a:tr h="769122">
                <a:tc>
                  <a:txBody>
                    <a:bodyPr/>
                    <a:lstStyle/>
                    <a:p>
                      <a:pPr algn="ctr"/>
                      <a:endParaRPr lang="en-US" b="1" smtClean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 (Body)"/>
                      </a:endParaRPr>
                    </a:p>
                    <a:p>
                      <a:pPr algn="ctr"/>
                      <a:r>
                        <a:rPr lang="en-US" b="1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 (Body)"/>
                        </a:rPr>
                        <a:t>802.11a</a:t>
                      </a:r>
                      <a:endParaRPr lang="en-US" b="1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 (Body)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</a:tr>
              <a:tr h="848329">
                <a:tc>
                  <a:txBody>
                    <a:bodyPr/>
                    <a:lstStyle/>
                    <a:p>
                      <a:pPr algn="ctr"/>
                      <a:endParaRPr lang="en-US" b="1" smtClean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 (Body)"/>
                      </a:endParaRPr>
                    </a:p>
                    <a:p>
                      <a:pPr algn="ctr"/>
                      <a:r>
                        <a:rPr lang="en-US" b="1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 (Body)"/>
                        </a:rPr>
                        <a:t>802.11b</a:t>
                      </a:r>
                      <a:endParaRPr lang="en-US" b="1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 (Body)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</a:tr>
              <a:tr h="841972">
                <a:tc>
                  <a:txBody>
                    <a:bodyPr/>
                    <a:lstStyle/>
                    <a:p>
                      <a:pPr algn="ctr"/>
                      <a:endParaRPr lang="en-US" b="1" smtClean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 (Body)"/>
                      </a:endParaRPr>
                    </a:p>
                    <a:p>
                      <a:pPr algn="ctr"/>
                      <a:r>
                        <a:rPr lang="en-US" b="1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 (Body)"/>
                        </a:rPr>
                        <a:t>802.11g</a:t>
                      </a:r>
                      <a:endParaRPr lang="en-US" b="1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 (Body)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</a:tr>
              <a:tr h="1041349">
                <a:tc>
                  <a:txBody>
                    <a:bodyPr/>
                    <a:lstStyle/>
                    <a:p>
                      <a:pPr algn="ctr"/>
                      <a:endParaRPr lang="en-US" b="1" smtClean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 (Body)"/>
                      </a:endParaRPr>
                    </a:p>
                    <a:p>
                      <a:pPr algn="ctr"/>
                      <a:r>
                        <a:rPr lang="en-US" b="1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 (Body)"/>
                        </a:rPr>
                        <a:t>802.11n</a:t>
                      </a:r>
                      <a:endParaRPr lang="en-US" b="1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 (Body)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38241" y="1224377"/>
            <a:ext cx="122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Calibri (Body)"/>
              </a:rPr>
              <a:t>Standard </a:t>
            </a:r>
            <a:endParaRPr lang="en-US">
              <a:latin typeface="Calibri (Body)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615946"/>
              </p:ext>
            </p:extLst>
          </p:nvPr>
        </p:nvGraphicFramePr>
        <p:xfrm>
          <a:off x="3136311" y="1882876"/>
          <a:ext cx="1435689" cy="4352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5689"/>
              </a:tblGrid>
              <a:tr h="809049">
                <a:tc>
                  <a:txBody>
                    <a:bodyPr/>
                    <a:lstStyle/>
                    <a:p>
                      <a:pPr algn="ctr"/>
                      <a:endParaRPr lang="en-US" b="1" smtClean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 (Body)"/>
                      </a:endParaRPr>
                    </a:p>
                    <a:p>
                      <a:pPr algn="ctr"/>
                      <a:r>
                        <a:rPr lang="en-US" b="1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 (Body)"/>
                        </a:rPr>
                        <a:t>2.4GHz</a:t>
                      </a:r>
                      <a:endParaRPr lang="en-US" b="1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 (Body)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</a:tr>
              <a:tr h="818422">
                <a:tc>
                  <a:txBody>
                    <a:bodyPr/>
                    <a:lstStyle/>
                    <a:p>
                      <a:pPr algn="ctr"/>
                      <a:endParaRPr lang="en-US" b="1" smtClean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 (Body)"/>
                      </a:endParaRPr>
                    </a:p>
                    <a:p>
                      <a:pPr algn="ctr"/>
                      <a:r>
                        <a:rPr lang="en-US" b="1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 (Body)"/>
                        </a:rPr>
                        <a:t>5GHz</a:t>
                      </a:r>
                      <a:endParaRPr lang="en-US" b="1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 (Body)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</a:tr>
              <a:tr h="851497">
                <a:tc>
                  <a:txBody>
                    <a:bodyPr/>
                    <a:lstStyle/>
                    <a:p>
                      <a:pPr algn="ctr"/>
                      <a:endParaRPr lang="en-US" b="1" smtClean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 (Body)"/>
                      </a:endParaRPr>
                    </a:p>
                    <a:p>
                      <a:pPr algn="ctr"/>
                      <a:r>
                        <a:rPr lang="en-US" b="1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 (Body)"/>
                        </a:rPr>
                        <a:t>2.4GHz</a:t>
                      </a:r>
                      <a:endParaRPr lang="en-US" b="1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 (Body)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</a:tr>
              <a:tr h="845116">
                <a:tc>
                  <a:txBody>
                    <a:bodyPr/>
                    <a:lstStyle/>
                    <a:p>
                      <a:pPr algn="ctr"/>
                      <a:endParaRPr lang="en-US" b="1" smtClean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 (Body)"/>
                      </a:endParaRPr>
                    </a:p>
                    <a:p>
                      <a:pPr algn="ctr"/>
                      <a:r>
                        <a:rPr lang="en-US" b="1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 (Body)"/>
                        </a:rPr>
                        <a:t>2.4GHz</a:t>
                      </a:r>
                      <a:endParaRPr lang="en-US" b="1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 (Body)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</a:tr>
              <a:tr h="1028560">
                <a:tc>
                  <a:txBody>
                    <a:bodyPr/>
                    <a:lstStyle/>
                    <a:p>
                      <a:pPr algn="ctr"/>
                      <a:endParaRPr lang="en-US" b="1" smtClean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 (Body)"/>
                      </a:endParaRPr>
                    </a:p>
                    <a:p>
                      <a:pPr algn="ctr"/>
                      <a:r>
                        <a:rPr lang="en-US" b="1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 (Body)"/>
                        </a:rPr>
                        <a:t>2.4/5GHz</a:t>
                      </a:r>
                      <a:endParaRPr lang="en-US" b="1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 (Body)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81584" y="1224377"/>
            <a:ext cx="1290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Calibri (Body)"/>
              </a:rPr>
              <a:t>Frequency</a:t>
            </a:r>
            <a:endParaRPr lang="en-US">
              <a:latin typeface="Calibri (Body)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386172"/>
              </p:ext>
            </p:extLst>
          </p:nvPr>
        </p:nvGraphicFramePr>
        <p:xfrm>
          <a:off x="5093293" y="1874329"/>
          <a:ext cx="1478423" cy="4309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8423"/>
              </a:tblGrid>
              <a:tr h="817596">
                <a:tc>
                  <a:txBody>
                    <a:bodyPr/>
                    <a:lstStyle/>
                    <a:p>
                      <a:pPr algn="ctr"/>
                      <a:endParaRPr lang="en-US" b="1" smtClean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 (Body)"/>
                      </a:endParaRPr>
                    </a:p>
                    <a:p>
                      <a:pPr algn="ctr"/>
                      <a:r>
                        <a:rPr lang="en-US" b="1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 (Body)"/>
                        </a:rPr>
                        <a:t>20</a:t>
                      </a:r>
                      <a:endParaRPr lang="en-US" b="1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 (Body)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</a:tr>
              <a:tr h="823398">
                <a:tc>
                  <a:txBody>
                    <a:bodyPr/>
                    <a:lstStyle/>
                    <a:p>
                      <a:pPr algn="ctr"/>
                      <a:endParaRPr lang="en-US" b="1" smtClean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 (Body)"/>
                      </a:endParaRPr>
                    </a:p>
                    <a:p>
                      <a:pPr algn="ctr"/>
                      <a:r>
                        <a:rPr lang="en-US" b="1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 (Body)"/>
                        </a:rPr>
                        <a:t>20</a:t>
                      </a:r>
                      <a:endParaRPr lang="en-US" b="1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 (Body)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</a:tr>
              <a:tr h="874860">
                <a:tc>
                  <a:txBody>
                    <a:bodyPr/>
                    <a:lstStyle/>
                    <a:p>
                      <a:pPr algn="ctr"/>
                      <a:endParaRPr lang="en-US" b="1" smtClean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 (Body)"/>
                      </a:endParaRPr>
                    </a:p>
                    <a:p>
                      <a:pPr algn="ctr"/>
                      <a:r>
                        <a:rPr lang="en-US" b="1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 (Body)"/>
                        </a:rPr>
                        <a:t>20</a:t>
                      </a:r>
                      <a:endParaRPr lang="en-US" b="1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 (Body)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</a:tr>
              <a:tr h="837155">
                <a:tc>
                  <a:txBody>
                    <a:bodyPr/>
                    <a:lstStyle/>
                    <a:p>
                      <a:pPr algn="ctr"/>
                      <a:endParaRPr lang="en-US" b="1" smtClean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 (Body)"/>
                      </a:endParaRPr>
                    </a:p>
                    <a:p>
                      <a:pPr algn="ctr"/>
                      <a:r>
                        <a:rPr lang="en-US" b="1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 (Body)"/>
                        </a:rPr>
                        <a:t>20</a:t>
                      </a:r>
                      <a:endParaRPr lang="en-US" b="1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 (Body)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</a:tr>
              <a:tr h="508152"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 (Body)"/>
                        </a:rPr>
                        <a:t>40</a:t>
                      </a:r>
                      <a:endParaRPr lang="en-US" b="1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 (Body)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</a:tr>
              <a:tr h="448111"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 (Body)"/>
                        </a:rPr>
                        <a:t>20</a:t>
                      </a:r>
                      <a:endParaRPr lang="en-US" b="1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 (Body)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093293" y="1224377"/>
            <a:ext cx="1273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Calibri (Body)"/>
              </a:rPr>
              <a:t>Bandwidth</a:t>
            </a:r>
            <a:endParaRPr lang="en-US">
              <a:latin typeface="Calibri (Body)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554680"/>
              </p:ext>
            </p:extLst>
          </p:nvPr>
        </p:nvGraphicFramePr>
        <p:xfrm>
          <a:off x="7101551" y="1898542"/>
          <a:ext cx="4170351" cy="4268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0351"/>
              </a:tblGrid>
              <a:tr h="776292">
                <a:tc>
                  <a:txBody>
                    <a:bodyPr/>
                    <a:lstStyle/>
                    <a:p>
                      <a:pPr algn="ctr"/>
                      <a:endParaRPr lang="en-US" b="1" smtClean="0">
                        <a:ln>
                          <a:solidFill>
                            <a:srgbClr val="003300"/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 (Body)"/>
                      </a:endParaRPr>
                    </a:p>
                    <a:p>
                      <a:pPr algn="ctr"/>
                      <a:r>
                        <a:rPr lang="en-US" b="1" smtClean="0">
                          <a:ln>
                            <a:solidFill>
                              <a:srgbClr val="003300"/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 (Body)"/>
                        </a:rPr>
                        <a:t>1,2</a:t>
                      </a:r>
                      <a:endParaRPr lang="en-US" b="1">
                        <a:ln>
                          <a:solidFill>
                            <a:srgbClr val="003300"/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 (Body)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</a:tr>
              <a:tr h="838778">
                <a:tc>
                  <a:txBody>
                    <a:bodyPr/>
                    <a:lstStyle/>
                    <a:p>
                      <a:pPr algn="ctr"/>
                      <a:endParaRPr lang="en-US" b="1" smtClean="0">
                        <a:ln>
                          <a:solidFill>
                            <a:srgbClr val="003300"/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 (Body)"/>
                      </a:endParaRPr>
                    </a:p>
                    <a:p>
                      <a:pPr algn="ctr"/>
                      <a:r>
                        <a:rPr lang="en-US" b="1" smtClean="0">
                          <a:ln>
                            <a:solidFill>
                              <a:srgbClr val="003300"/>
                            </a:solidFill>
                          </a:ln>
                          <a:effectLst/>
                          <a:latin typeface="Calibri (Body)"/>
                        </a:rPr>
                        <a:t>6, 9, 12, 18, 24, 36, 48, 54</a:t>
                      </a:r>
                      <a:endParaRPr lang="en-US" b="1">
                        <a:ln>
                          <a:solidFill>
                            <a:srgbClr val="003300"/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 (Body)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</a:tr>
              <a:tr h="872675">
                <a:tc>
                  <a:txBody>
                    <a:bodyPr/>
                    <a:lstStyle/>
                    <a:p>
                      <a:pPr algn="ctr"/>
                      <a:endParaRPr lang="en-US" b="1" smtClean="0">
                        <a:ln>
                          <a:solidFill>
                            <a:srgbClr val="003300"/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 (Body)"/>
                      </a:endParaRPr>
                    </a:p>
                    <a:p>
                      <a:pPr algn="ctr"/>
                      <a:r>
                        <a:rPr lang="en-US" b="1" smtClean="0">
                          <a:ln>
                            <a:solidFill>
                              <a:srgbClr val="003300"/>
                            </a:solidFill>
                          </a:ln>
                          <a:effectLst/>
                          <a:latin typeface="Calibri (Body)"/>
                        </a:rPr>
                        <a:t>5.5,11</a:t>
                      </a:r>
                      <a:endParaRPr lang="en-US" b="1">
                        <a:ln>
                          <a:solidFill>
                            <a:srgbClr val="003300"/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 (Body)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</a:tr>
              <a:tr h="866136">
                <a:tc>
                  <a:txBody>
                    <a:bodyPr/>
                    <a:lstStyle/>
                    <a:p>
                      <a:pPr algn="ctr"/>
                      <a:endParaRPr lang="en-US" b="1" smtClean="0">
                        <a:ln>
                          <a:solidFill>
                            <a:srgbClr val="003300"/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 (Body)"/>
                      </a:endParaRPr>
                    </a:p>
                    <a:p>
                      <a:pPr algn="ctr"/>
                      <a:r>
                        <a:rPr lang="en-US" b="1" smtClean="0">
                          <a:ln>
                            <a:solidFill>
                              <a:srgbClr val="003300"/>
                            </a:solidFill>
                          </a:ln>
                          <a:effectLst/>
                          <a:latin typeface="Calibri (Body)"/>
                        </a:rPr>
                        <a:t>6, 9, 12, 18, 24, 36, 48, 54</a:t>
                      </a:r>
                      <a:endParaRPr lang="en-US" b="1">
                        <a:ln>
                          <a:solidFill>
                            <a:srgbClr val="003300"/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 (Body)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</a:tr>
              <a:tr h="866136">
                <a:tc>
                  <a:txBody>
                    <a:bodyPr/>
                    <a:lstStyle/>
                    <a:p>
                      <a:pPr algn="ctr"/>
                      <a:endParaRPr lang="en-US" b="1" smtClean="0">
                        <a:ln>
                          <a:solidFill>
                            <a:srgbClr val="003300"/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 (Body)"/>
                      </a:endParaRPr>
                    </a:p>
                    <a:p>
                      <a:pPr algn="ctr"/>
                      <a:r>
                        <a:rPr lang="en-US" b="1" smtClean="0">
                          <a:ln>
                            <a:solidFill>
                              <a:srgbClr val="003300"/>
                            </a:solidFill>
                          </a:ln>
                          <a:effectLst/>
                          <a:latin typeface="Calibri (Body)"/>
                        </a:rPr>
                        <a:t>7.2, 14.4, 21.7, 28.9, 43.3, 57.8, 65, 72.2 </a:t>
                      </a:r>
                      <a:endParaRPr lang="en-US" b="1">
                        <a:ln>
                          <a:solidFill>
                            <a:srgbClr val="003300"/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 (Body)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984623" y="1224377"/>
            <a:ext cx="295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Calibri (Body)"/>
              </a:rPr>
              <a:t>Symbol rate (Mb/s)</a:t>
            </a:r>
            <a:endParaRPr lang="en-US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361494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9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24346" y="155769"/>
            <a:ext cx="84731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Media Access Control (MAC)</a:t>
            </a:r>
            <a:endParaRPr lang="en-US" sz="5400" b="1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alibri (Body)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090462"/>
              </p:ext>
            </p:extLst>
          </p:nvPr>
        </p:nvGraphicFramePr>
        <p:xfrm>
          <a:off x="1401510" y="1079095"/>
          <a:ext cx="9844754" cy="539861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07858"/>
                <a:gridCol w="8236896"/>
              </a:tblGrid>
              <a:tr h="674827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+mj-lt"/>
                        </a:rPr>
                        <a:t>Function</a:t>
                      </a:r>
                      <a:endParaRPr 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+mj-lt"/>
                        </a:rPr>
                        <a:t>Explanation</a:t>
                      </a:r>
                      <a:endParaRPr lang="en-US">
                        <a:latin typeface="+mj-lt"/>
                      </a:endParaRPr>
                    </a:p>
                  </a:txBody>
                  <a:tcPr/>
                </a:tc>
              </a:tr>
              <a:tr h="674827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+mj-lt"/>
                        </a:rPr>
                        <a:t>Scanning</a:t>
                      </a:r>
                      <a:endParaRPr 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+mj-lt"/>
                        </a:rPr>
                        <a:t>Scanning of access points. Both active (probe) and passive (beacon) scanning are provided by the standard.</a:t>
                      </a:r>
                      <a:endParaRPr lang="en-US">
                        <a:latin typeface="+mj-lt"/>
                      </a:endParaRPr>
                    </a:p>
                  </a:txBody>
                  <a:tcPr/>
                </a:tc>
              </a:tr>
              <a:tr h="674827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+mj-lt"/>
                        </a:rPr>
                        <a:t>Authentication</a:t>
                      </a:r>
                      <a:endParaRPr 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+mj-lt"/>
                        </a:rPr>
                        <a:t>Authentication is the process of proving identity between the client and the access point. </a:t>
                      </a:r>
                      <a:endParaRPr lang="en-US">
                        <a:latin typeface="+mj-lt"/>
                      </a:endParaRPr>
                    </a:p>
                  </a:txBody>
                  <a:tcPr/>
                </a:tc>
              </a:tr>
              <a:tr h="674827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+mj-lt"/>
                        </a:rPr>
                        <a:t>Association</a:t>
                      </a:r>
                      <a:endParaRPr 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+mj-lt"/>
                        </a:rPr>
                        <a:t>Once authenticated, the client must associate with the access point before sending data frames. </a:t>
                      </a:r>
                      <a:endParaRPr lang="en-US">
                        <a:latin typeface="+mj-lt"/>
                      </a:endParaRPr>
                    </a:p>
                  </a:txBody>
                  <a:tcPr/>
                </a:tc>
              </a:tr>
              <a:tr h="674827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+mj-lt"/>
                        </a:rPr>
                        <a:t>Encryption</a:t>
                      </a:r>
                      <a:endParaRPr 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+mj-lt"/>
                        </a:rPr>
                        <a:t>Encryption of payload</a:t>
                      </a:r>
                      <a:endParaRPr lang="en-US">
                        <a:latin typeface="+mj-lt"/>
                      </a:endParaRPr>
                    </a:p>
                  </a:txBody>
                  <a:tcPr/>
                </a:tc>
              </a:tr>
              <a:tr h="674827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+mj-lt"/>
                        </a:rPr>
                        <a:t>RTS/CTS</a:t>
                      </a:r>
                      <a:endParaRPr 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+mj-lt"/>
                        </a:rPr>
                        <a:t>The optional request-to send and clear-to-send (RTS/CTS) function allows the access point to control use of the medium for stations activating RTS/CTS. </a:t>
                      </a:r>
                      <a:endParaRPr lang="en-US">
                        <a:latin typeface="+mj-lt"/>
                      </a:endParaRPr>
                    </a:p>
                  </a:txBody>
                  <a:tcPr/>
                </a:tc>
              </a:tr>
              <a:tr h="674827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+mj-lt"/>
                        </a:rPr>
                        <a:t>Power Save Mode</a:t>
                      </a:r>
                      <a:endParaRPr 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+mj-lt"/>
                        </a:rPr>
                        <a:t>The power save mode enables the user to turn on or off enables the radio. </a:t>
                      </a:r>
                      <a:endParaRPr lang="en-US">
                        <a:latin typeface="+mj-lt"/>
                      </a:endParaRPr>
                    </a:p>
                  </a:txBody>
                  <a:tcPr/>
                </a:tc>
              </a:tr>
              <a:tr h="674827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+mj-lt"/>
                        </a:rPr>
                        <a:t>Fragmentation</a:t>
                      </a:r>
                      <a:endParaRPr 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+mj-lt"/>
                        </a:rPr>
                        <a:t>The fragmentation function enables an 802.11 station to divide data packets into smaller frames.</a:t>
                      </a:r>
                      <a:endParaRPr lang="en-US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0927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</TotalTime>
  <Words>390</Words>
  <Application>Microsoft Office PowerPoint</Application>
  <PresentationFormat>Widescreen</PresentationFormat>
  <Paragraphs>127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 (Body)</vt:lpstr>
      <vt:lpstr>Century Gothic</vt:lpstr>
      <vt:lpstr>Corbel</vt:lpstr>
      <vt:lpstr>Wingdings</vt:lpstr>
      <vt:lpstr>Parallax</vt:lpstr>
      <vt:lpstr> THE HISTORY OF WI-FI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THE HISTORY OF WI-FI</dc:title>
  <dc:creator>ADMIN</dc:creator>
  <cp:lastModifiedBy>ADMIN</cp:lastModifiedBy>
  <cp:revision>23</cp:revision>
  <dcterms:created xsi:type="dcterms:W3CDTF">2020-07-13T12:37:11Z</dcterms:created>
  <dcterms:modified xsi:type="dcterms:W3CDTF">2020-07-14T14:47:23Z</dcterms:modified>
</cp:coreProperties>
</file>