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2" r:id="rId1"/>
  </p:sldMasterIdLst>
  <p:notesMasterIdLst>
    <p:notesMasterId r:id="rId24"/>
  </p:notesMasterIdLst>
  <p:handoutMasterIdLst>
    <p:handoutMasterId r:id="rId25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80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85E9"/>
    <a:srgbClr val="6891BE"/>
    <a:srgbClr val="91A7C5"/>
    <a:srgbClr val="990033"/>
    <a:srgbClr val="CC0000"/>
    <a:srgbClr val="FF9900"/>
    <a:srgbClr val="FFCC00"/>
    <a:srgbClr val="B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709" autoAdjust="0"/>
  </p:normalViewPr>
  <p:slideViewPr>
    <p:cSldViewPr>
      <p:cViewPr varScale="1">
        <p:scale>
          <a:sx n="78" d="100"/>
          <a:sy n="78" d="100"/>
        </p:scale>
        <p:origin x="782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94E7B63-35C9-4A14-BBD1-644BE6DC99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9DA05ED-F20A-4E77-9B8E-25F248A470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133E5928-4C5F-4909-B628-6945F9A0E97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6CA483CC-9681-4FED-9B39-DE809E55F56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463FF1-A525-47A4-88AA-FDD57C9E419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A3E3B-29B5-4F3A-BACD-5B6AEABD60F5}" type="datetimeFigureOut">
              <a:rPr lang="en-US" smtClean="0"/>
              <a:t>07-Jul-20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1CA6-73A0-4C53-9EA6-635DD5C7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74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7CA4514-2F0B-4656-B2B8-B18DEEBCD46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1149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9F5A-20BC-4409-8EE1-55CA19557C9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860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0EB0-7E65-42E4-AA69-946E6D84922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6722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A0A2-B6B4-452D-AEA6-5490324ED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3F7D7-1152-43F5-9FB6-B78AF455F70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4799F-6AA3-4781-B04D-BDBB8D447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1DEF3-1B53-45E4-B79F-62CCC08C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C20B4-6106-4D8F-8F07-E5CD64BBE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BD05-8EB2-4C69-933D-395B98E4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9C1412A3-3D5D-4379-B654-01774C9B8A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364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410-B341-4B83-8FDB-630F0F78807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859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A9CE27-8996-44F6-B28A-06138CA780A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7900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E7F1-31F2-41DC-9A72-099AE95EAAD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744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95401-DF82-4F6B-A3A3-F7A9371AA2F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886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0C27-1203-4947-A641-82D3D2B8462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705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0E8EB-E011-4561-AE99-4A298EE6AF3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375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5989A2-B9D4-4A91-82F6-03DF5A8D79E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655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6B0CC7-011C-4515-8919-FB4FF0C66D2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168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BF45198-2F38-4C5F-94E8-95C1A05D71F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658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2" pos="9216" userDrawn="1">
          <p15:clr>
            <a:srgbClr val="F26B43"/>
          </p15:clr>
        </p15:guide>
        <p15:guide id="13" pos="1248" userDrawn="1">
          <p15:clr>
            <a:srgbClr val="F26B43"/>
          </p15:clr>
        </p15:guide>
        <p15:guide id="14" pos="1152" userDrawn="1">
          <p15:clr>
            <a:srgbClr val="F26B43"/>
          </p15:clr>
        </p15:guide>
        <p15:guide id="15" orient="horz" pos="1368" userDrawn="1">
          <p15:clr>
            <a:srgbClr val="F26B43"/>
          </p15:clr>
        </p15:guide>
        <p15:guide id="16" orient="horz" pos="1440" userDrawn="1">
          <p15:clr>
            <a:srgbClr val="F26B43"/>
          </p15:clr>
        </p15:guide>
        <p15:guide id="17" orient="horz" pos="3696" userDrawn="1">
          <p15:clr>
            <a:srgbClr val="F26B43"/>
          </p15:clr>
        </p15:guide>
        <p15:guide id="18" orient="horz" pos="432" userDrawn="1">
          <p15:clr>
            <a:srgbClr val="F26B43"/>
          </p15:clr>
        </p15:guide>
        <p15:guide id="19" orient="horz" pos="1512" userDrawn="1">
          <p15:clr>
            <a:srgbClr val="F26B43"/>
          </p15:clr>
        </p15:guide>
        <p15:guide id="20" pos="6912" userDrawn="1">
          <p15:clr>
            <a:srgbClr val="F26B43"/>
          </p15:clr>
        </p15:guide>
        <p15:guide id="21" pos="936" userDrawn="1">
          <p15:clr>
            <a:srgbClr val="F26B43"/>
          </p15:clr>
        </p15:guide>
        <p15:guide id="22" pos="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>
            <a:extLst>
              <a:ext uri="{FF2B5EF4-FFF2-40B4-BE49-F238E27FC236}">
                <a16:creationId xmlns:a16="http://schemas.microsoft.com/office/drawing/2014/main" id="{3595BE76-11E0-458E-9F89-2A4417074AA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60539" y="1905000"/>
            <a:ext cx="6270922" cy="1143480"/>
          </a:xfrm>
        </p:spPr>
        <p:txBody>
          <a:bodyPr/>
          <a:lstStyle/>
          <a:p>
            <a:r>
              <a:rPr lang="en-US" altLang="en-US" b="1"/>
              <a:t>Chapter 6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63592A0-1F5D-4163-9AEF-D6D2D90D1D9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3276600"/>
            <a:ext cx="6400800" cy="7620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4800"/>
              <a:t>Message Formats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DBB67954-67E6-418C-9F7A-C802919124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>
                <a:srgbClr val="FF9900"/>
              </a:buClr>
            </a:pPr>
            <a:r>
              <a:rPr lang="en-US" altLang="en-US" b="1"/>
              <a:t>Complimentary Close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A29F9FA6-F7EF-4E21-B939-60F4B331A6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/>
              <a:t>Sincerely,</a:t>
            </a:r>
          </a:p>
          <a:p>
            <a:r>
              <a:rPr lang="en-US" altLang="en-US" sz="3200"/>
              <a:t>Sincerely yours,</a:t>
            </a:r>
          </a:p>
          <a:p>
            <a:r>
              <a:rPr lang="en-US" altLang="en-US" sz="3200"/>
              <a:t>Respectfully, </a:t>
            </a:r>
          </a:p>
          <a:p>
            <a:r>
              <a:rPr lang="en-US" altLang="en-US" sz="3200"/>
              <a:t>Placed a double space below the last line of the body.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E9A200-5381-4408-A111-67909C14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410-B341-4B83-8FDB-630F0F788071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F22F05A-4B58-4C29-BCCF-7BA1D716D9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>
                <a:srgbClr val="FF9900"/>
              </a:buClr>
            </a:pPr>
            <a:r>
              <a:rPr lang="en-US" altLang="en-US" b="1"/>
              <a:t>Signature Block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AE73665-327D-40A4-A023-53CCD5C029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/>
              <a:t>Writer’s signed name</a:t>
            </a:r>
          </a:p>
          <a:p>
            <a:r>
              <a:rPr lang="en-US" altLang="en-US" sz="3200"/>
              <a:t>Writer’s keyed name</a:t>
            </a:r>
          </a:p>
          <a:p>
            <a:r>
              <a:rPr lang="en-US" altLang="en-US" sz="3200"/>
              <a:t>Writer’s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86737-1E1F-48E2-9B0B-29A2B968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410-B341-4B83-8FDB-630F0F788071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927720C-A1C5-4627-8FCA-30564613B3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>
                <a:srgbClr val="FF9900"/>
              </a:buClr>
            </a:pPr>
            <a:r>
              <a:rPr lang="en-US" altLang="en-US" b="1"/>
              <a:t>Reference Initials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0DE0CF1-B393-407B-B5B2-640D78A2D3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/>
              <a:t>Show who keyed the letter</a:t>
            </a:r>
          </a:p>
          <a:p>
            <a:r>
              <a:rPr lang="en-US" altLang="en-US" sz="3200"/>
              <a:t>May also show who wrote the letter if different than the person who signed it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E84C6B-395C-4AF9-AA25-F1DD9E362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410-B341-4B83-8FDB-630F0F788071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CDC3E5B-FD29-4504-8355-11A7E5BC1F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>
                <a:srgbClr val="FF9900"/>
              </a:buClr>
            </a:pPr>
            <a:r>
              <a:rPr lang="en-US" altLang="en-US" sz="4000" b="1"/>
              <a:t>Supplementary Parts of a Letter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018168C2-66D1-4380-9093-7EC2E37900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71600" y="1905000"/>
            <a:ext cx="7200900" cy="3886200"/>
          </a:xfrm>
        </p:spPr>
        <p:txBody>
          <a:bodyPr>
            <a:noAutofit/>
          </a:bodyPr>
          <a:lstStyle/>
          <a:p>
            <a:r>
              <a:rPr lang="en-US" altLang="en-US" sz="3200"/>
              <a:t>Attention line</a:t>
            </a:r>
          </a:p>
          <a:p>
            <a:r>
              <a:rPr lang="en-US" altLang="en-US" sz="3200"/>
              <a:t>Subject line</a:t>
            </a:r>
          </a:p>
          <a:p>
            <a:r>
              <a:rPr lang="en-US" altLang="en-US" sz="3200"/>
              <a:t>Company name in signature block</a:t>
            </a:r>
          </a:p>
          <a:p>
            <a:r>
              <a:rPr lang="en-US" altLang="en-US" sz="3200"/>
              <a:t>Enclosure or attachment notation</a:t>
            </a:r>
          </a:p>
          <a:p>
            <a:r>
              <a:rPr lang="en-US" altLang="en-US" sz="3200"/>
              <a:t>Copy notation</a:t>
            </a:r>
          </a:p>
          <a:p>
            <a:r>
              <a:rPr lang="en-US" altLang="en-US" sz="3200"/>
              <a:t>Postscript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898986-1FD9-4DCE-9F18-3A13A3781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410-B341-4B83-8FDB-630F0F788071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2A2D1601-05B1-4BAF-AA38-7EE00CFFF7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>
                <a:srgbClr val="FF9900"/>
              </a:buClr>
            </a:pPr>
            <a:r>
              <a:rPr lang="en-US" altLang="en-US" b="1"/>
              <a:t>Punctuation Styles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14A3A15-772C-463E-A84E-302FD2AE68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71600" y="1905000"/>
            <a:ext cx="10058400" cy="384153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3200"/>
              <a:t>Mixed punctuation</a:t>
            </a:r>
          </a:p>
          <a:p>
            <a:pPr lvl="1">
              <a:lnSpc>
                <a:spcPct val="90000"/>
              </a:lnSpc>
            </a:pPr>
            <a:r>
              <a:rPr lang="en-US" altLang="en-US" sz="3200"/>
              <a:t>colon after the salutation</a:t>
            </a:r>
          </a:p>
          <a:p>
            <a:pPr lvl="1">
              <a:lnSpc>
                <a:spcPct val="90000"/>
              </a:lnSpc>
            </a:pPr>
            <a:r>
              <a:rPr lang="en-US" altLang="en-US" sz="3200"/>
              <a:t>comma after the complimentary close</a:t>
            </a:r>
          </a:p>
          <a:p>
            <a:pPr>
              <a:lnSpc>
                <a:spcPct val="90000"/>
              </a:lnSpc>
            </a:pPr>
            <a:r>
              <a:rPr lang="en-US" altLang="en-US" sz="3200"/>
              <a:t>Open punctuation</a:t>
            </a:r>
          </a:p>
          <a:p>
            <a:pPr lvl="1">
              <a:lnSpc>
                <a:spcPct val="90000"/>
              </a:lnSpc>
            </a:pPr>
            <a:r>
              <a:rPr lang="en-US" altLang="en-US" sz="3200"/>
              <a:t>no punctuation after the salutation</a:t>
            </a:r>
          </a:p>
          <a:p>
            <a:pPr lvl="1">
              <a:lnSpc>
                <a:spcPct val="90000"/>
              </a:lnSpc>
            </a:pPr>
            <a:r>
              <a:rPr lang="en-US" altLang="en-US" sz="3200"/>
              <a:t>no punctuation after the  complimentary close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C33D54-D8BF-4D1F-A696-C133CAF7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410-B341-4B83-8FDB-630F0F788071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91774325-9EEA-4994-A986-E9C73DA5C9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>
                <a:srgbClr val="FF9900"/>
              </a:buClr>
            </a:pPr>
            <a:r>
              <a:rPr lang="en-US" altLang="en-US" b="1"/>
              <a:t>Letter Formats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6E3FB510-1A70-408A-8BF5-9CD86DE85A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/>
              <a:t>Full Block</a:t>
            </a:r>
          </a:p>
          <a:p>
            <a:r>
              <a:rPr lang="en-US" altLang="en-US" sz="3200"/>
              <a:t>Modified Block</a:t>
            </a:r>
          </a:p>
          <a:p>
            <a:r>
              <a:rPr lang="en-US" altLang="en-US" sz="3200"/>
              <a:t>Simplified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61593-183A-4088-B378-0A48D9BC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410-B341-4B83-8FDB-630F0F788071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A8E2BD47-2C5B-4B69-8437-3A16EE0F4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>
                <a:srgbClr val="FF9900"/>
              </a:buClr>
            </a:pPr>
            <a:r>
              <a:rPr lang="en-US" altLang="en-US" b="1"/>
              <a:t>Personal Business Letters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DDB000CE-47E8-44CE-AE42-5567142B11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/>
              <a:t>Written by an individual conducting business of a personal nature</a:t>
            </a:r>
          </a:p>
          <a:p>
            <a:r>
              <a:rPr lang="en-US" altLang="en-US" sz="3200"/>
              <a:t>Contain the same elements as a business letter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F04BC9-02AC-4772-9E37-A53AD115E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410-B341-4B83-8FDB-630F0F788071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7CE26EAD-DFBE-488D-867B-726A11E29F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142873"/>
            <a:ext cx="7600950" cy="1485900"/>
          </a:xfrm>
          <a:ln/>
        </p:spPr>
        <p:txBody>
          <a:bodyPr/>
          <a:lstStyle/>
          <a:p>
            <a:r>
              <a:rPr lang="en-US" altLang="en-US" b="1"/>
              <a:t>Personal Business Letter Heading Format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8401ACF8-51C2-47E7-ABDD-22BFF2AE75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2055" y="1655048"/>
            <a:ext cx="8229600" cy="2133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3200"/>
              <a:t>2” top margin</a:t>
            </a:r>
          </a:p>
          <a:p>
            <a:pPr>
              <a:lnSpc>
                <a:spcPct val="90000"/>
              </a:lnSpc>
            </a:pPr>
            <a:r>
              <a:rPr lang="en-US" altLang="en-US" sz="3200"/>
              <a:t>Writer’s street address</a:t>
            </a:r>
          </a:p>
          <a:p>
            <a:pPr>
              <a:lnSpc>
                <a:spcPct val="90000"/>
              </a:lnSpc>
            </a:pPr>
            <a:r>
              <a:rPr lang="en-US" altLang="en-US" sz="3200"/>
              <a:t>Writer’s City, State, and Zip Code</a:t>
            </a:r>
          </a:p>
          <a:p>
            <a:pPr>
              <a:lnSpc>
                <a:spcPct val="90000"/>
              </a:lnSpc>
            </a:pPr>
            <a:r>
              <a:rPr lang="en-US" altLang="en-US" sz="3200"/>
              <a:t>Date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B8A5EC-AAC4-4EBC-947E-B9ED200F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410-B341-4B83-8FDB-630F0F788071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487CF2A8-BE4B-4401-9E63-72661337A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810000"/>
            <a:ext cx="8001000" cy="2819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Text Box 5">
            <a:extLst>
              <a:ext uri="{FF2B5EF4-FFF2-40B4-BE49-F238E27FC236}">
                <a16:creationId xmlns:a16="http://schemas.microsoft.com/office/drawing/2014/main" id="{C8D8092D-87F8-48BF-B6A6-535DA19B6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810001"/>
            <a:ext cx="7086600" cy="284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2” Top Margin</a:t>
            </a:r>
          </a:p>
          <a:p>
            <a:pPr>
              <a:spcBef>
                <a:spcPct val="50000"/>
              </a:spcBef>
            </a:pPr>
            <a:endParaRPr lang="en-US" altLang="en-US"/>
          </a:p>
          <a:p>
            <a:pPr>
              <a:spcBef>
                <a:spcPct val="50000"/>
              </a:spcBef>
            </a:pPr>
            <a:endParaRPr lang="en-US" altLang="en-US"/>
          </a:p>
          <a:p>
            <a:pPr>
              <a:spcBef>
                <a:spcPct val="50000"/>
              </a:spcBef>
            </a:pPr>
            <a:r>
              <a:rPr lang="en-US" altLang="en-US"/>
              <a:t>3245 Apple Lane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Seattle, WA  95603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June 3, 200-</a:t>
            </a:r>
          </a:p>
          <a:p>
            <a:pPr>
              <a:spcBef>
                <a:spcPct val="50000"/>
              </a:spcBef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  <p:bldP spid="47108" grpId="0" animBg="1"/>
      <p:bldP spid="4710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781F6EE6-7C41-4751-826B-590C795DC8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277044"/>
            <a:ext cx="5105400" cy="1143000"/>
          </a:xfrm>
          <a:ln/>
        </p:spPr>
        <p:txBody>
          <a:bodyPr/>
          <a:lstStyle/>
          <a:p>
            <a:pPr>
              <a:buClr>
                <a:srgbClr val="FF9900"/>
              </a:buClr>
            </a:pPr>
            <a:r>
              <a:rPr lang="en-US" altLang="en-US" b="1"/>
              <a:t>Envelopes</a:t>
            </a:r>
          </a:p>
        </p:txBody>
      </p:sp>
      <p:pic>
        <p:nvPicPr>
          <p:cNvPr id="39940" name="Picture 4">
            <a:extLst>
              <a:ext uri="{FF2B5EF4-FFF2-40B4-BE49-F238E27FC236}">
                <a16:creationId xmlns:a16="http://schemas.microsoft.com/office/drawing/2014/main" id="{29701CAF-0A7A-4C58-80E4-0C28935E173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2362200"/>
            <a:ext cx="8077200" cy="2965450"/>
          </a:xfrm>
          <a:noFill/>
          <a:ln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198CF-04DD-428C-A8F9-770A0B08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12A3-3D5D-4379-B654-01774C9B8A3B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A6570094-DC3C-42B1-892E-8AC7D0D15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>
                <a:srgbClr val="FF9900"/>
              </a:buClr>
            </a:pPr>
            <a:r>
              <a:rPr lang="en-US" altLang="en-US" b="1"/>
              <a:t>Memos and E-Mail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04CDE7A0-A799-47AE-9C1E-408ADF0D14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66344" y="1728986"/>
            <a:ext cx="10368455" cy="4724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3200"/>
              <a:t>Memo  </a:t>
            </a:r>
          </a:p>
          <a:p>
            <a:pPr lvl="1">
              <a:lnSpc>
                <a:spcPct val="90000"/>
              </a:lnSpc>
            </a:pPr>
            <a:r>
              <a:rPr lang="en-US" altLang="en-US" sz="3200"/>
              <a:t>Internal business communication</a:t>
            </a:r>
          </a:p>
          <a:p>
            <a:pPr lvl="1">
              <a:lnSpc>
                <a:spcPct val="90000"/>
              </a:lnSpc>
            </a:pPr>
            <a:r>
              <a:rPr lang="en-US" altLang="en-US" sz="3200"/>
              <a:t>Less formal and shorter than letters</a:t>
            </a:r>
          </a:p>
          <a:p>
            <a:pPr>
              <a:lnSpc>
                <a:spcPct val="90000"/>
              </a:lnSpc>
            </a:pPr>
            <a:r>
              <a:rPr lang="en-US" altLang="en-US" sz="3200"/>
              <a:t>E-mail</a:t>
            </a:r>
          </a:p>
          <a:p>
            <a:pPr lvl="1">
              <a:lnSpc>
                <a:spcPct val="90000"/>
              </a:lnSpc>
            </a:pPr>
            <a:r>
              <a:rPr lang="en-US" altLang="en-US" sz="3200"/>
              <a:t>Gradually replacing memos for internal communication</a:t>
            </a:r>
          </a:p>
          <a:p>
            <a:pPr lvl="1">
              <a:lnSpc>
                <a:spcPct val="90000"/>
              </a:lnSpc>
            </a:pPr>
            <a:r>
              <a:rPr lang="en-US" altLang="en-US" sz="3200"/>
              <a:t>May be used selectively for external communication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2D6E7D-1A17-40C2-A1D7-7101F3DB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410-B341-4B83-8FDB-630F0F788071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1028">
            <a:extLst>
              <a:ext uri="{FF2B5EF4-FFF2-40B4-BE49-F238E27FC236}">
                <a16:creationId xmlns:a16="http://schemas.microsoft.com/office/drawing/2014/main" id="{9861295F-F457-434E-BDE3-A0235E916D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7200900" cy="838200"/>
          </a:xfrm>
          <a:ln/>
        </p:spPr>
        <p:txBody>
          <a:bodyPr/>
          <a:lstStyle/>
          <a:p>
            <a:r>
              <a:rPr lang="en-US" altLang="en-US" b="1"/>
              <a:t>Message Formats</a:t>
            </a:r>
          </a:p>
        </p:txBody>
      </p:sp>
      <p:sp>
        <p:nvSpPr>
          <p:cNvPr id="24579" name="Rectangle 1027">
            <a:extLst>
              <a:ext uri="{FF2B5EF4-FFF2-40B4-BE49-F238E27FC236}">
                <a16:creationId xmlns:a16="http://schemas.microsoft.com/office/drawing/2014/main" id="{612EAD26-EBE8-4171-B5A7-3EAD1A61F3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19200" y="2209800"/>
            <a:ext cx="7200900" cy="1524000"/>
          </a:xfrm>
        </p:spPr>
        <p:txBody>
          <a:bodyPr>
            <a:normAutofit/>
          </a:bodyPr>
          <a:lstStyle/>
          <a:p>
            <a:r>
              <a:rPr lang="en-US" altLang="en-US" sz="3200"/>
              <a:t>Formatting letters</a:t>
            </a:r>
          </a:p>
          <a:p>
            <a:r>
              <a:rPr lang="en-US" altLang="en-US" sz="3200"/>
              <a:t>Formatting memos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E6B890-8A26-4651-8D9B-C96DCC277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410-B341-4B83-8FDB-630F0F788071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5B5FE75D-2C39-4830-97E8-32B268E258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>
                <a:srgbClr val="FF9900"/>
              </a:buClr>
            </a:pPr>
            <a:r>
              <a:rPr lang="en-US" altLang="en-US" b="1"/>
              <a:t>Memo Format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7F0965E-C332-4A16-9BB7-A49D2D426D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/>
              <a:t>To			</a:t>
            </a:r>
          </a:p>
          <a:p>
            <a:r>
              <a:rPr lang="en-US" altLang="en-US" sz="3200"/>
              <a:t>From		</a:t>
            </a:r>
          </a:p>
          <a:p>
            <a:r>
              <a:rPr lang="en-US" altLang="en-US" sz="3200"/>
              <a:t>Date		</a:t>
            </a:r>
          </a:p>
          <a:p>
            <a:r>
              <a:rPr lang="en-US" altLang="en-US" sz="3200"/>
              <a:t>Subject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595BA7-E280-49F4-AB17-77219B55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410-B341-4B83-8FDB-630F0F788071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737CAF8F-750A-4A68-A1F0-8C9A460633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>
                <a:srgbClr val="FF9900"/>
              </a:buClr>
            </a:pPr>
            <a:r>
              <a:rPr lang="en-US" altLang="en-US" b="1"/>
              <a:t>Memo Format</a:t>
            </a:r>
          </a:p>
        </p:txBody>
      </p:sp>
      <p:pic>
        <p:nvPicPr>
          <p:cNvPr id="43011" name="Picture 3">
            <a:extLst>
              <a:ext uri="{FF2B5EF4-FFF2-40B4-BE49-F238E27FC236}">
                <a16:creationId xmlns:a16="http://schemas.microsoft.com/office/drawing/2014/main" id="{12BA78E8-40B2-476B-91E1-03C20F16CE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1" y="1385904"/>
            <a:ext cx="4190999" cy="5067482"/>
          </a:xfrm>
          <a:noFill/>
          <a:ln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D8EC28-9D9A-4C2F-B62D-531E639F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410-B341-4B83-8FDB-630F0F788071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0CE9A8AD-F639-4FF5-BAFF-4EBBE8C61E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>
                <a:srgbClr val="FF9900"/>
              </a:buClr>
            </a:pPr>
            <a:r>
              <a:rPr lang="en-US" altLang="en-US" b="1"/>
              <a:t>Stationery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E0FBA7CB-8D02-4A07-832C-B97762AF9F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52700" y="1981200"/>
            <a:ext cx="7200900" cy="3581400"/>
          </a:xfrm>
        </p:spPr>
        <p:txBody>
          <a:bodyPr>
            <a:normAutofit/>
          </a:bodyPr>
          <a:lstStyle/>
          <a:p>
            <a:r>
              <a:rPr lang="en-US" altLang="en-US" sz="3200"/>
              <a:t>Size</a:t>
            </a:r>
          </a:p>
          <a:p>
            <a:r>
              <a:rPr lang="en-US" altLang="en-US" sz="3200"/>
              <a:t>Weight</a:t>
            </a:r>
          </a:p>
          <a:p>
            <a:r>
              <a:rPr lang="en-US" altLang="en-US" sz="3200"/>
              <a:t>Color</a:t>
            </a:r>
          </a:p>
          <a:p>
            <a:r>
              <a:rPr lang="en-US" altLang="en-US" sz="3200"/>
              <a:t>Quality</a:t>
            </a:r>
          </a:p>
          <a:p>
            <a:r>
              <a:rPr lang="en-US" altLang="en-US" sz="3200"/>
              <a:t>Envelope Paper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C0CD98-430C-4BB0-B5EA-82FBA53D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410-B341-4B83-8FDB-630F0F788071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28359F3F-9C4B-41EB-9202-B37EB655E2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>
                <a:srgbClr val="FF9900"/>
              </a:buClr>
            </a:pPr>
            <a:r>
              <a:rPr lang="en-US" altLang="en-US" b="1"/>
              <a:t>Letters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09B101F-7661-42E8-BF11-841E7D4960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/>
              <a:t>Used for external communication</a:t>
            </a:r>
          </a:p>
          <a:p>
            <a:r>
              <a:rPr lang="en-US" altLang="en-US" sz="3200"/>
              <a:t>Used for formal internal messages to employees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3B036F-576A-43D5-BBE5-FBBCC375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410-B341-4B83-8FDB-630F0F788071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A90E0E57-F4D8-478F-83C5-DCEE515A88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685800"/>
            <a:ext cx="9601200" cy="914400"/>
          </a:xfrm>
          <a:ln/>
        </p:spPr>
        <p:txBody>
          <a:bodyPr/>
          <a:lstStyle/>
          <a:p>
            <a:pPr>
              <a:buClr>
                <a:srgbClr val="FF9900"/>
              </a:buClr>
            </a:pPr>
            <a:r>
              <a:rPr lang="en-US" altLang="en-US" b="1"/>
              <a:t>Standard Parts of a Letter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400EED1-DF46-41D2-BD19-D4AFFA3C6B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79483" y="1849821"/>
            <a:ext cx="7200900" cy="4343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3200"/>
              <a:t>Heading</a:t>
            </a:r>
          </a:p>
          <a:p>
            <a:pPr>
              <a:lnSpc>
                <a:spcPct val="90000"/>
              </a:lnSpc>
            </a:pPr>
            <a:r>
              <a:rPr lang="en-US" altLang="en-US" sz="3200"/>
              <a:t>Inside address</a:t>
            </a:r>
          </a:p>
          <a:p>
            <a:pPr>
              <a:lnSpc>
                <a:spcPct val="90000"/>
              </a:lnSpc>
            </a:pPr>
            <a:r>
              <a:rPr lang="en-US" altLang="en-US" sz="3200"/>
              <a:t>Salutation</a:t>
            </a:r>
          </a:p>
          <a:p>
            <a:pPr>
              <a:lnSpc>
                <a:spcPct val="90000"/>
              </a:lnSpc>
            </a:pPr>
            <a:r>
              <a:rPr lang="en-US" altLang="en-US" sz="3200"/>
              <a:t>Body</a:t>
            </a:r>
          </a:p>
          <a:p>
            <a:pPr>
              <a:lnSpc>
                <a:spcPct val="90000"/>
              </a:lnSpc>
            </a:pPr>
            <a:r>
              <a:rPr lang="en-US" altLang="en-US" sz="3200"/>
              <a:t>Complimentary close</a:t>
            </a:r>
          </a:p>
          <a:p>
            <a:pPr>
              <a:lnSpc>
                <a:spcPct val="90000"/>
              </a:lnSpc>
            </a:pPr>
            <a:r>
              <a:rPr lang="en-US" altLang="en-US" sz="3200"/>
              <a:t>Signature block</a:t>
            </a:r>
          </a:p>
          <a:p>
            <a:pPr>
              <a:lnSpc>
                <a:spcPct val="90000"/>
              </a:lnSpc>
            </a:pPr>
            <a:r>
              <a:rPr lang="en-US" altLang="en-US" sz="3200"/>
              <a:t>Reference initials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1BD532-148B-49FD-A0E1-36CB1F4F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410-B341-4B83-8FDB-630F0F788071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8E2F6CE5-20BC-46C1-BB57-EB3A66EE3E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b="1"/>
              <a:t>Standard Parts of a Letter</a:t>
            </a:r>
          </a:p>
        </p:txBody>
      </p:sp>
      <p:pic>
        <p:nvPicPr>
          <p:cNvPr id="27651" name="Picture 3">
            <a:extLst>
              <a:ext uri="{FF2B5EF4-FFF2-40B4-BE49-F238E27FC236}">
                <a16:creationId xmlns:a16="http://schemas.microsoft.com/office/drawing/2014/main" id="{3F5BA6D0-3553-4CC4-B4C4-41FDBD08CA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1295400"/>
            <a:ext cx="4495800" cy="5320030"/>
          </a:xfrm>
          <a:noFill/>
          <a:ln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D7F209-480B-4E1A-836B-A40578CD3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410-B341-4B83-8FDB-630F0F788071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1D61662-9CCD-419F-BAF1-F22234557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>
                <a:srgbClr val="FF9900"/>
              </a:buClr>
            </a:pPr>
            <a:r>
              <a:rPr lang="en-US" altLang="en-US" b="1"/>
              <a:t>Heading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9424FC6-18B8-4BAC-B541-A322E29491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/>
              <a:t>Letterhead or keyed return address</a:t>
            </a:r>
          </a:p>
          <a:p>
            <a:r>
              <a:rPr lang="en-US" altLang="en-US" sz="3200"/>
              <a:t>Date with the month spelled out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1C7DA3-ED8F-4BFE-8E6B-B8739644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410-B341-4B83-8FDB-630F0F788071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CF96554-E2C8-486E-8C40-CE6BACB841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>
                <a:srgbClr val="FF9900"/>
              </a:buClr>
            </a:pPr>
            <a:r>
              <a:rPr lang="en-US" altLang="en-US" b="1"/>
              <a:t>Inside Address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8261A06-FCED-4657-8502-F46B7DE8DF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/>
              <a:t>Receiver’s name and title</a:t>
            </a:r>
          </a:p>
          <a:p>
            <a:r>
              <a:rPr lang="en-US" altLang="en-US" sz="3200"/>
              <a:t>Company name</a:t>
            </a:r>
          </a:p>
          <a:p>
            <a:r>
              <a:rPr lang="en-US" altLang="en-US" sz="3200"/>
              <a:t>Street address</a:t>
            </a:r>
          </a:p>
          <a:p>
            <a:r>
              <a:rPr lang="en-US" altLang="en-US" sz="3200"/>
              <a:t>City, State and ZIP code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3EDDF2-9C23-4084-A09E-341C4848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410-B341-4B83-8FDB-630F0F788071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4B1417FA-F5D5-435B-9CC7-9A78A2B49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>
                <a:srgbClr val="FF9900"/>
              </a:buClr>
            </a:pPr>
            <a:r>
              <a:rPr lang="en-US" altLang="en-US" b="1"/>
              <a:t>Salutation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FC7228B8-2B02-44A1-ABD1-8EFB6CFB5D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3200"/>
              <a:t>Begins a double space after the inside address</a:t>
            </a:r>
          </a:p>
          <a:p>
            <a:r>
              <a:rPr lang="en-US" altLang="en-US" sz="3200"/>
              <a:t>Dear ________:</a:t>
            </a:r>
          </a:p>
          <a:p>
            <a:r>
              <a:rPr lang="en-US" altLang="en-US" sz="3200"/>
              <a:t>Should match the first line of the inside address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897037-066D-4AD1-8A39-47B8661B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410-B341-4B83-8FDB-630F0F788071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89DF686-C032-4D74-BB60-945241E987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>
                <a:srgbClr val="FF9900"/>
              </a:buClr>
            </a:pPr>
            <a:r>
              <a:rPr lang="en-US" altLang="en-US" b="1"/>
              <a:t>Body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7B40119-E023-4D33-B814-2E15A70F25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/>
              <a:t>Begins a double space below the salutation</a:t>
            </a:r>
          </a:p>
          <a:p>
            <a:r>
              <a:rPr lang="en-US" altLang="en-US" sz="3200"/>
              <a:t>Single spaced within paragraphs and double spaced between paragraphs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E5EE11-2664-419C-BCFF-374E81C2B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410-B341-4B83-8FDB-630F0F788071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uiExpand="1" build="p"/>
    </p:bldLst>
  </p:timing>
</p:sld>
</file>

<file path=ppt/theme/theme1.xml><?xml version="1.0" encoding="utf-8"?>
<a:theme xmlns:a="http://schemas.openxmlformats.org/drawingml/2006/main" name="Crop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198</TotalTime>
  <Words>343</Words>
  <Application>Microsoft Office PowerPoint</Application>
  <PresentationFormat>Widescreen</PresentationFormat>
  <Paragraphs>117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Century Gothic</vt:lpstr>
      <vt:lpstr>Crop</vt:lpstr>
      <vt:lpstr>Chapter 6</vt:lpstr>
      <vt:lpstr>Message Formats</vt:lpstr>
      <vt:lpstr>Letters</vt:lpstr>
      <vt:lpstr>Standard Parts of a Letter</vt:lpstr>
      <vt:lpstr>Standard Parts of a Letter</vt:lpstr>
      <vt:lpstr>Heading</vt:lpstr>
      <vt:lpstr>Inside Address</vt:lpstr>
      <vt:lpstr>Salutation</vt:lpstr>
      <vt:lpstr>Body</vt:lpstr>
      <vt:lpstr>Complimentary Close</vt:lpstr>
      <vt:lpstr>Signature Block</vt:lpstr>
      <vt:lpstr>Reference Initials</vt:lpstr>
      <vt:lpstr>Supplementary Parts of a Letter</vt:lpstr>
      <vt:lpstr>Punctuation Styles</vt:lpstr>
      <vt:lpstr>Letter Formats</vt:lpstr>
      <vt:lpstr>Personal Business Letters</vt:lpstr>
      <vt:lpstr>Personal Business Letter Heading Format</vt:lpstr>
      <vt:lpstr>Envelopes</vt:lpstr>
      <vt:lpstr>Memos and E-Mail</vt:lpstr>
      <vt:lpstr>Memo Format</vt:lpstr>
      <vt:lpstr>Memo Format</vt:lpstr>
      <vt:lpstr>Stationery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Bonnie Fox Garrity</dc:creator>
  <cp:lastModifiedBy>Phong Nguyễn Trần</cp:lastModifiedBy>
  <cp:revision>20</cp:revision>
  <dcterms:created xsi:type="dcterms:W3CDTF">2006-10-28T00:04:09Z</dcterms:created>
  <dcterms:modified xsi:type="dcterms:W3CDTF">2020-07-07T07:08:43Z</dcterms:modified>
</cp:coreProperties>
</file>