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3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4D73E-5C4D-4B40-AF5C-7EA6181386C3}" type="datetimeFigureOut">
              <a:rPr lang="en-US" smtClean="0"/>
              <a:t>11-Jun-20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E1DA3-EBF3-4ED4-BB34-53B16067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3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6838A-18D5-48DF-B471-1EE6A5A31F31}" type="datetime1">
              <a:rPr lang="en-US" smtClean="0"/>
              <a:t>11-Jun-20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DBA87-E1A5-401A-A60A-EE8AB868C9BA}" type="datetime1">
              <a:rPr lang="en-US" smtClean="0"/>
              <a:t>11-Jun-20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D595B-73ED-4160-8C8C-9E5A6819FFBD}" type="datetime1">
              <a:rPr lang="en-US" smtClean="0"/>
              <a:t>11-Jun-20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57F8A-CBDE-4586-9E0D-C413BB69D041}" type="datetime1">
              <a:rPr lang="en-US" smtClean="0"/>
              <a:t>11-Jun-20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C2AF1-2CF1-4665-B404-826F07D21AE3}" type="datetime1">
              <a:rPr lang="en-US" smtClean="0"/>
              <a:t>11-Jun-20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AED43-9B09-4720-814B-5A77EDFC10E0}" type="datetime1">
              <a:rPr lang="en-US" smtClean="0"/>
              <a:t>11-Jun-20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BE2C-4A2F-4F3C-951C-DC571605C251}" type="datetime1">
              <a:rPr lang="en-US" smtClean="0"/>
              <a:t>11-Jun-20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5962-026D-4EEE-8DC5-8FBE25DA0DCC}" type="datetime1">
              <a:rPr lang="en-US" smtClean="0"/>
              <a:t>11-Jun-20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B2556-546F-40E2-93D8-A1F5CCE701E2}" type="datetime1">
              <a:rPr lang="en-US" smtClean="0"/>
              <a:t>11-Jun-20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489D-11D4-4338-861E-DB6320F69FCF}" type="datetime1">
              <a:rPr lang="en-US" smtClean="0"/>
              <a:t>11-Jun-20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549134B-24BF-4F33-8641-9605C8C64F5D}" type="datetime1">
              <a:rPr lang="en-US" smtClean="0"/>
              <a:t>11-Jun-20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0DBACBA-B6E8-4E3C-9797-581997847302}" type="datetime1">
              <a:rPr lang="en-US" smtClean="0"/>
              <a:t>11-Jun-20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Conflict and cohesion </a:t>
            </a:r>
            <a:br>
              <a:rPr lang="en-US" smtClean="0"/>
            </a:br>
            <a:r>
              <a:rPr lang="en-US" smtClean="0"/>
              <a:t>in groups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1999" y="4242477"/>
            <a:ext cx="2209801" cy="1887389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b="1" smtClean="0"/>
              <a:t>Group </a:t>
            </a:r>
            <a:r>
              <a:rPr lang="en-US" b="1" smtClean="0"/>
              <a:t>5</a:t>
            </a:r>
            <a:endParaRPr lang="en-US" b="1" smtClean="0"/>
          </a:p>
          <a:p>
            <a:pPr algn="r"/>
            <a:r>
              <a:rPr lang="en-US" smtClean="0"/>
              <a:t>Nguyen Tran Phong</a:t>
            </a:r>
          </a:p>
          <a:p>
            <a:pPr algn="r"/>
            <a:r>
              <a:rPr lang="en-US" smtClean="0"/>
              <a:t>Vo Van Thanh Phuc</a:t>
            </a:r>
          </a:p>
          <a:p>
            <a:pPr algn="r"/>
            <a:r>
              <a:rPr lang="en-US" smtClean="0"/>
              <a:t>Nguyen Tuan Anh</a:t>
            </a:r>
          </a:p>
          <a:p>
            <a:pPr algn="r"/>
            <a:r>
              <a:rPr lang="en-US" smtClean="0"/>
              <a:t>Nguyen Le Anh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86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6138" y="233923"/>
            <a:ext cx="5723127" cy="1141497"/>
          </a:xfrm>
        </p:spPr>
        <p:txBody>
          <a:bodyPr/>
          <a:lstStyle/>
          <a:p>
            <a:r>
              <a:rPr lang="en-US" smtClean="0"/>
              <a:t>2.3 Competition conflict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0747" y="1807293"/>
            <a:ext cx="4815840" cy="3936661"/>
          </a:xfrm>
        </p:spPr>
        <p:txBody>
          <a:bodyPr/>
          <a:lstStyle/>
          <a:p>
            <a:r>
              <a:rPr lang="en-US" smtClean="0"/>
              <a:t>The </a:t>
            </a:r>
            <a:r>
              <a:rPr lang="en-US" b="1" smtClean="0"/>
              <a:t>competition conflict style</a:t>
            </a:r>
            <a:r>
              <a:rPr lang="en-US"/>
              <a:t> occurs when </a:t>
            </a:r>
            <a:r>
              <a:rPr lang="en-US" smtClean="0"/>
              <a:t>group </a:t>
            </a:r>
            <a:r>
              <a:rPr lang="en-US"/>
              <a:t>members are more concerned with their own goals than with meeting the needs of the group.</a:t>
            </a:r>
          </a:p>
          <a:p>
            <a:r>
              <a:rPr lang="en-US" smtClean="0"/>
              <a:t> Appropriate circumstances:</a:t>
            </a:r>
          </a:p>
          <a:p>
            <a:pPr lvl="1"/>
            <a:r>
              <a:rPr lang="en-US" smtClean="0"/>
              <a:t>You have strong beliefs about an important issue.</a:t>
            </a:r>
          </a:p>
          <a:p>
            <a:pPr lvl="1"/>
            <a:r>
              <a:rPr lang="en-US" smtClean="0"/>
              <a:t>The group must act immediately on an urgent issue or in an emergency.</a:t>
            </a:r>
          </a:p>
          <a:p>
            <a:pPr lvl="1"/>
            <a:r>
              <a:rPr lang="en-US" smtClean="0"/>
              <a:t>The consequences of the group’s decision may be very serious or harmful.</a:t>
            </a:r>
          </a:p>
          <a:p>
            <a:pPr lvl="1"/>
            <a:r>
              <a:rPr lang="en-US" smtClean="0"/>
              <a:t>You believe that the group may be acting unethically or illegally.</a:t>
            </a:r>
            <a:endParaRPr lang="en-US"/>
          </a:p>
        </p:txBody>
      </p:sp>
      <p:pic>
        <p:nvPicPr>
          <p:cNvPr id="9218" name="Picture 2" descr="5 Conflict Management Styles for Every Personality Ty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52" y="2264716"/>
            <a:ext cx="4438915" cy="295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01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2.4 compromise conflict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b="1" smtClean="0"/>
              <a:t>compromise conflict style </a:t>
            </a:r>
            <a:r>
              <a:rPr lang="en-US" smtClean="0"/>
              <a:t>is a middle ground approach to conflict in which group members give in on some goals in order to achieve other goals they want more strongly.</a:t>
            </a:r>
          </a:p>
          <a:p>
            <a:r>
              <a:rPr lang="en-US" smtClean="0"/>
              <a:t>Appropriate circumstances:</a:t>
            </a:r>
          </a:p>
          <a:p>
            <a:pPr lvl="1"/>
            <a:r>
              <a:rPr lang="en-US" smtClean="0"/>
              <a:t>Other methods of resolving the conflict are not working.</a:t>
            </a:r>
          </a:p>
          <a:p>
            <a:pPr lvl="1"/>
            <a:r>
              <a:rPr lang="en-US" smtClean="0"/>
              <a:t>The members have reached an impasse and are no longer progressing toward the reasonable solution.</a:t>
            </a:r>
          </a:p>
          <a:p>
            <a:pPr lvl="1"/>
            <a:r>
              <a:rPr lang="en-US" smtClean="0"/>
              <a:t>The group does not have enough time to explore more creative solutions.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72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2.4 compromise conflict style</a:t>
            </a:r>
          </a:p>
        </p:txBody>
      </p:sp>
      <p:pic>
        <p:nvPicPr>
          <p:cNvPr id="10242" name="Picture 2" descr="https://i1-giadinh.vnecdn.net/2015/07/13/12-1436770772.jpg?w=1200&amp;h=0&amp;q=100&amp;dpr=1&amp;fit=crop&amp;s=5DUCNpjPFj4BzKVsnQdbx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376" y="3143250"/>
            <a:ext cx="4606367" cy="279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 Ngoài ra, khu vực lân cận ĐH FPT là nơi tập trung của các công ty công nghệ cao hàng đầu thế giới như: FPT Software, Intel (Mỹ), Nidec (Japan),… và các trung tâm nghiên cứu khoa học và kỹ thuật hiện đại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049" y="3143250"/>
            <a:ext cx="4185751" cy="278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02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2.5 collaboration conflict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</a:t>
            </a:r>
            <a:r>
              <a:rPr lang="en-US" b="1" smtClean="0"/>
              <a:t>collaboration conflict style</a:t>
            </a:r>
            <a:r>
              <a:rPr lang="en-US" smtClean="0"/>
              <a:t> searches for new solutions that will achieve </a:t>
            </a:r>
            <a:r>
              <a:rPr lang="en-US" i="1" smtClean="0"/>
              <a:t>both</a:t>
            </a:r>
            <a:r>
              <a:rPr lang="en-US" smtClean="0"/>
              <a:t> the individual goals of group members </a:t>
            </a:r>
            <a:r>
              <a:rPr lang="en-US" i="1" smtClean="0"/>
              <a:t>and</a:t>
            </a:r>
            <a:r>
              <a:rPr lang="en-US" smtClean="0"/>
              <a:t> the goals of the group.</a:t>
            </a:r>
          </a:p>
          <a:p>
            <a:r>
              <a:rPr lang="en-US" smtClean="0"/>
              <a:t>Appropriate circumstances:</a:t>
            </a:r>
          </a:p>
          <a:p>
            <a:pPr lvl="1"/>
            <a:r>
              <a:rPr lang="en-US" smtClean="0"/>
              <a:t>They want a solution that will satisfy all group members.</a:t>
            </a:r>
          </a:p>
          <a:p>
            <a:pPr lvl="1"/>
            <a:r>
              <a:rPr lang="en-US" smtClean="0"/>
              <a:t>They need new and creative ideas.</a:t>
            </a:r>
          </a:p>
          <a:p>
            <a:pPr lvl="1"/>
            <a:r>
              <a:rPr lang="en-US" smtClean="0"/>
              <a:t>They need a commitment to the final decision from every group member.</a:t>
            </a:r>
          </a:p>
          <a:p>
            <a:pPr lvl="1"/>
            <a:r>
              <a:rPr lang="en-US" smtClean="0"/>
              <a:t>They have enough time to commit to creative problem solving.</a:t>
            </a:r>
            <a:endParaRPr lang="en-US"/>
          </a:p>
        </p:txBody>
      </p:sp>
      <p:pic>
        <p:nvPicPr>
          <p:cNvPr id="11266" name="Picture 2" descr="Collaborating Conflict Sty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1" t="22675" r="19383" b="15159"/>
          <a:stretch/>
        </p:blipFill>
        <p:spPr bwMode="auto">
          <a:xfrm>
            <a:off x="4993217" y="5163356"/>
            <a:ext cx="2205566" cy="169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27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3. Constructive and destructive conflict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706289"/>
          </a:xfrm>
        </p:spPr>
        <p:txBody>
          <a:bodyPr/>
          <a:lstStyle/>
          <a:p>
            <a:r>
              <a:rPr lang="en-US" smtClean="0"/>
              <a:t>All groups, no matter how conscientious or well mannered, experience conflict.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06124"/>
              </p:ext>
            </p:extLst>
          </p:nvPr>
        </p:nvGraphicFramePr>
        <p:xfrm>
          <a:off x="2032000" y="3437466"/>
          <a:ext cx="8128000" cy="3134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8380102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78788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Constructive Conflict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smtClean="0"/>
                        <a:t>Destructive Conflict</a:t>
                      </a:r>
                      <a:endParaRPr lang="en-US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958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Focus on issues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Focus on personalities; makes personal attacks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8132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Repsect for others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Disrespectful</a:t>
                      </a:r>
                      <a:r>
                        <a:rPr lang="en-US" baseline="0" smtClean="0"/>
                        <a:t> tone of voice or body language; insults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00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Supportiveness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Defensiveness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2741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Flexibility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Inflexibility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1922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Cooperation;</a:t>
                      </a:r>
                      <a:r>
                        <a:rPr lang="en-US" baseline="0" smtClean="0"/>
                        <a:t> seeking win-win solutions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Competition;</a:t>
                      </a:r>
                      <a:r>
                        <a:rPr lang="en-US" baseline="0" smtClean="0"/>
                        <a:t> seeking “I win” solutions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8838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Commitment to conflict management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Conflict avoidance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4463180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22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 Conflict management strategies</a:t>
            </a:r>
            <a:endParaRPr lang="en-US"/>
          </a:p>
        </p:txBody>
      </p:sp>
      <p:pic>
        <p:nvPicPr>
          <p:cNvPr id="4" name="Picture 4" descr="E:\WIG6e_Converted_art\EW509F03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82"/>
          <a:stretch/>
        </p:blipFill>
        <p:spPr bwMode="auto">
          <a:xfrm>
            <a:off x="2404937" y="2248851"/>
            <a:ext cx="7382125" cy="4524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53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4.1 the a-e-i-o-u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1002623"/>
          </a:xfrm>
        </p:spPr>
        <p:txBody>
          <a:bodyPr/>
          <a:lstStyle/>
          <a:p>
            <a:r>
              <a:rPr lang="en-US" smtClean="0"/>
              <a:t>Jerry Wisinski’s </a:t>
            </a:r>
            <a:r>
              <a:rPr lang="en-US" b="1" smtClean="0"/>
              <a:t>A-E-I-O-U Model</a:t>
            </a:r>
            <a:r>
              <a:rPr lang="en-US" smtClean="0"/>
              <a:t> focuses on collaboration and what he calls </a:t>
            </a:r>
            <a:r>
              <a:rPr lang="en-US" i="1" smtClean="0"/>
              <a:t>positive intentionality</a:t>
            </a:r>
            <a:r>
              <a:rPr lang="en-US" smtClean="0"/>
              <a:t>, the assumption that other people are not trying to cause conflict.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200288"/>
              </p:ext>
            </p:extLst>
          </p:nvPr>
        </p:nvGraphicFramePr>
        <p:xfrm>
          <a:off x="444499" y="3640667"/>
          <a:ext cx="11303001" cy="281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434">
                  <a:extLst>
                    <a:ext uri="{9D8B030D-6E8A-4147-A177-3AD203B41FA5}">
                      <a16:colId xmlns:a16="http://schemas.microsoft.com/office/drawing/2014/main" val="3817264524"/>
                    </a:ext>
                  </a:extLst>
                </a:gridCol>
                <a:gridCol w="3649134">
                  <a:extLst>
                    <a:ext uri="{9D8B030D-6E8A-4147-A177-3AD203B41FA5}">
                      <a16:colId xmlns:a16="http://schemas.microsoft.com/office/drawing/2014/main" val="734968049"/>
                    </a:ext>
                  </a:extLst>
                </a:gridCol>
                <a:gridCol w="7065433">
                  <a:extLst>
                    <a:ext uri="{9D8B030D-6E8A-4147-A177-3AD203B41FA5}">
                      <a16:colId xmlns:a16="http://schemas.microsoft.com/office/drawing/2014/main" val="1171298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Description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Example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766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smtClean="0"/>
                        <a:t>A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smtClean="0"/>
                        <a:t>A</a:t>
                      </a:r>
                      <a:r>
                        <a:rPr lang="en-US" sz="1400" smtClean="0"/>
                        <a:t>ssume that the other person means well.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“I know that all of us want this</a:t>
                      </a:r>
                      <a:r>
                        <a:rPr lang="en-US" sz="1400" baseline="0" smtClean="0"/>
                        <a:t> project to succeed.”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372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smtClean="0"/>
                        <a:t>E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smtClean="0"/>
                        <a:t>E</a:t>
                      </a:r>
                      <a:r>
                        <a:rPr lang="en-US" sz="1400" smtClean="0"/>
                        <a:t>xpress your feelings.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“Like most of you, I’m frustrated because it</a:t>
                      </a:r>
                      <a:r>
                        <a:rPr lang="en-US" sz="1400" baseline="0" smtClean="0"/>
                        <a:t> seems we’re not putting in the work that’s needed.”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24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smtClean="0"/>
                        <a:t>I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smtClean="0"/>
                        <a:t>I</a:t>
                      </a:r>
                      <a:r>
                        <a:rPr lang="en-US" sz="1400" smtClean="0"/>
                        <a:t>dentify</a:t>
                      </a:r>
                      <a:r>
                        <a:rPr lang="en-US" sz="1400" baseline="0" smtClean="0"/>
                        <a:t> what you would like to have happen.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“I’d like to be assured</a:t>
                      </a:r>
                      <a:r>
                        <a:rPr lang="en-US" sz="1400" baseline="0" smtClean="0"/>
                        <a:t> that all of you are as concerned about the success of this project as I am, and that you’ve been thinking about how we can make sure the work gets done on time.”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43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smtClean="0"/>
                        <a:t>O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smtClean="0"/>
                        <a:t>O</a:t>
                      </a:r>
                      <a:r>
                        <a:rPr lang="en-US" sz="1400" smtClean="0"/>
                        <a:t>utcomes</a:t>
                      </a:r>
                      <a:r>
                        <a:rPr lang="en-US" sz="1400" baseline="0" smtClean="0"/>
                        <a:t> you expect are made clear.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“I sincerely believe that if we don’t</a:t>
                      </a:r>
                      <a:r>
                        <a:rPr lang="en-US" sz="1400" baseline="0" smtClean="0"/>
                        <a:t> work late for the next couple of days, we won’t finish this project on time.”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348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smtClean="0"/>
                        <a:t>U</a:t>
                      </a:r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smtClean="0"/>
                        <a:t>U</a:t>
                      </a:r>
                      <a:r>
                        <a:rPr lang="en-US" sz="1400" smtClean="0"/>
                        <a:t>nderstanding</a:t>
                      </a:r>
                      <a:r>
                        <a:rPr lang="en-US" sz="1400" baseline="0" smtClean="0"/>
                        <a:t> on a mutual basis is achieved.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smtClean="0"/>
                        <a:t>“Could we try staying late tonight and tomorrow and then evaluate our progress? What do you think?”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307817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42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4.2 negotiation in groups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Negotiation</a:t>
            </a:r>
            <a:r>
              <a:rPr lang="en-US" smtClean="0"/>
              <a:t> is a process of bargaining in order to settle differences or solve a problem.</a:t>
            </a:r>
            <a:endParaRPr lang="en-US" b="1"/>
          </a:p>
        </p:txBody>
      </p:sp>
      <p:pic>
        <p:nvPicPr>
          <p:cNvPr id="12290" name="Picture 2" descr="ERP Vendor Negotiations: Can You Negotiate Too Hard? - Third Stage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559" y="3513665"/>
            <a:ext cx="4734882" cy="310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5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4.2 negotiation in groups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550537"/>
              </p:ext>
            </p:extLst>
          </p:nvPr>
        </p:nvGraphicFramePr>
        <p:xfrm>
          <a:off x="2691976" y="2646784"/>
          <a:ext cx="6808047" cy="25602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2432">
                  <a:extLst>
                    <a:ext uri="{9D8B030D-6E8A-4147-A177-3AD203B41FA5}">
                      <a16:colId xmlns:a16="http://schemas.microsoft.com/office/drawing/2014/main" val="191851257"/>
                    </a:ext>
                  </a:extLst>
                </a:gridCol>
                <a:gridCol w="5195615">
                  <a:extLst>
                    <a:ext uri="{9D8B030D-6E8A-4147-A177-3AD203B41FA5}">
                      <a16:colId xmlns:a16="http://schemas.microsoft.com/office/drawing/2014/main" val="2235256287"/>
                    </a:ext>
                  </a:extLst>
                </a:gridCol>
              </a:tblGrid>
              <a:tr h="512043">
                <a:tc>
                  <a:txBody>
                    <a:bodyPr/>
                    <a:lstStyle/>
                    <a:p>
                      <a:pPr 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Elements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smtClean="0">
                          <a:effectLst/>
                        </a:rPr>
                        <a:t>Principles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28124698"/>
                  </a:ext>
                </a:extLst>
              </a:tr>
              <a:tr h="512043">
                <a:tc>
                  <a:txBody>
                    <a:bodyPr/>
                    <a:lstStyle/>
                    <a:p>
                      <a:pPr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People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Separates people from the problem.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32769912"/>
                  </a:ext>
                </a:extLst>
              </a:tr>
              <a:tr h="512043">
                <a:tc>
                  <a:txBody>
                    <a:bodyPr/>
                    <a:lstStyle/>
                    <a:p>
                      <a:pPr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Interests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Focuses on group interests, not positions.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11573708"/>
                  </a:ext>
                </a:extLst>
              </a:tr>
              <a:tr h="512043">
                <a:tc>
                  <a:txBody>
                    <a:bodyPr/>
                    <a:lstStyle/>
                    <a:p>
                      <a:pPr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Options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Generates a variety of possible solutions.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8699179"/>
                  </a:ext>
                </a:extLst>
              </a:tr>
              <a:tr h="512043">
                <a:tc>
                  <a:txBody>
                    <a:bodyPr/>
                    <a:lstStyle/>
                    <a:p>
                      <a:pPr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Criteria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Insists on objective criteria.</a:t>
                      </a:r>
                      <a:endParaRPr lang="en-US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008569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74490" y="5423372"/>
            <a:ext cx="5325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Fisher R. et al. </a:t>
            </a:r>
            <a:r>
              <a:rPr lang="en-US" sz="1200" i="1" smtClean="0"/>
              <a:t>Getting to Yes: Negotiation Agreement without Giving in</a:t>
            </a:r>
            <a:r>
              <a:rPr lang="en-US" sz="1200" smtClean="0"/>
              <a:t>, 1991, p.15</a:t>
            </a:r>
            <a:endParaRPr lang="en-US" sz="12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15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4.3 third-party intervention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smtClean="0"/>
              <a:t>MEDIATION</a:t>
            </a:r>
          </a:p>
          <a:p>
            <a:pPr marL="0">
              <a:lnSpc>
                <a:spcPct val="90000"/>
              </a:lnSpc>
              <a:buFontTx/>
              <a:buNone/>
            </a:pPr>
            <a:r>
              <a:rPr lang="en-US" altLang="en-US"/>
              <a:t>Employs the services of an impartial third party who guides, coaches, and encourages disputants through negotiation </a:t>
            </a:r>
            <a:r>
              <a:rPr lang="en-US" altLang="en-US" smtClean="0"/>
              <a:t>to successful </a:t>
            </a:r>
            <a:r>
              <a:rPr lang="en-US" altLang="en-US"/>
              <a:t>resolution and </a:t>
            </a:r>
            <a:r>
              <a:rPr lang="en-US" altLang="en-US" smtClean="0"/>
              <a:t>agreement.</a:t>
            </a:r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smtClean="0"/>
              <a:t>ARBITRATION</a:t>
            </a:r>
          </a:p>
          <a:p>
            <a:pPr marL="0" indent="0">
              <a:buNone/>
            </a:pPr>
            <a:r>
              <a:rPr lang="en-US" smtClean="0"/>
              <a:t>After considering all sides, the agreed-upon arbitrator decides how to resolve the conflict.</a:t>
            </a:r>
            <a:endParaRPr lang="en-US"/>
          </a:p>
        </p:txBody>
      </p:sp>
      <p:pic>
        <p:nvPicPr>
          <p:cNvPr id="15362" name="Picture 2" descr="Out of Interest...: Is Third Party Intervention Always Ethical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446" y="4292600"/>
            <a:ext cx="2501075" cy="24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Arbitration Explained | Lex Animata | Hesham Elrafei - YouTub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11" b="12380"/>
          <a:stretch/>
        </p:blipFill>
        <p:spPr bwMode="auto">
          <a:xfrm>
            <a:off x="6658185" y="4469319"/>
            <a:ext cx="3630505" cy="205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8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 CONFLICT IN GROUPS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smtClean="0"/>
              <a:t>Conflict</a:t>
            </a:r>
            <a:r>
              <a:rPr lang="en-US" smtClean="0"/>
              <a:t> is frequently associated with fighting, anger, and hostility.</a:t>
            </a:r>
          </a:p>
          <a:p>
            <a:r>
              <a:rPr lang="en-US" b="1" u="sng" smtClean="0"/>
              <a:t>Definition of </a:t>
            </a:r>
            <a:r>
              <a:rPr lang="en-US" b="1" i="1" u="sng" smtClean="0"/>
              <a:t>conflict</a:t>
            </a:r>
            <a:r>
              <a:rPr lang="en-US" smtClean="0"/>
              <a:t>: The disagreement and disharmony that occur in groups when members express differences regarding group goals; member ideas, behavior, and roles; or group procedures and norms.</a:t>
            </a:r>
            <a:endParaRPr lang="en-US" b="1" u="sng"/>
          </a:p>
        </p:txBody>
      </p:sp>
      <p:pic>
        <p:nvPicPr>
          <p:cNvPr id="5" name="Picture 2" descr="E:\WIG6e_Converted_art\EW509F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980" y="4044462"/>
            <a:ext cx="5147897" cy="266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30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 conflict and member diversity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4219956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2400" b="1" smtClean="0"/>
              <a:t>GENDER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mtClean="0"/>
              <a:t>Female is more </a:t>
            </a:r>
            <a:r>
              <a:rPr lang="en-US"/>
              <a:t>likely to avoid conflict or to leave a group when there is continuous </a:t>
            </a:r>
            <a:r>
              <a:rPr lang="en-US" smtClean="0"/>
              <a:t>conflict.</a:t>
            </a:r>
          </a:p>
          <a:p>
            <a:pPr marL="0" indent="0" algn="r">
              <a:buNone/>
            </a:pPr>
            <a:r>
              <a:rPr lang="en-US" sz="1200" i="1" smtClean="0"/>
              <a:t>Wilmot W., Hocker J., Interpersonal Conflict, 6</a:t>
            </a:r>
            <a:r>
              <a:rPr lang="en-US" sz="1200" i="1" baseline="30000" smtClean="0"/>
              <a:t>th</a:t>
            </a:r>
            <a:r>
              <a:rPr lang="en-US" sz="1200" i="1" smtClean="0"/>
              <a:t> ed, 2001, p.31 </a:t>
            </a:r>
            <a:endParaRPr lang="en-US" sz="1200" i="1"/>
          </a:p>
          <a:p>
            <a:pPr>
              <a:buFont typeface="Courier New" panose="02070309020205020404" pitchFamily="49" charset="0"/>
              <a:buChar char="o"/>
            </a:pPr>
            <a:r>
              <a:rPr lang="en-US" smtClean="0"/>
              <a:t>Female privately </a:t>
            </a:r>
            <a:r>
              <a:rPr lang="en-US"/>
              <a:t>discuss conflicts</a:t>
            </a:r>
            <a:r>
              <a:rPr lang="en-US" smtClean="0"/>
              <a:t>.</a:t>
            </a:r>
          </a:p>
          <a:p>
            <a:pPr marL="0" indent="0" algn="r">
              <a:buNone/>
            </a:pPr>
            <a:r>
              <a:rPr lang="en-US" sz="1200" i="1" smtClean="0"/>
              <a:t>Tannen D., The Argument Culture: Moving from Debate to Dialogue, 1998, p.196</a:t>
            </a:r>
            <a:endParaRPr lang="en-US" sz="1200" i="1"/>
          </a:p>
          <a:p>
            <a:pPr>
              <a:buFont typeface="Courier New" panose="02070309020205020404" pitchFamily="49" charset="0"/>
              <a:buChar char="o"/>
            </a:pPr>
            <a:r>
              <a:rPr lang="en-US" smtClean="0"/>
              <a:t>Conflict style is not driven by biological sex, regardless of how many studies try to find the effect; it’s simply not there.</a:t>
            </a:r>
          </a:p>
          <a:p>
            <a:pPr marL="0" indent="0" algn="r">
              <a:buNone/>
            </a:pPr>
            <a:r>
              <a:rPr lang="en-US" sz="1200" i="1" smtClean="0"/>
              <a:t>Nicotera A., Dorsey L., Individual and Interactive Processes Organizational Conflict, 2006, p.312</a:t>
            </a:r>
          </a:p>
          <a:p>
            <a:pPr marL="0" indent="0" algn="ctr">
              <a:buNone/>
            </a:pPr>
            <a:endParaRPr lang="en-US" sz="2400" b="1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338315" y="2638043"/>
            <a:ext cx="4270247" cy="3982889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2400" b="1" smtClean="0"/>
              <a:t>CULTURAL</a:t>
            </a:r>
          </a:p>
          <a:p>
            <a:pPr marL="0" indent="0">
              <a:buNone/>
            </a:pPr>
            <a:r>
              <a:rPr lang="en-US" smtClean="0"/>
              <a:t>Members from collectivist cultures that value cooperation are less likely to express disagreement than are member from cultures that place a higher value on individualism.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 u="sng" smtClean="0"/>
              <a:t>Examples:</a:t>
            </a:r>
            <a:endParaRPr lang="en-US" smtClean="0"/>
          </a:p>
          <a:p>
            <a:r>
              <a:rPr lang="en-US" smtClean="0"/>
              <a:t>Japanese, German, Mexican, and Brazilian cultures tend to value group cooperation.</a:t>
            </a:r>
          </a:p>
          <a:p>
            <a:r>
              <a:rPr lang="en-US" smtClean="0"/>
              <a:t>U.S., British, Swedish, and French cultues are generally more comfortable expressing differences.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6 group cohesion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Working in groups requires group </a:t>
            </a:r>
            <a:r>
              <a:rPr lang="en-US" b="1" smtClean="0"/>
              <a:t>cohesion</a:t>
            </a:r>
            <a:r>
              <a:rPr lang="en-US" smtClean="0"/>
              <a:t>, the mutual attraction that holds the members of a group together.</a:t>
            </a:r>
          </a:p>
          <a:p>
            <a:r>
              <a:rPr lang="en-US" smtClean="0"/>
              <a:t>A cohesive group has:</a:t>
            </a:r>
          </a:p>
          <a:p>
            <a:pPr lvl="1"/>
            <a:r>
              <a:rPr lang="en-US" smtClean="0"/>
              <a:t>High level of interaction.</a:t>
            </a:r>
          </a:p>
          <a:p>
            <a:pPr lvl="1"/>
            <a:r>
              <a:rPr lang="en-US" smtClean="0"/>
              <a:t>A friendly and supportive communication climate.</a:t>
            </a:r>
          </a:p>
          <a:p>
            <a:pPr lvl="1"/>
            <a:r>
              <a:rPr lang="en-US" smtClean="0"/>
              <a:t>A desire to conform to group expectations.</a:t>
            </a:r>
          </a:p>
          <a:p>
            <a:pPr lvl="1"/>
            <a:r>
              <a:rPr lang="en-US" smtClean="0"/>
              <a:t>The use of creative and productive approaches to achieving goals.</a:t>
            </a:r>
          </a:p>
          <a:p>
            <a:pPr lvl="1"/>
            <a:r>
              <a:rPr lang="en-US" smtClean="0"/>
              <a:t>Satisfied members.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78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6.1 Enhancing group cohesion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Establish a group identity and traditions.</a:t>
            </a:r>
          </a:p>
          <a:p>
            <a:r>
              <a:rPr lang="en-US"/>
              <a:t>Emphasize teamwork.</a:t>
            </a:r>
          </a:p>
          <a:p>
            <a:r>
              <a:rPr lang="en-US"/>
              <a:t>Recognize and reward contributions.</a:t>
            </a:r>
          </a:p>
          <a:p>
            <a:r>
              <a:rPr lang="en-US"/>
              <a:t>Respect group members</a:t>
            </a:r>
            <a:r>
              <a:rPr lang="en-US" smtClean="0"/>
              <a:t>.</a:t>
            </a:r>
            <a:endParaRPr lang="en-US"/>
          </a:p>
        </p:txBody>
      </p:sp>
      <p:pic>
        <p:nvPicPr>
          <p:cNvPr id="16386" name="Picture 2" descr="Teamwork and teambuilding concept in office, people bump fist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612" y="4254631"/>
            <a:ext cx="3904721" cy="244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12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791759"/>
            <a:ext cx="6011333" cy="3753908"/>
          </a:xfrm>
        </p:spPr>
        <p:txBody>
          <a:bodyPr>
            <a:normAutofit/>
          </a:bodyPr>
          <a:lstStyle/>
          <a:p>
            <a:r>
              <a:rPr lang="en-US" smtClean="0"/>
              <a:t>Groupthink refers to a deterioration of mental efficiency, reality testing and moral judgment that results from in-group pressure.</a:t>
            </a:r>
          </a:p>
          <a:p>
            <a:pPr lvl="1"/>
            <a:r>
              <a:rPr lang="en-US" i="1" smtClean="0"/>
              <a:t>The group is highly cohesive: </a:t>
            </a:r>
            <a:r>
              <a:rPr lang="en-US" smtClean="0"/>
              <a:t>may overestimate their competence and perceptions of rightness.</a:t>
            </a:r>
          </a:p>
          <a:p>
            <a:pPr lvl="1"/>
            <a:r>
              <a:rPr lang="en-US" i="1" smtClean="0"/>
              <a:t>There are structural flaws: </a:t>
            </a:r>
            <a:r>
              <a:rPr lang="en-US" smtClean="0"/>
              <a:t>Such flaws “inhibit the flow of information and promote carelessness in the application of decision-making procedures”.</a:t>
            </a:r>
          </a:p>
          <a:p>
            <a:pPr lvl="1"/>
            <a:r>
              <a:rPr lang="en-US" i="1" smtClean="0"/>
              <a:t>The situation is volatile</a:t>
            </a:r>
            <a:r>
              <a:rPr lang="en-US" smtClean="0"/>
              <a:t>: When a group must make a high-stakes decision, members may rush to make a flawed decision and shut out other reasonable options.</a:t>
            </a:r>
            <a:endParaRPr lang="en-US" i="1"/>
          </a:p>
        </p:txBody>
      </p:sp>
      <p:pic>
        <p:nvPicPr>
          <p:cNvPr id="17410" name="Picture 2" descr="Public Enemy #1 of Good Investment Decisions: Groupthink | InsurerC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784" y="1465790"/>
            <a:ext cx="4968492" cy="444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8500" y="165575"/>
            <a:ext cx="4494998" cy="1134640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6.2 groupthink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77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6.2 groupthink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16" y="2479782"/>
            <a:ext cx="10515568" cy="39473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smtClean="0"/>
              <a:t>SYMPTOMS OF GROUPTHINK</a:t>
            </a:r>
          </a:p>
          <a:p>
            <a:pPr fontAlgn="base"/>
            <a:r>
              <a:rPr lang="en-US" b="1"/>
              <a:t>Invulnerability:</a:t>
            </a:r>
            <a:r>
              <a:rPr lang="en-US"/>
              <a:t> Overly confident; takes big </a:t>
            </a:r>
            <a:r>
              <a:rPr lang="en-US" smtClean="0"/>
              <a:t>risks.</a:t>
            </a:r>
            <a:endParaRPr lang="en-US"/>
          </a:p>
          <a:p>
            <a:pPr fontAlgn="base"/>
            <a:r>
              <a:rPr lang="en-US" b="1"/>
              <a:t>Rationalization:</a:t>
            </a:r>
            <a:r>
              <a:rPr lang="en-US"/>
              <a:t> Makes excuses, ignores </a:t>
            </a:r>
            <a:r>
              <a:rPr lang="en-US" smtClean="0"/>
              <a:t>warnings.</a:t>
            </a:r>
            <a:endParaRPr lang="en-US"/>
          </a:p>
          <a:p>
            <a:pPr fontAlgn="base"/>
            <a:r>
              <a:rPr lang="en-US" b="1"/>
              <a:t>Morality: </a:t>
            </a:r>
            <a:r>
              <a:rPr lang="en-US"/>
              <a:t>Ignores ethical and moral </a:t>
            </a:r>
            <a:r>
              <a:rPr lang="en-US" smtClean="0"/>
              <a:t>issues.</a:t>
            </a:r>
            <a:endParaRPr lang="en-US"/>
          </a:p>
          <a:p>
            <a:pPr fontAlgn="base"/>
            <a:r>
              <a:rPr lang="en-US" b="1"/>
              <a:t>Stereotyping Outsiders: </a:t>
            </a:r>
            <a:r>
              <a:rPr lang="en-US"/>
              <a:t>Considers others too weak or stupid to cause </a:t>
            </a:r>
            <a:r>
              <a:rPr lang="en-US" smtClean="0"/>
              <a:t>trouble.</a:t>
            </a:r>
            <a:endParaRPr lang="en-US"/>
          </a:p>
          <a:p>
            <a:pPr fontAlgn="base"/>
            <a:r>
              <a:rPr lang="en-US" b="1"/>
              <a:t>Self-Censorship: </a:t>
            </a:r>
            <a:r>
              <a:rPr lang="en-US"/>
              <a:t>Unwilling to disagree; doubts their own </a:t>
            </a:r>
            <a:r>
              <a:rPr lang="en-US" smtClean="0"/>
              <a:t>concerns.</a:t>
            </a:r>
            <a:endParaRPr lang="en-US" sz="2400"/>
          </a:p>
          <a:p>
            <a:pPr fontAlgn="base"/>
            <a:r>
              <a:rPr lang="en-US" b="1"/>
              <a:t>Pressure on Dissenters: </a:t>
            </a:r>
            <a:r>
              <a:rPr lang="en-US"/>
              <a:t>Pressures members to </a:t>
            </a:r>
            <a:r>
              <a:rPr lang="en-US" smtClean="0"/>
              <a:t>agree.</a:t>
            </a:r>
            <a:endParaRPr lang="en-US" sz="2400"/>
          </a:p>
          <a:p>
            <a:pPr fontAlgn="base"/>
            <a:r>
              <a:rPr lang="en-US" b="1"/>
              <a:t>Illusion of Unanimity: </a:t>
            </a:r>
            <a:r>
              <a:rPr lang="en-US"/>
              <a:t>Believes everyone </a:t>
            </a:r>
            <a:r>
              <a:rPr lang="en-US" smtClean="0"/>
              <a:t>agrees.</a:t>
            </a:r>
            <a:endParaRPr lang="en-US" sz="2400"/>
          </a:p>
          <a:p>
            <a:pPr fontAlgn="base"/>
            <a:r>
              <a:rPr lang="en-US" b="1"/>
              <a:t>Mindguarding:</a:t>
            </a:r>
            <a:r>
              <a:rPr lang="en-US"/>
              <a:t> Shields members from adverse information or </a:t>
            </a:r>
            <a:r>
              <a:rPr lang="en-US" smtClean="0"/>
              <a:t>opposition.</a:t>
            </a:r>
            <a:endParaRPr lang="en-US" sz="2400" b="1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748213" y="2638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435" name="Picture 3" descr="IS YOUR TEAM AFFECTED BY GROUPTHINK? - StackPreneu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75"/>
          <a:stretch/>
        </p:blipFill>
        <p:spPr bwMode="auto">
          <a:xfrm>
            <a:off x="8494013" y="3254268"/>
            <a:ext cx="3413645" cy="239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84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6.2 groupthink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20441" y="2488248"/>
            <a:ext cx="6951117" cy="39473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smtClean="0"/>
              <a:t>PREVENTING GROUPTHINK</a:t>
            </a:r>
          </a:p>
          <a:p>
            <a:pPr>
              <a:lnSpc>
                <a:spcPct val="90000"/>
              </a:lnSpc>
            </a:pPr>
            <a:r>
              <a:rPr lang="en-US" altLang="en-US"/>
              <a:t>Ask all members to serve as critical evaluators.</a:t>
            </a:r>
          </a:p>
          <a:p>
            <a:pPr>
              <a:lnSpc>
                <a:spcPct val="90000"/>
              </a:lnSpc>
            </a:pPr>
            <a:r>
              <a:rPr lang="en-US" altLang="en-US"/>
              <a:t>Assign several members to work on the same problem independently.</a:t>
            </a:r>
          </a:p>
          <a:p>
            <a:pPr>
              <a:lnSpc>
                <a:spcPct val="90000"/>
              </a:lnSpc>
            </a:pPr>
            <a:r>
              <a:rPr lang="en-US" altLang="en-US"/>
              <a:t>Discuss the group’s progress with someone outside the group.</a:t>
            </a:r>
          </a:p>
          <a:p>
            <a:pPr>
              <a:lnSpc>
                <a:spcPct val="90000"/>
              </a:lnSpc>
            </a:pPr>
            <a:r>
              <a:rPr lang="en-US" altLang="en-US"/>
              <a:t>Invite an expert to join a meeting and encourage constructive criticism.</a:t>
            </a:r>
          </a:p>
          <a:p>
            <a:pPr>
              <a:lnSpc>
                <a:spcPct val="90000"/>
              </a:lnSpc>
            </a:pPr>
            <a:r>
              <a:rPr lang="en-US" altLang="en-US"/>
              <a:t>Before finalizing a decision, give members a second chance to express doubts.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94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1.1 SUBSTANTIVE CONFLICT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Substantive conflict</a:t>
            </a:r>
            <a:r>
              <a:rPr lang="en-US" smtClean="0"/>
              <a:t> occurs when members disagree about issues, ideas, decisions, actions, or goals.</a:t>
            </a:r>
            <a:endParaRPr lang="en-US" b="1"/>
          </a:p>
        </p:txBody>
      </p:sp>
      <p:pic>
        <p:nvPicPr>
          <p:cNvPr id="5" name="Picture 2" descr="Realistic Group Conflict Theory in Social Psychology - iResearch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466" y="3329974"/>
            <a:ext cx="4809067" cy="338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99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1.2 AFFECTIVE CONFLICT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Affective conflict</a:t>
            </a:r>
            <a:r>
              <a:rPr lang="en-US" smtClean="0"/>
              <a:t> is the result of interpersonal disagreements, differences in personalities and communications styles, and members’ conflicting core values and beliefs.</a:t>
            </a:r>
          </a:p>
          <a:p>
            <a:r>
              <a:rPr lang="en-US" i="1" smtClean="0"/>
              <a:t>“This often leads to avoidance. The parties in the conflict begin to seek ways to do their work without having to interact” (Gastil J., The Group in Society, p.177). </a:t>
            </a:r>
            <a:endParaRPr lang="en-US" i="1"/>
          </a:p>
        </p:txBody>
      </p:sp>
      <p:pic>
        <p:nvPicPr>
          <p:cNvPr id="2050" name="Picture 2" descr="What Is Interpersonal Conflict at Work? - Definition, Type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25" y="4380009"/>
            <a:ext cx="4222750" cy="238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1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1.2 AFFECTIVE CONFLICT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i="1" smtClean="0">
                <a:solidFill>
                  <a:schemeClr val="tx1"/>
                </a:solidFill>
              </a:rPr>
              <a:t>“This </a:t>
            </a:r>
            <a:r>
              <a:rPr lang="en-US" b="1" i="1">
                <a:solidFill>
                  <a:schemeClr val="tx1"/>
                </a:solidFill>
              </a:rPr>
              <a:t>often leads to avoidance. The parties in the conflict begin to seek ways to do their work without having to </a:t>
            </a:r>
            <a:r>
              <a:rPr lang="en-US" b="1" i="1" smtClean="0">
                <a:solidFill>
                  <a:schemeClr val="tx1"/>
                </a:solidFill>
              </a:rPr>
              <a:t>interact”</a:t>
            </a:r>
          </a:p>
          <a:p>
            <a:endParaRPr lang="en-US" b="1" i="1">
              <a:solidFill>
                <a:schemeClr val="tx1"/>
              </a:solidFill>
            </a:endParaRPr>
          </a:p>
          <a:p>
            <a:r>
              <a:rPr lang="en-US" i="1"/>
              <a:t>(Gastil J., The Group in Society, p.177</a:t>
            </a:r>
            <a:r>
              <a:rPr lang="en-US" i="1" smtClean="0"/>
              <a:t>)</a:t>
            </a:r>
            <a:endParaRPr lang="en-US" i="1"/>
          </a:p>
        </p:txBody>
      </p:sp>
      <p:pic>
        <p:nvPicPr>
          <p:cNvPr id="4098" name="Picture 2" descr="John Gastil (Author of The Deliberative Democracy Handbook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4" r="821"/>
          <a:stretch/>
        </p:blipFill>
        <p:spPr bwMode="auto">
          <a:xfrm>
            <a:off x="6944139" y="0"/>
            <a:ext cx="5247861" cy="379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mazon.com: The Group in Society (9781412924689): Gastil, John W ...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7" b="4597"/>
          <a:stretch>
            <a:fillRect/>
          </a:stretch>
        </p:blipFill>
        <p:spPr bwMode="auto">
          <a:xfrm>
            <a:off x="6091003" y="3254296"/>
            <a:ext cx="3206496" cy="360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3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1.3 Procedural conflict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Procedural conflict</a:t>
            </a:r>
            <a:r>
              <a:rPr lang="en-US" smtClean="0"/>
              <a:t> is disagreement among group members about the method or process the group uses in its attempt to accomplish a goal.</a:t>
            </a:r>
            <a:endParaRPr lang="en-US" b="1"/>
          </a:p>
        </p:txBody>
      </p:sp>
      <p:pic>
        <p:nvPicPr>
          <p:cNvPr id="5122" name="Picture 2" descr="Causes of Group Conflict in the Workplace - Video &amp; Lesson ..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5" b="9799"/>
          <a:stretch/>
        </p:blipFill>
        <p:spPr bwMode="auto">
          <a:xfrm>
            <a:off x="2690812" y="3462867"/>
            <a:ext cx="6810375" cy="315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13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 CONFLICT STYLES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E:\WIG6e_Converted_art\EW509F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2263478"/>
            <a:ext cx="8458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03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othello07 | This WordPress.com site is the bee's knees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684" b="98718" l="1429" r="96571">
                        <a14:foregroundMark x1="20286" y1="36752" x2="13714" y2="73932"/>
                        <a14:foregroundMark x1="13143" y1="36752" x2="13143" y2="36752"/>
                        <a14:foregroundMark x1="14286" y1="29915" x2="19714" y2="25214"/>
                        <a14:foregroundMark x1="6286" y1="32051" x2="6286" y2="94017"/>
                        <a14:foregroundMark x1="13429" y1="88034" x2="34857" y2="99145"/>
                        <a14:foregroundMark x1="1714" y1="70940" x2="2857" y2="98291"/>
                        <a14:foregroundMark x1="39429" y1="58974" x2="60286" y2="45299"/>
                        <a14:foregroundMark x1="43429" y1="53419" x2="54286" y2="41026"/>
                        <a14:foregroundMark x1="40000" y1="51709" x2="53429" y2="37607"/>
                        <a14:foregroundMark x1="57143" y1="38034" x2="35714" y2="59402"/>
                        <a14:foregroundMark x1="54857" y1="36752" x2="54857" y2="36752"/>
                        <a14:foregroundMark x1="56571" y1="36752" x2="56571" y2="36752"/>
                        <a14:foregroundMark x1="54000" y1="62821" x2="60857" y2="61111"/>
                        <a14:foregroundMark x1="47714" y1="67949" x2="39714" y2="97009"/>
                        <a14:foregroundMark x1="86286" y1="63675" x2="96571" y2="92308"/>
                        <a14:foregroundMark x1="52571" y1="76068" x2="50286" y2="952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114" y="4629150"/>
            <a:ext cx="333375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2.1 avoidance conflict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Members use an </a:t>
            </a:r>
            <a:r>
              <a:rPr lang="en-US" b="1" smtClean="0"/>
              <a:t>avoidance conflict style</a:t>
            </a:r>
            <a:r>
              <a:rPr lang="en-US" smtClean="0"/>
              <a:t> when they are unable or unwilling to accomplish their own goals or contribute to achieving the group’s goal.</a:t>
            </a:r>
          </a:p>
          <a:p>
            <a:r>
              <a:rPr lang="en-US" smtClean="0"/>
              <a:t>Appropriate circumtances:</a:t>
            </a:r>
          </a:p>
          <a:p>
            <a:pPr lvl="1"/>
            <a:r>
              <a:rPr lang="en-US" smtClean="0"/>
              <a:t>The issue is not that important to you.</a:t>
            </a:r>
          </a:p>
          <a:p>
            <a:pPr lvl="1"/>
            <a:r>
              <a:rPr lang="en-US" smtClean="0"/>
              <a:t>You need time to collect your thoughts or control your emotions.</a:t>
            </a:r>
          </a:p>
          <a:p>
            <a:pPr lvl="1"/>
            <a:r>
              <a:rPr lang="en-US" smtClean="0"/>
              <a:t>Other group members are addressing the problem effectively.</a:t>
            </a:r>
          </a:p>
          <a:p>
            <a:pPr lvl="1"/>
            <a:r>
              <a:rPr lang="en-US" smtClean="0"/>
              <a:t>The consequences of confrontation are too risky.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45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Tips for reducing and resolving workplace conflic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46" t="39740"/>
          <a:stretch/>
        </p:blipFill>
        <p:spPr bwMode="auto">
          <a:xfrm>
            <a:off x="4967901" y="5034498"/>
            <a:ext cx="2256197" cy="182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2.2 Accommodation conflict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Group members using the </a:t>
            </a:r>
            <a:r>
              <a:rPr lang="en-US" b="1" smtClean="0"/>
              <a:t>accommodation conflict style</a:t>
            </a:r>
            <a:r>
              <a:rPr lang="en-US" smtClean="0"/>
              <a:t> give in to other members at the expense of their own goals.</a:t>
            </a:r>
          </a:p>
          <a:p>
            <a:r>
              <a:rPr lang="en-US" smtClean="0"/>
              <a:t>Appropriate circumstances:</a:t>
            </a:r>
          </a:p>
          <a:p>
            <a:pPr lvl="1"/>
            <a:r>
              <a:rPr lang="en-US" smtClean="0"/>
              <a:t>The issue is very important to others but is not very important to you.</a:t>
            </a:r>
          </a:p>
          <a:p>
            <a:pPr lvl="1"/>
            <a:r>
              <a:rPr lang="en-US" smtClean="0"/>
              <a:t>It is more important to preserve group harmony than to resolve the issue.</a:t>
            </a:r>
          </a:p>
          <a:p>
            <a:pPr lvl="1"/>
            <a:r>
              <a:rPr lang="en-US" smtClean="0"/>
              <a:t>You realize you are wrong or you have changed your mind.</a:t>
            </a:r>
          </a:p>
          <a:p>
            <a:pPr lvl="1"/>
            <a:r>
              <a:rPr lang="en-US" smtClean="0"/>
              <a:t>You are unlikely to succeed in persuading the group to adopt your position.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3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177</TotalTime>
  <Words>1498</Words>
  <Application>Microsoft Office PowerPoint</Application>
  <PresentationFormat>Widescreen</PresentationFormat>
  <Paragraphs>185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Courier New</vt:lpstr>
      <vt:lpstr>Times New Roman</vt:lpstr>
      <vt:lpstr>Parcel</vt:lpstr>
      <vt:lpstr>Conflict and cohesion  in groups</vt:lpstr>
      <vt:lpstr>1. CONFLICT IN GROUPS</vt:lpstr>
      <vt:lpstr>1.1 SUBSTANTIVE CONFLICT</vt:lpstr>
      <vt:lpstr>1.2 AFFECTIVE CONFLICT</vt:lpstr>
      <vt:lpstr>1.2 AFFECTIVE CONFLICT</vt:lpstr>
      <vt:lpstr>1.3 Procedural conflict</vt:lpstr>
      <vt:lpstr>2. CONFLICT STYLES</vt:lpstr>
      <vt:lpstr>2.1 avoidance conflict style</vt:lpstr>
      <vt:lpstr>2.2 Accommodation conflict style</vt:lpstr>
      <vt:lpstr>2.3 Competition conflict style</vt:lpstr>
      <vt:lpstr>2.4 compromise conflict style</vt:lpstr>
      <vt:lpstr>2.4 compromise conflict style</vt:lpstr>
      <vt:lpstr>2.5 collaboration conflict style</vt:lpstr>
      <vt:lpstr>3. Constructive and destructive conflict</vt:lpstr>
      <vt:lpstr>4. Conflict management strategies</vt:lpstr>
      <vt:lpstr>4.1 the a-e-i-o-u model</vt:lpstr>
      <vt:lpstr>4.2 negotiation in groups</vt:lpstr>
      <vt:lpstr>4.2 negotiation in groups</vt:lpstr>
      <vt:lpstr>4.3 third-party intervention</vt:lpstr>
      <vt:lpstr>5 conflict and member diversity</vt:lpstr>
      <vt:lpstr>6 group cohesion</vt:lpstr>
      <vt:lpstr>6.1 Enhancing group cohesion</vt:lpstr>
      <vt:lpstr>6.2 groupthink</vt:lpstr>
      <vt:lpstr>6.2 groupthink</vt:lpstr>
      <vt:lpstr>6.2 groupthink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Conflict and cohesion  in groups</dc:title>
  <dc:creator>Phong Nguyễn Trần</dc:creator>
  <cp:lastModifiedBy>Phong Nguyễn Trần</cp:lastModifiedBy>
  <cp:revision>62</cp:revision>
  <dcterms:created xsi:type="dcterms:W3CDTF">2020-06-09T06:22:26Z</dcterms:created>
  <dcterms:modified xsi:type="dcterms:W3CDTF">2020-06-11T06:29:20Z</dcterms:modified>
</cp:coreProperties>
</file>