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59" r:id="rId6"/>
    <p:sldId id="285" r:id="rId7"/>
    <p:sldId id="268" r:id="rId8"/>
    <p:sldId id="269" r:id="rId9"/>
    <p:sldId id="270" r:id="rId10"/>
    <p:sldId id="260" r:id="rId11"/>
    <p:sldId id="272" r:id="rId12"/>
    <p:sldId id="271" r:id="rId13"/>
    <p:sldId id="273" r:id="rId14"/>
    <p:sldId id="275" r:id="rId15"/>
    <p:sldId id="274" r:id="rId16"/>
    <p:sldId id="276" r:id="rId17"/>
    <p:sldId id="277" r:id="rId18"/>
    <p:sldId id="281" r:id="rId19"/>
    <p:sldId id="286" r:id="rId20"/>
    <p:sldId id="287" r:id="rId21"/>
    <p:sldId id="288" r:id="rId22"/>
    <p:sldId id="303" r:id="rId23"/>
    <p:sldId id="304" r:id="rId24"/>
    <p:sldId id="305" r:id="rId25"/>
    <p:sldId id="306" r:id="rId26"/>
    <p:sldId id="289" r:id="rId27"/>
    <p:sldId id="290" r:id="rId28"/>
    <p:sldId id="307" r:id="rId29"/>
    <p:sldId id="308" r:id="rId30"/>
    <p:sldId id="291" r:id="rId31"/>
    <p:sldId id="309" r:id="rId32"/>
    <p:sldId id="310" r:id="rId33"/>
    <p:sldId id="311" r:id="rId34"/>
    <p:sldId id="279" r:id="rId35"/>
    <p:sldId id="278" r:id="rId36"/>
    <p:sldId id="313" r:id="rId37"/>
    <p:sldId id="312" r:id="rId38"/>
    <p:sldId id="314" r:id="rId39"/>
    <p:sldId id="316" r:id="rId40"/>
    <p:sldId id="280" r:id="rId41"/>
    <p:sldId id="317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94660"/>
  </p:normalViewPr>
  <p:slideViewPr>
    <p:cSldViewPr>
      <p:cViewPr varScale="1">
        <p:scale>
          <a:sx n="62" d="100"/>
          <a:sy n="62" d="100"/>
        </p:scale>
        <p:origin x="58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13525"/>
            <a:ext cx="914400" cy="244475"/>
          </a:xfrm>
        </p:spPr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613525"/>
            <a:ext cx="609600" cy="244475"/>
          </a:xfrm>
        </p:spPr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70FD-8AED-4033-B8C7-7B7AAAEC4D11}" type="datetimeFigureOut">
              <a:rPr lang="en-US" smtClean="0"/>
              <a:pPr/>
              <a:t>19-Sep-20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EFB9-124D-4BF6-86EF-C6046F4AE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 dirty="0"/>
              <a:t>Linked Structure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/>
              <a:t>Lecturer: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Sử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4: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Linked list</a:t>
            </a:r>
            <a:r>
              <a:rPr lang="en-US" dirty="0"/>
              <a:t>: A group of nodes, each node contains its data and links to others. Links form a linear path to access elements.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98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25146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6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28194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700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3124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600</a:t>
            </a:r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23622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626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194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194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62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862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530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530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19800" y="4035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19800" y="4416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6400" y="373082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43600" y="3730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40356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700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43404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600</a:t>
            </a:r>
          </a:p>
        </p:txBody>
      </p: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23622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290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58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62600" y="4035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1" idx="2"/>
          </p:cNvCxnSpPr>
          <p:nvPr/>
        </p:nvCxnSpPr>
        <p:spPr>
          <a:xfrm rot="5400000" flipH="1" flipV="1">
            <a:off x="1903512" y="4799112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057400" y="4953000"/>
            <a:ext cx="4267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9" idx="2"/>
          </p:cNvCxnSpPr>
          <p:nvPr/>
        </p:nvCxnSpPr>
        <p:spPr>
          <a:xfrm rot="5400000" flipH="1" flipV="1">
            <a:off x="6170712" y="4799112"/>
            <a:ext cx="307777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298346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Singly Linked list</a:t>
            </a:r>
          </a:p>
          <a:p>
            <a:r>
              <a:rPr lang="en-US" b="1" dirty="0">
                <a:solidFill>
                  <a:srgbClr val="0000CC"/>
                </a:solidFill>
              </a:rPr>
              <a:t>(SLL)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86600" y="4038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Circular  Singly</a:t>
            </a:r>
          </a:p>
          <a:p>
            <a:r>
              <a:rPr lang="en-US" b="1" dirty="0">
                <a:solidFill>
                  <a:srgbClr val="0000CC"/>
                </a:solidFill>
              </a:rPr>
              <a:t> Linked list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336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00CC"/>
                </a:solidFill>
              </a:rPr>
              <a:t>Item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71800" y="5410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71800" y="57912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Item next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67400" y="5410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67400" y="57150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53000" y="5562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00CC"/>
                </a:solidFill>
              </a:rPr>
              <a:t>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4: Linked Lists…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3716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Linked list</a:t>
            </a:r>
            <a:r>
              <a:rPr lang="en-US" dirty="0"/>
              <a:t>: A group of nodes, each node contain its data and links to others. Links form a linear path to access elements.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9800" y="28194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9800" y="32004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6400" y="25146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432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600" y="25146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000" y="28194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700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1000" y="31242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600</a:t>
            </a:r>
          </a:p>
        </p:txBody>
      </p:sp>
      <p:cxnSp>
        <p:nvCxnSpPr>
          <p:cNvPr id="26" name="Straight Arrow Connector 25"/>
          <p:cNvCxnSpPr>
            <a:stCxn id="7" idx="3"/>
          </p:cNvCxnSpPr>
          <p:nvPr/>
        </p:nvCxnSpPr>
        <p:spPr>
          <a:xfrm flipV="1">
            <a:off x="23622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290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958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562600" y="28194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526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194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194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62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862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530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530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19800" y="45674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19800" y="49484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6400" y="42626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43600" y="42626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45674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700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48722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600</a:t>
            </a:r>
          </a:p>
        </p:txBody>
      </p:sp>
      <p:cxnSp>
        <p:nvCxnSpPr>
          <p:cNvPr id="47" name="Straight Arrow Connector 46"/>
          <p:cNvCxnSpPr>
            <a:stCxn id="31" idx="3"/>
          </p:cNvCxnSpPr>
          <p:nvPr/>
        </p:nvCxnSpPr>
        <p:spPr>
          <a:xfrm flipV="1">
            <a:off x="23622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290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58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562600" y="45674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58000" y="2983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Doubly Linked list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86600" y="457041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Circular  Doubly</a:t>
            </a:r>
          </a:p>
          <a:p>
            <a:r>
              <a:rPr lang="en-US" b="1" dirty="0">
                <a:solidFill>
                  <a:srgbClr val="0000CC"/>
                </a:solidFill>
              </a:rPr>
              <a:t> Linked list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133600" y="601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00CC"/>
                </a:solidFill>
              </a:rPr>
              <a:t>Item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71800" y="5864423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data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971800" y="6245423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Item next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867400" y="58644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67400" y="6169223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53000" y="60168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00CC"/>
                </a:solidFill>
              </a:rPr>
              <a:t>List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526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194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8862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9530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9800" y="3429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526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8194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862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9530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019800" y="5181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1675706" y="5559524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828800" y="5715000"/>
            <a:ext cx="47244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6286896" y="5447904"/>
            <a:ext cx="532607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4495800" y="358140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>
            <a:off x="3429000" y="35798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362200" y="35814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5562600" y="35814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4495801" y="53324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3429001" y="533082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2362201" y="533241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5562601" y="533241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71" idx="2"/>
          </p:cNvCxnSpPr>
          <p:nvPr/>
        </p:nvCxnSpPr>
        <p:spPr>
          <a:xfrm rot="5400000" flipH="1" flipV="1">
            <a:off x="1943100" y="5524500"/>
            <a:ext cx="2286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10800000">
            <a:off x="2057400" y="5638800"/>
            <a:ext cx="41148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16200000" flipV="1">
            <a:off x="6057901" y="5524499"/>
            <a:ext cx="228600" cy="2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71800" y="64770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Item previous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5: Operations on SLL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 data x to the beginning of SLL</a:t>
            </a:r>
          </a:p>
          <a:p>
            <a:pPr>
              <a:buNone/>
            </a:pPr>
            <a:r>
              <a:rPr lang="en-US" b="1" dirty="0"/>
              <a:t>Item p = new Item(x);</a:t>
            </a:r>
          </a:p>
          <a:p>
            <a:pPr>
              <a:buNone/>
            </a:pPr>
            <a:r>
              <a:rPr lang="en-US" b="1" dirty="0"/>
              <a:t>if (head==null) head=tail = p;</a:t>
            </a:r>
          </a:p>
          <a:p>
            <a:pPr>
              <a:buNone/>
            </a:pPr>
            <a:r>
              <a:rPr lang="en-US" b="1" dirty="0"/>
              <a:t>else {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p.next</a:t>
            </a:r>
            <a:r>
              <a:rPr lang="en-US" b="1" dirty="0"/>
              <a:t> = head;</a:t>
            </a:r>
          </a:p>
          <a:p>
            <a:pPr>
              <a:buNone/>
            </a:pPr>
            <a:r>
              <a:rPr lang="en-US" b="1" dirty="0"/>
              <a:t>        head = p;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null 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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null 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 700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700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752600" y="4114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752600" y="4495800"/>
            <a:ext cx="1066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102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770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4770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34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0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cxnSp>
        <p:nvCxnSpPr>
          <p:cNvPr id="121" name="Straight Arrow Connector 120"/>
          <p:cNvCxnSpPr>
            <a:stCxn id="107" idx="3"/>
          </p:cNvCxnSpPr>
          <p:nvPr/>
        </p:nvCxnSpPr>
        <p:spPr>
          <a:xfrm flipV="1">
            <a:off x="28194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0198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00B050"/>
                </a:solidFill>
              </a:rPr>
              <a:t>10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00 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null </a:t>
            </a:r>
            <a:r>
              <a:rPr lang="en-US" sz="1400" dirty="0">
                <a:solidFill>
                  <a:srgbClr val="FF0000"/>
                </a:solidFill>
                <a:sym typeface="Wingdings" pitchFamily="2" charset="2"/>
              </a:rPr>
              <a:t> 600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28800" y="3733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700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6200000" flipH="1">
            <a:off x="1905000" y="28956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048000" y="22098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Complexity: O(1)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5: Operations on SLL…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 data x to the end of SLL</a:t>
            </a:r>
          </a:p>
          <a:p>
            <a:pPr>
              <a:buNone/>
            </a:pPr>
            <a:r>
              <a:rPr lang="en-US" b="1" dirty="0"/>
              <a:t>Item p = new Item(x);</a:t>
            </a:r>
          </a:p>
          <a:p>
            <a:pPr>
              <a:buNone/>
            </a:pPr>
            <a:r>
              <a:rPr lang="en-US" b="1" dirty="0"/>
              <a:t>if (head==null) head=tail = p;</a:t>
            </a:r>
          </a:p>
          <a:p>
            <a:pPr>
              <a:buNone/>
            </a:pPr>
            <a:r>
              <a:rPr lang="en-US" b="1" dirty="0"/>
              <a:t>else {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tail.next</a:t>
            </a:r>
            <a:r>
              <a:rPr lang="en-US" b="1" dirty="0"/>
              <a:t> = p;</a:t>
            </a:r>
          </a:p>
          <a:p>
            <a:pPr>
              <a:buNone/>
            </a:pPr>
            <a:r>
              <a:rPr lang="en-US" b="1" dirty="0"/>
              <a:t>        tail = p;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00B050"/>
                </a:solidFill>
              </a:rPr>
              <a:t>null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</a:t>
            </a:r>
            <a:r>
              <a:rPr lang="en-US" sz="1400" b="1" dirty="0">
                <a:solidFill>
                  <a:srgbClr val="00B050"/>
                </a:solidFill>
              </a:rPr>
              <a:t>null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700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24800" y="41148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924800" y="4495800"/>
            <a:ext cx="8382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102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77000" y="411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477000" y="4495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null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340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0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467600" y="41529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0198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FF0000"/>
                </a:solidFill>
              </a:rPr>
              <a:t>10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600 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43800" y="3730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700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667000" y="2438400"/>
            <a:ext cx="3733800" cy="2057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Complexity: O(1)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066800" y="3657600"/>
            <a:ext cx="3048000" cy="1066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5: Operations on SLL…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953000" cy="2209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 data x to the position after the reference ref of SLL</a:t>
            </a:r>
          </a:p>
          <a:p>
            <a:pPr>
              <a:buNone/>
            </a:pPr>
            <a:r>
              <a:rPr lang="en-US" b="1" dirty="0"/>
              <a:t>if (ref==tail) Add x to the end of the list;</a:t>
            </a:r>
          </a:p>
          <a:p>
            <a:pPr>
              <a:buNone/>
            </a:pPr>
            <a:r>
              <a:rPr lang="en-US" b="1" dirty="0"/>
              <a:t>else {</a:t>
            </a:r>
          </a:p>
          <a:p>
            <a:pPr>
              <a:buNone/>
            </a:pPr>
            <a:r>
              <a:rPr lang="en-US" b="1" dirty="0"/>
              <a:t>        Item p = new Item(x);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p.next</a:t>
            </a:r>
            <a:r>
              <a:rPr lang="en-US" b="1" dirty="0"/>
              <a:t> = </a:t>
            </a:r>
            <a:r>
              <a:rPr lang="en-US" b="1" dirty="0" err="1"/>
              <a:t>ref.next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reft.next</a:t>
            </a:r>
            <a:r>
              <a:rPr lang="en-US" b="1" dirty="0"/>
              <a:t> = p;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6019800" y="22860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00B050"/>
                </a:solidFill>
              </a:rPr>
              <a:t>null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19800" y="2590800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</a:t>
            </a:r>
            <a:r>
              <a:rPr lang="en-US" sz="1400" b="1" dirty="0">
                <a:solidFill>
                  <a:srgbClr val="00B050"/>
                </a:solidFill>
              </a:rPr>
              <a:t>null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477000" y="1298377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477000" y="1679377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00800" y="99357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700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943600" y="5181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943600" y="5562600"/>
            <a:ext cx="1371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null 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600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66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2766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3434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343400" y="4495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410200" y="41148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410200" y="4419600"/>
            <a:ext cx="11430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600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 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39000" y="4114800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239000" y="4495800"/>
            <a:ext cx="990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null 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2004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672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33999" y="3707408"/>
            <a:ext cx="83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ref= 400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162800" y="3810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38862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953000" y="4114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3" idx="3"/>
          </p:cNvCxnSpPr>
          <p:nvPr/>
        </p:nvCxnSpPr>
        <p:spPr>
          <a:xfrm flipV="1">
            <a:off x="6553200" y="4191000"/>
            <a:ext cx="685800" cy="3810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209800" y="53310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FF0000"/>
                </a:solidFill>
              </a:rPr>
              <a:t>10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09800" y="5635823"/>
            <a:ext cx="15240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600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96000" y="4876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= 700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962400" y="18288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667000" y="2438400"/>
            <a:ext cx="4419600" cy="2590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3886200" y="1981200"/>
            <a:ext cx="1600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Complexity: O(1)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57400" y="2667000"/>
            <a:ext cx="3429000" cy="1828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6743700" y="5143500"/>
            <a:ext cx="838200" cy="1524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3" idx="2"/>
          </p:cNvCxnSpPr>
          <p:nvPr/>
        </p:nvCxnSpPr>
        <p:spPr>
          <a:xfrm rot="16200000" flipH="1">
            <a:off x="5772149" y="4933951"/>
            <a:ext cx="457202" cy="381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5: Operations on SLL…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Search the first existence of data x in the SLL</a:t>
            </a:r>
          </a:p>
          <a:p>
            <a:pPr>
              <a:buNone/>
            </a:pPr>
            <a:r>
              <a:rPr lang="en-US" b="1" dirty="0"/>
              <a:t>If (head==null) return null;</a:t>
            </a:r>
          </a:p>
          <a:p>
            <a:pPr>
              <a:buNone/>
            </a:pPr>
            <a:r>
              <a:rPr lang="en-US" b="1" dirty="0"/>
              <a:t>for (Item t = head; t!=null; t = </a:t>
            </a:r>
            <a:r>
              <a:rPr lang="en-US" b="1" dirty="0" err="1"/>
              <a:t>t.next</a:t>
            </a:r>
            <a:r>
              <a:rPr lang="en-US" b="1" dirty="0"/>
              <a:t>) </a:t>
            </a:r>
          </a:p>
          <a:p>
            <a:pPr>
              <a:buNone/>
            </a:pPr>
            <a:r>
              <a:rPr lang="en-US" b="1" dirty="0"/>
              <a:t>    if (</a:t>
            </a:r>
            <a:r>
              <a:rPr lang="en-US" b="1" dirty="0" err="1"/>
              <a:t>t.data</a:t>
            </a:r>
            <a:r>
              <a:rPr lang="en-US" b="1" dirty="0"/>
              <a:t>==x) return t;</a:t>
            </a:r>
          </a:p>
          <a:p>
            <a:pPr>
              <a:buNone/>
            </a:pPr>
            <a:r>
              <a:rPr lang="en-US" b="1" dirty="0"/>
              <a:t>return null;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010400" y="4416623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010400" y="4797623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6670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6670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7338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7338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800600" y="441662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00600" y="4797623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67400" y="4416623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867400" y="4797623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5908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576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7244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91200" y="41118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6553200" y="43785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32766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3434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5410200" y="4416623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66800" y="4492823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FF0000"/>
                </a:solidFill>
              </a:rPr>
              <a:t>10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66800" y="4797623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34200" y="40326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6172200" y="1905000"/>
            <a:ext cx="2590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Linear search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0800" y="3349823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 8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90800" y="3654623"/>
            <a:ext cx="3657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t= 1000 </a:t>
            </a:r>
            <a:r>
              <a:rPr lang="en-US" dirty="0">
                <a:sym typeface="Wingdings" pitchFamily="2" charset="2"/>
              </a:rPr>
              <a:t> 800  400  600</a:t>
            </a:r>
            <a:r>
              <a:rPr lang="en-US" dirty="0"/>
              <a:t> 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>
            <a:off x="3733800" y="27432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5: Operations on SLL…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4191000" cy="48006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Remove the first existence of data x in the SLL</a:t>
            </a:r>
          </a:p>
          <a:p>
            <a:pPr>
              <a:buNone/>
            </a:pPr>
            <a:r>
              <a:rPr lang="en-US" b="1" dirty="0"/>
              <a:t>If (head==null) return null;</a:t>
            </a:r>
          </a:p>
          <a:p>
            <a:pPr>
              <a:buNone/>
            </a:pPr>
            <a:r>
              <a:rPr lang="en-US" b="1" dirty="0"/>
              <a:t>Item </a:t>
            </a:r>
            <a:r>
              <a:rPr lang="en-US" b="1" dirty="0" err="1">
                <a:solidFill>
                  <a:srgbClr val="009900"/>
                </a:solidFill>
              </a:rPr>
              <a:t>tAfter</a:t>
            </a:r>
            <a:r>
              <a:rPr lang="en-US" b="1" dirty="0"/>
              <a:t> = null, </a:t>
            </a:r>
            <a:r>
              <a:rPr lang="en-US" b="1" dirty="0" err="1">
                <a:solidFill>
                  <a:srgbClr val="FF0000"/>
                </a:solidFill>
              </a:rPr>
              <a:t>tDel</a:t>
            </a:r>
            <a:r>
              <a:rPr lang="en-US" b="1" dirty="0"/>
              <a:t> = head;</a:t>
            </a:r>
          </a:p>
          <a:p>
            <a:pPr>
              <a:buNone/>
            </a:pPr>
            <a:r>
              <a:rPr lang="en-US" b="1" dirty="0">
                <a:solidFill>
                  <a:srgbClr val="0000CC"/>
                </a:solidFill>
              </a:rPr>
              <a:t>// Determine the reference which can be removed</a:t>
            </a:r>
          </a:p>
          <a:p>
            <a:pPr>
              <a:buNone/>
            </a:pPr>
            <a:r>
              <a:rPr lang="en-US" b="1" dirty="0"/>
              <a:t>While (</a:t>
            </a:r>
            <a:r>
              <a:rPr lang="en-US" b="1" dirty="0" err="1"/>
              <a:t>tDel</a:t>
            </a:r>
            <a:r>
              <a:rPr lang="en-US" b="1" dirty="0"/>
              <a:t>!=null &amp;&amp; </a:t>
            </a:r>
            <a:r>
              <a:rPr lang="en-US" b="1" dirty="0" err="1"/>
              <a:t>tDel.data</a:t>
            </a:r>
            <a:r>
              <a:rPr lang="en-US" b="1" dirty="0"/>
              <a:t>!=x) {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tAfter</a:t>
            </a:r>
            <a:r>
              <a:rPr lang="en-US" b="1" dirty="0"/>
              <a:t>=</a:t>
            </a:r>
            <a:r>
              <a:rPr lang="en-US" b="1" dirty="0" err="1"/>
              <a:t>tDel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 </a:t>
            </a:r>
            <a:r>
              <a:rPr lang="en-US" b="1" dirty="0" err="1"/>
              <a:t>tDel</a:t>
            </a:r>
            <a:r>
              <a:rPr lang="en-US" b="1" dirty="0"/>
              <a:t> = </a:t>
            </a:r>
            <a:r>
              <a:rPr lang="en-US" b="1" dirty="0" err="1"/>
              <a:t>tDel.next</a:t>
            </a:r>
            <a:endParaRPr lang="en-US" b="1" dirty="0"/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00CC"/>
                </a:solidFill>
              </a:rPr>
              <a:t>// If removed data existed</a:t>
            </a:r>
          </a:p>
          <a:p>
            <a:pPr>
              <a:buNone/>
            </a:pPr>
            <a:r>
              <a:rPr lang="en-US" b="1" dirty="0"/>
              <a:t>If (</a:t>
            </a:r>
            <a:r>
              <a:rPr lang="en-US" b="1" dirty="0" err="1"/>
              <a:t>tDel</a:t>
            </a:r>
            <a:r>
              <a:rPr lang="en-US" b="1" dirty="0"/>
              <a:t> != null) {</a:t>
            </a:r>
          </a:p>
          <a:p>
            <a:pPr>
              <a:buNone/>
            </a:pPr>
            <a:r>
              <a:rPr lang="en-US" b="1" dirty="0"/>
              <a:t>     if (</a:t>
            </a:r>
            <a:r>
              <a:rPr lang="en-US" b="1" dirty="0" err="1"/>
              <a:t>tDel</a:t>
            </a:r>
            <a:r>
              <a:rPr lang="en-US" b="1" dirty="0"/>
              <a:t>==head) {</a:t>
            </a:r>
            <a:r>
              <a:rPr lang="en-US" b="1" dirty="0">
                <a:solidFill>
                  <a:srgbClr val="0000CC"/>
                </a:solidFill>
              </a:rPr>
              <a:t> // remove head</a:t>
            </a:r>
          </a:p>
          <a:p>
            <a:pPr>
              <a:buNone/>
            </a:pPr>
            <a:r>
              <a:rPr lang="en-US" b="1" dirty="0"/>
              <a:t>       head = </a:t>
            </a:r>
            <a:r>
              <a:rPr lang="en-US" b="1" dirty="0" err="1"/>
              <a:t>head.next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   if (head==null) tail= null; </a:t>
            </a:r>
            <a:r>
              <a:rPr lang="en-US" b="1" dirty="0">
                <a:solidFill>
                  <a:srgbClr val="0000CC"/>
                </a:solidFill>
              </a:rPr>
              <a:t>// if the list is empty</a:t>
            </a:r>
            <a:endParaRPr lang="en-US" b="1" dirty="0"/>
          </a:p>
          <a:p>
            <a:pPr>
              <a:buNone/>
            </a:pPr>
            <a:r>
              <a:rPr lang="en-US" b="1" dirty="0"/>
              <a:t>     }</a:t>
            </a:r>
          </a:p>
          <a:p>
            <a:pPr>
              <a:buNone/>
            </a:pPr>
            <a:r>
              <a:rPr lang="en-US" b="1" dirty="0"/>
              <a:t>     else {</a:t>
            </a:r>
          </a:p>
          <a:p>
            <a:pPr>
              <a:buNone/>
            </a:pPr>
            <a:r>
              <a:rPr lang="en-US" b="1" dirty="0"/>
              <a:t>          </a:t>
            </a:r>
            <a:r>
              <a:rPr lang="en-US" b="1" dirty="0" err="1"/>
              <a:t>tAfter.next</a:t>
            </a:r>
            <a:r>
              <a:rPr lang="en-US" b="1" dirty="0"/>
              <a:t> = </a:t>
            </a:r>
            <a:r>
              <a:rPr lang="en-US" b="1" dirty="0" err="1"/>
              <a:t>tDel.next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      if (</a:t>
            </a:r>
            <a:r>
              <a:rPr lang="en-US" b="1" dirty="0" err="1"/>
              <a:t>tDel</a:t>
            </a:r>
            <a:r>
              <a:rPr lang="en-US" b="1" dirty="0"/>
              <a:t>==tail) tail= </a:t>
            </a:r>
            <a:r>
              <a:rPr lang="en-US" b="1" dirty="0" err="1"/>
              <a:t>tAfter</a:t>
            </a:r>
            <a:r>
              <a:rPr lang="en-US" b="1" dirty="0"/>
              <a:t>;</a:t>
            </a:r>
            <a:r>
              <a:rPr lang="en-US" b="1" dirty="0">
                <a:solidFill>
                  <a:srgbClr val="0000CC"/>
                </a:solidFill>
              </a:rPr>
              <a:t> // update tail</a:t>
            </a:r>
          </a:p>
          <a:p>
            <a:pPr>
              <a:buNone/>
            </a:pPr>
            <a:r>
              <a:rPr lang="en-US" b="1" dirty="0"/>
              <a:t>     }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/>
              <a:t>return </a:t>
            </a:r>
            <a:r>
              <a:rPr lang="en-US" b="1" dirty="0" err="1"/>
              <a:t>tDel</a:t>
            </a:r>
            <a:r>
              <a:rPr lang="en-US" b="1" dirty="0"/>
              <a:t>;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077200" y="2590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077200" y="29718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33800" y="2590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733800" y="2971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800600" y="2590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800600" y="2971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867400" y="2590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867400" y="29718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34200" y="2590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934200" y="2971800"/>
            <a:ext cx="685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576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7244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912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9900"/>
                </a:solidFill>
              </a:rPr>
              <a:t>400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858000" y="2286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7620000" y="25527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343400" y="2590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5410200" y="2590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477000" y="25908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572000" y="3657600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</a:t>
            </a:r>
            <a:r>
              <a:rPr lang="en-US" sz="1400" b="1" dirty="0">
                <a:solidFill>
                  <a:srgbClr val="FF0000"/>
                </a:solidFill>
              </a:rPr>
              <a:t>10</a:t>
            </a:r>
            <a:r>
              <a:rPr lang="en-US" sz="1400" b="1" dirty="0">
                <a:solidFill>
                  <a:srgbClr val="FF0000"/>
                </a:solidFill>
                <a:sym typeface="Wingdings" pitchFamily="2" charset="2"/>
              </a:rPr>
              <a:t>00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2000" y="3962400"/>
            <a:ext cx="10668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</a:t>
            </a:r>
            <a:r>
              <a:rPr lang="en-US" sz="1400" b="1" dirty="0">
                <a:solidFill>
                  <a:srgbClr val="00B050"/>
                </a:solidFill>
                <a:sym typeface="Wingdings" pitchFamily="2" charset="2"/>
              </a:rPr>
              <a:t>700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01000" y="22068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752600" y="2819400"/>
            <a:ext cx="13716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Linear search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14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24400" y="1447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 8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67200" y="2057400"/>
            <a:ext cx="3657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</a:rPr>
              <a:t>tDel</a:t>
            </a:r>
            <a:r>
              <a:rPr lang="en-US" dirty="0">
                <a:solidFill>
                  <a:srgbClr val="FF0000"/>
                </a:solidFill>
              </a:rPr>
              <a:t>= 1000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800  400  600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29000" y="1828800"/>
            <a:ext cx="3657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9900"/>
                </a:solidFill>
              </a:rPr>
              <a:t>tAfter</a:t>
            </a:r>
            <a:r>
              <a:rPr lang="en-US" dirty="0">
                <a:solidFill>
                  <a:srgbClr val="009900"/>
                </a:solidFill>
              </a:rPr>
              <a:t>= null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1000  800  400</a:t>
            </a:r>
            <a:r>
              <a:rPr lang="en-US" dirty="0">
                <a:solidFill>
                  <a:srgbClr val="0099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91200" y="31666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700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781300" y="21717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5: Operations – Attention!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10600" cy="22098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Operations on doubly linked lists (DLL) and circular linked lists (CLL)</a:t>
            </a:r>
          </a:p>
          <a:p>
            <a:pPr lvl="1"/>
            <a:r>
              <a:rPr lang="en-US" sz="2000" b="1" dirty="0"/>
              <a:t>They are similar to operations on SLL</a:t>
            </a:r>
          </a:p>
          <a:p>
            <a:pPr lvl="1"/>
            <a:r>
              <a:rPr lang="en-US" sz="2000" b="1" dirty="0"/>
              <a:t>Pay attentions:</a:t>
            </a:r>
          </a:p>
          <a:p>
            <a:pPr lvl="2"/>
            <a:r>
              <a:rPr lang="en-US" sz="1800" b="1" dirty="0"/>
              <a:t>Update the reference previous in DLL</a:t>
            </a:r>
          </a:p>
          <a:p>
            <a:pPr lvl="2"/>
            <a:r>
              <a:rPr lang="en-US" sz="1800" b="1" dirty="0"/>
              <a:t>In CLLs, the tail item links to the head item.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39000" y="5558035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39000" y="5939035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5600" y="525323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2800" y="5253235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0200" y="55580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700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00200" y="5862835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600</a:t>
            </a:r>
          </a:p>
        </p:txBody>
      </p:sp>
      <p:cxnSp>
        <p:nvCxnSpPr>
          <p:cNvPr id="21" name="Straight Arrow Connector 20"/>
          <p:cNvCxnSpPr>
            <a:stCxn id="5" idx="3"/>
          </p:cNvCxnSpPr>
          <p:nvPr/>
        </p:nvCxnSpPr>
        <p:spPr>
          <a:xfrm flipV="1">
            <a:off x="35814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482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150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81800" y="5558035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5" idx="2"/>
          </p:cNvCxnSpPr>
          <p:nvPr/>
        </p:nvCxnSpPr>
        <p:spPr>
          <a:xfrm rot="5400000" flipH="1" flipV="1">
            <a:off x="3122712" y="6321524"/>
            <a:ext cx="307777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76600" y="6475412"/>
            <a:ext cx="426720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2"/>
          </p:cNvCxnSpPr>
          <p:nvPr/>
        </p:nvCxnSpPr>
        <p:spPr>
          <a:xfrm rot="5400000" flipH="1" flipV="1">
            <a:off x="7389912" y="6321524"/>
            <a:ext cx="307777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526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194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194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862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30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600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019800" y="4191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9800" y="45720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388620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432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768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8862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41910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head: 700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4495800"/>
            <a:ext cx="990600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tail: 600</a:t>
            </a:r>
          </a:p>
        </p:txBody>
      </p:sp>
      <p:cxnSp>
        <p:nvCxnSpPr>
          <p:cNvPr id="45" name="Straight Arrow Connector 44"/>
          <p:cNvCxnSpPr>
            <a:stCxn id="29" idx="3"/>
          </p:cNvCxnSpPr>
          <p:nvPr/>
        </p:nvCxnSpPr>
        <p:spPr>
          <a:xfrm flipV="1">
            <a:off x="23622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4290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4958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562600" y="4191000"/>
            <a:ext cx="457200" cy="49530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8000" y="4355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Doubly Linked list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26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8194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700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862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530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19800" y="4800600"/>
            <a:ext cx="6096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400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4495800" y="495300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3429000" y="4951411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2362200" y="49530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5562600" y="4953000"/>
            <a:ext cx="457200" cy="158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6-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CC"/>
                </a:solidFill>
              </a:rPr>
              <a:t>Package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3505200" cy="286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953000" y="20574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Class for an element in a doubly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25146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Interface  for traversing elements in the list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29718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Class for a doubly linked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4290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Program will test the </a:t>
            </a:r>
            <a:r>
              <a:rPr lang="en-US" sz="1600" dirty="0" err="1"/>
              <a:t>MyLinkedList</a:t>
            </a:r>
            <a:r>
              <a:rPr lang="en-US" sz="1600" dirty="0"/>
              <a:t> 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38862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Class for a sorted doubly linked 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4343400"/>
            <a:ext cx="403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Program will test the </a:t>
            </a:r>
            <a:r>
              <a:rPr lang="en-US" sz="1600" dirty="0" err="1"/>
              <a:t>MySortedLL</a:t>
            </a:r>
            <a:r>
              <a:rPr lang="en-US" sz="1600" dirty="0"/>
              <a:t> class</a:t>
            </a:r>
          </a:p>
        </p:txBody>
      </p:sp>
      <p:cxnSp>
        <p:nvCxnSpPr>
          <p:cNvPr id="12" name="Straight Arrow Connector 11"/>
          <p:cNvCxnSpPr>
            <a:stCxn id="5" idx="1"/>
          </p:cNvCxnSpPr>
          <p:nvPr/>
        </p:nvCxnSpPr>
        <p:spPr>
          <a:xfrm rot="10800000" flipV="1">
            <a:off x="3429000" y="2171700"/>
            <a:ext cx="15240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rot="10800000" flipV="1">
            <a:off x="3352800" y="2628900"/>
            <a:ext cx="16002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</p:cNvCxnSpPr>
          <p:nvPr/>
        </p:nvCxnSpPr>
        <p:spPr>
          <a:xfrm rot="10800000" flipV="1">
            <a:off x="3581400" y="3086100"/>
            <a:ext cx="13716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rot="10800000" flipV="1">
            <a:off x="3962400" y="3543300"/>
            <a:ext cx="9906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rot="10800000" flipV="1">
            <a:off x="3505200" y="4000500"/>
            <a:ext cx="14478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</p:cNvCxnSpPr>
          <p:nvPr/>
        </p:nvCxnSpPr>
        <p:spPr>
          <a:xfrm rot="10800000" flipV="1">
            <a:off x="3962400" y="4457700"/>
            <a:ext cx="990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77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990600"/>
            <a:ext cx="4572000" cy="609600"/>
          </a:xfrm>
        </p:spPr>
        <p:txBody>
          <a:bodyPr>
            <a:no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LL_Element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/>
              <a:t>LO1.7  Explain why the Java code library provides the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r>
              <a:rPr lang="en-US" dirty="0"/>
              <a:t> classes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Interface </a:t>
            </a:r>
            <a:r>
              <a:rPr lang="en-US" sz="2400" dirty="0" err="1"/>
              <a:t>MyIterator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9303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107" y="1219201"/>
            <a:ext cx="838378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</a:t>
            </a:r>
            <a:r>
              <a:rPr lang="en-US" sz="2400" dirty="0"/>
              <a:t>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036" y="708606"/>
            <a:ext cx="6402164" cy="378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00800" y="1371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13716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16764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1981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1066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newEle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10668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head</a:t>
            </a:r>
          </a:p>
        </p:txBody>
      </p:sp>
      <p:cxnSp>
        <p:nvCxnSpPr>
          <p:cNvPr id="14" name="Straight Arrow Connector 13"/>
          <p:cNvCxnSpPr>
            <a:stCxn id="6" idx="3"/>
            <a:endCxn id="9" idx="1"/>
          </p:cNvCxnSpPr>
          <p:nvPr/>
        </p:nvCxnSpPr>
        <p:spPr>
          <a:xfrm>
            <a:off x="7467600" y="1828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1"/>
            <a:endCxn id="7" idx="3"/>
          </p:cNvCxnSpPr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780074"/>
            <a:ext cx="6343650" cy="300172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152400" y="5029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4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2400" y="5638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0" y="50292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0" y="53340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524000" y="5638800"/>
            <a:ext cx="106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" y="4724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tail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76400" y="47244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newEle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0" idx="3"/>
            <a:endCxn id="23" idx="1"/>
          </p:cNvCxnSpPr>
          <p:nvPr/>
        </p:nvCxnSpPr>
        <p:spPr>
          <a:xfrm>
            <a:off x="1219200" y="54864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  <a:endCxn id="21" idx="3"/>
          </p:cNvCxnSpPr>
          <p:nvPr/>
        </p:nvCxnSpPr>
        <p:spPr>
          <a:xfrm rot="10800000">
            <a:off x="1219200" y="5791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</a:t>
            </a:r>
            <a:r>
              <a:rPr lang="en-US" sz="2400" dirty="0"/>
              <a:t>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63341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5105400" y="19812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1800" y="19812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pAfter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5943600" y="2667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newEle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5" idx="3"/>
            <a:endCxn id="17" idx="0"/>
          </p:cNvCxnSpPr>
          <p:nvPr/>
        </p:nvCxnSpPr>
        <p:spPr>
          <a:xfrm>
            <a:off x="5943600" y="22098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 rot="10800000">
            <a:off x="5638800" y="2438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0"/>
            <a:endCxn id="16" idx="1"/>
          </p:cNvCxnSpPr>
          <p:nvPr/>
        </p:nvCxnSpPr>
        <p:spPr>
          <a:xfrm rot="5400000" flipH="1" flipV="1">
            <a:off x="6324600" y="2209800"/>
            <a:ext cx="495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  <a:endCxn id="17" idx="3"/>
          </p:cNvCxnSpPr>
          <p:nvPr/>
        </p:nvCxnSpPr>
        <p:spPr>
          <a:xfrm rot="5400000">
            <a:off x="6743700" y="24003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867400" y="1752600"/>
            <a:ext cx="762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657600"/>
            <a:ext cx="65055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Rectangle 32"/>
          <p:cNvSpPr/>
          <p:nvPr/>
        </p:nvSpPr>
        <p:spPr>
          <a:xfrm>
            <a:off x="5105400" y="4800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pBefore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6781800" y="48006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43600" y="54864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newEle</a:t>
            </a:r>
            <a:endParaRPr lang="en-US" sz="1600" dirty="0"/>
          </a:p>
        </p:txBody>
      </p:sp>
      <p:cxnSp>
        <p:nvCxnSpPr>
          <p:cNvPr id="36" name="Straight Arrow Connector 35"/>
          <p:cNvCxnSpPr>
            <a:stCxn id="33" idx="3"/>
            <a:endCxn id="35" idx="0"/>
          </p:cNvCxnSpPr>
          <p:nvPr/>
        </p:nvCxnSpPr>
        <p:spPr>
          <a:xfrm>
            <a:off x="5943600" y="5029200"/>
            <a:ext cx="419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>
            <a:off x="5638800" y="5257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34" idx="1"/>
          </p:cNvCxnSpPr>
          <p:nvPr/>
        </p:nvCxnSpPr>
        <p:spPr>
          <a:xfrm rot="5400000" flipH="1" flipV="1">
            <a:off x="6324600" y="5029200"/>
            <a:ext cx="4953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2"/>
            <a:endCxn id="35" idx="3"/>
          </p:cNvCxnSpPr>
          <p:nvPr/>
        </p:nvCxnSpPr>
        <p:spPr>
          <a:xfrm rot="5400000">
            <a:off x="6743700" y="5219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67400" y="4572000"/>
            <a:ext cx="762000" cy="158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</a:t>
            </a:r>
            <a:r>
              <a:rPr lang="en-US" sz="2400" dirty="0"/>
              <a:t>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673417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19800" y="32004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056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96200" y="3581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705600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696201" y="3886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6172200" y="2895600"/>
            <a:ext cx="685800" cy="1524000"/>
          </a:xfrm>
          <a:prstGeom prst="arc">
            <a:avLst>
              <a:gd name="adj1" fmla="val 16200000"/>
              <a:gd name="adj2" fmla="val 53305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0400" y="3200400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newHead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</a:t>
            </a:r>
            <a:r>
              <a:rPr lang="en-US" sz="2400" dirty="0"/>
              <a:t>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67151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0198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1447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11430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newTail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962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6705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7696201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flipH="1">
            <a:off x="7848600" y="838200"/>
            <a:ext cx="685800" cy="1524000"/>
          </a:xfrm>
          <a:prstGeom prst="arc">
            <a:avLst>
              <a:gd name="adj1" fmla="val 16200000"/>
              <a:gd name="adj2" fmla="val 533056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11430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tail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743200"/>
            <a:ext cx="5438775" cy="30289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572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478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8400" y="4724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4419600"/>
            <a:ext cx="609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ele</a:t>
            </a:r>
            <a:endParaRPr lang="en-US" sz="105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3000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4800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1143000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2133601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4600" y="44196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pAfter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44196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pBefore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295400" y="4343400"/>
            <a:ext cx="9906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638800"/>
            <a:ext cx="4400550" cy="6858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</a:t>
            </a:r>
            <a:r>
              <a:rPr lang="en-US" sz="2400" dirty="0"/>
              <a:t>…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38" y="819150"/>
            <a:ext cx="7639262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4" y="3086547"/>
            <a:ext cx="5076826" cy="318045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MyLinkedListTest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868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05400"/>
            <a:ext cx="3771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048000" y="5029200"/>
            <a:ext cx="1447800" cy="6858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4419600" y="4343400"/>
            <a:ext cx="1676400" cy="6096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MyLinkedListTest</a:t>
            </a: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8" y="762000"/>
            <a:ext cx="88487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686050" cy="180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200400"/>
            <a:ext cx="2466975" cy="1714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9600" y="4343400"/>
            <a:ext cx="3505200" cy="152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5867400"/>
            <a:ext cx="3009900" cy="142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MySortedLL</a:t>
            </a:r>
            <a:endParaRPr lang="en-US" sz="2400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619125"/>
            <a:ext cx="801052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1- Basic operations on a group</a:t>
            </a:r>
          </a:p>
          <a:p>
            <a:pPr>
              <a:buNone/>
            </a:pPr>
            <a:r>
              <a:rPr lang="en-US" sz="2000" dirty="0"/>
              <a:t>2- Drawbacks of arrays</a:t>
            </a:r>
          </a:p>
          <a:p>
            <a:pPr>
              <a:buNone/>
            </a:pPr>
            <a:r>
              <a:rPr lang="en-US" sz="2000" dirty="0"/>
              <a:t>3- Introduction to Linked Data Structure</a:t>
            </a:r>
          </a:p>
          <a:p>
            <a:pPr>
              <a:buNone/>
            </a:pPr>
            <a:r>
              <a:rPr lang="en-US" sz="2000" dirty="0"/>
              <a:t>4- Linked List</a:t>
            </a:r>
          </a:p>
          <a:p>
            <a:pPr lvl="1"/>
            <a:r>
              <a:rPr lang="en-US" sz="1800" dirty="0"/>
              <a:t>Singly Linked Lists</a:t>
            </a:r>
          </a:p>
          <a:p>
            <a:pPr lvl="1"/>
            <a:r>
              <a:rPr lang="en-US" sz="1800" dirty="0"/>
              <a:t>Double Linked Lists</a:t>
            </a:r>
          </a:p>
          <a:p>
            <a:pPr lvl="1"/>
            <a:r>
              <a:rPr lang="en-US" sz="1800" dirty="0"/>
              <a:t>Circular Linked Lists</a:t>
            </a:r>
          </a:p>
          <a:p>
            <a:pPr>
              <a:buNone/>
            </a:pPr>
            <a:r>
              <a:rPr lang="en-US" sz="2000" dirty="0"/>
              <a:t>5- Basic Operations on Singly Linked Lists</a:t>
            </a:r>
          </a:p>
          <a:p>
            <a:pPr>
              <a:buNone/>
            </a:pPr>
            <a:r>
              <a:rPr lang="en-US" sz="2000" dirty="0"/>
              <a:t>6- Demonstration</a:t>
            </a:r>
          </a:p>
          <a:p>
            <a:pPr>
              <a:buNone/>
            </a:pPr>
            <a:r>
              <a:rPr lang="en-US" sz="2000" dirty="0"/>
              <a:t>7- Managing groups using the Java API</a:t>
            </a:r>
          </a:p>
          <a:p>
            <a:pPr>
              <a:buNone/>
            </a:pPr>
            <a:r>
              <a:rPr lang="en-US" sz="2000" dirty="0"/>
              <a:t>8- When linked Lists are used?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Assignment: Re-implement demonstrative algorithms in this lecture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5250"/>
            <a:ext cx="82486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152400"/>
            <a:ext cx="2667000" cy="1600200"/>
          </a:xfrm>
          <a:noFill/>
        </p:spPr>
        <p:txBody>
          <a:bodyPr>
            <a:no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MySortedLL</a:t>
            </a:r>
            <a:r>
              <a:rPr lang="en-US" sz="2400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39000" y="2209801"/>
          <a:ext cx="16764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83">
                <a:tc>
                  <a:txBody>
                    <a:bodyPr/>
                    <a:lstStyle/>
                    <a:p>
                      <a:r>
                        <a:rPr lang="en-US" sz="1200" dirty="0"/>
                        <a:t>Add to</a:t>
                      </a:r>
                      <a:r>
                        <a:rPr lang="en-US" sz="1200" baseline="0" dirty="0"/>
                        <a:t> 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 err="1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670"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701"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n(n+1)/2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9897">
                <a:tc>
                  <a:txBody>
                    <a:bodyPr/>
                    <a:lstStyle/>
                    <a:p>
                      <a:r>
                        <a:rPr lang="en-US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(n(n+1)/2)/n </a:t>
                      </a:r>
                      <a:r>
                        <a:rPr lang="en-US" sz="1200" dirty="0">
                          <a:sym typeface="Wingdings" pitchFamily="2" charset="2"/>
                        </a:rPr>
                        <a:t>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O(n/2)</a:t>
                      </a:r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43600" y="3886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5715000"/>
            <a:ext cx="167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CC"/>
                </a:solidFill>
              </a:rPr>
              <a:t>Average complexity of the add/search operation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066800"/>
            <a:ext cx="7743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726" y="163544"/>
            <a:ext cx="5573274" cy="94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152400"/>
            <a:ext cx="2514600" cy="12954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MySortedLL</a:t>
            </a:r>
            <a:r>
              <a:rPr lang="en-US" sz="2400" dirty="0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MySortedLL</a:t>
            </a:r>
            <a:r>
              <a:rPr lang="en-US" sz="2400" dirty="0"/>
              <a:t>…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819150"/>
            <a:ext cx="81915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248400" y="32766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This inner class is the same as those in the </a:t>
            </a:r>
            <a:r>
              <a:rPr lang="en-US" dirty="0" err="1">
                <a:solidFill>
                  <a:srgbClr val="0000CC"/>
                </a:solidFill>
              </a:rPr>
              <a:t>MyLinkedList</a:t>
            </a:r>
            <a:r>
              <a:rPr lang="en-US" dirty="0">
                <a:solidFill>
                  <a:srgbClr val="0000CC"/>
                </a:solidFill>
              </a:rPr>
              <a:t> class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6- Demonstration: class </a:t>
            </a:r>
            <a:r>
              <a:rPr lang="en-US" sz="2400" dirty="0" err="1"/>
              <a:t>MySortedLL_Test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47725"/>
            <a:ext cx="726757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885950"/>
            <a:ext cx="32194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876800" y="24384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800600" y="2590800"/>
            <a:ext cx="1371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4686300" y="36195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7: Managing groups using the java API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05800" cy="450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305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is</a:t>
                      </a:r>
                      <a:r>
                        <a:rPr lang="en-US" baseline="0" dirty="0"/>
                        <a:t> it used?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698">
                <a:tc>
                  <a:txBody>
                    <a:bodyPr/>
                    <a:lstStyle/>
                    <a:p>
                      <a:r>
                        <a:rPr lang="en-US" dirty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Accessing an element using its index.</a:t>
                      </a:r>
                    </a:p>
                    <a:p>
                      <a:r>
                        <a:rPr lang="en-US" dirty="0"/>
                        <a:t>Thread safe is</a:t>
                      </a:r>
                      <a:r>
                        <a:rPr lang="en-US" baseline="0" dirty="0"/>
                        <a:t> supported</a:t>
                      </a:r>
                    </a:p>
                    <a:p>
                      <a:r>
                        <a:rPr lang="en-US" baseline="0" dirty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group</a:t>
                      </a:r>
                      <a:r>
                        <a:rPr lang="en-US" baseline="0" dirty="0"/>
                        <a:t> for single or multi-thread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Dynamic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Accessing an element using its index. Thread safe (synchronized</a:t>
                      </a:r>
                      <a:r>
                        <a:rPr lang="en-US" baseline="0" dirty="0"/>
                        <a:t> technique)</a:t>
                      </a:r>
                      <a:r>
                        <a:rPr lang="en-US" dirty="0"/>
                        <a:t> is</a:t>
                      </a:r>
                      <a:r>
                        <a:rPr lang="en-US" baseline="0" dirty="0"/>
                        <a:t> NOT supported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-thread application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567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safe (synchronized</a:t>
                      </a:r>
                      <a:r>
                        <a:rPr lang="en-US" baseline="0" dirty="0"/>
                        <a:t> technique) is NOT supported. All basic operations are implemented.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-thread application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143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 err="1">
                <a:solidFill>
                  <a:srgbClr val="FF0000"/>
                </a:solidFill>
              </a:rPr>
              <a:t>java.util</a:t>
            </a:r>
            <a:r>
              <a:rPr lang="en-US" sz="2400" dirty="0">
                <a:solidFill>
                  <a:srgbClr val="FF0000"/>
                </a:solidFill>
              </a:rPr>
              <a:t> package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8- Where a linked list should be used?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(1) A list with: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Wingdings" pitchFamily="2" charset="2"/>
              </a:rPr>
              <a:t> Memory can not be allocated in advance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(2)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Sparse table/ sparse matrix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	Number of valuable values is very small against the whole number of elements in the table/ matrix of a graph is an example.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3195320"/>
          <a:ext cx="5074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0" y="3503474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1s are valuable but </a:t>
            </a:r>
            <a:r>
              <a:rPr lang="en-US" dirty="0">
                <a:sym typeface="Wingdings" pitchFamily="2" charset="2"/>
              </a:rPr>
              <a:t>0s.</a:t>
            </a:r>
          </a:p>
          <a:p>
            <a:r>
              <a:rPr lang="en-US" dirty="0">
                <a:sym typeface="Wingdings" pitchFamily="2" charset="2"/>
              </a:rPr>
              <a:t>Almost of values in the table is 0.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0s need not to be stored.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Linked list is suitable.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8- Where a linked list should be used?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9906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Sparse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matrix: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752600"/>
          <a:ext cx="4389120" cy="279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5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45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54">
                <a:tc>
                  <a:txBody>
                    <a:bodyPr/>
                    <a:lstStyle/>
                    <a:p>
                      <a:r>
                        <a:rPr lang="en-US" dirty="0"/>
                        <a:t>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876800" y="2209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590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2971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352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head3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733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headi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876800" y="4114800"/>
            <a:ext cx="762000" cy="3810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headn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9436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5438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382000" y="2286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0" idx="3"/>
            <a:endCxn id="16" idx="1"/>
          </p:cNvCxnSpPr>
          <p:nvPr/>
        </p:nvCxnSpPr>
        <p:spPr>
          <a:xfrm>
            <a:off x="5638800" y="2400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6553200" y="2400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8" idx="1"/>
          </p:cNvCxnSpPr>
          <p:nvPr/>
        </p:nvCxnSpPr>
        <p:spPr>
          <a:xfrm>
            <a:off x="73152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19" idx="1"/>
          </p:cNvCxnSpPr>
          <p:nvPr/>
        </p:nvCxnSpPr>
        <p:spPr>
          <a:xfrm>
            <a:off x="81534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436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667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endCxn id="34" idx="1"/>
          </p:cNvCxnSpPr>
          <p:nvPr/>
        </p:nvCxnSpPr>
        <p:spPr>
          <a:xfrm>
            <a:off x="5638800" y="2781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5" idx="1"/>
          </p:cNvCxnSpPr>
          <p:nvPr/>
        </p:nvCxnSpPr>
        <p:spPr>
          <a:xfrm>
            <a:off x="6553200" y="2781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36" idx="1"/>
          </p:cNvCxnSpPr>
          <p:nvPr/>
        </p:nvCxnSpPr>
        <p:spPr>
          <a:xfrm>
            <a:off x="7315200" y="2781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436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7543800" y="3810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5638800" y="3924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1"/>
          </p:cNvCxnSpPr>
          <p:nvPr/>
        </p:nvCxnSpPr>
        <p:spPr>
          <a:xfrm>
            <a:off x="6553200" y="3924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>
          <a:xfrm>
            <a:off x="7315200" y="3924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943600" y="3429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705600" y="3429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endCxn id="46" idx="1"/>
          </p:cNvCxnSpPr>
          <p:nvPr/>
        </p:nvCxnSpPr>
        <p:spPr>
          <a:xfrm>
            <a:off x="5638800" y="3543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47" idx="1"/>
          </p:cNvCxnSpPr>
          <p:nvPr/>
        </p:nvCxnSpPr>
        <p:spPr>
          <a:xfrm>
            <a:off x="6553200" y="3543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436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67056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5438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8382000" y="4191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cxnSp>
        <p:nvCxnSpPr>
          <p:cNvPr id="56" name="Straight Arrow Connector 55"/>
          <p:cNvCxnSpPr>
            <a:endCxn id="52" idx="1"/>
          </p:cNvCxnSpPr>
          <p:nvPr/>
        </p:nvCxnSpPr>
        <p:spPr>
          <a:xfrm>
            <a:off x="5638800" y="4305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3" idx="1"/>
          </p:cNvCxnSpPr>
          <p:nvPr/>
        </p:nvCxnSpPr>
        <p:spPr>
          <a:xfrm>
            <a:off x="6553200" y="43053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  <a:endCxn id="54" idx="1"/>
          </p:cNvCxnSpPr>
          <p:nvPr/>
        </p:nvCxnSpPr>
        <p:spPr>
          <a:xfrm>
            <a:off x="73152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>
          <a:xfrm>
            <a:off x="8153400" y="4305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43600" y="3048000"/>
            <a:ext cx="609600" cy="228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Val,col</a:t>
            </a:r>
            <a:endParaRPr lang="en-US" sz="1200" dirty="0"/>
          </a:p>
        </p:txBody>
      </p:sp>
      <p:cxnSp>
        <p:nvCxnSpPr>
          <p:cNvPr id="61" name="Straight Arrow Connector 60"/>
          <p:cNvCxnSpPr>
            <a:endCxn id="60" idx="1"/>
          </p:cNvCxnSpPr>
          <p:nvPr/>
        </p:nvCxnSpPr>
        <p:spPr>
          <a:xfrm>
            <a:off x="5638800" y="31623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62400" y="525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rows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n lists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Arrow Connector 63"/>
          <p:cNvCxnSpPr>
            <a:stCxn id="62" idx="0"/>
          </p:cNvCxnSpPr>
          <p:nvPr/>
        </p:nvCxnSpPr>
        <p:spPr>
          <a:xfrm rot="5400000" flipH="1" flipV="1">
            <a:off x="4629150" y="4857750"/>
            <a:ext cx="6096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43600" y="47360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Sorted lists based on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ight Brace 65"/>
          <p:cNvSpPr/>
          <p:nvPr/>
        </p:nvSpPr>
        <p:spPr>
          <a:xfrm rot="5400000">
            <a:off x="7315200" y="3048000"/>
            <a:ext cx="304800" cy="3200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Complexities: Linked list </a:t>
            </a:r>
            <a:r>
              <a:rPr lang="en-US" dirty="0" err="1"/>
              <a:t>vs</a:t>
            </a:r>
            <a:r>
              <a:rPr lang="en-US" dirty="0"/>
              <a:t> Array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63040"/>
          <a:ext cx="83058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Linked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new element to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Add to the</a:t>
                      </a:r>
                      <a:r>
                        <a:rPr lang="en-US" baseline="0" dirty="0"/>
                        <a:t> right position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dirty="0"/>
                        <a:t>O(n/2)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new element to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new element to a specific position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an element at a specific 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list is 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648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When a linked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list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should be used?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items is not known in advance.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remove operations are frequently used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Sparse table/ sparse matrix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 number of valuable values is very small against the whole number of elements in the table/ matrix of a graph is an example.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fld id="{4E5C87A8-EDDD-4372-B909-A9838AC27AD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sz="2200" dirty="0"/>
              <a:t>A linked structure is a collection of nodes storing data and links to other nodes.</a:t>
            </a:r>
          </a:p>
          <a:p>
            <a:pPr eaLnBrk="1" hangingPunct="1"/>
            <a:r>
              <a:rPr lang="en-US" sz="2200" dirty="0"/>
              <a:t>A</a:t>
            </a:r>
            <a:r>
              <a:rPr lang="en-US" sz="2200" i="1" dirty="0"/>
              <a:t> </a:t>
            </a:r>
            <a:r>
              <a:rPr lang="en-US" sz="2200" dirty="0"/>
              <a:t>linked list</a:t>
            </a:r>
            <a:r>
              <a:rPr lang="en-US" sz="2200" i="1" dirty="0"/>
              <a:t> </a:t>
            </a:r>
            <a:r>
              <a:rPr lang="en-US" sz="2200" dirty="0"/>
              <a:t>is a data structure composed of nodes, each node holding some information and a reference to another node in the list.</a:t>
            </a:r>
          </a:p>
          <a:p>
            <a:pPr eaLnBrk="1" hangingPunct="1"/>
            <a:r>
              <a:rPr lang="en-US" sz="2200" dirty="0"/>
              <a:t>In a singly linked list, each node has a link only to its successor in this sequence.</a:t>
            </a:r>
          </a:p>
          <a:p>
            <a:pPr eaLnBrk="1" hangingPunct="1"/>
            <a:r>
              <a:rPr lang="en-US" sz="2200" dirty="0"/>
              <a:t>A list is called as circular list</a:t>
            </a:r>
            <a:r>
              <a:rPr lang="en-US" sz="2200" i="1" dirty="0"/>
              <a:t> </a:t>
            </a:r>
            <a:r>
              <a:rPr lang="en-US" sz="2200" dirty="0"/>
              <a:t>when nodes form a ring.</a:t>
            </a:r>
          </a:p>
          <a:p>
            <a:pPr eaLnBrk="1" hangingPunct="1"/>
            <a:r>
              <a:rPr lang="en-US" sz="2200" dirty="0"/>
              <a:t>LL Advantages: Insert, remove operations are performed efficiently.</a:t>
            </a:r>
          </a:p>
          <a:p>
            <a:pPr eaLnBrk="1" hangingPunct="1"/>
            <a:r>
              <a:rPr lang="en-US" sz="2200" dirty="0"/>
              <a:t>LL Disadvantages: Search operation is not performed effectively because of sequential scanning.</a:t>
            </a:r>
          </a:p>
          <a:p>
            <a:pPr eaLnBrk="1" hangingPunct="1"/>
            <a:endParaRPr lang="en-US" sz="2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 </a:t>
            </a:r>
            <a:fld id="{89385F03-CAC6-4D1A-8DCD-2CF44D99E7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Summary (continued)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sparse table refers to a table that is populated sparsely by data and most of its cells are empty.</a:t>
            </a:r>
          </a:p>
          <a:p>
            <a:pPr eaLnBrk="1" hangingPunct="1"/>
            <a:r>
              <a:rPr lang="en-US" dirty="0"/>
              <a:t>Linked lists allow easy insertion and deletion of information because such operations have a local impact on the list.</a:t>
            </a:r>
          </a:p>
          <a:p>
            <a:pPr eaLnBrk="1" hangingPunct="1"/>
            <a:r>
              <a:rPr lang="en-US" dirty="0"/>
              <a:t>The advantage of arrays over linked lists is that they allow random accessing.</a:t>
            </a:r>
          </a:p>
          <a:p>
            <a:pPr lvl="1"/>
            <a:r>
              <a:rPr lang="en-US" dirty="0"/>
              <a:t>Random access: given address, data at that address will be accessed </a:t>
            </a:r>
            <a:r>
              <a:rPr lang="en-US" dirty="0">
                <a:sym typeface="Wingdings" pitchFamily="2" charset="2"/>
              </a:rPr>
              <a:t> very fast.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 Basic operations on 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element</a:t>
            </a:r>
          </a:p>
          <a:p>
            <a:r>
              <a:rPr lang="en-US" dirty="0"/>
              <a:t>Search an element</a:t>
            </a:r>
          </a:p>
          <a:p>
            <a:r>
              <a:rPr lang="en-US" dirty="0"/>
              <a:t>Remove an element</a:t>
            </a:r>
          </a:p>
          <a:p>
            <a:r>
              <a:rPr lang="en-US" dirty="0"/>
              <a:t>Traverse all elements</a:t>
            </a:r>
          </a:p>
          <a:p>
            <a:r>
              <a:rPr lang="en-US" dirty="0"/>
              <a:t>Update an element </a:t>
            </a:r>
            <a:r>
              <a:rPr lang="en-US" dirty="0">
                <a:sym typeface="Wingdings" pitchFamily="2" charset="2"/>
              </a:rPr>
              <a:t> Search + re-assign new value</a:t>
            </a:r>
          </a:p>
          <a:p>
            <a:r>
              <a:rPr lang="en-US">
                <a:sym typeface="Wingdings" pitchFamily="2" charset="2"/>
              </a:rPr>
              <a:t>Sort</a:t>
            </a:r>
          </a:p>
          <a:p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77200" cy="55625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LO1.1  Demonstrate the list data structure with basic operations: insert, remove, edit, search, sort,...</a:t>
            </a:r>
          </a:p>
          <a:p>
            <a:pPr>
              <a:buNone/>
            </a:pPr>
            <a:r>
              <a:rPr lang="en-US" dirty="0"/>
              <a:t>LO1.2  Explain two ways of implementing a list: using arrays and using linked lists. </a:t>
            </a:r>
          </a:p>
          <a:p>
            <a:pPr>
              <a:buNone/>
            </a:pPr>
            <a:r>
              <a:rPr lang="en-US" dirty="0"/>
              <a:t>LO1.3  Write programs to implement the singly linked list with basic operations: add (last, first, before, after, at position), search, edit, remove, reverse, sort... )  </a:t>
            </a:r>
          </a:p>
          <a:p>
            <a:pPr>
              <a:buNone/>
            </a:pPr>
            <a:r>
              <a:rPr lang="en-US" dirty="0"/>
              <a:t>LO1.4  Understand the doubly linked-list data structure with basic operations.</a:t>
            </a:r>
          </a:p>
          <a:p>
            <a:pPr>
              <a:buNone/>
            </a:pPr>
            <a:r>
              <a:rPr lang="en-US" dirty="0"/>
              <a:t>LO1.5  Write code snippets which manipulate operations on doubly linked list, and use diagrams to illustrate the effect. </a:t>
            </a:r>
          </a:p>
          <a:p>
            <a:pPr>
              <a:buNone/>
            </a:pPr>
            <a:r>
              <a:rPr lang="en-US" dirty="0"/>
              <a:t>LO1.6  Describe the circularly linked-list data structure with some basic operations like add, remove. </a:t>
            </a:r>
          </a:p>
          <a:p>
            <a:pPr>
              <a:buNone/>
            </a:pPr>
            <a:r>
              <a:rPr lang="en-US" dirty="0"/>
              <a:t>LO1.7  Explain why the Java code library provides the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r>
              <a:rPr lang="en-US" dirty="0"/>
              <a:t> classes 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5957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815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195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957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8723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481935"/>
            <a:ext cx="311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/>
              </a:rPr>
              <a:t>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vở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1- </a:t>
            </a:r>
            <a:r>
              <a:rPr lang="en-US" b="1" dirty="0" err="1">
                <a:solidFill>
                  <a:srgbClr val="FF0000"/>
                </a:solidFill>
              </a:rPr>
              <a:t>Cấu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kết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gì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dirty="0"/>
              <a:t>Slide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  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6868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2-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/>
              <a:t>3-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phi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/>
              <a:t>4-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/>
              <a:t>5-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/>
              <a:t>6-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. Cho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7-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DSLK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2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chiếu</a:t>
            </a:r>
            <a:r>
              <a:rPr lang="en-US" sz="2000" dirty="0"/>
              <a:t> head </a:t>
            </a:r>
            <a:r>
              <a:rPr lang="en-US" sz="2000" dirty="0" err="1"/>
              <a:t>và</a:t>
            </a:r>
            <a:r>
              <a:rPr lang="en-US" sz="2000" dirty="0"/>
              <a:t> tail?</a:t>
            </a:r>
          </a:p>
          <a:p>
            <a:pPr>
              <a:buNone/>
            </a:pPr>
            <a:r>
              <a:rPr lang="en-US" sz="2000" dirty="0"/>
              <a:t>8- </a:t>
            </a:r>
            <a:r>
              <a:rPr lang="en-US" sz="2000" dirty="0" err="1"/>
              <a:t>Hãy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DSLK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/ </a:t>
            </a:r>
            <a:r>
              <a:rPr lang="en-US" sz="2000" dirty="0" err="1"/>
              <a:t>tìm</a:t>
            </a:r>
            <a:r>
              <a:rPr lang="en-US" sz="2000" dirty="0"/>
              <a:t>/ </a:t>
            </a:r>
            <a:r>
              <a:rPr lang="en-US" sz="2000" dirty="0" err="1"/>
              <a:t>xoá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9-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cải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DSLK, DSLK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/>
              <a:t>10-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DSLK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khuyên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?</a:t>
            </a:r>
          </a:p>
          <a:p>
            <a:pPr>
              <a:buNone/>
            </a:pPr>
            <a:r>
              <a:rPr lang="en-US" sz="2000" dirty="0"/>
              <a:t>11-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thưa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 </a:t>
            </a:r>
            <a:r>
              <a:rPr lang="en-US" sz="2000" dirty="0" err="1"/>
              <a:t>gì</a:t>
            </a:r>
            <a:r>
              <a:rPr lang="en-US" sz="2000" dirty="0"/>
              <a:t>?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thưa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kiệm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nhớ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/>
              <a:t>12-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java.util.LinkedList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DSLK </a:t>
            </a:r>
            <a:r>
              <a:rPr lang="en-US" sz="2000" dirty="0" err="1"/>
              <a:t>nào</a:t>
            </a:r>
            <a:r>
              <a:rPr lang="en-US" sz="2000" dirty="0"/>
              <a:t>?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an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2: Review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209800"/>
          </a:xfrm>
        </p:spPr>
        <p:txBody>
          <a:bodyPr/>
          <a:lstStyle/>
          <a:p>
            <a:r>
              <a:rPr lang="en-US" dirty="0"/>
              <a:t>Array is a group of elements (nodes) </a:t>
            </a:r>
          </a:p>
          <a:p>
            <a:pPr lvl="1"/>
            <a:r>
              <a:rPr lang="en-US" dirty="0"/>
              <a:t>which belong to the </a:t>
            </a:r>
            <a:r>
              <a:rPr lang="en-US" u="sng" dirty="0"/>
              <a:t>same data type</a:t>
            </a:r>
          </a:p>
          <a:p>
            <a:pPr lvl="1"/>
            <a:r>
              <a:rPr lang="en-US" dirty="0"/>
              <a:t>They are stored in </a:t>
            </a:r>
            <a:r>
              <a:rPr lang="en-US" u="sng" dirty="0"/>
              <a:t>contiguous memory blocks</a:t>
            </a:r>
          </a:p>
          <a:p>
            <a:pPr lvl="1"/>
            <a:r>
              <a:rPr lang="en-US" dirty="0"/>
              <a:t>Each element can be accessed using its </a:t>
            </a:r>
            <a:r>
              <a:rPr lang="en-US" u="sng" dirty="0"/>
              <a:t>positional index</a:t>
            </a:r>
            <a:r>
              <a:rPr lang="en-US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" y="4876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" y="5257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 = 10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47800" y="3525520"/>
          <a:ext cx="754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09600" y="44958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rot="5400000" flipH="1" flipV="1">
            <a:off x="1219200" y="426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6200000">
            <a:off x="3848100" y="1866900"/>
            <a:ext cx="228600" cy="50292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3600" y="4572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empty block is allowed!!!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2667000" cy="1905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2: Review on Arrays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8000"/>
          </a:blip>
          <a:srcRect/>
          <a:stretch>
            <a:fillRect/>
          </a:stretch>
        </p:blipFill>
        <p:spPr bwMode="auto">
          <a:xfrm>
            <a:off x="3429000" y="113971"/>
            <a:ext cx="5334000" cy="667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248400" y="152400"/>
            <a:ext cx="2438400" cy="6096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Memory for elements must be allocated in advance.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2: Review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399"/>
          </a:xfrm>
        </p:spPr>
        <p:txBody>
          <a:bodyPr>
            <a:normAutofit/>
          </a:bodyPr>
          <a:lstStyle/>
          <a:p>
            <a:r>
              <a:rPr lang="en-US" sz="2400" dirty="0"/>
              <a:t>Expectations</a:t>
            </a:r>
            <a:r>
              <a:rPr lang="en-US" dirty="0"/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1" y="1752246"/>
          <a:ext cx="8381999" cy="373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66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497">
                <a:tc>
                  <a:txBody>
                    <a:bodyPr/>
                    <a:lstStyle/>
                    <a:p>
                      <a:r>
                        <a:rPr lang="en-US" dirty="0"/>
                        <a:t>Memory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Allocated memory size can be redundant/ 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optimize memory use, memory for storing elements will be allocated when needed.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r>
                        <a:rPr lang="en-US" baseline="0" dirty="0"/>
                        <a:t> x to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</a:t>
                      </a:r>
                      <a:r>
                        <a:rPr lang="en-US" dirty="0">
                          <a:sym typeface="Wingdings" pitchFamily="2" charset="2"/>
                        </a:rPr>
                        <a:t>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166">
                <a:tc>
                  <a:txBody>
                    <a:bodyPr/>
                    <a:lstStyle/>
                    <a:p>
                      <a:r>
                        <a:rPr lang="en-US" dirty="0"/>
                        <a:t>Add x to the position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652">
                <a:tc>
                  <a:txBody>
                    <a:bodyPr/>
                    <a:lstStyle/>
                    <a:p>
                      <a:r>
                        <a:rPr lang="en-US" dirty="0"/>
                        <a:t>Search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074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r>
                        <a:rPr lang="en-US" baseline="0" dirty="0"/>
                        <a:t> element at the position pos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O(n)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81801" y="3885846"/>
            <a:ext cx="16764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Linked Data Structures are introduced.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3: Linked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0573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Linked Data structure</a:t>
            </a:r>
            <a:r>
              <a:rPr lang="en-US" sz="2400" dirty="0"/>
              <a:t>: A data organization of each node includes itself data and links to others.</a:t>
            </a:r>
          </a:p>
          <a:p>
            <a:pPr lvl="1"/>
            <a:r>
              <a:rPr lang="en-US" sz="1900" dirty="0">
                <a:solidFill>
                  <a:srgbClr val="0000CC"/>
                </a:solidFill>
              </a:rPr>
              <a:t>Linear data structure</a:t>
            </a:r>
            <a:r>
              <a:rPr lang="en-US" sz="1900" dirty="0"/>
              <a:t>: Links establish only one line to access elements </a:t>
            </a:r>
            <a:r>
              <a:rPr lang="en-US" sz="1900" dirty="0">
                <a:sym typeface="Wingdings" pitchFamily="2" charset="2"/>
              </a:rPr>
              <a:t> Array, linked lists</a:t>
            </a:r>
            <a:endParaRPr lang="en-US" sz="1900" dirty="0"/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914400" y="2819400"/>
            <a:ext cx="7391400" cy="3124200"/>
            <a:chOff x="336" y="720"/>
            <a:chExt cx="5232" cy="2832"/>
          </a:xfrm>
        </p:grpSpPr>
        <p:pic>
          <p:nvPicPr>
            <p:cNvPr id="12" name="Picture 4" descr="J010185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2" y="1056"/>
              <a:ext cx="524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5" descr="J03416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" y="1008"/>
              <a:ext cx="52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" descr="J010186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12" y="1056"/>
              <a:ext cx="528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BD19563_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04" y="1008"/>
              <a:ext cx="528" cy="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J032117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6" y="1056"/>
              <a:ext cx="52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J034132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25" y="1008"/>
              <a:ext cx="543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36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Jame</a:t>
              </a: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336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42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36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Manager</a:t>
              </a: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36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1000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36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400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1200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1000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064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3000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2928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8000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3792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200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608" y="720"/>
              <a:ext cx="62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10000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1200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Linda</a:t>
              </a: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1200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25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1200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Officer</a:t>
              </a: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1200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3000</a:t>
              </a: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064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Jane</a:t>
              </a: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2064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10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2064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student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2064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8000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2928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Tom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928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22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928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student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928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200</a:t>
              </a: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3792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Jack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3792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22</a:t>
              </a: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3792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Designer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3792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10000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4656" y="2112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Paul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656" y="225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8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4656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Kid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4656" y="254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>
                  <a:solidFill>
                    <a:srgbClr val="000099"/>
                  </a:solidFill>
                </a:rPr>
                <a:t>0 (NULL)</a:t>
              </a: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V="1">
              <a:off x="1824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280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424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5328" y="27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H="1">
              <a:off x="5280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 flipH="1">
              <a:off x="5328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H="1">
              <a:off x="5376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5424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H="1">
              <a:off x="5472" y="273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2688" y="3024"/>
              <a:ext cx="720" cy="5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Element </a:t>
              </a:r>
            </a:p>
            <a:p>
              <a:pPr algn="ctr"/>
              <a:r>
                <a:rPr lang="en-US" sz="1600" b="1"/>
                <a:t>structure</a:t>
              </a: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456" y="2976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name</a:t>
              </a: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456" y="3120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age</a:t>
              </a: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56" y="3264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role</a:t>
              </a: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3456" y="3408"/>
              <a:ext cx="62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>
                  <a:solidFill>
                    <a:srgbClr val="000099"/>
                  </a:solidFill>
                </a:rPr>
                <a:t>next</a:t>
              </a:r>
            </a:p>
          </p:txBody>
        </p:sp>
        <p:sp>
          <p:nvSpPr>
            <p:cNvPr id="64" name="AutoShape 61"/>
            <p:cNvSpPr>
              <a:spLocks/>
            </p:cNvSpPr>
            <p:nvPr/>
          </p:nvSpPr>
          <p:spPr bwMode="auto">
            <a:xfrm>
              <a:off x="4128" y="2976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224" y="3024"/>
              <a:ext cx="1200" cy="3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/>
                <a:t>Info of an element</a:t>
              </a: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4224" y="3408"/>
              <a:ext cx="13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b="1">
                  <a:solidFill>
                    <a:srgbClr val="000099"/>
                  </a:solidFill>
                </a:rPr>
                <a:t>next</a:t>
              </a: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40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960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552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 flipV="1">
              <a:off x="2688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flipV="1">
              <a:off x="4416" y="2208"/>
              <a:ext cx="192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3: Linked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Linked Data structure</a:t>
            </a:r>
            <a:r>
              <a:rPr lang="en-US" sz="2400" dirty="0"/>
              <a:t>: A data organization of each node includes itself data and links to others.</a:t>
            </a:r>
          </a:p>
          <a:p>
            <a:pPr lvl="1"/>
            <a:r>
              <a:rPr lang="en-US" sz="1900" dirty="0">
                <a:solidFill>
                  <a:srgbClr val="0000CC"/>
                </a:solidFill>
              </a:rPr>
              <a:t>Non linear data structure</a:t>
            </a:r>
            <a:r>
              <a:rPr lang="en-US" sz="1900" dirty="0"/>
              <a:t>: Links establish multiple lines to access elements </a:t>
            </a:r>
            <a:r>
              <a:rPr lang="en-US" sz="1900" dirty="0">
                <a:sym typeface="Wingdings" pitchFamily="2" charset="2"/>
              </a:rPr>
              <a:t> Trees</a:t>
            </a:r>
            <a:endParaRPr lang="en-US" sz="1900" dirty="0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76526"/>
            <a:ext cx="6004262" cy="303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2709</Words>
  <Application>Microsoft Office PowerPoint</Application>
  <PresentationFormat>On-screen Show (4:3)</PresentationFormat>
  <Paragraphs>702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Wingdings</vt:lpstr>
      <vt:lpstr>Office Theme</vt:lpstr>
      <vt:lpstr>Linked Structure &amp; Linked Lists</vt:lpstr>
      <vt:lpstr>Learning Outcomes</vt:lpstr>
      <vt:lpstr>Contents</vt:lpstr>
      <vt:lpstr>1- Basic operations on a group</vt:lpstr>
      <vt:lpstr>2: Review on Arrays</vt:lpstr>
      <vt:lpstr>2: Review on Arrays</vt:lpstr>
      <vt:lpstr>2: Review on Arrays</vt:lpstr>
      <vt:lpstr>3: Linked Data Structures </vt:lpstr>
      <vt:lpstr>3: Linked Data Structures </vt:lpstr>
      <vt:lpstr>4: Linked Lists</vt:lpstr>
      <vt:lpstr>4: Linked Lists…</vt:lpstr>
      <vt:lpstr>5: Operations on SLL</vt:lpstr>
      <vt:lpstr>5: Operations on SLL…</vt:lpstr>
      <vt:lpstr>5: Operations on SLL…</vt:lpstr>
      <vt:lpstr>5: Operations on SLL…</vt:lpstr>
      <vt:lpstr>5: Operations on SLL…</vt:lpstr>
      <vt:lpstr>5: Operations – Attention!</vt:lpstr>
      <vt:lpstr>6- Demonstration</vt:lpstr>
      <vt:lpstr>6- Demonstration: Class LL_Element </vt:lpstr>
      <vt:lpstr>6- Demonstration: Interface MyIterator</vt:lpstr>
      <vt:lpstr>6- Demonstration: Class MyLinkedList</vt:lpstr>
      <vt:lpstr>6- Demonstration: Class MyLinkedList…</vt:lpstr>
      <vt:lpstr>6- Demonstration: Class MyLinkedList…</vt:lpstr>
      <vt:lpstr>6- Demonstration: Class MyLinkedList…</vt:lpstr>
      <vt:lpstr>6- Demonstration: Class MyLinkedList…</vt:lpstr>
      <vt:lpstr>6- Demonstration: Class MyLinkedList…</vt:lpstr>
      <vt:lpstr>6- Demonstration: class MyLinkedListTest</vt:lpstr>
      <vt:lpstr>6- Demonstration: class MyLinkedListTest</vt:lpstr>
      <vt:lpstr>6- Demonstration: class MySortedLL</vt:lpstr>
      <vt:lpstr>6- Demonstration: class MySortedLL…</vt:lpstr>
      <vt:lpstr>6- Demonstration: class MySortedLL…</vt:lpstr>
      <vt:lpstr>6- Demonstration: class MySortedLL…</vt:lpstr>
      <vt:lpstr>6- Demonstration: class MySortedLL_Test</vt:lpstr>
      <vt:lpstr>7: Managing groups using the java API</vt:lpstr>
      <vt:lpstr>8- Where a linked list should be used?</vt:lpstr>
      <vt:lpstr>8- Where a linked list should be used?</vt:lpstr>
      <vt:lpstr>Summary</vt:lpstr>
      <vt:lpstr>Summary</vt:lpstr>
      <vt:lpstr>Summary (continued)</vt:lpstr>
      <vt:lpstr>Summary</vt:lpstr>
      <vt:lpstr>Ôn tập</vt:lpstr>
      <vt:lpstr>Ôn tập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CSD- Reviews</dc:title>
  <dc:creator>SuTV</dc:creator>
  <cp:lastModifiedBy>Phong Nguyễn Trần</cp:lastModifiedBy>
  <cp:revision>68</cp:revision>
  <dcterms:created xsi:type="dcterms:W3CDTF">2020-04-07T07:28:07Z</dcterms:created>
  <dcterms:modified xsi:type="dcterms:W3CDTF">2020-09-19T13:42:33Z</dcterms:modified>
</cp:coreProperties>
</file>