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6" r:id="rId5"/>
    <p:sldId id="266" r:id="rId6"/>
    <p:sldId id="268" r:id="rId7"/>
    <p:sldId id="269" r:id="rId8"/>
    <p:sldId id="270" r:id="rId9"/>
    <p:sldId id="271" r:id="rId10"/>
    <p:sldId id="272" r:id="rId11"/>
    <p:sldId id="277" r:id="rId12"/>
    <p:sldId id="278" r:id="rId13"/>
    <p:sldId id="273" r:id="rId14"/>
    <p:sldId id="274" r:id="rId15"/>
    <p:sldId id="275" r:id="rId16"/>
    <p:sldId id="27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5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000000"/>
    <a:srgbClr val="FFFFFF"/>
    <a:srgbClr val="F6BF73"/>
    <a:srgbClr val="942D0B"/>
    <a:srgbClr val="76280B"/>
    <a:srgbClr val="F9D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1678" autoAdjust="0"/>
  </p:normalViewPr>
  <p:slideViewPr>
    <p:cSldViewPr snapToGrid="0">
      <p:cViewPr varScale="1">
        <p:scale>
          <a:sx n="82" d="100"/>
          <a:sy n="82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02-Nov-20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02-Nov-20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did you think at first?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obstacles did you encounter along the way?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How did you overcome those obstacles?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What images can you add to support your process?</a:t>
            </a:r>
          </a:p>
          <a:p>
            <a:endParaRPr lang="en-US" dirty="0"/>
          </a:p>
          <a:p>
            <a:r>
              <a:rPr lang="en-US" dirty="0"/>
              <a:t>This SmartArt allows you add images and text to help outline your process.  If a picture is worth a thousand words, then pictures and words should help you communicate this reflection on learning perfectly!  You can always click on Insert&gt;SmartArt to change this graphic or select the graphic and click on the Design contextual menu to change the colors.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1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E2CF92BE-F950-48F4-9EF5-67C06221F724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87C1-1B52-4BDC-84A7-7AE300732D5A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4603" y="5703005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F4DC69CF-71F7-4EE0-A87C-B30858CFDBF8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92629" y="5654738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718CC88C-A0FD-4236-A93F-CD11E52F432A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9338" y="5703005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E268-787A-49D0-8D09-B7DBC755E9A8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4503" y="5704397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1EC5-92B4-4B21-8D15-4524587A36FB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4503" y="5704397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B4B0-1FA7-4882-84B2-EF28A754D463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4503" y="5685537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B90FC4B1-2D08-4D3D-BDCA-714040FA222F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02067" y="5705031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9A4AD-DABF-4693-BC5F-EC4715021459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4602" y="5703005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4137F471-75F6-437D-A4DE-68D000021A4F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83442" y="5703005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8AB1-A550-451C-BF88-BB2EDE5F0C08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34603" y="5703005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E151-BC70-4D41-8146-BD05C1DBECD2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9344" y="5611794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9C2D-20D7-49D4-B1AF-6C9549F588BD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1057" y="5662606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1EC1-6F07-4D45-BC5C-6838F075C996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01079" y="5594738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3B0DD8EB-4835-4D8C-B284-A6851E7D46B7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65164" y="5703005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093C-3D5D-4A20-80C2-5CE271C70B12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34602" y="5703005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3AE559EA-CC96-4499-BCE1-D1D7C0DE203C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00427" y="5662501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2805-DEA5-4D92-B73C-B927394A8BBB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5552" y="5671902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4283E-B12F-4E07-9DF0-DEFBAF6BDA24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5552" y="5653429"/>
            <a:ext cx="1154151" cy="1090789"/>
          </a:xfrm>
        </p:spPr>
        <p:txBody>
          <a:bodyPr/>
          <a:lstStyle>
            <a:lvl1pPr>
              <a:defRPr sz="2000"/>
            </a:lvl1pPr>
          </a:lstStyle>
          <a:p>
            <a:fld id="{9E3FA76C-C565-46B6-8652-D75785E2521F}" type="slidenum">
              <a:rPr lang="en-US" smtClean="0"/>
              <a:pPr/>
              <a:t>‹#›</a:t>
            </a:fld>
            <a:endParaRPr lang="en-US" sz="20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18A5-482C-4C48-937D-C71ECDCF6D92}" type="datetime1">
              <a:rPr lang="en-US" noProof="0" smtClean="0"/>
              <a:t>02-Nov-20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Tran Phong – SE150974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3F7E-3ED2-4035-AA92-5B01DA25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 –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10C9-9B8C-4819-865E-36A3DC298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272" y="3002678"/>
            <a:ext cx="5246943" cy="2284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INSERT INTO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(col1, col2, col3, …, colN)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VALUES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(val1, val2, val3, …, valN)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B78E-A1F8-405D-A519-DD115DBC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7691" y="3160522"/>
            <a:ext cx="5246943" cy="164729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INSERT INTO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VALUES</a:t>
            </a:r>
          </a:p>
          <a:p>
            <a:pPr marL="0" indent="0" algn="l"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(val1, val2, val3, …, valN)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552B7-019B-4880-9354-D6F82424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10</a:t>
            </a:fld>
            <a:endParaRPr lang="en-US" sz="2000" dirty="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B929BE3-3B7A-426D-8D62-D5E26E07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72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3F7E-3ED2-4035-AA92-5B01DA25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 – Insert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552B7-019B-4880-9354-D6F82424C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11</a:t>
            </a:fld>
            <a:endParaRPr lang="en-US" sz="2000" dirty="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BB929BE3-3B7A-426D-8D62-D5E26E074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72" y="836497"/>
            <a:ext cx="914400" cy="91440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7B2928E-670E-47D8-AAF2-0C2210C6E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48394"/>
              </p:ext>
            </p:extLst>
          </p:nvPr>
        </p:nvGraphicFramePr>
        <p:xfrm>
          <a:off x="2032000" y="3429000"/>
          <a:ext cx="81280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80029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545771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688771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213429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Trần 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9,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ththao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Thị Thanh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 Điền, 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767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FDEA91-C271-41B7-83A9-05C5017E3543}"/>
              </a:ext>
            </a:extLst>
          </p:cNvPr>
          <p:cNvSpPr txBox="1"/>
          <p:nvPr/>
        </p:nvSpPr>
        <p:spPr>
          <a:xfrm>
            <a:off x="1934029" y="2841171"/>
            <a:ext cx="1973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highlight>
                  <a:srgbClr val="FFFFFF"/>
                </a:highlight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255189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FED4-A92C-49FB-9A4F-1A8B4897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924A-7D35-43DE-A5B2-BEEE4C9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19" y="2336872"/>
            <a:ext cx="3993969" cy="4040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UPDATE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SET</a:t>
            </a:r>
          </a:p>
          <a:p>
            <a:pPr marL="0" indent="0">
              <a:buNone/>
            </a:pP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col1 = val1,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col2 = val2,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col3 = val3,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[…]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colN = valN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[condition]]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C8097-4DD6-4AE3-8A7E-8A3D8154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43" y="5583391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pPr/>
              <a:t>12</a:t>
            </a:fld>
            <a:endParaRPr lang="en-US" sz="20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8122F803-C0D6-46A0-8CB9-D8FA4D05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79" y="836497"/>
            <a:ext cx="914400" cy="914400"/>
          </a:xfrm>
          <a:prstGeom prst="rect">
            <a:avLst/>
          </a:prstGeom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90C884EF-3BD2-4758-909E-13F322DA6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91066"/>
              </p:ext>
            </p:extLst>
          </p:nvPr>
        </p:nvGraphicFramePr>
        <p:xfrm>
          <a:off x="4674288" y="2085519"/>
          <a:ext cx="738094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5614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403696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441642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009990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Trần 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9,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ththao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Thị Thanh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 Điền, 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7674"/>
                  </a:ext>
                </a:extLst>
              </a:tr>
            </a:tbl>
          </a:graphicData>
        </a:graphic>
      </p:graphicFrame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913C2CA2-76C5-4CEA-8AEA-660826B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37607"/>
              </p:ext>
            </p:extLst>
          </p:nvPr>
        </p:nvGraphicFramePr>
        <p:xfrm>
          <a:off x="4674288" y="3706717"/>
          <a:ext cx="738094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5614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403696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441642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009990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ighlight>
                            <a:srgbClr val="008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 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highlight>
                            <a:srgbClr val="008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ththao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Thị Thanh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 Điền, 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76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21CE256-7C85-4DC9-9B36-C91AF7AC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607448"/>
              </p:ext>
            </p:extLst>
          </p:nvPr>
        </p:nvGraphicFramePr>
        <p:xfrm>
          <a:off x="4674288" y="5347259"/>
          <a:ext cx="738094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5614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403696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441642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009990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 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ighlight>
                            <a:srgbClr val="008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9,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ththao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Thị Thanh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ighlight>
                            <a:srgbClr val="0080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9,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7674"/>
                  </a:ext>
                </a:extLst>
              </a:tr>
            </a:tbl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A76FA3AE-92E5-4987-AAC2-3BAC14F6F87C}"/>
              </a:ext>
            </a:extLst>
          </p:cNvPr>
          <p:cNvSpPr/>
          <p:nvPr/>
        </p:nvSpPr>
        <p:spPr>
          <a:xfrm>
            <a:off x="8211877" y="3225450"/>
            <a:ext cx="340246" cy="43451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B468C20-884D-4554-BB5E-FCACDC83E53C}"/>
              </a:ext>
            </a:extLst>
          </p:cNvPr>
          <p:cNvSpPr/>
          <p:nvPr/>
        </p:nvSpPr>
        <p:spPr>
          <a:xfrm>
            <a:off x="8215945" y="4865992"/>
            <a:ext cx="340246" cy="43451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9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D97A-594B-40B2-A359-202FEE5D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DML -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04A3-7739-4F37-A9B1-4A3CC33BE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305" y="3656641"/>
            <a:ext cx="3993968" cy="127203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DELETE FROM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table_name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[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WHERE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[condition]]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B7F66-B19D-409F-B2F3-BA99EF78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44" y="5767211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smtClean="0"/>
              <a:pPr/>
              <a:t>13</a:t>
            </a:fld>
            <a:endParaRPr lang="en-US" sz="2000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5F471F53-02AD-467E-81D7-EE4AEA3C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1079" y="836497"/>
            <a:ext cx="914400" cy="914400"/>
          </a:xfrm>
          <a:prstGeom prst="rect">
            <a:avLst/>
          </a:prstGeom>
        </p:spPr>
      </p:pic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DF6270EB-CE13-45DB-8D0A-91760685D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084223"/>
              </p:ext>
            </p:extLst>
          </p:nvPr>
        </p:nvGraphicFramePr>
        <p:xfrm>
          <a:off x="4674288" y="2085519"/>
          <a:ext cx="738094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5614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403696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441642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009990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Trần 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9,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ththao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Thị Thanh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 Điền, 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 Ngọc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2,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3227"/>
                  </a:ext>
                </a:extLst>
              </a:tr>
            </a:tbl>
          </a:graphicData>
        </a:graphic>
      </p:graphicFrame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C11698-2000-43E1-BE38-A4E5FD3B2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54201"/>
              </p:ext>
            </p:extLst>
          </p:nvPr>
        </p:nvGraphicFramePr>
        <p:xfrm>
          <a:off x="4674288" y="4061075"/>
          <a:ext cx="7380942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5614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403696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441642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009990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ththao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Thị Thanh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 Điền, 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 Ngọc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2,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4838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3DF72B3-9F75-4F27-B142-4BE2262F8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91387"/>
              </p:ext>
            </p:extLst>
          </p:nvPr>
        </p:nvGraphicFramePr>
        <p:xfrm>
          <a:off x="4674288" y="5673769"/>
          <a:ext cx="7380942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5614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403696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441642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009990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33205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E476EF98-DA73-4052-8E44-640C50962C57}"/>
              </a:ext>
            </a:extLst>
          </p:cNvPr>
          <p:cNvSpPr/>
          <p:nvPr/>
        </p:nvSpPr>
        <p:spPr>
          <a:xfrm>
            <a:off x="8194636" y="3602976"/>
            <a:ext cx="340246" cy="43451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2775A77-BF51-482B-B9B2-8816234479F9}"/>
              </a:ext>
            </a:extLst>
          </p:cNvPr>
          <p:cNvSpPr/>
          <p:nvPr/>
        </p:nvSpPr>
        <p:spPr>
          <a:xfrm>
            <a:off x="8194636" y="5194214"/>
            <a:ext cx="340246" cy="434512"/>
          </a:xfrm>
          <a:prstGeom prst="down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F73-80EB-4F83-817C-AD5F4660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Statements – 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5308-A9A2-48D8-B7AC-19A64D253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971" y="2386740"/>
            <a:ext cx="6456668" cy="165813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SELECT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[column_list]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FROM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table1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0070C0"/>
                </a:solidFill>
                <a:highlight>
                  <a:srgbClr val="FFFFFF"/>
                </a:highlight>
              </a:rPr>
              <a:t>INNER JOIN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table2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ON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table1.common_col = table2.common_col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B0FFC-9018-40DC-9735-29203327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81" y="2065242"/>
            <a:ext cx="4700058" cy="21275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/>
              <a:t>INNER JOIN statement will compare </a:t>
            </a:r>
            <a:r>
              <a:rPr lang="en-US" sz="2000" b="1">
                <a:solidFill>
                  <a:schemeClr val="accent2"/>
                </a:solidFill>
              </a:rPr>
              <a:t>each row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in </a:t>
            </a:r>
            <a:r>
              <a:rPr lang="en-US" sz="2000" i="1"/>
              <a:t>table1</a:t>
            </a:r>
            <a:r>
              <a:rPr lang="en-US" sz="2000"/>
              <a:t> with </a:t>
            </a:r>
            <a:r>
              <a:rPr lang="en-US" sz="2000" b="1">
                <a:solidFill>
                  <a:schemeClr val="accent2"/>
                </a:solidFill>
              </a:rPr>
              <a:t>each row </a:t>
            </a:r>
            <a:r>
              <a:rPr lang="en-US" sz="2000"/>
              <a:t>in </a:t>
            </a:r>
            <a:r>
              <a:rPr lang="en-US" sz="2000" i="1"/>
              <a:t>table2</a:t>
            </a:r>
            <a:r>
              <a:rPr lang="en-US" sz="2000"/>
              <a:t> to find all PARES OF ROWS in 2 tables that </a:t>
            </a:r>
            <a:r>
              <a:rPr lang="en-US" sz="2000" b="1">
                <a:solidFill>
                  <a:schemeClr val="accent2"/>
                </a:solidFill>
              </a:rPr>
              <a:t>satisfy the join condition</a:t>
            </a:r>
            <a:r>
              <a:rPr lang="en-US" sz="200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A7B72-41E0-4627-BC2E-31F0BCE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14</a:t>
            </a:fld>
            <a:endParaRPr lang="en-US" sz="2000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BD8809CB-7E19-4005-B82C-742CE7BC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1" y="836497"/>
            <a:ext cx="914400" cy="914400"/>
          </a:xfrm>
          <a:prstGeom prst="rect">
            <a:avLst/>
          </a:prstGeom>
        </p:spPr>
      </p:pic>
      <p:pic>
        <p:nvPicPr>
          <p:cNvPr id="1026" name="Picture 2" descr="INNER JOIN trong SQL">
            <a:extLst>
              <a:ext uri="{FF2B5EF4-FFF2-40B4-BE49-F238E27FC236}">
                <a16:creationId xmlns:a16="http://schemas.microsoft.com/office/drawing/2014/main" id="{CDF995CB-B8DE-44FB-9FD2-E4096024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71" y="4044875"/>
            <a:ext cx="3306575" cy="251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2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ECA-AE0F-4F67-83BC-E9AFF54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Statements – RIGHT JOIN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3386-2B55-46F1-959A-4C94AF79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15</a:t>
            </a:fld>
            <a:endParaRPr lang="en-US" sz="2000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949A30A0-0990-4B09-AB6D-BF3B41C9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954" y="836497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0071B9-963F-44A0-8709-2A478B6CDBB0}"/>
              </a:ext>
            </a:extLst>
          </p:cNvPr>
          <p:cNvSpPr txBox="1">
            <a:spLocks/>
          </p:cNvSpPr>
          <p:nvPr/>
        </p:nvSpPr>
        <p:spPr>
          <a:xfrm>
            <a:off x="5598562" y="2336873"/>
            <a:ext cx="6456668" cy="1658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SELECT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[column_list]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table1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70C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RIGHT JOIN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table1.common_col = table2.common_col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AC0D0A-C79B-4C3C-9AFD-86C67B3D3E0A}"/>
              </a:ext>
            </a:extLst>
          </p:cNvPr>
          <p:cNvSpPr txBox="1">
            <a:spLocks/>
          </p:cNvSpPr>
          <p:nvPr/>
        </p:nvSpPr>
        <p:spPr>
          <a:xfrm>
            <a:off x="680321" y="2102164"/>
            <a:ext cx="4700058" cy="2127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RIGHT JOIN statement will return </a:t>
            </a:r>
            <a:r>
              <a:rPr lang="en-US" sz="2000" b="1">
                <a:solidFill>
                  <a:schemeClr val="accent2"/>
                </a:solidFill>
              </a:rPr>
              <a:t>all the rows of the table on the </a:t>
            </a:r>
            <a:r>
              <a:rPr lang="en-US" sz="2000" b="1" u="sng">
                <a:solidFill>
                  <a:schemeClr val="accent2"/>
                </a:solidFill>
              </a:rPr>
              <a:t>right</a:t>
            </a:r>
            <a:r>
              <a:rPr lang="en-US" sz="2000"/>
              <a:t>, even if there aren’t any matched result, and the </a:t>
            </a:r>
            <a:r>
              <a:rPr lang="en-US" sz="2000" b="1">
                <a:solidFill>
                  <a:schemeClr val="accent2"/>
                </a:solidFill>
              </a:rPr>
              <a:t>rows of the table on the </a:t>
            </a:r>
            <a:r>
              <a:rPr lang="en-US" sz="2000" b="1" u="sng">
                <a:solidFill>
                  <a:schemeClr val="accent2"/>
                </a:solidFill>
              </a:rPr>
              <a:t>left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r>
              <a:rPr lang="en-US" sz="2000"/>
              <a:t>that </a:t>
            </a:r>
            <a:r>
              <a:rPr lang="en-US" sz="2000" b="1">
                <a:solidFill>
                  <a:schemeClr val="accent2"/>
                </a:solidFill>
              </a:rPr>
              <a:t>satisfy the join condition</a:t>
            </a:r>
            <a:r>
              <a:rPr lang="en-US" sz="2000"/>
              <a:t>.</a:t>
            </a:r>
          </a:p>
        </p:txBody>
      </p:sp>
      <p:pic>
        <p:nvPicPr>
          <p:cNvPr id="2050" name="Picture 2" descr="RIGHT JOIN trong SQL">
            <a:extLst>
              <a:ext uri="{FF2B5EF4-FFF2-40B4-BE49-F238E27FC236}">
                <a16:creationId xmlns:a16="http://schemas.microsoft.com/office/drawing/2014/main" id="{72C2F9C1-8E0E-442C-A285-0C9A26F00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41" y="4099069"/>
            <a:ext cx="3507641" cy="22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F73-80EB-4F83-817C-AD5F4660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Statements –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5308-A9A2-48D8-B7AC-19A64D253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971" y="2386740"/>
            <a:ext cx="6456668" cy="165813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SELECT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[column_list]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FROM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table1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0070C0"/>
                </a:solidFill>
                <a:highlight>
                  <a:srgbClr val="FFFFFF"/>
                </a:highlight>
              </a:rPr>
              <a:t>LEFT JOIN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table2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ON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table1.common_col = table2.common_col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A7B72-41E0-4627-BC2E-31F0BCE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16</a:t>
            </a:fld>
            <a:endParaRPr lang="en-US" sz="2000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BD8809CB-7E19-4005-B82C-742CE7BC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1" y="836497"/>
            <a:ext cx="914400" cy="91440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7A53D63-4CD4-45FD-835F-698D76A81F10}"/>
              </a:ext>
            </a:extLst>
          </p:cNvPr>
          <p:cNvSpPr txBox="1">
            <a:spLocks/>
          </p:cNvSpPr>
          <p:nvPr/>
        </p:nvSpPr>
        <p:spPr>
          <a:xfrm>
            <a:off x="6842181" y="2152031"/>
            <a:ext cx="4700058" cy="2127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LEFT JOIN statement will return </a:t>
            </a:r>
            <a:r>
              <a:rPr lang="en-US" sz="2000" b="1">
                <a:solidFill>
                  <a:schemeClr val="accent2"/>
                </a:solidFill>
              </a:rPr>
              <a:t>all the rows of the table on the </a:t>
            </a:r>
            <a:r>
              <a:rPr lang="en-US" sz="2000" b="1" u="sng">
                <a:solidFill>
                  <a:schemeClr val="accent2"/>
                </a:solidFill>
              </a:rPr>
              <a:t>left</a:t>
            </a:r>
            <a:r>
              <a:rPr lang="en-US" sz="2000"/>
              <a:t>, even if there aren’t any matched result, and the </a:t>
            </a:r>
            <a:r>
              <a:rPr lang="en-US" sz="2000" b="1">
                <a:solidFill>
                  <a:schemeClr val="accent2"/>
                </a:solidFill>
              </a:rPr>
              <a:t>rows of the table on the </a:t>
            </a:r>
            <a:r>
              <a:rPr lang="en-US" sz="2000" b="1" u="sng">
                <a:solidFill>
                  <a:schemeClr val="accent2"/>
                </a:solidFill>
              </a:rPr>
              <a:t>right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r>
              <a:rPr lang="en-US" sz="2000"/>
              <a:t>that </a:t>
            </a:r>
            <a:r>
              <a:rPr lang="en-US" sz="2000" b="1">
                <a:solidFill>
                  <a:schemeClr val="accent2"/>
                </a:solidFill>
              </a:rPr>
              <a:t>satisfy the join condition</a:t>
            </a:r>
            <a:r>
              <a:rPr lang="en-US" sz="2000"/>
              <a:t>.</a:t>
            </a:r>
          </a:p>
        </p:txBody>
      </p:sp>
      <p:pic>
        <p:nvPicPr>
          <p:cNvPr id="3074" name="Picture 2" descr="lEFT JOIN trong SQL">
            <a:extLst>
              <a:ext uri="{FF2B5EF4-FFF2-40B4-BE49-F238E27FC236}">
                <a16:creationId xmlns:a16="http://schemas.microsoft.com/office/drawing/2014/main" id="{BB8B6ED5-33B2-4B9A-BF4F-C2F972B4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2" y="4044875"/>
            <a:ext cx="3581362" cy="23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ECA-AE0F-4F67-83BC-E9AFF54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Statements – FULL JOIN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3386-2B55-46F1-959A-4C94AF79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17</a:t>
            </a:fld>
            <a:endParaRPr lang="en-US" sz="2000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949A30A0-0990-4B09-AB6D-BF3B41C9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954" y="836497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0071B9-963F-44A0-8709-2A478B6CDBB0}"/>
              </a:ext>
            </a:extLst>
          </p:cNvPr>
          <p:cNvSpPr txBox="1">
            <a:spLocks/>
          </p:cNvSpPr>
          <p:nvPr/>
        </p:nvSpPr>
        <p:spPr>
          <a:xfrm>
            <a:off x="5598562" y="2336873"/>
            <a:ext cx="6456668" cy="1658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SELECT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[column_list]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FROM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table1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0070C0"/>
                </a:solidFill>
                <a:highlight>
                  <a:srgbClr val="FFFFFF"/>
                </a:highlight>
              </a:rPr>
              <a:t>FULL JOIN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ON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table1.common_col = table2.common_col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CAC0D0A-C79B-4C3C-9AFD-86C67B3D3E0A}"/>
              </a:ext>
            </a:extLst>
          </p:cNvPr>
          <p:cNvSpPr txBox="1">
            <a:spLocks/>
          </p:cNvSpPr>
          <p:nvPr/>
        </p:nvSpPr>
        <p:spPr>
          <a:xfrm>
            <a:off x="680321" y="2102165"/>
            <a:ext cx="4225166" cy="174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FULL JOIN statement will return the </a:t>
            </a:r>
            <a:r>
              <a:rPr lang="en-US" sz="2000" b="1">
                <a:solidFill>
                  <a:schemeClr val="accent2"/>
                </a:solidFill>
              </a:rPr>
              <a:t>combined table </a:t>
            </a:r>
            <a:r>
              <a:rPr lang="en-US" sz="2000"/>
              <a:t>of RIGHT JOIN and LEFT JOIN.</a:t>
            </a:r>
          </a:p>
        </p:txBody>
      </p:sp>
      <p:pic>
        <p:nvPicPr>
          <p:cNvPr id="4098" name="Picture 2" descr="FULL JOIN trong SQL">
            <a:extLst>
              <a:ext uri="{FF2B5EF4-FFF2-40B4-BE49-F238E27FC236}">
                <a16:creationId xmlns:a16="http://schemas.microsoft.com/office/drawing/2014/main" id="{7B42B85E-98D9-426C-BFA2-5062AE67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447" y="3995008"/>
            <a:ext cx="3548735" cy="217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74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6F73-80EB-4F83-817C-AD5F4660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Statements – 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5308-A9A2-48D8-B7AC-19A64D253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971" y="2386740"/>
            <a:ext cx="6456668" cy="108093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SELECT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[column_list]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</a:rPr>
              <a:t>FROM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table1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rgbClr val="0070C0"/>
                </a:solidFill>
                <a:highlight>
                  <a:srgbClr val="FFFFFF"/>
                </a:highlight>
              </a:rPr>
              <a:t>CROSS JOIN</a:t>
            </a:r>
            <a:r>
              <a:rPr lang="en-US">
                <a:highlight>
                  <a:srgbClr val="FFFFFF"/>
                </a:highlight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</a:rPr>
              <a:t>table2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A7B72-41E0-4627-BC2E-31F0BCE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18</a:t>
            </a:fld>
            <a:endParaRPr lang="en-US" sz="2000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BD8809CB-7E19-4005-B82C-742CE7BCD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971" y="836497"/>
            <a:ext cx="914400" cy="914400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7A53D63-4CD4-45FD-835F-698D76A81F10}"/>
              </a:ext>
            </a:extLst>
          </p:cNvPr>
          <p:cNvSpPr txBox="1">
            <a:spLocks/>
          </p:cNvSpPr>
          <p:nvPr/>
        </p:nvSpPr>
        <p:spPr>
          <a:xfrm>
            <a:off x="6842181" y="2152030"/>
            <a:ext cx="4700058" cy="258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/>
              <a:t>CROSS JOIN statement will return </a:t>
            </a:r>
            <a:r>
              <a:rPr lang="en-US" sz="2000" b="1">
                <a:solidFill>
                  <a:schemeClr val="accent2"/>
                </a:solidFill>
              </a:rPr>
              <a:t>all of possible cases</a:t>
            </a:r>
            <a:r>
              <a:rPr lang="en-US" sz="2000"/>
              <a:t> when we combine each row of table1 to every single row of table2 (</a:t>
            </a:r>
            <a:r>
              <a:rPr lang="en-US" sz="2000" b="1">
                <a:solidFill>
                  <a:schemeClr val="accent2"/>
                </a:solidFill>
              </a:rPr>
              <a:t>Descartes Product </a:t>
            </a:r>
            <a:r>
              <a:rPr lang="en-US" sz="2000"/>
              <a:t>between table1 and table2).</a:t>
            </a:r>
          </a:p>
        </p:txBody>
      </p:sp>
    </p:spTree>
    <p:extLst>
      <p:ext uri="{BB962C8B-B14F-4D97-AF65-F5344CB8AC3E}">
        <p14:creationId xmlns:p14="http://schemas.microsoft.com/office/powerpoint/2010/main" val="9251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FECA-AE0F-4F67-83BC-E9AFF54A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Statements</a:t>
            </a:r>
            <a:br>
              <a:rPr lang="en-US"/>
            </a:br>
            <a:r>
              <a:rPr lang="en-US"/>
              <a:t>FULL JOIN vs. CROSS JOIN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D72F9-4500-46B2-99E4-299AD207D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FULL JOIN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6BD29-A650-461B-96BF-B36C7876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064506"/>
          </a:xfrm>
        </p:spPr>
        <p:txBody>
          <a:bodyPr>
            <a:normAutofit/>
          </a:bodyPr>
          <a:lstStyle/>
          <a:p>
            <a:r>
              <a:rPr lang="en-US" sz="2000"/>
              <a:t>Return the </a:t>
            </a:r>
            <a:r>
              <a:rPr lang="en-US" sz="2000" b="1">
                <a:solidFill>
                  <a:schemeClr val="accent2"/>
                </a:solidFill>
              </a:rPr>
              <a:t>combined table </a:t>
            </a:r>
            <a:r>
              <a:rPr lang="en-US" sz="2000"/>
              <a:t>of RIGHT JOIN and LEFT JOIN.</a:t>
            </a:r>
          </a:p>
          <a:p>
            <a:r>
              <a:rPr lang="en-US" sz="2000" b="1">
                <a:highlight>
                  <a:srgbClr val="F6BF73"/>
                </a:highlight>
              </a:rPr>
              <a:t>NULL</a:t>
            </a:r>
            <a:r>
              <a:rPr lang="en-US" sz="2000" b="1"/>
              <a:t> </a:t>
            </a:r>
            <a:r>
              <a:rPr lang="en-US" sz="2000"/>
              <a:t>is value for the attributes that doesn’t satisfy the join condition.</a:t>
            </a:r>
          </a:p>
          <a:p>
            <a:r>
              <a:rPr lang="en-US" sz="2000" b="1">
                <a:highlight>
                  <a:srgbClr val="F6BF73"/>
                </a:highlight>
              </a:rPr>
              <a:t>ON part.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89E7A9-E457-44B4-8C75-567159269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CROSS JOIN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DD3390-40DE-41C4-86A8-B8625E6A5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848278"/>
          </a:xfrm>
        </p:spPr>
        <p:txBody>
          <a:bodyPr>
            <a:normAutofit/>
          </a:bodyPr>
          <a:lstStyle/>
          <a:p>
            <a:r>
              <a:rPr lang="en-US" sz="2000"/>
              <a:t>Return </a:t>
            </a:r>
            <a:r>
              <a:rPr lang="en-US" sz="2000" b="1">
                <a:solidFill>
                  <a:schemeClr val="accent2"/>
                </a:solidFill>
              </a:rPr>
              <a:t>all of possible cases</a:t>
            </a:r>
            <a:r>
              <a:rPr lang="en-US" sz="2000"/>
              <a:t> when we combine each row of table1 to every single row of table2 (</a:t>
            </a:r>
            <a:r>
              <a:rPr lang="en-US" sz="2000" b="1">
                <a:solidFill>
                  <a:schemeClr val="accent2"/>
                </a:solidFill>
              </a:rPr>
              <a:t>Descartes Product </a:t>
            </a:r>
            <a:r>
              <a:rPr lang="en-US" sz="2000"/>
              <a:t>between table1 and table2).</a:t>
            </a:r>
          </a:p>
          <a:p>
            <a:r>
              <a:rPr lang="en-US" sz="2000" b="1">
                <a:highlight>
                  <a:srgbClr val="F6BF73"/>
                </a:highlight>
              </a:rPr>
              <a:t>No ON part</a:t>
            </a:r>
            <a:r>
              <a:rPr lang="en-US" sz="200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E3386-2B55-46F1-959A-4C94AF79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19</a:t>
            </a:fld>
            <a:endParaRPr lang="en-US" sz="2000" dirty="0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949A30A0-0990-4B09-AB6D-BF3B41C9A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0954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2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2147" y="2053888"/>
            <a:ext cx="3666931" cy="4050883"/>
          </a:xfrm>
        </p:spPr>
        <p:txBody>
          <a:bodyPr>
            <a:normAutofit/>
          </a:bodyPr>
          <a:lstStyle/>
          <a:p>
            <a:r>
              <a:rPr lang="en-US" b="1"/>
              <a:t>DDL</a:t>
            </a:r>
          </a:p>
          <a:p>
            <a:pPr lvl="1"/>
            <a:r>
              <a:rPr lang="en-US"/>
              <a:t>Create, Alter DATABASE</a:t>
            </a:r>
          </a:p>
          <a:p>
            <a:pPr lvl="1"/>
            <a:r>
              <a:rPr lang="en-US"/>
              <a:t>Create, Alter TABLE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DML</a:t>
            </a:r>
          </a:p>
          <a:p>
            <a:pPr lvl="1"/>
            <a:r>
              <a:rPr lang="en-US"/>
              <a:t>Insert, Update, Delete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b="1"/>
              <a:t>DCL</a:t>
            </a:r>
          </a:p>
          <a:p>
            <a:pPr lvl="1"/>
            <a:r>
              <a:rPr lang="en-US"/>
              <a:t>GRANT</a:t>
            </a:r>
          </a:p>
          <a:p>
            <a:pPr lvl="1"/>
            <a:r>
              <a:rPr lang="en-US"/>
              <a:t>REVOKE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B37AD8-6121-4B47-BBB3-7C68D7F2DBFD}"/>
              </a:ext>
            </a:extLst>
          </p:cNvPr>
          <p:cNvSpPr txBox="1">
            <a:spLocks/>
          </p:cNvSpPr>
          <p:nvPr/>
        </p:nvSpPr>
        <p:spPr>
          <a:xfrm>
            <a:off x="6742924" y="2147194"/>
            <a:ext cx="3666931" cy="3385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JOIN</a:t>
            </a:r>
            <a:r>
              <a:rPr lang="en-US"/>
              <a:t> statement</a:t>
            </a:r>
          </a:p>
          <a:p>
            <a:pPr lvl="1"/>
            <a:r>
              <a:rPr lang="en-US"/>
              <a:t>INNER JOIN</a:t>
            </a:r>
          </a:p>
          <a:p>
            <a:pPr lvl="1"/>
            <a:r>
              <a:rPr lang="en-US"/>
              <a:t>OUTER JOIN</a:t>
            </a:r>
          </a:p>
          <a:p>
            <a:pPr lvl="1"/>
            <a:r>
              <a:rPr lang="en-US"/>
              <a:t>LEFT JOIN</a:t>
            </a:r>
          </a:p>
          <a:p>
            <a:pPr lvl="1"/>
            <a:r>
              <a:rPr lang="en-US"/>
              <a:t>RIGHT JOIN</a:t>
            </a:r>
          </a:p>
          <a:p>
            <a:pPr lvl="1"/>
            <a:r>
              <a:rPr lang="en-US"/>
              <a:t>FULL JOIN</a:t>
            </a:r>
          </a:p>
          <a:p>
            <a:pPr lvl="1"/>
            <a:r>
              <a:rPr lang="en-US"/>
              <a:t>CROSS JOIN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B9ADAA-010F-4E8E-AE80-BF92BF7B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z="2000" noProof="0" smtClean="0"/>
              <a:t>2</a:t>
            </a:fld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Tran Phong – SE150974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936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earning icon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2534" y="2277823"/>
            <a:ext cx="3666931" cy="3553809"/>
          </a:xfrm>
        </p:spPr>
        <p:txBody>
          <a:bodyPr>
            <a:normAutofit/>
          </a:bodyPr>
          <a:lstStyle/>
          <a:p>
            <a:r>
              <a:rPr lang="en-US" b="1"/>
              <a:t>VIEW</a:t>
            </a:r>
          </a:p>
          <a:p>
            <a:pPr lvl="1"/>
            <a:r>
              <a:rPr lang="en-US" b="1"/>
              <a:t>Create View</a:t>
            </a:r>
          </a:p>
          <a:p>
            <a:pPr lvl="1"/>
            <a:r>
              <a:rPr lang="en-US" b="1"/>
              <a:t>Insert View</a:t>
            </a:r>
          </a:p>
          <a:p>
            <a:pPr lvl="1"/>
            <a:r>
              <a:rPr lang="en-US" b="1"/>
              <a:t>Delete from View</a:t>
            </a:r>
          </a:p>
          <a:p>
            <a:pPr lvl="1"/>
            <a:r>
              <a:rPr lang="en-US" b="1"/>
              <a:t>Drop View</a:t>
            </a:r>
          </a:p>
          <a:p>
            <a:r>
              <a:rPr lang="en-US" b="1"/>
              <a:t>STORED PROCEDURE</a:t>
            </a:r>
          </a:p>
          <a:p>
            <a:pPr lvl="1"/>
            <a:r>
              <a:rPr lang="en-US" b="1"/>
              <a:t>No parameter</a:t>
            </a:r>
          </a:p>
          <a:p>
            <a:pPr lvl="1"/>
            <a:r>
              <a:rPr lang="en-US" b="1"/>
              <a:t>With parameters</a:t>
            </a:r>
          </a:p>
          <a:p>
            <a:r>
              <a:rPr lang="en-US" b="1"/>
              <a:t>TRIGGER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B9ADAA-010F-4E8E-AE80-BF92BF7B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z="2000" noProof="0" smtClean="0"/>
              <a:t>21</a:t>
            </a:fld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399380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– Create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22</a:t>
            </a:fld>
            <a:endParaRPr lang="en-US" sz="2000" dirty="0"/>
          </a:p>
        </p:txBody>
      </p:sp>
      <p:pic>
        <p:nvPicPr>
          <p:cNvPr id="6" name="Content Placeholder 5" descr="Eye">
            <a:extLst>
              <a:ext uri="{FF2B5EF4-FFF2-40B4-BE49-F238E27FC236}">
                <a16:creationId xmlns:a16="http://schemas.microsoft.com/office/drawing/2014/main" id="{4E4E581B-B764-437D-9B21-FE261E7EE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909" y="836497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E355A-2CDE-45E6-9B56-47CC113FA210}"/>
              </a:ext>
            </a:extLst>
          </p:cNvPr>
          <p:cNvSpPr txBox="1"/>
          <p:nvPr/>
        </p:nvSpPr>
        <p:spPr>
          <a:xfrm>
            <a:off x="236604" y="3051109"/>
            <a:ext cx="5511054" cy="186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CREATE VIEW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view_name 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AS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SELECT</a:t>
            </a:r>
            <a:r>
              <a:rPr lang="en-US" sz="240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column1, column2,…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en-US" sz="240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en-US" sz="240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condition]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74DFF-919D-4EBB-9EAC-85BCFA6E0183}"/>
              </a:ext>
            </a:extLst>
          </p:cNvPr>
          <p:cNvSpPr txBox="1"/>
          <p:nvPr/>
        </p:nvSpPr>
        <p:spPr>
          <a:xfrm>
            <a:off x="6444342" y="3051109"/>
            <a:ext cx="5511054" cy="231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CREATE VIEW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view_name 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AS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SELECT</a:t>
            </a:r>
            <a:r>
              <a:rPr lang="en-US" sz="240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column1, column2,…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en-US" sz="240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</a:t>
            </a:r>
          </a:p>
          <a:p>
            <a:pPr>
              <a:lnSpc>
                <a:spcPts val="3500"/>
              </a:lnSpc>
            </a:pPr>
            <a:r>
              <a:rPr lang="en-US" sz="2400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en-US" sz="2400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condition</a:t>
            </a:r>
          </a:p>
          <a:p>
            <a:pPr>
              <a:lnSpc>
                <a:spcPts val="3500"/>
              </a:lnSpc>
            </a:pPr>
            <a:r>
              <a:rPr lang="en-US" sz="24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WITH CHECK OPTION</a:t>
            </a:r>
          </a:p>
        </p:txBody>
      </p:sp>
    </p:spTree>
    <p:extLst>
      <p:ext uri="{BB962C8B-B14F-4D97-AF65-F5344CB8AC3E}">
        <p14:creationId xmlns:p14="http://schemas.microsoft.com/office/powerpoint/2010/main" val="17909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– Insert data into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23</a:t>
            </a:fld>
            <a:endParaRPr lang="en-US" sz="2000" dirty="0"/>
          </a:p>
        </p:txBody>
      </p:sp>
      <p:pic>
        <p:nvPicPr>
          <p:cNvPr id="6" name="Content Placeholder 5" descr="Eye">
            <a:extLst>
              <a:ext uri="{FF2B5EF4-FFF2-40B4-BE49-F238E27FC236}">
                <a16:creationId xmlns:a16="http://schemas.microsoft.com/office/drawing/2014/main" id="{4E4E581B-B764-437D-9B21-FE261E7EEA3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552" y="836497"/>
            <a:ext cx="914400" cy="91440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9AFF53-DA60-4FC1-8A38-4D9C7037D02A}"/>
              </a:ext>
            </a:extLst>
          </p:cNvPr>
          <p:cNvSpPr txBox="1">
            <a:spLocks/>
          </p:cNvSpPr>
          <p:nvPr/>
        </p:nvSpPr>
        <p:spPr>
          <a:xfrm>
            <a:off x="755272" y="3002678"/>
            <a:ext cx="5246943" cy="19658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INSERT INTO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view_name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(col1, col2, col3, …, colN)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(val1, val2, val3, …, valN)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99834F1-C09F-4757-AA03-DB93BEF9C113}"/>
              </a:ext>
            </a:extLst>
          </p:cNvPr>
          <p:cNvSpPr txBox="1">
            <a:spLocks/>
          </p:cNvSpPr>
          <p:nvPr/>
        </p:nvSpPr>
        <p:spPr>
          <a:xfrm>
            <a:off x="6375105" y="3238932"/>
            <a:ext cx="5454847" cy="14933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INSERT INTO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view_name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(val1, val2, val3, …, valN)</a:t>
            </a:r>
          </a:p>
        </p:txBody>
      </p:sp>
    </p:spTree>
    <p:extLst>
      <p:ext uri="{BB962C8B-B14F-4D97-AF65-F5344CB8AC3E}">
        <p14:creationId xmlns:p14="http://schemas.microsoft.com/office/powerpoint/2010/main" val="428381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– Delete data from View &amp; Drop 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24</a:t>
            </a:fld>
            <a:endParaRPr lang="en-US" sz="2000" dirty="0"/>
          </a:p>
        </p:txBody>
      </p:sp>
      <p:pic>
        <p:nvPicPr>
          <p:cNvPr id="6" name="Content Placeholder 5" descr="Eye">
            <a:extLst>
              <a:ext uri="{FF2B5EF4-FFF2-40B4-BE49-F238E27FC236}">
                <a16:creationId xmlns:a16="http://schemas.microsoft.com/office/drawing/2014/main" id="{4E4E581B-B764-437D-9B21-FE261E7EE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072" y="836497"/>
            <a:ext cx="914400" cy="9144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DB3C32-1B48-4ED6-98E4-B88F940CD3D0}"/>
              </a:ext>
            </a:extLst>
          </p:cNvPr>
          <p:cNvSpPr txBox="1">
            <a:spLocks/>
          </p:cNvSpPr>
          <p:nvPr/>
        </p:nvSpPr>
        <p:spPr>
          <a:xfrm>
            <a:off x="627926" y="3105250"/>
            <a:ext cx="4578556" cy="2112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highlight>
                  <a:srgbClr val="000000"/>
                </a:highlight>
                <a:ea typeface="Fira Code" panose="020B0809050000020004" pitchFamily="49" charset="0"/>
              </a:rPr>
              <a:t>Delete data from 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>
              <a:highlight>
                <a:srgbClr val="000000"/>
              </a:highlight>
              <a:ea typeface="Fira Code" panose="020B08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DELETE FROM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view_name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[condition]]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7AC62-53B6-495C-88A8-978A256863E6}"/>
              </a:ext>
            </a:extLst>
          </p:cNvPr>
          <p:cNvSpPr txBox="1"/>
          <p:nvPr/>
        </p:nvSpPr>
        <p:spPr>
          <a:xfrm>
            <a:off x="5630627" y="3148169"/>
            <a:ext cx="61208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>
                <a:highlight>
                  <a:srgbClr val="000000"/>
                </a:highlight>
                <a:ea typeface="Fira Code" panose="020B0809050000020004" pitchFamily="49" charset="0"/>
              </a:rPr>
              <a:t>Drop View</a:t>
            </a:r>
          </a:p>
          <a:p>
            <a:pPr marL="0" indent="0" algn="ctr">
              <a:buNone/>
            </a:pPr>
            <a:endParaRPr lang="en-US" sz="2400">
              <a:highlight>
                <a:srgbClr val="000000"/>
              </a:highlight>
              <a:ea typeface="Fira Code" panose="020B0809050000020004" pitchFamily="49" charset="0"/>
            </a:endParaRPr>
          </a:p>
          <a:p>
            <a:pPr marL="0" indent="0" algn="ctr">
              <a:buNone/>
            </a:pPr>
            <a:r>
              <a:rPr lang="en-US" sz="2400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DROP VIEW </a:t>
            </a:r>
            <a:r>
              <a:rPr lang="en-US" sz="2400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view_name</a:t>
            </a:r>
          </a:p>
        </p:txBody>
      </p:sp>
    </p:spTree>
    <p:extLst>
      <p:ext uri="{BB962C8B-B14F-4D97-AF65-F5344CB8AC3E}">
        <p14:creationId xmlns:p14="http://schemas.microsoft.com/office/powerpoint/2010/main" val="114969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25</a:t>
            </a:fld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AAF08-AD58-46E7-B4B5-7E96DB3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670" y="2508274"/>
            <a:ext cx="5052660" cy="3462208"/>
          </a:xfrm>
          <a:prstGeom prst="rect">
            <a:avLst/>
          </a:prstGeom>
        </p:spPr>
      </p:pic>
      <p:pic>
        <p:nvPicPr>
          <p:cNvPr id="8" name="Graphic 7" descr="Branching diagram">
            <a:extLst>
              <a:ext uri="{FF2B5EF4-FFF2-40B4-BE49-F238E27FC236}">
                <a16:creationId xmlns:a16="http://schemas.microsoft.com/office/drawing/2014/main" id="{3AA9FA9E-CED7-47A1-8F8F-01AFAC8A4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5552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 – NO PARAMETER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26</a:t>
            </a:fld>
            <a:endParaRPr lang="en-US" sz="2000" dirty="0"/>
          </a:p>
        </p:txBody>
      </p:sp>
      <p:pic>
        <p:nvPicPr>
          <p:cNvPr id="5" name="Graphic 4" descr="Branching diagram">
            <a:extLst>
              <a:ext uri="{FF2B5EF4-FFF2-40B4-BE49-F238E27FC236}">
                <a16:creationId xmlns:a16="http://schemas.microsoft.com/office/drawing/2014/main" id="{D35809B4-351A-4C86-B7DD-E61797401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552" y="836497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8068CA-BC51-4310-AA31-12B5F00002C1}"/>
              </a:ext>
            </a:extLst>
          </p:cNvPr>
          <p:cNvSpPr txBox="1">
            <a:spLocks/>
          </p:cNvSpPr>
          <p:nvPr/>
        </p:nvSpPr>
        <p:spPr>
          <a:xfrm>
            <a:off x="680321" y="3058663"/>
            <a:ext cx="6858508" cy="14480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CREATE PROCEDURE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procedure_name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sql_command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465C2-C2EE-4BE1-8E31-D406F1F62AB2}"/>
              </a:ext>
            </a:extLst>
          </p:cNvPr>
          <p:cNvSpPr txBox="1">
            <a:spLocks/>
          </p:cNvSpPr>
          <p:nvPr/>
        </p:nvSpPr>
        <p:spPr>
          <a:xfrm>
            <a:off x="7683965" y="3518641"/>
            <a:ext cx="3808662" cy="5280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EXEC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procedure_name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9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STORED PROCEDURE – WITH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27</a:t>
            </a:fld>
            <a:endParaRPr lang="en-US" sz="2000" dirty="0"/>
          </a:p>
        </p:txBody>
      </p:sp>
      <p:pic>
        <p:nvPicPr>
          <p:cNvPr id="5" name="Graphic 4" descr="Branching diagram">
            <a:extLst>
              <a:ext uri="{FF2B5EF4-FFF2-40B4-BE49-F238E27FC236}">
                <a16:creationId xmlns:a16="http://schemas.microsoft.com/office/drawing/2014/main" id="{D35809B4-351A-4C86-B7DD-E61797401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21" y="836497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8068CA-BC51-4310-AA31-12B5F00002C1}"/>
              </a:ext>
            </a:extLst>
          </p:cNvPr>
          <p:cNvSpPr txBox="1">
            <a:spLocks/>
          </p:cNvSpPr>
          <p:nvPr/>
        </p:nvSpPr>
        <p:spPr>
          <a:xfrm>
            <a:off x="857008" y="2431940"/>
            <a:ext cx="10477983" cy="3589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CREATE PROCEDURE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procedure_name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@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parameter_name parameter_datatype [=default],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@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parameter2_name parameter2_datatype [=default],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…,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@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parameterN_name parameter_datatype [=default]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sql_command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7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28</a:t>
            </a:fld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8068CA-BC51-4310-AA31-12B5F00002C1}"/>
              </a:ext>
            </a:extLst>
          </p:cNvPr>
          <p:cNvSpPr txBox="1">
            <a:spLocks/>
          </p:cNvSpPr>
          <p:nvPr/>
        </p:nvSpPr>
        <p:spPr>
          <a:xfrm>
            <a:off x="680321" y="3058662"/>
            <a:ext cx="5415679" cy="26132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CREATE TRIGGER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trigger_name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FOR </a:t>
            </a:r>
            <a:r>
              <a:rPr lang="en-US">
                <a:solidFill>
                  <a:srgbClr val="FF6699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command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sql_command</a:t>
            </a:r>
            <a:endParaRPr lang="en-US">
              <a:solidFill>
                <a:schemeClr val="bg2"/>
              </a:solidFill>
            </a:endParaRP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57ECBD7-B231-4C57-82F3-33A9C857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5552" y="836497"/>
            <a:ext cx="914400" cy="9144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73455D-941B-4409-BC66-603D6900B33B}"/>
              </a:ext>
            </a:extLst>
          </p:cNvPr>
          <p:cNvSpPr/>
          <p:nvPr/>
        </p:nvSpPr>
        <p:spPr>
          <a:xfrm>
            <a:off x="6498286" y="3667590"/>
            <a:ext cx="1894114" cy="86774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386803-A891-47C9-B3FA-629BA9ED5F30}"/>
              </a:ext>
            </a:extLst>
          </p:cNvPr>
          <p:cNvSpPr txBox="1"/>
          <p:nvPr/>
        </p:nvSpPr>
        <p:spPr>
          <a:xfrm>
            <a:off x="8544544" y="3612007"/>
            <a:ext cx="2967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INSERT</a:t>
            </a:r>
          </a:p>
          <a:p>
            <a:pPr marL="285750" indent="-285750">
              <a:buFontTx/>
              <a:buChar char="-"/>
            </a:pPr>
            <a:r>
              <a:rPr lang="en-US"/>
              <a:t>UPDATE</a:t>
            </a:r>
          </a:p>
          <a:p>
            <a:pPr marL="285750" indent="-285750">
              <a:buFontTx/>
              <a:buChar char="-"/>
            </a:pPr>
            <a:r>
              <a:rPr lang="en-US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8391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29</a:t>
            </a:fld>
            <a:endParaRPr lang="en-US" sz="2000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57ECBD7-B231-4C57-82F3-33A9C857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12" y="836497"/>
            <a:ext cx="914400" cy="914400"/>
          </a:xfrm>
          <a:prstGeom prst="rect">
            <a:avLst/>
          </a:prstGeom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05EDCB6-67F3-4A23-9865-6F610414783B}"/>
              </a:ext>
            </a:extLst>
          </p:cNvPr>
          <p:cNvGraphicFramePr>
            <a:graphicFrameLocks noGrp="1"/>
          </p:cNvGraphicFramePr>
          <p:nvPr/>
        </p:nvGraphicFramePr>
        <p:xfrm>
          <a:off x="137422" y="4203127"/>
          <a:ext cx="7729525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83055">
                  <a:extLst>
                    <a:ext uri="{9D8B030D-6E8A-4147-A177-3AD203B41FA5}">
                      <a16:colId xmlns:a16="http://schemas.microsoft.com/office/drawing/2014/main" val="149988686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67728656"/>
                    </a:ext>
                  </a:extLst>
                </a:gridCol>
                <a:gridCol w="2432749">
                  <a:extLst>
                    <a:ext uri="{9D8B030D-6E8A-4147-A177-3AD203B41FA5}">
                      <a16:colId xmlns:a16="http://schemas.microsoft.com/office/drawing/2014/main" val="651890060"/>
                    </a:ext>
                  </a:extLst>
                </a:gridCol>
                <a:gridCol w="2413241">
                  <a:extLst>
                    <a:ext uri="{9D8B030D-6E8A-4147-A177-3AD203B41FA5}">
                      <a16:colId xmlns:a16="http://schemas.microsoft.com/office/drawing/2014/main" val="628996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6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Trần Phong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9,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97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ththao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Nguyễn Thị Thanh Thảo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 Điền, 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2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 Ngọc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2,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ngbich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Lê Thị Ngọc Bích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Quận Thủ Đức, TP.HCM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3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Trần Lê Gia Huy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Vũng Tàu, BRVT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3672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B5E0F42-CDD7-4D37-8662-9CFAA9764B4B}"/>
              </a:ext>
            </a:extLst>
          </p:cNvPr>
          <p:cNvGraphicFramePr>
            <a:graphicFrameLocks noGrp="1"/>
          </p:cNvGraphicFramePr>
          <p:nvPr/>
        </p:nvGraphicFramePr>
        <p:xfrm>
          <a:off x="7976925" y="4203127"/>
          <a:ext cx="4077653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6655">
                  <a:extLst>
                    <a:ext uri="{9D8B030D-6E8A-4147-A177-3AD203B41FA5}">
                      <a16:colId xmlns:a16="http://schemas.microsoft.com/office/drawing/2014/main" val="2387885861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101387492"/>
                    </a:ext>
                  </a:extLst>
                </a:gridCol>
                <a:gridCol w="1317943">
                  <a:extLst>
                    <a:ext uri="{9D8B030D-6E8A-4147-A177-3AD203B41FA5}">
                      <a16:colId xmlns:a16="http://schemas.microsoft.com/office/drawing/2014/main" val="1494374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total_cost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0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6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1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21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2387000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949266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84B612B-7463-4D54-83C7-5DB3172FA555}"/>
              </a:ext>
            </a:extLst>
          </p:cNvPr>
          <p:cNvGraphicFramePr>
            <a:graphicFrameLocks noGrp="1"/>
          </p:cNvGraphicFramePr>
          <p:nvPr/>
        </p:nvGraphicFramePr>
        <p:xfrm>
          <a:off x="226710" y="2049912"/>
          <a:ext cx="6533318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6817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2689864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  <a:gridCol w="1816637">
                  <a:extLst>
                    <a:ext uri="{9D8B030D-6E8A-4147-A177-3AD203B41FA5}">
                      <a16:colId xmlns:a16="http://schemas.microsoft.com/office/drawing/2014/main" val="17428439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varchar(32)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7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CA0583-2C74-42A1-9007-627CD1BF6076}"/>
              </a:ext>
            </a:extLst>
          </p:cNvPr>
          <p:cNvGraphicFramePr>
            <a:graphicFrameLocks noGrp="1"/>
          </p:cNvGraphicFramePr>
          <p:nvPr/>
        </p:nvGraphicFramePr>
        <p:xfrm>
          <a:off x="6849317" y="2312898"/>
          <a:ext cx="5205261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35087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1838777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  <a:gridCol w="1631397">
                  <a:extLst>
                    <a:ext uri="{9D8B030D-6E8A-4147-A177-3AD203B41FA5}">
                      <a16:colId xmlns:a16="http://schemas.microsoft.com/office/drawing/2014/main" val="9130390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0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6BD6A-EE6D-44EB-8AEF-752AD9F0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3</a:t>
            </a:fld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1FDC-29AD-475A-A4B8-291B9C16508C}"/>
              </a:ext>
            </a:extLst>
          </p:cNvPr>
          <p:cNvGrpSpPr/>
          <p:nvPr/>
        </p:nvGrpSpPr>
        <p:grpSpPr>
          <a:xfrm>
            <a:off x="1343832" y="1427246"/>
            <a:ext cx="9504335" cy="4003508"/>
            <a:chOff x="1319705" y="245942"/>
            <a:chExt cx="9504335" cy="4003508"/>
          </a:xfrm>
        </p:grpSpPr>
        <p:grpSp>
          <p:nvGrpSpPr>
            <p:cNvPr id="2" name="Group 1" descr="Process Graphic">
              <a:extLst>
                <a:ext uri="{FF2B5EF4-FFF2-40B4-BE49-F238E27FC236}">
                  <a16:creationId xmlns:a16="http://schemas.microsoft.com/office/drawing/2014/main" id="{F9ADA81D-4CDA-4EE1-9CD8-D4A3F8136A10}"/>
                </a:ext>
              </a:extLst>
            </p:cNvPr>
            <p:cNvGrpSpPr/>
            <p:nvPr/>
          </p:nvGrpSpPr>
          <p:grpSpPr>
            <a:xfrm>
              <a:off x="1319705" y="245942"/>
              <a:ext cx="9504335" cy="4003508"/>
              <a:chOff x="1168979" y="396664"/>
              <a:chExt cx="9504335" cy="4003508"/>
            </a:xfrm>
          </p:grpSpPr>
          <p:grpSp>
            <p:nvGrpSpPr>
              <p:cNvPr id="66" name="Group 38">
                <a:extLst>
                  <a:ext uri="{FF2B5EF4-FFF2-40B4-BE49-F238E27FC236}">
                    <a16:creationId xmlns:a16="http://schemas.microsoft.com/office/drawing/2014/main" id="{7C34D6D9-0983-416B-977A-8FED815B2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2519" y="1043382"/>
                <a:ext cx="972000" cy="276225"/>
                <a:chOff x="1848067" y="2697524"/>
                <a:chExt cx="2311184" cy="31619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321B9D2-93F8-4A1E-B0F6-22CA692D2380}"/>
                    </a:ext>
                  </a:extLst>
                </p:cNvPr>
                <p:cNvCxnSpPr/>
                <p:nvPr/>
              </p:nvCxnSpPr>
              <p:spPr>
                <a:xfrm flipH="1" flipV="1">
                  <a:off x="3660361" y="2697524"/>
                  <a:ext cx="498890" cy="316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398E55C6-1C13-4113-9F6C-E45A6B5BDFBF}"/>
                    </a:ext>
                  </a:extLst>
                </p:cNvPr>
                <p:cNvCxnSpPr/>
                <p:nvPr/>
              </p:nvCxnSpPr>
              <p:spPr>
                <a:xfrm flipH="1">
                  <a:off x="1848067" y="2697524"/>
                  <a:ext cx="18122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41">
                <a:extLst>
                  <a:ext uri="{FF2B5EF4-FFF2-40B4-BE49-F238E27FC236}">
                    <a16:creationId xmlns:a16="http://schemas.microsoft.com/office/drawing/2014/main" id="{6AF12EBC-F860-48D7-954E-F55642FE6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42468" y="3536007"/>
                <a:ext cx="972000" cy="342900"/>
                <a:chOff x="2185142" y="4994858"/>
                <a:chExt cx="2113299" cy="316190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7205079-344A-4B09-8E4B-81258C4108CE}"/>
                    </a:ext>
                  </a:extLst>
                </p:cNvPr>
                <p:cNvCxnSpPr/>
                <p:nvPr/>
              </p:nvCxnSpPr>
              <p:spPr>
                <a:xfrm flipH="1">
                  <a:off x="3800620" y="4994858"/>
                  <a:ext cx="497821" cy="316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B5A1990-4A94-45C7-BF48-6E6F48840887}"/>
                    </a:ext>
                  </a:extLst>
                </p:cNvPr>
                <p:cNvCxnSpPr/>
                <p:nvPr/>
              </p:nvCxnSpPr>
              <p:spPr>
                <a:xfrm flipH="1">
                  <a:off x="2185142" y="5311048"/>
                  <a:ext cx="161547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44">
                <a:extLst>
                  <a:ext uri="{FF2B5EF4-FFF2-40B4-BE49-F238E27FC236}">
                    <a16:creationId xmlns:a16="http://schemas.microsoft.com/office/drawing/2014/main" id="{C9C7CCD5-FADD-494E-B833-E696B63478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56378" y="1150688"/>
                <a:ext cx="972000" cy="257175"/>
                <a:chOff x="7528087" y="2680840"/>
                <a:chExt cx="2061939" cy="316190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E30FCF4-384F-4BCE-8A64-252581213005}"/>
                    </a:ext>
                  </a:extLst>
                </p:cNvPr>
                <p:cNvCxnSpPr/>
                <p:nvPr/>
              </p:nvCxnSpPr>
              <p:spPr>
                <a:xfrm flipV="1">
                  <a:off x="7528087" y="2680840"/>
                  <a:ext cx="498282" cy="31619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78110554-BB05-45B3-8562-EF9B3D037476}"/>
                    </a:ext>
                  </a:extLst>
                </p:cNvPr>
                <p:cNvCxnSpPr/>
                <p:nvPr/>
              </p:nvCxnSpPr>
              <p:spPr>
                <a:xfrm>
                  <a:off x="8026369" y="2680840"/>
                  <a:ext cx="156365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47">
                <a:extLst>
                  <a:ext uri="{FF2B5EF4-FFF2-40B4-BE49-F238E27FC236}">
                    <a16:creationId xmlns:a16="http://schemas.microsoft.com/office/drawing/2014/main" id="{F731FD38-2C74-409F-ABEE-FB71D08D9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8000" y="3625377"/>
                <a:ext cx="972000" cy="257175"/>
                <a:chOff x="8125333" y="4745260"/>
                <a:chExt cx="2389596" cy="203034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88E2E87-32BE-4F6C-8332-3967C91A27E1}"/>
                    </a:ext>
                  </a:extLst>
                </p:cNvPr>
                <p:cNvCxnSpPr/>
                <p:nvPr/>
              </p:nvCxnSpPr>
              <p:spPr>
                <a:xfrm>
                  <a:off x="8125333" y="4745260"/>
                  <a:ext cx="523688" cy="2030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F113495-1E79-41B5-9C91-E7595347E51F}"/>
                    </a:ext>
                  </a:extLst>
                </p:cNvPr>
                <p:cNvCxnSpPr/>
                <p:nvPr/>
              </p:nvCxnSpPr>
              <p:spPr>
                <a:xfrm>
                  <a:off x="8649021" y="4948294"/>
                  <a:ext cx="186590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50">
                <a:extLst>
                  <a:ext uri="{FF2B5EF4-FFF2-40B4-BE49-F238E27FC236}">
                    <a16:creationId xmlns:a16="http://schemas.microsoft.com/office/drawing/2014/main" id="{98D80246-D915-4AF3-8BF2-AAAD83F59F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36365" y="672157"/>
                <a:ext cx="3692525" cy="3660775"/>
                <a:chOff x="1961" y="581"/>
                <a:chExt cx="3678" cy="3648"/>
              </a:xfrm>
            </p:grpSpPr>
            <p:sp>
              <p:nvSpPr>
                <p:cNvPr id="33" name="Freeform 51">
                  <a:extLst>
                    <a:ext uri="{FF2B5EF4-FFF2-40B4-BE49-F238E27FC236}">
                      <a16:creationId xmlns:a16="http://schemas.microsoft.com/office/drawing/2014/main" id="{C635BAAE-190D-4F54-97E2-0F4CE4427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9" y="3391"/>
                  <a:ext cx="588" cy="509"/>
                </a:xfrm>
                <a:custGeom>
                  <a:avLst/>
                  <a:gdLst>
                    <a:gd name="T0" fmla="*/ 122 w 286"/>
                    <a:gd name="T1" fmla="*/ 248 h 248"/>
                    <a:gd name="T2" fmla="*/ 239 w 286"/>
                    <a:gd name="T3" fmla="*/ 219 h 248"/>
                    <a:gd name="T4" fmla="*/ 20 w 286"/>
                    <a:gd name="T5" fmla="*/ 0 h 248"/>
                    <a:gd name="T6" fmla="*/ 76 w 286"/>
                    <a:gd name="T7" fmla="*/ 241 h 248"/>
                    <a:gd name="T8" fmla="*/ 122 w 286"/>
                    <a:gd name="T9" fmla="*/ 248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" h="248">
                      <a:moveTo>
                        <a:pt x="122" y="248"/>
                      </a:moveTo>
                      <a:cubicBezTo>
                        <a:pt x="122" y="248"/>
                        <a:pt x="192" y="241"/>
                        <a:pt x="239" y="219"/>
                      </a:cubicBezTo>
                      <a:cubicBezTo>
                        <a:pt x="286" y="197"/>
                        <a:pt x="20" y="0"/>
                        <a:pt x="20" y="0"/>
                      </a:cubicBezTo>
                      <a:cubicBezTo>
                        <a:pt x="20" y="0"/>
                        <a:pt x="0" y="210"/>
                        <a:pt x="76" y="241"/>
                      </a:cubicBezTo>
                      <a:lnTo>
                        <a:pt x="122" y="248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34" name="Freeform 52">
                  <a:extLst>
                    <a:ext uri="{FF2B5EF4-FFF2-40B4-BE49-F238E27FC236}">
                      <a16:creationId xmlns:a16="http://schemas.microsoft.com/office/drawing/2014/main" id="{A4C906DC-717D-4EBF-A828-998471497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9" y="2653"/>
                  <a:ext cx="509" cy="588"/>
                </a:xfrm>
                <a:custGeom>
                  <a:avLst/>
                  <a:gdLst>
                    <a:gd name="T0" fmla="*/ 248 w 248"/>
                    <a:gd name="T1" fmla="*/ 164 h 287"/>
                    <a:gd name="T2" fmla="*/ 219 w 248"/>
                    <a:gd name="T3" fmla="*/ 48 h 287"/>
                    <a:gd name="T4" fmla="*/ 0 w 248"/>
                    <a:gd name="T5" fmla="*/ 266 h 287"/>
                    <a:gd name="T6" fmla="*/ 241 w 248"/>
                    <a:gd name="T7" fmla="*/ 210 h 287"/>
                    <a:gd name="T8" fmla="*/ 248 w 248"/>
                    <a:gd name="T9" fmla="*/ 164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287">
                      <a:moveTo>
                        <a:pt x="248" y="164"/>
                      </a:moveTo>
                      <a:cubicBezTo>
                        <a:pt x="248" y="164"/>
                        <a:pt x="241" y="95"/>
                        <a:pt x="219" y="48"/>
                      </a:cubicBezTo>
                      <a:cubicBezTo>
                        <a:pt x="197" y="0"/>
                        <a:pt x="0" y="266"/>
                        <a:pt x="0" y="266"/>
                      </a:cubicBezTo>
                      <a:cubicBezTo>
                        <a:pt x="0" y="266"/>
                        <a:pt x="210" y="287"/>
                        <a:pt x="241" y="210"/>
                      </a:cubicBezTo>
                      <a:lnTo>
                        <a:pt x="248" y="16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35" name="Freeform 53">
                  <a:extLst>
                    <a:ext uri="{FF2B5EF4-FFF2-40B4-BE49-F238E27FC236}">
                      <a16:creationId xmlns:a16="http://schemas.microsoft.com/office/drawing/2014/main" id="{16DB17D7-0314-422D-8934-66E719852A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2" y="883"/>
                  <a:ext cx="588" cy="508"/>
                </a:xfrm>
                <a:custGeom>
                  <a:avLst/>
                  <a:gdLst>
                    <a:gd name="T0" fmla="*/ 163 w 286"/>
                    <a:gd name="T1" fmla="*/ 0 h 247"/>
                    <a:gd name="T2" fmla="*/ 47 w 286"/>
                    <a:gd name="T3" fmla="*/ 28 h 247"/>
                    <a:gd name="T4" fmla="*/ 266 w 286"/>
                    <a:gd name="T5" fmla="*/ 247 h 247"/>
                    <a:gd name="T6" fmla="*/ 209 w 286"/>
                    <a:gd name="T7" fmla="*/ 6 h 247"/>
                    <a:gd name="T8" fmla="*/ 163 w 286"/>
                    <a:gd name="T9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6" h="247">
                      <a:moveTo>
                        <a:pt x="163" y="0"/>
                      </a:moveTo>
                      <a:cubicBezTo>
                        <a:pt x="163" y="0"/>
                        <a:pt x="94" y="6"/>
                        <a:pt x="47" y="28"/>
                      </a:cubicBezTo>
                      <a:cubicBezTo>
                        <a:pt x="0" y="50"/>
                        <a:pt x="266" y="247"/>
                        <a:pt x="266" y="247"/>
                      </a:cubicBezTo>
                      <a:cubicBezTo>
                        <a:pt x="266" y="247"/>
                        <a:pt x="286" y="37"/>
                        <a:pt x="209" y="6"/>
                      </a:cubicBez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36" name="Freeform 54">
                  <a:extLst>
                    <a:ext uri="{FF2B5EF4-FFF2-40B4-BE49-F238E27FC236}">
                      <a16:creationId xmlns:a16="http://schemas.microsoft.com/office/drawing/2014/main" id="{C9AEF7F8-2262-4B1A-BB75-C27D30C30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1" y="1541"/>
                  <a:ext cx="508" cy="588"/>
                </a:xfrm>
                <a:custGeom>
                  <a:avLst/>
                  <a:gdLst>
                    <a:gd name="T0" fmla="*/ 0 w 247"/>
                    <a:gd name="T1" fmla="*/ 122 h 286"/>
                    <a:gd name="T2" fmla="*/ 28 w 247"/>
                    <a:gd name="T3" fmla="*/ 239 h 286"/>
                    <a:gd name="T4" fmla="*/ 247 w 247"/>
                    <a:gd name="T5" fmla="*/ 20 h 286"/>
                    <a:gd name="T6" fmla="*/ 6 w 247"/>
                    <a:gd name="T7" fmla="*/ 76 h 286"/>
                    <a:gd name="T8" fmla="*/ 0 w 247"/>
                    <a:gd name="T9" fmla="*/ 122 h 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286">
                      <a:moveTo>
                        <a:pt x="0" y="122"/>
                      </a:moveTo>
                      <a:cubicBezTo>
                        <a:pt x="0" y="122"/>
                        <a:pt x="6" y="192"/>
                        <a:pt x="28" y="239"/>
                      </a:cubicBezTo>
                      <a:cubicBezTo>
                        <a:pt x="50" y="286"/>
                        <a:pt x="247" y="20"/>
                        <a:pt x="247" y="20"/>
                      </a:cubicBezTo>
                      <a:cubicBezTo>
                        <a:pt x="247" y="20"/>
                        <a:pt x="37" y="0"/>
                        <a:pt x="6" y="76"/>
                      </a:cubicBezTo>
                      <a:lnTo>
                        <a:pt x="0" y="122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37" name="Freeform 55">
                  <a:extLst>
                    <a:ext uri="{FF2B5EF4-FFF2-40B4-BE49-F238E27FC236}">
                      <a16:creationId xmlns:a16="http://schemas.microsoft.com/office/drawing/2014/main" id="{D1F54A9F-CB6B-4707-92E5-8908E37BD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1" y="581"/>
                  <a:ext cx="3678" cy="3648"/>
                </a:xfrm>
                <a:custGeom>
                  <a:avLst/>
                  <a:gdLst>
                    <a:gd name="T0" fmla="*/ 921 w 1790"/>
                    <a:gd name="T1" fmla="*/ 0 h 1775"/>
                    <a:gd name="T2" fmla="*/ 1775 w 1790"/>
                    <a:gd name="T3" fmla="*/ 855 h 1775"/>
                    <a:gd name="T4" fmla="*/ 1775 w 1790"/>
                    <a:gd name="T5" fmla="*/ 907 h 1775"/>
                    <a:gd name="T6" fmla="*/ 921 w 1790"/>
                    <a:gd name="T7" fmla="*/ 1761 h 1775"/>
                    <a:gd name="T8" fmla="*/ 869 w 1790"/>
                    <a:gd name="T9" fmla="*/ 1761 h 1775"/>
                    <a:gd name="T10" fmla="*/ 14 w 1790"/>
                    <a:gd name="T11" fmla="*/ 907 h 1775"/>
                    <a:gd name="T12" fmla="*/ 14 w 1790"/>
                    <a:gd name="T13" fmla="*/ 855 h 1775"/>
                    <a:gd name="T14" fmla="*/ 869 w 1790"/>
                    <a:gd name="T15" fmla="*/ 0 h 17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90" h="1775">
                      <a:moveTo>
                        <a:pt x="921" y="0"/>
                      </a:moveTo>
                      <a:cubicBezTo>
                        <a:pt x="1775" y="855"/>
                        <a:pt x="1775" y="855"/>
                        <a:pt x="1775" y="855"/>
                      </a:cubicBezTo>
                      <a:cubicBezTo>
                        <a:pt x="1790" y="869"/>
                        <a:pt x="1790" y="892"/>
                        <a:pt x="1775" y="907"/>
                      </a:cubicBezTo>
                      <a:cubicBezTo>
                        <a:pt x="921" y="1761"/>
                        <a:pt x="921" y="1761"/>
                        <a:pt x="921" y="1761"/>
                      </a:cubicBezTo>
                      <a:cubicBezTo>
                        <a:pt x="906" y="1775"/>
                        <a:pt x="883" y="1775"/>
                        <a:pt x="869" y="1761"/>
                      </a:cubicBezTo>
                      <a:cubicBezTo>
                        <a:pt x="14" y="907"/>
                        <a:pt x="14" y="907"/>
                        <a:pt x="14" y="907"/>
                      </a:cubicBezTo>
                      <a:cubicBezTo>
                        <a:pt x="0" y="892"/>
                        <a:pt x="0" y="869"/>
                        <a:pt x="14" y="855"/>
                      </a:cubicBezTo>
                      <a:cubicBezTo>
                        <a:pt x="869" y="0"/>
                        <a:pt x="869" y="0"/>
                        <a:pt x="869" y="0"/>
                      </a:cubicBezTo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38" name="Freeform 56">
                  <a:extLst>
                    <a:ext uri="{FF2B5EF4-FFF2-40B4-BE49-F238E27FC236}">
                      <a16:creationId xmlns:a16="http://schemas.microsoft.com/office/drawing/2014/main" id="{EC6C5E2C-56C4-40C6-8CA0-1BD73021F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7" y="659"/>
                  <a:ext cx="1979" cy="1155"/>
                </a:xfrm>
                <a:custGeom>
                  <a:avLst/>
                  <a:gdLst>
                    <a:gd name="T0" fmla="*/ 1420 w 963"/>
                    <a:gd name="T1" fmla="*/ 0 h 562"/>
                    <a:gd name="T2" fmla="*/ 1420 w 963"/>
                    <a:gd name="T3" fmla="*/ 195 h 562"/>
                    <a:gd name="T4" fmla="*/ 892 w 963"/>
                    <a:gd name="T5" fmla="*/ 195 h 562"/>
                    <a:gd name="T6" fmla="*/ 801 w 963"/>
                    <a:gd name="T7" fmla="*/ 238 h 562"/>
                    <a:gd name="T8" fmla="*/ 47 w 963"/>
                    <a:gd name="T9" fmla="*/ 991 h 562"/>
                    <a:gd name="T10" fmla="*/ 25 w 963"/>
                    <a:gd name="T11" fmla="*/ 1132 h 562"/>
                    <a:gd name="T12" fmla="*/ 58 w 963"/>
                    <a:gd name="T13" fmla="*/ 1026 h 562"/>
                    <a:gd name="T14" fmla="*/ 232 w 963"/>
                    <a:gd name="T15" fmla="*/ 956 h 562"/>
                    <a:gd name="T16" fmla="*/ 1385 w 963"/>
                    <a:gd name="T17" fmla="*/ 956 h 562"/>
                    <a:gd name="T18" fmla="*/ 1385 w 963"/>
                    <a:gd name="T19" fmla="*/ 1155 h 562"/>
                    <a:gd name="T20" fmla="*/ 1979 w 963"/>
                    <a:gd name="T21" fmla="*/ 561 h 562"/>
                    <a:gd name="T22" fmla="*/ 1420 w 96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963" h="562">
                      <a:moveTo>
                        <a:pt x="691" y="0"/>
                      </a:moveTo>
                      <a:cubicBezTo>
                        <a:pt x="691" y="95"/>
                        <a:pt x="691" y="95"/>
                        <a:pt x="691" y="95"/>
                      </a:cubicBezTo>
                      <a:cubicBezTo>
                        <a:pt x="434" y="95"/>
                        <a:pt x="434" y="95"/>
                        <a:pt x="434" y="95"/>
                      </a:cubicBezTo>
                      <a:cubicBezTo>
                        <a:pt x="434" y="95"/>
                        <a:pt x="412" y="93"/>
                        <a:pt x="390" y="116"/>
                      </a:cubicBezTo>
                      <a:cubicBezTo>
                        <a:pt x="368" y="138"/>
                        <a:pt x="23" y="482"/>
                        <a:pt x="23" y="482"/>
                      </a:cubicBezTo>
                      <a:cubicBezTo>
                        <a:pt x="23" y="482"/>
                        <a:pt x="0" y="504"/>
                        <a:pt x="12" y="551"/>
                      </a:cubicBezTo>
                      <a:cubicBezTo>
                        <a:pt x="12" y="551"/>
                        <a:pt x="8" y="520"/>
                        <a:pt x="28" y="499"/>
                      </a:cubicBezTo>
                      <a:cubicBezTo>
                        <a:pt x="49" y="479"/>
                        <a:pt x="81" y="466"/>
                        <a:pt x="113" y="465"/>
                      </a:cubicBezTo>
                      <a:cubicBezTo>
                        <a:pt x="146" y="465"/>
                        <a:pt x="674" y="465"/>
                        <a:pt x="674" y="465"/>
                      </a:cubicBezTo>
                      <a:cubicBezTo>
                        <a:pt x="674" y="562"/>
                        <a:pt x="674" y="562"/>
                        <a:pt x="674" y="562"/>
                      </a:cubicBezTo>
                      <a:cubicBezTo>
                        <a:pt x="963" y="273"/>
                        <a:pt x="963" y="273"/>
                        <a:pt x="963" y="273"/>
                      </a:cubicBezTo>
                      <a:cubicBezTo>
                        <a:pt x="691" y="0"/>
                        <a:pt x="691" y="0"/>
                        <a:pt x="691" y="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39" name="Freeform 57">
                  <a:extLst>
                    <a:ext uri="{FF2B5EF4-FFF2-40B4-BE49-F238E27FC236}">
                      <a16:creationId xmlns:a16="http://schemas.microsoft.com/office/drawing/2014/main" id="{7E580D2C-5D1C-493E-B6FD-AB20742BBF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8" y="1946"/>
                  <a:ext cx="1155" cy="1979"/>
                </a:xfrm>
                <a:custGeom>
                  <a:avLst/>
                  <a:gdLst>
                    <a:gd name="T0" fmla="*/ 1132 w 562"/>
                    <a:gd name="T1" fmla="*/ 1954 h 963"/>
                    <a:gd name="T2" fmla="*/ 1028 w 562"/>
                    <a:gd name="T3" fmla="*/ 1919 h 963"/>
                    <a:gd name="T4" fmla="*/ 958 w 562"/>
                    <a:gd name="T5" fmla="*/ 1745 h 963"/>
                    <a:gd name="T6" fmla="*/ 958 w 562"/>
                    <a:gd name="T7" fmla="*/ 594 h 963"/>
                    <a:gd name="T8" fmla="*/ 1155 w 562"/>
                    <a:gd name="T9" fmla="*/ 594 h 963"/>
                    <a:gd name="T10" fmla="*/ 561 w 562"/>
                    <a:gd name="T11" fmla="*/ 0 h 963"/>
                    <a:gd name="T12" fmla="*/ 0 w 562"/>
                    <a:gd name="T13" fmla="*/ 559 h 963"/>
                    <a:gd name="T14" fmla="*/ 195 w 562"/>
                    <a:gd name="T15" fmla="*/ 559 h 963"/>
                    <a:gd name="T16" fmla="*/ 195 w 562"/>
                    <a:gd name="T17" fmla="*/ 1085 h 963"/>
                    <a:gd name="T18" fmla="*/ 238 w 562"/>
                    <a:gd name="T19" fmla="*/ 1178 h 963"/>
                    <a:gd name="T20" fmla="*/ 991 w 562"/>
                    <a:gd name="T21" fmla="*/ 1930 h 963"/>
                    <a:gd name="T22" fmla="*/ 1132 w 562"/>
                    <a:gd name="T23" fmla="*/ 1954 h 96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562" h="963">
                      <a:moveTo>
                        <a:pt x="551" y="951"/>
                      </a:moveTo>
                      <a:cubicBezTo>
                        <a:pt x="551" y="951"/>
                        <a:pt x="520" y="955"/>
                        <a:pt x="500" y="934"/>
                      </a:cubicBezTo>
                      <a:cubicBezTo>
                        <a:pt x="479" y="914"/>
                        <a:pt x="466" y="881"/>
                        <a:pt x="466" y="849"/>
                      </a:cubicBezTo>
                      <a:cubicBezTo>
                        <a:pt x="465" y="817"/>
                        <a:pt x="466" y="289"/>
                        <a:pt x="466" y="289"/>
                      </a:cubicBezTo>
                      <a:cubicBezTo>
                        <a:pt x="562" y="289"/>
                        <a:pt x="562" y="289"/>
                        <a:pt x="562" y="289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cubicBezTo>
                        <a:pt x="0" y="272"/>
                        <a:pt x="0" y="272"/>
                        <a:pt x="0" y="272"/>
                      </a:cubicBezTo>
                      <a:cubicBezTo>
                        <a:pt x="95" y="272"/>
                        <a:pt x="95" y="272"/>
                        <a:pt x="95" y="272"/>
                      </a:cubicBezTo>
                      <a:cubicBezTo>
                        <a:pt x="95" y="528"/>
                        <a:pt x="95" y="528"/>
                        <a:pt x="95" y="528"/>
                      </a:cubicBezTo>
                      <a:cubicBezTo>
                        <a:pt x="95" y="528"/>
                        <a:pt x="93" y="551"/>
                        <a:pt x="116" y="573"/>
                      </a:cubicBezTo>
                      <a:cubicBezTo>
                        <a:pt x="138" y="595"/>
                        <a:pt x="482" y="939"/>
                        <a:pt x="482" y="939"/>
                      </a:cubicBezTo>
                      <a:cubicBezTo>
                        <a:pt x="482" y="939"/>
                        <a:pt x="504" y="963"/>
                        <a:pt x="551" y="9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40" name="Freeform 58">
                  <a:extLst>
                    <a:ext uri="{FF2B5EF4-FFF2-40B4-BE49-F238E27FC236}">
                      <a16:creationId xmlns:a16="http://schemas.microsoft.com/office/drawing/2014/main" id="{C3C5A65F-DBAE-4949-BF9D-B2F2A57A03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4" y="2970"/>
                  <a:ext cx="1978" cy="1152"/>
                </a:xfrm>
                <a:custGeom>
                  <a:avLst/>
                  <a:gdLst>
                    <a:gd name="T0" fmla="*/ 951 w 963"/>
                    <a:gd name="T1" fmla="*/ 10 h 561"/>
                    <a:gd name="T2" fmla="*/ 934 w 963"/>
                    <a:gd name="T3" fmla="*/ 62 h 561"/>
                    <a:gd name="T4" fmla="*/ 849 w 963"/>
                    <a:gd name="T5" fmla="*/ 96 h 561"/>
                    <a:gd name="T6" fmla="*/ 289 w 963"/>
                    <a:gd name="T7" fmla="*/ 96 h 561"/>
                    <a:gd name="T8" fmla="*/ 289 w 963"/>
                    <a:gd name="T9" fmla="*/ 0 h 561"/>
                    <a:gd name="T10" fmla="*/ 0 w 963"/>
                    <a:gd name="T11" fmla="*/ 289 h 561"/>
                    <a:gd name="T12" fmla="*/ 272 w 963"/>
                    <a:gd name="T13" fmla="*/ 561 h 561"/>
                    <a:gd name="T14" fmla="*/ 272 w 963"/>
                    <a:gd name="T15" fmla="*/ 466 h 561"/>
                    <a:gd name="T16" fmla="*/ 528 w 963"/>
                    <a:gd name="T17" fmla="*/ 466 h 561"/>
                    <a:gd name="T18" fmla="*/ 573 w 963"/>
                    <a:gd name="T19" fmla="*/ 446 h 561"/>
                    <a:gd name="T20" fmla="*/ 939 w 963"/>
                    <a:gd name="T21" fmla="*/ 80 h 561"/>
                    <a:gd name="T22" fmla="*/ 951 w 963"/>
                    <a:gd name="T23" fmla="*/ 10 h 5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63" h="561">
                      <a:moveTo>
                        <a:pt x="951" y="10"/>
                      </a:moveTo>
                      <a:cubicBezTo>
                        <a:pt x="951" y="10"/>
                        <a:pt x="955" y="42"/>
                        <a:pt x="934" y="62"/>
                      </a:cubicBezTo>
                      <a:cubicBezTo>
                        <a:pt x="914" y="82"/>
                        <a:pt x="882" y="95"/>
                        <a:pt x="849" y="96"/>
                      </a:cubicBezTo>
                      <a:cubicBezTo>
                        <a:pt x="817" y="97"/>
                        <a:pt x="289" y="96"/>
                        <a:pt x="289" y="96"/>
                      </a:cubicBezTo>
                      <a:cubicBezTo>
                        <a:pt x="289" y="0"/>
                        <a:pt x="289" y="0"/>
                        <a:pt x="289" y="0"/>
                      </a:cubicBezTo>
                      <a:cubicBezTo>
                        <a:pt x="0" y="289"/>
                        <a:pt x="0" y="289"/>
                        <a:pt x="0" y="289"/>
                      </a:cubicBezTo>
                      <a:cubicBezTo>
                        <a:pt x="272" y="561"/>
                        <a:pt x="272" y="561"/>
                        <a:pt x="272" y="561"/>
                      </a:cubicBezTo>
                      <a:cubicBezTo>
                        <a:pt x="272" y="466"/>
                        <a:pt x="272" y="466"/>
                        <a:pt x="272" y="466"/>
                      </a:cubicBezTo>
                      <a:cubicBezTo>
                        <a:pt x="528" y="466"/>
                        <a:pt x="528" y="466"/>
                        <a:pt x="528" y="466"/>
                      </a:cubicBezTo>
                      <a:cubicBezTo>
                        <a:pt x="528" y="466"/>
                        <a:pt x="551" y="468"/>
                        <a:pt x="573" y="446"/>
                      </a:cubicBezTo>
                      <a:cubicBezTo>
                        <a:pt x="595" y="424"/>
                        <a:pt x="939" y="80"/>
                        <a:pt x="939" y="80"/>
                      </a:cubicBezTo>
                      <a:cubicBezTo>
                        <a:pt x="939" y="80"/>
                        <a:pt x="963" y="57"/>
                        <a:pt x="951" y="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j-lt"/>
                  </a:endParaRPr>
                </a:p>
              </p:txBody>
            </p:sp>
            <p:sp>
              <p:nvSpPr>
                <p:cNvPr id="41" name="Freeform 59">
                  <a:extLst>
                    <a:ext uri="{FF2B5EF4-FFF2-40B4-BE49-F238E27FC236}">
                      <a16:creationId xmlns:a16="http://schemas.microsoft.com/office/drawing/2014/main" id="{C5739E98-373F-4DF2-8A33-75EE4CC93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9" y="866"/>
                  <a:ext cx="1153" cy="1979"/>
                </a:xfrm>
                <a:custGeom>
                  <a:avLst/>
                  <a:gdLst>
                    <a:gd name="T0" fmla="*/ 10 w 561"/>
                    <a:gd name="T1" fmla="*/ 12 h 963"/>
                    <a:gd name="T2" fmla="*/ 62 w 561"/>
                    <a:gd name="T3" fmla="*/ 29 h 963"/>
                    <a:gd name="T4" fmla="*/ 96 w 561"/>
                    <a:gd name="T5" fmla="*/ 114 h 963"/>
                    <a:gd name="T6" fmla="*/ 96 w 561"/>
                    <a:gd name="T7" fmla="*/ 674 h 963"/>
                    <a:gd name="T8" fmla="*/ 0 w 561"/>
                    <a:gd name="T9" fmla="*/ 674 h 963"/>
                    <a:gd name="T10" fmla="*/ 289 w 561"/>
                    <a:gd name="T11" fmla="*/ 963 h 963"/>
                    <a:gd name="T12" fmla="*/ 561 w 561"/>
                    <a:gd name="T13" fmla="*/ 691 h 963"/>
                    <a:gd name="T14" fmla="*/ 466 w 561"/>
                    <a:gd name="T15" fmla="*/ 691 h 963"/>
                    <a:gd name="T16" fmla="*/ 466 w 561"/>
                    <a:gd name="T17" fmla="*/ 435 h 963"/>
                    <a:gd name="T18" fmla="*/ 446 w 561"/>
                    <a:gd name="T19" fmla="*/ 390 h 963"/>
                    <a:gd name="T20" fmla="*/ 80 w 561"/>
                    <a:gd name="T21" fmla="*/ 24 h 963"/>
                    <a:gd name="T22" fmla="*/ 10 w 561"/>
                    <a:gd name="T23" fmla="*/ 12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61" h="963">
                      <a:moveTo>
                        <a:pt x="10" y="12"/>
                      </a:moveTo>
                      <a:cubicBezTo>
                        <a:pt x="10" y="12"/>
                        <a:pt x="42" y="8"/>
                        <a:pt x="62" y="29"/>
                      </a:cubicBezTo>
                      <a:cubicBezTo>
                        <a:pt x="82" y="49"/>
                        <a:pt x="95" y="81"/>
                        <a:pt x="96" y="114"/>
                      </a:cubicBezTo>
                      <a:cubicBezTo>
                        <a:pt x="97" y="146"/>
                        <a:pt x="96" y="674"/>
                        <a:pt x="96" y="674"/>
                      </a:cubicBezTo>
                      <a:cubicBezTo>
                        <a:pt x="0" y="674"/>
                        <a:pt x="0" y="674"/>
                        <a:pt x="0" y="674"/>
                      </a:cubicBezTo>
                      <a:cubicBezTo>
                        <a:pt x="289" y="963"/>
                        <a:pt x="289" y="963"/>
                        <a:pt x="289" y="963"/>
                      </a:cubicBezTo>
                      <a:cubicBezTo>
                        <a:pt x="561" y="691"/>
                        <a:pt x="561" y="691"/>
                        <a:pt x="561" y="691"/>
                      </a:cubicBezTo>
                      <a:cubicBezTo>
                        <a:pt x="466" y="691"/>
                        <a:pt x="466" y="691"/>
                        <a:pt x="466" y="691"/>
                      </a:cubicBezTo>
                      <a:cubicBezTo>
                        <a:pt x="466" y="435"/>
                        <a:pt x="466" y="435"/>
                        <a:pt x="466" y="435"/>
                      </a:cubicBezTo>
                      <a:cubicBezTo>
                        <a:pt x="466" y="435"/>
                        <a:pt x="468" y="412"/>
                        <a:pt x="446" y="390"/>
                      </a:cubicBezTo>
                      <a:cubicBezTo>
                        <a:pt x="424" y="368"/>
                        <a:pt x="80" y="24"/>
                        <a:pt x="80" y="24"/>
                      </a:cubicBezTo>
                      <a:cubicBezTo>
                        <a:pt x="80" y="24"/>
                        <a:pt x="57" y="0"/>
                        <a:pt x="10" y="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+mj-lt"/>
                  </a:endParaRPr>
                </a:p>
              </p:txBody>
            </p:sp>
          </p:grpSp>
          <p:sp>
            <p:nvSpPr>
              <p:cNvPr id="42" name="TextBox 14">
                <a:extLst>
                  <a:ext uri="{FF2B5EF4-FFF2-40B4-BE49-F238E27FC236}">
                    <a16:creationId xmlns:a16="http://schemas.microsoft.com/office/drawing/2014/main" id="{62D11301-E52E-4DA0-A6EA-BC0A63A02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2917" y="1111894"/>
                <a:ext cx="5084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/>
                <a:r>
                  <a:rPr lang="en-US" altLang="en-US" sz="2400" dirty="0"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01</a:t>
                </a:r>
              </a:p>
            </p:txBody>
          </p:sp>
          <p:sp>
            <p:nvSpPr>
              <p:cNvPr id="43" name="TextBox 15">
                <a:extLst>
                  <a:ext uri="{FF2B5EF4-FFF2-40B4-BE49-F238E27FC236}">
                    <a16:creationId xmlns:a16="http://schemas.microsoft.com/office/drawing/2014/main" id="{EC098D5F-31B1-44F0-B3E3-9C785FC46A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8630" y="2272357"/>
                <a:ext cx="5084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/>
                <a:r>
                  <a:rPr lang="en-US" altLang="en-US" sz="2400" dirty="0"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02</a:t>
                </a:r>
              </a:p>
            </p:txBody>
          </p:sp>
          <p:sp>
            <p:nvSpPr>
              <p:cNvPr id="44" name="TextBox 16">
                <a:extLst>
                  <a:ext uri="{FF2B5EF4-FFF2-40B4-BE49-F238E27FC236}">
                    <a16:creationId xmlns:a16="http://schemas.microsoft.com/office/drawing/2014/main" id="{85DBCACA-A2C2-49A6-B3F0-365E40B96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9905" y="3416944"/>
                <a:ext cx="5084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/>
                <a:r>
                  <a:rPr lang="en-US" altLang="en-US" sz="2400" dirty="0"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03</a:t>
                </a:r>
              </a:p>
            </p:txBody>
          </p:sp>
          <p:sp>
            <p:nvSpPr>
              <p:cNvPr id="45" name="TextBox 17">
                <a:extLst>
                  <a:ext uri="{FF2B5EF4-FFF2-40B4-BE49-F238E27FC236}">
                    <a16:creationId xmlns:a16="http://schemas.microsoft.com/office/drawing/2014/main" id="{7A1950C6-A3D8-469A-BDD6-495FF6F8E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5155" y="2299344"/>
                <a:ext cx="50847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r" eaLnBrk="1" hangingPunct="1"/>
                <a:r>
                  <a:rPr lang="en-US" altLang="en-US" sz="2400" dirty="0">
                    <a:latin typeface="+mj-lt"/>
                    <a:ea typeface="Lato Black" panose="020F0502020204030203" pitchFamily="34" charset="0"/>
                    <a:cs typeface="Lato Black" panose="020F0502020204030203" pitchFamily="34" charset="0"/>
                  </a:rPr>
                  <a:t>04</a:t>
                </a:r>
              </a:p>
            </p:txBody>
          </p:sp>
          <p:sp>
            <p:nvSpPr>
              <p:cNvPr id="46" name="TextBox 18">
                <a:extLst>
                  <a:ext uri="{FF2B5EF4-FFF2-40B4-BE49-F238E27FC236}">
                    <a16:creationId xmlns:a16="http://schemas.microsoft.com/office/drawing/2014/main" id="{AD95C724-BDAC-427A-AE27-42444A23C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915" y="557856"/>
                <a:ext cx="1104900" cy="990600"/>
              </a:xfrm>
              <a:prstGeom prst="roundRect">
                <a:avLst>
                  <a:gd name="adj" fmla="val 16667"/>
                </a:avLst>
              </a:pr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960581-F02F-4F3D-AB71-AAE72F678B1C}"/>
                  </a:ext>
                </a:extLst>
              </p:cNvPr>
              <p:cNvSpPr txBox="1"/>
              <p:nvPr/>
            </p:nvSpPr>
            <p:spPr>
              <a:xfrm>
                <a:off x="8420652" y="644647"/>
                <a:ext cx="1104900" cy="990600"/>
              </a:xfrm>
              <a:prstGeom prst="round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8" name="TextBox 20">
                <a:extLst>
                  <a:ext uri="{FF2B5EF4-FFF2-40B4-BE49-F238E27FC236}">
                    <a16:creationId xmlns:a16="http://schemas.microsoft.com/office/drawing/2014/main" id="{F59687F4-E8BE-46B7-85B0-1E2B4496B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2823" y="3397991"/>
                <a:ext cx="1104900" cy="990600"/>
              </a:xfrm>
              <a:prstGeom prst="roundRect">
                <a:avLst>
                  <a:gd name="adj" fmla="val 16667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endParaRPr lang="en-US" alt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6D467AD-D86C-45C1-8E32-67C80506F64C}"/>
                  </a:ext>
                </a:extLst>
              </p:cNvPr>
              <p:cNvSpPr txBox="1"/>
              <p:nvPr/>
            </p:nvSpPr>
            <p:spPr>
              <a:xfrm>
                <a:off x="8285738" y="3371616"/>
                <a:ext cx="1104900" cy="990600"/>
              </a:xfrm>
              <a:prstGeom prst="roundRect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6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28FD8-DB26-4B9A-A0E8-101DC63B04FE}"/>
                  </a:ext>
                </a:extLst>
              </p:cNvPr>
              <p:cNvSpPr txBox="1"/>
              <p:nvPr/>
            </p:nvSpPr>
            <p:spPr>
              <a:xfrm>
                <a:off x="1168979" y="396664"/>
                <a:ext cx="1576624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>
                    <a:latin typeface="+mj-lt"/>
                  </a:rPr>
                  <a:t>Create DATABASE, Create TABLEs</a:t>
                </a: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>
                    <a:latin typeface="+mj-lt"/>
                  </a:rPr>
                  <a:t>Edit Permission on database objects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CE907E-6892-415E-9D0B-A4B5760EF257}"/>
                  </a:ext>
                </a:extLst>
              </p:cNvPr>
              <p:cNvSpPr txBox="1"/>
              <p:nvPr/>
            </p:nvSpPr>
            <p:spPr>
              <a:xfrm>
                <a:off x="9525552" y="735189"/>
                <a:ext cx="1147762" cy="8309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>
                    <a:latin typeface="+mj-lt"/>
                  </a:rPr>
                  <a:t>INSERT data into TABLEs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1D3F214-737D-4841-A2FA-C706808F4EB0}"/>
                  </a:ext>
                </a:extLst>
              </p:cNvPr>
              <p:cNvSpPr txBox="1"/>
              <p:nvPr/>
            </p:nvSpPr>
            <p:spPr>
              <a:xfrm>
                <a:off x="1273103" y="3569175"/>
                <a:ext cx="1389062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600">
                    <a:latin typeface="+mj-lt"/>
                  </a:rPr>
                  <a:t>Query TABLES</a:t>
                </a:r>
                <a:endParaRPr lang="en-US" sz="1600" dirty="0">
                  <a:latin typeface="+mj-lt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9091B59-33AC-48AA-A403-546A002D599E}"/>
                  </a:ext>
                </a:extLst>
              </p:cNvPr>
              <p:cNvSpPr txBox="1"/>
              <p:nvPr/>
            </p:nvSpPr>
            <p:spPr>
              <a:xfrm>
                <a:off x="9412483" y="3322954"/>
                <a:ext cx="1147762" cy="107721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sz="1600">
                    <a:latin typeface="+mj-lt"/>
                  </a:rPr>
                  <a:t>Edit (UPDATE) data in TABLEs</a:t>
                </a:r>
                <a:endParaRPr lang="en-US" sz="1600" dirty="0">
                  <a:latin typeface="+mj-lt"/>
                </a:endParaRPr>
              </a:p>
            </p:txBody>
          </p:sp>
        </p:grpSp>
        <p:pic>
          <p:nvPicPr>
            <p:cNvPr id="7" name="Graphic 6" descr="Database">
              <a:extLst>
                <a:ext uri="{FF2B5EF4-FFF2-40B4-BE49-F238E27FC236}">
                  <a16:creationId xmlns:a16="http://schemas.microsoft.com/office/drawing/2014/main" id="{FE3BF098-2945-43AC-9732-66624CF57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30147" y="424688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Server">
              <a:extLst>
                <a:ext uri="{FF2B5EF4-FFF2-40B4-BE49-F238E27FC236}">
                  <a16:creationId xmlns:a16="http://schemas.microsoft.com/office/drawing/2014/main" id="{829F2BB8-BBB6-46B0-A8AE-1E55E340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66831" y="52408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Pencil">
              <a:extLst>
                <a:ext uri="{FF2B5EF4-FFF2-40B4-BE49-F238E27FC236}">
                  <a16:creationId xmlns:a16="http://schemas.microsoft.com/office/drawing/2014/main" id="{404A5166-C647-4464-B1BD-2FBB40A14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23460" y="325554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Research">
              <a:extLst>
                <a:ext uri="{FF2B5EF4-FFF2-40B4-BE49-F238E27FC236}">
                  <a16:creationId xmlns:a16="http://schemas.microsoft.com/office/drawing/2014/main" id="{FB7E4B92-E0F5-4A69-816C-E24D9F1A2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03013" y="325364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45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DDAF-459E-4EB1-8E16-C461A93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4FF96-4E5C-4556-B141-59FBFFC8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30</a:t>
            </a:fld>
            <a:endParaRPr lang="en-US" sz="2000" dirty="0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57ECBD7-B231-4C57-82F3-33A9C857A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12" y="836497"/>
            <a:ext cx="914400" cy="914400"/>
          </a:xfrm>
          <a:prstGeom prst="rect">
            <a:avLst/>
          </a:prstGeom>
        </p:spPr>
      </p:pic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484B612B-7463-4D54-83C7-5DB3172FA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27682"/>
              </p:ext>
            </p:extLst>
          </p:nvPr>
        </p:nvGraphicFramePr>
        <p:xfrm>
          <a:off x="124074" y="3166014"/>
          <a:ext cx="6533318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6817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2689864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  <a:gridCol w="1816637">
                  <a:extLst>
                    <a:ext uri="{9D8B030D-6E8A-4147-A177-3AD203B41FA5}">
                      <a16:colId xmlns:a16="http://schemas.microsoft.com/office/drawing/2014/main" val="17428439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varchar(32)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7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CA0583-2C74-42A1-9007-627CD1BF6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95703"/>
              </p:ext>
            </p:extLst>
          </p:nvPr>
        </p:nvGraphicFramePr>
        <p:xfrm>
          <a:off x="6746681" y="3429000"/>
          <a:ext cx="5205261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35087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1838777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  <a:gridCol w="1631397">
                  <a:extLst>
                    <a:ext uri="{9D8B030D-6E8A-4147-A177-3AD203B41FA5}">
                      <a16:colId xmlns:a16="http://schemas.microsoft.com/office/drawing/2014/main" val="9130390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A90F-4C7E-4F65-95E4-C82ADEEE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 – Create, Alter DATABASE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96ED0C-2252-4983-BDD4-555023548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950" y="2336873"/>
            <a:ext cx="6192191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highlight>
                  <a:srgbClr val="000000"/>
                </a:highlight>
              </a:rPr>
              <a:t>Create database</a:t>
            </a:r>
          </a:p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CREATE DATABASE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database_name</a:t>
            </a:r>
          </a:p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r>
              <a:rPr lang="en-US" b="1">
                <a:highlight>
                  <a:srgbClr val="000000"/>
                </a:highlight>
              </a:rPr>
              <a:t>Delete database</a:t>
            </a:r>
          </a:p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DROP DATABASE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database_name</a:t>
            </a:r>
          </a:p>
          <a:p>
            <a:pPr marL="0" indent="0" algn="ctr">
              <a:buNone/>
            </a:pP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1B23F-8DBC-40B7-8F8D-BB56BE75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D164099A-8809-4EBD-A187-F37EEBD6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31" y="836497"/>
            <a:ext cx="914400" cy="914400"/>
          </a:xfrm>
          <a:prstGeom prst="rect">
            <a:avLst/>
          </a:prstGeom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A9F6184F-406B-4C41-AA70-748F37D437F1}"/>
              </a:ext>
            </a:extLst>
          </p:cNvPr>
          <p:cNvSpPr txBox="1">
            <a:spLocks/>
          </p:cNvSpPr>
          <p:nvPr/>
        </p:nvSpPr>
        <p:spPr>
          <a:xfrm>
            <a:off x="6360141" y="2336873"/>
            <a:ext cx="5391366" cy="198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>
                <a:highlight>
                  <a:srgbClr val="000000"/>
                </a:highlight>
              </a:rPr>
              <a:t>Alter database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ALTER DATABASE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old_db_name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MODIFY NAME =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new_db_name</a:t>
            </a:r>
          </a:p>
        </p:txBody>
      </p:sp>
    </p:spTree>
    <p:extLst>
      <p:ext uri="{BB962C8B-B14F-4D97-AF65-F5344CB8AC3E}">
        <p14:creationId xmlns:p14="http://schemas.microsoft.com/office/powerpoint/2010/main" val="131902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F0FA-E02E-436F-BD71-D632E423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 – Create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A479B-B424-4390-A2CA-0090332DB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DBF2D-8B44-4400-AD95-99C6AF78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62" y="2245701"/>
            <a:ext cx="5812038" cy="3702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CREATE TABLE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column1_name </a:t>
            </a:r>
            <a:r>
              <a:rPr lang="en-US">
                <a:solidFill>
                  <a:srgbClr val="FF6699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data_type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column2_name </a:t>
            </a:r>
            <a:r>
              <a:rPr lang="en-US">
                <a:solidFill>
                  <a:srgbClr val="FF6699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data_type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column3_name </a:t>
            </a:r>
            <a:r>
              <a:rPr lang="en-US">
                <a:solidFill>
                  <a:srgbClr val="FF6699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data_type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[…]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	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columnN_name </a:t>
            </a:r>
            <a:r>
              <a:rPr lang="en-US">
                <a:solidFill>
                  <a:srgbClr val="FF6699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data_type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59AE4009-83A4-4CEF-A205-74171F1D4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31" y="836497"/>
            <a:ext cx="914400" cy="9144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F4C141F-7B6A-4C13-A480-9D7A3B9CC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47200"/>
              </p:ext>
            </p:extLst>
          </p:nvPr>
        </p:nvGraphicFramePr>
        <p:xfrm>
          <a:off x="7126978" y="2109219"/>
          <a:ext cx="3687202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43601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1843601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7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C21FDA-1D88-42E9-AA15-887C54287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88311"/>
              </p:ext>
            </p:extLst>
          </p:nvPr>
        </p:nvGraphicFramePr>
        <p:xfrm>
          <a:off x="7126978" y="4238472"/>
          <a:ext cx="3687202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843601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1843601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33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308-7577-4142-B40C-5F46B1C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 –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E1DE-329E-49F0-92EE-942D33BDB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777" y="2336873"/>
            <a:ext cx="4698358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highlight>
                  <a:srgbClr val="000000"/>
                </a:highlight>
              </a:rPr>
              <a:t>Add a new Column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ALTER TABLE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 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ADD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column_name datatype</a:t>
            </a:r>
          </a:p>
          <a:p>
            <a:pPr marL="0" indent="0" algn="ctr">
              <a:buNone/>
            </a:pPr>
            <a:endParaRPr lang="en-US">
              <a:solidFill>
                <a:schemeClr val="bg1"/>
              </a:solidFill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en-US">
                <a:highlight>
                  <a:srgbClr val="000000"/>
                </a:highlight>
              </a:rPr>
              <a:t>Delete a Column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ALTER TABLE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 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DROP COLUMN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column_name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3EC22-999C-4DDB-BE68-3CCD5C10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2985" y="3269339"/>
            <a:ext cx="6726019" cy="17343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>
                <a:highlight>
                  <a:srgbClr val="000000"/>
                </a:highlight>
              </a:rPr>
              <a:t>Change Data Type of Column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ALTER TABLE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table_name 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ALTER COLUMN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column_name data_type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97D0A-AA4E-4522-983F-A2C2A86B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4604" y="5673570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0BF1679-B34E-44CC-81C8-E1E092245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604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0308-7577-4142-B40C-5F46B1C1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DDL – Alter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97D0A-AA4E-4522-983F-A2C2A86B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4604" y="5673570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0BF1679-B34E-44CC-81C8-E1E092245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4604" y="836497"/>
            <a:ext cx="914400" cy="914400"/>
          </a:xfrm>
          <a:prstGeom prst="rect">
            <a:avLst/>
          </a:prstGeom>
        </p:spPr>
      </p:pic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134700D6-268D-49D8-BF7C-8946CCBBA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69686"/>
              </p:ext>
            </p:extLst>
          </p:nvPr>
        </p:nvGraphicFramePr>
        <p:xfrm>
          <a:off x="2817510" y="2226622"/>
          <a:ext cx="6533318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26817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2689864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  <a:gridCol w="1816637">
                  <a:extLst>
                    <a:ext uri="{9D8B030D-6E8A-4147-A177-3AD203B41FA5}">
                      <a16:colId xmlns:a16="http://schemas.microsoft.com/office/drawing/2014/main" val="17428439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varchar(32)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fullname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7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76A871A-E75B-430B-8461-65579C33F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26634"/>
              </p:ext>
            </p:extLst>
          </p:nvPr>
        </p:nvGraphicFramePr>
        <p:xfrm>
          <a:off x="3481538" y="4473278"/>
          <a:ext cx="5205261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735087">
                  <a:extLst>
                    <a:ext uri="{9D8B030D-6E8A-4147-A177-3AD203B41FA5}">
                      <a16:colId xmlns:a16="http://schemas.microsoft.com/office/drawing/2014/main" val="3969777006"/>
                    </a:ext>
                  </a:extLst>
                </a:gridCol>
                <a:gridCol w="1838777">
                  <a:extLst>
                    <a:ext uri="{9D8B030D-6E8A-4147-A177-3AD203B41FA5}">
                      <a16:colId xmlns:a16="http://schemas.microsoft.com/office/drawing/2014/main" val="2651235593"/>
                    </a:ext>
                  </a:extLst>
                </a:gridCol>
                <a:gridCol w="1631397">
                  <a:extLst>
                    <a:ext uri="{9D8B030D-6E8A-4147-A177-3AD203B41FA5}">
                      <a16:colId xmlns:a16="http://schemas.microsoft.com/office/drawing/2014/main" val="9130390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cusOrder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489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8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 (NOT NULL)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5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total_cost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59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7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36AB-B452-41E1-B5F7-EAD871BF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DCL – Grant, Revoke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CF44-E3AC-4FF7-BFBD-CDEB64D2B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823" y="2487122"/>
            <a:ext cx="4936767" cy="3298817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highlight>
                  <a:srgbClr val="000000"/>
                </a:highlight>
              </a:rPr>
              <a:t>Grant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GRANT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permission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table/database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TO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user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>
                <a:highlight>
                  <a:srgbClr val="000000"/>
                </a:highlight>
              </a:rPr>
              <a:t>Revoke</a:t>
            </a:r>
          </a:p>
          <a:p>
            <a:pPr marL="0" indent="0" algn="ctr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REVOKE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permission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table/database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user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36099-2B32-465F-9671-9CE782DD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8</a:t>
            </a:fld>
            <a:endParaRPr lang="en-US" sz="20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03A714A-E7EB-44CE-998F-5EC812FF7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8" y="836497"/>
            <a:ext cx="914400" cy="9144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854DD6-EE41-429D-9285-61FC05850945}"/>
              </a:ext>
            </a:extLst>
          </p:cNvPr>
          <p:cNvSpPr/>
          <p:nvPr/>
        </p:nvSpPr>
        <p:spPr>
          <a:xfrm>
            <a:off x="5635690" y="3592286"/>
            <a:ext cx="1894114" cy="86774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Permission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BDE3A7-F41A-4361-A215-A5F8A4B8EDBF}"/>
              </a:ext>
            </a:extLst>
          </p:cNvPr>
          <p:cNvSpPr txBox="1"/>
          <p:nvPr/>
        </p:nvSpPr>
        <p:spPr>
          <a:xfrm>
            <a:off x="7660433" y="3120867"/>
            <a:ext cx="2967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SELECT</a:t>
            </a:r>
          </a:p>
          <a:p>
            <a:pPr marL="285750" indent="-285750">
              <a:buFontTx/>
              <a:buChar char="-"/>
            </a:pPr>
            <a:r>
              <a:rPr lang="en-US"/>
              <a:t>INSERT</a:t>
            </a:r>
          </a:p>
          <a:p>
            <a:pPr marL="285750" indent="-285750">
              <a:buFontTx/>
              <a:buChar char="-"/>
            </a:pPr>
            <a:r>
              <a:rPr lang="en-US"/>
              <a:t>UPDATE</a:t>
            </a:r>
          </a:p>
          <a:p>
            <a:pPr marL="285750" indent="-285750">
              <a:buFontTx/>
              <a:buChar char="-"/>
            </a:pPr>
            <a:r>
              <a:rPr lang="en-US"/>
              <a:t>DELETE</a:t>
            </a:r>
          </a:p>
          <a:p>
            <a:pPr marL="285750" indent="-285750">
              <a:buFontTx/>
              <a:buChar char="-"/>
            </a:pPr>
            <a:r>
              <a:rPr lang="en-US"/>
              <a:t>REFERENCES</a:t>
            </a:r>
          </a:p>
          <a:p>
            <a:pPr marL="285750" indent="-285750">
              <a:buFontTx/>
              <a:buChar char="-"/>
            </a:pPr>
            <a:r>
              <a:rPr lang="en-US"/>
              <a:t>ALTER</a:t>
            </a:r>
          </a:p>
          <a:p>
            <a:pPr marL="285750" indent="-285750">
              <a:buFontTx/>
              <a:buChar char="-"/>
            </a:pPr>
            <a:r>
              <a:rPr lang="en-US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95659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276C7-407B-4D1C-A95C-85E7C7F3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DCL – Grant, Revoke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C022A-455C-4D06-8053-7A7E1A4C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smtClean="0"/>
              <a:pPr/>
              <a:t>9</a:t>
            </a:fld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30F4B-77AA-44E8-84AA-209414C83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22" y="2215514"/>
            <a:ext cx="5470198" cy="3889258"/>
          </a:xfrm>
        </p:spPr>
        <p:txBody>
          <a:bodyPr>
            <a:normAutofit lnSpcReduction="10000"/>
          </a:bodyPr>
          <a:lstStyle/>
          <a:p>
            <a:r>
              <a:rPr lang="en-US" u="sng"/>
              <a:t>Example: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GRANT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SELECT, INSERT 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Customer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TO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trph</a:t>
            </a:r>
          </a:p>
          <a:p>
            <a:pPr marL="0" indent="0">
              <a:buNone/>
            </a:pPr>
            <a:endParaRPr lang="en-US"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GRANT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ALL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cusOrder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TO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trph</a:t>
            </a:r>
          </a:p>
          <a:p>
            <a:pPr marL="0" indent="0">
              <a:buNone/>
            </a:pPr>
            <a:endParaRPr lang="en-US"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GRANT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SELECT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cusOrder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TO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2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PUBLIC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EDD89B49-8306-4809-81A4-B9C81BAED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98" y="836497"/>
            <a:ext cx="914400" cy="914400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E93DBE3-CD27-4C78-9CB3-551F6C4BB7CB}"/>
              </a:ext>
            </a:extLst>
          </p:cNvPr>
          <p:cNvSpPr txBox="1">
            <a:spLocks/>
          </p:cNvSpPr>
          <p:nvPr/>
        </p:nvSpPr>
        <p:spPr>
          <a:xfrm>
            <a:off x="6096000" y="2215514"/>
            <a:ext cx="5388378" cy="39962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REVOKE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INSERT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Customer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trph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REVOKE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ALL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cusOrder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trph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highlight>
                <a:srgbClr val="FFFFFF"/>
              </a:highlight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REVOKE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SELECT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ON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cusOrder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rgbClr val="00B0F0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en-US"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highlight>
                  <a:srgbClr val="FFFFFF"/>
                </a:highlight>
                <a:latin typeface="Fira Code" panose="020B0809050000020004" pitchFamily="49" charset="0"/>
                <a:ea typeface="Fira Code" panose="020B0809050000020004" pitchFamily="49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733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412</TotalTime>
  <Words>1771</Words>
  <Application>Microsoft Office PowerPoint</Application>
  <PresentationFormat>Widescreen</PresentationFormat>
  <Paragraphs>459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Fira Code</vt:lpstr>
      <vt:lpstr>Segoe UI</vt:lpstr>
      <vt:lpstr>Trebuchet MS</vt:lpstr>
      <vt:lpstr>Berlin</vt:lpstr>
      <vt:lpstr>SQL</vt:lpstr>
      <vt:lpstr>Content</vt:lpstr>
      <vt:lpstr>PowerPoint Presentation</vt:lpstr>
      <vt:lpstr>DDL – Create, Alter DATABASE</vt:lpstr>
      <vt:lpstr>DDL – Create TABLE</vt:lpstr>
      <vt:lpstr>DDL – Alter TABLE</vt:lpstr>
      <vt:lpstr>DDL – Alter TABLE</vt:lpstr>
      <vt:lpstr>DCL – Grant, Revoke</vt:lpstr>
      <vt:lpstr>DCL – Grant, Revoke</vt:lpstr>
      <vt:lpstr>DML – Insert</vt:lpstr>
      <vt:lpstr>DML – Insert</vt:lpstr>
      <vt:lpstr>DML - Update</vt:lpstr>
      <vt:lpstr>DML - Delete</vt:lpstr>
      <vt:lpstr>JOIN Statements – INNER JOIN</vt:lpstr>
      <vt:lpstr>JOIN Statements – RIGHT JOIN</vt:lpstr>
      <vt:lpstr>JOIN Statements – LEFT JOIN</vt:lpstr>
      <vt:lpstr>JOIN Statements – FULL JOIN</vt:lpstr>
      <vt:lpstr>JOIN Statements – CROSS JOIN</vt:lpstr>
      <vt:lpstr>JOIN Statements FULL JOIN vs. CROSS JOIN</vt:lpstr>
      <vt:lpstr>SQL</vt:lpstr>
      <vt:lpstr>Content</vt:lpstr>
      <vt:lpstr>VIEW – Create View</vt:lpstr>
      <vt:lpstr>VIEW – Insert data into View</vt:lpstr>
      <vt:lpstr>VIEW – Delete data from View &amp; Drop View</vt:lpstr>
      <vt:lpstr>STORED PROCEDURE</vt:lpstr>
      <vt:lpstr>STORED PROCEDURE – NO PARAMETER</vt:lpstr>
      <vt:lpstr>STORED PROCEDURE – WITH PARAMETERS</vt:lpstr>
      <vt:lpstr>TRIGGER</vt:lpstr>
      <vt:lpstr>TRIGGER</vt:lpstr>
      <vt:lpstr>TRIGGER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Phong Nguyễn Trần</dc:creator>
  <cp:lastModifiedBy>Phong Nguyễn Trần</cp:lastModifiedBy>
  <cp:revision>83</cp:revision>
  <dcterms:created xsi:type="dcterms:W3CDTF">2020-10-27T12:00:16Z</dcterms:created>
  <dcterms:modified xsi:type="dcterms:W3CDTF">2020-11-02T03:52:40Z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