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0.xml" ContentType="application/vnd.openxmlformats-officedocument.presentationml.comments+xml"/>
  <Override PartName="/ppt/notesSlides/notesSlide13.xml" ContentType="application/vnd.openxmlformats-officedocument.presentationml.notesSlide+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12.xml" ContentType="application/vnd.openxmlformats-officedocument.presentationml.comments+xml"/>
  <Override PartName="/ppt/notesSlides/notesSlide15.xml" ContentType="application/vnd.openxmlformats-officedocument.presentationml.notesSlide+xml"/>
  <Override PartName="/ppt/comments/comment13.xml" ContentType="application/vnd.openxmlformats-officedocument.presentationml.comments+xml"/>
  <Override PartName="/ppt/notesSlides/notesSlide16.xml" ContentType="application/vnd.openxmlformats-officedocument.presentationml.notesSlide+xml"/>
  <Override PartName="/ppt/comments/comment1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ộc Nguyễn" initials="LN"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2" y="125"/>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0-02T11:43:19.039" idx="2">
    <p:pos x="5760" y="35"/>
    <p:text>2-Mô tả chi tiết hơn về các giả định của chúng tôi nhắm mục tiêu cụ thể các khu vực của sản phẩm hoặc quy trình làm việc của chúng ta để thử nghiệm.
3-Tín hiệu chúng tôi tìm kiếm từ thị trường để giúp chúng tôi xác thực hoặc vô hiệu
giả thuyết của chúng tôi
4-Mô hình của những người mà chúng tôi tin rằng chúng tôi đang giải quyết một vấn đề.
5-Những thay đổi hoặc cải tiến của sản phẩm chúng tôi tin rằng sẽ thúc đẩy kết quả
chúng ta tìm kiếm.
</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0" dt="2018-10-02T13:52:13.535" idx="13">
    <p:pos x="5672" y="64"/>
    <p:text>Một giả định chúng tôi đưa ra trong tuyên bố vấn đề này là các nhà tuyển dụng sẽ sử dụng một kênh mới (TheLadders) để tham gia với các ứng cử viên. Đây không phải là một thực tế đã được chứng minh và cần được kiểm tra. Làm thế nào chúng ta có thể viết giả thuyết cho tuyên bố đó? Hãy lấy mẫu của chúng tôi và điền vào</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0" dt="2018-10-02T13:54:16.790" idx="14">
    <p:pos x="1264" y="-8"/>
    <p:text>Để tạo các câu lệnh giả thuyết của bạn, hãy bắt đầu lắp ráp các phần. Đặt cùng một danh sách các kết quả mà bạn đang cố gắng tạo ra, một định nghĩa về những người bạn đang cố gắng phục vụ, và một tập hợp các tính năng bạn tin có thể làm việc trong tình huống này. Khi bạn đã có tất cả tài liệu thô này, bạn có thể đặt tất cả chúng lại với nhau thành một tập hợp các câu lệnh. Hãy xem xét kỹ hơn từng yếu tố này.</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0" dt="2018-10-02T14:04:16.366" idx="15">
    <p:pos x="1240" y="15"/>
    <p:text>Nhà thiết kế thường tạo ra các mô hình được gọi là personas để đại diện cho người dùng hệ thống của họ. Nếu nhóm của bạn đã có một bộ được xác định rõ của personas, điều duy nhất bạn cần phải xem xét vào thời điểm này là những người bạn sẽ được sử dụng trong báo cáo giả thuyết của bạn. Nếu bạn chưa có personas, phần này giải thích cách tạo personas cho quy trình Learn UX</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0" dt="2018-10-03T07:29:18.172" idx="16">
    <p:pos x="5696" y="45"/>
    <p:text>Nhà thiết kế từ lâu đã được ủng hộ cho người dùng cuối. Tìm hiểu UX là không khác nhau. Khi chúng tôi đưa ra các giả định về doanh nghiệp của mình và kết quả chúng tôi muốn đạt được, chúng tôi vẫn cần giữ cho người dùng ở vị trí trung tâm và trước mắt trong suy nghĩ của chúng tôi.
Chúng tôi phác họa chúng trên giấy với toàn bộ nhóm đóng góp — chúng tôi muốn nắm bắt các giả định của mọi người.
Sau đó, khi chúng tôi tìm hiểu từ nghiên cứu đang diễn ra, chúng tôi nhanh chóng tìm hiểu mức độ chính xác của dự đoán ban đầu của chúng tôi và cách chúng tôi cần điều chỉnh đối tượng mục tiêu (và persona) của chúng tôi</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0" dt="2018-10-03T08:21:47.853" idx="17">
    <p:pos x="5712" y="56"/>
    <p:text>Chúng tôi muốn phác họa proto-personas trên giấy sử dụng một góc phần tư vẽ tay, như trong hình 3-5 và 3-6 (bắt đầu bằng cách gấp một tờ giấy thành bốn hộp). Các góc phần tư trên cùng bên trái giữ một bản phác thảo thô của persona và tên và vai trò của họ. Hộp trên cùng bên phải chứa thông tin nhân khẩu học cơ bản. Cố gắng tập trung vào thông tin nhân khẩu học dự đoán một loại hành vi cụ thể. Ví dụ: có thể có trường hợp trong đó tuổi của người đó hoàn toàn không có liên quan nhưng quyền truy cập của họ vào một thiết bị cụ thể, chẳng hạn như iPhone, sẽ hoàn toàn thay đổi cách họ tương tác với sản phẩm của bạn.</p:text>
    <p:extLst>
      <p:ext uri="{C676402C-5697-4E1C-873F-D02D1690AC5C}">
        <p15:threadingInfo xmlns:p15="http://schemas.microsoft.com/office/powerpoint/2012/main" timeZoneBias="-420"/>
      </p:ext>
    </p:extLst>
  </p:cm>
  <p:cm authorId="0" dt="2018-10-03T08:27:47.568" idx="18">
    <p:pos x="1280" y="33"/>
    <p:text>Nửa dưới của proto-persona là nơi chúng tôi đặt thịt của thông tin.
Góc phần tư dưới cùng bên trái chứa nhu cầu và thất vọng của người dùng với sản phẩm hoặc tình huống hiện tại, điểm đau cụ thể mà sản phẩm của bạn đang cố giải quyết và / hoặc cơ hội bạn đang cố giải quyết. Góc phần tư dưới cùng bên phải chứa các giải pháp tiềm năng cho những nhu cầu đó. Bạn sẽ sử dụng góc phần tư dưới cùng bên phải để nắm bắt các ý tưởng về tính năng và giải pháp.
</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0" dt="2018-10-03T08:34:03.419" idx="19">
    <p:pos x="5240" y="2128"/>
    <p:text>Các thành viên trong nhóm đưa ra ý kiến của họ về dự án nên nhắm mục tiêu và điều đó sẽ ảnh hưởng đến việc sử dụng sản phẩm của từng người dùng tiềm năng. Khi brandstorming hoàn tất, nhóm nghiên cứu nên thu hẹp ý tưởng thành một nhóm gồm ba hoặc bốn lần đầu tiên mà họ tin rằng có nhiều khả năng là đối tượng mục tiêu nhất. Cố gắng phân biệt những người xung quanh nhu cầu và vai trò hơn là theo nhân khẩu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10-02T11:54:17.373" idx="3">
    <p:pos x="5235" y="0"/>
    <p:text>Khai báo các giả định của bạn cho phép nhóm của bạn tạo một khởi đầu chung điểm.
Bằng cách làm điều này với tư cách là một nhóm, bạn cung cấp cho mọi thành viên trong nhóm — nhà thiết kế và không thiết kế như - cơ hội để nói lên ý kiến của mình về cách tốt nhất
để giải quyết vấn đề
đưa ra ý tưởng của mọi người trên bảng trắng
Nó cho thấy sự khác nhau của đội ý kiến và cũng cho thấy một loạt các giải pháp khả thi.</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8-10-02T11:59:28.926" idx="4">
    <p:pos x="5897" y="16"/>
    <p:text> vì sao phải tập hơn tất cả ?
Ví dụ: nếu bạn đang xử lý đơn khiếu nại của khách hàng thường xuyên, có thể có lợi khi bao gồm đại diện dịch vụ khách hàng từ trung tâm cuộc gọi của bạn. Người đại diện cho trung tâm cuộc gọi nói chuyện với nhiều khách hàng hơn bất kỳ ai khác trong tổ chức và sẽ
có thể có thông tin chi tiết về phần còn lại của nhóm sẽ không.</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8-10-02T12:04:16.181" idx="5">
    <p:pos x="5728" y="2"/>
    <p:text>1. Báo cáo Analytics cho biết cách sử dụng sản phẩm hiện tại
2. Báo cáo khả năng sử dụng minh họa lý do khách hàng thực hiện một số hành động nhất định trong sản phẩm của bạn
3. Thông tin về những nỗ lực trong quá khứ để khắc phục vấn đề này và những thành công và thất bại của họ
4. Phân tích từ các bên liên quan kinh doanh về cách giải quyết vấn đề này sẽ ảnh hưởng đến hiệu suất của công ty
5. Phân tích cạnh tranh cho thấy cách đối thủ cạnh tranh đang giải quyết các vấn đề tương tự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8-10-02T12:23:07.058" idx="6">
    <p:pos x="1248" y="2598"/>
    <p:text>1. Các mục tiêu hiện tại của sản phẩm hoặc hệ thống
2. Vấn đề mà các bên liên quan kinh doanh muốn giải quyết (nghĩa là, nơi
mục tiêu không được đáp ứng)
3. Yêu cầu cải tiến rõ ràng không quy định cụ thể
dung dịch</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8-10-02T12:52:30.819" idx="7">
    <p:pos x="5728" y="32"/>
    <p:text>Báo cáo vấn đề được lấp đầy với các giả định. Công việc của nhóm là phân tích tuyên bố vấn đề thành các giả định cốt lõi của nó. Bạn có thể làm điều đó bằng cách sử dụng bảng tính giả định kinh doanh sau đây. Lưu ý rằng một số đội - đặc biệt là các đội bắt đầu từ đầu — có thể không có tuyên bố rõ ràng về vấn đề. Không sao đâu. Bạn vẫn có thể thử bảng tính. Bạn sẽ chỉ phải chờ đợi rằng có thể mất nhiều thời gian hơn để đạt được sự đồng thuận về một số câu hỏi.</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18-10-02T13:02:40.477" idx="8">
    <p:pos x="5778" y="22"/>
    <p:text>
Lean UX là một bài tập trong ưu tiên tàn nhẫn. Hiểu rằng bạn không thể kiểm tra mọi giả định, làm thế nào để bạn quyết định thử nghiệm cái nào trước? Tôi thích tạo một biểu đồ như trong Hình 3-2, và sử dụng nó để vạch ra danh sách các giả định.
Mục tiêu là ưu tiên một tập hợp các giả định để kiểm tra dựa trên mức độ rủi ro của chúng (tức là, nếu chúng tôi sai về vấn đề này?) Và mức độ hiểu biết của chúng tôi về vấn đề này. Nguy cơ càng cao và càng có nhiều ẩn số liên quan, ưu tiên càng cao để kiểm tra các giả định đó.
Điều này không có nghĩa là các giả định không thực hiện lần cắt giảm đầu tiên sẽ biến mất vĩnh viễn. Giữ một backlog của các giả định khác mà bạn đã xác định để bạn có thể quay lại với họ và kiểm tra chúng nếu và khi nó có ý nghĩa để làm như vậy.</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18-10-02T13:13:06.530" idx="10">
    <p:pos x="2240" y="1624"/>
    <p:text>Với danh sách các giả định được ưu tiên trong tay, bạn đã sẵn sàng chuyển sang bước tiếp theo: kiểm tra các giả định của bạn. Để làm điều đó, chuyển đổi từng câu lệnh giả định thành định dạng dễ kiểm tra hơn: một tuyên bố giả thuyết.</p:text>
    <p:extLst>
      <p:ext uri="{C676402C-5697-4E1C-873F-D02D1690AC5C}">
        <p15:threadingInfo xmlns:p15="http://schemas.microsoft.com/office/powerpoint/2012/main" timeZoneBias="-420"/>
      </p:ext>
    </p:extLst>
  </p:cm>
  <p:cm authorId="0" dt="2018-10-02T13:31:30.835" idx="9">
    <p:pos x="5808" y="56"/>
    <p:text>Đôi khi — nếu không phải hầu hết thời gian - bạn sẽ khám phá ra giả thuyết của bạn
quá lớn để thử nghiệm với một bài kiểm tra. Nó sẽ chứa quá nhiều phần chuyển động,
quá nhiều giả thuyết. Khi điều này xảy ra, tôi thấy hữu ích khi phá vỡ
giả thuyết thành các phần nhỏ hơn và cụ thể hơn. Mặc dù có
nhiều cách để làm điều này, cho công việc sản phẩm tôi đã thấy rằng định dạng này là
rất hữu ích:</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18-10-02T13:31:30.835" idx="11">
    <p:pos x="5848" y="-200"/>
    <p:text>Đôi khi — nếu không phải hầu hết thời gian - bạn sẽ khám phá ra giả thuyết của bạn
quá lớn để thử nghiệm với một bài kiểm tra. Nó sẽ chứa quá nhiều phần chuyển động,
quá nhiều giả thuyết. Khi điều này xảy ra, tôi thấy hữu ích khi phá vỡ
giả thuyết thành các phần nhỏ hơn và cụ thể hơn. Mặc dù có
nhiều cách để làm điều này, cho công việc sản phẩm tôi đã thấy rằng định dạng này là
rất hữu ích:</p:text>
    <p:extLst>
      <p:ext uri="{C676402C-5697-4E1C-873F-D02D1690AC5C}">
        <p15:threadingInfo xmlns:p15="http://schemas.microsoft.com/office/powerpoint/2012/main" timeZoneBias="-420"/>
      </p:ext>
    </p:extLst>
  </p:cm>
  <p:cm authorId="0" dt="2018-10-02T13:41:36.523" idx="12">
    <p:pos x="1232" y="32"/>
    <p:text>Trường đầu tiên được hoàn thành với tính năng hoặc cải tiến mà bạn đang cân nhắc thực hiện cho sản phẩm của mình. Trường thứ hai mô tả chính xác khách hàng mục tiêu nào của bạn sẽ được hưởng lợi từ tính năng này. Trường cuối cùng nói về lợi ích mà khách hàng sẽ nhận được từ tính năng đó. Tuyên bố cuối cùng gắn kết tất cả lại với nhau. Đây là tuyên bố xác định xem giả thuyết của bạn có đúng không. Bạn sẽ tìm kiếm phản hồi thị trường nào để cho biết ý tưởng của bạn là chính xác? Phản hồi này có thể là việc sử dụng một cách định lượng tính năng, tăng số liệu kinh doanh hoặc đánh giá định tính về một số loại.</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Lean UX hoàn toàn thay đổi cách chúng ta làm việc. </a:t>
            </a:r>
          </a:p>
          <a:p>
            <a:endParaRPr lang="vi-VN" dirty="0"/>
          </a:p>
          <a:p>
            <a:r>
              <a:rPr lang="vi-VN" dirty="0"/>
              <a:t>Mục tiêu của chúng ta không còn là tạo ra sản phẩm mà rằng tạo ra sự khác  biệt.</a:t>
            </a:r>
          </a:p>
          <a:p>
            <a:endParaRPr lang="vi-VN" dirty="0"/>
          </a:p>
          <a:p>
            <a:r>
              <a:rPr lang="vi-VN" dirty="0"/>
              <a:t>Giả thuyết là điểm khởi đầu cho một dự án</a:t>
            </a:r>
          </a:p>
          <a:p>
            <a:endParaRPr lang="vi-VN" dirty="0"/>
          </a:p>
          <a:p>
            <a:r>
              <a:rPr lang="vi-VN" dirty="0"/>
              <a:t>Đưa ra tầm nhìn rõ ràng cho công việc và thay đổi cuộc trò chuyện giữa nhóm</a:t>
            </a:r>
          </a:p>
          <a:p>
            <a:r>
              <a:rPr lang="vi-VN" dirty="0"/>
              <a:t>thành viên và người quản lý của họ từ kết quả đầu ra (ví dụ: “chúng tôi sẽ tạo một btton với</a:t>
            </a:r>
          </a:p>
          <a:p>
            <a:r>
              <a:rPr lang="vi-VN" dirty="0"/>
              <a:t>tính năng đăng nhập ") cho kết quả (ví dụ:" chúng tôi muốn tăng số lượng</a:t>
            </a:r>
          </a:p>
          <a:p>
            <a:r>
              <a:rPr lang="vi-VN" dirty="0"/>
              <a:t>đăng ký mới cho dịch vụ của chúng tôi ”).</a:t>
            </a:r>
          </a:p>
          <a:p>
            <a:endParaRPr lang="vi-VN" dirty="0"/>
          </a:p>
          <a:p>
            <a:r>
              <a:rPr lang="vi-VN" dirty="0"/>
              <a:t>Giả thuyết là một cách thể hiện các giả định trong thử nghiệm</a:t>
            </a:r>
          </a:p>
          <a:p>
            <a:r>
              <a:rPr lang="vi-VN" dirty="0"/>
              <a:t>hình thức. Nó bao gồm các yếu tố sau:</a:t>
            </a:r>
            <a:endParaRPr lang="en-US" dirty="0"/>
          </a:p>
        </p:txBody>
      </p:sp>
    </p:spTree>
    <p:extLst>
      <p:ext uri="{BB962C8B-B14F-4D97-AF65-F5344CB8AC3E}">
        <p14:creationId xmlns:p14="http://schemas.microsoft.com/office/powerpoint/2010/main" val="421564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xfrm>
            <a:off x="381000" y="685800"/>
            <a:ext cx="6096000" cy="3429000"/>
          </a:xfrm>
          <a:prstGeom prst="rect">
            <a:avLst/>
          </a:prstGeom>
        </p:spPr>
        <p:txBody>
          <a:bodyPr/>
          <a:lstStyle/>
          <a:p>
            <a:endParaRPr/>
          </a:p>
        </p:txBody>
      </p:sp>
      <p:sp>
        <p:nvSpPr>
          <p:cNvPr id="293" name="Shape 293"/>
          <p:cNvSpPr>
            <a:spLocks noGrp="1"/>
          </p:cNvSpPr>
          <p:nvPr>
            <p:ph type="body" sz="quarter" idx="1"/>
          </p:nvPr>
        </p:nvSpPr>
        <p:spPr>
          <a:prstGeom prst="rect">
            <a:avLst/>
          </a:prstGeom>
        </p:spPr>
        <p:txBody>
          <a:bodyPr/>
          <a:lstStyle/>
          <a:p>
            <a:r>
              <a:rPr lang="vi-VN" dirty="0"/>
              <a:t>Đôi khi — nếu không phải hầu hết thời gian - bạn sẽ khám phá ra giả thuyết của bạn</a:t>
            </a:r>
          </a:p>
          <a:p>
            <a:r>
              <a:rPr lang="vi-VN" dirty="0"/>
              <a:t>quá lớn để thử nghiệm với một bài kiểm tra. Nó sẽ chứa quá nhiều phần chuyển động,</a:t>
            </a:r>
          </a:p>
          <a:p>
            <a:r>
              <a:rPr lang="vi-VN" dirty="0"/>
              <a:t>quá nhiều giả thuyết. Khi điều này xảy ra, tôi thấy hữu ích khi phá vỡ</a:t>
            </a:r>
          </a:p>
          <a:p>
            <a:r>
              <a:rPr lang="vi-VN" dirty="0"/>
              <a:t>giả thuyết thành các phần nhỏ hơn và cụ thể hơn. Mặc dù có</a:t>
            </a:r>
          </a:p>
          <a:p>
            <a:r>
              <a:rPr lang="vi-VN" dirty="0"/>
              <a:t>nhiều cách để làm điều này, cho công việc sản phẩm tôi đã thấy rằng định dạng này là</a:t>
            </a:r>
          </a:p>
          <a:p>
            <a:r>
              <a:rPr lang="vi-VN" dirty="0"/>
              <a:t>rất hữu ích:</a:t>
            </a:r>
            <a:endParaRPr lang="en-US" dirty="0"/>
          </a:p>
          <a:p>
            <a:endParaRPr lang="en-US" dirty="0"/>
          </a:p>
          <a:p>
            <a:r>
              <a:rPr lang="vi-VN" dirty="0"/>
              <a:t>Trường đầu tiên được hoàn thành với tính năng hoặc cải tiến mà bạn đang cân nhắc thực hiện cho sản phẩm của mình. Trường thứ hai mô tả chính xác khách hàng mục tiêu nào của bạn sẽ được hưởng lợi từ tính năng này. Trường cuối cùng nói về lợi ích mà khách hàng sẽ nhận được từ tính năng đó. Tuyên bố cuối cùng gắn kết tất cả lại với nhau. Đây là tuyên bố xác định xem giả thuyết của bạn có đúng không. Bạn sẽ tìm kiếm phản hồi thị trường nào để cho biết ý tưởng của bạn là chính xác? Phản hồi này có thể là việc sử dụng một cách định lượng tính năng, tăng số liệu kinh doanh hoặc đánh giá định tính về một số loại.</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381000" y="685800"/>
            <a:ext cx="6096000" cy="3429000"/>
          </a:xfrm>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p>
            <a:r>
              <a:t>Lấy ví dụ cho format này – ghi vào đây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noRot="1" noChangeAspect="1"/>
          </p:cNvSpPr>
          <p:nvPr>
            <p:ph type="sldImg"/>
          </p:nvPr>
        </p:nvSpPr>
        <p:spPr>
          <a:prstGeom prst="rect">
            <a:avLst/>
          </a:prstGeom>
        </p:spPr>
        <p:txBody>
          <a:bodyPr/>
          <a:lstStyle/>
          <a:p>
            <a:endParaRPr/>
          </a:p>
        </p:txBody>
      </p:sp>
      <p:sp>
        <p:nvSpPr>
          <p:cNvPr id="307" name="Shape 307"/>
          <p:cNvSpPr>
            <a:spLocks noGrp="1"/>
          </p:cNvSpPr>
          <p:nvPr>
            <p:ph type="body" sz="quarter" idx="1"/>
          </p:nvPr>
        </p:nvSpPr>
        <p:spPr>
          <a:prstGeom prst="rect">
            <a:avLst/>
          </a:prstGeom>
        </p:spPr>
        <p:txBody>
          <a:bodyPr/>
          <a:lstStyle/>
          <a:p>
            <a:r>
              <a:t>Lấy ví dụ cho format này – ghi vào đây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r>
              <a:rPr lang="vi-VN" dirty="0"/>
              <a:t>Để tạo các câu lệnh giả thuyết của bạn, hãy bắt đầu lắp ráp các phần. Đặt cùng một danh sách các kết quả mà bạn đang cố gắng tạo ra, một định nghĩa về những người bạn đang cố gắng phục vụ, và một tập hợp các tính năng bạn tin có thể làm việc trong tình huống này. Khi bạn đã có tất cả tài liệu thô này, bạn có thể đặt tất cả chúng lại với nhau thành một tập hợp các câu lệnh. Hãy xem xét kỹ hơn từng yếu tố này.</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rPr lang="vi-VN" dirty="0"/>
              <a:t>Nhà thiết kế thường tạo ra các mô hình được gọi là personas để đại diện cho người dùng hệ thống của họ. Nếu nhóm của bạn đã có một bộ được xác định rõ của personas, điều duy nhất bạn cần phải xem xét vào thời điểm này là những người bạn sẽ được sử dụng trong báo cáo giả thuyết của bạn. Nếu bạn chưa có personas, phần này giải thích cách tạo personas cho quy trình Learn UX</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noRot="1" noChangeAspect="1"/>
          </p:cNvSpPr>
          <p:nvPr>
            <p:ph type="sldImg"/>
          </p:nvPr>
        </p:nvSpPr>
        <p:spPr>
          <a:prstGeom prst="rect">
            <a:avLst/>
          </a:prstGeom>
        </p:spPr>
        <p:txBody>
          <a:bodyPr/>
          <a:lstStyle/>
          <a:p>
            <a:endParaRPr/>
          </a:p>
        </p:txBody>
      </p:sp>
      <p:sp>
        <p:nvSpPr>
          <p:cNvPr id="327" name="Shape 327"/>
          <p:cNvSpPr>
            <a:spLocks noGrp="1"/>
          </p:cNvSpPr>
          <p:nvPr>
            <p:ph type="body" sz="quarter" idx="1"/>
          </p:nvPr>
        </p:nvSpPr>
        <p:spPr>
          <a:prstGeom prst="rect">
            <a:avLst/>
          </a:prstGeom>
        </p:spPr>
        <p:txBody>
          <a:bodyPr/>
          <a:lstStyle/>
          <a:p>
            <a:r>
              <a:rPr lang="vi-VN" dirty="0"/>
              <a:t>Nhà thiết kế từ lâu đã được ủng hộ cho người dùng cuối. Tìm hiểu UX là không khác nhau. Khi chúng tôi đưa ra các giả định về doanh nghiệp của mình và kết quả chúng tôi muốn đạt được, chúng tôi vẫn cần giữ cho người dùng ở vị trí trung tâm và trước mắt trong suy nghĩ của chúng tôi.</a:t>
            </a:r>
          </a:p>
          <a:p>
            <a:endParaRPr lang="vi-VN" dirty="0"/>
          </a:p>
          <a:p>
            <a:r>
              <a:rPr lang="vi-VN" dirty="0"/>
              <a:t>Chúng tôi phác họa chúng trên giấy với toàn bộ nhóm đóng góp — chúng tôi muốn nắm bắt các giả định của mọi người.</a:t>
            </a:r>
          </a:p>
          <a:p>
            <a:endParaRPr lang="vi-VN" dirty="0"/>
          </a:p>
          <a:p>
            <a:r>
              <a:rPr lang="vi-VN" dirty="0"/>
              <a:t>Sau đó, khi chúng tôi tìm hiểu từ nghiên cứu đang diễn ra, chúng tôi nhanh chóng tìm hiểu mức độ chính xác của dự đoán ban đầu của chúng tôi và cách chúng tôi cần điều chỉnh đối tượng mục tiêu (và persona) của chúng tôi</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xfrm>
            <a:off x="381000" y="685800"/>
            <a:ext cx="6096000" cy="3429000"/>
          </a:xfrm>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rPr lang="vi-VN" dirty="0"/>
              <a:t>Chúng tôi muốn phác họa proto-personas trên giấy sử dụng một góc phần tư vẽ tay, như trong hình 3-5 và 3-6 (bắt đầu bằng cách gấp một tờ giấy thành bốn hộp). Các góc phần tư trên cùng bên trái giữ một bản phác thảo thô của persona và tên và vai trò của họ. Hộp trên cùng bên phải chứa thông tin nhân khẩu học cơ bản. Cố gắng tập trung vào thông tin nhân khẩu học dự đoán một loại hành vi cụ thể. Ví dụ: có thể có trường hợp trong đó tuổi của người đó hoàn toàn không có liên quan nhưng quyền truy cập của họ vào một thiết bị cụ thể, chẳng hạn như iPhone, sẽ hoàn toàn thay đổi cách họ tương tác với sản phẩm của bạn.</a:t>
            </a:r>
            <a:endParaRPr lang="en-US" dirty="0"/>
          </a:p>
          <a:p>
            <a:endParaRPr lang="en-US" dirty="0"/>
          </a:p>
          <a:p>
            <a:r>
              <a:rPr lang="vi-VN" dirty="0"/>
              <a:t>Nửa dưới của proto-persona là nơi chúng tôi đặt thịt của thông tin.</a:t>
            </a:r>
          </a:p>
          <a:p>
            <a:r>
              <a:rPr lang="vi-VN" dirty="0"/>
              <a:t>Góc phần tư dưới cùng bên trái chứa nhu cầu và thất vọng của người dùng với sản phẩm hoặc tình huống hiện tại, điểm đau cụ thể mà sản phẩm của bạn đang cố giải quyết và / hoặc cơ hội bạn đang cố giải quyết. Góc phần tư dưới cùng bên phải chứa các giải pháp tiềm năng cho những nhu cầu đó. Bạn sẽ sử dụng góc phần tư dưới cùng bên phải để nắm bắt các ý tưởng về tính năng và giải pháp.</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a:spLocks noGrp="1" noRot="1" noChangeAspect="1"/>
          </p:cNvSpPr>
          <p:nvPr>
            <p:ph type="sldImg"/>
          </p:nvPr>
        </p:nvSpPr>
        <p:spPr>
          <a:prstGeom prst="rect">
            <a:avLst/>
          </a:prstGeom>
        </p:spPr>
        <p:txBody>
          <a:bodyPr/>
          <a:lstStyle/>
          <a:p>
            <a:endParaRPr/>
          </a:p>
        </p:txBody>
      </p:sp>
      <p:sp>
        <p:nvSpPr>
          <p:cNvPr id="345" name="Shape 345"/>
          <p:cNvSpPr>
            <a:spLocks noGrp="1"/>
          </p:cNvSpPr>
          <p:nvPr>
            <p:ph type="body" sz="quarter" idx="1"/>
          </p:nvPr>
        </p:nvSpPr>
        <p:spPr>
          <a:prstGeom prst="rect">
            <a:avLst/>
          </a:prstGeom>
        </p:spPr>
        <p:txBody>
          <a:bodyPr/>
          <a:lstStyle/>
          <a:p>
            <a:r>
              <a:t>Lấy ví dụ cho format này – ghi vào đây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r>
              <a:rPr lang="vi-VN" dirty="0"/>
              <a:t>Các thành viên trong nhóm đưa ra ý kiến của họ về dự án nên nhắm mục tiêu và điều đó sẽ ảnh hưởng đến việc sử dụng sản phẩm của từng người dùng tiềm năng. Khi brandstorming hoàn tất, nhóm nghiên cứu nên thu hẹp ý tưởng thành một nhóm gồm ba hoặc bốn lần đầu tiên mà họ tin rằng có nhiều khả năng là đối tượng mục tiêu nhất. Cố gắng phân biệt những người xung quanh nhu cầu và vai trò hơn là theo nhân khẩu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2-Mô tả chi tiết hơn về các giả định của chúng tôi nhắm mục tiêu cụ thể các khu vực của sản phẩm hoặc quy trình làm việc của chúng ta để thử nghiệm.</a:t>
            </a:r>
          </a:p>
          <a:p>
            <a:endParaRPr lang="vi-VN" dirty="0"/>
          </a:p>
          <a:p>
            <a:r>
              <a:rPr lang="vi-VN" dirty="0"/>
              <a:t>3-Tín hiệu chúng tôi tìm kiếm từ thị trường để giúp chúng tôi xác thực hoặc vô hiệu</a:t>
            </a:r>
          </a:p>
          <a:p>
            <a:r>
              <a:rPr lang="vi-VN" dirty="0"/>
              <a:t>giả thuyết của chúng tôi</a:t>
            </a:r>
          </a:p>
          <a:p>
            <a:endParaRPr lang="vi-VN" dirty="0"/>
          </a:p>
          <a:p>
            <a:r>
              <a:rPr lang="vi-VN" dirty="0"/>
              <a:t>4-Mô hình của những người mà chúng tôi tin rằng chúng tôi đang giải quyết một vấn đề.</a:t>
            </a:r>
          </a:p>
          <a:p>
            <a:endParaRPr lang="vi-VN" dirty="0"/>
          </a:p>
          <a:p>
            <a:r>
              <a:rPr lang="vi-VN" dirty="0"/>
              <a:t>5-Những thay đổi hoặc cải tiến của sản phẩm chúng tôi tin rằng sẽ thúc đẩy kết quả</a:t>
            </a:r>
          </a:p>
          <a:p>
            <a:r>
              <a:rPr lang="vi-VN" dirty="0"/>
              <a:t>chúng ta tìm kiếm.</a:t>
            </a:r>
            <a:endParaRPr lang="en-US" dirty="0"/>
          </a:p>
        </p:txBody>
      </p:sp>
    </p:spTree>
    <p:extLst>
      <p:ext uri="{BB962C8B-B14F-4D97-AF65-F5344CB8AC3E}">
        <p14:creationId xmlns:p14="http://schemas.microsoft.com/office/powerpoint/2010/main" val="23985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Khai báo các giả định của bạn cho phép nhóm của bạn tạo một khởi đầu chung điểm.</a:t>
            </a:r>
          </a:p>
          <a:p>
            <a:endParaRPr lang="vi-VN" dirty="0"/>
          </a:p>
          <a:p>
            <a:r>
              <a:rPr lang="vi-VN" dirty="0"/>
              <a:t>Bằng cách làm điều này với tư cách là một nhóm, bạn cung cấp cho mọi thành viên trong nhóm — nhà thiết kế và không thiết kế như - cơ hội để nói lên ý kiến của mình về cách tốt nhất</a:t>
            </a:r>
          </a:p>
          <a:p>
            <a:r>
              <a:rPr lang="vi-VN" dirty="0"/>
              <a:t>để giải quyết vấn đề</a:t>
            </a:r>
          </a:p>
          <a:p>
            <a:endParaRPr lang="vi-VN" dirty="0"/>
          </a:p>
          <a:p>
            <a:r>
              <a:rPr lang="vi-VN" dirty="0"/>
              <a:t>đưa ra ý tưởng của mọi người trên bảng trắng</a:t>
            </a:r>
          </a:p>
          <a:p>
            <a:endParaRPr lang="vi-VN" dirty="0"/>
          </a:p>
          <a:p>
            <a:r>
              <a:rPr lang="vi-VN" dirty="0"/>
              <a:t>Nó cho thấy sự khác nhau của đội ý kiến và cũng cho thấy một loạt các giải pháp khả thi.</a:t>
            </a:r>
            <a:endParaRPr lang="en-US" dirty="0"/>
          </a:p>
        </p:txBody>
      </p:sp>
    </p:spTree>
    <p:extLst>
      <p:ext uri="{BB962C8B-B14F-4D97-AF65-F5344CB8AC3E}">
        <p14:creationId xmlns:p14="http://schemas.microsoft.com/office/powerpoint/2010/main" val="84455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p>
            <a:r>
              <a:rPr lang="vi-VN" dirty="0"/>
              <a:t>vì sao phải tập hơn tất cả ?</a:t>
            </a:r>
          </a:p>
          <a:p>
            <a:r>
              <a:rPr lang="vi-VN" dirty="0"/>
              <a:t>Ví dụ: nếu bạn đang xử lý đơn khiếu nại của khách hàng thường xuyên, có thể có lợi khi bao gồm đại diện dịch vụ khách hàng từ trung tâm cuộc gọi của bạn. Người đại diện cho trung tâm cuộc gọi nói chuyện với nhiều khách hàng hơn bất kỳ ai khác trong tổ chức và sẽ</a:t>
            </a:r>
          </a:p>
          <a:p>
            <a:r>
              <a:rPr lang="vi-VN" dirty="0"/>
              <a:t>có thể có thông tin chi tiết về phần còn lại của nhóm sẽ không.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1. Báo cáo Analytics cho biết cách sử dụng sản phẩm hiện tại</a:t>
            </a:r>
          </a:p>
          <a:p>
            <a:r>
              <a:rPr lang="vi-VN" dirty="0"/>
              <a:t>2. Báo cáo khả năng sử dụng minh họa lý do khách hàng thực hiện một số hành động nhất định trong sản phẩm của bạn</a:t>
            </a:r>
          </a:p>
          <a:p>
            <a:r>
              <a:rPr lang="vi-VN" dirty="0"/>
              <a:t>3. Thông tin về những nỗ lực trong quá khứ để khắc phục vấn đề này và những thành công và thất bại của họ</a:t>
            </a:r>
          </a:p>
          <a:p>
            <a:r>
              <a:rPr lang="vi-VN" dirty="0"/>
              <a:t>4. Phân tích từ các bên liên quan kinh doanh về cách giải quyết vấn đề này sẽ ảnh hưởng đến hiệu suất của công ty</a:t>
            </a:r>
          </a:p>
          <a:p>
            <a:r>
              <a:rPr lang="vi-VN" dirty="0"/>
              <a:t>5. Phân tích cạnh tranh cho thấy cách đối thủ cạnh tranh đang giải quyết các vấn đề tương tự</a:t>
            </a:r>
            <a:endParaRPr lang="en-US" dirty="0"/>
          </a:p>
        </p:txBody>
      </p:sp>
    </p:spTree>
    <p:extLst>
      <p:ext uri="{BB962C8B-B14F-4D97-AF65-F5344CB8AC3E}">
        <p14:creationId xmlns:p14="http://schemas.microsoft.com/office/powerpoint/2010/main" val="83079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1. Các mục tiêu hiện tại của sản phẩm hoặc hệ thống</a:t>
            </a:r>
          </a:p>
          <a:p>
            <a:r>
              <a:rPr lang="vi-VN" dirty="0"/>
              <a:t>2. Vấn đề mà các bên liên quan kinh doanh muốn giải quyết (nghĩa là, nơi</a:t>
            </a:r>
          </a:p>
          <a:p>
            <a:r>
              <a:rPr lang="vi-VN" dirty="0"/>
              <a:t>mục tiêu không được đáp ứng)</a:t>
            </a:r>
          </a:p>
          <a:p>
            <a:r>
              <a:rPr lang="vi-VN" dirty="0"/>
              <a:t>3. Yêu cầu cải tiến rõ ràng không quy định cụ thể</a:t>
            </a:r>
          </a:p>
          <a:p>
            <a:r>
              <a:rPr lang="vi-VN" dirty="0"/>
              <a:t>dung dịch</a:t>
            </a:r>
            <a:endParaRPr lang="en-US" dirty="0"/>
          </a:p>
        </p:txBody>
      </p:sp>
    </p:spTree>
    <p:extLst>
      <p:ext uri="{BB962C8B-B14F-4D97-AF65-F5344CB8AC3E}">
        <p14:creationId xmlns:p14="http://schemas.microsoft.com/office/powerpoint/2010/main" val="365162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rPr lang="vi-VN" dirty="0"/>
              <a:t>Báo cáo vấn đề được lấp đầy với các giả định. Công việc của nhóm là phân tích tuyên bố vấn đề thành các giả định cốt lõi của nó. Bạn có thể làm điều đó bằng cách sử dụng bảng tính giả định kinh doanh sau đây. Lưu ý rằng một số đội - đặc biệt là các đội bắt đầu từ đầu — có thể không có tuyên bố rõ ràng về vấn đề. Không sao đâu. Bạn vẫn có thể thử bảng tính. Bạn sẽ chỉ phải chờ đợi rằng có thể mất nhiều thời gian hơn để đạt được sự đồng thuận về một số câu hỏi.</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Lean UX là một bài tập trong ưu tiên tàn nhẫn. Hiểu rằng bạn không thể kiểm tra mọi giả định, làm thế nào để bạn quyết định thử nghiệm cái nào trước? Tôi thích tạo một biểu đồ như trong Hình 3-2, và sử dụng nó để vạch ra danh sách các giả định.</a:t>
            </a:r>
          </a:p>
          <a:p>
            <a:endParaRPr lang="vi-VN" dirty="0"/>
          </a:p>
          <a:p>
            <a:r>
              <a:rPr lang="vi-VN" dirty="0"/>
              <a:t>Mục tiêu là ưu tiên một tập hợp các giả định để kiểm tra dựa trên mức độ rủi ro của chúng (tức là, nếu chúng tôi sai về vấn đề này?) Và mức độ hiểu biết của chúng tôi về vấn đề này. Nguy cơ càng cao và càng có nhiều ẩn số liên quan, ưu tiên càng cao để kiểm tra các giả định đó.</a:t>
            </a:r>
          </a:p>
          <a:p>
            <a:endParaRPr lang="vi-VN" dirty="0"/>
          </a:p>
          <a:p>
            <a:r>
              <a:rPr lang="vi-VN" dirty="0"/>
              <a:t>Điều này không có nghĩa là các giả định không thực hiện lần cắt giảm đầu tiên sẽ biến mất vĩnh viễn. Giữ một backlog của các giả định khác mà bạn đã xác định để bạn có thể quay lại với họ và kiểm tra chúng nếu và khi nó có ý nghĩa để làm như vậy.</a:t>
            </a:r>
            <a:endParaRPr lang="en-US" dirty="0"/>
          </a:p>
        </p:txBody>
      </p:sp>
    </p:spTree>
    <p:extLst>
      <p:ext uri="{BB962C8B-B14F-4D97-AF65-F5344CB8AC3E}">
        <p14:creationId xmlns:p14="http://schemas.microsoft.com/office/powerpoint/2010/main" val="45068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xfrm>
            <a:off x="381000" y="685800"/>
            <a:ext cx="6096000" cy="3429000"/>
          </a:xfrm>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rPr lang="vi-VN" dirty="0"/>
              <a:t>Với danh sách các giả định được ưu tiên trong tay, bạn đã sẵn sàng chuyển sang bước tiếp theo: kiểm tra các giả định của bạn. Để làm điều đó, chuyển đổi từng câu lệnh giả định thành định dạng dễ kiểm tra hơn: một tuyên bố giả thuyết.</a:t>
            </a:r>
            <a:endParaRPr lang="en-US" dirty="0"/>
          </a:p>
          <a:p>
            <a:r>
              <a:rPr lang="vi-VN" dirty="0"/>
              <a:t>Đôi khi — nếu không phải hầu hết thời gian - bạn sẽ khám phá ra giả thuyết của bạn</a:t>
            </a:r>
          </a:p>
          <a:p>
            <a:r>
              <a:rPr lang="vi-VN" dirty="0"/>
              <a:t>quá lớn để thử nghiệm với một bài kiểm tra. Nó sẽ chứa quá nhiều phần chuyển động,</a:t>
            </a:r>
          </a:p>
          <a:p>
            <a:r>
              <a:rPr lang="vi-VN" dirty="0"/>
              <a:t>quá nhiều giả thuyết. Khi điều này xảy ra, tôi thấy hữu ích khi phá vỡ</a:t>
            </a:r>
          </a:p>
          <a:p>
            <a:r>
              <a:rPr lang="vi-VN" dirty="0"/>
              <a:t>giả thuyết thành các phần nhỏ hơn và cụ thể hơn. Mặc dù có</a:t>
            </a:r>
          </a:p>
          <a:p>
            <a:r>
              <a:rPr lang="vi-VN" dirty="0"/>
              <a:t>nhiều cách để làm điều này, cho công việc sản phẩm tôi đã thấy rằng định dạng này là</a:t>
            </a:r>
          </a:p>
          <a:p>
            <a:r>
              <a:rPr lang="vi-VN" dirty="0"/>
              <a:t>rất hữu ích:</a:t>
            </a:r>
            <a:endParaRPr lang="en-US"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2"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comments" Target="../comments/commen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extLst/>
          </a:blip>
          <a:srcRect r="443"/>
          <a:stretch>
            <a:fillRect/>
          </a:stretch>
        </p:blipFill>
        <p:spPr>
          <a:xfrm>
            <a:off x="18" y="8"/>
            <a:ext cx="12191984" cy="6857992"/>
          </a:xfrm>
          <a:prstGeom prst="rect">
            <a:avLst/>
          </a:prstGeom>
          <a:ln w="12700">
            <a:miter lim="400000"/>
          </a:ln>
        </p:spPr>
      </p:pic>
      <p:sp>
        <p:nvSpPr>
          <p:cNvPr id="113" name="Freeform 5"/>
          <p:cNvSpPr/>
          <p:nvPr/>
        </p:nvSpPr>
        <p:spPr>
          <a:xfrm>
            <a:off x="7488621" y="2277611"/>
            <a:ext cx="4703381" cy="4580391"/>
          </a:xfrm>
          <a:custGeom>
            <a:avLst/>
            <a:gdLst/>
            <a:ahLst/>
            <a:cxnLst>
              <a:cxn ang="0">
                <a:pos x="wd2" y="hd2"/>
              </a:cxn>
              <a:cxn ang="5400000">
                <a:pos x="wd2" y="hd2"/>
              </a:cxn>
              <a:cxn ang="10800000">
                <a:pos x="wd2" y="hd2"/>
              </a:cxn>
              <a:cxn ang="16200000">
                <a:pos x="wd2" y="hd2"/>
              </a:cxn>
            </a:cxnLst>
            <a:rect l="0" t="0" r="r" b="b"/>
            <a:pathLst>
              <a:path w="21600" h="21600" extrusionOk="0">
                <a:moveTo>
                  <a:pt x="21600" y="17157"/>
                </a:moveTo>
                <a:cubicBezTo>
                  <a:pt x="21600" y="6324"/>
                  <a:pt x="21600" y="6324"/>
                  <a:pt x="21600" y="6324"/>
                </a:cubicBezTo>
                <a:cubicBezTo>
                  <a:pt x="19688" y="2563"/>
                  <a:pt x="15864" y="0"/>
                  <a:pt x="11440" y="0"/>
                </a:cubicBezTo>
                <a:cubicBezTo>
                  <a:pt x="5137" y="0"/>
                  <a:pt x="0" y="5259"/>
                  <a:pt x="0" y="11749"/>
                </a:cubicBezTo>
                <a:cubicBezTo>
                  <a:pt x="0" y="15875"/>
                  <a:pt x="2090" y="19503"/>
                  <a:pt x="5234" y="21600"/>
                </a:cubicBezTo>
                <a:cubicBezTo>
                  <a:pt x="17662" y="21600"/>
                  <a:pt x="17662" y="21600"/>
                  <a:pt x="17662" y="21600"/>
                </a:cubicBezTo>
                <a:cubicBezTo>
                  <a:pt x="19331" y="20502"/>
                  <a:pt x="20676" y="18971"/>
                  <a:pt x="21600" y="17157"/>
                </a:cubicBezTo>
                <a:close/>
              </a:path>
            </a:pathLst>
          </a:custGeom>
          <a:solidFill>
            <a:srgbClr val="FFFFFF">
              <a:alpha val="70000"/>
            </a:srgbClr>
          </a:solidFill>
          <a:ln w="12700">
            <a:miter lim="400000"/>
          </a:ln>
        </p:spPr>
        <p:txBody>
          <a:bodyPr lIns="45718" tIns="45718" rIns="45718" bIns="45718"/>
          <a:lstStyle/>
          <a:p>
            <a:pPr algn="ctr">
              <a:spcBef>
                <a:spcPts val="1000"/>
              </a:spcBef>
              <a:defRPr sz="1600" cap="all">
                <a:solidFill>
                  <a:srgbClr val="FFFFFF"/>
                </a:solidFill>
                <a:latin typeface="+mj-lt"/>
                <a:ea typeface="+mj-ea"/>
                <a:cs typeface="+mj-cs"/>
                <a:sym typeface="Calibri"/>
              </a:defRPr>
            </a:pPr>
            <a:endParaRPr/>
          </a:p>
        </p:txBody>
      </p:sp>
      <p:sp>
        <p:nvSpPr>
          <p:cNvPr id="114" name="Straight Connector 13"/>
          <p:cNvSpPr/>
          <p:nvPr/>
        </p:nvSpPr>
        <p:spPr>
          <a:xfrm>
            <a:off x="9480329" y="5123792"/>
            <a:ext cx="935422" cy="2"/>
          </a:xfrm>
          <a:prstGeom prst="line">
            <a:avLst/>
          </a:prstGeom>
          <a:ln w="25400" cap="sq">
            <a:solidFill>
              <a:srgbClr val="262626"/>
            </a:solidFill>
            <a:bevel/>
          </a:ln>
        </p:spPr>
        <p:txBody>
          <a:bodyPr lIns="45718" tIns="45718" rIns="45718" bIns="45718"/>
          <a:lstStyle/>
          <a:p>
            <a:endParaRPr/>
          </a:p>
        </p:txBody>
      </p:sp>
      <p:sp>
        <p:nvSpPr>
          <p:cNvPr id="115" name="Subtitle 2"/>
          <p:cNvSpPr txBox="1">
            <a:spLocks noGrp="1"/>
          </p:cNvSpPr>
          <p:nvPr>
            <p:ph type="ctrTitle"/>
          </p:nvPr>
        </p:nvSpPr>
        <p:spPr>
          <a:xfrm>
            <a:off x="8021610" y="3869873"/>
            <a:ext cx="3852864" cy="1155020"/>
          </a:xfrm>
          <a:prstGeom prst="rect">
            <a:avLst/>
          </a:prstGeom>
        </p:spPr>
        <p:txBody>
          <a:bodyPr/>
          <a:lstStyle/>
          <a:p>
            <a:pPr>
              <a:defRPr sz="2000"/>
            </a:pPr>
            <a:r>
              <a:t>Lương Quốc Khang – 15520342 </a:t>
            </a:r>
          </a:p>
          <a:p>
            <a:pPr>
              <a:defRPr sz="2000"/>
            </a:pPr>
            <a:r>
              <a:t>Nguyễn Phúc Phi – 15520611</a:t>
            </a:r>
          </a:p>
          <a:p>
            <a:pPr>
              <a:defRPr sz="2000"/>
            </a:pPr>
            <a:r>
              <a:t>Nguyễn Hoàng Lộc - 15520431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ontent Placeholder 5"/>
          <p:cNvSpPr txBox="1">
            <a:spLocks noGrp="1"/>
          </p:cNvSpPr>
          <p:nvPr>
            <p:ph type="body" idx="1"/>
          </p:nvPr>
        </p:nvSpPr>
        <p:spPr>
          <a:prstGeom prst="rect">
            <a:avLst/>
          </a:prstGeom>
        </p:spPr>
        <p:txBody>
          <a:bodyPr/>
          <a:lstStyle/>
          <a:p>
            <a:endParaRPr/>
          </a:p>
        </p:txBody>
      </p:sp>
      <p:sp>
        <p:nvSpPr>
          <p:cNvPr id="184"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85" name="Rectangle 11"/>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86"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p>
            <a:pPr algn="ctr">
              <a:defRPr sz="2600">
                <a:solidFill>
                  <a:srgbClr val="FFFFFF"/>
                </a:solidFill>
              </a:defRPr>
            </a:pPr>
            <a:endParaRPr/>
          </a:p>
        </p:txBody>
      </p:sp>
      <p:sp>
        <p:nvSpPr>
          <p:cNvPr id="187" name="Rectangle 1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88" name="Rectangle 14"/>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89"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190" name="Rectangle 1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91" name="Rectangle 17"/>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92"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193" name="Rectangle 1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94" name="Rectangle 20"/>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95" name="Title 1"/>
          <p:cNvSpPr txBox="1"/>
          <p:nvPr/>
        </p:nvSpPr>
        <p:spPr>
          <a:xfrm>
            <a:off x="1043152" y="2471125"/>
            <a:ext cx="1946209" cy="1915749"/>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defRPr sz="2800">
                <a:solidFill>
                  <a:srgbClr val="FFFFFF"/>
                </a:solidFill>
                <a:latin typeface="Calibri Light"/>
                <a:ea typeface="Calibri Light"/>
                <a:cs typeface="Calibri Light"/>
                <a:sym typeface="Calibri Light"/>
              </a:defRPr>
            </a:lvl1pPr>
          </a:lstStyle>
          <a:p>
            <a:r>
              <a:t>Principles</a:t>
            </a:r>
          </a:p>
        </p:txBody>
      </p:sp>
      <p:sp>
        <p:nvSpPr>
          <p:cNvPr id="196" name="Content Placeholder 4"/>
          <p:cNvSpPr txBox="1"/>
          <p:nvPr/>
        </p:nvSpPr>
        <p:spPr>
          <a:xfrm>
            <a:off x="4032513" y="582478"/>
            <a:ext cx="7891631" cy="923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ctr">
              <a:lnSpc>
                <a:spcPct val="90000"/>
              </a:lnSpc>
              <a:spcBef>
                <a:spcPts val="1000"/>
              </a:spcBef>
              <a:defRPr sz="2800" b="1">
                <a:latin typeface="+mj-lt"/>
                <a:ea typeface="+mj-ea"/>
                <a:cs typeface="+mj-cs"/>
                <a:sym typeface="Calibri"/>
              </a:defRPr>
            </a:lvl1pPr>
          </a:lstStyle>
          <a:p>
            <a:r>
              <a:t>Small Batch Size</a:t>
            </a:r>
          </a:p>
        </p:txBody>
      </p:sp>
      <p:sp>
        <p:nvSpPr>
          <p:cNvPr id="197"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What is it? </a:t>
            </a:r>
          </a:p>
          <a:p>
            <a:pPr marL="685800" lvl="1" indent="-228600">
              <a:lnSpc>
                <a:spcPct val="90000"/>
              </a:lnSpc>
              <a:spcBef>
                <a:spcPts val="500"/>
              </a:spcBef>
              <a:buSzPct val="100000"/>
              <a:buFont typeface="Arial"/>
              <a:buChar char="•"/>
              <a:defRPr sz="2400">
                <a:latin typeface="+mj-lt"/>
                <a:ea typeface="+mj-ea"/>
                <a:cs typeface="+mj-cs"/>
                <a:sym typeface="Calibri"/>
              </a:defRPr>
            </a:pPr>
            <a:r>
              <a:t>this concept means creating only the design that is necessary to move the team forward and avoiding a big “inventory” of untested and unimplemented design ideas.</a:t>
            </a:r>
          </a:p>
          <a:p>
            <a:pPr marL="228600" indent="-228600">
              <a:lnSpc>
                <a:spcPct val="90000"/>
              </a:lnSpc>
              <a:spcBef>
                <a:spcPts val="1000"/>
              </a:spcBef>
              <a:buSzPct val="100000"/>
              <a:buFont typeface="Arial"/>
              <a:buChar char="•"/>
              <a:defRPr sz="2800">
                <a:latin typeface="+mj-lt"/>
                <a:ea typeface="+mj-ea"/>
                <a:cs typeface="+mj-cs"/>
                <a:sym typeface="Calibri"/>
              </a:defRPr>
            </a:pPr>
            <a:r>
              <a:t>Why do it? </a:t>
            </a:r>
          </a:p>
          <a:p>
            <a:pPr marL="685800" lvl="1" indent="-228600">
              <a:lnSpc>
                <a:spcPct val="90000"/>
              </a:lnSpc>
              <a:spcBef>
                <a:spcPts val="500"/>
              </a:spcBef>
              <a:buSzPct val="100000"/>
              <a:buFont typeface="Arial"/>
              <a:buChar char="•"/>
              <a:defRPr sz="2400">
                <a:latin typeface="+mj-lt"/>
                <a:ea typeface="+mj-ea"/>
                <a:cs typeface="+mj-cs"/>
                <a:sym typeface="Calibri"/>
              </a:defRPr>
            </a:pPr>
            <a:r>
              <a:t>Large-batch design makes the team less efficient</a:t>
            </a:r>
          </a:p>
          <a:p>
            <a:pPr marL="685800" lvl="1" indent="-228600">
              <a:lnSpc>
                <a:spcPct val="90000"/>
              </a:lnSpc>
              <a:spcBef>
                <a:spcPts val="500"/>
              </a:spcBef>
              <a:buSzPct val="100000"/>
              <a:buFont typeface="Arial"/>
              <a:buChar char="•"/>
              <a:defRPr sz="2400">
                <a:latin typeface="+mj-lt"/>
                <a:ea typeface="+mj-ea"/>
                <a:cs typeface="+mj-cs"/>
                <a:sym typeface="Calibri"/>
              </a:defRPr>
            </a:pPr>
            <a:r>
              <a:t>This approach is wasteful and doesn’t maximize the full learning potential of the team</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prstGeom prst="rect">
            <a:avLst/>
          </a:prstGeom>
        </p:spPr>
        <p:txBody>
          <a:bodyPr/>
          <a:lstStyle/>
          <a:p>
            <a:endParaRPr/>
          </a:p>
        </p:txBody>
      </p:sp>
      <p:sp>
        <p:nvSpPr>
          <p:cNvPr id="200" name="Content Placeholder 2"/>
          <p:cNvSpPr txBox="1">
            <a:spLocks noGrp="1"/>
          </p:cNvSpPr>
          <p:nvPr>
            <p:ph type="body" idx="1"/>
          </p:nvPr>
        </p:nvSpPr>
        <p:spPr>
          <a:prstGeom prst="rect">
            <a:avLst/>
          </a:prstGeom>
        </p:spPr>
        <p:txBody>
          <a:bodyPr/>
          <a:lstStyle/>
          <a:p>
            <a:endParaRPr/>
          </a:p>
        </p:txBody>
      </p:sp>
      <p:sp>
        <p:nvSpPr>
          <p:cNvPr id="201" name="Rectangle 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02" name="Rectangle 4"/>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03" name="Rectangle 5"/>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04" name="Rectangle 6"/>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205"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206" name="Rectangle 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07" name="Rectangle 9"/>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208"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209" name="Rectangle 11"/>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10" name="Rectangle 12"/>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11" name="Title 1"/>
          <p:cNvSpPr txBox="1"/>
          <p:nvPr/>
        </p:nvSpPr>
        <p:spPr>
          <a:xfrm>
            <a:off x="1043152" y="2471125"/>
            <a:ext cx="1946209" cy="1915749"/>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defRPr sz="2800">
                <a:solidFill>
                  <a:srgbClr val="FFFFFF"/>
                </a:solidFill>
                <a:latin typeface="Calibri Light"/>
                <a:ea typeface="Calibri Light"/>
                <a:cs typeface="Calibri Light"/>
                <a:sym typeface="Calibri Light"/>
              </a:defRPr>
            </a:lvl1pPr>
          </a:lstStyle>
          <a:p>
            <a:r>
              <a:t>Principles</a:t>
            </a:r>
          </a:p>
        </p:txBody>
      </p:sp>
      <p:sp>
        <p:nvSpPr>
          <p:cNvPr id="212" name="Content Placeholder 4"/>
          <p:cNvSpPr txBox="1"/>
          <p:nvPr/>
        </p:nvSpPr>
        <p:spPr>
          <a:xfrm>
            <a:off x="4032513" y="582478"/>
            <a:ext cx="7891631" cy="923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ctr">
              <a:lnSpc>
                <a:spcPct val="90000"/>
              </a:lnSpc>
              <a:spcBef>
                <a:spcPts val="1000"/>
              </a:spcBef>
              <a:defRPr sz="2800" b="1">
                <a:latin typeface="+mj-lt"/>
                <a:ea typeface="+mj-ea"/>
                <a:cs typeface="+mj-cs"/>
                <a:sym typeface="Calibri"/>
              </a:defRPr>
            </a:lvl1pPr>
          </a:lstStyle>
          <a:p>
            <a:r>
              <a:t>Continuous Discovery</a:t>
            </a:r>
          </a:p>
        </p:txBody>
      </p:sp>
      <p:sp>
        <p:nvSpPr>
          <p:cNvPr id="213"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What is it? </a:t>
            </a:r>
          </a:p>
          <a:p>
            <a:pPr marL="685800" lvl="1" indent="-228600">
              <a:lnSpc>
                <a:spcPct val="90000"/>
              </a:lnSpc>
              <a:spcBef>
                <a:spcPts val="500"/>
              </a:spcBef>
              <a:buSzPct val="100000"/>
              <a:buFont typeface="Arial"/>
              <a:buChar char="•"/>
              <a:defRPr sz="2400">
                <a:latin typeface="+mj-lt"/>
                <a:ea typeface="+mj-ea"/>
                <a:cs typeface="+mj-cs"/>
                <a:sym typeface="Calibri"/>
              </a:defRPr>
            </a:pPr>
            <a:r>
              <a:t>Continuous discovery is the ongoing process of engaging the customer during the design and development process</a:t>
            </a:r>
          </a:p>
          <a:p>
            <a:pPr marL="228600" indent="-228600">
              <a:lnSpc>
                <a:spcPct val="90000"/>
              </a:lnSpc>
              <a:spcBef>
                <a:spcPts val="1000"/>
              </a:spcBef>
              <a:buSzPct val="100000"/>
              <a:buFont typeface="Arial"/>
              <a:buChar char="•"/>
              <a:defRPr sz="2800">
                <a:latin typeface="+mj-lt"/>
                <a:ea typeface="+mj-ea"/>
                <a:cs typeface="+mj-cs"/>
                <a:sym typeface="Calibri"/>
              </a:defRPr>
            </a:pPr>
            <a:r>
              <a:t>Why do it? </a:t>
            </a:r>
          </a:p>
          <a:p>
            <a:pPr marL="685800" lvl="1" indent="-228600">
              <a:lnSpc>
                <a:spcPct val="90000"/>
              </a:lnSpc>
              <a:spcBef>
                <a:spcPts val="500"/>
              </a:spcBef>
              <a:buSzPct val="100000"/>
              <a:buFont typeface="Arial"/>
              <a:buChar char="•"/>
              <a:defRPr sz="2400">
                <a:latin typeface="+mj-lt"/>
                <a:ea typeface="+mj-ea"/>
                <a:cs typeface="+mj-cs"/>
                <a:sym typeface="Calibri"/>
              </a:defRPr>
            </a:pPr>
            <a:r>
              <a:t>By bringing the entire team into the research cycle, the team will develop empathy for users and the problems they face.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16" name="Rectangle 4"/>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17" name="Rectangle 5"/>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18" name="Rectangle 6"/>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19" name="Rectangle 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20" name="Rectangle 8"/>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21"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22" name="Rectangle 10"/>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23" name="Title 1"/>
          <p:cNvSpPr txBox="1"/>
          <p:nvPr/>
        </p:nvSpPr>
        <p:spPr>
          <a:xfrm>
            <a:off x="1043152" y="2471125"/>
            <a:ext cx="1946209" cy="1915749"/>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defRPr sz="2800">
                <a:solidFill>
                  <a:srgbClr val="FFFFFF"/>
                </a:solidFill>
                <a:latin typeface="Calibri Light"/>
                <a:ea typeface="Calibri Light"/>
                <a:cs typeface="Calibri Light"/>
                <a:sym typeface="Calibri Light"/>
              </a:defRPr>
            </a:lvl1pPr>
          </a:lstStyle>
          <a:p>
            <a:r>
              <a:t>Principles</a:t>
            </a:r>
          </a:p>
        </p:txBody>
      </p:sp>
      <p:sp>
        <p:nvSpPr>
          <p:cNvPr id="224"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There are so many Principles of Lean UX</a:t>
            </a:r>
          </a:p>
          <a:p>
            <a:pPr marL="228600" indent="-228600">
              <a:lnSpc>
                <a:spcPct val="90000"/>
              </a:lnSpc>
              <a:spcBef>
                <a:spcPts val="1000"/>
              </a:spcBef>
              <a:buSzPct val="100000"/>
              <a:buFont typeface="Arial"/>
              <a:buChar char="•"/>
              <a:defRPr sz="2800">
                <a:latin typeface="+mj-lt"/>
                <a:ea typeface="+mj-ea"/>
                <a:cs typeface="+mj-cs"/>
                <a:sym typeface="Calibri"/>
              </a:defRPr>
            </a:pPr>
            <a:endParaRPr/>
          </a:p>
          <a:p>
            <a:pPr marL="228600" indent="-228600">
              <a:lnSpc>
                <a:spcPct val="90000"/>
              </a:lnSpc>
              <a:spcBef>
                <a:spcPts val="1000"/>
              </a:spcBef>
              <a:buSzPct val="100000"/>
              <a:buFont typeface="Arial"/>
              <a:buChar char="•"/>
              <a:defRPr sz="2800">
                <a:latin typeface="+mj-lt"/>
                <a:ea typeface="+mj-ea"/>
                <a:cs typeface="+mj-cs"/>
                <a:sym typeface="Calibri"/>
              </a:defRPr>
            </a:pPr>
            <a:r>
              <a:t>References : Lean UX - https://www.oreilly.com/library/view/lean-ux-2nd/9781491953594/</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838200" y="377825"/>
            <a:ext cx="10515600" cy="1325563"/>
          </a:xfrm>
          <a:prstGeom prst="rect">
            <a:avLst/>
          </a:prstGeom>
        </p:spPr>
        <p:txBody>
          <a:bodyPr/>
          <a:lstStyle>
            <a:lvl1pPr algn="ctr"/>
          </a:lstStyle>
          <a:p>
            <a:r>
              <a:t>Vision, Framing, and Outcomes</a:t>
            </a:r>
          </a:p>
        </p:txBody>
      </p:sp>
      <p:sp>
        <p:nvSpPr>
          <p:cNvPr id="227" name="Content Placeholder 2"/>
          <p:cNvSpPr txBox="1">
            <a:spLocks noGrp="1"/>
          </p:cNvSpPr>
          <p:nvPr>
            <p:ph type="body" idx="1"/>
          </p:nvPr>
        </p:nvSpPr>
        <p:spPr>
          <a:prstGeom prst="rect">
            <a:avLst/>
          </a:prstGeom>
        </p:spPr>
        <p:txBody>
          <a:bodyPr/>
          <a:lstStyle/>
          <a:p>
            <a:r>
              <a:t>Traditionally, UX design projects are framed by requirements and deliverables</a:t>
            </a:r>
          </a:p>
          <a:p>
            <a:r>
              <a:t>teams are given requirements and expected to produce deliverables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Assumptions  - A high-level declaration of what we believe to be true.…"/>
          <p:cNvSpPr txBox="1">
            <a:spLocks noGrp="1"/>
          </p:cNvSpPr>
          <p:nvPr>
            <p:ph type="body" idx="1"/>
          </p:nvPr>
        </p:nvSpPr>
        <p:spPr>
          <a:xfrm>
            <a:off x="276819" y="426738"/>
            <a:ext cx="11830599" cy="6029924"/>
          </a:xfrm>
          <a:prstGeom prst="rect">
            <a:avLst/>
          </a:prstGeom>
        </p:spPr>
        <p:txBody>
          <a:bodyPr/>
          <a:lstStyle/>
          <a:p>
            <a:pPr marL="235518" indent="-235518" defTabSz="370331">
              <a:lnSpc>
                <a:spcPts val="3800"/>
              </a:lnSpc>
              <a:spcBef>
                <a:spcPts val="0"/>
              </a:spcBef>
              <a:buFontTx/>
              <a:defRPr sz="2349">
                <a:latin typeface="Trebuchet MS"/>
                <a:ea typeface="Trebuchet MS"/>
                <a:cs typeface="Trebuchet MS"/>
                <a:sym typeface="Trebuchet MS"/>
              </a:defRPr>
            </a:pPr>
            <a:r>
              <a:rPr dirty="0"/>
              <a:t>Assumptions  - </a:t>
            </a:r>
            <a:r>
              <a:rPr sz="1620" dirty="0"/>
              <a:t>A high-level declaration of what we believe to be true. </a:t>
            </a:r>
          </a:p>
          <a:p>
            <a:pPr marL="235518" indent="-235518" defTabSz="370331">
              <a:lnSpc>
                <a:spcPts val="3800"/>
              </a:lnSpc>
              <a:spcBef>
                <a:spcPts val="0"/>
              </a:spcBef>
              <a:buFontTx/>
              <a:defRPr sz="1620">
                <a:latin typeface="Trebuchet MS"/>
                <a:ea typeface="Trebuchet MS"/>
                <a:cs typeface="Trebuchet MS"/>
                <a:sym typeface="Trebuchet MS"/>
              </a:defRPr>
            </a:pPr>
            <a:endParaRPr sz="1620" dirty="0"/>
          </a:p>
          <a:p>
            <a:pPr marL="235518" indent="-235518" defTabSz="370331">
              <a:lnSpc>
                <a:spcPts val="3800"/>
              </a:lnSpc>
              <a:spcBef>
                <a:spcPts val="0"/>
              </a:spcBef>
              <a:buFontTx/>
              <a:defRPr sz="2349">
                <a:latin typeface="Trebuchet MS"/>
                <a:ea typeface="Trebuchet MS"/>
                <a:cs typeface="Trebuchet MS"/>
                <a:sym typeface="Trebuchet MS"/>
              </a:defRPr>
            </a:pPr>
            <a:r>
              <a:rPr dirty="0"/>
              <a:t>Hypotheses  - </a:t>
            </a:r>
            <a:r>
              <a:rPr sz="1620" dirty="0"/>
              <a:t>More granular descriptions of our assumptions that target specific areas of our product or workflow for experimentation</a:t>
            </a:r>
            <a:r>
              <a:rPr dirty="0"/>
              <a:t>. </a:t>
            </a:r>
          </a:p>
          <a:p>
            <a:pPr marL="235518" indent="-235518" defTabSz="370331">
              <a:lnSpc>
                <a:spcPts val="3800"/>
              </a:lnSpc>
              <a:spcBef>
                <a:spcPts val="0"/>
              </a:spcBef>
              <a:buFontTx/>
              <a:defRPr sz="2349">
                <a:latin typeface="Trebuchet MS"/>
                <a:ea typeface="Trebuchet MS"/>
                <a:cs typeface="Trebuchet MS"/>
                <a:sym typeface="Trebuchet MS"/>
              </a:defRPr>
            </a:pPr>
            <a:endParaRPr dirty="0"/>
          </a:p>
          <a:p>
            <a:pPr marL="235518" indent="-235518" defTabSz="370331">
              <a:lnSpc>
                <a:spcPts val="3800"/>
              </a:lnSpc>
              <a:spcBef>
                <a:spcPts val="0"/>
              </a:spcBef>
              <a:buFontTx/>
              <a:defRPr sz="2349">
                <a:latin typeface="Trebuchet MS"/>
                <a:ea typeface="Trebuchet MS"/>
                <a:cs typeface="Trebuchet MS"/>
                <a:sym typeface="Trebuchet MS"/>
              </a:defRPr>
            </a:pPr>
            <a:r>
              <a:rPr dirty="0"/>
              <a:t>Outcomes -</a:t>
            </a:r>
            <a:r>
              <a:rPr sz="1620" dirty="0"/>
              <a:t>The signal we seek from the market to help us validate or invalidate our hypotheses.</a:t>
            </a:r>
          </a:p>
          <a:p>
            <a:pPr marL="235518" indent="-235518" defTabSz="370331">
              <a:lnSpc>
                <a:spcPts val="3800"/>
              </a:lnSpc>
              <a:spcBef>
                <a:spcPts val="0"/>
              </a:spcBef>
              <a:buFontTx/>
              <a:defRPr sz="2349">
                <a:latin typeface="Trebuchet MS"/>
                <a:ea typeface="Trebuchet MS"/>
                <a:cs typeface="Trebuchet MS"/>
                <a:sym typeface="Trebuchet MS"/>
              </a:defRPr>
            </a:pPr>
            <a:endParaRPr sz="1620" dirty="0"/>
          </a:p>
          <a:p>
            <a:pPr marL="235518" indent="-235518" defTabSz="370331">
              <a:lnSpc>
                <a:spcPts val="3800"/>
              </a:lnSpc>
              <a:spcBef>
                <a:spcPts val="0"/>
              </a:spcBef>
              <a:buFontTx/>
              <a:defRPr sz="2349">
                <a:latin typeface="Trebuchet MS"/>
                <a:ea typeface="Trebuchet MS"/>
                <a:cs typeface="Trebuchet MS"/>
                <a:sym typeface="Trebuchet MS"/>
              </a:defRPr>
            </a:pPr>
            <a:r>
              <a:rPr dirty="0"/>
              <a:t>Personas - </a:t>
            </a:r>
            <a:r>
              <a:rPr sz="1620" dirty="0"/>
              <a:t>Models of the people for whom we believe we are solving a problem. </a:t>
            </a:r>
          </a:p>
          <a:p>
            <a:pPr marL="235518" indent="-235518" defTabSz="370331">
              <a:lnSpc>
                <a:spcPts val="3800"/>
              </a:lnSpc>
              <a:spcBef>
                <a:spcPts val="0"/>
              </a:spcBef>
              <a:buFontTx/>
              <a:defRPr sz="1620">
                <a:latin typeface="Trebuchet MS"/>
                <a:ea typeface="Trebuchet MS"/>
                <a:cs typeface="Trebuchet MS"/>
                <a:sym typeface="Trebuchet MS"/>
              </a:defRPr>
            </a:pPr>
            <a:endParaRPr sz="1620" dirty="0"/>
          </a:p>
          <a:p>
            <a:pPr marL="235518" indent="-235518" defTabSz="370331">
              <a:lnSpc>
                <a:spcPts val="3800"/>
              </a:lnSpc>
              <a:spcBef>
                <a:spcPts val="0"/>
              </a:spcBef>
              <a:buFontTx/>
              <a:defRPr sz="2349">
                <a:latin typeface="Trebuchet MS"/>
                <a:ea typeface="Trebuchet MS"/>
                <a:cs typeface="Trebuchet MS"/>
                <a:sym typeface="Trebuchet MS"/>
              </a:defRPr>
            </a:pPr>
            <a:r>
              <a:rPr dirty="0"/>
              <a:t>Features - </a:t>
            </a:r>
            <a:r>
              <a:rPr sz="1620" dirty="0"/>
              <a:t>The product changes or improvements we believe will drive the outcomes we seek.</a:t>
            </a:r>
          </a:p>
          <a:p>
            <a:pPr marL="0" indent="0" defTabSz="370331">
              <a:lnSpc>
                <a:spcPts val="2200"/>
              </a:lnSpc>
              <a:spcBef>
                <a:spcPts val="0"/>
              </a:spcBef>
              <a:buSzTx/>
              <a:buNone/>
              <a:defRPr sz="972">
                <a:latin typeface="Times"/>
                <a:ea typeface="Times"/>
                <a:cs typeface="Times"/>
                <a:sym typeface="Times"/>
              </a:defRPr>
            </a:pPr>
            <a:endParaRPr sz="1620" dirty="0"/>
          </a:p>
          <a:p>
            <a:pPr marL="0" indent="0" defTabSz="370331">
              <a:lnSpc>
                <a:spcPts val="2200"/>
              </a:lnSpc>
              <a:spcBef>
                <a:spcPts val="0"/>
              </a:spcBef>
              <a:buSzTx/>
              <a:buNone/>
              <a:defRPr sz="972">
                <a:latin typeface="Times"/>
                <a:ea typeface="Times"/>
                <a:cs typeface="Times"/>
                <a:sym typeface="Times"/>
              </a:defRPr>
            </a:pPr>
            <a:endParaRPr sz="1620" dirty="0"/>
          </a:p>
          <a:p>
            <a:pPr marL="0" indent="0" defTabSz="370331">
              <a:lnSpc>
                <a:spcPts val="3600"/>
              </a:lnSpc>
              <a:spcBef>
                <a:spcPts val="0"/>
              </a:spcBef>
              <a:buSzTx/>
              <a:buNone/>
              <a:defRPr sz="2106"/>
            </a:pPr>
            <a:r>
              <a:rPr dirty="0"/>
              <a:t>Let’s take a look at each one of these elements in further detail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angle 19"/>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32"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pic>
        <p:nvPicPr>
          <p:cNvPr id="233" name="Content Placeholder 14" descr="Content Placeholder 14"/>
          <p:cNvPicPr>
            <a:picLocks noChangeAspect="1"/>
          </p:cNvPicPr>
          <p:nvPr/>
        </p:nvPicPr>
        <p:blipFill>
          <a:blip r:embed="rId3">
            <a:extLst/>
          </a:blip>
          <a:stretch>
            <a:fillRect/>
          </a:stretch>
        </p:blipFill>
        <p:spPr>
          <a:xfrm>
            <a:off x="4038600" y="855718"/>
            <a:ext cx="6992567" cy="3548728"/>
          </a:xfrm>
          <a:prstGeom prst="rect">
            <a:avLst/>
          </a:prstGeom>
          <a:ln w="12700">
            <a:miter lim="400000"/>
          </a:ln>
        </p:spPr>
      </p:pic>
      <p:sp>
        <p:nvSpPr>
          <p:cNvPr id="234" name="Content Placeholder 5"/>
          <p:cNvSpPr txBox="1"/>
          <p:nvPr/>
        </p:nvSpPr>
        <p:spPr>
          <a:xfrm>
            <a:off x="4038600" y="4884873"/>
            <a:ext cx="7188200" cy="1292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a:latin typeface="+mj-lt"/>
                <a:ea typeface="+mj-ea"/>
                <a:cs typeface="+mj-cs"/>
                <a:sym typeface="Calibri"/>
              </a:defRPr>
            </a:pPr>
            <a:r>
              <a:t>The first step in the Lean UX process is to declare your assumptions.</a:t>
            </a:r>
            <a:endParaRPr sz="2800"/>
          </a:p>
          <a:p>
            <a:pPr marL="228600" indent="-228600">
              <a:lnSpc>
                <a:spcPct val="90000"/>
              </a:lnSpc>
              <a:spcBef>
                <a:spcPts val="1000"/>
              </a:spcBef>
              <a:buSzPct val="100000"/>
              <a:buFont typeface="Arial"/>
              <a:buChar char="•"/>
              <a:defRPr>
                <a:latin typeface="+mj-lt"/>
                <a:ea typeface="+mj-ea"/>
                <a:cs typeface="+mj-cs"/>
                <a:sym typeface="Calibri"/>
              </a:defRPr>
            </a:pPr>
            <a:r>
              <a:t>Declaring your assumptions allows your team to create a common starting point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37"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38" name="Content Placeholder 19"/>
          <p:cNvSpPr txBox="1">
            <a:spLocks noGrp="1"/>
          </p:cNvSpPr>
          <p:nvPr>
            <p:ph type="body" sz="half" idx="1"/>
          </p:nvPr>
        </p:nvSpPr>
        <p:spPr>
          <a:xfrm>
            <a:off x="4038600" y="1810327"/>
            <a:ext cx="7188200" cy="4366638"/>
          </a:xfrm>
          <a:prstGeom prst="rect">
            <a:avLst/>
          </a:prstGeom>
        </p:spPr>
        <p:txBody>
          <a:bodyPr/>
          <a:lstStyle/>
          <a:p>
            <a:pPr>
              <a:defRPr sz="2400"/>
            </a:pPr>
            <a:r>
              <a:t>Gather your team, making sure that all disciplines are represented.</a:t>
            </a:r>
          </a:p>
          <a:p>
            <a:pPr>
              <a:defRPr sz="2400"/>
            </a:pPr>
            <a:r>
              <a:t>including any subject matter experts that could have vital knowledge about your project</a:t>
            </a:r>
          </a:p>
        </p:txBody>
      </p:sp>
      <p:sp>
        <p:nvSpPr>
          <p:cNvPr id="239" name="Rectangle 24"/>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b="1">
                <a:latin typeface="+mj-lt"/>
                <a:ea typeface="+mj-ea"/>
                <a:cs typeface="+mj-cs"/>
                <a:sym typeface="Calibri"/>
              </a:defRPr>
            </a:lvl1pPr>
          </a:lstStyle>
          <a:p>
            <a:r>
              <a:t>Method: Declaring Assumptions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44" name="Title 1"/>
          <p:cNvSpPr txBox="1"/>
          <p:nvPr/>
        </p:nvSpPr>
        <p:spPr>
          <a:xfrm>
            <a:off x="952500" y="1905000"/>
            <a:ext cx="2190796"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45" name="Content Placeholder 19"/>
          <p:cNvSpPr txBox="1">
            <a:spLocks noGrp="1"/>
          </p:cNvSpPr>
          <p:nvPr>
            <p:ph type="body" sz="half" idx="1"/>
          </p:nvPr>
        </p:nvSpPr>
        <p:spPr>
          <a:xfrm>
            <a:off x="4038600" y="1810327"/>
            <a:ext cx="7188200" cy="4366638"/>
          </a:xfrm>
          <a:prstGeom prst="rect">
            <a:avLst/>
          </a:prstGeom>
        </p:spPr>
        <p:txBody>
          <a:bodyPr/>
          <a:lstStyle/>
          <a:p>
            <a:pPr>
              <a:defRPr sz="2400"/>
            </a:pPr>
            <a:r>
              <a:t>Analytics reports that show how the current product is being used </a:t>
            </a:r>
          </a:p>
          <a:p>
            <a:pPr>
              <a:defRPr sz="2400"/>
            </a:pPr>
            <a:r>
              <a:t>Usability reports that illustrate why customers are taking certain actions in your product </a:t>
            </a:r>
          </a:p>
          <a:p>
            <a:pPr>
              <a:defRPr sz="2400"/>
            </a:pPr>
            <a:r>
              <a:t>Information about past attempts to fix this issue and their successes and failures </a:t>
            </a:r>
          </a:p>
          <a:p>
            <a:pPr>
              <a:defRPr sz="2400"/>
            </a:pPr>
            <a:r>
              <a:t>Analysis from the business stakeholder as to how solving this problem will affect the company’s performance </a:t>
            </a:r>
          </a:p>
          <a:p>
            <a:pPr>
              <a:defRPr sz="2400"/>
            </a:pPr>
            <a:r>
              <a:t>Competitive analyses that show how competitors are tackling the same issues</a:t>
            </a:r>
          </a:p>
        </p:txBody>
      </p:sp>
      <p:sp>
        <p:nvSpPr>
          <p:cNvPr id="246" name="Rectangle 6"/>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b="1">
                <a:latin typeface="+mj-lt"/>
                <a:ea typeface="+mj-ea"/>
                <a:cs typeface="+mj-cs"/>
                <a:sym typeface="Calibri"/>
              </a:defRPr>
            </a:lvl1pPr>
          </a:lstStyle>
          <a:p>
            <a:r>
              <a:t>Preparation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49" name="Title 1"/>
          <p:cNvSpPr txBox="1"/>
          <p:nvPr/>
        </p:nvSpPr>
        <p:spPr>
          <a:xfrm>
            <a:off x="955834" y="1900703"/>
            <a:ext cx="2197102" cy="2070102"/>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50" name="Content Placeholder 19"/>
          <p:cNvSpPr txBox="1">
            <a:spLocks noGrp="1"/>
          </p:cNvSpPr>
          <p:nvPr>
            <p:ph type="body" sz="half" idx="1"/>
          </p:nvPr>
        </p:nvSpPr>
        <p:spPr>
          <a:xfrm>
            <a:off x="4038600" y="1810327"/>
            <a:ext cx="7188200" cy="4366638"/>
          </a:xfrm>
          <a:prstGeom prst="rect">
            <a:avLst/>
          </a:prstGeom>
        </p:spPr>
        <p:txBody>
          <a:bodyPr/>
          <a:lstStyle/>
          <a:p>
            <a:r>
              <a:t>Problem statements are made up of three elements:</a:t>
            </a:r>
          </a:p>
          <a:p>
            <a:pPr marL="685800" lvl="1" indent="-228600">
              <a:spcBef>
                <a:spcPts val="500"/>
              </a:spcBef>
            </a:pPr>
            <a:r>
              <a:t> 1. The current goals of the product or system </a:t>
            </a:r>
            <a:endParaRPr sz="2400"/>
          </a:p>
          <a:p>
            <a:pPr marL="685800" lvl="1" indent="-228600">
              <a:spcBef>
                <a:spcPts val="500"/>
              </a:spcBef>
            </a:pPr>
            <a:r>
              <a:t>2. The problem the business stakeholder wants addressed (i.e., where the goals aren’t being met) </a:t>
            </a:r>
            <a:endParaRPr sz="2400"/>
          </a:p>
          <a:p>
            <a:pPr marL="685800" lvl="1" indent="-228600">
              <a:spcBef>
                <a:spcPts val="500"/>
              </a:spcBef>
            </a:pPr>
            <a:r>
              <a:t>3. An explicit request for improvement that doesn’t dictate a specific solution</a:t>
            </a:r>
          </a:p>
        </p:txBody>
      </p:sp>
      <p:sp>
        <p:nvSpPr>
          <p:cNvPr id="251" name="Rectangle 6"/>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a:latin typeface="+mj-lt"/>
                <a:ea typeface="+mj-ea"/>
                <a:cs typeface="+mj-cs"/>
                <a:sym typeface="Calibri"/>
              </a:defRPr>
            </a:lvl1pPr>
          </a:lstStyle>
          <a:p>
            <a:r>
              <a:t>Method: Problem Statement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54"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55" name="Content Placeholder 19"/>
          <p:cNvSpPr txBox="1"/>
          <p:nvPr/>
        </p:nvSpPr>
        <p:spPr>
          <a:xfrm>
            <a:off x="4038600" y="1810327"/>
            <a:ext cx="7188200" cy="4366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marL="228600" indent="-228600">
              <a:lnSpc>
                <a:spcPct val="90000"/>
              </a:lnSpc>
              <a:spcBef>
                <a:spcPts val="1000"/>
              </a:spcBef>
              <a:buSzPct val="100000"/>
              <a:buFont typeface="Arial"/>
              <a:buChar char="•"/>
              <a:defRPr sz="2800">
                <a:latin typeface="+mj-lt"/>
                <a:ea typeface="+mj-ea"/>
                <a:cs typeface="+mj-cs"/>
                <a:sym typeface="Calibri"/>
              </a:defRPr>
            </a:lvl1pPr>
          </a:lstStyle>
          <a:p>
            <a:r>
              <a:t>[Our service/product] was designed to achieve [these goals]. We have observed that the product/service isn’t meeting [these goals], which is causing [this adverse effect] to our business. How might we improve [service/product] so that our customers are more successful based on [these measurable criteria]?</a:t>
            </a:r>
          </a:p>
        </p:txBody>
      </p:sp>
      <p:sp>
        <p:nvSpPr>
          <p:cNvPr id="256" name="Rectangle 6"/>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b="1">
                <a:latin typeface="+mj-lt"/>
                <a:ea typeface="+mj-ea"/>
                <a:cs typeface="+mj-cs"/>
                <a:sym typeface="Calibri"/>
              </a:defRPr>
            </a:lvl1pPr>
          </a:lstStyle>
          <a:p>
            <a:r>
              <a:t>Template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18" name="Rectangle 11"/>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19"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lvl1pPr algn="ctr">
              <a:defRPr sz="2800">
                <a:solidFill>
                  <a:srgbClr val="FFFFFF"/>
                </a:solidFill>
              </a:defRPr>
            </a:lvl1pPr>
          </a:lstStyle>
          <a:p>
            <a:r>
              <a:t>New reality</a:t>
            </a:r>
          </a:p>
        </p:txBody>
      </p:sp>
      <p:sp>
        <p:nvSpPr>
          <p:cNvPr id="120" name="Content Placeholder 8"/>
          <p:cNvSpPr txBox="1">
            <a:spLocks noGrp="1"/>
          </p:cNvSpPr>
          <p:nvPr>
            <p:ph type="body" idx="1"/>
          </p:nvPr>
        </p:nvSpPr>
        <p:spPr>
          <a:xfrm>
            <a:off x="3786906" y="350980"/>
            <a:ext cx="7566892" cy="5825985"/>
          </a:xfrm>
          <a:prstGeom prst="rect">
            <a:avLst/>
          </a:prstGeom>
        </p:spPr>
        <p:txBody>
          <a:bodyPr/>
          <a:lstStyle/>
          <a:p>
            <a:r>
              <a:t>Today, we face a new reality. The Internet has changed the distribution of software in radical ways.</a:t>
            </a:r>
          </a:p>
          <a:p>
            <a:r>
              <a:t>Most software is now distributed online.</a:t>
            </a:r>
          </a:p>
          <a:p>
            <a:r>
              <a:t>In this new reality, traditional “get it all figured out first” approaches are not workable. So what should designers do?</a:t>
            </a:r>
          </a:p>
          <a:p>
            <a:pPr marL="0" indent="0">
              <a:buSzTx/>
              <a:buNone/>
            </a:pPr>
            <a:endParaRPr/>
          </a:p>
          <a:p>
            <a:pPr marL="0" indent="0">
              <a:buSzTx/>
              <a:buNone/>
            </a:pPr>
            <a:endParaRPr/>
          </a:p>
          <a:p>
            <a:pPr marL="0" indent="0">
              <a:buSzTx/>
              <a:buNone/>
            </a:pPr>
            <a:r>
              <a:t>= &gt; Lean UX (UX = user experience)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59"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60" name="Rectangle 6"/>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b="1">
                <a:latin typeface="+mj-lt"/>
                <a:ea typeface="+mj-ea"/>
                <a:cs typeface="+mj-cs"/>
                <a:sym typeface="Calibri"/>
              </a:defRPr>
            </a:lvl1pPr>
          </a:lstStyle>
          <a:p>
            <a:r>
              <a:t>Example</a:t>
            </a:r>
          </a:p>
        </p:txBody>
      </p:sp>
      <p:sp>
        <p:nvSpPr>
          <p:cNvPr id="261" name="Our service offers a conduit between job seekers and employers trying to hire them. Through our service, employers can reach out to job seekers in our ecosystem with employment opportunities. We have observed that one critical factor affecting customer satisfaction is how frequently job seekers respond to employer messages. Currently, job seekers are replying to these communications at a very low rate. How might we improve the efficacy of our communication products, thus making employers more successful in their jobs and job seekers more satisfied with our service?"/>
          <p:cNvSpPr txBox="1">
            <a:spLocks noGrp="1"/>
          </p:cNvSpPr>
          <p:nvPr>
            <p:ph type="title"/>
          </p:nvPr>
        </p:nvSpPr>
        <p:spPr>
          <a:xfrm>
            <a:off x="3667521" y="1627186"/>
            <a:ext cx="7241779" cy="3603628"/>
          </a:xfrm>
          <a:prstGeom prst="rect">
            <a:avLst/>
          </a:prstGeom>
        </p:spPr>
        <p:txBody>
          <a:bodyPr/>
          <a:lstStyle>
            <a:lvl1pPr defTabSz="357575">
              <a:lnSpc>
                <a:spcPts val="3000"/>
              </a:lnSpc>
              <a:defRPr sz="1659">
                <a:latin typeface="Trebuchet MS"/>
                <a:ea typeface="Trebuchet MS"/>
                <a:cs typeface="Trebuchet MS"/>
                <a:sym typeface="Trebuchet MS"/>
              </a:defRPr>
            </a:lvl1pPr>
          </a:lstStyle>
          <a:p>
            <a:r>
              <a:t>Our service offers a conduit between job seekers and employers trying to hire them. Through our service, employers can reach out to job seekers in our ecosystem with employment opportunities. We have observed that one critical factor affecting customer satisfaction is how frequently job seekers respond to employer messages. Currently, job seekers are replying to these communications at a very low rate. How might we improve the efficacy of our communication products, thus making employers more successful in their jobs and job seekers more satisfied with our service?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64"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65" name="Rectangle 6"/>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b="1">
                <a:latin typeface="+mj-lt"/>
                <a:ea typeface="+mj-ea"/>
                <a:cs typeface="+mj-cs"/>
                <a:sym typeface="Calibri"/>
              </a:defRPr>
            </a:lvl1pPr>
          </a:lstStyle>
          <a:p>
            <a:r>
              <a:t>Example</a:t>
            </a:r>
          </a:p>
        </p:txBody>
      </p:sp>
      <p:pic>
        <p:nvPicPr>
          <p:cNvPr id="266" name="Picture 8" descr="Picture 8"/>
          <p:cNvPicPr>
            <a:picLocks noChangeAspect="1"/>
          </p:cNvPicPr>
          <p:nvPr/>
        </p:nvPicPr>
        <p:blipFill>
          <a:blip r:embed="rId2">
            <a:extLst/>
          </a:blip>
          <a:stretch>
            <a:fillRect/>
          </a:stretch>
        </p:blipFill>
        <p:spPr>
          <a:xfrm>
            <a:off x="3880718" y="1961320"/>
            <a:ext cx="7923357" cy="3728103"/>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69"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70" name="Rectangle 5"/>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a:latin typeface="+mj-lt"/>
                <a:ea typeface="+mj-ea"/>
                <a:cs typeface="+mj-cs"/>
                <a:sym typeface="Calibri"/>
              </a:defRPr>
            </a:lvl1pPr>
          </a:lstStyle>
          <a:p>
            <a:r>
              <a:t>Assumptions Worksheet</a:t>
            </a:r>
          </a:p>
        </p:txBody>
      </p:sp>
      <p:pic>
        <p:nvPicPr>
          <p:cNvPr id="271" name="Picture 6" descr="Picture 6"/>
          <p:cNvPicPr>
            <a:picLocks noChangeAspect="1"/>
          </p:cNvPicPr>
          <p:nvPr/>
        </p:nvPicPr>
        <p:blipFill>
          <a:blip r:embed="rId3">
            <a:extLst/>
          </a:blip>
          <a:stretch>
            <a:fillRect/>
          </a:stretch>
        </p:blipFill>
        <p:spPr>
          <a:xfrm>
            <a:off x="4132219" y="1487272"/>
            <a:ext cx="7293164" cy="4950475"/>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76"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600">
                <a:solidFill>
                  <a:srgbClr val="FFFFFF"/>
                </a:solidFill>
                <a:latin typeface="Calibri Light"/>
                <a:ea typeface="Calibri Light"/>
                <a:cs typeface="Calibri Light"/>
                <a:sym typeface="Calibri Light"/>
              </a:defRPr>
            </a:lvl1pPr>
          </a:lstStyle>
          <a:p>
            <a:r>
              <a:t>Assumptions</a:t>
            </a:r>
          </a:p>
        </p:txBody>
      </p:sp>
      <p:sp>
        <p:nvSpPr>
          <p:cNvPr id="277" name="Content Placeholder 19"/>
          <p:cNvSpPr txBox="1"/>
          <p:nvPr/>
        </p:nvSpPr>
        <p:spPr>
          <a:xfrm>
            <a:off x="4038600" y="1810327"/>
            <a:ext cx="7242175" cy="1967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6313" indent="-226313" defTabSz="905255">
              <a:lnSpc>
                <a:spcPct val="90000"/>
              </a:lnSpc>
              <a:spcBef>
                <a:spcPts val="900"/>
              </a:spcBef>
              <a:buSzPct val="100000"/>
              <a:buFont typeface="Arial"/>
              <a:buChar char="•"/>
              <a:defRPr sz="2300">
                <a:latin typeface="+mj-lt"/>
                <a:ea typeface="+mj-ea"/>
                <a:cs typeface="+mj-cs"/>
                <a:sym typeface="Calibri"/>
              </a:defRPr>
            </a:pPr>
            <a:r>
              <a:t>The reason we declare assumptions at the start of our work is so that we can identify project risks</a:t>
            </a:r>
            <a:endParaRPr sz="2700"/>
          </a:p>
          <a:p>
            <a:pPr marL="226313" indent="-226313" defTabSz="905255">
              <a:lnSpc>
                <a:spcPct val="90000"/>
              </a:lnSpc>
              <a:spcBef>
                <a:spcPts val="900"/>
              </a:spcBef>
              <a:buSzPct val="100000"/>
              <a:buFont typeface="Arial"/>
              <a:buChar char="•"/>
              <a:defRPr sz="2300">
                <a:latin typeface="+mj-lt"/>
                <a:ea typeface="+mj-ea"/>
                <a:cs typeface="+mj-cs"/>
                <a:sym typeface="Calibri"/>
              </a:defRPr>
            </a:pPr>
            <a:r>
              <a:t>you need to figure out which ones are the riskiest so that you can work on them first after answering Assumptions Worksheet</a:t>
            </a:r>
          </a:p>
        </p:txBody>
      </p:sp>
      <p:sp>
        <p:nvSpPr>
          <p:cNvPr id="278" name="Rectangle 6"/>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b="1">
                <a:latin typeface="+mj-lt"/>
                <a:ea typeface="+mj-ea"/>
                <a:cs typeface="+mj-cs"/>
                <a:sym typeface="Calibri"/>
              </a:defRPr>
            </a:lvl1pPr>
          </a:lstStyle>
          <a:p>
            <a:r>
              <a:t>Prioritizing assumptions</a:t>
            </a:r>
          </a:p>
        </p:txBody>
      </p:sp>
      <p:pic>
        <p:nvPicPr>
          <p:cNvPr id="279" name="Picture 8" descr="Picture 8"/>
          <p:cNvPicPr>
            <a:picLocks noChangeAspect="1"/>
          </p:cNvPicPr>
          <p:nvPr/>
        </p:nvPicPr>
        <p:blipFill>
          <a:blip r:embed="rId3">
            <a:extLst/>
          </a:blip>
          <a:stretch>
            <a:fillRect/>
          </a:stretch>
        </p:blipFill>
        <p:spPr>
          <a:xfrm>
            <a:off x="4648200" y="3942341"/>
            <a:ext cx="5326577" cy="2312927"/>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82"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Hypotheses</a:t>
            </a:r>
          </a:p>
        </p:txBody>
      </p:sp>
      <p:sp>
        <p:nvSpPr>
          <p:cNvPr id="283" name="Content Placeholder 19"/>
          <p:cNvSpPr txBox="1"/>
          <p:nvPr/>
        </p:nvSpPr>
        <p:spPr>
          <a:xfrm>
            <a:off x="4038600" y="1810327"/>
            <a:ext cx="7188200" cy="4366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We believe [this statement is true].</a:t>
            </a:r>
          </a:p>
          <a:p>
            <a:pPr marL="228600" indent="-228600">
              <a:lnSpc>
                <a:spcPct val="90000"/>
              </a:lnSpc>
              <a:spcBef>
                <a:spcPts val="1000"/>
              </a:spcBef>
              <a:buSzPct val="100000"/>
              <a:buFont typeface="Arial"/>
              <a:buChar char="•"/>
              <a:defRPr sz="2800">
                <a:latin typeface="+mj-lt"/>
                <a:ea typeface="+mj-ea"/>
                <a:cs typeface="+mj-cs"/>
                <a:sym typeface="Calibri"/>
              </a:defRPr>
            </a:pPr>
            <a:r>
              <a:t> We will know we’re [right/wrong] when we see the following feedback from the market:</a:t>
            </a:r>
          </a:p>
          <a:p>
            <a:pPr marL="685800" lvl="1" indent="-228600">
              <a:lnSpc>
                <a:spcPct val="90000"/>
              </a:lnSpc>
              <a:spcBef>
                <a:spcPts val="500"/>
              </a:spcBef>
              <a:buSzPct val="100000"/>
              <a:buFont typeface="Arial"/>
              <a:buChar char="•"/>
              <a:defRPr sz="2400">
                <a:latin typeface="+mj-lt"/>
                <a:ea typeface="+mj-ea"/>
                <a:cs typeface="+mj-cs"/>
                <a:sym typeface="Calibri"/>
              </a:defRPr>
            </a:pPr>
            <a:r>
              <a:t>[qualitative feedback] </a:t>
            </a:r>
          </a:p>
          <a:p>
            <a:pPr marL="685800" lvl="1" indent="-228600">
              <a:lnSpc>
                <a:spcPct val="90000"/>
              </a:lnSpc>
              <a:spcBef>
                <a:spcPts val="500"/>
              </a:spcBef>
              <a:buSzPct val="100000"/>
              <a:buFont typeface="Arial"/>
              <a:buChar char="•"/>
              <a:defRPr sz="2400">
                <a:latin typeface="+mj-lt"/>
                <a:ea typeface="+mj-ea"/>
                <a:cs typeface="+mj-cs"/>
                <a:sym typeface="Calibri"/>
              </a:defRPr>
            </a:pPr>
            <a:r>
              <a:t>[quantitative feedback] </a:t>
            </a:r>
          </a:p>
          <a:p>
            <a:pPr marL="685800" lvl="1" indent="-228600">
              <a:lnSpc>
                <a:spcPct val="90000"/>
              </a:lnSpc>
              <a:spcBef>
                <a:spcPts val="500"/>
              </a:spcBef>
              <a:buSzPct val="100000"/>
              <a:buFont typeface="Arial"/>
              <a:buChar char="•"/>
              <a:defRPr sz="2400">
                <a:latin typeface="+mj-lt"/>
                <a:ea typeface="+mj-ea"/>
                <a:cs typeface="+mj-cs"/>
                <a:sym typeface="Calibri"/>
              </a:defRPr>
            </a:pPr>
            <a:r>
              <a:t>[key performance indicator change].</a:t>
            </a:r>
          </a:p>
        </p:txBody>
      </p:sp>
      <p:sp>
        <p:nvSpPr>
          <p:cNvPr id="284" name="Rectangle 6"/>
          <p:cNvSpPr txBox="1"/>
          <p:nvPr/>
        </p:nvSpPr>
        <p:spPr>
          <a:xfrm>
            <a:off x="4499566" y="602733"/>
            <a:ext cx="6997922" cy="624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b="1">
                <a:latin typeface="+mj-lt"/>
                <a:ea typeface="+mj-ea"/>
                <a:cs typeface="+mj-cs"/>
                <a:sym typeface="Calibri"/>
              </a:defRPr>
            </a:lvl1pPr>
          </a:lstStyle>
          <a:p>
            <a:r>
              <a:t>Hypothesis statements format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89"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Hypotheses</a:t>
            </a:r>
          </a:p>
        </p:txBody>
      </p:sp>
      <p:sp>
        <p:nvSpPr>
          <p:cNvPr id="290" name="Content Placeholder 19"/>
          <p:cNvSpPr txBox="1"/>
          <p:nvPr/>
        </p:nvSpPr>
        <p:spPr>
          <a:xfrm>
            <a:off x="4038600" y="1810327"/>
            <a:ext cx="7188200" cy="4366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defTabSz="411479">
              <a:lnSpc>
                <a:spcPts val="4200"/>
              </a:lnSpc>
              <a:defRPr sz="2520">
                <a:latin typeface="Trebuchet MS"/>
                <a:ea typeface="Trebuchet MS"/>
                <a:cs typeface="Trebuchet MS"/>
                <a:sym typeface="Trebuchet MS"/>
              </a:defRPr>
            </a:pPr>
            <a:r>
              <a:t>We believe that</a:t>
            </a:r>
          </a:p>
          <a:p>
            <a:pPr defTabSz="411479">
              <a:lnSpc>
                <a:spcPts val="4200"/>
              </a:lnSpc>
              <a:defRPr sz="2520" i="1">
                <a:latin typeface="Trebuchet MS"/>
                <a:ea typeface="Trebuchet MS"/>
                <a:cs typeface="Trebuchet MS"/>
                <a:sym typeface="Trebuchet MS"/>
              </a:defRPr>
            </a:pPr>
            <a:r>
              <a:t>[doing this/building this feature/creating this experience] </a:t>
            </a:r>
          </a:p>
          <a:p>
            <a:pPr defTabSz="411479">
              <a:lnSpc>
                <a:spcPts val="4200"/>
              </a:lnSpc>
              <a:defRPr sz="2520">
                <a:latin typeface="Trebuchet MS"/>
                <a:ea typeface="Trebuchet MS"/>
                <a:cs typeface="Trebuchet MS"/>
                <a:sym typeface="Trebuchet MS"/>
              </a:defRPr>
            </a:pPr>
            <a:r>
              <a:t>for</a:t>
            </a:r>
            <a:r>
              <a:rPr i="1"/>
              <a:t> [these people/personas] </a:t>
            </a:r>
          </a:p>
          <a:p>
            <a:pPr defTabSz="411479">
              <a:lnSpc>
                <a:spcPts val="4200"/>
              </a:lnSpc>
              <a:defRPr sz="2520">
                <a:latin typeface="Trebuchet MS"/>
                <a:ea typeface="Trebuchet MS"/>
                <a:cs typeface="Trebuchet MS"/>
                <a:sym typeface="Trebuchet MS"/>
              </a:defRPr>
            </a:pPr>
            <a:r>
              <a:t>will achieve </a:t>
            </a:r>
            <a:r>
              <a:rPr i="1"/>
              <a:t>[this outcome]</a:t>
            </a:r>
            <a:r>
              <a:t>. </a:t>
            </a:r>
          </a:p>
          <a:p>
            <a:pPr defTabSz="411479">
              <a:lnSpc>
                <a:spcPts val="4200"/>
              </a:lnSpc>
              <a:defRPr sz="2520">
                <a:latin typeface="Trebuchet MS"/>
                <a:ea typeface="Trebuchet MS"/>
                <a:cs typeface="Trebuchet MS"/>
                <a:sym typeface="Trebuchet MS"/>
              </a:defRPr>
            </a:pPr>
            <a:r>
              <a:t>We will know this is true when we see </a:t>
            </a:r>
          </a:p>
          <a:p>
            <a:pPr defTabSz="411479">
              <a:lnSpc>
                <a:spcPts val="4200"/>
              </a:lnSpc>
              <a:defRPr sz="2520" i="1">
                <a:latin typeface="Trebuchet MS"/>
                <a:ea typeface="Trebuchet MS"/>
                <a:cs typeface="Trebuchet MS"/>
                <a:sym typeface="Trebuchet MS"/>
              </a:defRPr>
            </a:pPr>
            <a:r>
              <a:t>[this market feedback, quantitative measure, or qualitative insight].</a:t>
            </a:r>
          </a:p>
        </p:txBody>
      </p:sp>
      <p:sp>
        <p:nvSpPr>
          <p:cNvPr id="291" name="Rectangle 6"/>
          <p:cNvSpPr txBox="1"/>
          <p:nvPr/>
        </p:nvSpPr>
        <p:spPr>
          <a:xfrm>
            <a:off x="4133739" y="526532"/>
            <a:ext cx="6997922" cy="1270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4800"/>
              </a:lnSpc>
              <a:defRPr sz="2900" b="1">
                <a:latin typeface="+mj-lt"/>
                <a:ea typeface="+mj-ea"/>
                <a:cs typeface="+mj-cs"/>
                <a:sym typeface="Calibri"/>
              </a:defRPr>
            </a:lvl1pPr>
          </a:lstStyle>
          <a:p>
            <a:r>
              <a:t>Subhypotheses: Breaking the Hypothesis Down into Smaller Parts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296"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Hypotheses</a:t>
            </a:r>
          </a:p>
        </p:txBody>
      </p:sp>
      <p:sp>
        <p:nvSpPr>
          <p:cNvPr id="297" name="Content Placeholder 19"/>
          <p:cNvSpPr txBox="1"/>
          <p:nvPr/>
        </p:nvSpPr>
        <p:spPr>
          <a:xfrm>
            <a:off x="4038600" y="1810327"/>
            <a:ext cx="7188200" cy="4366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fontScale="92500"/>
          </a:bodyPr>
          <a:lstStyle/>
          <a:p>
            <a:pPr defTabSz="402336">
              <a:lnSpc>
                <a:spcPts val="3300"/>
              </a:lnSpc>
              <a:defRPr sz="1760">
                <a:latin typeface="Trebuchet MS"/>
                <a:ea typeface="Trebuchet MS"/>
                <a:cs typeface="Trebuchet MS"/>
                <a:sym typeface="Trebuchet MS"/>
              </a:defRPr>
            </a:pPr>
            <a:r>
              <a:t>Let’s take a look at an example of how this works by going back to the problem statement we looked at earlier from TheLadders:</a:t>
            </a:r>
          </a:p>
          <a:p>
            <a:pPr defTabSz="402336">
              <a:lnSpc>
                <a:spcPts val="3300"/>
              </a:lnSpc>
              <a:defRPr sz="1760">
                <a:latin typeface="Trebuchet MS"/>
                <a:ea typeface="Trebuchet MS"/>
                <a:cs typeface="Trebuchet MS"/>
                <a:sym typeface="Trebuchet MS"/>
              </a:defRPr>
            </a:pPr>
            <a:endParaRPr/>
          </a:p>
          <a:p>
            <a:pPr defTabSz="402336">
              <a:lnSpc>
                <a:spcPts val="3300"/>
              </a:lnSpc>
              <a:defRPr sz="1760">
                <a:latin typeface="Trebuchet MS"/>
                <a:ea typeface="Trebuchet MS"/>
                <a:cs typeface="Trebuchet MS"/>
                <a:sym typeface="Trebuchet MS"/>
              </a:defRPr>
            </a:pPr>
            <a:r>
              <a:t> </a:t>
            </a:r>
            <a:r>
              <a:rPr i="1">
                <a:latin typeface="Avenir Next Condensed"/>
                <a:ea typeface="Avenir Next Condensed"/>
                <a:cs typeface="Avenir Next Condensed"/>
                <a:sym typeface="Avenir Next Condensed"/>
              </a:rPr>
              <a:t>Our service offers a conduit between job seekers and employers trying to hire them. Through our service, employers can reach out to job seekers in our ecosystem with employment opportunities. We have observed that one critical factor affecting customer satisfaction is how frequently job seekers respond to employer messages. Currently, job seekers are replying to these communications at a very low rate. How can we improve the efficacy of our communication products, thus making employers more successful in their jobs and job seekers more satisfied with our service?</a:t>
            </a:r>
          </a:p>
        </p:txBody>
      </p:sp>
      <p:sp>
        <p:nvSpPr>
          <p:cNvPr id="298" name="Rectangle 6"/>
          <p:cNvSpPr txBox="1"/>
          <p:nvPr/>
        </p:nvSpPr>
        <p:spPr>
          <a:xfrm>
            <a:off x="4133739" y="526532"/>
            <a:ext cx="6997922" cy="1270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4800"/>
              </a:lnSpc>
              <a:defRPr sz="2900" b="1">
                <a:latin typeface="+mj-lt"/>
                <a:ea typeface="+mj-ea"/>
                <a:cs typeface="+mj-cs"/>
                <a:sym typeface="Calibri"/>
              </a:defRPr>
            </a:lvl1pPr>
          </a:lstStyle>
          <a:p>
            <a:r>
              <a:t>Subhypotheses: Breaking the Hypothesis Down into Smaller Parts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03"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Hypotheses</a:t>
            </a:r>
          </a:p>
        </p:txBody>
      </p:sp>
      <p:sp>
        <p:nvSpPr>
          <p:cNvPr id="304" name="Content Placeholder 19"/>
          <p:cNvSpPr txBox="1"/>
          <p:nvPr/>
        </p:nvSpPr>
        <p:spPr>
          <a:xfrm>
            <a:off x="3645544" y="1810326"/>
            <a:ext cx="7581256" cy="47597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defTabSz="361415">
              <a:lnSpc>
                <a:spcPts val="3300"/>
              </a:lnSpc>
              <a:defRPr sz="1870">
                <a:latin typeface="Trebuchet MS"/>
                <a:ea typeface="Trebuchet MS"/>
                <a:cs typeface="Trebuchet MS"/>
                <a:sym typeface="Trebuchet MS"/>
              </a:defRPr>
            </a:pPr>
            <a:r>
              <a:t>One assumption we make in this problem statement is that recruiters will use a new channel (TheLadders) to engage with candidates. This is not a proven fact and needs to be tested. How would we write the hypothesis for that statement? Let’s take our template and fill it out:</a:t>
            </a:r>
            <a:r>
              <a:rPr>
                <a:latin typeface="Times"/>
                <a:ea typeface="Times"/>
                <a:cs typeface="Times"/>
                <a:sym typeface="Times"/>
              </a:rPr>
              <a:t> </a:t>
            </a:r>
          </a:p>
          <a:p>
            <a:pPr defTabSz="361415">
              <a:lnSpc>
                <a:spcPts val="3300"/>
              </a:lnSpc>
              <a:defRPr sz="1870">
                <a:latin typeface="Times"/>
                <a:ea typeface="Times"/>
                <a:cs typeface="Times"/>
                <a:sym typeface="Times"/>
              </a:defRPr>
            </a:pPr>
            <a:endParaRPr>
              <a:latin typeface="Times"/>
              <a:ea typeface="Times"/>
              <a:cs typeface="Times"/>
              <a:sym typeface="Times"/>
            </a:endParaRPr>
          </a:p>
          <a:p>
            <a:pPr defTabSz="361415">
              <a:lnSpc>
                <a:spcPts val="3300"/>
              </a:lnSpc>
              <a:defRPr sz="1870" i="1">
                <a:latin typeface="Avenir Next Condensed"/>
                <a:ea typeface="Avenir Next Condensed"/>
                <a:cs typeface="Avenir Next Condensed"/>
                <a:sym typeface="Avenir Next Condensed"/>
              </a:defRPr>
            </a:pPr>
            <a:r>
              <a:t>We believe that creating an efficient communication system within TheLadders’ product experience for recruiters and employers will achieve a higher rate of contact success and an increase in product satisfaction. We will know this is true when we see an increase in the number of replies from job seekers to recruiter contacts and an increase in the number of messages initiated by recruiters in our system.</a:t>
            </a:r>
          </a:p>
        </p:txBody>
      </p:sp>
      <p:sp>
        <p:nvSpPr>
          <p:cNvPr id="305" name="Rectangle 6"/>
          <p:cNvSpPr txBox="1"/>
          <p:nvPr/>
        </p:nvSpPr>
        <p:spPr>
          <a:xfrm>
            <a:off x="4133739" y="526532"/>
            <a:ext cx="6997922" cy="1270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4800"/>
              </a:lnSpc>
              <a:defRPr sz="2900" b="1">
                <a:latin typeface="+mj-lt"/>
                <a:ea typeface="+mj-ea"/>
                <a:cs typeface="+mj-cs"/>
                <a:sym typeface="Calibri"/>
              </a:defRPr>
            </a:lvl1pPr>
          </a:lstStyle>
          <a:p>
            <a:r>
              <a:t>Subhypotheses: Breaking the Hypothesis Down into Smaller Parts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10"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Hypotheses</a:t>
            </a:r>
          </a:p>
        </p:txBody>
      </p:sp>
      <p:sp>
        <p:nvSpPr>
          <p:cNvPr id="311" name="Content Placeholder 19"/>
          <p:cNvSpPr txBox="1"/>
          <p:nvPr/>
        </p:nvSpPr>
        <p:spPr>
          <a:xfrm>
            <a:off x="3645544" y="1810326"/>
            <a:ext cx="7581256" cy="47597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defTabSz="374904">
              <a:lnSpc>
                <a:spcPts val="4000"/>
              </a:lnSpc>
              <a:defRPr sz="2460">
                <a:latin typeface="Trebuchet MS"/>
                <a:ea typeface="Trebuchet MS"/>
                <a:cs typeface="Trebuchet MS"/>
                <a:sym typeface="Trebuchet MS"/>
              </a:defRPr>
            </a:lvl1pPr>
          </a:lstStyle>
          <a:p>
            <a:r>
              <a:t>To create your hypothesis statements, start assembling the building blocks. Put together a list of outcomes you are trying to create, a definition of the personas you are trying to service, and a set of the features you believe might work in this situation. Once you’ve got all of this raw material, you can put them all together into a set of statements. Let’s take a closer look at each of these elements. </a:t>
            </a:r>
          </a:p>
        </p:txBody>
      </p:sp>
      <p:sp>
        <p:nvSpPr>
          <p:cNvPr id="312" name="Rectangle 6"/>
          <p:cNvSpPr txBox="1"/>
          <p:nvPr/>
        </p:nvSpPr>
        <p:spPr>
          <a:xfrm>
            <a:off x="4133739" y="526532"/>
            <a:ext cx="6997922" cy="6840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5000"/>
              </a:lnSpc>
              <a:defRPr sz="3000">
                <a:latin typeface="+mj-lt"/>
                <a:ea typeface="+mj-ea"/>
                <a:cs typeface="+mj-cs"/>
                <a:sym typeface="Calibri"/>
              </a:defRPr>
            </a:lvl1pPr>
          </a:lstStyle>
          <a:p>
            <a:r>
              <a:t>Completing Your Hypothesis Statements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 name="0_LnGO6qSvrYWmwtME.png" descr="0_LnGO6qSvrYWmwtME.png"/>
          <p:cNvPicPr>
            <a:picLocks noGrp="1" noChangeAspect="1"/>
          </p:cNvPicPr>
          <p:nvPr>
            <p:ph type="pic" idx="13"/>
          </p:nvPr>
        </p:nvPicPr>
        <p:blipFill>
          <a:blip r:embed="rId3">
            <a:extLst/>
          </a:blip>
          <a:srcRect l="20801" r="20801"/>
          <a:stretch>
            <a:fillRect/>
          </a:stretch>
        </p:blipFill>
        <p:spPr>
          <a:prstGeom prst="rect">
            <a:avLst/>
          </a:prstGeom>
        </p:spPr>
      </p:pic>
      <p:sp>
        <p:nvSpPr>
          <p:cNvPr id="317"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18"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3000">
                <a:solidFill>
                  <a:srgbClr val="FFFFFF"/>
                </a:solidFill>
                <a:latin typeface="Calibri Light"/>
                <a:ea typeface="Calibri Light"/>
                <a:cs typeface="Calibri Light"/>
                <a:sym typeface="Calibri Light"/>
              </a:defRPr>
            </a:lvl1pPr>
          </a:lstStyle>
          <a:p>
            <a:r>
              <a:t>Personas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23" name="Rectangle 11"/>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24" name="Title 1"/>
          <p:cNvSpPr txBox="1">
            <a:spLocks noGrp="1"/>
          </p:cNvSpPr>
          <p:nvPr>
            <p:ph type="title"/>
          </p:nvPr>
        </p:nvSpPr>
        <p:spPr>
          <a:xfrm>
            <a:off x="1049521" y="2471125"/>
            <a:ext cx="1976965" cy="1915749"/>
          </a:xfrm>
          <a:prstGeom prst="rect">
            <a:avLst/>
          </a:prstGeom>
          <a:solidFill>
            <a:srgbClr val="262626"/>
          </a:solidFill>
          <a:ln w="174625">
            <a:solidFill>
              <a:srgbClr val="262626"/>
            </a:solidFill>
            <a:round/>
          </a:ln>
        </p:spPr>
        <p:txBody>
          <a:bodyPr/>
          <a:lstStyle>
            <a:lvl1pPr algn="ctr">
              <a:defRPr sz="2600">
                <a:solidFill>
                  <a:srgbClr val="FFFFFF"/>
                </a:solidFill>
              </a:defRPr>
            </a:lvl1pPr>
          </a:lstStyle>
          <a:p>
            <a:r>
              <a:t>Why Lean UX?</a:t>
            </a:r>
          </a:p>
        </p:txBody>
      </p:sp>
      <p:sp>
        <p:nvSpPr>
          <p:cNvPr id="125" name="Content Placeholder 6"/>
          <p:cNvSpPr txBox="1">
            <a:spLocks noGrp="1"/>
          </p:cNvSpPr>
          <p:nvPr>
            <p:ph type="body" idx="1"/>
          </p:nvPr>
        </p:nvSpPr>
        <p:spPr>
          <a:xfrm>
            <a:off x="3891064" y="1047410"/>
            <a:ext cx="7449340" cy="4818370"/>
          </a:xfrm>
          <a:prstGeom prst="rect">
            <a:avLst/>
          </a:prstGeom>
        </p:spPr>
        <p:txBody>
          <a:bodyPr/>
          <a:lstStyle/>
          <a:p>
            <a:r>
              <a:t>Lean UX  is the evolution of product design</a:t>
            </a:r>
          </a:p>
          <a:p>
            <a:r>
              <a:t>Lean UX is focused on the experience under design and is less focused on deliverables than traditional UX</a:t>
            </a:r>
          </a:p>
          <a:p>
            <a:r>
              <a:t>The core objective is to focus on obtaining customer feedback.</a:t>
            </a:r>
          </a:p>
          <a:p>
            <a:r>
              <a:t>Designers have to use the principles that lay the foundation for Lean UX design.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23"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Personas</a:t>
            </a:r>
          </a:p>
        </p:txBody>
      </p:sp>
      <p:sp>
        <p:nvSpPr>
          <p:cNvPr id="324" name="Content Placeholder 19"/>
          <p:cNvSpPr txBox="1"/>
          <p:nvPr/>
        </p:nvSpPr>
        <p:spPr>
          <a:xfrm>
            <a:off x="3505051" y="1533118"/>
            <a:ext cx="8344842" cy="4983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defTabSz="457200">
              <a:lnSpc>
                <a:spcPts val="4400"/>
              </a:lnSpc>
              <a:defRPr sz="2500">
                <a:latin typeface="Trebuchet MS"/>
                <a:ea typeface="Trebuchet MS"/>
                <a:cs typeface="Trebuchet MS"/>
                <a:sym typeface="Trebuchet MS"/>
              </a:defRPr>
            </a:pPr>
            <a:r>
              <a:t> </a:t>
            </a:r>
          </a:p>
          <a:p>
            <a:pPr defTabSz="457200">
              <a:lnSpc>
                <a:spcPts val="4400"/>
              </a:lnSpc>
              <a:defRPr sz="2500">
                <a:latin typeface="Trebuchet MS"/>
                <a:ea typeface="Trebuchet MS"/>
                <a:cs typeface="Trebuchet MS"/>
                <a:sym typeface="Trebuchet MS"/>
              </a:defRPr>
            </a:pPr>
            <a:endParaRPr/>
          </a:p>
          <a:p>
            <a:pPr defTabSz="457200">
              <a:lnSpc>
                <a:spcPts val="4400"/>
              </a:lnSpc>
              <a:defRPr sz="2500">
                <a:latin typeface="Trebuchet MS"/>
                <a:ea typeface="Trebuchet MS"/>
                <a:cs typeface="Trebuchet MS"/>
                <a:sym typeface="Trebuchet MS"/>
              </a:defRPr>
            </a:pPr>
            <a:r>
              <a:t>Proto-personas are our best guess as to who is using (or will use) our product and why.</a:t>
            </a:r>
          </a:p>
        </p:txBody>
      </p:sp>
      <p:sp>
        <p:nvSpPr>
          <p:cNvPr id="325" name="Rectangle 6"/>
          <p:cNvSpPr txBox="1"/>
          <p:nvPr/>
        </p:nvSpPr>
        <p:spPr>
          <a:xfrm>
            <a:off x="5665527" y="577333"/>
            <a:ext cx="3541291" cy="785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5800"/>
              </a:lnSpc>
              <a:defRPr sz="3700" b="1" i="1">
                <a:latin typeface="+mj-lt"/>
                <a:ea typeface="+mj-ea"/>
                <a:cs typeface="+mj-cs"/>
                <a:sym typeface="Calibri"/>
              </a:defRPr>
            </a:lvl1pPr>
          </a:lstStyle>
          <a:p>
            <a:r>
              <a:t>Proto-Personas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30"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Personas</a:t>
            </a:r>
          </a:p>
        </p:txBody>
      </p:sp>
      <p:sp>
        <p:nvSpPr>
          <p:cNvPr id="331" name="Rectangle 6"/>
          <p:cNvSpPr txBox="1"/>
          <p:nvPr/>
        </p:nvSpPr>
        <p:spPr>
          <a:xfrm>
            <a:off x="5665527" y="577333"/>
            <a:ext cx="4023891" cy="688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6200"/>
              </a:lnSpc>
              <a:defRPr sz="4000">
                <a:latin typeface="Trebuchet MS"/>
                <a:ea typeface="Trebuchet MS"/>
                <a:cs typeface="Trebuchet MS"/>
                <a:sym typeface="Trebuchet MS"/>
              </a:defRPr>
            </a:lvl1pPr>
          </a:lstStyle>
          <a:p>
            <a:r>
              <a:t>Persona Format</a:t>
            </a:r>
          </a:p>
        </p:txBody>
      </p:sp>
      <p:grpSp>
        <p:nvGrpSpPr>
          <p:cNvPr id="334" name="Image Gallery"/>
          <p:cNvGrpSpPr/>
          <p:nvPr/>
        </p:nvGrpSpPr>
        <p:grpSpPr>
          <a:xfrm>
            <a:off x="5522383" y="1218703"/>
            <a:ext cx="4775201" cy="5766297"/>
            <a:chOff x="0" y="0"/>
            <a:chExt cx="4775200" cy="5766296"/>
          </a:xfrm>
        </p:grpSpPr>
        <p:pic>
          <p:nvPicPr>
            <p:cNvPr id="332" name="Capture.PNG" descr="Capture.PNG"/>
            <p:cNvPicPr>
              <a:picLocks noChangeAspect="1"/>
            </p:cNvPicPr>
            <p:nvPr/>
          </p:nvPicPr>
          <p:blipFill>
            <a:blip r:embed="rId3">
              <a:extLst/>
            </a:blip>
            <a:srcRect l="681" r="681"/>
            <a:stretch>
              <a:fillRect/>
            </a:stretch>
          </p:blipFill>
          <p:spPr>
            <a:xfrm>
              <a:off x="0" y="0"/>
              <a:ext cx="4775200" cy="5359897"/>
            </a:xfrm>
            <a:prstGeom prst="rect">
              <a:avLst/>
            </a:prstGeom>
            <a:ln w="12700" cap="flat">
              <a:noFill/>
              <a:miter lim="400000"/>
            </a:ln>
            <a:effectLst/>
          </p:spPr>
        </p:pic>
        <p:sp>
          <p:nvSpPr>
            <p:cNvPr id="333" name="Type to enter a caption."/>
            <p:cNvSpPr/>
            <p:nvPr/>
          </p:nvSpPr>
          <p:spPr>
            <a:xfrm>
              <a:off x="0" y="5436096"/>
              <a:ext cx="4775200"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r">
                <a:defRPr sz="1200">
                  <a:solidFill>
                    <a:srgbClr val="888888"/>
                  </a:solidFill>
                  <a:latin typeface="+mj-lt"/>
                  <a:ea typeface="+mj-ea"/>
                  <a:cs typeface="+mj-cs"/>
                  <a:sym typeface="Calibri"/>
                </a:defRPr>
              </a:lvl1pPr>
            </a:lstStyle>
            <a:p>
              <a:r>
                <a:t>Type to enter a caption.</a:t>
              </a:r>
            </a:p>
          </p:txBody>
        </p:sp>
      </p:gr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39"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Personas</a:t>
            </a:r>
          </a:p>
        </p:txBody>
      </p:sp>
      <p:sp>
        <p:nvSpPr>
          <p:cNvPr id="340" name="Rectangle 6"/>
          <p:cNvSpPr txBox="1"/>
          <p:nvPr/>
        </p:nvSpPr>
        <p:spPr>
          <a:xfrm>
            <a:off x="5665527" y="577333"/>
            <a:ext cx="4023891" cy="688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6200"/>
              </a:lnSpc>
              <a:defRPr sz="4000">
                <a:latin typeface="Trebuchet MS"/>
                <a:ea typeface="Trebuchet MS"/>
                <a:cs typeface="Trebuchet MS"/>
                <a:sym typeface="Trebuchet MS"/>
              </a:defRPr>
            </a:lvl1pPr>
          </a:lstStyle>
          <a:p>
            <a:r>
              <a:t>Persona Format</a:t>
            </a:r>
          </a:p>
        </p:txBody>
      </p:sp>
      <p:grpSp>
        <p:nvGrpSpPr>
          <p:cNvPr id="343" name="Image Gallery"/>
          <p:cNvGrpSpPr/>
          <p:nvPr/>
        </p:nvGrpSpPr>
        <p:grpSpPr>
          <a:xfrm>
            <a:off x="5346724" y="1157932"/>
            <a:ext cx="4661496" cy="5954068"/>
            <a:chOff x="0" y="0"/>
            <a:chExt cx="4661495" cy="5954067"/>
          </a:xfrm>
        </p:grpSpPr>
        <p:pic>
          <p:nvPicPr>
            <p:cNvPr id="341" name="Capture2.PNG" descr="Capture2.PNG"/>
            <p:cNvPicPr>
              <a:picLocks noChangeAspect="1"/>
            </p:cNvPicPr>
            <p:nvPr/>
          </p:nvPicPr>
          <p:blipFill>
            <a:blip r:embed="rId3">
              <a:extLst/>
            </a:blip>
            <a:srcRect t="1730" b="1730"/>
            <a:stretch>
              <a:fillRect/>
            </a:stretch>
          </p:blipFill>
          <p:spPr>
            <a:xfrm>
              <a:off x="0" y="0"/>
              <a:ext cx="4661496" cy="5547668"/>
            </a:xfrm>
            <a:prstGeom prst="rect">
              <a:avLst/>
            </a:prstGeom>
            <a:ln w="12700" cap="flat">
              <a:noFill/>
              <a:miter lim="400000"/>
            </a:ln>
            <a:effectLst/>
          </p:spPr>
        </p:pic>
        <p:sp>
          <p:nvSpPr>
            <p:cNvPr id="342" name="Type to enter a caption."/>
            <p:cNvSpPr/>
            <p:nvPr/>
          </p:nvSpPr>
          <p:spPr>
            <a:xfrm>
              <a:off x="0" y="5623867"/>
              <a:ext cx="4661496"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lvl1pPr algn="r">
                <a:defRPr sz="1200">
                  <a:solidFill>
                    <a:srgbClr val="888888"/>
                  </a:solidFill>
                  <a:latin typeface="+mj-lt"/>
                  <a:ea typeface="+mj-ea"/>
                  <a:cs typeface="+mj-cs"/>
                  <a:sym typeface="Calibri"/>
                </a:defRPr>
              </a:lvl1pPr>
            </a:lstStyle>
            <a:p>
              <a:r>
                <a:t>Type to enter a caption.</a:t>
              </a:r>
            </a:p>
          </p:txBody>
        </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Rectangle 28"/>
          <p:cNvSpPr/>
          <p:nvPr/>
        </p:nvSpPr>
        <p:spPr>
          <a:xfrm>
            <a:off x="0" y="0"/>
            <a:ext cx="2013557" cy="6858000"/>
          </a:xfrm>
          <a:prstGeom prst="rect">
            <a:avLst/>
          </a:prstGeom>
          <a:solidFill>
            <a:srgbClr val="7F7F7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348" name="Title 1"/>
          <p:cNvSpPr txBox="1"/>
          <p:nvPr/>
        </p:nvSpPr>
        <p:spPr>
          <a:xfrm>
            <a:off x="952500" y="1905000"/>
            <a:ext cx="2197100" cy="2070100"/>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spcBef>
                <a:spcPts val="600"/>
              </a:spcBef>
              <a:defRPr sz="2800">
                <a:solidFill>
                  <a:srgbClr val="FFFFFF"/>
                </a:solidFill>
                <a:latin typeface="Calibri Light"/>
                <a:ea typeface="Calibri Light"/>
                <a:cs typeface="Calibri Light"/>
                <a:sym typeface="Calibri Light"/>
              </a:defRPr>
            </a:lvl1pPr>
          </a:lstStyle>
          <a:p>
            <a:r>
              <a:t>Personas</a:t>
            </a:r>
          </a:p>
        </p:txBody>
      </p:sp>
      <p:sp>
        <p:nvSpPr>
          <p:cNvPr id="349" name="Rectangle 6"/>
          <p:cNvSpPr txBox="1"/>
          <p:nvPr/>
        </p:nvSpPr>
        <p:spPr>
          <a:xfrm>
            <a:off x="5029088" y="488433"/>
            <a:ext cx="4496024" cy="535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5000"/>
              </a:lnSpc>
              <a:defRPr sz="3000">
                <a:latin typeface="Trebuchet MS"/>
                <a:ea typeface="Trebuchet MS"/>
                <a:cs typeface="Trebuchet MS"/>
                <a:sym typeface="Trebuchet MS"/>
              </a:defRPr>
            </a:lvl1pPr>
          </a:lstStyle>
          <a:p>
            <a:r>
              <a:t>Persona Creation Process</a:t>
            </a:r>
          </a:p>
        </p:txBody>
      </p:sp>
      <p:sp>
        <p:nvSpPr>
          <p:cNvPr id="350" name="As with the other elements of the hypothesis statement, we like to start the persona creation process with a brainstorm."/>
          <p:cNvSpPr txBox="1"/>
          <p:nvPr/>
        </p:nvSpPr>
        <p:spPr>
          <a:xfrm>
            <a:off x="4018206" y="2399030"/>
            <a:ext cx="6849228" cy="1082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defTabSz="457200">
              <a:lnSpc>
                <a:spcPts val="4000"/>
              </a:lnSpc>
              <a:defRPr sz="2200">
                <a:latin typeface="Trebuchet MS"/>
                <a:ea typeface="Trebuchet MS"/>
                <a:cs typeface="Trebuchet MS"/>
                <a:sym typeface="Trebuchet MS"/>
              </a:defRPr>
            </a:lvl1pPr>
          </a:lstStyle>
          <a:p>
            <a:r>
              <a:t>As with the other elements of the hypothesis statement, we like to start the persona creation process with a brainstorm.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28" name="Rectangle 10"/>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29"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lvl1pPr algn="ctr">
              <a:defRPr sz="3200">
                <a:solidFill>
                  <a:srgbClr val="FFFFFF"/>
                </a:solidFill>
              </a:defRPr>
            </a:lvl1pPr>
          </a:lstStyle>
          <a:p>
            <a:r>
              <a:t>Principles</a:t>
            </a:r>
          </a:p>
        </p:txBody>
      </p:sp>
      <p:sp>
        <p:nvSpPr>
          <p:cNvPr id="130" name="Content Placeholder 5"/>
          <p:cNvSpPr txBox="1">
            <a:spLocks noGrp="1"/>
          </p:cNvSpPr>
          <p:nvPr>
            <p:ph type="body" idx="1"/>
          </p:nvPr>
        </p:nvSpPr>
        <p:spPr>
          <a:xfrm>
            <a:off x="4153708" y="1736435"/>
            <a:ext cx="7782129" cy="4790827"/>
          </a:xfrm>
          <a:prstGeom prst="rect">
            <a:avLst/>
          </a:prstGeom>
        </p:spPr>
        <p:txBody>
          <a:bodyPr/>
          <a:lstStyle/>
          <a:p>
            <a:r>
              <a:t>Lean UX is three things : </a:t>
            </a:r>
          </a:p>
          <a:p>
            <a:pPr marL="685800" lvl="1" indent="-228600">
              <a:spcBef>
                <a:spcPts val="500"/>
              </a:spcBef>
              <a:defRPr sz="2400"/>
            </a:pPr>
            <a:r>
              <a:t>design thinking </a:t>
            </a:r>
          </a:p>
          <a:p>
            <a:pPr marL="685800" lvl="1" indent="-228600">
              <a:spcBef>
                <a:spcPts val="500"/>
              </a:spcBef>
              <a:defRPr sz="2400"/>
            </a:pPr>
            <a:r>
              <a:t> Agile software development </a:t>
            </a:r>
          </a:p>
          <a:p>
            <a:pPr marL="685800" lvl="1" indent="-228600">
              <a:spcBef>
                <a:spcPts val="500"/>
              </a:spcBef>
              <a:defRPr sz="2400"/>
            </a:pPr>
            <a:r>
              <a:t>Lean Startup method - build Minimum Viable Products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33" name="Rectangle 11"/>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34"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lvl1pPr algn="ctr">
              <a:defRPr sz="2800">
                <a:solidFill>
                  <a:srgbClr val="FFFFFF"/>
                </a:solidFill>
              </a:defRPr>
            </a:lvl1pPr>
          </a:lstStyle>
          <a:p>
            <a:r>
              <a:t>Principles</a:t>
            </a:r>
          </a:p>
        </p:txBody>
      </p:sp>
      <p:sp>
        <p:nvSpPr>
          <p:cNvPr id="135" name="Content Placeholder 4"/>
          <p:cNvSpPr txBox="1">
            <a:spLocks noGrp="1"/>
          </p:cNvSpPr>
          <p:nvPr>
            <p:ph type="body" sz="quarter" idx="1"/>
          </p:nvPr>
        </p:nvSpPr>
        <p:spPr>
          <a:xfrm>
            <a:off x="4032513" y="582478"/>
            <a:ext cx="7891631" cy="923047"/>
          </a:xfrm>
          <a:prstGeom prst="rect">
            <a:avLst/>
          </a:prstGeom>
        </p:spPr>
        <p:txBody>
          <a:bodyPr/>
          <a:lstStyle>
            <a:lvl1pPr marL="0" indent="0" algn="ctr">
              <a:buSzTx/>
              <a:buNone/>
              <a:defRPr b="1"/>
            </a:lvl1pPr>
          </a:lstStyle>
          <a:p>
            <a:r>
              <a:t>Cross-Functional Teams</a:t>
            </a:r>
          </a:p>
        </p:txBody>
      </p:sp>
      <p:sp>
        <p:nvSpPr>
          <p:cNvPr id="136"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What is it? </a:t>
            </a:r>
          </a:p>
          <a:p>
            <a:pPr marL="685800" lvl="1" indent="-228600">
              <a:lnSpc>
                <a:spcPct val="90000"/>
              </a:lnSpc>
              <a:spcBef>
                <a:spcPts val="500"/>
              </a:spcBef>
              <a:buSzPct val="100000"/>
              <a:buFont typeface="Arial"/>
              <a:buChar char="•"/>
              <a:defRPr sz="2400">
                <a:latin typeface="+mj-lt"/>
                <a:ea typeface="+mj-ea"/>
                <a:cs typeface="+mj-cs"/>
                <a:sym typeface="Calibri"/>
              </a:defRPr>
            </a:pPr>
            <a:r>
              <a:t>Cross-functional teams are made up of the various disciplines involved in creating your product (Software engineering, product management, visual design , .. )</a:t>
            </a:r>
          </a:p>
          <a:p>
            <a:pPr marL="228600" indent="-228600">
              <a:lnSpc>
                <a:spcPct val="90000"/>
              </a:lnSpc>
              <a:spcBef>
                <a:spcPts val="1000"/>
              </a:spcBef>
              <a:buSzPct val="100000"/>
              <a:buFont typeface="Arial"/>
              <a:buChar char="•"/>
              <a:defRPr sz="2800">
                <a:latin typeface="+mj-lt"/>
                <a:ea typeface="+mj-ea"/>
                <a:cs typeface="+mj-cs"/>
                <a:sym typeface="Calibri"/>
              </a:defRPr>
            </a:pPr>
            <a:r>
              <a:t>Why do it? </a:t>
            </a:r>
          </a:p>
          <a:p>
            <a:pPr marL="685800" lvl="1" indent="-228600">
              <a:lnSpc>
                <a:spcPct val="90000"/>
              </a:lnSpc>
              <a:spcBef>
                <a:spcPts val="500"/>
              </a:spcBef>
              <a:buSzPct val="100000"/>
              <a:buFont typeface="Arial"/>
              <a:buChar char="•"/>
              <a:defRPr sz="2400">
                <a:latin typeface="+mj-lt"/>
                <a:ea typeface="+mj-ea"/>
                <a:cs typeface="+mj-cs"/>
                <a:sym typeface="Calibri"/>
              </a:defRPr>
            </a:pPr>
            <a:r>
              <a:t>The creation of these diverse teams collapses the gated-handoff process known as waterfall.</a:t>
            </a:r>
          </a:p>
          <a:p>
            <a:pPr marL="685800" lvl="1" indent="-228600">
              <a:lnSpc>
                <a:spcPct val="90000"/>
              </a:lnSpc>
              <a:spcBef>
                <a:spcPts val="500"/>
              </a:spcBef>
              <a:buSzPct val="100000"/>
              <a:buFont typeface="Arial"/>
              <a:buChar char="•"/>
              <a:defRPr sz="2400">
                <a:latin typeface="+mj-lt"/>
                <a:ea typeface="+mj-ea"/>
                <a:cs typeface="+mj-cs"/>
                <a:sym typeface="Calibri"/>
              </a:defRPr>
            </a:pPr>
            <a:r>
              <a:t>Insight on each idea is brought in from all relevant disciplines earlier in the process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39" name="Rectangle 10"/>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40"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lvl1pPr algn="ctr">
              <a:defRPr sz="2800">
                <a:solidFill>
                  <a:srgbClr val="FFFFFF"/>
                </a:solidFill>
              </a:defRPr>
            </a:lvl1pPr>
          </a:lstStyle>
          <a:p>
            <a:r>
              <a:t>Principles</a:t>
            </a:r>
          </a:p>
        </p:txBody>
      </p:sp>
      <p:sp>
        <p:nvSpPr>
          <p:cNvPr id="141" name="Content Placeholder 4"/>
          <p:cNvSpPr txBox="1">
            <a:spLocks noGrp="1"/>
          </p:cNvSpPr>
          <p:nvPr>
            <p:ph type="body" sz="quarter" idx="1"/>
          </p:nvPr>
        </p:nvSpPr>
        <p:spPr>
          <a:xfrm>
            <a:off x="4032513" y="582478"/>
            <a:ext cx="7891631" cy="923047"/>
          </a:xfrm>
          <a:prstGeom prst="rect">
            <a:avLst/>
          </a:prstGeom>
        </p:spPr>
        <p:txBody>
          <a:bodyPr/>
          <a:lstStyle>
            <a:lvl1pPr marL="0" indent="0" algn="ctr">
              <a:buSzTx/>
              <a:buNone/>
              <a:defRPr b="1"/>
            </a:lvl1pPr>
          </a:lstStyle>
          <a:p>
            <a:r>
              <a:t>Small, Dedicated, Colocated</a:t>
            </a:r>
          </a:p>
        </p:txBody>
      </p:sp>
      <p:sp>
        <p:nvSpPr>
          <p:cNvPr id="142"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What is it? </a:t>
            </a:r>
          </a:p>
          <a:p>
            <a:pPr marL="685800" lvl="1" indent="-228600">
              <a:lnSpc>
                <a:spcPct val="90000"/>
              </a:lnSpc>
              <a:spcBef>
                <a:spcPts val="500"/>
              </a:spcBef>
              <a:buSzPct val="100000"/>
              <a:buFont typeface="Arial"/>
              <a:buChar char="•"/>
              <a:defRPr sz="2400">
                <a:latin typeface="+mj-lt"/>
                <a:ea typeface="+mj-ea"/>
                <a:cs typeface="+mj-cs"/>
                <a:sym typeface="Calibri"/>
              </a:defRPr>
            </a:pPr>
            <a:r>
              <a:t>Keep your teams small—no more than 10 total core people.</a:t>
            </a:r>
          </a:p>
          <a:p>
            <a:pPr marL="685800" lvl="1" indent="-228600">
              <a:lnSpc>
                <a:spcPct val="90000"/>
              </a:lnSpc>
              <a:spcBef>
                <a:spcPts val="500"/>
              </a:spcBef>
              <a:buSzPct val="100000"/>
              <a:buFont typeface="Arial"/>
              <a:buChar char="•"/>
              <a:defRPr sz="2400">
                <a:latin typeface="+mj-lt"/>
                <a:ea typeface="+mj-ea"/>
                <a:cs typeface="+mj-cs"/>
                <a:sym typeface="Calibri"/>
              </a:defRPr>
            </a:pPr>
            <a:r>
              <a:t> Dedicate them to one project and staff it all out of the same location</a:t>
            </a:r>
          </a:p>
          <a:p>
            <a:pPr marL="228600" indent="-228600">
              <a:lnSpc>
                <a:spcPct val="90000"/>
              </a:lnSpc>
              <a:spcBef>
                <a:spcPts val="1000"/>
              </a:spcBef>
              <a:buSzPct val="100000"/>
              <a:buFont typeface="Arial"/>
              <a:buChar char="•"/>
              <a:defRPr sz="2800">
                <a:latin typeface="+mj-lt"/>
                <a:ea typeface="+mj-ea"/>
                <a:cs typeface="+mj-cs"/>
                <a:sym typeface="Calibri"/>
              </a:defRPr>
            </a:pPr>
            <a:r>
              <a:t>Why do it? </a:t>
            </a:r>
          </a:p>
          <a:p>
            <a:pPr marL="685800" lvl="1" indent="-228600">
              <a:lnSpc>
                <a:spcPct val="90000"/>
              </a:lnSpc>
              <a:spcBef>
                <a:spcPts val="500"/>
              </a:spcBef>
              <a:buSzPct val="100000"/>
              <a:buFont typeface="Arial"/>
              <a:buChar char="•"/>
              <a:defRPr sz="2400">
                <a:latin typeface="+mj-lt"/>
                <a:ea typeface="+mj-ea"/>
                <a:cs typeface="+mj-cs"/>
                <a:sym typeface="Calibri"/>
              </a:defRPr>
            </a:pPr>
            <a:r>
              <a:t>Smaller teams are easier to keep current on project status, changes, and new learning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45" name="Rectangle 11"/>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46"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p>
            <a:pPr algn="ctr">
              <a:defRPr sz="2600">
                <a:solidFill>
                  <a:srgbClr val="FFFFFF"/>
                </a:solidFill>
              </a:defRPr>
            </a:pPr>
            <a:endParaRPr/>
          </a:p>
        </p:txBody>
      </p:sp>
      <p:pic>
        <p:nvPicPr>
          <p:cNvPr id="147"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148" name="Rectangle 7"/>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49" name="Rectangle 8"/>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50" name="Title 1"/>
          <p:cNvSpPr txBox="1"/>
          <p:nvPr/>
        </p:nvSpPr>
        <p:spPr>
          <a:xfrm>
            <a:off x="1043152" y="2471125"/>
            <a:ext cx="1946209" cy="1915749"/>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defRPr sz="2800">
                <a:solidFill>
                  <a:srgbClr val="FFFFFF"/>
                </a:solidFill>
                <a:latin typeface="Calibri Light"/>
                <a:ea typeface="Calibri Light"/>
                <a:cs typeface="Calibri Light"/>
                <a:sym typeface="Calibri Light"/>
              </a:defRPr>
            </a:lvl1pPr>
          </a:lstStyle>
          <a:p>
            <a:r>
              <a:t>Principles</a:t>
            </a:r>
          </a:p>
        </p:txBody>
      </p:sp>
      <p:sp>
        <p:nvSpPr>
          <p:cNvPr id="151" name="Content Placeholder 4"/>
          <p:cNvSpPr txBox="1"/>
          <p:nvPr/>
        </p:nvSpPr>
        <p:spPr>
          <a:xfrm>
            <a:off x="4032513" y="582478"/>
            <a:ext cx="7891631" cy="923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ctr">
              <a:lnSpc>
                <a:spcPct val="90000"/>
              </a:lnSpc>
              <a:spcBef>
                <a:spcPts val="1000"/>
              </a:spcBef>
              <a:defRPr sz="2800" b="1">
                <a:latin typeface="+mj-lt"/>
                <a:ea typeface="+mj-ea"/>
                <a:cs typeface="+mj-cs"/>
                <a:sym typeface="Calibri"/>
              </a:defRPr>
            </a:lvl1pPr>
          </a:lstStyle>
          <a:p>
            <a:r>
              <a:t>Progress = Outcomes, Not Output</a:t>
            </a:r>
          </a:p>
        </p:txBody>
      </p:sp>
      <p:sp>
        <p:nvSpPr>
          <p:cNvPr id="152"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What is it? </a:t>
            </a:r>
          </a:p>
          <a:p>
            <a:pPr marL="685800" lvl="1" indent="-228600">
              <a:lnSpc>
                <a:spcPct val="90000"/>
              </a:lnSpc>
              <a:spcBef>
                <a:spcPts val="500"/>
              </a:spcBef>
              <a:buSzPct val="100000"/>
              <a:buFont typeface="Arial"/>
              <a:buChar char="•"/>
              <a:defRPr sz="2400">
                <a:latin typeface="+mj-lt"/>
                <a:ea typeface="+mj-ea"/>
                <a:cs typeface="+mj-cs"/>
                <a:sym typeface="Calibri"/>
              </a:defRPr>
            </a:pPr>
            <a:r>
              <a:t>Features and services are outputs.</a:t>
            </a:r>
          </a:p>
          <a:p>
            <a:pPr marL="228600" indent="-228600">
              <a:lnSpc>
                <a:spcPct val="90000"/>
              </a:lnSpc>
              <a:spcBef>
                <a:spcPts val="1000"/>
              </a:spcBef>
              <a:buSzPct val="100000"/>
              <a:buFont typeface="Arial"/>
              <a:buChar char="•"/>
              <a:defRPr sz="2800">
                <a:latin typeface="+mj-lt"/>
                <a:ea typeface="+mj-ea"/>
                <a:cs typeface="+mj-cs"/>
                <a:sym typeface="Calibri"/>
              </a:defRPr>
            </a:pPr>
            <a:r>
              <a:t>Why do it? </a:t>
            </a:r>
          </a:p>
          <a:p>
            <a:pPr marL="685800" lvl="1" indent="-228600">
              <a:lnSpc>
                <a:spcPct val="90000"/>
              </a:lnSpc>
              <a:spcBef>
                <a:spcPts val="500"/>
              </a:spcBef>
              <a:buSzPct val="100000"/>
              <a:buFont typeface="Arial"/>
              <a:buChar char="•"/>
              <a:defRPr sz="2400">
                <a:latin typeface="+mj-lt"/>
                <a:ea typeface="+mj-ea"/>
                <a:cs typeface="+mj-cs"/>
                <a:sym typeface="Calibri"/>
              </a:defRPr>
            </a:pPr>
            <a:r>
              <a:t>By managing to outcomes (and the progress made toward them), we gain insight into the efficacy of the features we are building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55" name="Rectangle 10"/>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56"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p>
            <a:pPr algn="ctr">
              <a:defRPr sz="2600">
                <a:solidFill>
                  <a:srgbClr val="FFFFFF"/>
                </a:solidFill>
              </a:defRPr>
            </a:pPr>
            <a:endParaRPr/>
          </a:p>
        </p:txBody>
      </p:sp>
      <p:pic>
        <p:nvPicPr>
          <p:cNvPr id="157"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158" name="Rectangle 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59" name="Rectangle 7"/>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60"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161" name="Rectangle 11"/>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2" name="Rectangle 12"/>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3" name="Title 1"/>
          <p:cNvSpPr txBox="1"/>
          <p:nvPr/>
        </p:nvSpPr>
        <p:spPr>
          <a:xfrm>
            <a:off x="1043152" y="2471125"/>
            <a:ext cx="1946209" cy="1915749"/>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defRPr sz="2800">
                <a:solidFill>
                  <a:srgbClr val="FFFFFF"/>
                </a:solidFill>
                <a:latin typeface="Calibri Light"/>
                <a:ea typeface="Calibri Light"/>
                <a:cs typeface="Calibri Light"/>
                <a:sym typeface="Calibri Light"/>
              </a:defRPr>
            </a:lvl1pPr>
          </a:lstStyle>
          <a:p>
            <a:r>
              <a:t>Principles</a:t>
            </a:r>
          </a:p>
        </p:txBody>
      </p:sp>
      <p:sp>
        <p:nvSpPr>
          <p:cNvPr id="164" name="Content Placeholder 4"/>
          <p:cNvSpPr txBox="1"/>
          <p:nvPr/>
        </p:nvSpPr>
        <p:spPr>
          <a:xfrm>
            <a:off x="4032513" y="582478"/>
            <a:ext cx="7891631" cy="923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ctr">
              <a:lnSpc>
                <a:spcPct val="90000"/>
              </a:lnSpc>
              <a:spcBef>
                <a:spcPts val="1000"/>
              </a:spcBef>
              <a:defRPr sz="2800" b="1">
                <a:latin typeface="+mj-lt"/>
                <a:ea typeface="+mj-ea"/>
                <a:cs typeface="+mj-cs"/>
                <a:sym typeface="Calibri"/>
              </a:defRPr>
            </a:lvl1pPr>
          </a:lstStyle>
          <a:p>
            <a:r>
              <a:t>Problem-Focused Teams</a:t>
            </a:r>
          </a:p>
        </p:txBody>
      </p:sp>
      <p:sp>
        <p:nvSpPr>
          <p:cNvPr id="165"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What is it? </a:t>
            </a:r>
          </a:p>
          <a:p>
            <a:pPr marL="685800" lvl="1" indent="-228600">
              <a:lnSpc>
                <a:spcPct val="90000"/>
              </a:lnSpc>
              <a:spcBef>
                <a:spcPts val="500"/>
              </a:spcBef>
              <a:buSzPct val="100000"/>
              <a:buFont typeface="Arial"/>
              <a:buChar char="•"/>
              <a:defRPr sz="2400">
                <a:latin typeface="+mj-lt"/>
                <a:ea typeface="+mj-ea"/>
                <a:cs typeface="+mj-cs"/>
                <a:sym typeface="Calibri"/>
              </a:defRPr>
            </a:pPr>
            <a:r>
              <a:t>A problem-focused team is one that has been assigned a business problem to solve</a:t>
            </a:r>
          </a:p>
          <a:p>
            <a:pPr marL="228600" indent="-228600">
              <a:lnSpc>
                <a:spcPct val="90000"/>
              </a:lnSpc>
              <a:spcBef>
                <a:spcPts val="1000"/>
              </a:spcBef>
              <a:buSzPct val="100000"/>
              <a:buFont typeface="Arial"/>
              <a:buChar char="•"/>
              <a:defRPr sz="2800">
                <a:latin typeface="+mj-lt"/>
                <a:ea typeface="+mj-ea"/>
                <a:cs typeface="+mj-cs"/>
                <a:sym typeface="Calibri"/>
              </a:defRPr>
            </a:pPr>
            <a:r>
              <a:t>Why do it? </a:t>
            </a:r>
          </a:p>
          <a:p>
            <a:pPr marL="685800" lvl="1" indent="-228600">
              <a:lnSpc>
                <a:spcPct val="90000"/>
              </a:lnSpc>
              <a:spcBef>
                <a:spcPts val="500"/>
              </a:spcBef>
              <a:buSzPct val="100000"/>
              <a:buFont typeface="Arial"/>
              <a:buChar char="•"/>
              <a:defRPr sz="2400">
                <a:latin typeface="+mj-lt"/>
                <a:ea typeface="+mj-ea"/>
                <a:cs typeface="+mj-cs"/>
                <a:sym typeface="Calibri"/>
              </a:defRPr>
            </a:pPr>
            <a:r>
              <a:t>It allows them to come up with their own solutions and drives a deeper sense of pride and ownership in the solutions the team implements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8"/>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8" name="Rectangle 10"/>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69" name="Title 1"/>
          <p:cNvSpPr txBox="1">
            <a:spLocks noGrp="1"/>
          </p:cNvSpPr>
          <p:nvPr>
            <p:ph type="title"/>
          </p:nvPr>
        </p:nvSpPr>
        <p:spPr>
          <a:xfrm>
            <a:off x="1043152" y="2471125"/>
            <a:ext cx="1946209" cy="1915749"/>
          </a:xfrm>
          <a:prstGeom prst="rect">
            <a:avLst/>
          </a:prstGeom>
          <a:solidFill>
            <a:srgbClr val="262626"/>
          </a:solidFill>
          <a:ln w="174625">
            <a:solidFill>
              <a:srgbClr val="262626"/>
            </a:solidFill>
            <a:round/>
          </a:ln>
        </p:spPr>
        <p:txBody>
          <a:bodyPr/>
          <a:lstStyle/>
          <a:p>
            <a:pPr algn="ctr">
              <a:defRPr sz="2600">
                <a:solidFill>
                  <a:srgbClr val="FFFFFF"/>
                </a:solidFill>
              </a:defRPr>
            </a:pPr>
            <a:endParaRPr/>
          </a:p>
        </p:txBody>
      </p:sp>
      <p:sp>
        <p:nvSpPr>
          <p:cNvPr id="170" name="Content Placeholder 5"/>
          <p:cNvSpPr txBox="1">
            <a:spLocks noGrp="1"/>
          </p:cNvSpPr>
          <p:nvPr>
            <p:ph type="body" idx="1"/>
          </p:nvPr>
        </p:nvSpPr>
        <p:spPr>
          <a:prstGeom prst="rect">
            <a:avLst/>
          </a:prstGeom>
        </p:spPr>
        <p:txBody>
          <a:bodyPr/>
          <a:lstStyle/>
          <a:p>
            <a:endParaRPr/>
          </a:p>
        </p:txBody>
      </p:sp>
      <p:sp>
        <p:nvSpPr>
          <p:cNvPr id="171" name="Rectangle 9"/>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2" name="Rectangle 11"/>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73"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174" name="Rectangle 1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5" name="Rectangle 14"/>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pic>
        <p:nvPicPr>
          <p:cNvPr id="176" name="Content Placeholder 3" descr="Content Placeholder 3"/>
          <p:cNvPicPr>
            <a:picLocks noChangeAspect="1"/>
          </p:cNvPicPr>
          <p:nvPr/>
        </p:nvPicPr>
        <p:blipFill>
          <a:blip r:embed="rId2">
            <a:extLst/>
          </a:blip>
          <a:srcRect r="443"/>
          <a:stretch>
            <a:fillRect/>
          </a:stretch>
        </p:blipFill>
        <p:spPr>
          <a:xfrm>
            <a:off x="4038600" y="1405633"/>
            <a:ext cx="7188200" cy="4043344"/>
          </a:xfrm>
          <a:prstGeom prst="rect">
            <a:avLst/>
          </a:prstGeom>
          <a:ln w="12700">
            <a:miter lim="400000"/>
          </a:ln>
        </p:spPr>
      </p:pic>
      <p:sp>
        <p:nvSpPr>
          <p:cNvPr id="177" name="Rectangle 16"/>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8" name="Rectangle 17"/>
          <p:cNvSpPr/>
          <p:nvPr/>
        </p:nvSpPr>
        <p:spPr>
          <a:xfrm>
            <a:off x="0" y="0"/>
            <a:ext cx="2013557" cy="6858000"/>
          </a:xfrm>
          <a:prstGeom prst="rect">
            <a:avLst/>
          </a:prstGeom>
          <a:solidFill>
            <a:srgbClr val="304950"/>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endParaRPr/>
          </a:p>
        </p:txBody>
      </p:sp>
      <p:sp>
        <p:nvSpPr>
          <p:cNvPr id="179" name="Title 1"/>
          <p:cNvSpPr txBox="1"/>
          <p:nvPr/>
        </p:nvSpPr>
        <p:spPr>
          <a:xfrm>
            <a:off x="1043152" y="2471125"/>
            <a:ext cx="1946209" cy="1915749"/>
          </a:xfrm>
          <a:prstGeom prst="rect">
            <a:avLst/>
          </a:prstGeom>
          <a:solidFill>
            <a:srgbClr val="262626"/>
          </a:solidFill>
          <a:ln w="174625">
            <a:solidFill>
              <a:srgbClr val="262626"/>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algn="ctr">
              <a:lnSpc>
                <a:spcPct val="90000"/>
              </a:lnSpc>
              <a:defRPr sz="2800">
                <a:solidFill>
                  <a:srgbClr val="FFFFFF"/>
                </a:solidFill>
                <a:latin typeface="Calibri Light"/>
                <a:ea typeface="Calibri Light"/>
                <a:cs typeface="Calibri Light"/>
                <a:sym typeface="Calibri Light"/>
              </a:defRPr>
            </a:lvl1pPr>
          </a:lstStyle>
          <a:p>
            <a:r>
              <a:t>Principles</a:t>
            </a:r>
          </a:p>
        </p:txBody>
      </p:sp>
      <p:sp>
        <p:nvSpPr>
          <p:cNvPr id="180" name="Content Placeholder 4"/>
          <p:cNvSpPr txBox="1"/>
          <p:nvPr/>
        </p:nvSpPr>
        <p:spPr>
          <a:xfrm>
            <a:off x="4032513" y="582478"/>
            <a:ext cx="7891631" cy="923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lgn="ctr">
              <a:lnSpc>
                <a:spcPct val="90000"/>
              </a:lnSpc>
              <a:spcBef>
                <a:spcPts val="1000"/>
              </a:spcBef>
              <a:defRPr sz="2800" b="1">
                <a:latin typeface="+mj-lt"/>
                <a:ea typeface="+mj-ea"/>
                <a:cs typeface="+mj-cs"/>
                <a:sym typeface="Calibri"/>
              </a:defRPr>
            </a:lvl1pPr>
          </a:lstStyle>
          <a:p>
            <a:r>
              <a:t>Removing Waste</a:t>
            </a:r>
          </a:p>
        </p:txBody>
      </p:sp>
      <p:sp>
        <p:nvSpPr>
          <p:cNvPr id="181" name="Content Placeholder 5"/>
          <p:cNvSpPr txBox="1"/>
          <p:nvPr/>
        </p:nvSpPr>
        <p:spPr>
          <a:xfrm>
            <a:off x="4032513" y="1786350"/>
            <a:ext cx="7782130" cy="4790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228600" indent="-228600">
              <a:lnSpc>
                <a:spcPct val="90000"/>
              </a:lnSpc>
              <a:spcBef>
                <a:spcPts val="1000"/>
              </a:spcBef>
              <a:buSzPct val="100000"/>
              <a:buFont typeface="Arial"/>
              <a:buChar char="•"/>
              <a:defRPr sz="2800">
                <a:latin typeface="+mj-lt"/>
                <a:ea typeface="+mj-ea"/>
                <a:cs typeface="+mj-cs"/>
                <a:sym typeface="Calibri"/>
              </a:defRPr>
            </a:pPr>
            <a:r>
              <a:t>What is it? </a:t>
            </a:r>
          </a:p>
          <a:p>
            <a:pPr marL="685800" lvl="1" indent="-228600">
              <a:lnSpc>
                <a:spcPct val="90000"/>
              </a:lnSpc>
              <a:spcBef>
                <a:spcPts val="500"/>
              </a:spcBef>
              <a:buSzPct val="100000"/>
              <a:buFont typeface="Arial"/>
              <a:buChar char="•"/>
              <a:defRPr sz="2400">
                <a:latin typeface="+mj-lt"/>
                <a:ea typeface="+mj-ea"/>
                <a:cs typeface="+mj-cs"/>
                <a:sym typeface="Calibri"/>
              </a:defRPr>
            </a:pPr>
            <a:r>
              <a:t>Anything that doesn’t contribute to that is considered waste and should be removed from the team’s process</a:t>
            </a:r>
          </a:p>
          <a:p>
            <a:pPr marL="228600" indent="-228600">
              <a:lnSpc>
                <a:spcPct val="90000"/>
              </a:lnSpc>
              <a:spcBef>
                <a:spcPts val="1000"/>
              </a:spcBef>
              <a:buSzPct val="100000"/>
              <a:buFont typeface="Arial"/>
              <a:buChar char="•"/>
              <a:defRPr sz="2800">
                <a:latin typeface="+mj-lt"/>
                <a:ea typeface="+mj-ea"/>
                <a:cs typeface="+mj-cs"/>
                <a:sym typeface="Calibri"/>
              </a:defRPr>
            </a:pPr>
            <a:r>
              <a:t>Why do it? </a:t>
            </a:r>
          </a:p>
          <a:p>
            <a:pPr marL="685800" lvl="1" indent="-228600">
              <a:lnSpc>
                <a:spcPct val="90000"/>
              </a:lnSpc>
              <a:spcBef>
                <a:spcPts val="500"/>
              </a:spcBef>
              <a:buSzPct val="100000"/>
              <a:buFont typeface="Arial"/>
              <a:buChar char="•"/>
              <a:defRPr sz="2400">
                <a:latin typeface="+mj-lt"/>
                <a:ea typeface="+mj-ea"/>
                <a:cs typeface="+mj-cs"/>
                <a:sym typeface="Calibri"/>
              </a:defRPr>
            </a:pPr>
            <a:r>
              <a:t>Team resources are limited.</a:t>
            </a:r>
          </a:p>
          <a:p>
            <a:pPr marL="685800" lvl="1" indent="-228600">
              <a:lnSpc>
                <a:spcPct val="90000"/>
              </a:lnSpc>
              <a:spcBef>
                <a:spcPts val="500"/>
              </a:spcBef>
              <a:buSzPct val="100000"/>
              <a:buFont typeface="Arial"/>
              <a:buChar char="•"/>
              <a:defRPr sz="2400">
                <a:latin typeface="+mj-lt"/>
                <a:ea typeface="+mj-ea"/>
                <a:cs typeface="+mj-cs"/>
                <a:sym typeface="Calibri"/>
              </a:defRPr>
            </a:pPr>
            <a:r>
              <a:t>The more waste the team can eliminate, the faster they can move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3608</Words>
  <Application>Microsoft Office PowerPoint</Application>
  <PresentationFormat>Widescreen</PresentationFormat>
  <Paragraphs>241</Paragraphs>
  <Slides>33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Avenir Next Condensed</vt:lpstr>
      <vt:lpstr>Calibri</vt:lpstr>
      <vt:lpstr>Calibri Light</vt:lpstr>
      <vt:lpstr>Helvetica</vt:lpstr>
      <vt:lpstr>Times</vt:lpstr>
      <vt:lpstr>Trebuchet MS</vt:lpstr>
      <vt:lpstr>Office Theme</vt:lpstr>
      <vt:lpstr>Lương Quốc Khang – 15520342  Nguyễn Phúc Phi – 15520611 Nguyễn Hoàng Lộc - 15520431</vt:lpstr>
      <vt:lpstr>New reality</vt:lpstr>
      <vt:lpstr>Why Lean UX?</vt:lpstr>
      <vt:lpstr>Principles</vt:lpstr>
      <vt:lpstr>Principles</vt:lpstr>
      <vt:lpstr>Principles</vt:lpstr>
      <vt:lpstr>PowerPoint Presentation</vt:lpstr>
      <vt:lpstr>PowerPoint Presentation</vt:lpstr>
      <vt:lpstr>PowerPoint Presentation</vt:lpstr>
      <vt:lpstr>PowerPoint Presentation</vt:lpstr>
      <vt:lpstr>PowerPoint Presentation</vt:lpstr>
      <vt:lpstr>PowerPoint Presentation</vt:lpstr>
      <vt:lpstr>Vision, Framing, and Outcomes</vt:lpstr>
      <vt:lpstr>PowerPoint Presentation</vt:lpstr>
      <vt:lpstr>PowerPoint Presentation</vt:lpstr>
      <vt:lpstr>PowerPoint Presentation</vt:lpstr>
      <vt:lpstr>PowerPoint Presentation</vt:lpstr>
      <vt:lpstr>PowerPoint Presentation</vt:lpstr>
      <vt:lpstr>PowerPoint Presentation</vt:lpstr>
      <vt:lpstr>Our service offers a conduit between job seekers and employers trying to hire them. Through our service, employers can reach out to job seekers in our ecosystem with employment opportunities. We have observed that one critical factor affecting customer satisfaction is how frequently job seekers respond to employer messages. Currently, job seekers are replying to these communications at a very low rate. How might we improve the efficacy of our communication products, thus making employers more successful in their jobs and job seekers more satisfied with our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Lương Quốc Khang – 15520342  Nguyễn Phúc Phi – 15520611 Nguyễn Hoàng Lộc - 15520431</dc:title>
  <cp:lastModifiedBy>Quoc khang Luong</cp:lastModifiedBy>
  <cp:revision>1</cp:revision>
  <dcterms:modified xsi:type="dcterms:W3CDTF">2018-10-03T01:45:43Z</dcterms:modified>
</cp:coreProperties>
</file>