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2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3" r:id="rId14"/>
    <p:sldId id="340" r:id="rId15"/>
    <p:sldId id="345" r:id="rId16"/>
    <p:sldId id="346" r:id="rId17"/>
    <p:sldId id="347" r:id="rId18"/>
    <p:sldId id="348" r:id="rId19"/>
    <p:sldId id="349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0" r:id="rId29"/>
    <p:sldId id="361" r:id="rId30"/>
    <p:sldId id="36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 autoAdjust="0"/>
    <p:restoredTop sz="94767"/>
  </p:normalViewPr>
  <p:slideViewPr>
    <p:cSldViewPr snapToGrid="0">
      <p:cViewPr varScale="1">
        <p:scale>
          <a:sx n="83" d="100"/>
          <a:sy n="8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C367-24C2-4209-B396-5EFCBDB762C4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4418C-2CC3-437F-8A17-100086D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E940-1F6B-4FBA-8A93-3C4CFDEFAC5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DD18-1867-4B07-BF40-ED42007604AD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2B1-0DD2-4FBF-BD06-9C584247ED04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3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C00-2EAA-461C-81D9-B42D7DD0855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E7D-2853-41E4-AA14-282E8F47BF9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83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680-95F3-445D-AB31-BC189ADD90AF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E078-61C9-4FE7-82DE-4EBE21D8E2F0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385F-DEFB-4552-BC34-780C11D11A6C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F37-8D2E-4CA6-A33D-805E8A26110B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8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741E-3C9B-491E-9380-C99CFD9FA852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DBE-7A83-4EB9-AEF3-CE91F0C27F8E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F3D0-354C-46E6-A933-058044CDDBBA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BCD-2AC6-48C5-80E7-2CEF8C413618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379-3E9B-4C38-900E-4B4EAC3EDDB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4E24-E5B1-4C53-AFC1-89E6BED33161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2EC5-C003-4202-9281-39714B8BF7C6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125A-FF72-4416-BAA0-E69CEA456B77}" type="datetime1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4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16" y="1862752"/>
            <a:ext cx="7125730" cy="1234727"/>
          </a:xfrm>
        </p:spPr>
        <p:txBody>
          <a:bodyPr/>
          <a:lstStyle/>
          <a:p>
            <a:r>
              <a:rPr lang="en-US" sz="4800" smtClean="0"/>
              <a:t>Graph - 03</a:t>
            </a:r>
            <a:br>
              <a:rPr lang="en-US" sz="4800" smtClean="0"/>
            </a:br>
            <a:r>
              <a:rPr lang="en-US" sz="4800" smtClean="0"/>
              <a:t>Minimum Spanning Tree </a:t>
            </a:r>
            <a:endParaRPr lang="en-US" sz="4800"/>
          </a:p>
        </p:txBody>
      </p:sp>
      <p:sp>
        <p:nvSpPr>
          <p:cNvPr id="4" name="Rectangle 3"/>
          <p:cNvSpPr/>
          <p:nvPr/>
        </p:nvSpPr>
        <p:spPr>
          <a:xfrm>
            <a:off x="2644346" y="390949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>
                <a:solidFill>
                  <a:schemeClr val="accent2"/>
                </a:solidFill>
              </a:rPr>
              <a:t>Giảng viên: Tạ Việt Cường</a:t>
            </a:r>
          </a:p>
          <a:p>
            <a:r>
              <a:rPr lang="en-US" sz="1350">
                <a:solidFill>
                  <a:schemeClr val="accent2"/>
                </a:solidFill>
              </a:rPr>
              <a:t>Phòng HMI – Khoa CNTT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081" y="1630653"/>
            <a:ext cx="6347714" cy="3880773"/>
          </a:xfrm>
        </p:spPr>
        <p:txBody>
          <a:bodyPr/>
          <a:lstStyle/>
          <a:p>
            <a:r>
              <a:rPr lang="en-US" smtClean="0"/>
              <a:t>Thuật toán </a:t>
            </a:r>
            <a:r>
              <a:rPr lang="vi-VN" smtClean="0"/>
              <a:t>Kruskal dựa vào định lý 1 và 2:</a:t>
            </a:r>
          </a:p>
          <a:p>
            <a:pPr lvl="1"/>
            <a:r>
              <a:rPr lang="vi-VN" smtClean="0"/>
              <a:t>Lần lượt chọn các cạnh có trọng số từ thấp đến cao sao cho cạnh mới thêm vào không tạo thành chu trình</a:t>
            </a:r>
          </a:p>
          <a:p>
            <a:pPr lvl="1"/>
            <a:r>
              <a:rPr lang="vi-VN" smtClean="0"/>
              <a:t>Dừng lại khi chọn đủ N-1 cạnh</a:t>
            </a:r>
          </a:p>
          <a:p>
            <a:r>
              <a:rPr lang="vi-VN" smtClean="0"/>
              <a:t>Greedy</a:t>
            </a:r>
          </a:p>
          <a:p>
            <a:r>
              <a:rPr lang="vi-VN" smtClean="0"/>
              <a:t>Tất cả N-1 cạnh được chọn như trên đều phù hợp với định lý 2</a:t>
            </a:r>
          </a:p>
          <a:p>
            <a:pPr lvl="1"/>
            <a:r>
              <a:rPr lang="vi-VN" smtClean="0"/>
              <a:t>How: Để chứng minh phù hợp với định lý 2 cần chọn ra tập cut U, V thỏa mãn</a:t>
            </a:r>
          </a:p>
          <a:p>
            <a:pPr lvl="1"/>
            <a:r>
              <a:rPr lang="vi-VN" smtClean="0"/>
              <a:t>Bài tập về nhà </a:t>
            </a:r>
          </a:p>
          <a:p>
            <a:pPr lvl="1"/>
            <a:r>
              <a:rPr lang="vi-VN" smtClean="0"/>
              <a:t>Nhập môn Graph Theory</a:t>
            </a:r>
          </a:p>
          <a:p>
            <a:pPr lvl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9123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22334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222879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22334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430282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330290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431666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430719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324100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2640086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2651440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3693147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3633051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2623735"/>
            <a:ext cx="608123" cy="684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2630861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2457393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/>
          <p:nvPr/>
        </p:nvCxnSpPr>
        <p:spPr>
          <a:xfrm>
            <a:off x="5003141" y="3672238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3712183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2457393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4535799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4526730"/>
            <a:ext cx="1139709" cy="18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2685993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2685302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421120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396236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401330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332006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213801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210092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328658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270377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271227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5206947" y="37700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3698204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279143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422637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33128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60590" y="332006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14477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 smtClean="0"/>
              <a:t>Step 1: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22334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222879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22334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430282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330290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431666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430719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324100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2640086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2651440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3693147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3633051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2623735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2630861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2457393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/>
          <p:nvPr/>
        </p:nvCxnSpPr>
        <p:spPr>
          <a:xfrm>
            <a:off x="5003141" y="3672238"/>
            <a:ext cx="559240" cy="66911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3712183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2457393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4535799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4526730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2685993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2685302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421120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396236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401330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332006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213801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210092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328658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270377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271227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5206947" y="37700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3698204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279143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422637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33128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60590" y="332006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02812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Google Shape;175;p17"/>
          <p:cNvSpPr txBox="1"/>
          <p:nvPr/>
        </p:nvSpPr>
        <p:spPr>
          <a:xfrm>
            <a:off x="3138957" y="5318550"/>
            <a:ext cx="42846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Bài toán con: cần kiểm tra nhanh 2 đỉnh u, v có thuộc 1 thành phần liên thông hay không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950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con: Hợp và Tìm kiếm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69283" cy="3880773"/>
          </a:xfrm>
        </p:spPr>
        <p:txBody>
          <a:bodyPr/>
          <a:lstStyle/>
          <a:p>
            <a:r>
              <a:rPr lang="en-US" dirty="0" smtClean="0"/>
              <a:t>Union - Find</a:t>
            </a:r>
          </a:p>
          <a:p>
            <a:pPr lvl="1"/>
            <a:r>
              <a:rPr lang="en-US" dirty="0" smtClean="0"/>
              <a:t>Union(u, v):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u </a:t>
            </a:r>
            <a:r>
              <a:rPr lang="en-US" dirty="0" err="1" smtClean="0"/>
              <a:t>và</a:t>
            </a:r>
            <a:r>
              <a:rPr lang="en-US" dirty="0" smtClean="0"/>
              <a:t> v</a:t>
            </a:r>
          </a:p>
          <a:p>
            <a:pPr lvl="1"/>
            <a:r>
              <a:rPr lang="en-US" dirty="0" smtClean="0"/>
              <a:t>Find(u, v):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u </a:t>
            </a:r>
            <a:r>
              <a:rPr lang="en-US" dirty="0" err="1" smtClean="0"/>
              <a:t>và</a:t>
            </a:r>
            <a:r>
              <a:rPr lang="en-US" dirty="0" smtClean="0"/>
              <a:t> v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tree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parent:</a:t>
            </a:r>
          </a:p>
          <a:p>
            <a:pPr lvl="1"/>
            <a:r>
              <a:rPr lang="en-US" dirty="0" smtClean="0"/>
              <a:t>parent[u]: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parent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đỉnh</a:t>
            </a:r>
            <a:r>
              <a:rPr lang="en-US" dirty="0" smtClean="0"/>
              <a:t> u, v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parent [u] = -1 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getroot</a:t>
            </a:r>
            <a:r>
              <a:rPr lang="en-US" dirty="0" smtClean="0"/>
              <a:t>(u):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parent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parent = -1</a:t>
            </a:r>
          </a:p>
          <a:p>
            <a:r>
              <a:rPr lang="en-US" dirty="0" smtClean="0"/>
              <a:t>Union(u, v): </a:t>
            </a:r>
            <a:r>
              <a:rPr lang="en-US" dirty="0" err="1" smtClean="0"/>
              <a:t>nối</a:t>
            </a:r>
            <a:r>
              <a:rPr lang="en-US" dirty="0" smtClean="0"/>
              <a:t> parent[</a:t>
            </a:r>
            <a:r>
              <a:rPr lang="en-US" dirty="0" err="1" smtClean="0"/>
              <a:t>getroot</a:t>
            </a:r>
            <a:r>
              <a:rPr lang="en-US" dirty="0" smtClean="0"/>
              <a:t>(u)] = </a:t>
            </a:r>
            <a:r>
              <a:rPr lang="en-US" dirty="0" err="1" smtClean="0"/>
              <a:t>getroot</a:t>
            </a:r>
            <a:r>
              <a:rPr lang="en-US" dirty="0" smtClean="0"/>
              <a:t>(v)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/>
          <p:nvPr/>
        </p:nvCxnSpPr>
        <p:spPr>
          <a:xfrm>
            <a:off x="5003141" y="2269460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5206947" y="23672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4824035" y="476762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6656824" y="476762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4243134" y="478271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6039667" y="478751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7891530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339011" y="478561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52" name="Google Shape;175;p17"/>
          <p:cNvSpPr txBox="1"/>
          <p:nvPr/>
        </p:nvSpPr>
        <p:spPr>
          <a:xfrm>
            <a:off x="4030856" y="5459292"/>
            <a:ext cx="3558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Các đỉnh đều đứng riêng rẽ</a:t>
            </a:r>
            <a:endParaRPr sz="1600"/>
          </a:p>
        </p:txBody>
      </p:sp>
      <p:sp>
        <p:nvSpPr>
          <p:cNvPr id="53" name="Google Shape;164;p17"/>
          <p:cNvSpPr/>
          <p:nvPr/>
        </p:nvSpPr>
        <p:spPr>
          <a:xfrm>
            <a:off x="3030028" y="387854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4" name="Google Shape;164;p17"/>
          <p:cNvSpPr/>
          <p:nvPr/>
        </p:nvSpPr>
        <p:spPr>
          <a:xfrm>
            <a:off x="3613790" y="386407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5" name="Google Shape;164;p17"/>
          <p:cNvSpPr/>
          <p:nvPr/>
        </p:nvSpPr>
        <p:spPr>
          <a:xfrm>
            <a:off x="4282074" y="389286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6" name="Google Shape;164;p17"/>
          <p:cNvSpPr/>
          <p:nvPr/>
        </p:nvSpPr>
        <p:spPr>
          <a:xfrm>
            <a:off x="4848048" y="38844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7" name="Google Shape;164;p17"/>
          <p:cNvSpPr/>
          <p:nvPr/>
        </p:nvSpPr>
        <p:spPr>
          <a:xfrm>
            <a:off x="5381149" y="38844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8" name="Google Shape;164;p17"/>
          <p:cNvSpPr/>
          <p:nvPr/>
        </p:nvSpPr>
        <p:spPr>
          <a:xfrm>
            <a:off x="5987476" y="385786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9" name="Google Shape;164;p17"/>
          <p:cNvSpPr/>
          <p:nvPr/>
        </p:nvSpPr>
        <p:spPr>
          <a:xfrm>
            <a:off x="6601888" y="380087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0" name="Google Shape;164;p17"/>
          <p:cNvSpPr/>
          <p:nvPr/>
        </p:nvSpPr>
        <p:spPr>
          <a:xfrm>
            <a:off x="7266445" y="386452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1" name="Google Shape;164;p17"/>
          <p:cNvSpPr/>
          <p:nvPr/>
        </p:nvSpPr>
        <p:spPr>
          <a:xfrm>
            <a:off x="7912047" y="389286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cxnSp>
        <p:nvCxnSpPr>
          <p:cNvPr id="62" name="Straight Arrow Connector 61"/>
          <p:cNvCxnSpPr>
            <a:stCxn id="50" idx="0"/>
          </p:cNvCxnSpPr>
          <p:nvPr/>
        </p:nvCxnSpPr>
        <p:spPr>
          <a:xfrm flipH="1" flipV="1">
            <a:off x="3258628" y="436691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47087" y="4311027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459920" y="4341630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015933" y="4322424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571946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203160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806463" y="4322424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495045" y="4322418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053735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/>
          <p:nvPr/>
        </p:nvCxnSpPr>
        <p:spPr>
          <a:xfrm>
            <a:off x="5003141" y="2269460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5206947" y="23672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44477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4824035" y="476762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6656824" y="476762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6088880" y="566418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6039667" y="478751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7891530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339011" y="478561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52" name="Google Shape;175;p17"/>
          <p:cNvSpPr txBox="1"/>
          <p:nvPr/>
        </p:nvSpPr>
        <p:spPr>
          <a:xfrm>
            <a:off x="2886401" y="6148467"/>
            <a:ext cx="3558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3" name="Google Shape;164;p17"/>
          <p:cNvSpPr/>
          <p:nvPr/>
        </p:nvSpPr>
        <p:spPr>
          <a:xfrm>
            <a:off x="3030028" y="387854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4" name="Google Shape;164;p17"/>
          <p:cNvSpPr/>
          <p:nvPr/>
        </p:nvSpPr>
        <p:spPr>
          <a:xfrm>
            <a:off x="3613790" y="386407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6" name="Google Shape;164;p17"/>
          <p:cNvSpPr/>
          <p:nvPr/>
        </p:nvSpPr>
        <p:spPr>
          <a:xfrm>
            <a:off x="4848048" y="38844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7" name="Google Shape;164;p17"/>
          <p:cNvSpPr/>
          <p:nvPr/>
        </p:nvSpPr>
        <p:spPr>
          <a:xfrm>
            <a:off x="5381149" y="38844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8" name="Google Shape;164;p17"/>
          <p:cNvSpPr/>
          <p:nvPr/>
        </p:nvSpPr>
        <p:spPr>
          <a:xfrm>
            <a:off x="5987476" y="385786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9" name="Google Shape;164;p17"/>
          <p:cNvSpPr/>
          <p:nvPr/>
        </p:nvSpPr>
        <p:spPr>
          <a:xfrm>
            <a:off x="6601888" y="3800877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0" name="Google Shape;164;p17"/>
          <p:cNvSpPr/>
          <p:nvPr/>
        </p:nvSpPr>
        <p:spPr>
          <a:xfrm>
            <a:off x="7266445" y="386452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1" name="Google Shape;164;p17"/>
          <p:cNvSpPr/>
          <p:nvPr/>
        </p:nvSpPr>
        <p:spPr>
          <a:xfrm>
            <a:off x="7912047" y="389286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cxnSp>
        <p:nvCxnSpPr>
          <p:cNvPr id="62" name="Straight Arrow Connector 61"/>
          <p:cNvCxnSpPr>
            <a:stCxn id="50" idx="0"/>
          </p:cNvCxnSpPr>
          <p:nvPr/>
        </p:nvCxnSpPr>
        <p:spPr>
          <a:xfrm flipH="1" flipV="1">
            <a:off x="3258628" y="436691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47087" y="4311027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05666" y="522309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015933" y="4322424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571946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6203160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806463" y="4322424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495045" y="4322418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053735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8" y="5435581"/>
            <a:ext cx="3558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 getroot(c) vào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getroot(f)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/>
          <p:nvPr/>
        </p:nvCxnSpPr>
        <p:spPr>
          <a:xfrm>
            <a:off x="5003141" y="2269460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5206947" y="23672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83538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4824035" y="476762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54847" y="56284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5685201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5560130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7891530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442620" y="447207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53" name="Google Shape;164;p17"/>
          <p:cNvSpPr/>
          <p:nvPr/>
        </p:nvSpPr>
        <p:spPr>
          <a:xfrm>
            <a:off x="3030028" y="387854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4" name="Google Shape;164;p17"/>
          <p:cNvSpPr/>
          <p:nvPr/>
        </p:nvSpPr>
        <p:spPr>
          <a:xfrm>
            <a:off x="3613790" y="386407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6" name="Google Shape;164;p17"/>
          <p:cNvSpPr/>
          <p:nvPr/>
        </p:nvSpPr>
        <p:spPr>
          <a:xfrm>
            <a:off x="4848048" y="38844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57" name="Google Shape;164;p17"/>
          <p:cNvSpPr/>
          <p:nvPr/>
        </p:nvSpPr>
        <p:spPr>
          <a:xfrm>
            <a:off x="5377716" y="365583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0" name="Google Shape;164;p17"/>
          <p:cNvSpPr/>
          <p:nvPr/>
        </p:nvSpPr>
        <p:spPr>
          <a:xfrm>
            <a:off x="7266445" y="386452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sp>
        <p:nvSpPr>
          <p:cNvPr id="61" name="Google Shape;164;p17"/>
          <p:cNvSpPr/>
          <p:nvPr/>
        </p:nvSpPr>
        <p:spPr>
          <a:xfrm>
            <a:off x="7912047" y="389286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0" rIns="0" bIns="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dk1"/>
                </a:solidFill>
                <a:latin typeface="Helvetica Neue"/>
                <a:sym typeface="Helvetica Neue"/>
              </a:rPr>
              <a:t>-1</a:t>
            </a:r>
            <a:endParaRPr/>
          </a:p>
        </p:txBody>
      </p:sp>
      <p:cxnSp>
        <p:nvCxnSpPr>
          <p:cNvPr id="62" name="Straight Arrow Connector 61"/>
          <p:cNvCxnSpPr>
            <a:stCxn id="50" idx="0"/>
          </p:cNvCxnSpPr>
          <p:nvPr/>
        </p:nvCxnSpPr>
        <p:spPr>
          <a:xfrm flipH="1" flipV="1">
            <a:off x="3258628" y="436691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847087" y="4311027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814295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015933" y="4322424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5630350" y="404118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725158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04486" y="518321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7495045" y="4322418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053735" y="433298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9" y="5435581"/>
            <a:ext cx="19201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(i, j) và (c, e)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64484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6347145" y="546246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54847" y="56284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5685201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5560130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6228986" y="460437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442620" y="447207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5814295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9043" y="501727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725158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04486" y="518321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9" y="5435581"/>
            <a:ext cx="23064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 qua (e, f) vì getroot(f) =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getroot(e) =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(d, k)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92035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6343572" y="51018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54847" y="56284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5685201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5560130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6225413" y="424374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653913" y="459785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5814295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5470" y="4656633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0"/>
            <a:endCxn id="48" idx="2"/>
          </p:cNvCxnSpPr>
          <p:nvPr/>
        </p:nvCxnSpPr>
        <p:spPr>
          <a:xfrm flipV="1">
            <a:off x="5882513" y="4472341"/>
            <a:ext cx="342900" cy="125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725158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04486" y="518321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9" y="5435581"/>
            <a:ext cx="19201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getroot(f) =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getroot(k) =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f,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67;p17"/>
          <p:cNvCxnSpPr>
            <a:endCxn id="9" idx="7"/>
          </p:cNvCxnSpPr>
          <p:nvPr/>
        </p:nvCxnSpPr>
        <p:spPr>
          <a:xfrm flipH="1">
            <a:off x="5015933" y="1248662"/>
            <a:ext cx="563175" cy="718417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4898986" y="13886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3658783" y="475444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6343572" y="51018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54847" y="56284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5685201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5560130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6225413" y="424374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5653913" y="459785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5814295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5470" y="4656633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0"/>
            <a:endCxn id="48" idx="2"/>
          </p:cNvCxnSpPr>
          <p:nvPr/>
        </p:nvCxnSpPr>
        <p:spPr>
          <a:xfrm flipV="1">
            <a:off x="5882513" y="4472341"/>
            <a:ext cx="342900" cy="125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725158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04486" y="518321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9" y="5435581"/>
            <a:ext cx="19201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(d, e) có chung gốc k -&gt; bỏ qua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Ôn tập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1223676" y="372597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2181731" y="26375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3783455" y="263283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5115369" y="26375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2181731" y="470686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3009540" y="370694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3753863" y="47207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5147385" y="471124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3" name="Google Shape;164;p17"/>
          <p:cNvSpPr/>
          <p:nvPr/>
        </p:nvSpPr>
        <p:spPr>
          <a:xfrm>
            <a:off x="6046782" y="364504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4" name="Google Shape;167;p17"/>
          <p:cNvCxnSpPr>
            <a:endCxn id="5" idx="7"/>
          </p:cNvCxnSpPr>
          <p:nvPr/>
        </p:nvCxnSpPr>
        <p:spPr>
          <a:xfrm flipH="1">
            <a:off x="1613921" y="3044127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endCxn id="10" idx="7"/>
          </p:cNvCxnSpPr>
          <p:nvPr/>
        </p:nvCxnSpPr>
        <p:spPr>
          <a:xfrm flipH="1">
            <a:off x="3399785" y="3055481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>
            <a:stCxn id="10" idx="3"/>
          </p:cNvCxnSpPr>
          <p:nvPr/>
        </p:nvCxnSpPr>
        <p:spPr>
          <a:xfrm flipH="1">
            <a:off x="2553433" y="4097188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/>
          <p:nvPr/>
        </p:nvCxnSpPr>
        <p:spPr>
          <a:xfrm flipH="1">
            <a:off x="5527070" y="403709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stCxn id="8" idx="5"/>
            <a:endCxn id="13" idx="1"/>
          </p:cNvCxnSpPr>
          <p:nvPr/>
        </p:nvCxnSpPr>
        <p:spPr>
          <a:xfrm>
            <a:off x="5505614" y="3027776"/>
            <a:ext cx="608123" cy="684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endCxn id="12" idx="1"/>
          </p:cNvCxnSpPr>
          <p:nvPr/>
        </p:nvCxnSpPr>
        <p:spPr>
          <a:xfrm>
            <a:off x="4109010" y="3034902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>
            <a:stCxn id="7" idx="6"/>
            <a:endCxn id="8" idx="2"/>
          </p:cNvCxnSpPr>
          <p:nvPr/>
        </p:nvCxnSpPr>
        <p:spPr>
          <a:xfrm>
            <a:off x="4240655" y="2861434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/>
          <p:nvPr/>
        </p:nvCxnSpPr>
        <p:spPr>
          <a:xfrm>
            <a:off x="3386993" y="4076279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stCxn id="5" idx="5"/>
            <a:endCxn id="9" idx="1"/>
          </p:cNvCxnSpPr>
          <p:nvPr/>
        </p:nvCxnSpPr>
        <p:spPr>
          <a:xfrm>
            <a:off x="1613921" y="4116224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7" idx="2"/>
          </p:cNvCxnSpPr>
          <p:nvPr/>
        </p:nvCxnSpPr>
        <p:spPr>
          <a:xfrm flipV="1">
            <a:off x="2636295" y="2861434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2" idx="2"/>
          </p:cNvCxnSpPr>
          <p:nvPr/>
        </p:nvCxnSpPr>
        <p:spPr>
          <a:xfrm flipV="1">
            <a:off x="4175884" y="4939840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endCxn id="11" idx="2"/>
          </p:cNvCxnSpPr>
          <p:nvPr/>
        </p:nvCxnSpPr>
        <p:spPr>
          <a:xfrm>
            <a:off x="2614154" y="4930771"/>
            <a:ext cx="1139709" cy="18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stCxn id="12" idx="0"/>
          </p:cNvCxnSpPr>
          <p:nvPr/>
        </p:nvCxnSpPr>
        <p:spPr>
          <a:xfrm flipH="1" flipV="1">
            <a:off x="5316728" y="3090034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7;p17"/>
          <p:cNvCxnSpPr>
            <a:endCxn id="9" idx="0"/>
          </p:cNvCxnSpPr>
          <p:nvPr/>
        </p:nvCxnSpPr>
        <p:spPr>
          <a:xfrm>
            <a:off x="2376893" y="3089343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5;p17"/>
          <p:cNvSpPr txBox="1"/>
          <p:nvPr/>
        </p:nvSpPr>
        <p:spPr>
          <a:xfrm>
            <a:off x="2972652" y="461524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1522809" y="436641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5766510" y="44173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0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921005" y="372410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2894526" y="254205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4472732" y="250496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4347245" y="369063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5741044" y="3107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1668311" y="311631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3590799" y="417408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2492109" y="41022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3282838" y="319547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4423519" y="463041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1" name="Google Shape;175;p17"/>
          <p:cNvSpPr txBox="1"/>
          <p:nvPr/>
        </p:nvSpPr>
        <p:spPr>
          <a:xfrm>
            <a:off x="1997642" y="371688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37423" y="1577183"/>
            <a:ext cx="7297322" cy="3880773"/>
          </a:xfrm>
        </p:spPr>
        <p:txBody>
          <a:bodyPr/>
          <a:lstStyle/>
          <a:p>
            <a:r>
              <a:rPr lang="en-US" smtClean="0"/>
              <a:t>Tìm đường đi ngắn nhất từ a đến j</a:t>
            </a:r>
          </a:p>
          <a:p>
            <a:r>
              <a:rPr lang="en-US" smtClean="0"/>
              <a:t>In ra danh sách các đỉnh được mở rộng theo thuật toán Dijkstra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2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8930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6273236" y="483807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5491516" y="51018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54847" y="56284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4833145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4708074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5373357" y="424374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7272685" y="474985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3055859" y="475656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4801857" y="459785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63" name="Straight Arrow Connector 62"/>
          <p:cNvCxnSpPr>
            <a:stCxn id="42" idx="1"/>
          </p:cNvCxnSpPr>
          <p:nvPr/>
        </p:nvCxnSpPr>
        <p:spPr>
          <a:xfrm flipH="1" flipV="1">
            <a:off x="5838159" y="4506118"/>
            <a:ext cx="502032" cy="398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62239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683414" y="4656633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0"/>
            <a:endCxn id="48" idx="2"/>
          </p:cNvCxnSpPr>
          <p:nvPr/>
        </p:nvCxnSpPr>
        <p:spPr>
          <a:xfrm flipV="1">
            <a:off x="5030457" y="4472341"/>
            <a:ext cx="342900" cy="125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873102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604486" y="5183211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78879" y="5435581"/>
            <a:ext cx="19201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getroot(b) =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getroot(d) =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(b, d)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2" y="195905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3797879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5399603" y="82601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6731517" y="83071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3797879" y="290004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4625688" y="19001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5370011" y="291389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6763533" y="290442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7662930" y="183822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3" name="Google Shape;167;p17"/>
          <p:cNvCxnSpPr/>
          <p:nvPr/>
        </p:nvCxnSpPr>
        <p:spPr>
          <a:xfrm flipH="1">
            <a:off x="3230069" y="1237308"/>
            <a:ext cx="681194" cy="74880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stCxn id="9" idx="3"/>
          </p:cNvCxnSpPr>
          <p:nvPr/>
        </p:nvCxnSpPr>
        <p:spPr>
          <a:xfrm flipH="1">
            <a:off x="4169581" y="2290369"/>
            <a:ext cx="523062" cy="680992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/>
          <p:nvPr/>
        </p:nvCxnSpPr>
        <p:spPr>
          <a:xfrm flipH="1">
            <a:off x="7143218" y="2230273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>
            <a:stCxn id="7" idx="5"/>
            <a:endCxn id="12" idx="1"/>
          </p:cNvCxnSpPr>
          <p:nvPr/>
        </p:nvCxnSpPr>
        <p:spPr>
          <a:xfrm>
            <a:off x="7121762" y="122095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endCxn id="11" idx="1"/>
          </p:cNvCxnSpPr>
          <p:nvPr/>
        </p:nvCxnSpPr>
        <p:spPr>
          <a:xfrm>
            <a:off x="5725158" y="1228083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stCxn id="6" idx="6"/>
            <a:endCxn id="7" idx="2"/>
          </p:cNvCxnSpPr>
          <p:nvPr/>
        </p:nvCxnSpPr>
        <p:spPr>
          <a:xfrm>
            <a:off x="5856803" y="1054615"/>
            <a:ext cx="874714" cy="4697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>
            <a:endCxn id="8" idx="1"/>
          </p:cNvCxnSpPr>
          <p:nvPr/>
        </p:nvCxnSpPr>
        <p:spPr>
          <a:xfrm>
            <a:off x="3230069" y="230940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endCxn id="6" idx="2"/>
          </p:cNvCxnSpPr>
          <p:nvPr/>
        </p:nvCxnSpPr>
        <p:spPr>
          <a:xfrm flipV="1">
            <a:off x="4252443" y="1054615"/>
            <a:ext cx="1147160" cy="5251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11" idx="2"/>
          </p:cNvCxnSpPr>
          <p:nvPr/>
        </p:nvCxnSpPr>
        <p:spPr>
          <a:xfrm flipV="1">
            <a:off x="5792032" y="3133021"/>
            <a:ext cx="971501" cy="7126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0" idx="2"/>
          </p:cNvCxnSpPr>
          <p:nvPr/>
        </p:nvCxnSpPr>
        <p:spPr>
          <a:xfrm>
            <a:off x="4230302" y="312395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stCxn id="11" idx="0"/>
          </p:cNvCxnSpPr>
          <p:nvPr/>
        </p:nvCxnSpPr>
        <p:spPr>
          <a:xfrm flipH="1" flipV="1">
            <a:off x="6932876" y="128321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endCxn id="8" idx="0"/>
          </p:cNvCxnSpPr>
          <p:nvPr/>
        </p:nvCxnSpPr>
        <p:spPr>
          <a:xfrm>
            <a:off x="3993041" y="128252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75;p17"/>
          <p:cNvSpPr txBox="1"/>
          <p:nvPr/>
        </p:nvSpPr>
        <p:spPr>
          <a:xfrm>
            <a:off x="4588800" y="280842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8" name="Google Shape;175;p17"/>
          <p:cNvSpPr txBox="1"/>
          <p:nvPr/>
        </p:nvSpPr>
        <p:spPr>
          <a:xfrm>
            <a:off x="3138957" y="25595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7382658" y="261053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6537153" y="191728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510674" y="73523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6088880" y="6981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5963393" y="1883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7357192" y="130099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3284459" y="130949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4108257" y="229542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6039667" y="282359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3613790" y="191006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1" name="Google Shape;164;p17"/>
          <p:cNvSpPr/>
          <p:nvPr/>
        </p:nvSpPr>
        <p:spPr>
          <a:xfrm>
            <a:off x="2829340" y="19277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03535"/>
              </p:ext>
            </p:extLst>
          </p:nvPr>
        </p:nvGraphicFramePr>
        <p:xfrm>
          <a:off x="480013" y="908023"/>
          <a:ext cx="223494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980"/>
                <a:gridCol w="744980"/>
                <a:gridCol w="74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Đỉnh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Trọng</a:t>
                      </a:r>
                      <a:r>
                        <a:rPr lang="en-US" sz="1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số</a:t>
                      </a:r>
                      <a:endParaRPr lang="vi-VN" sz="1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vi-VN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Google Shape;164;p17"/>
          <p:cNvSpPr/>
          <p:nvPr/>
        </p:nvSpPr>
        <p:spPr>
          <a:xfrm>
            <a:off x="6273236" y="483807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44" name="Google Shape;164;p17"/>
          <p:cNvSpPr/>
          <p:nvPr/>
        </p:nvSpPr>
        <p:spPr>
          <a:xfrm>
            <a:off x="5491516" y="51018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45" name="Google Shape;164;p17"/>
          <p:cNvSpPr/>
          <p:nvPr/>
        </p:nvSpPr>
        <p:spPr>
          <a:xfrm>
            <a:off x="7476863" y="427751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46" name="Google Shape;164;p17"/>
          <p:cNvSpPr/>
          <p:nvPr/>
        </p:nvSpPr>
        <p:spPr>
          <a:xfrm>
            <a:off x="4833145" y="617746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47" name="Google Shape;164;p17"/>
          <p:cNvSpPr/>
          <p:nvPr/>
        </p:nvSpPr>
        <p:spPr>
          <a:xfrm>
            <a:off x="4708074" y="533222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48" name="Google Shape;164;p17"/>
          <p:cNvSpPr/>
          <p:nvPr/>
        </p:nvSpPr>
        <p:spPr>
          <a:xfrm>
            <a:off x="5373357" y="424374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49" name="Google Shape;164;p17"/>
          <p:cNvSpPr/>
          <p:nvPr/>
        </p:nvSpPr>
        <p:spPr>
          <a:xfrm>
            <a:off x="6475676" y="363802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sp>
        <p:nvSpPr>
          <p:cNvPr id="50" name="Google Shape;164;p17"/>
          <p:cNvSpPr/>
          <p:nvPr/>
        </p:nvSpPr>
        <p:spPr>
          <a:xfrm>
            <a:off x="6978604" y="485145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51" name="Google Shape;164;p17"/>
          <p:cNvSpPr/>
          <p:nvPr/>
        </p:nvSpPr>
        <p:spPr>
          <a:xfrm>
            <a:off x="4801857" y="459785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cxnSp>
        <p:nvCxnSpPr>
          <p:cNvPr id="63" name="Straight Arrow Connector 62"/>
          <p:cNvCxnSpPr>
            <a:stCxn id="42" idx="1"/>
          </p:cNvCxnSpPr>
          <p:nvPr/>
        </p:nvCxnSpPr>
        <p:spPr>
          <a:xfrm flipH="1" flipV="1">
            <a:off x="5838159" y="4506118"/>
            <a:ext cx="502032" cy="398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962239" y="5751605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683414" y="4656633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0"/>
            <a:endCxn id="48" idx="2"/>
          </p:cNvCxnSpPr>
          <p:nvPr/>
        </p:nvCxnSpPr>
        <p:spPr>
          <a:xfrm flipV="1">
            <a:off x="5030457" y="4472341"/>
            <a:ext cx="342900" cy="125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873102" y="4905629"/>
            <a:ext cx="25831" cy="389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5"/>
          </p:cNvCxnSpPr>
          <p:nvPr/>
        </p:nvCxnSpPr>
        <p:spPr>
          <a:xfrm flipH="1" flipV="1">
            <a:off x="6865921" y="4028270"/>
            <a:ext cx="558884" cy="40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175;p17"/>
          <p:cNvSpPr txBox="1"/>
          <p:nvPr/>
        </p:nvSpPr>
        <p:spPr>
          <a:xfrm>
            <a:off x="2953068" y="3785910"/>
            <a:ext cx="19201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getroot(d) = 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getroot(i) = j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(d, i)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(a, 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 8 cạnh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Dừng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6" name="Straight Arrow Connector 55"/>
          <p:cNvCxnSpPr>
            <a:stCxn id="48" idx="7"/>
            <a:endCxn id="49" idx="3"/>
          </p:cNvCxnSpPr>
          <p:nvPr/>
        </p:nvCxnSpPr>
        <p:spPr>
          <a:xfrm flipV="1">
            <a:off x="5763602" y="4028270"/>
            <a:ext cx="779029" cy="282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0"/>
            <a:endCxn id="49" idx="4"/>
          </p:cNvCxnSpPr>
          <p:nvPr/>
        </p:nvCxnSpPr>
        <p:spPr>
          <a:xfrm flipH="1" flipV="1">
            <a:off x="6704276" y="4095225"/>
            <a:ext cx="502928" cy="756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/>
          <a:lstStyle/>
          <a:p>
            <a:r>
              <a:rPr lang="en-US" smtClean="0"/>
              <a:t>Pseudocode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Google Shape;937;p39"/>
          <p:cNvSpPr txBox="1">
            <a:spLocks noGrp="1"/>
          </p:cNvSpPr>
          <p:nvPr>
            <p:ph idx="1"/>
          </p:nvPr>
        </p:nvSpPr>
        <p:spPr>
          <a:xfrm>
            <a:off x="609599" y="1827213"/>
            <a:ext cx="7516091" cy="46567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KruskalMST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for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each vertex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V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in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G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parent[v]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= -1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let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Q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be a priority </a:t>
            </a:r>
            <a:r>
              <a:rPr 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queue min heap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Insert all edges into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Q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using </a:t>
            </a:r>
            <a:r>
              <a:rPr 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their weights 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as the key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</a:t>
            </a:r>
            <a:r>
              <a:rPr lang="en-US" sz="2000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← </a:t>
            </a:r>
            <a:r>
              <a:rPr lang="en-US" sz="2000" b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Empty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while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has fewer than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n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-1 edges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do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		</a:t>
            </a:r>
            <a:r>
              <a:rPr 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edge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e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=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T.removeMin()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Let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u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v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be the endpoints of 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e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rootu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 = GetRoot(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parent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, 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u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rootv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 = GetRoot(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parent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, 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v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)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if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rootu</a:t>
            </a:r>
            <a:r>
              <a:rPr lang="en-US" sz="2000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≠ rootv</a:t>
            </a:r>
            <a:r>
              <a:rPr lang="en-US" sz="2000" i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b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then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		Add edge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e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 to </a:t>
            </a:r>
            <a:r>
              <a:rPr lang="en-US" sz="2000" b="1" i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parent[rootu] </a:t>
            </a: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 </a:t>
            </a:r>
            <a:r>
              <a:rPr lang="en-US" sz="2000" b="1" smtClean="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rootv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endParaRPr sz="2000" b="1">
              <a:solidFill>
                <a:schemeClr val="accent2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rPr lang="en-US" sz="2000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return </a:t>
            </a:r>
            <a:r>
              <a:rPr lang="en-US" sz="2000" b="1" i="1">
                <a:solidFill>
                  <a:schemeClr val="accent2"/>
                </a:solidFill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T</a:t>
            </a:r>
            <a:endParaRPr sz="2000" b="1">
              <a:solidFill>
                <a:schemeClr val="accent2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2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1" y="1651436"/>
            <a:ext cx="7214756" cy="388077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// Use recursion to follow the parent pointer to the root of the tree</a:t>
            </a:r>
          </a:p>
          <a:p>
            <a:pPr marL="0" indent="0">
              <a:buNone/>
            </a:pPr>
            <a:r>
              <a:rPr lang="en-US" smtClean="0"/>
              <a:t>// And compress the path</a:t>
            </a:r>
          </a:p>
          <a:p>
            <a:pPr marL="0" indent="0">
              <a:buNone/>
            </a:pPr>
            <a:r>
              <a:rPr lang="en-US" smtClean="0"/>
              <a:t>GetRoot(parent, u):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if parent[u] == -1: return u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v = GetRoot(parent, parent[u])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 smtClean="0">
                <a:solidFill>
                  <a:schemeClr val="accent2"/>
                </a:solidFill>
              </a:rPr>
              <a:t>parent[u] = v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2"/>
                </a:solidFill>
              </a:rPr>
              <a:t>	return v</a:t>
            </a:r>
            <a:endParaRPr lang="vi-VN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Bước khởi tạo Queue: MlogM</a:t>
            </a:r>
          </a:p>
          <a:p>
            <a:r>
              <a:rPr lang="en-US" smtClean="0"/>
              <a:t>Vòng lặp chọn cạnh:</a:t>
            </a:r>
          </a:p>
          <a:p>
            <a:pPr lvl="1"/>
            <a:r>
              <a:rPr lang="en-US" smtClean="0"/>
              <a:t>Tối đa M cạnh</a:t>
            </a:r>
          </a:p>
          <a:p>
            <a:pPr lvl="1"/>
            <a:r>
              <a:rPr lang="en-US" smtClean="0"/>
              <a:t>Mỗi lần tìm getroot và update trong O(1)</a:t>
            </a:r>
          </a:p>
          <a:p>
            <a:r>
              <a:rPr lang="en-US" smtClean="0"/>
              <a:t>Độ phức tạp là O(MlogM)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2086"/>
            <a:ext cx="6347714" cy="3880773"/>
          </a:xfrm>
        </p:spPr>
        <p:txBody>
          <a:bodyPr/>
          <a:lstStyle/>
          <a:p>
            <a:r>
              <a:rPr lang="en-US" smtClean="0"/>
              <a:t>Tìm cây khung: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Google Shape;1589;p52"/>
          <p:cNvSpPr/>
          <p:nvPr/>
        </p:nvSpPr>
        <p:spPr>
          <a:xfrm>
            <a:off x="1219200" y="38100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" name="Google Shape;1590;p52"/>
          <p:cNvSpPr/>
          <p:nvPr/>
        </p:nvSpPr>
        <p:spPr>
          <a:xfrm>
            <a:off x="2286000" y="28194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1591;p52"/>
          <p:cNvSpPr/>
          <p:nvPr/>
        </p:nvSpPr>
        <p:spPr>
          <a:xfrm>
            <a:off x="3630612" y="28194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1592;p52"/>
          <p:cNvSpPr/>
          <p:nvPr/>
        </p:nvSpPr>
        <p:spPr>
          <a:xfrm>
            <a:off x="4975224" y="28194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1593;p52"/>
          <p:cNvSpPr/>
          <p:nvPr/>
        </p:nvSpPr>
        <p:spPr>
          <a:xfrm>
            <a:off x="6348411" y="38100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594;p52"/>
          <p:cNvSpPr/>
          <p:nvPr/>
        </p:nvSpPr>
        <p:spPr>
          <a:xfrm>
            <a:off x="3630611" y="38100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595;p52"/>
          <p:cNvSpPr/>
          <p:nvPr/>
        </p:nvSpPr>
        <p:spPr>
          <a:xfrm>
            <a:off x="2285999" y="48006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596;p52"/>
          <p:cNvSpPr/>
          <p:nvPr/>
        </p:nvSpPr>
        <p:spPr>
          <a:xfrm>
            <a:off x="3630612" y="48006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597;p52"/>
          <p:cNvSpPr/>
          <p:nvPr/>
        </p:nvSpPr>
        <p:spPr>
          <a:xfrm>
            <a:off x="4975225" y="4800600"/>
            <a:ext cx="555625" cy="566738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/>
          </a:p>
        </p:txBody>
      </p:sp>
      <p:cxnSp>
        <p:nvCxnSpPr>
          <p:cNvPr id="14" name="Google Shape;1598;p52"/>
          <p:cNvCxnSpPr>
            <a:stCxn id="7" idx="2"/>
            <a:endCxn id="6" idx="6"/>
          </p:cNvCxnSpPr>
          <p:nvPr/>
        </p:nvCxnSpPr>
        <p:spPr>
          <a:xfrm rot="10800000">
            <a:off x="2841612" y="3102769"/>
            <a:ext cx="7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15" name="Google Shape;1599;p52"/>
          <p:cNvCxnSpPr>
            <a:stCxn id="5" idx="7"/>
            <a:endCxn id="6" idx="3"/>
          </p:cNvCxnSpPr>
          <p:nvPr/>
        </p:nvCxnSpPr>
        <p:spPr>
          <a:xfrm rot="10800000" flipH="1">
            <a:off x="1693456" y="3303197"/>
            <a:ext cx="673800" cy="5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16" name="Google Shape;1600;p52"/>
          <p:cNvCxnSpPr>
            <a:stCxn id="11" idx="1"/>
            <a:endCxn id="5" idx="5"/>
          </p:cNvCxnSpPr>
          <p:nvPr/>
        </p:nvCxnSpPr>
        <p:spPr>
          <a:xfrm rot="10800000">
            <a:off x="1693568" y="4293797"/>
            <a:ext cx="673800" cy="5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17" name="Google Shape;1601;p52"/>
          <p:cNvCxnSpPr>
            <a:stCxn id="12" idx="2"/>
            <a:endCxn id="11" idx="6"/>
          </p:cNvCxnSpPr>
          <p:nvPr/>
        </p:nvCxnSpPr>
        <p:spPr>
          <a:xfrm rot="10800000">
            <a:off x="2841612" y="5083969"/>
            <a:ext cx="7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18" name="Google Shape;1602;p52"/>
          <p:cNvCxnSpPr>
            <a:stCxn id="8" idx="2"/>
            <a:endCxn id="7" idx="6"/>
          </p:cNvCxnSpPr>
          <p:nvPr/>
        </p:nvCxnSpPr>
        <p:spPr>
          <a:xfrm rot="10800000">
            <a:off x="4186224" y="3102769"/>
            <a:ext cx="7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19" name="Google Shape;1603;p52"/>
          <p:cNvCxnSpPr>
            <a:stCxn id="9" idx="1"/>
            <a:endCxn id="8" idx="6"/>
          </p:cNvCxnSpPr>
          <p:nvPr/>
        </p:nvCxnSpPr>
        <p:spPr>
          <a:xfrm rot="10800000">
            <a:off x="5530980" y="3102797"/>
            <a:ext cx="898800" cy="79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0" name="Google Shape;1604;p52"/>
          <p:cNvCxnSpPr>
            <a:stCxn id="9" idx="3"/>
            <a:endCxn id="13" idx="7"/>
          </p:cNvCxnSpPr>
          <p:nvPr/>
        </p:nvCxnSpPr>
        <p:spPr>
          <a:xfrm flipH="1">
            <a:off x="5449380" y="4293741"/>
            <a:ext cx="980400" cy="5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1" name="Google Shape;1605;p52"/>
          <p:cNvCxnSpPr>
            <a:stCxn id="13" idx="2"/>
            <a:endCxn id="12" idx="6"/>
          </p:cNvCxnSpPr>
          <p:nvPr/>
        </p:nvCxnSpPr>
        <p:spPr>
          <a:xfrm rot="10800000">
            <a:off x="4186225" y="5083969"/>
            <a:ext cx="78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2" name="Google Shape;1606;p52"/>
          <p:cNvCxnSpPr>
            <a:stCxn id="11" idx="0"/>
            <a:endCxn id="6" idx="4"/>
          </p:cNvCxnSpPr>
          <p:nvPr/>
        </p:nvCxnSpPr>
        <p:spPr>
          <a:xfrm rot="10800000">
            <a:off x="2563812" y="3386100"/>
            <a:ext cx="0" cy="141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3" name="Google Shape;1607;p52"/>
          <p:cNvCxnSpPr>
            <a:stCxn id="13" idx="0"/>
            <a:endCxn id="8" idx="4"/>
          </p:cNvCxnSpPr>
          <p:nvPr/>
        </p:nvCxnSpPr>
        <p:spPr>
          <a:xfrm rot="10800000">
            <a:off x="5253038" y="3386100"/>
            <a:ext cx="0" cy="141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4" name="Google Shape;1608;p52"/>
          <p:cNvCxnSpPr>
            <a:stCxn id="10" idx="3"/>
            <a:endCxn id="11" idx="7"/>
          </p:cNvCxnSpPr>
          <p:nvPr/>
        </p:nvCxnSpPr>
        <p:spPr>
          <a:xfrm flipH="1">
            <a:off x="2760380" y="4293741"/>
            <a:ext cx="951600" cy="5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5" name="Google Shape;1609;p52"/>
          <p:cNvCxnSpPr>
            <a:stCxn id="13" idx="1"/>
            <a:endCxn id="7" idx="5"/>
          </p:cNvCxnSpPr>
          <p:nvPr/>
        </p:nvCxnSpPr>
        <p:spPr>
          <a:xfrm rot="10800000">
            <a:off x="4104994" y="3303197"/>
            <a:ext cx="951600" cy="158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6" name="Google Shape;1610;p52"/>
          <p:cNvCxnSpPr>
            <a:stCxn id="10" idx="0"/>
            <a:endCxn id="7" idx="4"/>
          </p:cNvCxnSpPr>
          <p:nvPr/>
        </p:nvCxnSpPr>
        <p:spPr>
          <a:xfrm rot="10800000">
            <a:off x="3908423" y="3386100"/>
            <a:ext cx="0" cy="4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27" name="Google Shape;1611;p52"/>
          <p:cNvCxnSpPr>
            <a:stCxn id="12" idx="0"/>
            <a:endCxn id="10" idx="4"/>
          </p:cNvCxnSpPr>
          <p:nvPr/>
        </p:nvCxnSpPr>
        <p:spPr>
          <a:xfrm rot="10800000">
            <a:off x="3908425" y="4376700"/>
            <a:ext cx="0" cy="4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sp>
        <p:nvSpPr>
          <p:cNvPr id="28" name="Google Shape;1612;p52"/>
          <p:cNvSpPr txBox="1"/>
          <p:nvPr/>
        </p:nvSpPr>
        <p:spPr>
          <a:xfrm>
            <a:off x="1793080" y="330314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9" name="Google Shape;1613;p52"/>
          <p:cNvSpPr txBox="1"/>
          <p:nvPr/>
        </p:nvSpPr>
        <p:spPr>
          <a:xfrm>
            <a:off x="3086077" y="280035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0" name="Google Shape;1614;p52"/>
          <p:cNvSpPr txBox="1"/>
          <p:nvPr/>
        </p:nvSpPr>
        <p:spPr>
          <a:xfrm>
            <a:off x="4451777" y="280035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1615;p52"/>
          <p:cNvSpPr txBox="1"/>
          <p:nvPr/>
        </p:nvSpPr>
        <p:spPr>
          <a:xfrm>
            <a:off x="5917900" y="318658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32" name="Google Shape;1616;p52"/>
          <p:cNvSpPr txBox="1"/>
          <p:nvPr/>
        </p:nvSpPr>
        <p:spPr>
          <a:xfrm>
            <a:off x="5893248" y="451426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3" name="Google Shape;1617;p52"/>
          <p:cNvSpPr txBox="1"/>
          <p:nvPr/>
        </p:nvSpPr>
        <p:spPr>
          <a:xfrm>
            <a:off x="5253038" y="38100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34" name="Google Shape;1618;p52"/>
          <p:cNvSpPr txBox="1"/>
          <p:nvPr/>
        </p:nvSpPr>
        <p:spPr>
          <a:xfrm>
            <a:off x="4517336" y="375547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5" name="Google Shape;1619;p52"/>
          <p:cNvSpPr txBox="1"/>
          <p:nvPr/>
        </p:nvSpPr>
        <p:spPr>
          <a:xfrm>
            <a:off x="3630612" y="338613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" name="Google Shape;1620;p52"/>
          <p:cNvSpPr txBox="1"/>
          <p:nvPr/>
        </p:nvSpPr>
        <p:spPr>
          <a:xfrm>
            <a:off x="3630612" y="44040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7" name="Google Shape;1621;p52"/>
          <p:cNvSpPr txBox="1"/>
          <p:nvPr/>
        </p:nvSpPr>
        <p:spPr>
          <a:xfrm>
            <a:off x="4301863" y="473130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" name="Google Shape;1622;p52"/>
          <p:cNvSpPr txBox="1"/>
          <p:nvPr/>
        </p:nvSpPr>
        <p:spPr>
          <a:xfrm>
            <a:off x="3086076" y="473130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" name="Google Shape;1623;p52"/>
          <p:cNvSpPr txBox="1"/>
          <p:nvPr/>
        </p:nvSpPr>
        <p:spPr>
          <a:xfrm>
            <a:off x="3086077" y="421933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0" name="Google Shape;1624;p52"/>
          <p:cNvSpPr txBox="1"/>
          <p:nvPr/>
        </p:nvSpPr>
        <p:spPr>
          <a:xfrm>
            <a:off x="1793080" y="417695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1" name="Google Shape;1625;p52"/>
          <p:cNvSpPr txBox="1"/>
          <p:nvPr/>
        </p:nvSpPr>
        <p:spPr>
          <a:xfrm>
            <a:off x="2541543" y="3817144"/>
            <a:ext cx="406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88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khác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Thuật toán Prim:</a:t>
            </a:r>
          </a:p>
          <a:p>
            <a:pPr lvl="1"/>
            <a:r>
              <a:rPr lang="en-US" smtClean="0"/>
              <a:t>Sửa lại thuật toán Dijkstra như sau:</a:t>
            </a:r>
          </a:p>
          <a:p>
            <a:pPr lvl="2"/>
            <a:r>
              <a:rPr lang="en-US" smtClean="0"/>
              <a:t>Xuất phát từ cạnh bất kì</a:t>
            </a:r>
          </a:p>
          <a:p>
            <a:pPr lvl="2"/>
            <a:r>
              <a:rPr lang="en-US" smtClean="0"/>
              <a:t>Hàm cập nhật khoảng cách: Thay là D[v] &gt; cạnh(u, v)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221531"/>
            <a:ext cx="6347713" cy="1320800"/>
          </a:xfrm>
        </p:spPr>
        <p:txBody>
          <a:bodyPr/>
          <a:lstStyle/>
          <a:p>
            <a:r>
              <a:rPr lang="en-US" smtClean="0"/>
              <a:t>Prim for MST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45472" y="92407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Algorithm Prim ()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Bước khởi tạo: Chọn a là đỉnh bất kì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Gán K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{a}</a:t>
            </a:r>
            <a:r>
              <a:rPr lang="en-US" smtClean="0">
                <a:sym typeface="Times New Roman"/>
              </a:rPr>
              <a:t> Gán 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/ {a}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d[a]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d[u </a:t>
            </a:r>
            <a:r>
              <a:rPr lang="en-US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U] = weight[a, u] if exists, else = infinity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prev[u] = a, với mọi u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Bước tối ưu, lặp cho đến khi hết các đỉnh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 Tìm u </a:t>
            </a:r>
            <a:r>
              <a:rPr lang="en-US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U </a:t>
            </a:r>
            <a:r>
              <a:rPr lang="en-US" smtClean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với d[u] minimum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  if 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≠ b 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K = K + {u} và U = U - {u}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for each edge (</a:t>
            </a:r>
            <a:r>
              <a:rPr lang="en-US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v) do 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relaxation </a:t>
            </a:r>
            <a:r>
              <a:rPr lang="en-US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(u, v)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else break 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 == b	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endParaRPr lang="en-US" i="1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Tracing step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 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do</a:t>
            </a:r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prev[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lang="en-US" smtClean="0"/>
          </a:p>
          <a:p>
            <a:pPr>
              <a:spcBef>
                <a:spcPts val="32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path </a:t>
            </a:r>
            <a:r>
              <a:rPr lang="en-US" b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b="1" i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+ path</a:t>
            </a:r>
          </a:p>
          <a:p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4779200" y="924072"/>
            <a:ext cx="360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relaxation(u, v)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d[v] &gt; weight(u, v)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d[v] = weight(u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prev[v] = u</a:t>
            </a:r>
          </a:p>
          <a:p>
            <a:r>
              <a:rPr lang="en-US"/>
              <a:t>	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84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khác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Thuật toán Prim:</a:t>
            </a:r>
          </a:p>
          <a:p>
            <a:pPr lvl="1"/>
            <a:r>
              <a:rPr lang="en-US" smtClean="0"/>
              <a:t>Sửa lại thuật toán Dijkstra như sau:</a:t>
            </a:r>
          </a:p>
          <a:p>
            <a:pPr lvl="2"/>
            <a:r>
              <a:rPr lang="en-US" smtClean="0"/>
              <a:t>Xuất phát từ cạnh bất kì</a:t>
            </a:r>
          </a:p>
          <a:p>
            <a:pPr lvl="2"/>
            <a:r>
              <a:rPr lang="en-US" smtClean="0"/>
              <a:t>Hàm cập nhật khoảng cách: Thay là D[v] &gt; cạnh(u, v)</a:t>
            </a:r>
          </a:p>
          <a:p>
            <a:pPr lvl="2"/>
            <a:endParaRPr lang="en-US"/>
          </a:p>
          <a:p>
            <a:r>
              <a:rPr lang="en-US" smtClean="0"/>
              <a:t>Bài tập về nhà:</a:t>
            </a:r>
          </a:p>
          <a:p>
            <a:pPr lvl="1"/>
            <a:r>
              <a:rPr lang="en-US" smtClean="0"/>
              <a:t>Chứng minh tính đúng đắn của thuật toán Prim (?)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1636"/>
            <a:ext cx="6347714" cy="3880773"/>
          </a:xfrm>
        </p:spPr>
        <p:txBody>
          <a:bodyPr/>
          <a:lstStyle/>
          <a:p>
            <a:r>
              <a:rPr lang="en-US" smtClean="0"/>
              <a:t>Làm quen với các bài toán cơ bản của Graph</a:t>
            </a:r>
          </a:p>
          <a:p>
            <a:pPr lvl="1"/>
            <a:r>
              <a:rPr lang="en-US" smtClean="0"/>
              <a:t>BFS:</a:t>
            </a:r>
          </a:p>
          <a:p>
            <a:pPr lvl="2"/>
            <a:r>
              <a:rPr lang="en-US" smtClean="0"/>
              <a:t>Tìm thành phần liên thông</a:t>
            </a:r>
          </a:p>
          <a:p>
            <a:pPr lvl="2"/>
            <a:r>
              <a:rPr lang="en-US" smtClean="0"/>
              <a:t>Tìm đường đi ít cạnh nhất</a:t>
            </a:r>
          </a:p>
          <a:p>
            <a:pPr lvl="1"/>
            <a:r>
              <a:rPr lang="en-US" smtClean="0"/>
              <a:t>DFS:</a:t>
            </a:r>
          </a:p>
          <a:p>
            <a:pPr lvl="2"/>
            <a:r>
              <a:rPr lang="en-US" smtClean="0"/>
              <a:t>Tìm thành phần liên thông</a:t>
            </a:r>
          </a:p>
          <a:p>
            <a:pPr lvl="2"/>
            <a:r>
              <a:rPr lang="en-US" smtClean="0"/>
              <a:t>Topological sorting</a:t>
            </a:r>
          </a:p>
          <a:p>
            <a:pPr lvl="1"/>
            <a:r>
              <a:rPr lang="en-US" smtClean="0"/>
              <a:t>Dijkstra</a:t>
            </a:r>
          </a:p>
          <a:p>
            <a:pPr lvl="1"/>
            <a:r>
              <a:rPr lang="en-US" smtClean="0"/>
              <a:t>Kruskal</a:t>
            </a:r>
          </a:p>
          <a:p>
            <a:endParaRPr lang="en-US" smtClean="0"/>
          </a:p>
          <a:p>
            <a:r>
              <a:rPr lang="en-US" smtClean="0"/>
              <a:t>Làm quen với lý thuyết đồ thị</a:t>
            </a:r>
          </a:p>
          <a:p>
            <a:r>
              <a:rPr lang="en-US" smtClean="0"/>
              <a:t>Làm quen với các cải tiến nhỏ để đảm bảo tốc độ chạy</a:t>
            </a:r>
          </a:p>
          <a:p>
            <a:endParaRPr lang="en-US" smtClean="0"/>
          </a:p>
          <a:p>
            <a:pPr lvl="2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32865" cy="1320800"/>
          </a:xfrm>
        </p:spPr>
        <p:txBody>
          <a:bodyPr/>
          <a:lstStyle/>
          <a:p>
            <a:r>
              <a:rPr lang="en-US" smtClean="0"/>
              <a:t>Cây khung nhỏ nhất</a:t>
            </a:r>
            <a:br>
              <a:rPr lang="en-US" smtClean="0"/>
            </a:br>
            <a:r>
              <a:rPr lang="en-US" smtClean="0"/>
              <a:t>Minimum Spanning Tree (MST)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MST là một bài toán nền tảng trên đồ thị</a:t>
            </a:r>
            <a:r>
              <a:rPr lang="en-US" b="1" smtClean="0"/>
              <a:t> vô hướng</a:t>
            </a:r>
            <a:r>
              <a:rPr lang="en-US" smtClean="0"/>
              <a:t> có </a:t>
            </a:r>
            <a:r>
              <a:rPr lang="en-US" b="1" smtClean="0"/>
              <a:t>trọng số</a:t>
            </a:r>
            <a:r>
              <a:rPr lang="en-US" smtClean="0"/>
              <a:t>.</a:t>
            </a:r>
          </a:p>
          <a:p>
            <a:r>
              <a:rPr lang="en-US" smtClean="0"/>
              <a:t>Bài toán thực tế:</a:t>
            </a:r>
          </a:p>
          <a:p>
            <a:pPr lvl="1"/>
            <a:r>
              <a:rPr lang="en-US" smtClean="0"/>
              <a:t>Xây dựng mạng lưới giao thông với chi phí ít nhất</a:t>
            </a:r>
          </a:p>
          <a:p>
            <a:pPr lvl="1"/>
            <a:r>
              <a:rPr lang="en-US" smtClean="0"/>
              <a:t>Có N thành phố, để xây đường bộ 2 chiều đi từ thành phố a đến thành phố b tốn C(a, b) (VND)</a:t>
            </a:r>
          </a:p>
          <a:p>
            <a:pPr lvl="1"/>
            <a:r>
              <a:rPr lang="en-US" smtClean="0"/>
              <a:t>Làm thế nào xây mạng lưới giao thông để có thể đi được giữa N thành phố và tốn ít chi phí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35" y="1692999"/>
            <a:ext cx="6347714" cy="3880773"/>
          </a:xfrm>
        </p:spPr>
        <p:txBody>
          <a:bodyPr/>
          <a:lstStyle/>
          <a:p>
            <a:r>
              <a:rPr lang="en-US" smtClean="0"/>
              <a:t>Mai học thực hành bình thường</a:t>
            </a:r>
          </a:p>
          <a:p>
            <a:r>
              <a:rPr lang="en-US" smtClean="0"/>
              <a:t>Tuần tới nghỉ ôn tập: </a:t>
            </a:r>
          </a:p>
          <a:p>
            <a:pPr lvl="1"/>
            <a:r>
              <a:rPr lang="en-US" smtClean="0"/>
              <a:t>nội dung: 10 slides lý thuyết + bài tập thực hành</a:t>
            </a:r>
          </a:p>
          <a:p>
            <a:r>
              <a:rPr lang="en-US" smtClean="0"/>
              <a:t>Thứ 5: 29/11 ôn tập</a:t>
            </a:r>
          </a:p>
          <a:p>
            <a:r>
              <a:rPr lang="en-US" smtClean="0"/>
              <a:t>Thứ 6: 30/11 kiểm tra giữa kì lần 2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06" y="348033"/>
            <a:ext cx="6347713" cy="1320800"/>
          </a:xfrm>
        </p:spPr>
        <p:txBody>
          <a:bodyPr/>
          <a:lstStyle/>
          <a:p>
            <a:r>
              <a:rPr lang="en-US" smtClean="0"/>
              <a:t>Cây 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52" y="5622157"/>
            <a:ext cx="6347714" cy="666898"/>
          </a:xfrm>
        </p:spPr>
        <p:txBody>
          <a:bodyPr/>
          <a:lstStyle/>
          <a:p>
            <a:r>
              <a:rPr lang="en-US" smtClean="0"/>
              <a:t>Chú ý: Đồ thị ban đầu phải liên thông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Google Shape;164;p17"/>
          <p:cNvSpPr/>
          <p:nvPr/>
        </p:nvSpPr>
        <p:spPr>
          <a:xfrm>
            <a:off x="1223676" y="372597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6" name="Google Shape;164;p17"/>
          <p:cNvSpPr/>
          <p:nvPr/>
        </p:nvSpPr>
        <p:spPr>
          <a:xfrm>
            <a:off x="2181731" y="26375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7" name="Google Shape;164;p17"/>
          <p:cNvSpPr/>
          <p:nvPr/>
        </p:nvSpPr>
        <p:spPr>
          <a:xfrm>
            <a:off x="3783455" y="263283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28" name="Google Shape;164;p17"/>
          <p:cNvSpPr/>
          <p:nvPr/>
        </p:nvSpPr>
        <p:spPr>
          <a:xfrm>
            <a:off x="5115369" y="263753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29" name="Google Shape;164;p17"/>
          <p:cNvSpPr/>
          <p:nvPr/>
        </p:nvSpPr>
        <p:spPr>
          <a:xfrm>
            <a:off x="2181731" y="470686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30" name="Google Shape;164;p17"/>
          <p:cNvSpPr/>
          <p:nvPr/>
        </p:nvSpPr>
        <p:spPr>
          <a:xfrm>
            <a:off x="3009540" y="370694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31" name="Google Shape;164;p17"/>
          <p:cNvSpPr/>
          <p:nvPr/>
        </p:nvSpPr>
        <p:spPr>
          <a:xfrm>
            <a:off x="3753863" y="47207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32" name="Google Shape;164;p17"/>
          <p:cNvSpPr/>
          <p:nvPr/>
        </p:nvSpPr>
        <p:spPr>
          <a:xfrm>
            <a:off x="5147385" y="471124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33" name="Google Shape;164;p17"/>
          <p:cNvSpPr/>
          <p:nvPr/>
        </p:nvSpPr>
        <p:spPr>
          <a:xfrm>
            <a:off x="6046782" y="364504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34" name="Google Shape;167;p17"/>
          <p:cNvCxnSpPr>
            <a:endCxn id="25" idx="7"/>
          </p:cNvCxnSpPr>
          <p:nvPr/>
        </p:nvCxnSpPr>
        <p:spPr>
          <a:xfrm flipH="1">
            <a:off x="1613921" y="3044127"/>
            <a:ext cx="681194" cy="7488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67;p17"/>
          <p:cNvCxnSpPr>
            <a:endCxn id="30" idx="7"/>
          </p:cNvCxnSpPr>
          <p:nvPr/>
        </p:nvCxnSpPr>
        <p:spPr>
          <a:xfrm flipH="1">
            <a:off x="3399785" y="3055481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67;p17"/>
          <p:cNvCxnSpPr>
            <a:stCxn id="30" idx="3"/>
          </p:cNvCxnSpPr>
          <p:nvPr/>
        </p:nvCxnSpPr>
        <p:spPr>
          <a:xfrm flipH="1">
            <a:off x="2553433" y="4097188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67;p17"/>
          <p:cNvCxnSpPr/>
          <p:nvPr/>
        </p:nvCxnSpPr>
        <p:spPr>
          <a:xfrm flipH="1">
            <a:off x="5527070" y="4037092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67;p17"/>
          <p:cNvCxnSpPr>
            <a:stCxn id="28" idx="5"/>
            <a:endCxn id="33" idx="1"/>
          </p:cNvCxnSpPr>
          <p:nvPr/>
        </p:nvCxnSpPr>
        <p:spPr>
          <a:xfrm>
            <a:off x="5505614" y="3027776"/>
            <a:ext cx="608123" cy="6842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67;p17"/>
          <p:cNvCxnSpPr>
            <a:endCxn id="32" idx="1"/>
          </p:cNvCxnSpPr>
          <p:nvPr/>
        </p:nvCxnSpPr>
        <p:spPr>
          <a:xfrm>
            <a:off x="4109010" y="3034902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67;p17"/>
          <p:cNvCxnSpPr>
            <a:stCxn id="27" idx="6"/>
            <a:endCxn id="28" idx="2"/>
          </p:cNvCxnSpPr>
          <p:nvPr/>
        </p:nvCxnSpPr>
        <p:spPr>
          <a:xfrm>
            <a:off x="4240655" y="2861434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67;p17"/>
          <p:cNvCxnSpPr/>
          <p:nvPr/>
        </p:nvCxnSpPr>
        <p:spPr>
          <a:xfrm>
            <a:off x="3386993" y="4076279"/>
            <a:ext cx="559240" cy="669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67;p17"/>
          <p:cNvCxnSpPr>
            <a:stCxn id="25" idx="5"/>
            <a:endCxn id="29" idx="1"/>
          </p:cNvCxnSpPr>
          <p:nvPr/>
        </p:nvCxnSpPr>
        <p:spPr>
          <a:xfrm>
            <a:off x="1613921" y="4116224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167;p17"/>
          <p:cNvCxnSpPr>
            <a:endCxn id="27" idx="2"/>
          </p:cNvCxnSpPr>
          <p:nvPr/>
        </p:nvCxnSpPr>
        <p:spPr>
          <a:xfrm flipV="1">
            <a:off x="2636295" y="2861434"/>
            <a:ext cx="1147160" cy="52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167;p17"/>
          <p:cNvCxnSpPr>
            <a:endCxn id="32" idx="2"/>
          </p:cNvCxnSpPr>
          <p:nvPr/>
        </p:nvCxnSpPr>
        <p:spPr>
          <a:xfrm flipV="1">
            <a:off x="4175884" y="4939840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167;p17"/>
          <p:cNvCxnSpPr>
            <a:endCxn id="31" idx="2"/>
          </p:cNvCxnSpPr>
          <p:nvPr/>
        </p:nvCxnSpPr>
        <p:spPr>
          <a:xfrm>
            <a:off x="2614154" y="4930771"/>
            <a:ext cx="1139709" cy="185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167;p17"/>
          <p:cNvCxnSpPr>
            <a:stCxn id="32" idx="0"/>
          </p:cNvCxnSpPr>
          <p:nvPr/>
        </p:nvCxnSpPr>
        <p:spPr>
          <a:xfrm flipH="1" flipV="1">
            <a:off x="5316728" y="3090034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167;p17"/>
          <p:cNvCxnSpPr>
            <a:endCxn id="29" idx="0"/>
          </p:cNvCxnSpPr>
          <p:nvPr/>
        </p:nvCxnSpPr>
        <p:spPr>
          <a:xfrm>
            <a:off x="2376893" y="3089343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175;p17"/>
          <p:cNvSpPr txBox="1"/>
          <p:nvPr/>
        </p:nvSpPr>
        <p:spPr>
          <a:xfrm>
            <a:off x="2972652" y="461524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76" name="Google Shape;175;p17"/>
          <p:cNvSpPr txBox="1"/>
          <p:nvPr/>
        </p:nvSpPr>
        <p:spPr>
          <a:xfrm>
            <a:off x="1522809" y="436641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77" name="Google Shape;175;p17"/>
          <p:cNvSpPr txBox="1"/>
          <p:nvPr/>
        </p:nvSpPr>
        <p:spPr>
          <a:xfrm>
            <a:off x="5766510" y="441735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78" name="Google Shape;175;p17"/>
          <p:cNvSpPr txBox="1"/>
          <p:nvPr/>
        </p:nvSpPr>
        <p:spPr>
          <a:xfrm>
            <a:off x="4921005" y="372410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79" name="Google Shape;175;p17"/>
          <p:cNvSpPr txBox="1"/>
          <p:nvPr/>
        </p:nvSpPr>
        <p:spPr>
          <a:xfrm>
            <a:off x="2894526" y="254205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82" name="Google Shape;175;p17"/>
          <p:cNvSpPr txBox="1"/>
          <p:nvPr/>
        </p:nvSpPr>
        <p:spPr>
          <a:xfrm>
            <a:off x="4472732" y="250496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84" name="Google Shape;175;p17"/>
          <p:cNvSpPr txBox="1"/>
          <p:nvPr/>
        </p:nvSpPr>
        <p:spPr>
          <a:xfrm>
            <a:off x="4347245" y="369063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85" name="Google Shape;175;p17"/>
          <p:cNvSpPr txBox="1"/>
          <p:nvPr/>
        </p:nvSpPr>
        <p:spPr>
          <a:xfrm>
            <a:off x="5741044" y="310781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86" name="Google Shape;175;p17"/>
          <p:cNvSpPr txBox="1"/>
          <p:nvPr/>
        </p:nvSpPr>
        <p:spPr>
          <a:xfrm>
            <a:off x="1668311" y="311631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87" name="Google Shape;175;p17"/>
          <p:cNvSpPr txBox="1"/>
          <p:nvPr/>
        </p:nvSpPr>
        <p:spPr>
          <a:xfrm>
            <a:off x="3590799" y="417408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88" name="Google Shape;175;p17"/>
          <p:cNvSpPr txBox="1"/>
          <p:nvPr/>
        </p:nvSpPr>
        <p:spPr>
          <a:xfrm>
            <a:off x="2492109" y="410224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89" name="Google Shape;175;p17"/>
          <p:cNvSpPr txBox="1"/>
          <p:nvPr/>
        </p:nvSpPr>
        <p:spPr>
          <a:xfrm>
            <a:off x="3282838" y="319547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90" name="Google Shape;175;p17"/>
          <p:cNvSpPr txBox="1"/>
          <p:nvPr/>
        </p:nvSpPr>
        <p:spPr>
          <a:xfrm>
            <a:off x="4423519" y="463041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91" name="Google Shape;175;p17"/>
          <p:cNvSpPr txBox="1"/>
          <p:nvPr/>
        </p:nvSpPr>
        <p:spPr>
          <a:xfrm>
            <a:off x="1997642" y="371688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012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51074" cy="3880773"/>
          </a:xfrm>
        </p:spPr>
        <p:txBody>
          <a:bodyPr/>
          <a:lstStyle/>
          <a:p>
            <a:r>
              <a:rPr lang="en-US" smtClean="0"/>
              <a:t>Định nghĩa:</a:t>
            </a:r>
          </a:p>
          <a:p>
            <a:pPr lvl="1"/>
            <a:r>
              <a:rPr lang="en-US" smtClean="0"/>
              <a:t>Cây khung là cây chứa tất cả các đỉnh của đồ thị và không có chu trình</a:t>
            </a:r>
          </a:p>
          <a:p>
            <a:pPr lvl="1"/>
            <a:r>
              <a:rPr lang="en-US" smtClean="0"/>
              <a:t>Có thể tìm cây khung bằng BFS hoặc DFS (how?)</a:t>
            </a:r>
          </a:p>
          <a:p>
            <a:r>
              <a:rPr lang="en-US" smtClean="0"/>
              <a:t>Cây khung nhỏ nhất:</a:t>
            </a:r>
          </a:p>
          <a:p>
            <a:pPr lvl="1"/>
            <a:r>
              <a:rPr lang="en-US" smtClean="0"/>
              <a:t>Tổng các trọng số nhỏ nhất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52" y="5622157"/>
            <a:ext cx="6347714" cy="66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Chú ý: Đồ thị vô hướng và liên thông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5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26118"/>
            <a:ext cx="6347713" cy="1320800"/>
          </a:xfrm>
        </p:spPr>
        <p:txBody>
          <a:bodyPr/>
          <a:lstStyle/>
          <a:p>
            <a:r>
              <a:rPr lang="en-US"/>
              <a:t>Cây </a:t>
            </a:r>
            <a:r>
              <a:rPr lang="en-US" smtClean="0"/>
              <a:t>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46" y="1014355"/>
            <a:ext cx="6347714" cy="3880773"/>
          </a:xfrm>
        </p:spPr>
        <p:txBody>
          <a:bodyPr/>
          <a:lstStyle/>
          <a:p>
            <a:r>
              <a:rPr lang="en-US" smtClean="0"/>
              <a:t>Tính chất của cây khung:</a:t>
            </a:r>
          </a:p>
          <a:p>
            <a:pPr lvl="1"/>
            <a:r>
              <a:rPr lang="en-US" smtClean="0"/>
              <a:t>Gọi T = danh sách các cạnh thuộc cây khung</a:t>
            </a:r>
          </a:p>
          <a:p>
            <a:pPr lvl="1"/>
            <a:r>
              <a:rPr lang="en-US" smtClean="0"/>
              <a:t>T = e</a:t>
            </a:r>
            <a:r>
              <a:rPr lang="en-US" baseline="-25000" smtClean="0"/>
              <a:t>1</a:t>
            </a:r>
            <a:r>
              <a:rPr lang="en-US" smtClean="0"/>
              <a:t>, e</a:t>
            </a:r>
            <a:r>
              <a:rPr lang="en-US" baseline="-25000" smtClean="0"/>
              <a:t>2</a:t>
            </a:r>
            <a:r>
              <a:rPr lang="en-US" smtClean="0"/>
              <a:t>, ..., e</a:t>
            </a:r>
            <a:r>
              <a:rPr lang="en-US" baseline="-25000" smtClean="0"/>
              <a:t>N-1</a:t>
            </a:r>
          </a:p>
          <a:p>
            <a:r>
              <a:rPr lang="en-US" smtClean="0"/>
              <a:t>Bỏ bất cứ e</a:t>
            </a:r>
            <a:r>
              <a:rPr lang="en-US" baseline="-25000" smtClean="0"/>
              <a:t>i  </a:t>
            </a:r>
            <a:r>
              <a:rPr lang="en-US" smtClean="0"/>
              <a:t>sẽ thu được không phải là cây khung nữa</a:t>
            </a:r>
          </a:p>
          <a:p>
            <a:r>
              <a:rPr lang="en-US" smtClean="0"/>
              <a:t>Thêm vào bất cứ cạnh nào sẽ tạo thành chu trình</a:t>
            </a:r>
            <a:endParaRPr lang="en-US"/>
          </a:p>
          <a:p>
            <a:pPr lvl="1"/>
            <a:endParaRPr lang="en-US" baseline="-25000" smtClean="0"/>
          </a:p>
          <a:p>
            <a:pPr lvl="1"/>
            <a:endParaRPr lang="en-US" baseline="-25000"/>
          </a:p>
          <a:p>
            <a:pPr lvl="1"/>
            <a:endParaRPr lang="en-US" baseline="-25000" smtClean="0"/>
          </a:p>
          <a:p>
            <a:pPr lvl="1"/>
            <a:endParaRPr lang="en-US" baseline="-25000"/>
          </a:p>
          <a:p>
            <a:pPr lvl="1"/>
            <a:endParaRPr lang="en-US" baseline="-25000" smtClean="0"/>
          </a:p>
          <a:p>
            <a:pPr lvl="1"/>
            <a:endParaRPr lang="en-US" baseline="-25000"/>
          </a:p>
          <a:p>
            <a:pPr lvl="1"/>
            <a:endParaRPr lang="en-US" baseline="-25000" smtClean="0"/>
          </a:p>
          <a:p>
            <a:pPr lvl="1"/>
            <a:endParaRPr lang="en-US" baseline="-25000"/>
          </a:p>
          <a:p>
            <a:pPr lvl="1"/>
            <a:endParaRPr lang="en-US" baseline="-25000" smtClean="0"/>
          </a:p>
          <a:p>
            <a:pPr lvl="1"/>
            <a:endParaRPr lang="en-US" baseline="-25000"/>
          </a:p>
          <a:p>
            <a:pPr lvl="1"/>
            <a:endParaRPr lang="vi-VN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1223676" y="46819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2181731" y="359349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3783455" y="358879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5115369" y="359349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2181731" y="566283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3009540" y="466290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3753863" y="567667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5147385" y="566720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3" name="Google Shape;164;p17"/>
          <p:cNvSpPr/>
          <p:nvPr/>
        </p:nvSpPr>
        <p:spPr>
          <a:xfrm>
            <a:off x="6046782" y="460101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4" name="Google Shape;167;p17"/>
          <p:cNvCxnSpPr>
            <a:endCxn id="5" idx="7"/>
          </p:cNvCxnSpPr>
          <p:nvPr/>
        </p:nvCxnSpPr>
        <p:spPr>
          <a:xfrm flipH="1">
            <a:off x="1613921" y="4000092"/>
            <a:ext cx="681194" cy="74880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endCxn id="10" idx="7"/>
          </p:cNvCxnSpPr>
          <p:nvPr/>
        </p:nvCxnSpPr>
        <p:spPr>
          <a:xfrm flipH="1">
            <a:off x="3399785" y="4011446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>
            <a:stCxn id="10" idx="3"/>
          </p:cNvCxnSpPr>
          <p:nvPr/>
        </p:nvCxnSpPr>
        <p:spPr>
          <a:xfrm flipH="1">
            <a:off x="2553433" y="5053153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/>
          <p:nvPr/>
        </p:nvCxnSpPr>
        <p:spPr>
          <a:xfrm flipH="1">
            <a:off x="5527070" y="4993057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stCxn id="8" idx="5"/>
            <a:endCxn id="13" idx="1"/>
          </p:cNvCxnSpPr>
          <p:nvPr/>
        </p:nvCxnSpPr>
        <p:spPr>
          <a:xfrm>
            <a:off x="5505614" y="3983741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endCxn id="12" idx="1"/>
          </p:cNvCxnSpPr>
          <p:nvPr/>
        </p:nvCxnSpPr>
        <p:spPr>
          <a:xfrm>
            <a:off x="4109010" y="3990867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>
            <a:stCxn id="7" idx="6"/>
            <a:endCxn id="8" idx="2"/>
          </p:cNvCxnSpPr>
          <p:nvPr/>
        </p:nvCxnSpPr>
        <p:spPr>
          <a:xfrm>
            <a:off x="4240655" y="3817399"/>
            <a:ext cx="874714" cy="469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/>
          <p:nvPr/>
        </p:nvCxnSpPr>
        <p:spPr>
          <a:xfrm>
            <a:off x="3386993" y="5032244"/>
            <a:ext cx="559240" cy="66911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stCxn id="5" idx="5"/>
            <a:endCxn id="9" idx="1"/>
          </p:cNvCxnSpPr>
          <p:nvPr/>
        </p:nvCxnSpPr>
        <p:spPr>
          <a:xfrm>
            <a:off x="1613921" y="5072189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7" idx="2"/>
          </p:cNvCxnSpPr>
          <p:nvPr/>
        </p:nvCxnSpPr>
        <p:spPr>
          <a:xfrm flipV="1">
            <a:off x="2636295" y="3817399"/>
            <a:ext cx="1147160" cy="5251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2" idx="2"/>
          </p:cNvCxnSpPr>
          <p:nvPr/>
        </p:nvCxnSpPr>
        <p:spPr>
          <a:xfrm flipV="1">
            <a:off x="4175884" y="5895805"/>
            <a:ext cx="971501" cy="7126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endCxn id="11" idx="2"/>
          </p:cNvCxnSpPr>
          <p:nvPr/>
        </p:nvCxnSpPr>
        <p:spPr>
          <a:xfrm>
            <a:off x="2614154" y="5886736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stCxn id="12" idx="0"/>
          </p:cNvCxnSpPr>
          <p:nvPr/>
        </p:nvCxnSpPr>
        <p:spPr>
          <a:xfrm flipH="1" flipV="1">
            <a:off x="5316728" y="4045999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7;p17"/>
          <p:cNvCxnSpPr>
            <a:endCxn id="9" idx="0"/>
          </p:cNvCxnSpPr>
          <p:nvPr/>
        </p:nvCxnSpPr>
        <p:spPr>
          <a:xfrm>
            <a:off x="2376893" y="4045308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5;p17"/>
          <p:cNvSpPr txBox="1"/>
          <p:nvPr/>
        </p:nvSpPr>
        <p:spPr>
          <a:xfrm>
            <a:off x="2972652" y="557120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1522809" y="532237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5766510" y="537331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921005" y="468007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2894526" y="3498023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4472732" y="3460934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4347245" y="464659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5741044" y="4063776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1668311" y="407228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3590799" y="513005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2492109" y="505821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3282838" y="415144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4423519" y="558638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1" name="Google Shape;175;p17"/>
          <p:cNvSpPr txBox="1"/>
          <p:nvPr/>
        </p:nvSpPr>
        <p:spPr>
          <a:xfrm>
            <a:off x="1966267" y="464134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8996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6" y="1557917"/>
            <a:ext cx="6347714" cy="3880773"/>
          </a:xfrm>
        </p:spPr>
        <p:txBody>
          <a:bodyPr/>
          <a:lstStyle/>
          <a:p>
            <a:r>
              <a:rPr lang="en-US" smtClean="0"/>
              <a:t>Định lí 1: Gọi T </a:t>
            </a:r>
            <a:r>
              <a:rPr lang="en-US"/>
              <a:t>= e</a:t>
            </a:r>
            <a:r>
              <a:rPr lang="en-US" baseline="-25000"/>
              <a:t>1</a:t>
            </a:r>
            <a:r>
              <a:rPr lang="en-US"/>
              <a:t>, e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smtClean="0"/>
              <a:t>e</a:t>
            </a:r>
            <a:r>
              <a:rPr lang="en-US" baseline="-25000" smtClean="0"/>
              <a:t>N-1 </a:t>
            </a:r>
            <a:r>
              <a:rPr lang="en-US" smtClean="0"/>
              <a:t>là cây khung nhỏ nhất</a:t>
            </a:r>
          </a:p>
          <a:p>
            <a:pPr lvl="1"/>
            <a:r>
              <a:rPr lang="en-US" smtClean="0"/>
              <a:t>Giả sử thêm cạnh f nối u đến v và tạo thành chu trình C</a:t>
            </a:r>
          </a:p>
          <a:p>
            <a:pPr lvl="1"/>
            <a:r>
              <a:rPr lang="en-US" smtClean="0"/>
              <a:t>Thì trọng số của f &gt;= tất cả các cạnh còn lại của chu trình C</a:t>
            </a:r>
          </a:p>
          <a:p>
            <a:pPr lvl="1"/>
            <a:r>
              <a:rPr lang="en-US" smtClean="0"/>
              <a:t>Nếu có cạnh weight(e</a:t>
            </a:r>
            <a:r>
              <a:rPr lang="en-US" baseline="-25000" smtClean="0"/>
              <a:t>i</a:t>
            </a:r>
            <a:r>
              <a:rPr lang="en-US" smtClean="0"/>
              <a:t>) &gt; weight(f) thì thay e</a:t>
            </a:r>
            <a:r>
              <a:rPr lang="en-US" baseline="-25000" smtClean="0"/>
              <a:t>i </a:t>
            </a:r>
            <a:r>
              <a:rPr lang="en-US" smtClean="0"/>
              <a:t>bằng f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1223676" y="468194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2181731" y="359349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3783455" y="358879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5115369" y="359349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2181731" y="5662833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3009540" y="4662908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3753863" y="567667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5147385" y="566720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3" name="Google Shape;164;p17"/>
          <p:cNvSpPr/>
          <p:nvPr/>
        </p:nvSpPr>
        <p:spPr>
          <a:xfrm>
            <a:off x="6046782" y="460101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4" name="Google Shape;167;p17"/>
          <p:cNvCxnSpPr>
            <a:endCxn id="5" idx="7"/>
          </p:cNvCxnSpPr>
          <p:nvPr/>
        </p:nvCxnSpPr>
        <p:spPr>
          <a:xfrm flipH="1">
            <a:off x="1613921" y="4000092"/>
            <a:ext cx="681194" cy="74880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endCxn id="10" idx="7"/>
          </p:cNvCxnSpPr>
          <p:nvPr/>
        </p:nvCxnSpPr>
        <p:spPr>
          <a:xfrm flipH="1">
            <a:off x="3399785" y="4011446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>
            <a:stCxn id="10" idx="3"/>
          </p:cNvCxnSpPr>
          <p:nvPr/>
        </p:nvCxnSpPr>
        <p:spPr>
          <a:xfrm flipH="1">
            <a:off x="2553433" y="5053153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/>
          <p:nvPr/>
        </p:nvCxnSpPr>
        <p:spPr>
          <a:xfrm flipH="1">
            <a:off x="5527070" y="4993057"/>
            <a:ext cx="563175" cy="7184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stCxn id="8" idx="5"/>
            <a:endCxn id="13" idx="1"/>
          </p:cNvCxnSpPr>
          <p:nvPr/>
        </p:nvCxnSpPr>
        <p:spPr>
          <a:xfrm>
            <a:off x="5505614" y="3983741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endCxn id="12" idx="1"/>
          </p:cNvCxnSpPr>
          <p:nvPr/>
        </p:nvCxnSpPr>
        <p:spPr>
          <a:xfrm>
            <a:off x="4109010" y="3990867"/>
            <a:ext cx="1105330" cy="174329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>
            <a:stCxn id="7" idx="6"/>
            <a:endCxn id="8" idx="2"/>
          </p:cNvCxnSpPr>
          <p:nvPr/>
        </p:nvCxnSpPr>
        <p:spPr>
          <a:xfrm>
            <a:off x="4240655" y="3817399"/>
            <a:ext cx="874714" cy="469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/>
          <p:nvPr/>
        </p:nvCxnSpPr>
        <p:spPr>
          <a:xfrm>
            <a:off x="3386993" y="5032244"/>
            <a:ext cx="559240" cy="66911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stCxn id="5" idx="5"/>
            <a:endCxn id="9" idx="1"/>
          </p:cNvCxnSpPr>
          <p:nvPr/>
        </p:nvCxnSpPr>
        <p:spPr>
          <a:xfrm>
            <a:off x="1613921" y="5072189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7" idx="2"/>
          </p:cNvCxnSpPr>
          <p:nvPr/>
        </p:nvCxnSpPr>
        <p:spPr>
          <a:xfrm flipV="1">
            <a:off x="2636295" y="3817399"/>
            <a:ext cx="1147160" cy="5251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2" idx="2"/>
          </p:cNvCxnSpPr>
          <p:nvPr/>
        </p:nvCxnSpPr>
        <p:spPr>
          <a:xfrm flipV="1">
            <a:off x="4175884" y="5895805"/>
            <a:ext cx="971501" cy="7126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endCxn id="11" idx="2"/>
          </p:cNvCxnSpPr>
          <p:nvPr/>
        </p:nvCxnSpPr>
        <p:spPr>
          <a:xfrm>
            <a:off x="2614154" y="5886736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stCxn id="12" idx="0"/>
          </p:cNvCxnSpPr>
          <p:nvPr/>
        </p:nvCxnSpPr>
        <p:spPr>
          <a:xfrm flipH="1" flipV="1">
            <a:off x="5316728" y="4045999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7;p17"/>
          <p:cNvCxnSpPr>
            <a:endCxn id="9" idx="0"/>
          </p:cNvCxnSpPr>
          <p:nvPr/>
        </p:nvCxnSpPr>
        <p:spPr>
          <a:xfrm>
            <a:off x="2376893" y="4045308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5;p17"/>
          <p:cNvSpPr txBox="1"/>
          <p:nvPr/>
        </p:nvSpPr>
        <p:spPr>
          <a:xfrm>
            <a:off x="2972652" y="557120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1522809" y="532237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5766510" y="537331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921005" y="468007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2894526" y="3498023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4472732" y="3460934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4347245" y="4646595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5741044" y="4063776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1668311" y="4072282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3590799" y="513005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2492109" y="505821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3282838" y="415144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4423519" y="558638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1" name="Google Shape;175;p17"/>
          <p:cNvSpPr txBox="1"/>
          <p:nvPr/>
        </p:nvSpPr>
        <p:spPr>
          <a:xfrm>
            <a:off x="1935257" y="4701420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5333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56" y="296561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56" y="1049038"/>
            <a:ext cx="6347713" cy="3880773"/>
          </a:xfrm>
        </p:spPr>
        <p:txBody>
          <a:bodyPr/>
          <a:lstStyle/>
          <a:p>
            <a:r>
              <a:rPr lang="en-US" smtClean="0"/>
              <a:t>Định lý 2: </a:t>
            </a:r>
          </a:p>
          <a:p>
            <a:pPr lvl="1"/>
            <a:r>
              <a:rPr lang="en-US" smtClean="0"/>
              <a:t>Cho đồ thị có N đỉnh, N đỉnh được chia thành 2 tập hợp U và V rời nhau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smtClean="0"/>
              <a:t>U = {a, b, c, d, e, f}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smtClean="0"/>
              <a:t>V = {i, j, k}</a:t>
            </a:r>
          </a:p>
          <a:p>
            <a:pPr lvl="1"/>
            <a:r>
              <a:rPr lang="en-US" smtClean="0"/>
              <a:t>Gọi e là cạnh nhỏ nhất trong tất cả các cặp cạnh có thể nối giữa u thuộc U và v thuộc V</a:t>
            </a:r>
            <a:endParaRPr lang="en-US"/>
          </a:p>
          <a:p>
            <a:pPr lvl="1"/>
            <a:r>
              <a:rPr lang="en-US" smtClean="0"/>
              <a:t>Tồn tại cây khung nhỏ nhất chứa e</a:t>
            </a:r>
          </a:p>
          <a:p>
            <a:pPr marL="457200" lvl="1" indent="0">
              <a:buNone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Google Shape;164;p17"/>
          <p:cNvSpPr/>
          <p:nvPr/>
        </p:nvSpPr>
        <p:spPr>
          <a:xfrm>
            <a:off x="1223676" y="528462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6" name="Google Shape;164;p17"/>
          <p:cNvSpPr/>
          <p:nvPr/>
        </p:nvSpPr>
        <p:spPr>
          <a:xfrm>
            <a:off x="2181731" y="419617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7" name="Google Shape;164;p17"/>
          <p:cNvSpPr/>
          <p:nvPr/>
        </p:nvSpPr>
        <p:spPr>
          <a:xfrm>
            <a:off x="3783455" y="4191475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8" name="Google Shape;164;p17"/>
          <p:cNvSpPr/>
          <p:nvPr/>
        </p:nvSpPr>
        <p:spPr>
          <a:xfrm>
            <a:off x="5115369" y="4196172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9" name="Google Shape;164;p17"/>
          <p:cNvSpPr/>
          <p:nvPr/>
        </p:nvSpPr>
        <p:spPr>
          <a:xfrm>
            <a:off x="2181731" y="6265509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10" name="Google Shape;164;p17"/>
          <p:cNvSpPr/>
          <p:nvPr/>
        </p:nvSpPr>
        <p:spPr>
          <a:xfrm>
            <a:off x="3009540" y="5265584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e</a:t>
            </a:r>
            <a:endParaRPr/>
          </a:p>
        </p:txBody>
      </p:sp>
      <p:sp>
        <p:nvSpPr>
          <p:cNvPr id="11" name="Google Shape;164;p17"/>
          <p:cNvSpPr/>
          <p:nvPr/>
        </p:nvSpPr>
        <p:spPr>
          <a:xfrm>
            <a:off x="3753863" y="6279350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f</a:t>
            </a:r>
            <a:endParaRPr/>
          </a:p>
        </p:txBody>
      </p:sp>
      <p:sp>
        <p:nvSpPr>
          <p:cNvPr id="12" name="Google Shape;164;p17"/>
          <p:cNvSpPr/>
          <p:nvPr/>
        </p:nvSpPr>
        <p:spPr>
          <a:xfrm>
            <a:off x="5147385" y="6269881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k</a:t>
            </a:r>
            <a:endParaRPr/>
          </a:p>
        </p:txBody>
      </p:sp>
      <p:sp>
        <p:nvSpPr>
          <p:cNvPr id="13" name="Google Shape;164;p17"/>
          <p:cNvSpPr/>
          <p:nvPr/>
        </p:nvSpPr>
        <p:spPr>
          <a:xfrm>
            <a:off x="6046782" y="5203686"/>
            <a:ext cx="457200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"/>
                <a:sym typeface="Helvetica Neue"/>
              </a:rPr>
              <a:t>j</a:t>
            </a:r>
            <a:endParaRPr/>
          </a:p>
        </p:txBody>
      </p:sp>
      <p:cxnSp>
        <p:nvCxnSpPr>
          <p:cNvPr id="14" name="Google Shape;167;p17"/>
          <p:cNvCxnSpPr>
            <a:endCxn id="5" idx="7"/>
          </p:cNvCxnSpPr>
          <p:nvPr/>
        </p:nvCxnSpPr>
        <p:spPr>
          <a:xfrm flipH="1">
            <a:off x="1613921" y="4602768"/>
            <a:ext cx="681194" cy="74880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7;p17"/>
          <p:cNvCxnSpPr>
            <a:endCxn id="10" idx="7"/>
          </p:cNvCxnSpPr>
          <p:nvPr/>
        </p:nvCxnSpPr>
        <p:spPr>
          <a:xfrm flipH="1">
            <a:off x="3399785" y="4614122"/>
            <a:ext cx="563175" cy="71841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7;p17"/>
          <p:cNvCxnSpPr>
            <a:stCxn id="10" idx="3"/>
          </p:cNvCxnSpPr>
          <p:nvPr/>
        </p:nvCxnSpPr>
        <p:spPr>
          <a:xfrm flipH="1">
            <a:off x="2553433" y="5655829"/>
            <a:ext cx="523062" cy="6809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67;p17"/>
          <p:cNvCxnSpPr/>
          <p:nvPr/>
        </p:nvCxnSpPr>
        <p:spPr>
          <a:xfrm flipH="1">
            <a:off x="5527070" y="5595733"/>
            <a:ext cx="563175" cy="718417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67;p17"/>
          <p:cNvCxnSpPr>
            <a:stCxn id="8" idx="5"/>
            <a:endCxn id="13" idx="1"/>
          </p:cNvCxnSpPr>
          <p:nvPr/>
        </p:nvCxnSpPr>
        <p:spPr>
          <a:xfrm>
            <a:off x="5505614" y="4586417"/>
            <a:ext cx="608123" cy="68422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67;p17"/>
          <p:cNvCxnSpPr>
            <a:endCxn id="12" idx="1"/>
          </p:cNvCxnSpPr>
          <p:nvPr/>
        </p:nvCxnSpPr>
        <p:spPr>
          <a:xfrm>
            <a:off x="4109010" y="4593543"/>
            <a:ext cx="1105330" cy="1743293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67;p17"/>
          <p:cNvCxnSpPr>
            <a:stCxn id="7" idx="6"/>
            <a:endCxn id="8" idx="2"/>
          </p:cNvCxnSpPr>
          <p:nvPr/>
        </p:nvCxnSpPr>
        <p:spPr>
          <a:xfrm>
            <a:off x="4240655" y="4420075"/>
            <a:ext cx="874714" cy="469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67;p17"/>
          <p:cNvCxnSpPr/>
          <p:nvPr/>
        </p:nvCxnSpPr>
        <p:spPr>
          <a:xfrm>
            <a:off x="3386993" y="5634920"/>
            <a:ext cx="559240" cy="66911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67;p17"/>
          <p:cNvCxnSpPr>
            <a:stCxn id="5" idx="5"/>
            <a:endCxn id="9" idx="1"/>
          </p:cNvCxnSpPr>
          <p:nvPr/>
        </p:nvCxnSpPr>
        <p:spPr>
          <a:xfrm>
            <a:off x="1613921" y="5674865"/>
            <a:ext cx="634765" cy="657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67;p17"/>
          <p:cNvCxnSpPr>
            <a:endCxn id="7" idx="2"/>
          </p:cNvCxnSpPr>
          <p:nvPr/>
        </p:nvCxnSpPr>
        <p:spPr>
          <a:xfrm flipV="1">
            <a:off x="2636295" y="4420075"/>
            <a:ext cx="1147160" cy="5251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67;p17"/>
          <p:cNvCxnSpPr>
            <a:endCxn id="12" idx="2"/>
          </p:cNvCxnSpPr>
          <p:nvPr/>
        </p:nvCxnSpPr>
        <p:spPr>
          <a:xfrm flipV="1">
            <a:off x="4175884" y="6498481"/>
            <a:ext cx="971501" cy="7126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67;p17"/>
          <p:cNvCxnSpPr>
            <a:endCxn id="11" idx="2"/>
          </p:cNvCxnSpPr>
          <p:nvPr/>
        </p:nvCxnSpPr>
        <p:spPr>
          <a:xfrm>
            <a:off x="2614154" y="6489412"/>
            <a:ext cx="1139709" cy="18538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67;p17"/>
          <p:cNvCxnSpPr>
            <a:stCxn id="12" idx="0"/>
          </p:cNvCxnSpPr>
          <p:nvPr/>
        </p:nvCxnSpPr>
        <p:spPr>
          <a:xfrm flipH="1" flipV="1">
            <a:off x="5316728" y="4648675"/>
            <a:ext cx="59257" cy="16212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67;p17"/>
          <p:cNvCxnSpPr>
            <a:endCxn id="9" idx="0"/>
          </p:cNvCxnSpPr>
          <p:nvPr/>
        </p:nvCxnSpPr>
        <p:spPr>
          <a:xfrm>
            <a:off x="2376893" y="4647984"/>
            <a:ext cx="33438" cy="1617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5;p17"/>
          <p:cNvSpPr txBox="1"/>
          <p:nvPr/>
        </p:nvSpPr>
        <p:spPr>
          <a:xfrm>
            <a:off x="2972652" y="6173883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</a:t>
            </a:r>
            <a:endParaRPr sz="1600"/>
          </a:p>
        </p:txBody>
      </p:sp>
      <p:sp>
        <p:nvSpPr>
          <p:cNvPr id="29" name="Google Shape;175;p17"/>
          <p:cNvSpPr txBox="1"/>
          <p:nvPr/>
        </p:nvSpPr>
        <p:spPr>
          <a:xfrm>
            <a:off x="1522809" y="592505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0" name="Google Shape;175;p17"/>
          <p:cNvSpPr txBox="1"/>
          <p:nvPr/>
        </p:nvSpPr>
        <p:spPr>
          <a:xfrm>
            <a:off x="5766510" y="5975991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1" name="Google Shape;175;p17"/>
          <p:cNvSpPr txBox="1"/>
          <p:nvPr/>
        </p:nvSpPr>
        <p:spPr>
          <a:xfrm>
            <a:off x="4921005" y="528274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12</a:t>
            </a:r>
            <a:endParaRPr sz="1600"/>
          </a:p>
        </p:txBody>
      </p:sp>
      <p:sp>
        <p:nvSpPr>
          <p:cNvPr id="32" name="Google Shape;175;p17"/>
          <p:cNvSpPr txBox="1"/>
          <p:nvPr/>
        </p:nvSpPr>
        <p:spPr>
          <a:xfrm>
            <a:off x="2894526" y="4100699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  <p:sp>
        <p:nvSpPr>
          <p:cNvPr id="33" name="Google Shape;175;p17"/>
          <p:cNvSpPr txBox="1"/>
          <p:nvPr/>
        </p:nvSpPr>
        <p:spPr>
          <a:xfrm>
            <a:off x="4392194" y="522814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5</a:t>
            </a:r>
            <a:endParaRPr sz="1600"/>
          </a:p>
        </p:txBody>
      </p:sp>
      <p:sp>
        <p:nvSpPr>
          <p:cNvPr id="34" name="Google Shape;175;p17"/>
          <p:cNvSpPr txBox="1"/>
          <p:nvPr/>
        </p:nvSpPr>
        <p:spPr>
          <a:xfrm>
            <a:off x="5741044" y="4666452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2</a:t>
            </a:r>
            <a:endParaRPr sz="1600"/>
          </a:p>
        </p:txBody>
      </p:sp>
      <p:sp>
        <p:nvSpPr>
          <p:cNvPr id="35" name="Google Shape;175;p17"/>
          <p:cNvSpPr txBox="1"/>
          <p:nvPr/>
        </p:nvSpPr>
        <p:spPr>
          <a:xfrm>
            <a:off x="1668311" y="4674958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36" name="Google Shape;175;p17"/>
          <p:cNvSpPr txBox="1"/>
          <p:nvPr/>
        </p:nvSpPr>
        <p:spPr>
          <a:xfrm>
            <a:off x="3590799" y="5732727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7" name="Google Shape;175;p17"/>
          <p:cNvSpPr txBox="1"/>
          <p:nvPr/>
        </p:nvSpPr>
        <p:spPr>
          <a:xfrm>
            <a:off x="2492109" y="566088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3</a:t>
            </a:r>
            <a:endParaRPr sz="1600"/>
          </a:p>
        </p:txBody>
      </p:sp>
      <p:sp>
        <p:nvSpPr>
          <p:cNvPr id="38" name="Google Shape;175;p17"/>
          <p:cNvSpPr txBox="1"/>
          <p:nvPr/>
        </p:nvSpPr>
        <p:spPr>
          <a:xfrm>
            <a:off x="3282838" y="475411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7</a:t>
            </a:r>
            <a:endParaRPr sz="1600"/>
          </a:p>
        </p:txBody>
      </p:sp>
      <p:sp>
        <p:nvSpPr>
          <p:cNvPr id="39" name="Google Shape;175;p17"/>
          <p:cNvSpPr txBox="1"/>
          <p:nvPr/>
        </p:nvSpPr>
        <p:spPr>
          <a:xfrm>
            <a:off x="4423519" y="6189059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6</a:t>
            </a:r>
            <a:endParaRPr sz="1600"/>
          </a:p>
        </p:txBody>
      </p:sp>
      <p:sp>
        <p:nvSpPr>
          <p:cNvPr id="40" name="Google Shape;175;p17"/>
          <p:cNvSpPr txBox="1"/>
          <p:nvPr/>
        </p:nvSpPr>
        <p:spPr>
          <a:xfrm>
            <a:off x="1935257" y="5304096"/>
            <a:ext cx="6965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10</a:t>
            </a:r>
            <a:endParaRPr sz="1600"/>
          </a:p>
        </p:txBody>
      </p:sp>
      <p:sp>
        <p:nvSpPr>
          <p:cNvPr id="42" name="Google Shape;175;p17"/>
          <p:cNvSpPr txBox="1"/>
          <p:nvPr/>
        </p:nvSpPr>
        <p:spPr>
          <a:xfrm>
            <a:off x="4441542" y="4063610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8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578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36" y="241841"/>
            <a:ext cx="6347713" cy="1320800"/>
          </a:xfrm>
        </p:spPr>
        <p:txBody>
          <a:bodyPr/>
          <a:lstStyle/>
          <a:p>
            <a:r>
              <a:rPr lang="en-US"/>
              <a:t>Cây khung nhỏ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70" y="952743"/>
            <a:ext cx="6403412" cy="3880773"/>
          </a:xfrm>
        </p:spPr>
        <p:txBody>
          <a:bodyPr/>
          <a:lstStyle/>
          <a:p>
            <a:r>
              <a:rPr lang="en-US" smtClean="0"/>
              <a:t>Chứng minh định lý 2 bằng phản chứng:</a:t>
            </a:r>
          </a:p>
          <a:p>
            <a:pPr lvl="1"/>
            <a:r>
              <a:rPr lang="en-US" smtClean="0"/>
              <a:t>Giả sử có T là cây khung nhỏ nhất, và e không thuộc T</a:t>
            </a:r>
          </a:p>
          <a:p>
            <a:pPr lvl="1"/>
            <a:r>
              <a:rPr lang="en-US" smtClean="0"/>
              <a:t>Xét chu trình tạo bởi T + e</a:t>
            </a:r>
          </a:p>
          <a:p>
            <a:pPr lvl="1"/>
            <a:r>
              <a:rPr lang="en-US" smtClean="0"/>
              <a:t>Tồn tại ít nhất 1 cạnh e' nối từ U sang V -&gt; e' &gt;= e</a:t>
            </a:r>
          </a:p>
          <a:p>
            <a:pPr lvl="1"/>
            <a:r>
              <a:rPr lang="en-US" smtClean="0"/>
              <a:t>Từ định lí 1 suy ra cạnh e' với e phải có trọng số = nhau</a:t>
            </a:r>
          </a:p>
          <a:p>
            <a:pPr marL="457200" lvl="1" indent="0">
              <a:buNone/>
            </a:pPr>
            <a:r>
              <a:rPr lang="en-US" smtClean="0"/>
              <a:t>-&gt; có thể thay e' = e để được cây khung nhỏ nhất có trọng số không đổi và chứa e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r>
              <a:rPr lang="en-US" smtClean="0"/>
              <a:t>Ai hiểu được chứng minh trên thì về tìm hiểu lý thuyết đồ thị (Graph Theory)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1537855" y="3491345"/>
            <a:ext cx="2067790" cy="1922319"/>
          </a:xfrm>
          <a:custGeom>
            <a:avLst/>
            <a:gdLst>
              <a:gd name="connsiteX0" fmla="*/ 872836 w 2067790"/>
              <a:gd name="connsiteY0" fmla="*/ 0 h 1922319"/>
              <a:gd name="connsiteX1" fmla="*/ 872836 w 2067790"/>
              <a:gd name="connsiteY1" fmla="*/ 0 h 1922319"/>
              <a:gd name="connsiteX2" fmla="*/ 1018309 w 2067790"/>
              <a:gd name="connsiteY2" fmla="*/ 20782 h 1922319"/>
              <a:gd name="connsiteX3" fmla="*/ 1194954 w 2067790"/>
              <a:gd name="connsiteY3" fmla="*/ 83128 h 1922319"/>
              <a:gd name="connsiteX4" fmla="*/ 1288472 w 2067790"/>
              <a:gd name="connsiteY4" fmla="*/ 114300 h 1922319"/>
              <a:gd name="connsiteX5" fmla="*/ 1319645 w 2067790"/>
              <a:gd name="connsiteY5" fmla="*/ 124691 h 1922319"/>
              <a:gd name="connsiteX6" fmla="*/ 1350818 w 2067790"/>
              <a:gd name="connsiteY6" fmla="*/ 135082 h 1922319"/>
              <a:gd name="connsiteX7" fmla="*/ 1423554 w 2067790"/>
              <a:gd name="connsiteY7" fmla="*/ 176646 h 1922319"/>
              <a:gd name="connsiteX8" fmla="*/ 1517072 w 2067790"/>
              <a:gd name="connsiteY8" fmla="*/ 218210 h 1922319"/>
              <a:gd name="connsiteX9" fmla="*/ 1693718 w 2067790"/>
              <a:gd name="connsiteY9" fmla="*/ 270164 h 1922319"/>
              <a:gd name="connsiteX10" fmla="*/ 1766454 w 2067790"/>
              <a:gd name="connsiteY10" fmla="*/ 311728 h 1922319"/>
              <a:gd name="connsiteX11" fmla="*/ 1808018 w 2067790"/>
              <a:gd name="connsiteY11" fmla="*/ 342900 h 1922319"/>
              <a:gd name="connsiteX12" fmla="*/ 1849581 w 2067790"/>
              <a:gd name="connsiteY12" fmla="*/ 384464 h 1922319"/>
              <a:gd name="connsiteX13" fmla="*/ 1943100 w 2067790"/>
              <a:gd name="connsiteY13" fmla="*/ 457200 h 1922319"/>
              <a:gd name="connsiteX14" fmla="*/ 1963881 w 2067790"/>
              <a:gd name="connsiteY14" fmla="*/ 665019 h 1922319"/>
              <a:gd name="connsiteX15" fmla="*/ 1963881 w 2067790"/>
              <a:gd name="connsiteY15" fmla="*/ 758537 h 1922319"/>
              <a:gd name="connsiteX16" fmla="*/ 2067790 w 2067790"/>
              <a:gd name="connsiteY16" fmla="*/ 1236519 h 1922319"/>
              <a:gd name="connsiteX17" fmla="*/ 1683327 w 2067790"/>
              <a:gd name="connsiteY17" fmla="*/ 1735282 h 1922319"/>
              <a:gd name="connsiteX18" fmla="*/ 758536 w 2067790"/>
              <a:gd name="connsiteY18" fmla="*/ 1922319 h 1922319"/>
              <a:gd name="connsiteX19" fmla="*/ 187036 w 2067790"/>
              <a:gd name="connsiteY19" fmla="*/ 1194955 h 1922319"/>
              <a:gd name="connsiteX20" fmla="*/ 0 w 2067790"/>
              <a:gd name="connsiteY20" fmla="*/ 581891 h 1922319"/>
              <a:gd name="connsiteX21" fmla="*/ 872836 w 2067790"/>
              <a:gd name="connsiteY21" fmla="*/ 0 h 192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7790" h="1922319">
                <a:moveTo>
                  <a:pt x="872836" y="0"/>
                </a:moveTo>
                <a:lnTo>
                  <a:pt x="872836" y="0"/>
                </a:lnTo>
                <a:cubicBezTo>
                  <a:pt x="921327" y="6927"/>
                  <a:pt x="970580" y="9768"/>
                  <a:pt x="1018309" y="20782"/>
                </a:cubicBezTo>
                <a:cubicBezTo>
                  <a:pt x="1110339" y="42020"/>
                  <a:pt x="1123760" y="57239"/>
                  <a:pt x="1194954" y="83128"/>
                </a:cubicBezTo>
                <a:cubicBezTo>
                  <a:pt x="1195016" y="83151"/>
                  <a:pt x="1272854" y="109094"/>
                  <a:pt x="1288472" y="114300"/>
                </a:cubicBezTo>
                <a:lnTo>
                  <a:pt x="1319645" y="124691"/>
                </a:lnTo>
                <a:lnTo>
                  <a:pt x="1350818" y="135082"/>
                </a:lnTo>
                <a:cubicBezTo>
                  <a:pt x="1386908" y="159143"/>
                  <a:pt x="1380706" y="156870"/>
                  <a:pt x="1423554" y="176646"/>
                </a:cubicBezTo>
                <a:cubicBezTo>
                  <a:pt x="1454527" y="190941"/>
                  <a:pt x="1484710" y="207423"/>
                  <a:pt x="1517072" y="218210"/>
                </a:cubicBezTo>
                <a:cubicBezTo>
                  <a:pt x="1741705" y="293087"/>
                  <a:pt x="1485953" y="183595"/>
                  <a:pt x="1693718" y="270164"/>
                </a:cubicBezTo>
                <a:cubicBezTo>
                  <a:pt x="1722941" y="282340"/>
                  <a:pt x="1741347" y="293795"/>
                  <a:pt x="1766454" y="311728"/>
                </a:cubicBezTo>
                <a:cubicBezTo>
                  <a:pt x="1780546" y="321794"/>
                  <a:pt x="1794985" y="331496"/>
                  <a:pt x="1808018" y="342900"/>
                </a:cubicBezTo>
                <a:cubicBezTo>
                  <a:pt x="1822763" y="355802"/>
                  <a:pt x="1834281" y="372224"/>
                  <a:pt x="1849581" y="384464"/>
                </a:cubicBezTo>
                <a:cubicBezTo>
                  <a:pt x="1973882" y="483906"/>
                  <a:pt x="1865008" y="379111"/>
                  <a:pt x="1943100" y="457200"/>
                </a:cubicBezTo>
                <a:cubicBezTo>
                  <a:pt x="1971339" y="541925"/>
                  <a:pt x="1957165" y="490393"/>
                  <a:pt x="1963881" y="665019"/>
                </a:cubicBezTo>
                <a:cubicBezTo>
                  <a:pt x="1965079" y="696169"/>
                  <a:pt x="1963881" y="727364"/>
                  <a:pt x="1963881" y="758537"/>
                </a:cubicBezTo>
                <a:lnTo>
                  <a:pt x="2067790" y="1236519"/>
                </a:lnTo>
                <a:lnTo>
                  <a:pt x="1683327" y="1735282"/>
                </a:lnTo>
                <a:lnTo>
                  <a:pt x="758536" y="1922319"/>
                </a:lnTo>
                <a:lnTo>
                  <a:pt x="187036" y="1194955"/>
                </a:lnTo>
                <a:lnTo>
                  <a:pt x="0" y="581891"/>
                </a:lnTo>
                <a:lnTo>
                  <a:pt x="872836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reeform 44"/>
          <p:cNvSpPr/>
          <p:nvPr/>
        </p:nvSpPr>
        <p:spPr>
          <a:xfrm>
            <a:off x="4073236" y="3449782"/>
            <a:ext cx="2005446" cy="1693718"/>
          </a:xfrm>
          <a:custGeom>
            <a:avLst/>
            <a:gdLst>
              <a:gd name="connsiteX0" fmla="*/ 1049482 w 2005446"/>
              <a:gd name="connsiteY0" fmla="*/ 0 h 1693718"/>
              <a:gd name="connsiteX1" fmla="*/ 197428 w 2005446"/>
              <a:gd name="connsiteY1" fmla="*/ 280554 h 1693718"/>
              <a:gd name="connsiteX2" fmla="*/ 0 w 2005446"/>
              <a:gd name="connsiteY2" fmla="*/ 1111827 h 1693718"/>
              <a:gd name="connsiteX3" fmla="*/ 176646 w 2005446"/>
              <a:gd name="connsiteY3" fmla="*/ 1423554 h 1693718"/>
              <a:gd name="connsiteX4" fmla="*/ 1080655 w 2005446"/>
              <a:gd name="connsiteY4" fmla="*/ 1693718 h 1693718"/>
              <a:gd name="connsiteX5" fmla="*/ 1943100 w 2005446"/>
              <a:gd name="connsiteY5" fmla="*/ 1267691 h 1693718"/>
              <a:gd name="connsiteX6" fmla="*/ 2005446 w 2005446"/>
              <a:gd name="connsiteY6" fmla="*/ 405245 h 1693718"/>
              <a:gd name="connsiteX7" fmla="*/ 1049482 w 2005446"/>
              <a:gd name="connsiteY7" fmla="*/ 0 h 169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5446" h="1693718">
                <a:moveTo>
                  <a:pt x="1049482" y="0"/>
                </a:moveTo>
                <a:lnTo>
                  <a:pt x="197428" y="280554"/>
                </a:lnTo>
                <a:lnTo>
                  <a:pt x="0" y="1111827"/>
                </a:lnTo>
                <a:lnTo>
                  <a:pt x="176646" y="1423554"/>
                </a:lnTo>
                <a:lnTo>
                  <a:pt x="1080655" y="1693718"/>
                </a:lnTo>
                <a:lnTo>
                  <a:pt x="1943100" y="1267691"/>
                </a:lnTo>
                <a:lnTo>
                  <a:pt x="2005446" y="405245"/>
                </a:lnTo>
                <a:lnTo>
                  <a:pt x="104948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270497" y="3969327"/>
            <a:ext cx="1072903" cy="910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75;p17"/>
          <p:cNvSpPr txBox="1"/>
          <p:nvPr/>
        </p:nvSpPr>
        <p:spPr>
          <a:xfrm>
            <a:off x="1896165" y="3834245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</a:t>
            </a:r>
            <a:endParaRPr sz="1600"/>
          </a:p>
        </p:txBody>
      </p:sp>
      <p:sp>
        <p:nvSpPr>
          <p:cNvPr id="49" name="Google Shape;175;p17"/>
          <p:cNvSpPr txBox="1"/>
          <p:nvPr/>
        </p:nvSpPr>
        <p:spPr>
          <a:xfrm>
            <a:off x="5298472" y="3673186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V</a:t>
            </a:r>
            <a:endParaRPr sz="1600"/>
          </a:p>
        </p:txBody>
      </p:sp>
      <p:sp>
        <p:nvSpPr>
          <p:cNvPr id="50" name="Google Shape;175;p17"/>
          <p:cNvSpPr txBox="1"/>
          <p:nvPr/>
        </p:nvSpPr>
        <p:spPr>
          <a:xfrm>
            <a:off x="3724964" y="3512127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cs typeface="Arial"/>
                <a:sym typeface="Arial"/>
              </a:rPr>
              <a:t>e</a:t>
            </a:r>
            <a:endParaRPr sz="160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26649" y="4612688"/>
            <a:ext cx="1394858" cy="675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75;p17"/>
          <p:cNvSpPr txBox="1"/>
          <p:nvPr/>
        </p:nvSpPr>
        <p:spPr>
          <a:xfrm>
            <a:off x="3719058" y="4666390"/>
            <a:ext cx="696543" cy="457200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e'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573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3024</TotalTime>
  <Words>2080</Words>
  <Application>Microsoft Macintosh PowerPoint</Application>
  <PresentationFormat>On-screen Show (4:3)</PresentationFormat>
  <Paragraphs>1120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Helvetica Neue</vt:lpstr>
      <vt:lpstr>Noto Sans Symbols</vt:lpstr>
      <vt:lpstr>Tahoma</vt:lpstr>
      <vt:lpstr>Times New Roman</vt:lpstr>
      <vt:lpstr>Trebuchet MS</vt:lpstr>
      <vt:lpstr>Wingdings</vt:lpstr>
      <vt:lpstr>Wingdings 3</vt:lpstr>
      <vt:lpstr>Facet</vt:lpstr>
      <vt:lpstr>Graph - 03 Minimum Spanning Tree </vt:lpstr>
      <vt:lpstr>Ôn tập</vt:lpstr>
      <vt:lpstr>Cây khung nhỏ nhất Minimum Spanning Tree (MST)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Step 1:</vt:lpstr>
      <vt:lpstr>Bài toán con: Hợp và Tìm kiếm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Cây khung nhỏ nhất</vt:lpstr>
      <vt:lpstr>Pseudocode</vt:lpstr>
      <vt:lpstr>Pseudocode</vt:lpstr>
      <vt:lpstr>Complexity</vt:lpstr>
      <vt:lpstr>Bài tập</vt:lpstr>
      <vt:lpstr>Thuật toán khác</vt:lpstr>
      <vt:lpstr>Prim for MST</vt:lpstr>
      <vt:lpstr>Thuật toán khác</vt:lpstr>
      <vt:lpstr>Tổng kết</vt:lpstr>
      <vt:lpstr>Tổng kết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thuật toán</dc:title>
  <dc:creator>cuong</dc:creator>
  <cp:lastModifiedBy>Microsoft Office User</cp:lastModifiedBy>
  <cp:revision>1070</cp:revision>
  <dcterms:created xsi:type="dcterms:W3CDTF">2018-09-09T07:53:43Z</dcterms:created>
  <dcterms:modified xsi:type="dcterms:W3CDTF">2018-11-15T02:58:47Z</dcterms:modified>
</cp:coreProperties>
</file>