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3" autoAdjust="0"/>
    <p:restoredTop sz="66245" autoAdjust="0"/>
  </p:normalViewPr>
  <p:slideViewPr>
    <p:cSldViewPr snapToGrid="0">
      <p:cViewPr>
        <p:scale>
          <a:sx n="75" d="100"/>
          <a:sy n="75" d="100"/>
        </p:scale>
        <p:origin x="146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605DA-FEB0-475B-9F95-BCC1DAEBD494}" type="datetimeFigureOut">
              <a:rPr lang="en-US" smtClean="0"/>
              <a:t>24/1/2019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C89A0-E22A-4BF3-A068-1829D033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0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Đặt vấn đề:</a:t>
            </a:r>
          </a:p>
          <a:p>
            <a:r>
              <a:rPr lang="en-US"/>
              <a:t>Hiện nay có nhiều ng</a:t>
            </a:r>
            <a:r>
              <a:rPr lang="vi-VN"/>
              <a:t>ư</a:t>
            </a:r>
            <a:r>
              <a:rPr lang="en-US"/>
              <a:t>ời không cân bằng đ</a:t>
            </a:r>
            <a:r>
              <a:rPr lang="vi-VN"/>
              <a:t>ư</a:t>
            </a:r>
            <a:r>
              <a:rPr lang="en-US"/>
              <a:t>ợc các chất dinh d</a:t>
            </a:r>
            <a:r>
              <a:rPr lang="vi-VN"/>
              <a:t>ư</a:t>
            </a:r>
            <a:r>
              <a:rPr lang="en-US"/>
              <a:t>ỡng trong khẩu phần ăn, và những ng</a:t>
            </a:r>
            <a:r>
              <a:rPr lang="vi-VN"/>
              <a:t>ư</a:t>
            </a:r>
            <a:r>
              <a:rPr lang="en-US"/>
              <a:t>ời mắc các bệnh lý phổ biến cũng cần biết rõ các thực phẩm và chất dinh d</a:t>
            </a:r>
            <a:r>
              <a:rPr lang="vi-VN"/>
              <a:t>ư</a:t>
            </a:r>
            <a:r>
              <a:rPr lang="en-US"/>
              <a:t>ỡng cần thiết cho quá trình phụ hồi bệnh hoặc hạn chế để phòng ngừa bệnh.</a:t>
            </a:r>
          </a:p>
          <a:p>
            <a:r>
              <a:rPr lang="en-US"/>
              <a:t>Ứng dụng của chúng em là ứng dụng tra cứu thực phẩm, dinh d</a:t>
            </a:r>
            <a:r>
              <a:rPr lang="vi-VN"/>
              <a:t>ư</a:t>
            </a:r>
            <a:r>
              <a:rPr lang="en-US"/>
              <a:t>ỡng các đặc điểm bệnh lý liên quan ……….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C89A0-E22A-4BF3-A068-1829D03356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0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Mô hình thực thể quan hệ gồm 3 thực thể </a:t>
            </a:r>
          </a:p>
          <a:p>
            <a:r>
              <a:rPr lang="en-US"/>
              <a:t>. Thực phẩm có thuộc tính ID tên và mô tả về loại thực phẩm đó</a:t>
            </a:r>
          </a:p>
          <a:p>
            <a:r>
              <a:rPr lang="en-US"/>
              <a:t>. Chất dinh d</a:t>
            </a:r>
            <a:r>
              <a:rPr lang="vi-VN"/>
              <a:t>ư</a:t>
            </a:r>
            <a:r>
              <a:rPr lang="en-US"/>
              <a:t>ỡng: có thuộc tính gồm tên, ID, và mô tả về tính chất của chất dinh d</a:t>
            </a:r>
            <a:r>
              <a:rPr lang="vi-VN"/>
              <a:t>ư</a:t>
            </a:r>
            <a:r>
              <a:rPr lang="en-US"/>
              <a:t>ỡng đó</a:t>
            </a:r>
          </a:p>
          <a:p>
            <a:r>
              <a:rPr lang="en-US"/>
              <a:t>. Thực thể bệnh lý: có các thuộc tnhs Tên ID và mô tả về bệnh lý, nguyên nhận và các kiến thức liên quan…</a:t>
            </a:r>
          </a:p>
          <a:p>
            <a:endParaRPr lang="en-US"/>
          </a:p>
          <a:p>
            <a:r>
              <a:rPr lang="en-US"/>
              <a:t>Giữa thực phẩm và dinh d</a:t>
            </a:r>
            <a:r>
              <a:rPr lang="vi-VN"/>
              <a:t>ư</a:t>
            </a:r>
            <a:r>
              <a:rPr lang="en-US"/>
              <a:t>ỡng có quan hệ chứa, trong 100g thực phẩm có chứa bao nhiều gram chất dinh d</a:t>
            </a:r>
            <a:r>
              <a:rPr lang="vi-VN"/>
              <a:t>ư</a:t>
            </a:r>
            <a:r>
              <a:rPr lang="en-US"/>
              <a:t>ỡng.</a:t>
            </a:r>
          </a:p>
          <a:p>
            <a:r>
              <a:rPr lang="en-US"/>
              <a:t>Giữa Bệnh lý và dinh d</a:t>
            </a:r>
            <a:r>
              <a:rPr lang="vi-VN"/>
              <a:t>ư</a:t>
            </a:r>
            <a:r>
              <a:rPr lang="en-US"/>
              <a:t>ỡng có quan hệ ………….. thể hiện tác động tích cực hay tiêu cực của chất dinh d</a:t>
            </a:r>
            <a:r>
              <a:rPr lang="vi-VN"/>
              <a:t>ư</a:t>
            </a:r>
            <a:r>
              <a:rPr lang="en-US"/>
              <a:t>ỡng đối với bệnh lý</a:t>
            </a:r>
          </a:p>
          <a:p>
            <a:r>
              <a:rPr lang="en-US"/>
              <a:t>Giữa bệnh lý và thực phẩm có quan hệ …………… khuyến cáo nên ăn hay không nên hay ăn ở mức hạn chế một loại thức ăn đối với bệnh lý xác định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C89A0-E22A-4BF3-A068-1829D03356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07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C89A0-E22A-4BF3-A068-1829D03356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64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C89A0-E22A-4BF3-A068-1829D03356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62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C89A0-E22A-4BF3-A068-1829D03356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5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B80E-73BB-4C47-BB71-273D4333A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0ED3C-2E35-4F4C-B437-18226E22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C766C-4D0A-4C37-87F9-BAA75C71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FC30-3735-4A38-ABB8-6D982A5FDCB8}" type="datetimeFigureOut">
              <a:rPr lang="en-US" smtClean="0"/>
              <a:t>24/1/2019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043E-9689-48E4-B6F9-81DA9F54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4875E-70D9-4C1B-AD6E-7CBA9380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9F0F-ABD9-4989-BB89-E564F59C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2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AEC3-701B-4DC0-A984-79B86763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D4D40-9D52-43AC-8758-4E05CAA88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1AE71-6072-4F30-A39A-9A11F98A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FC30-3735-4A38-ABB8-6D982A5FDCB8}" type="datetimeFigureOut">
              <a:rPr lang="en-US" smtClean="0"/>
              <a:t>24/1/2019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1AA60-7A77-42E0-B969-74C854B5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148EF-7BA2-4D08-98E9-8500964B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9F0F-ABD9-4989-BB89-E564F59C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9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E9676-5B57-416F-A28D-A5286E53C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FB18C-C377-463E-B649-0B2C8832C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6314B-5056-43A5-B51E-C2FFC9E3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FC30-3735-4A38-ABB8-6D982A5FDCB8}" type="datetimeFigureOut">
              <a:rPr lang="en-US" smtClean="0"/>
              <a:t>24/1/2019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65611-8789-4550-A74B-57F90BE7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BD41B-EF44-46C7-B5E5-0E5577C2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9F0F-ABD9-4989-BB89-E564F59C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91D3-02E1-4A45-830D-C9BF4885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1703-1FD2-45A3-BC21-28C7EAAE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D174-5695-4077-A5D7-2B8B7BBC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FC30-3735-4A38-ABB8-6D982A5FDCB8}" type="datetimeFigureOut">
              <a:rPr lang="en-US" smtClean="0"/>
              <a:t>24/1/2019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94C31-2C54-47A6-95C3-EEFACB64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0F591-24E5-4639-964F-5DA99385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9F0F-ABD9-4989-BB89-E564F59C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78E3-0740-420A-8420-17C9A7D61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9BCB7-2881-4F53-8CAF-64C97973B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F2380-F5CB-45B4-B943-DF908246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FC30-3735-4A38-ABB8-6D982A5FDCB8}" type="datetimeFigureOut">
              <a:rPr lang="en-US" smtClean="0"/>
              <a:t>24/1/2019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868A5-2FD5-4D29-BE22-2EC69BD7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8AC15-B9D3-47E9-8D47-009FF2DA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9F0F-ABD9-4989-BB89-E564F59C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8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45BE-19CD-4CDA-9390-F0CF29CC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BCA6-EFB6-4D21-AB88-2982B5E50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5F36C-A718-4AD3-9B8E-A66989BB7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88D84-864F-4548-AC4F-A06386A2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FC30-3735-4A38-ABB8-6D982A5FDCB8}" type="datetimeFigureOut">
              <a:rPr lang="en-US" smtClean="0"/>
              <a:t>24/1/2019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866F8-663B-4416-9E38-B28540F9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FB2B1-73C2-478E-8B55-B2F94341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9F0F-ABD9-4989-BB89-E564F59C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4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CAFD-FC3E-4A4D-9031-A5E4E9B0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426A4-829B-4032-BDA0-CE29DC095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6286C-E39F-44E8-BDC0-8E9E26D18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4F0BF-1989-4D30-927A-A2FCEB242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AEA75-4371-4858-B057-DE82A48FE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220DB-6367-4F9C-98E9-B20EF37B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FC30-3735-4A38-ABB8-6D982A5FDCB8}" type="datetimeFigureOut">
              <a:rPr lang="en-US" smtClean="0"/>
              <a:t>24/1/2019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1AA9D-F5E7-414B-8929-6B10D240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0D87D-DA26-4D5B-9E8B-21A4A459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9F0F-ABD9-4989-BB89-E564F59C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5C87-7172-4EB6-946B-7B3D5BE2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670FE-0583-46E6-BC8E-E605591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FC30-3735-4A38-ABB8-6D982A5FDCB8}" type="datetimeFigureOut">
              <a:rPr lang="en-US" smtClean="0"/>
              <a:t>24/1/2019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16E34-A29F-4FA9-87B3-5A4E0003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C2624-A300-439E-ADA7-5007719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9F0F-ABD9-4989-BB89-E564F59C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9D400-0E5B-4B03-A8B4-64659B5E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FC30-3735-4A38-ABB8-6D982A5FDCB8}" type="datetimeFigureOut">
              <a:rPr lang="en-US" smtClean="0"/>
              <a:t>24/1/2019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ABEA0-95B4-475D-AEC5-7AADE75C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59EA6-78C6-49F7-BD47-C7961290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9F0F-ABD9-4989-BB89-E564F59C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9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454A-6F6A-4FAE-9FD8-6076EBDF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1FA7-614F-4667-9E32-53D9D20FB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0A87D-8690-4AAC-A3A9-75690558A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6E0B0-5A31-4C78-9CF3-1B2EE060D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FC30-3735-4A38-ABB8-6D982A5FDCB8}" type="datetimeFigureOut">
              <a:rPr lang="en-US" smtClean="0"/>
              <a:t>24/1/2019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482D6-C8E8-44B8-AD8E-A3729C1D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03BDE-BEFC-4C28-9172-440E447A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9F0F-ABD9-4989-BB89-E564F59C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0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853-BE35-4E92-A5C1-691266809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AFB3B-D06B-4DC0-9BB5-C87FCC340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010FF-AA93-40B8-A179-82EA3EC7F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4D980-79DB-4A49-9456-C8103E0D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FC30-3735-4A38-ABB8-6D982A5FDCB8}" type="datetimeFigureOut">
              <a:rPr lang="en-US" smtClean="0"/>
              <a:t>24/1/2019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A90E8-82D1-4DC8-9C09-63C39340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89E1D-09FB-4AB5-85C7-EF5AC617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9F0F-ABD9-4989-BB89-E564F59C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EBC4C-4D01-4DE4-AAD8-986EEA6E3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81B50-381C-4D37-9CE8-935757C84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71062-42B6-4D47-8FCB-5B694DD96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1FC30-3735-4A38-ABB8-6D982A5FDCB8}" type="datetimeFigureOut">
              <a:rPr lang="en-US" smtClean="0"/>
              <a:t>24/1/2019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ADF85-C2FE-43AA-ADCD-E2F04FE2F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D71BE-EE67-48EE-9725-ECC83C708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19F0F-ABD9-4989-BB89-E564F59C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THá»°C PHáº¨M">
            <a:extLst>
              <a:ext uri="{FF2B5EF4-FFF2-40B4-BE49-F238E27FC236}">
                <a16:creationId xmlns:a16="http://schemas.microsoft.com/office/drawing/2014/main" id="{9B38CE64-AAD1-4495-A644-B0B1B0FB1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0C5EB8-D78A-4125-B052-8EE859B4467C}"/>
              </a:ext>
            </a:extLst>
          </p:cNvPr>
          <p:cNvSpPr txBox="1"/>
          <p:nvPr/>
        </p:nvSpPr>
        <p:spPr>
          <a:xfrm>
            <a:off x="4387349" y="1200152"/>
            <a:ext cx="7433171" cy="4457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ỨNG DỤNG TRA CỨU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DINH DƯỠNG THỰC PHẨM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VÀ CÁC BỆNH LÝ LIÊN QUAN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AB5F54E-0AC0-4D44-9B34-A8AFE28F6813}"/>
              </a:ext>
            </a:extLst>
          </p:cNvPr>
          <p:cNvSpPr txBox="1"/>
          <p:nvPr/>
        </p:nvSpPr>
        <p:spPr>
          <a:xfrm>
            <a:off x="2772814" y="338467"/>
            <a:ext cx="6646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Giảng viên h</a:t>
            </a:r>
            <a:r>
              <a:rPr lang="vi-VN" sz="28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ư</a:t>
            </a:r>
            <a:r>
              <a:rPr lang="en-US" sz="28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ớng dẫn: PGS.TS Lê Thị 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0FF75-102A-4703-9CA8-6E93D064CCB6}"/>
              </a:ext>
            </a:extLst>
          </p:cNvPr>
          <p:cNvSpPr txBox="1"/>
          <p:nvPr/>
        </p:nvSpPr>
        <p:spPr>
          <a:xfrm>
            <a:off x="225726" y="2090172"/>
            <a:ext cx="39359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Đinh Văn C</a:t>
            </a:r>
            <a:r>
              <a:rPr lang="vi-VN" sz="28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ơ</a:t>
            </a:r>
            <a:r>
              <a:rPr lang="en-US" sz="28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</a:t>
            </a:r>
          </a:p>
          <a:p>
            <a:pPr lvl="2"/>
            <a:r>
              <a:rPr lang="en-US" sz="28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20150455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</a:t>
            </a:r>
            <a:r>
              <a:rPr lang="vi-VN" sz="28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ư</a:t>
            </a:r>
            <a:r>
              <a:rPr lang="en-US" sz="28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ơng Tấn Đạt</a:t>
            </a:r>
          </a:p>
          <a:p>
            <a:r>
              <a:rPr lang="en-US" sz="28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	20150837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Phan Văn Hải</a:t>
            </a:r>
          </a:p>
          <a:p>
            <a:r>
              <a:rPr lang="en-US" sz="28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	20151214</a:t>
            </a:r>
          </a:p>
        </p:txBody>
      </p:sp>
    </p:spTree>
    <p:extLst>
      <p:ext uri="{BB962C8B-B14F-4D97-AF65-F5344CB8AC3E}">
        <p14:creationId xmlns:p14="http://schemas.microsoft.com/office/powerpoint/2010/main" val="2703797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C8FF7-2C2F-4D82-B7C2-C009FA3E173C}"/>
              </a:ext>
            </a:extLst>
          </p:cNvPr>
          <p:cNvSpPr txBox="1"/>
          <p:nvPr/>
        </p:nvSpPr>
        <p:spPr>
          <a:xfrm>
            <a:off x="770686" y="2162038"/>
            <a:ext cx="7546000" cy="1950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/>
              <a:t>select</a:t>
            </a:r>
            <a:r>
              <a:rPr lang="en-US" sz="2400"/>
              <a:t> ten_dd, ham_luong </a:t>
            </a:r>
            <a:r>
              <a:rPr lang="en-US" sz="2400" b="1"/>
              <a:t>from</a:t>
            </a:r>
            <a:r>
              <a:rPr lang="en-US" sz="2400"/>
              <a:t>(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    (</a:t>
            </a:r>
            <a:r>
              <a:rPr lang="en-US" sz="2400" b="1"/>
              <a:t>select</a:t>
            </a:r>
            <a:r>
              <a:rPr lang="en-US" sz="2400"/>
              <a:t> id_tp </a:t>
            </a:r>
            <a:r>
              <a:rPr lang="en-US" sz="2400" b="1"/>
              <a:t>from</a:t>
            </a:r>
            <a:r>
              <a:rPr lang="en-US" sz="2400"/>
              <a:t> thuc_pham </a:t>
            </a:r>
            <a:r>
              <a:rPr lang="en-US" sz="2400" b="1"/>
              <a:t>where</a:t>
            </a:r>
            <a:r>
              <a:rPr lang="en-US" sz="2400"/>
              <a:t>(ten_tp = (?)))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/>
              <a:t>     natural join</a:t>
            </a:r>
            <a:r>
              <a:rPr lang="en-US" sz="2400"/>
              <a:t>(</a:t>
            </a:r>
            <a:r>
              <a:rPr lang="en-US" sz="2400" b="1"/>
              <a:t>select</a:t>
            </a:r>
            <a:r>
              <a:rPr lang="en-US" sz="2400"/>
              <a:t> id_dd, ten_dd </a:t>
            </a:r>
            <a:r>
              <a:rPr lang="en-US" sz="2400" b="1"/>
              <a:t>from</a:t>
            </a:r>
            <a:r>
              <a:rPr lang="en-US" sz="2400"/>
              <a:t> dinh_duong)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/>
              <a:t>     natural join </a:t>
            </a:r>
            <a:r>
              <a:rPr lang="en-US" sz="2400"/>
              <a:t>tp_vs_dd)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3CDD14-1D66-47B0-86B2-95F574DC5BDF}"/>
              </a:ext>
            </a:extLst>
          </p:cNvPr>
          <p:cNvSpPr/>
          <p:nvPr/>
        </p:nvSpPr>
        <p:spPr>
          <a:xfrm>
            <a:off x="770685" y="4695962"/>
            <a:ext cx="69602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select</a:t>
            </a:r>
            <a:r>
              <a:rPr lang="en-US" sz="2400"/>
              <a:t> ten_bl, phu_hop </a:t>
            </a:r>
            <a:r>
              <a:rPr lang="en-US" sz="2400" b="1"/>
              <a:t>from</a:t>
            </a:r>
            <a:r>
              <a:rPr lang="en-US" sz="2400"/>
              <a:t>(</a:t>
            </a:r>
          </a:p>
          <a:p>
            <a:r>
              <a:rPr lang="en-US" sz="2400"/>
              <a:t>    (</a:t>
            </a:r>
            <a:r>
              <a:rPr lang="en-US" sz="2400" b="1"/>
              <a:t>select</a:t>
            </a:r>
            <a:r>
              <a:rPr lang="en-US" sz="2400"/>
              <a:t> id_dd </a:t>
            </a:r>
            <a:r>
              <a:rPr lang="en-US" sz="2400" b="1"/>
              <a:t>from</a:t>
            </a:r>
            <a:r>
              <a:rPr lang="en-US" sz="2400"/>
              <a:t> dinh_duong </a:t>
            </a:r>
            <a:r>
              <a:rPr lang="en-US" sz="2400" b="1"/>
              <a:t>where</a:t>
            </a:r>
            <a:r>
              <a:rPr lang="en-US" sz="2400"/>
              <a:t>(ten_dd = (?)))</a:t>
            </a:r>
          </a:p>
          <a:p>
            <a:r>
              <a:rPr lang="en-US" sz="2400" b="1"/>
              <a:t>    natural</a:t>
            </a:r>
            <a:r>
              <a:rPr lang="en-US" sz="2400"/>
              <a:t> </a:t>
            </a:r>
            <a:r>
              <a:rPr lang="en-US" sz="2400" b="1"/>
              <a:t>join</a:t>
            </a:r>
            <a:r>
              <a:rPr lang="en-US" sz="2400"/>
              <a:t>(</a:t>
            </a:r>
            <a:r>
              <a:rPr lang="en-US" sz="2400" b="1"/>
              <a:t>select</a:t>
            </a:r>
            <a:r>
              <a:rPr lang="en-US" sz="2400"/>
              <a:t> id_bl, ten_bl </a:t>
            </a:r>
            <a:r>
              <a:rPr lang="en-US" sz="2400" b="1"/>
              <a:t>from</a:t>
            </a:r>
            <a:r>
              <a:rPr lang="en-US" sz="2400"/>
              <a:t> benh_ly)</a:t>
            </a:r>
          </a:p>
          <a:p>
            <a:r>
              <a:rPr lang="en-US" sz="2400" b="1"/>
              <a:t>    natural</a:t>
            </a:r>
            <a:r>
              <a:rPr lang="en-US" sz="2400"/>
              <a:t> </a:t>
            </a:r>
            <a:r>
              <a:rPr lang="en-US" sz="2400" b="1"/>
              <a:t>join</a:t>
            </a:r>
            <a:r>
              <a:rPr lang="en-US" sz="2400"/>
              <a:t> dd_vs_bl)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66F314-782B-4EDD-9DF0-8AF94A3EF13E}"/>
              </a:ext>
            </a:extLst>
          </p:cNvPr>
          <p:cNvSpPr/>
          <p:nvPr/>
        </p:nvSpPr>
        <p:spPr>
          <a:xfrm>
            <a:off x="-5756908" y="11904923"/>
            <a:ext cx="813434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/>
              <a:t>select</a:t>
            </a:r>
            <a:r>
              <a:rPr lang="en-US" sz="2600"/>
              <a:t> ten_tp, khuyen_dung </a:t>
            </a:r>
            <a:r>
              <a:rPr lang="en-US" sz="2600" b="1"/>
              <a:t>from</a:t>
            </a:r>
            <a:r>
              <a:rPr lang="en-US" sz="2600"/>
              <a:t>(</a:t>
            </a:r>
          </a:p>
          <a:p>
            <a:r>
              <a:rPr lang="en-US" sz="2600"/>
              <a:t>    (</a:t>
            </a:r>
            <a:r>
              <a:rPr lang="en-US" sz="2600" b="1"/>
              <a:t>select</a:t>
            </a:r>
            <a:r>
              <a:rPr lang="en-US" sz="2600"/>
              <a:t> id_bl </a:t>
            </a:r>
            <a:r>
              <a:rPr lang="en-US" sz="2600" b="1"/>
              <a:t>from</a:t>
            </a:r>
            <a:r>
              <a:rPr lang="en-US" sz="2600"/>
              <a:t> benh_ly </a:t>
            </a:r>
            <a:r>
              <a:rPr lang="en-US" sz="2600" b="1"/>
              <a:t>where</a:t>
            </a:r>
            <a:r>
              <a:rPr lang="en-US" sz="2600"/>
              <a:t>(ten_bl = (?)))</a:t>
            </a:r>
          </a:p>
          <a:p>
            <a:r>
              <a:rPr lang="en-US" sz="2600" b="1"/>
              <a:t>    natural</a:t>
            </a:r>
            <a:r>
              <a:rPr lang="en-US" sz="2600"/>
              <a:t> </a:t>
            </a:r>
            <a:r>
              <a:rPr lang="en-US" sz="2600" b="1"/>
              <a:t>join</a:t>
            </a:r>
            <a:r>
              <a:rPr lang="en-US" sz="2600"/>
              <a:t>(</a:t>
            </a:r>
            <a:r>
              <a:rPr lang="en-US" sz="2600" b="1"/>
              <a:t>select</a:t>
            </a:r>
            <a:r>
              <a:rPr lang="en-US" sz="2600"/>
              <a:t> id_tp, ten_tp </a:t>
            </a:r>
            <a:r>
              <a:rPr lang="en-US" sz="2600" b="1"/>
              <a:t>from</a:t>
            </a:r>
            <a:r>
              <a:rPr lang="en-US" sz="2600"/>
              <a:t> thuc_pham)</a:t>
            </a:r>
          </a:p>
          <a:p>
            <a:r>
              <a:rPr lang="en-US" sz="2600"/>
              <a:t>    </a:t>
            </a:r>
            <a:r>
              <a:rPr lang="en-US" sz="2600" b="1"/>
              <a:t>natural</a:t>
            </a:r>
            <a:r>
              <a:rPr lang="en-US" sz="2600"/>
              <a:t> </a:t>
            </a:r>
            <a:r>
              <a:rPr lang="en-US" sz="2600" b="1"/>
              <a:t>join</a:t>
            </a:r>
            <a:r>
              <a:rPr lang="en-US" sz="2600"/>
              <a:t> tp_vs_bl)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FADE71-73C6-4EE5-B773-E01195F04E64}"/>
              </a:ext>
            </a:extLst>
          </p:cNvPr>
          <p:cNvSpPr txBox="1"/>
          <p:nvPr/>
        </p:nvSpPr>
        <p:spPr>
          <a:xfrm>
            <a:off x="7019925" y="719874"/>
            <a:ext cx="50387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Kết hợp cơ sở dữ liệu </a:t>
            </a:r>
          </a:p>
          <a:p>
            <a:pPr algn="r"/>
            <a:r>
              <a:rPr lang="en-US" sz="40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với tên chất dinh d</a:t>
            </a:r>
            <a:r>
              <a:rPr lang="vi-VN" sz="40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ư</a:t>
            </a:r>
            <a:r>
              <a:rPr lang="en-US" sz="40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ỡng nhập vào</a:t>
            </a:r>
          </a:p>
        </p:txBody>
      </p:sp>
    </p:spTree>
    <p:extLst>
      <p:ext uri="{BB962C8B-B14F-4D97-AF65-F5344CB8AC3E}">
        <p14:creationId xmlns:p14="http://schemas.microsoft.com/office/powerpoint/2010/main" val="47902064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CCBC27C-18FD-4792-96C3-D2D9D71E0FB2}"/>
              </a:ext>
            </a:extLst>
          </p:cNvPr>
          <p:cNvSpPr/>
          <p:nvPr/>
        </p:nvSpPr>
        <p:spPr>
          <a:xfrm>
            <a:off x="963382" y="4587240"/>
            <a:ext cx="813434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/>
              <a:t>select</a:t>
            </a:r>
            <a:r>
              <a:rPr lang="en-US" sz="2600"/>
              <a:t> ten_tp, khuyen_dung </a:t>
            </a:r>
            <a:r>
              <a:rPr lang="en-US" sz="2600" b="1"/>
              <a:t>from</a:t>
            </a:r>
            <a:r>
              <a:rPr lang="en-US" sz="2600"/>
              <a:t>(</a:t>
            </a:r>
          </a:p>
          <a:p>
            <a:r>
              <a:rPr lang="en-US" sz="2600"/>
              <a:t>    (</a:t>
            </a:r>
            <a:r>
              <a:rPr lang="en-US" sz="2600" b="1"/>
              <a:t>select</a:t>
            </a:r>
            <a:r>
              <a:rPr lang="en-US" sz="2600"/>
              <a:t> id_bl </a:t>
            </a:r>
            <a:r>
              <a:rPr lang="en-US" sz="2600" b="1"/>
              <a:t>from</a:t>
            </a:r>
            <a:r>
              <a:rPr lang="en-US" sz="2600"/>
              <a:t> benh_ly </a:t>
            </a:r>
            <a:r>
              <a:rPr lang="en-US" sz="2600" b="1"/>
              <a:t>where</a:t>
            </a:r>
            <a:r>
              <a:rPr lang="en-US" sz="2600"/>
              <a:t>(ten_bl = (?)))</a:t>
            </a:r>
          </a:p>
          <a:p>
            <a:r>
              <a:rPr lang="en-US" sz="2600" b="1"/>
              <a:t>    natural</a:t>
            </a:r>
            <a:r>
              <a:rPr lang="en-US" sz="2600"/>
              <a:t> </a:t>
            </a:r>
            <a:r>
              <a:rPr lang="en-US" sz="2600" b="1"/>
              <a:t>join</a:t>
            </a:r>
            <a:r>
              <a:rPr lang="en-US" sz="2600"/>
              <a:t>(</a:t>
            </a:r>
            <a:r>
              <a:rPr lang="en-US" sz="2600" b="1"/>
              <a:t>select</a:t>
            </a:r>
            <a:r>
              <a:rPr lang="en-US" sz="2600"/>
              <a:t> id_tp, ten_tp </a:t>
            </a:r>
            <a:r>
              <a:rPr lang="en-US" sz="2600" b="1"/>
              <a:t>from</a:t>
            </a:r>
            <a:r>
              <a:rPr lang="en-US" sz="2600"/>
              <a:t> thuc_pham)</a:t>
            </a:r>
          </a:p>
          <a:p>
            <a:r>
              <a:rPr lang="en-US" sz="2600"/>
              <a:t>    </a:t>
            </a:r>
            <a:r>
              <a:rPr lang="en-US" sz="2600" b="1"/>
              <a:t>natural</a:t>
            </a:r>
            <a:r>
              <a:rPr lang="en-US" sz="2600"/>
              <a:t> </a:t>
            </a:r>
            <a:r>
              <a:rPr lang="en-US" sz="2600" b="1"/>
              <a:t>join</a:t>
            </a:r>
            <a:r>
              <a:rPr lang="en-US" sz="2600"/>
              <a:t> tp_vs_bl)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E3CA44-317A-450E-A8BF-CF9C5DFD2F30}"/>
              </a:ext>
            </a:extLst>
          </p:cNvPr>
          <p:cNvSpPr/>
          <p:nvPr/>
        </p:nvSpPr>
        <p:spPr>
          <a:xfrm>
            <a:off x="963382" y="2316480"/>
            <a:ext cx="813434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/>
              <a:t>select</a:t>
            </a:r>
            <a:r>
              <a:rPr lang="en-US" sz="2600"/>
              <a:t> ten_dd, phu_hop </a:t>
            </a:r>
            <a:r>
              <a:rPr lang="en-US" sz="2600" b="1"/>
              <a:t>from</a:t>
            </a:r>
            <a:r>
              <a:rPr lang="en-US" sz="2600"/>
              <a:t>(</a:t>
            </a:r>
          </a:p>
          <a:p>
            <a:r>
              <a:rPr lang="en-US" sz="2600"/>
              <a:t>    (</a:t>
            </a:r>
            <a:r>
              <a:rPr lang="en-US" sz="2600" b="1"/>
              <a:t>select</a:t>
            </a:r>
            <a:r>
              <a:rPr lang="en-US" sz="2600"/>
              <a:t> id_bl </a:t>
            </a:r>
            <a:r>
              <a:rPr lang="en-US" sz="2600" b="1"/>
              <a:t>from</a:t>
            </a:r>
            <a:r>
              <a:rPr lang="en-US" sz="2600"/>
              <a:t> benh_ly </a:t>
            </a:r>
            <a:r>
              <a:rPr lang="en-US" sz="2600" b="1"/>
              <a:t>where</a:t>
            </a:r>
            <a:r>
              <a:rPr lang="en-US" sz="2600"/>
              <a:t>(ten_bl = (?)))</a:t>
            </a:r>
          </a:p>
          <a:p>
            <a:r>
              <a:rPr lang="en-US" sz="2600" b="1"/>
              <a:t>    natural</a:t>
            </a:r>
            <a:r>
              <a:rPr lang="en-US" sz="2600"/>
              <a:t> </a:t>
            </a:r>
            <a:r>
              <a:rPr lang="en-US" sz="2600" b="1"/>
              <a:t>join</a:t>
            </a:r>
            <a:r>
              <a:rPr lang="en-US" sz="2600"/>
              <a:t>(</a:t>
            </a:r>
            <a:r>
              <a:rPr lang="en-US" sz="2600" b="1"/>
              <a:t>select</a:t>
            </a:r>
            <a:r>
              <a:rPr lang="en-US" sz="2600"/>
              <a:t> id_dd, ten_dd </a:t>
            </a:r>
            <a:r>
              <a:rPr lang="en-US" sz="2600" b="1"/>
              <a:t>from</a:t>
            </a:r>
            <a:r>
              <a:rPr lang="en-US" sz="2600"/>
              <a:t> dinh_duong)</a:t>
            </a:r>
          </a:p>
          <a:p>
            <a:r>
              <a:rPr lang="en-US" sz="2600" b="1"/>
              <a:t>    natural</a:t>
            </a:r>
            <a:r>
              <a:rPr lang="en-US" sz="2600"/>
              <a:t> </a:t>
            </a:r>
            <a:r>
              <a:rPr lang="en-US" sz="2600" b="1"/>
              <a:t>join</a:t>
            </a:r>
            <a:r>
              <a:rPr lang="en-US" sz="2600"/>
              <a:t> dd_vs_bl)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5454FB-E924-4A22-8658-2FC4782F0993}"/>
              </a:ext>
            </a:extLst>
          </p:cNvPr>
          <p:cNvSpPr txBox="1"/>
          <p:nvPr/>
        </p:nvSpPr>
        <p:spPr>
          <a:xfrm>
            <a:off x="6267451" y="393323"/>
            <a:ext cx="5629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Kết hợp cơ sở dữ liệu với tên bệnh lý nhập vào</a:t>
            </a:r>
          </a:p>
        </p:txBody>
      </p:sp>
    </p:spTree>
    <p:extLst>
      <p:ext uri="{BB962C8B-B14F-4D97-AF65-F5344CB8AC3E}">
        <p14:creationId xmlns:p14="http://schemas.microsoft.com/office/powerpoint/2010/main" val="998313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D70DB-0B5A-4A03-8ADA-157F590F8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365" y="1362216"/>
            <a:ext cx="8617003" cy="41335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0A837F-68AA-4597-B36D-869A3D8BBA2C}"/>
              </a:ext>
            </a:extLst>
          </p:cNvPr>
          <p:cNvSpPr txBox="1"/>
          <p:nvPr/>
        </p:nvSpPr>
        <p:spPr>
          <a:xfrm>
            <a:off x="637380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MÔ HÌNH THỰC THỂ LIÊN KẾT</a:t>
            </a:r>
          </a:p>
        </p:txBody>
      </p:sp>
    </p:spTree>
    <p:extLst>
      <p:ext uri="{BB962C8B-B14F-4D97-AF65-F5344CB8AC3E}">
        <p14:creationId xmlns:p14="http://schemas.microsoft.com/office/powerpoint/2010/main" val="141024950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BAC56-6816-4165-B241-3549443D3A1A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MÔ HÌNH QUAN HỆ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3728B2-C300-4032-9783-09A3ACC21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14" y="1719853"/>
            <a:ext cx="7650924" cy="341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1080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61E0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56C12A7-3F51-4012-9051-BAC8FE4480E0}"/>
              </a:ext>
            </a:extLst>
          </p:cNvPr>
          <p:cNvSpPr txBox="1"/>
          <p:nvPr/>
        </p:nvSpPr>
        <p:spPr>
          <a:xfrm>
            <a:off x="0" y="2641097"/>
            <a:ext cx="35682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Tạo c</a:t>
            </a:r>
            <a:r>
              <a:rPr lang="vi-VN" sz="32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ơ</a:t>
            </a:r>
            <a:r>
              <a:rPr lang="en-US" sz="32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sở  dữ liệu bằng DB Brower for SQLite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A8F6B1-2202-4017-A3F7-7D142BF3D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088" y="448692"/>
            <a:ext cx="2819400" cy="1619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F00AF1-A574-41AB-A941-89BF39664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3343" y="525325"/>
            <a:ext cx="2200275" cy="2066925"/>
          </a:xfrm>
          <a:prstGeom prst="rect">
            <a:avLst/>
          </a:prstGeom>
        </p:spPr>
      </p:pic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33C2FCF9-E460-4237-AA57-7F3884364C1B}"/>
              </a:ext>
            </a:extLst>
          </p:cNvPr>
          <p:cNvSpPr/>
          <p:nvPr/>
        </p:nvSpPr>
        <p:spPr>
          <a:xfrm rot="7958502">
            <a:off x="8346207" y="3872224"/>
            <a:ext cx="2819400" cy="647788"/>
          </a:xfrm>
          <a:prstGeom prst="curvedDownArrow">
            <a:avLst>
              <a:gd name="adj1" fmla="val 14592"/>
              <a:gd name="adj2" fmla="val 63423"/>
              <a:gd name="adj3" fmla="val 303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51365-F106-46FD-9580-318DCE8EA9C7}"/>
              </a:ext>
            </a:extLst>
          </p:cNvPr>
          <p:cNvSpPr txBox="1"/>
          <p:nvPr/>
        </p:nvSpPr>
        <p:spPr>
          <a:xfrm>
            <a:off x="4802535" y="79360"/>
            <a:ext cx="190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Tạo c</a:t>
            </a:r>
            <a:r>
              <a:rPr lang="vi-VN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ơ</a:t>
            </a:r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sở dữ liệu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0E1E3-B73E-45D0-8E5E-AB03E0530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957" y="2437297"/>
            <a:ext cx="4144608" cy="40172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C7CBC3-AF52-40CC-A463-5EB8F4A9EEB3}"/>
              </a:ext>
            </a:extLst>
          </p:cNvPr>
          <p:cNvSpPr txBox="1"/>
          <p:nvPr/>
        </p:nvSpPr>
        <p:spPr>
          <a:xfrm>
            <a:off x="8934510" y="2592250"/>
            <a:ext cx="29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Tạo bảng cho từng thực thể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7E9757A5-27B9-4F22-B809-E673A718C1D6}"/>
              </a:ext>
            </a:extLst>
          </p:cNvPr>
          <p:cNvSpPr/>
          <p:nvPr/>
        </p:nvSpPr>
        <p:spPr>
          <a:xfrm rot="1105566">
            <a:off x="7305403" y="414621"/>
            <a:ext cx="2819400" cy="647788"/>
          </a:xfrm>
          <a:prstGeom prst="curvedDownArrow">
            <a:avLst>
              <a:gd name="adj1" fmla="val 14592"/>
              <a:gd name="adj2" fmla="val 63423"/>
              <a:gd name="adj3" fmla="val 303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CFADF-B37D-4A02-BB82-DC41F57FF7EB}"/>
              </a:ext>
            </a:extLst>
          </p:cNvPr>
          <p:cNvSpPr txBox="1"/>
          <p:nvPr/>
        </p:nvSpPr>
        <p:spPr>
          <a:xfrm>
            <a:off x="8715103" y="5476820"/>
            <a:ext cx="259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Thêm các thuộc tính và</a:t>
            </a:r>
          </a:p>
          <a:p>
            <a:r>
              <a:rPr lang="en-US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Thiết lập các thuộc tính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C7E27D-B142-4E1E-98EB-71112B512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6703" y="395829"/>
            <a:ext cx="6144482" cy="60587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0DC5EB-A2CE-4875-A7AC-6738E0D8D7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1512" y="1937492"/>
            <a:ext cx="73818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16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1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A07E96-3969-4595-802D-25631B3C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EE850F-AE83-4C3F-A64D-8B67DEF33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BC9603D-FE04-4520-8E50-7C75B9CA2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0A0E3407-9CB8-45DA-9F2E-5B81388C1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091A4076-E94C-4E3A-BDAF-3D51C167C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257CB374-17D4-4D8A-8F6A-D79BAE50E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CAD8AE5-485A-40A6-9A10-B2D46F293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1A323CDF-8C44-4003-8C7E-56DA0652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588FAE68-2618-4A05-9619-5B0476CF8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8BD498FC-EB33-41D8-844F-F8B658B14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2E631E6C-DAC5-4239-818A-AA7E4D372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9AF25E18-21FA-4C72-BFBA-6970C2299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FEFCA527-806C-494B-B0FA-BC2DCBB8A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1348858B-E257-4F55-824B-A4E0E12B2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0328079F-5D7D-4C32-94FE-4746AABC9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936F7460-760A-4C69-B444-66970423A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046A42DA-07A5-4FC4-9A8E-E7803145E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EAD3D7E7-545F-40E9-9CDA-83D9F4E4B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A82941B0-23C5-480D-8374-A5427FDF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E25E04FF-BCA7-48D1-B958-C35D3E94E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A7E8EF9C-5522-451C-8CB5-0575E2452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7D119FF-606C-4006-A3CB-C83426DCA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58942" y="3893141"/>
            <a:ext cx="5648782" cy="1771275"/>
            <a:chOff x="3258942" y="3893141"/>
            <a:chExt cx="5648782" cy="1771275"/>
          </a:xfrm>
        </p:grpSpPr>
        <p:sp>
          <p:nvSpPr>
            <p:cNvPr id="39" name="Isosceles Triangle 39">
              <a:extLst>
                <a:ext uri="{FF2B5EF4-FFF2-40B4-BE49-F238E27FC236}">
                  <a16:creationId xmlns:a16="http://schemas.microsoft.com/office/drawing/2014/main" id="{C910710A-4E31-4871-8A01-586AC5FC0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437FA2-C275-4241-AD89-34B44DE7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58942" y="3893141"/>
              <a:ext cx="5648782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8439F4E-C9FC-4B0F-830B-7EBA8E7ABF26}"/>
              </a:ext>
            </a:extLst>
          </p:cNvPr>
          <p:cNvSpPr txBox="1"/>
          <p:nvPr/>
        </p:nvSpPr>
        <p:spPr>
          <a:xfrm>
            <a:off x="3341238" y="3980236"/>
            <a:ext cx="5495069" cy="11710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SỬ DỤNG PYTHON ĐỂ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TRUY VẤN C</a:t>
            </a:r>
            <a:r>
              <a:rPr lang="vi-VN" sz="30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Ơ</a:t>
            </a:r>
            <a:r>
              <a:rPr lang="en-US" sz="30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SỞ DỮ LIỆU</a:t>
            </a:r>
            <a:endParaRPr lang="en-US" sz="3000" kern="120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72E954-3173-4229-93A2-B05A46E09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58942" y="1177047"/>
            <a:ext cx="5648782" cy="2623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python logo">
            <a:extLst>
              <a:ext uri="{FF2B5EF4-FFF2-40B4-BE49-F238E27FC236}">
                <a16:creationId xmlns:a16="http://schemas.microsoft.com/office/drawing/2014/main" id="{88C5F60F-1C34-4CE7-9BC0-7D344C965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118" y="1340179"/>
            <a:ext cx="2310388" cy="231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85146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1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089BC-9C1C-4D26-9817-1E82BCAC1260}"/>
              </a:ext>
            </a:extLst>
          </p:cNvPr>
          <p:cNvSpPr txBox="1"/>
          <p:nvPr/>
        </p:nvSpPr>
        <p:spPr>
          <a:xfrm>
            <a:off x="707011" y="4502330"/>
            <a:ext cx="10765410" cy="12072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kern="12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Truy vấn thuộc tính “mô tả” về thực phẩm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EF0E85-4FA4-4987-8108-297B5E0BD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45" y="643464"/>
            <a:ext cx="10829678" cy="3275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DFD0A2-76F9-4ACA-BC55-5BBC34D43F31}"/>
              </a:ext>
            </a:extLst>
          </p:cNvPr>
          <p:cNvSpPr txBox="1"/>
          <p:nvPr/>
        </p:nvSpPr>
        <p:spPr>
          <a:xfrm>
            <a:off x="3817257" y="23803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7731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D74568-6145-4941-BC1F-0EDF08CB2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1" y="1365298"/>
            <a:ext cx="9680010" cy="2613603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089BC-9C1C-4D26-9817-1E82BCAC1260}"/>
              </a:ext>
            </a:extLst>
          </p:cNvPr>
          <p:cNvSpPr txBox="1"/>
          <p:nvPr/>
        </p:nvSpPr>
        <p:spPr>
          <a:xfrm>
            <a:off x="767240" y="5444835"/>
            <a:ext cx="9095651" cy="8302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Truy vấn thuộc tính “mô tả” về dinh d</a:t>
            </a:r>
            <a:r>
              <a:rPr lang="vi-VN" sz="4000" kern="120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ư</a:t>
            </a:r>
            <a:r>
              <a:rPr lang="en-US" sz="400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ỡng</a:t>
            </a:r>
            <a:endParaRPr lang="en-US" sz="4000" kern="120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FD0A2-76F9-4ACA-BC55-5BBC34D43F31}"/>
              </a:ext>
            </a:extLst>
          </p:cNvPr>
          <p:cNvSpPr txBox="1"/>
          <p:nvPr/>
        </p:nvSpPr>
        <p:spPr>
          <a:xfrm>
            <a:off x="3817257" y="23803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895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089BC-9C1C-4D26-9817-1E82BCAC1260}"/>
              </a:ext>
            </a:extLst>
          </p:cNvPr>
          <p:cNvSpPr txBox="1"/>
          <p:nvPr/>
        </p:nvSpPr>
        <p:spPr>
          <a:xfrm>
            <a:off x="838200" y="46368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Truy vấn thuộc tính “mô tả” về bệnh lý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D8AD8E-F67F-47EE-873C-957F4105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9" y="1085060"/>
            <a:ext cx="10901471" cy="28343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DFD0A2-76F9-4ACA-BC55-5BBC34D43F31}"/>
              </a:ext>
            </a:extLst>
          </p:cNvPr>
          <p:cNvSpPr txBox="1"/>
          <p:nvPr/>
        </p:nvSpPr>
        <p:spPr>
          <a:xfrm>
            <a:off x="3817257" y="23803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2362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2" name="TextBox 3">
            <a:extLst>
              <a:ext uri="{FF2B5EF4-FFF2-40B4-BE49-F238E27FC236}">
                <a16:creationId xmlns:a16="http://schemas.microsoft.com/office/drawing/2014/main" id="{9B5167B2-855B-4043-A357-A7150E9AF835}"/>
              </a:ext>
            </a:extLst>
          </p:cNvPr>
          <p:cNvSpPr txBox="1"/>
          <p:nvPr/>
        </p:nvSpPr>
        <p:spPr>
          <a:xfrm>
            <a:off x="5041447" y="1135951"/>
            <a:ext cx="7638324" cy="233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/>
              <a:t>select</a:t>
            </a:r>
            <a:r>
              <a:rPr lang="en-US" sz="2400"/>
              <a:t> ten_dd, ham_luong </a:t>
            </a:r>
            <a:r>
              <a:rPr lang="en-US" sz="2400" b="1"/>
              <a:t>from</a:t>
            </a:r>
            <a:r>
              <a:rPr lang="en-US" sz="2400"/>
              <a:t>(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    (</a:t>
            </a:r>
            <a:r>
              <a:rPr lang="en-US" sz="2400" b="1"/>
              <a:t>select</a:t>
            </a:r>
            <a:r>
              <a:rPr lang="en-US" sz="2400"/>
              <a:t> id_tp </a:t>
            </a:r>
            <a:r>
              <a:rPr lang="en-US" sz="2400" b="1"/>
              <a:t>from</a:t>
            </a:r>
            <a:r>
              <a:rPr lang="en-US" sz="2400"/>
              <a:t> thuc_pham </a:t>
            </a:r>
            <a:r>
              <a:rPr lang="en-US" sz="2400" b="1"/>
              <a:t>where</a:t>
            </a:r>
            <a:r>
              <a:rPr lang="en-US" sz="2400"/>
              <a:t>(ten_tp = (?)))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/>
              <a:t>     natural join</a:t>
            </a:r>
            <a:r>
              <a:rPr lang="en-US" sz="2400"/>
              <a:t>(</a:t>
            </a:r>
            <a:r>
              <a:rPr lang="en-US" sz="2400" b="1"/>
              <a:t>select</a:t>
            </a:r>
            <a:r>
              <a:rPr lang="en-US" sz="2400"/>
              <a:t> id_dd, ten_dd </a:t>
            </a:r>
            <a:r>
              <a:rPr lang="en-US" sz="2400" b="1"/>
              <a:t>from</a:t>
            </a:r>
            <a:r>
              <a:rPr lang="en-US" sz="2400"/>
              <a:t> dinh_duong)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/>
              <a:t>     natural join </a:t>
            </a:r>
            <a:r>
              <a:rPr lang="en-US" sz="2400"/>
              <a:t>tp_vs_dd)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4C7DAA1-DB14-4019-A49B-5C40E04E2C8E}"/>
              </a:ext>
            </a:extLst>
          </p:cNvPr>
          <p:cNvSpPr txBox="1"/>
          <p:nvPr/>
        </p:nvSpPr>
        <p:spPr>
          <a:xfrm>
            <a:off x="5040468" y="3589461"/>
            <a:ext cx="7108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select</a:t>
            </a:r>
            <a:r>
              <a:rPr lang="en-US" sz="2400"/>
              <a:t> ten_bl, khuyen_dung</a:t>
            </a:r>
            <a:r>
              <a:rPr lang="en-US" sz="2400" b="1"/>
              <a:t> from</a:t>
            </a:r>
            <a:r>
              <a:rPr lang="en-US" sz="2400"/>
              <a:t>(</a:t>
            </a:r>
          </a:p>
          <a:p>
            <a:r>
              <a:rPr lang="en-US" sz="2400"/>
              <a:t>    (</a:t>
            </a:r>
            <a:r>
              <a:rPr lang="en-US" sz="2400" b="1"/>
              <a:t>select</a:t>
            </a:r>
            <a:r>
              <a:rPr lang="en-US" sz="2400"/>
              <a:t> id_tp </a:t>
            </a:r>
            <a:r>
              <a:rPr lang="en-US" sz="2400" b="1"/>
              <a:t>from</a:t>
            </a:r>
            <a:r>
              <a:rPr lang="en-US" sz="2400"/>
              <a:t> thuc_pham </a:t>
            </a:r>
            <a:r>
              <a:rPr lang="en-US" sz="2400" b="1"/>
              <a:t>where</a:t>
            </a:r>
            <a:r>
              <a:rPr lang="en-US" sz="2400"/>
              <a:t>(ten_tp = (?)))</a:t>
            </a:r>
          </a:p>
          <a:p>
            <a:r>
              <a:rPr lang="en-US" sz="2400" b="1"/>
              <a:t>    natural</a:t>
            </a:r>
            <a:r>
              <a:rPr lang="en-US" sz="2400"/>
              <a:t> </a:t>
            </a:r>
            <a:r>
              <a:rPr lang="en-US" sz="2400" b="1"/>
              <a:t>join</a:t>
            </a:r>
            <a:r>
              <a:rPr lang="en-US" sz="2400"/>
              <a:t>(</a:t>
            </a:r>
            <a:r>
              <a:rPr lang="en-US" sz="2400" b="1"/>
              <a:t>select</a:t>
            </a:r>
            <a:r>
              <a:rPr lang="en-US" sz="2400"/>
              <a:t> id_bl, ten_bl </a:t>
            </a:r>
            <a:r>
              <a:rPr lang="en-US" sz="2400" b="1"/>
              <a:t>from</a:t>
            </a:r>
            <a:r>
              <a:rPr lang="en-US" sz="2400"/>
              <a:t> benh_ly)</a:t>
            </a:r>
          </a:p>
          <a:p>
            <a:r>
              <a:rPr lang="en-US" sz="2400" b="1"/>
              <a:t>    natural</a:t>
            </a:r>
            <a:r>
              <a:rPr lang="en-US" sz="2400"/>
              <a:t> </a:t>
            </a:r>
            <a:r>
              <a:rPr lang="en-US" sz="2400" b="1"/>
              <a:t>join</a:t>
            </a:r>
            <a:r>
              <a:rPr lang="en-US" sz="2400"/>
              <a:t> tp_vs_bl)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41A41-92E3-4179-B58A-907267AE4B6B}"/>
              </a:ext>
            </a:extLst>
          </p:cNvPr>
          <p:cNvSpPr txBox="1"/>
          <p:nvPr/>
        </p:nvSpPr>
        <p:spPr>
          <a:xfrm>
            <a:off x="944764" y="2689699"/>
            <a:ext cx="33538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Kết hợp cơ sở dữ liệu với tên thực phẩm nhập vào</a:t>
            </a:r>
          </a:p>
        </p:txBody>
      </p:sp>
    </p:spTree>
    <p:extLst>
      <p:ext uri="{BB962C8B-B14F-4D97-AF65-F5344CB8AC3E}">
        <p14:creationId xmlns:p14="http://schemas.microsoft.com/office/powerpoint/2010/main" val="197094812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802</Words>
  <Application>Microsoft Office PowerPoint</Application>
  <PresentationFormat>Widescreen</PresentationFormat>
  <Paragraphs>70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 Hello</dc:creator>
  <cp:lastModifiedBy>Hello Hello</cp:lastModifiedBy>
  <cp:revision>5</cp:revision>
  <dcterms:created xsi:type="dcterms:W3CDTF">2018-12-27T02:08:08Z</dcterms:created>
  <dcterms:modified xsi:type="dcterms:W3CDTF">2019-01-24T03:02:59Z</dcterms:modified>
</cp:coreProperties>
</file>