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58" r:id="rId6"/>
    <p:sldId id="260" r:id="rId7"/>
    <p:sldId id="261" r:id="rId8"/>
    <p:sldId id="283" r:id="rId9"/>
    <p:sldId id="280" r:id="rId10"/>
    <p:sldId id="282" r:id="rId11"/>
    <p:sldId id="281" r:id="rId12"/>
    <p:sldId id="273" r:id="rId13"/>
    <p:sldId id="27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46524"/>
    <a:srgbClr val="F5253D"/>
    <a:srgbClr val="4C4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243796-E9F8-46F2-B943-EFAD957EBA1D}">
  <a:tblStyle styleId="{47243796-E9F8-46F2-B943-EFAD957EB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25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8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mind.ai/share/kubrXrxj?xid=01hMdn4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122744" y="1267475"/>
            <a:ext cx="7187878" cy="957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Journey to your best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86029" y="4161158"/>
            <a:ext cx="6331500" cy="551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Presentation by Nhat Xuan </a:t>
            </a:r>
            <a:endParaRPr sz="2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2;p13">
            <a:extLst>
              <a:ext uri="{FF2B5EF4-FFF2-40B4-BE49-F238E27FC236}">
                <a16:creationId xmlns:a16="http://schemas.microsoft.com/office/drawing/2014/main" id="{29A9A37F-263B-9C75-7F2B-F2F4C1730543}"/>
              </a:ext>
            </a:extLst>
          </p:cNvPr>
          <p:cNvSpPr txBox="1">
            <a:spLocks/>
          </p:cNvSpPr>
          <p:nvPr/>
        </p:nvSpPr>
        <p:spPr>
          <a:xfrm>
            <a:off x="1129259" y="2227311"/>
            <a:ext cx="7174848" cy="655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400" dirty="0"/>
              <a:t>Challenge 0 "What's your current version?"</a:t>
            </a:r>
          </a:p>
        </p:txBody>
      </p:sp>
      <p:pic>
        <p:nvPicPr>
          <p:cNvPr id="4" name="Google Shape;288;p99">
            <a:extLst>
              <a:ext uri="{FF2B5EF4-FFF2-40B4-BE49-F238E27FC236}">
                <a16:creationId xmlns:a16="http://schemas.microsoft.com/office/drawing/2014/main" id="{C78EA1E3-3F58-4E70-02EC-4573524D6B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938947"/>
            <a:ext cx="2338086" cy="22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>
            <a:extLst>
              <a:ext uri="{FF2B5EF4-FFF2-40B4-BE49-F238E27FC236}">
                <a16:creationId xmlns:a16="http://schemas.microsoft.com/office/drawing/2014/main" id="{BC169DC2-4060-9917-9525-C8996EA8AA3C}"/>
              </a:ext>
            </a:extLst>
          </p:cNvPr>
          <p:cNvGrpSpPr/>
          <p:nvPr/>
        </p:nvGrpSpPr>
        <p:grpSpPr>
          <a:xfrm>
            <a:off x="1615440" y="1431921"/>
            <a:ext cx="5913120" cy="2279658"/>
            <a:chOff x="1615440" y="1356002"/>
            <a:chExt cx="5913120" cy="2279658"/>
          </a:xfrm>
        </p:grpSpPr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8C785CD4-CD97-E7A8-9B24-E7F664275ACA}"/>
                </a:ext>
              </a:extLst>
            </p:cNvPr>
            <p:cNvSpPr txBox="1"/>
            <p:nvPr/>
          </p:nvSpPr>
          <p:spPr>
            <a:xfrm>
              <a:off x="1615440" y="2264998"/>
              <a:ext cx="5913120" cy="461665"/>
            </a:xfrm>
            <a:prstGeom prst="rect">
              <a:avLst/>
            </a:prstGeom>
            <a:solidFill>
              <a:srgbClr val="F4652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Why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is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it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important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?</a:t>
              </a: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6D32B17D-4F8B-A3E6-08D6-A452AB09B6BA}"/>
                </a:ext>
              </a:extLst>
            </p:cNvPr>
            <p:cNvSpPr txBox="1"/>
            <p:nvPr/>
          </p:nvSpPr>
          <p:spPr>
            <a:xfrm>
              <a:off x="1615440" y="3173995"/>
              <a:ext cx="5913120" cy="461665"/>
            </a:xfrm>
            <a:prstGeom prst="rect">
              <a:avLst/>
            </a:prstGeom>
            <a:solidFill>
              <a:srgbClr val="F4652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Benefits</a:t>
              </a:r>
              <a:endParaRPr lang="vi-VN" sz="240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2" name="Hộp Văn bản 1">
              <a:extLst>
                <a:ext uri="{FF2B5EF4-FFF2-40B4-BE49-F238E27FC236}">
                  <a16:creationId xmlns:a16="http://schemas.microsoft.com/office/drawing/2014/main" id="{F3B44DCB-AFD6-547A-C2F2-15BD871B4CA3}"/>
                </a:ext>
              </a:extLst>
            </p:cNvPr>
            <p:cNvSpPr txBox="1"/>
            <p:nvPr/>
          </p:nvSpPr>
          <p:spPr>
            <a:xfrm>
              <a:off x="1615440" y="1356002"/>
              <a:ext cx="5913120" cy="461665"/>
            </a:xfrm>
            <a:prstGeom prst="rect">
              <a:avLst/>
            </a:prstGeom>
            <a:solidFill>
              <a:srgbClr val="F4652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What's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autonomy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at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vi-VN" sz="2400" dirty="0" err="1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work</a:t>
              </a:r>
              <a:r>
                <a:rPr lang="vi-VN" sz="2400" dirty="0">
                  <a:solidFill>
                    <a:schemeClr val="bg1">
                      <a:lumMod val="95000"/>
                    </a:schemeClr>
                  </a:solidFill>
                  <a:latin typeface="Montserrat Medium" panose="000006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0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0;p100" descr="Animation Character | PNGlib – Free PNG Library">
            <a:extLst>
              <a:ext uri="{FF2B5EF4-FFF2-40B4-BE49-F238E27FC236}">
                <a16:creationId xmlns:a16="http://schemas.microsoft.com/office/drawing/2014/main" id="{DBC4C5EE-E885-CC67-6C09-30A54AA67D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8362" y="1570775"/>
            <a:ext cx="3827367" cy="38273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3;p19">
            <a:extLst>
              <a:ext uri="{FF2B5EF4-FFF2-40B4-BE49-F238E27FC236}">
                <a16:creationId xmlns:a16="http://schemas.microsoft.com/office/drawing/2014/main" id="{CC2EB431-4B0B-F766-AAB0-372279627390}"/>
              </a:ext>
            </a:extLst>
          </p:cNvPr>
          <p:cNvSpPr txBox="1"/>
          <p:nvPr/>
        </p:nvSpPr>
        <p:spPr>
          <a:xfrm>
            <a:off x="824192" y="1583049"/>
            <a:ext cx="5078897" cy="164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Font typeface="Lato"/>
              <a:buNone/>
            </a:pPr>
            <a:r>
              <a:rPr lang="vi-VN" sz="4400" b="1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What’s</a:t>
            </a:r>
            <a:r>
              <a:rPr lang="vi-VN" sz="4400" b="1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the </a:t>
            </a:r>
            <a:r>
              <a:rPr lang="vi-VN" sz="4400" b="1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smart</a:t>
            </a:r>
            <a:r>
              <a:rPr lang="vi-VN" sz="4400" b="1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4400" b="1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question</a:t>
            </a:r>
            <a:endParaRPr lang="vi-VN" sz="4400" b="1" dirty="0">
              <a:latin typeface="Montserrat Medium" panose="00000600000000000000" pitchFamily="2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Đường kết nối: Cong 3">
            <a:extLst>
              <a:ext uri="{FF2B5EF4-FFF2-40B4-BE49-F238E27FC236}">
                <a16:creationId xmlns:a16="http://schemas.microsoft.com/office/drawing/2014/main" id="{D76CBA55-AB6D-4E0F-4FD2-FB8AE04C49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91910" y="285424"/>
            <a:ext cx="1548138" cy="1240588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9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496340" y="432737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lt2"/>
                </a:solidFill>
              </a:rPr>
              <a:t>The </a:t>
            </a:r>
            <a:r>
              <a:rPr lang="vi-VN" sz="2400" dirty="0" err="1">
                <a:solidFill>
                  <a:schemeClr val="lt2"/>
                </a:solidFill>
              </a:rPr>
              <a:t>smart</a:t>
            </a:r>
            <a:r>
              <a:rPr lang="vi-VN" sz="2400" dirty="0">
                <a:solidFill>
                  <a:schemeClr val="lt2"/>
                </a:solidFill>
              </a:rPr>
              <a:t> </a:t>
            </a:r>
            <a:r>
              <a:rPr lang="vi-VN" sz="2400" dirty="0" err="1">
                <a:solidFill>
                  <a:schemeClr val="lt2"/>
                </a:solidFill>
              </a:rPr>
              <a:t>question</a:t>
            </a:r>
            <a:endParaRPr lang="vi-VN" sz="24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30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646174" y="1235050"/>
            <a:ext cx="3824225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What's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vi-VN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4294967295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-VN" sz="1400" dirty="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3250997" y="3668325"/>
            <a:ext cx="3586681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ask smart questions</a:t>
            </a:r>
            <a:endParaRPr lang="vi-VN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4294967295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400" dirty="0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5091048" y="1235050"/>
            <a:ext cx="3732849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it to your work/day</a:t>
            </a:r>
            <a:endParaRPr lang="vi-VN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4294967295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400" dirty="0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30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7" name="Google Shape;237;p30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8D344DD-7533-A180-407E-57F089491653}"/>
              </a:ext>
            </a:extLst>
          </p:cNvPr>
          <p:cNvSpPr/>
          <p:nvPr/>
        </p:nvSpPr>
        <p:spPr>
          <a:xfrm>
            <a:off x="440267" y="2393975"/>
            <a:ext cx="8133757" cy="7191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2531506" y="2061900"/>
            <a:ext cx="4080987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>
                <a:latin typeface="Montserrat"/>
                <a:ea typeface="Montserrat"/>
                <a:cs typeface="Montserrat"/>
                <a:sym typeface="Montserrat"/>
              </a:rPr>
              <a:t>Thank</a:t>
            </a:r>
            <a:r>
              <a:rPr lang="vi-VN" sz="4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4400" dirty="0" err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r>
              <a:rPr lang="vi-VN" sz="44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3">
            <a:extLst>
              <a:ext uri="{FF2B5EF4-FFF2-40B4-BE49-F238E27FC236}">
                <a16:creationId xmlns:a16="http://schemas.microsoft.com/office/drawing/2014/main" id="{61EECF29-EB5D-029F-774C-0CC8AF6A1C3D}"/>
              </a:ext>
            </a:extLst>
          </p:cNvPr>
          <p:cNvSpPr txBox="1">
            <a:spLocks/>
          </p:cNvSpPr>
          <p:nvPr/>
        </p:nvSpPr>
        <p:spPr>
          <a:xfrm>
            <a:off x="891251" y="641582"/>
            <a:ext cx="7361498" cy="573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400" dirty="0"/>
              <a:t>Challenge 0 "What's your current version?"</a:t>
            </a:r>
          </a:p>
        </p:txBody>
      </p:sp>
      <p:sp>
        <p:nvSpPr>
          <p:cNvPr id="14" name="Hộp Văn bản 13">
            <a:hlinkClick r:id="rId3"/>
            <a:extLst>
              <a:ext uri="{FF2B5EF4-FFF2-40B4-BE49-F238E27FC236}">
                <a16:creationId xmlns:a16="http://schemas.microsoft.com/office/drawing/2014/main" id="{DA5591CD-4C1B-8E1A-CF54-05A6CF75CCEC}"/>
              </a:ext>
            </a:extLst>
          </p:cNvPr>
          <p:cNvSpPr txBox="1"/>
          <p:nvPr/>
        </p:nvSpPr>
        <p:spPr>
          <a:xfrm>
            <a:off x="2219092" y="40173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 err="1">
                <a:latin typeface="Montserrat" panose="00000500000000000000" pitchFamily="2" charset="0"/>
              </a:rPr>
              <a:t>Mind</a:t>
            </a:r>
            <a:r>
              <a:rPr lang="vi-VN" dirty="0">
                <a:latin typeface="Montserrat" panose="00000500000000000000" pitchFamily="2" charset="0"/>
              </a:rPr>
              <a:t> </a:t>
            </a:r>
            <a:r>
              <a:rPr lang="vi-VN" dirty="0" err="1">
                <a:latin typeface="Montserrat" panose="00000500000000000000" pitchFamily="2" charset="0"/>
              </a:rPr>
              <a:t>map</a:t>
            </a:r>
            <a:r>
              <a:rPr lang="vi-VN" dirty="0">
                <a:latin typeface="Montserrat" panose="00000500000000000000" pitchFamily="2" charset="0"/>
              </a:rPr>
              <a:t> | '</a:t>
            </a:r>
            <a:r>
              <a:rPr lang="vi-VN" dirty="0" err="1">
                <a:latin typeface="Montserrat" panose="00000500000000000000" pitchFamily="2" charset="0"/>
              </a:rPr>
              <a:t>What's</a:t>
            </a:r>
            <a:r>
              <a:rPr lang="vi-VN" dirty="0">
                <a:latin typeface="Montserrat" panose="00000500000000000000" pitchFamily="2" charset="0"/>
              </a:rPr>
              <a:t> </a:t>
            </a:r>
            <a:r>
              <a:rPr lang="vi-VN" dirty="0" err="1">
                <a:latin typeface="Montserrat" panose="00000500000000000000" pitchFamily="2" charset="0"/>
              </a:rPr>
              <a:t>your</a:t>
            </a:r>
            <a:r>
              <a:rPr lang="vi-VN" dirty="0">
                <a:latin typeface="Montserrat" panose="00000500000000000000" pitchFamily="2" charset="0"/>
              </a:rPr>
              <a:t> </a:t>
            </a:r>
            <a:r>
              <a:rPr lang="vi-VN" dirty="0" err="1">
                <a:latin typeface="Montserrat" panose="00000500000000000000" pitchFamily="2" charset="0"/>
              </a:rPr>
              <a:t>current</a:t>
            </a:r>
            <a:r>
              <a:rPr lang="vi-VN" dirty="0">
                <a:latin typeface="Montserrat" panose="00000500000000000000" pitchFamily="2" charset="0"/>
              </a:rPr>
              <a:t> </a:t>
            </a:r>
            <a:r>
              <a:rPr lang="vi-VN" dirty="0" err="1">
                <a:latin typeface="Montserrat" panose="00000500000000000000" pitchFamily="2" charset="0"/>
              </a:rPr>
              <a:t>version</a:t>
            </a:r>
            <a:r>
              <a:rPr lang="vi-VN" dirty="0">
                <a:latin typeface="Montserrat" panose="00000500000000000000" pitchFamily="2" charset="0"/>
              </a:rPr>
              <a:t>'</a:t>
            </a:r>
          </a:p>
        </p:txBody>
      </p: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1B041A28-84B5-8ACE-985D-C962A76E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720"/>
            <a:ext cx="9144000" cy="23175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1539433" y="1826630"/>
            <a:ext cx="6065134" cy="74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 err="1"/>
              <a:t>T</a:t>
            </a:r>
            <a:r>
              <a:rPr lang="vi-VN" sz="3600" dirty="0" err="1">
                <a:latin typeface="Montserrat"/>
                <a:ea typeface="Montserrat"/>
                <a:cs typeface="Montserrat"/>
                <a:sym typeface="Montserrat"/>
              </a:rPr>
              <a:t>op-down</a:t>
            </a:r>
            <a:r>
              <a:rPr lang="vi-VN" sz="36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3600" dirty="0" err="1"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vi-VN" sz="36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vi-VN" sz="36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" name="Đường kết nối: Cong 4">
            <a:extLst>
              <a:ext uri="{FF2B5EF4-FFF2-40B4-BE49-F238E27FC236}">
                <a16:creationId xmlns:a16="http://schemas.microsoft.com/office/drawing/2014/main" id="{6D7A08E4-4AF1-9A27-EC5A-4BDFB7C1C50D}"/>
              </a:ext>
            </a:extLst>
          </p:cNvPr>
          <p:cNvCxnSpPr/>
          <p:nvPr/>
        </p:nvCxnSpPr>
        <p:spPr>
          <a:xfrm>
            <a:off x="-1562582" y="970103"/>
            <a:ext cx="2997843" cy="11227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93;p16">
            <a:extLst>
              <a:ext uri="{FF2B5EF4-FFF2-40B4-BE49-F238E27FC236}">
                <a16:creationId xmlns:a16="http://schemas.microsoft.com/office/drawing/2014/main" id="{EA54FB31-AD81-2E29-4437-4268DFE624A3}"/>
              </a:ext>
            </a:extLst>
          </p:cNvPr>
          <p:cNvSpPr txBox="1">
            <a:spLocks/>
          </p:cNvSpPr>
          <p:nvPr/>
        </p:nvSpPr>
        <p:spPr>
          <a:xfrm>
            <a:off x="1413164" y="2548983"/>
            <a:ext cx="6317672" cy="74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b="0" dirty="0">
                <a:solidFill>
                  <a:srgbClr val="661E00"/>
                </a:solidFill>
                <a:latin typeface="Montserrat" panose="00000500000000000000" pitchFamily="2" charset="0"/>
              </a:rPr>
              <a:t>“</a:t>
            </a:r>
            <a:r>
              <a:rPr lang="en-US" sz="2000" b="0" i="0" dirty="0">
                <a:solidFill>
                  <a:srgbClr val="661E00"/>
                </a:solidFill>
                <a:effectLst/>
                <a:latin typeface="Montserrat" panose="00000500000000000000" pitchFamily="2" charset="0"/>
              </a:rPr>
              <a:t>is essentially the breaking down of a system to gain insight into its compositional subsystems”</a:t>
            </a:r>
            <a:endParaRPr lang="vi-VN" sz="3600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DA230F4-FBBE-431A-BF25-10E61192700A}"/>
              </a:ext>
            </a:extLst>
          </p:cNvPr>
          <p:cNvSpPr txBox="1"/>
          <p:nvPr/>
        </p:nvSpPr>
        <p:spPr>
          <a:xfrm>
            <a:off x="969380" y="193352"/>
            <a:ext cx="720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dirty="0" err="1"/>
              <a:t>Let's</a:t>
            </a:r>
            <a:r>
              <a:rPr lang="vi-VN" sz="2000" dirty="0"/>
              <a:t> </a:t>
            </a:r>
            <a:r>
              <a:rPr lang="vi-VN" sz="2000" dirty="0" err="1"/>
              <a:t>see</a:t>
            </a:r>
            <a:r>
              <a:rPr lang="vi-VN" sz="2000" dirty="0"/>
              <a:t> </a:t>
            </a:r>
            <a:r>
              <a:rPr lang="vi-VN" sz="2000" dirty="0" err="1"/>
              <a:t>what</a:t>
            </a:r>
            <a:r>
              <a:rPr lang="vi-VN" sz="2000" dirty="0"/>
              <a:t> </a:t>
            </a:r>
            <a:r>
              <a:rPr lang="vi-VN" sz="2000" dirty="0" err="1"/>
              <a:t>people</a:t>
            </a:r>
            <a:r>
              <a:rPr lang="vi-VN" sz="2000" dirty="0"/>
              <a:t> say </a:t>
            </a:r>
            <a:r>
              <a:rPr lang="vi-VN" sz="2000" dirty="0" err="1"/>
              <a:t>about</a:t>
            </a:r>
            <a:r>
              <a:rPr lang="vi-VN" sz="2000" dirty="0"/>
              <a:t> the “</a:t>
            </a:r>
            <a:r>
              <a:rPr lang="vi-VN" sz="2000" b="1" dirty="0" err="1"/>
              <a:t>top-down</a:t>
            </a:r>
            <a:r>
              <a:rPr lang="vi-VN" sz="2000" b="1" dirty="0"/>
              <a:t> </a:t>
            </a:r>
            <a:r>
              <a:rPr lang="vi-VN" sz="2000" b="1" dirty="0" err="1"/>
              <a:t>approach</a:t>
            </a:r>
            <a:r>
              <a:rPr lang="vi-VN" sz="2000" dirty="0"/>
              <a:t>”</a:t>
            </a:r>
          </a:p>
        </p:txBody>
      </p:sp>
      <p:pic>
        <p:nvPicPr>
          <p:cNvPr id="1026" name="Picture 2" descr="Top-Down vs. Bottom-Up Forecasting | Finance Alliance">
            <a:extLst>
              <a:ext uri="{FF2B5EF4-FFF2-40B4-BE49-F238E27FC236}">
                <a16:creationId xmlns:a16="http://schemas.microsoft.com/office/drawing/2014/main" id="{BDF06694-9C4C-F593-AD6B-15E22FEEF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" t="18313" r="5809" b="5648"/>
          <a:stretch/>
        </p:blipFill>
        <p:spPr bwMode="auto">
          <a:xfrm>
            <a:off x="4459434" y="1076443"/>
            <a:ext cx="4684566" cy="4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CC60D43-456F-9524-6782-6C9F559E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9" y="1322482"/>
            <a:ext cx="3754203" cy="266965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D08AEF0-541B-DB2D-4D2F-86B95942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62" y="4633841"/>
            <a:ext cx="1302360" cy="4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Hình ảnh 29" descr="Ảnh có chứa tòa nhà, quang cảnh thành phố, Khu vực đô thị, Khu vực thành thị&#10;&#10;Mô tả được tạo tự động">
            <a:extLst>
              <a:ext uri="{FF2B5EF4-FFF2-40B4-BE49-F238E27FC236}">
                <a16:creationId xmlns:a16="http://schemas.microsoft.com/office/drawing/2014/main" id="{DE9A6F97-C63F-4FF6-69D6-74CB9490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20" y="0"/>
            <a:ext cx="3479180" cy="5597292"/>
          </a:xfrm>
          <a:prstGeom prst="rect">
            <a:avLst/>
          </a:prstGeom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2949" y="-393539"/>
            <a:ext cx="6490197" cy="57674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5">
            <a:extLst>
              <a:ext uri="{FF2B5EF4-FFF2-40B4-BE49-F238E27FC236}">
                <a16:creationId xmlns:a16="http://schemas.microsoft.com/office/drawing/2014/main" id="{CC9C78C2-413B-1E68-50BB-49A8DB3EB606}"/>
              </a:ext>
            </a:extLst>
          </p:cNvPr>
          <p:cNvSpPr txBox="1">
            <a:spLocks/>
          </p:cNvSpPr>
          <p:nvPr/>
        </p:nvSpPr>
        <p:spPr>
          <a:xfrm>
            <a:off x="404985" y="1389324"/>
            <a:ext cx="4491460" cy="59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Start with the big picture (from the most basic, most general thing)</a:t>
            </a:r>
            <a:endParaRPr lang="vi-VN" sz="1400" b="1" dirty="0">
              <a:latin typeface="Montserrat Medium" panose="000006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88;p15">
            <a:extLst>
              <a:ext uri="{FF2B5EF4-FFF2-40B4-BE49-F238E27FC236}">
                <a16:creationId xmlns:a16="http://schemas.microsoft.com/office/drawing/2014/main" id="{384DD3E5-D535-F9C7-961D-B367FC924FF7}"/>
              </a:ext>
            </a:extLst>
          </p:cNvPr>
          <p:cNvSpPr txBox="1">
            <a:spLocks/>
          </p:cNvSpPr>
          <p:nvPr/>
        </p:nvSpPr>
        <p:spPr>
          <a:xfrm>
            <a:off x="404985" y="2488055"/>
            <a:ext cx="4772280" cy="93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Next: Divide the problem into sub-problems, the sub-problems are divided into smaller (more detailed) problems.</a:t>
            </a:r>
            <a:endParaRPr lang="vi-VN" sz="1400" b="1" dirty="0">
              <a:latin typeface="Montserrat Medium" panose="00000600000000000000" pitchFamily="2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EF630D69-8C30-C573-DB15-5001968E702E}"/>
              </a:ext>
            </a:extLst>
          </p:cNvPr>
          <p:cNvCxnSpPr>
            <a:cxnSpLocks/>
          </p:cNvCxnSpPr>
          <p:nvPr/>
        </p:nvCxnSpPr>
        <p:spPr>
          <a:xfrm>
            <a:off x="211945" y="1152293"/>
            <a:ext cx="0" cy="4763656"/>
          </a:xfrm>
          <a:prstGeom prst="line">
            <a:avLst/>
          </a:prstGeom>
          <a:ln>
            <a:solidFill>
              <a:srgbClr val="F46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148353BC-5116-C2A3-3323-50B3D40E4CB5}"/>
              </a:ext>
            </a:extLst>
          </p:cNvPr>
          <p:cNvSpPr/>
          <p:nvPr/>
        </p:nvSpPr>
        <p:spPr>
          <a:xfrm>
            <a:off x="157049" y="1535195"/>
            <a:ext cx="108000" cy="108000"/>
          </a:xfrm>
          <a:prstGeom prst="ellipse">
            <a:avLst/>
          </a:prstGeom>
          <a:solidFill>
            <a:srgbClr val="F5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2A77C587-61D2-2AAD-F822-367D345D257B}"/>
              </a:ext>
            </a:extLst>
          </p:cNvPr>
          <p:cNvSpPr/>
          <p:nvPr/>
        </p:nvSpPr>
        <p:spPr>
          <a:xfrm>
            <a:off x="164483" y="2637766"/>
            <a:ext cx="108000" cy="108000"/>
          </a:xfrm>
          <a:prstGeom prst="ellipse">
            <a:avLst/>
          </a:prstGeom>
          <a:solidFill>
            <a:srgbClr val="F5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Google Shape;88;p15">
            <a:extLst>
              <a:ext uri="{FF2B5EF4-FFF2-40B4-BE49-F238E27FC236}">
                <a16:creationId xmlns:a16="http://schemas.microsoft.com/office/drawing/2014/main" id="{B6B0A831-0BC3-4315-EF0F-DE388DC65B33}"/>
              </a:ext>
            </a:extLst>
          </p:cNvPr>
          <p:cNvSpPr txBox="1">
            <a:spLocks/>
          </p:cNvSpPr>
          <p:nvPr/>
        </p:nvSpPr>
        <p:spPr>
          <a:xfrm>
            <a:off x="397554" y="252255"/>
            <a:ext cx="5259832" cy="49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Lato"/>
              <a:buNone/>
            </a:pPr>
            <a:r>
              <a:rPr lang="vi-VN" sz="2400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My</a:t>
            </a:r>
            <a:r>
              <a:rPr lang="vi-VN" sz="2400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2400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top-down</a:t>
            </a:r>
            <a:r>
              <a:rPr lang="vi-VN" sz="2400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2400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approach</a:t>
            </a:r>
            <a:r>
              <a:rPr lang="vi-VN" sz="2400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(in </a:t>
            </a:r>
            <a:r>
              <a:rPr lang="vi-VN" sz="2400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work</a:t>
            </a:r>
            <a:r>
              <a:rPr lang="vi-VN" sz="2400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, in a </a:t>
            </a:r>
            <a:r>
              <a:rPr lang="vi-VN" sz="2400" dirty="0" err="1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problem</a:t>
            </a:r>
            <a:r>
              <a:rPr lang="vi-VN" sz="2400" dirty="0"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, …)</a:t>
            </a:r>
          </a:p>
        </p:txBody>
      </p:sp>
      <p:cxnSp>
        <p:nvCxnSpPr>
          <p:cNvPr id="26" name="Đường kết nối: Cong 25">
            <a:extLst>
              <a:ext uri="{FF2B5EF4-FFF2-40B4-BE49-F238E27FC236}">
                <a16:creationId xmlns:a16="http://schemas.microsoft.com/office/drawing/2014/main" id="{39EE9712-B886-BDBD-E10E-14962D26DF4C}"/>
              </a:ext>
            </a:extLst>
          </p:cNvPr>
          <p:cNvCxnSpPr/>
          <p:nvPr/>
        </p:nvCxnSpPr>
        <p:spPr>
          <a:xfrm rot="16200000" flipH="1">
            <a:off x="-87398" y="-375932"/>
            <a:ext cx="844952" cy="53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38FC08FB-9610-4824-648B-01517344EE7C}"/>
              </a:ext>
            </a:extLst>
          </p:cNvPr>
          <p:cNvCxnSpPr>
            <a:cxnSpLocks/>
          </p:cNvCxnSpPr>
          <p:nvPr/>
        </p:nvCxnSpPr>
        <p:spPr>
          <a:xfrm>
            <a:off x="6400800" y="340282"/>
            <a:ext cx="0" cy="952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1C03C859-C4EE-2A6F-39DB-943B064CF4C8}"/>
              </a:ext>
            </a:extLst>
          </p:cNvPr>
          <p:cNvGrpSpPr/>
          <p:nvPr/>
        </p:nvGrpSpPr>
        <p:grpSpPr>
          <a:xfrm>
            <a:off x="7005623" y="648060"/>
            <a:ext cx="1773259" cy="1165872"/>
            <a:chOff x="7005623" y="648059"/>
            <a:chExt cx="1773259" cy="1501697"/>
          </a:xfrm>
        </p:grpSpPr>
        <p:cxnSp>
          <p:nvCxnSpPr>
            <p:cNvPr id="37" name="Đường kết nối Mũi tên Thẳng 36">
              <a:extLst>
                <a:ext uri="{FF2B5EF4-FFF2-40B4-BE49-F238E27FC236}">
                  <a16:creationId xmlns:a16="http://schemas.microsoft.com/office/drawing/2014/main" id="{EB0AADF3-45E7-A67C-E1F4-6376CF44778B}"/>
                </a:ext>
              </a:extLst>
            </p:cNvPr>
            <p:cNvCxnSpPr>
              <a:cxnSpLocks/>
            </p:cNvCxnSpPr>
            <p:nvPr/>
          </p:nvCxnSpPr>
          <p:spPr>
            <a:xfrm>
              <a:off x="7005623" y="648059"/>
              <a:ext cx="0" cy="15016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Đường kết nối Mũi tên Thẳng 37">
              <a:extLst>
                <a:ext uri="{FF2B5EF4-FFF2-40B4-BE49-F238E27FC236}">
                  <a16:creationId xmlns:a16="http://schemas.microsoft.com/office/drawing/2014/main" id="{7609BC5F-7BF3-8734-5D02-E26EE21F3F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709" y="648059"/>
              <a:ext cx="0" cy="15016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D237D866-22BD-0D0B-287F-5F3F53B841A2}"/>
                </a:ext>
              </a:extLst>
            </p:cNvPr>
            <p:cNvCxnSpPr>
              <a:cxnSpLocks/>
            </p:cNvCxnSpPr>
            <p:nvPr/>
          </p:nvCxnSpPr>
          <p:spPr>
            <a:xfrm>
              <a:off x="8187795" y="648059"/>
              <a:ext cx="0" cy="15016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6B343DD4-96BA-C645-902E-36E90C393C25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82" y="648059"/>
              <a:ext cx="0" cy="15016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3DB00EA-DC26-6730-CE2B-2AAA9B637EA8}"/>
              </a:ext>
            </a:extLst>
          </p:cNvPr>
          <p:cNvSpPr txBox="1"/>
          <p:nvPr/>
        </p:nvSpPr>
        <p:spPr>
          <a:xfrm>
            <a:off x="6990754" y="340282"/>
            <a:ext cx="1948474" cy="307777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r>
              <a:rPr lang="vi-VN" sz="1400" dirty="0" err="1">
                <a:solidFill>
                  <a:schemeClr val="bg1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topdown</a:t>
            </a:r>
            <a:r>
              <a:rPr lang="vi-VN" sz="1400" dirty="0">
                <a:solidFill>
                  <a:schemeClr val="bg1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1400" dirty="0" err="1">
                <a:solidFill>
                  <a:schemeClr val="bg1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approach</a:t>
            </a:r>
            <a:r>
              <a:rPr lang="vi-VN" sz="1400" dirty="0">
                <a:solidFill>
                  <a:schemeClr val="bg1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8" name="Hình ảnh 47">
            <a:extLst>
              <a:ext uri="{FF2B5EF4-FFF2-40B4-BE49-F238E27FC236}">
                <a16:creationId xmlns:a16="http://schemas.microsoft.com/office/drawing/2014/main" id="{7D29FBA2-1F4A-AADF-B967-96323D6B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16" y="3312639"/>
            <a:ext cx="5177265" cy="1462147"/>
          </a:xfrm>
          <a:prstGeom prst="rect">
            <a:avLst/>
          </a:prstGeom>
        </p:spPr>
      </p:pic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4BD30052-422F-809B-5A05-1081D091F5E0}"/>
              </a:ext>
            </a:extLst>
          </p:cNvPr>
          <p:cNvSpPr/>
          <p:nvPr/>
        </p:nvSpPr>
        <p:spPr>
          <a:xfrm>
            <a:off x="159914" y="418938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D4158640-4E4B-784D-6A95-C4565F826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7225" y="1481276"/>
            <a:ext cx="5509550" cy="74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Montserrat"/>
                <a:ea typeface="Montserrat"/>
                <a:cs typeface="Montserrat"/>
                <a:sym typeface="Montserrat"/>
              </a:rPr>
              <a:t>Learning how to learn and learn fast</a:t>
            </a:r>
            <a:endParaRPr lang="vi-VN" sz="36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" name="Đường kết nối: Cong 5">
            <a:extLst>
              <a:ext uri="{FF2B5EF4-FFF2-40B4-BE49-F238E27FC236}">
                <a16:creationId xmlns:a16="http://schemas.microsoft.com/office/drawing/2014/main" id="{24FF0113-E9DF-A2BD-1022-2718EFD21BAA}"/>
              </a:ext>
            </a:extLst>
          </p:cNvPr>
          <p:cNvCxnSpPr/>
          <p:nvPr/>
        </p:nvCxnSpPr>
        <p:spPr>
          <a:xfrm>
            <a:off x="-1562582" y="758561"/>
            <a:ext cx="2997843" cy="112274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93;p16">
            <a:extLst>
              <a:ext uri="{FF2B5EF4-FFF2-40B4-BE49-F238E27FC236}">
                <a16:creationId xmlns:a16="http://schemas.microsoft.com/office/drawing/2014/main" id="{827FFE34-685A-96C6-1779-26B46B75E52C}"/>
              </a:ext>
            </a:extLst>
          </p:cNvPr>
          <p:cNvSpPr txBox="1">
            <a:spLocks/>
          </p:cNvSpPr>
          <p:nvPr/>
        </p:nvSpPr>
        <p:spPr>
          <a:xfrm>
            <a:off x="1657124" y="2707238"/>
            <a:ext cx="5831258" cy="74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0000500000000000000" pitchFamily="2" charset="0"/>
              </a:rPr>
              <a:t>“</a:t>
            </a:r>
            <a:r>
              <a:rPr lang="en-US" sz="20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Montserrat" panose="00000500000000000000" pitchFamily="2" charset="0"/>
              </a:rPr>
              <a:t>The content focuses on building strategies and effective learning methods”</a:t>
            </a:r>
            <a:endParaRPr lang="vi-VN" sz="3600" dirty="0">
              <a:solidFill>
                <a:schemeClr val="accent4">
                  <a:lumMod val="20000"/>
                  <a:lumOff val="80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04081" y="336236"/>
            <a:ext cx="4118514" cy="291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Learning how to learn </a:t>
            </a:r>
            <a:endParaRPr sz="2400"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6" name="Picture 6" descr="73 Learning How to Learn with Barbara Oakley, PhD (pt.1) - Teach Me, Teacher">
            <a:extLst>
              <a:ext uri="{FF2B5EF4-FFF2-40B4-BE49-F238E27FC236}">
                <a16:creationId xmlns:a16="http://schemas.microsoft.com/office/drawing/2014/main" id="{0940681B-1479-8F87-E09B-9957759C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24" y="428338"/>
            <a:ext cx="2947431" cy="442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238DC5B-F1FB-24F1-38F5-0C05B196AC5B}"/>
              </a:ext>
            </a:extLst>
          </p:cNvPr>
          <p:cNvSpPr/>
          <p:nvPr/>
        </p:nvSpPr>
        <p:spPr>
          <a:xfrm>
            <a:off x="4571999" y="-25729"/>
            <a:ext cx="966437" cy="533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E8CAD8D-F10C-B1F3-A8F5-FC0C4D67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0178" y="649430"/>
            <a:ext cx="8058614" cy="3983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ua The First 20 Hours: How To Learn Anything . . . Fast! | Tiki">
            <a:extLst>
              <a:ext uri="{FF2B5EF4-FFF2-40B4-BE49-F238E27FC236}">
                <a16:creationId xmlns:a16="http://schemas.microsoft.com/office/drawing/2014/main" id="{611C787C-33E2-FA8A-588F-4562E86E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0" t="19070" b="20684"/>
          <a:stretch/>
        </p:blipFill>
        <p:spPr bwMode="auto">
          <a:xfrm>
            <a:off x="6277878" y="-25730"/>
            <a:ext cx="2930024" cy="5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05681" y="336236"/>
            <a:ext cx="4118514" cy="291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Learn fast</a:t>
            </a:r>
            <a:endParaRPr sz="2400"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238DC5B-F1FB-24F1-38F5-0C05B196AC5B}"/>
              </a:ext>
            </a:extLst>
          </p:cNvPr>
          <p:cNvSpPr/>
          <p:nvPr/>
        </p:nvSpPr>
        <p:spPr>
          <a:xfrm>
            <a:off x="4571999" y="-25729"/>
            <a:ext cx="1758981" cy="533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B561168-46D2-69AA-1CDF-F31ED78D105A}"/>
              </a:ext>
            </a:extLst>
          </p:cNvPr>
          <p:cNvSpPr txBox="1"/>
          <p:nvPr/>
        </p:nvSpPr>
        <p:spPr>
          <a:xfrm>
            <a:off x="478015" y="1435306"/>
            <a:ext cx="4579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Apply</a:t>
            </a:r>
            <a:r>
              <a:rPr lang="vi-VN" b="0" i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vi-VN" b="0" i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top-down</a:t>
            </a:r>
            <a:r>
              <a:rPr lang="vi-VN" b="0" i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 </a:t>
            </a:r>
            <a:r>
              <a:rPr lang="vi-VN" b="0" i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approach</a:t>
            </a:r>
            <a:endParaRPr lang="vi-VN" dirty="0">
              <a:solidFill>
                <a:schemeClr val="bg2">
                  <a:lumMod val="95000"/>
                  <a:lumOff val="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5BEA31-0C34-69AD-9F3A-21F07601686A}"/>
              </a:ext>
            </a:extLst>
          </p:cNvPr>
          <p:cNvSpPr txBox="1"/>
          <p:nvPr/>
        </p:nvSpPr>
        <p:spPr>
          <a:xfrm>
            <a:off x="421545" y="3163818"/>
            <a:ext cx="457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Using some tools to research: Chat </a:t>
            </a:r>
            <a:r>
              <a:rPr lang="en-US" b="0" i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GPT</a:t>
            </a:r>
            <a:r>
              <a:rPr lang="en-US" b="0" i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Montserrat Medium" panose="00000600000000000000" pitchFamily="2" charset="0"/>
              </a:rPr>
              <a:t>, Bing Chat...</a:t>
            </a:r>
            <a:endParaRPr lang="vi-VN" dirty="0">
              <a:solidFill>
                <a:schemeClr val="bg2">
                  <a:lumMod val="95000"/>
                  <a:lumOff val="5000"/>
                </a:schemeClr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441BA3-AE5F-F57E-9F40-1A698414221C}"/>
              </a:ext>
            </a:extLst>
          </p:cNvPr>
          <p:cNvCxnSpPr>
            <a:cxnSpLocks/>
          </p:cNvCxnSpPr>
          <p:nvPr/>
        </p:nvCxnSpPr>
        <p:spPr>
          <a:xfrm>
            <a:off x="313545" y="1152293"/>
            <a:ext cx="0" cy="4763656"/>
          </a:xfrm>
          <a:prstGeom prst="line">
            <a:avLst/>
          </a:prstGeom>
          <a:ln>
            <a:solidFill>
              <a:srgbClr val="F46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BA935B7-8220-6C00-DC79-7A67AD1459D9}"/>
              </a:ext>
            </a:extLst>
          </p:cNvPr>
          <p:cNvSpPr/>
          <p:nvPr/>
        </p:nvSpPr>
        <p:spPr>
          <a:xfrm>
            <a:off x="258649" y="1535194"/>
            <a:ext cx="108000" cy="108000"/>
          </a:xfrm>
          <a:prstGeom prst="ellipse">
            <a:avLst/>
          </a:prstGeom>
          <a:solidFill>
            <a:srgbClr val="F5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D69F2D9-2759-6866-40A5-0FCA379B06C7}"/>
              </a:ext>
            </a:extLst>
          </p:cNvPr>
          <p:cNvSpPr/>
          <p:nvPr/>
        </p:nvSpPr>
        <p:spPr>
          <a:xfrm>
            <a:off x="261003" y="3371428"/>
            <a:ext cx="108000" cy="108000"/>
          </a:xfrm>
          <a:prstGeom prst="ellipse">
            <a:avLst/>
          </a:prstGeom>
          <a:solidFill>
            <a:srgbClr val="F5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84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206157" y="1594624"/>
            <a:ext cx="3365843" cy="1646767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Lato"/>
              <a:buNone/>
            </a:pPr>
            <a:r>
              <a:rPr lang="vi-VN" sz="4400" b="1" dirty="0" err="1">
                <a:solidFill>
                  <a:srgbClr val="002060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Autonomy</a:t>
            </a:r>
            <a:r>
              <a:rPr lang="vi-VN" sz="4400" b="1" dirty="0">
                <a:solidFill>
                  <a:srgbClr val="002060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4400" b="1" dirty="0" err="1">
                <a:solidFill>
                  <a:srgbClr val="002060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at</a:t>
            </a:r>
            <a:r>
              <a:rPr lang="vi-VN" sz="4400" b="1" dirty="0">
                <a:solidFill>
                  <a:srgbClr val="002060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4400" b="1" dirty="0" err="1">
                <a:solidFill>
                  <a:srgbClr val="002060"/>
                </a:solidFill>
                <a:latin typeface="Montserrat Medium" panose="00000600000000000000" pitchFamily="2" charset="0"/>
                <a:ea typeface="Montserrat"/>
                <a:cs typeface="Montserrat"/>
                <a:sym typeface="Montserrat"/>
              </a:rPr>
              <a:t>work</a:t>
            </a:r>
            <a:endParaRPr lang="vi-VN" sz="4400" b="1" dirty="0">
              <a:solidFill>
                <a:srgbClr val="002060"/>
              </a:solidFill>
              <a:latin typeface="Montserrat Medium" panose="000006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81;p3" descr="Notes by Freepik Stories #svg #png #illustration#work #document #record  #annotations #memo #notes #outl… | Illustration, Flat illustration,  Powerpoint slide designs">
            <a:extLst>
              <a:ext uri="{FF2B5EF4-FFF2-40B4-BE49-F238E27FC236}">
                <a16:creationId xmlns:a16="http://schemas.microsoft.com/office/drawing/2014/main" id="{98B47B69-5715-9F35-C34A-24E9479BE1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592" y="0"/>
            <a:ext cx="5645178" cy="59802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Đường kết nối: Cong 2">
            <a:extLst>
              <a:ext uri="{FF2B5EF4-FFF2-40B4-BE49-F238E27FC236}">
                <a16:creationId xmlns:a16="http://schemas.microsoft.com/office/drawing/2014/main" id="{96B2CA5F-3DBF-F2AD-DD99-E8C2A7A9473B}"/>
              </a:ext>
            </a:extLst>
          </p:cNvPr>
          <p:cNvCxnSpPr/>
          <p:nvPr/>
        </p:nvCxnSpPr>
        <p:spPr>
          <a:xfrm>
            <a:off x="-1886826" y="1094540"/>
            <a:ext cx="2997843" cy="1122745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5579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194</Words>
  <Application>Microsoft Office PowerPoint</Application>
  <PresentationFormat>Trình chiếu Trên màn hình (16:9)</PresentationFormat>
  <Paragraphs>31</Paragraphs>
  <Slides>13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Montserrat</vt:lpstr>
      <vt:lpstr>Lato</vt:lpstr>
      <vt:lpstr>Arial</vt:lpstr>
      <vt:lpstr>Open Sans</vt:lpstr>
      <vt:lpstr>Montserrat Medium</vt:lpstr>
      <vt:lpstr>Swiss</vt:lpstr>
      <vt:lpstr>Journey to your best</vt:lpstr>
      <vt:lpstr>Bản trình bày PowerPoint</vt:lpstr>
      <vt:lpstr>Top-down approach </vt:lpstr>
      <vt:lpstr>Bản trình bày PowerPoint</vt:lpstr>
      <vt:lpstr>Bản trình bày PowerPoint</vt:lpstr>
      <vt:lpstr>Learning how to learn and learn fast</vt:lpstr>
      <vt:lpstr>Learning how to learn </vt:lpstr>
      <vt:lpstr>Learn fast</vt:lpstr>
      <vt:lpstr>Bản trình bày PowerPoint</vt:lpstr>
      <vt:lpstr>Bản trình bày PowerPoint</vt:lpstr>
      <vt:lpstr>Bản trình bày PowerPoint</vt:lpstr>
      <vt:lpstr>The smart question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your best</dc:title>
  <cp:lastModifiedBy>Luongxuannhat</cp:lastModifiedBy>
  <cp:revision>15</cp:revision>
  <dcterms:modified xsi:type="dcterms:W3CDTF">2024-01-10T12:04:02Z</dcterms:modified>
</cp:coreProperties>
</file>