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77" r:id="rId4"/>
    <p:sldId id="278" r:id="rId5"/>
    <p:sldId id="258" r:id="rId6"/>
    <p:sldId id="284" r:id="rId7"/>
    <p:sldId id="286" r:id="rId8"/>
    <p:sldId id="260" r:id="rId9"/>
    <p:sldId id="285" r:id="rId10"/>
    <p:sldId id="261" r:id="rId11"/>
    <p:sldId id="287" r:id="rId12"/>
    <p:sldId id="280" r:id="rId13"/>
    <p:sldId id="282" r:id="rId14"/>
    <p:sldId id="288" r:id="rId15"/>
    <p:sldId id="289" r:id="rId16"/>
    <p:sldId id="281" r:id="rId17"/>
    <p:sldId id="273" r:id="rId18"/>
    <p:sldId id="290" r:id="rId19"/>
    <p:sldId id="291" r:id="rId20"/>
    <p:sldId id="274" r:id="rId21"/>
  </p:sldIdLst>
  <p:sldSz cx="9144000" cy="5143500" type="screen16x9"/>
  <p:notesSz cx="6858000" cy="9144000"/>
  <p:embeddedFontLst>
    <p:embeddedFont>
      <p:font typeface="Lato" panose="020F0502020204030203" pitchFamily="34" charset="0"/>
      <p:regular r:id="rId23"/>
      <p:bold r:id="rId24"/>
      <p:italic r:id="rId25"/>
      <p:boldItalic r:id="rId26"/>
    </p:embeddedFont>
    <p:embeddedFont>
      <p:font typeface="Montserrat" panose="00000500000000000000" pitchFamily="2" charset="0"/>
      <p:regular r:id="rId27"/>
      <p:bold r:id="rId28"/>
      <p:italic r:id="rId29"/>
      <p:boldItalic r:id="rId30"/>
    </p:embeddedFont>
    <p:embeddedFont>
      <p:font typeface="Montserrat Medium" panose="00000600000000000000" pitchFamily="2" charset="0"/>
      <p:regular r:id="rId31"/>
      <p:italic r:id="rId32"/>
    </p:embeddedFont>
    <p:embeddedFont>
      <p:font typeface="Open Sans" panose="020B0606030504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CD6C"/>
    <a:srgbClr val="014174"/>
    <a:srgbClr val="F46524"/>
    <a:srgbClr val="FAC606"/>
    <a:srgbClr val="FFEE00"/>
    <a:srgbClr val="ED7D31"/>
    <a:srgbClr val="4C4E75"/>
    <a:srgbClr val="F525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7243796-E9F8-46F2-B943-EFAD957EBA1D}">
  <a:tblStyle styleId="{47243796-E9F8-46F2-B943-EFAD957EBA1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173" y="283"/>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2363054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d251bb473_0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d251bb473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e965474a9_3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e965474a9_3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cb9a0b074_1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cb9a0b074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7184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e965474a9_3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e965474a9_3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cb9a0b07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cb9a0b07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Open Sans"/>
              <a:buNone/>
              <a:defRPr sz="9600">
                <a:solidFill>
                  <a:schemeClr val="dk1"/>
                </a:solidFill>
                <a:latin typeface="Open Sans"/>
                <a:ea typeface="Open Sans"/>
                <a:cs typeface="Open Sans"/>
                <a:sym typeface="Open Sans"/>
              </a:defRPr>
            </a:lvl1pPr>
            <a:lvl2pPr lvl="1" algn="ctr" rtl="0">
              <a:spcBef>
                <a:spcPts val="0"/>
              </a:spcBef>
              <a:spcAft>
                <a:spcPts val="0"/>
              </a:spcAft>
              <a:buClr>
                <a:schemeClr val="dk1"/>
              </a:buClr>
              <a:buSzPts val="9600"/>
              <a:buFont typeface="Open Sans"/>
              <a:buNone/>
              <a:defRPr sz="9600">
                <a:solidFill>
                  <a:schemeClr val="dk1"/>
                </a:solidFill>
                <a:latin typeface="Open Sans"/>
                <a:ea typeface="Open Sans"/>
                <a:cs typeface="Open Sans"/>
                <a:sym typeface="Open Sans"/>
              </a:defRPr>
            </a:lvl2pPr>
            <a:lvl3pPr lvl="2" algn="ctr" rtl="0">
              <a:spcBef>
                <a:spcPts val="0"/>
              </a:spcBef>
              <a:spcAft>
                <a:spcPts val="0"/>
              </a:spcAft>
              <a:buClr>
                <a:schemeClr val="dk1"/>
              </a:buClr>
              <a:buSzPts val="9600"/>
              <a:buFont typeface="Open Sans"/>
              <a:buNone/>
              <a:defRPr sz="9600">
                <a:solidFill>
                  <a:schemeClr val="dk1"/>
                </a:solidFill>
                <a:latin typeface="Open Sans"/>
                <a:ea typeface="Open Sans"/>
                <a:cs typeface="Open Sans"/>
                <a:sym typeface="Open Sans"/>
              </a:defRPr>
            </a:lvl3pPr>
            <a:lvl4pPr lvl="3" algn="ctr" rtl="0">
              <a:spcBef>
                <a:spcPts val="0"/>
              </a:spcBef>
              <a:spcAft>
                <a:spcPts val="0"/>
              </a:spcAft>
              <a:buClr>
                <a:schemeClr val="dk1"/>
              </a:buClr>
              <a:buSzPts val="9600"/>
              <a:buFont typeface="Open Sans"/>
              <a:buNone/>
              <a:defRPr sz="9600">
                <a:solidFill>
                  <a:schemeClr val="dk1"/>
                </a:solidFill>
                <a:latin typeface="Open Sans"/>
                <a:ea typeface="Open Sans"/>
                <a:cs typeface="Open Sans"/>
                <a:sym typeface="Open Sans"/>
              </a:defRPr>
            </a:lvl4pPr>
            <a:lvl5pPr lvl="4" algn="ctr" rtl="0">
              <a:spcBef>
                <a:spcPts val="0"/>
              </a:spcBef>
              <a:spcAft>
                <a:spcPts val="0"/>
              </a:spcAft>
              <a:buClr>
                <a:schemeClr val="dk1"/>
              </a:buClr>
              <a:buSzPts val="9600"/>
              <a:buFont typeface="Open Sans"/>
              <a:buNone/>
              <a:defRPr sz="9600">
                <a:solidFill>
                  <a:schemeClr val="dk1"/>
                </a:solidFill>
                <a:latin typeface="Open Sans"/>
                <a:ea typeface="Open Sans"/>
                <a:cs typeface="Open Sans"/>
                <a:sym typeface="Open Sans"/>
              </a:defRPr>
            </a:lvl5pPr>
            <a:lvl6pPr lvl="5" algn="ctr" rtl="0">
              <a:spcBef>
                <a:spcPts val="0"/>
              </a:spcBef>
              <a:spcAft>
                <a:spcPts val="0"/>
              </a:spcAft>
              <a:buClr>
                <a:schemeClr val="dk1"/>
              </a:buClr>
              <a:buSzPts val="9600"/>
              <a:buFont typeface="Open Sans"/>
              <a:buNone/>
              <a:defRPr sz="9600">
                <a:solidFill>
                  <a:schemeClr val="dk1"/>
                </a:solidFill>
                <a:latin typeface="Open Sans"/>
                <a:ea typeface="Open Sans"/>
                <a:cs typeface="Open Sans"/>
                <a:sym typeface="Open Sans"/>
              </a:defRPr>
            </a:lvl6pPr>
            <a:lvl7pPr lvl="6" algn="ctr" rtl="0">
              <a:spcBef>
                <a:spcPts val="0"/>
              </a:spcBef>
              <a:spcAft>
                <a:spcPts val="0"/>
              </a:spcAft>
              <a:buClr>
                <a:schemeClr val="dk1"/>
              </a:buClr>
              <a:buSzPts val="9600"/>
              <a:buFont typeface="Open Sans"/>
              <a:buNone/>
              <a:defRPr sz="9600">
                <a:solidFill>
                  <a:schemeClr val="dk1"/>
                </a:solidFill>
                <a:latin typeface="Open Sans"/>
                <a:ea typeface="Open Sans"/>
                <a:cs typeface="Open Sans"/>
                <a:sym typeface="Open Sans"/>
              </a:defRPr>
            </a:lvl7pPr>
            <a:lvl8pPr lvl="7" algn="ctr" rtl="0">
              <a:spcBef>
                <a:spcPts val="0"/>
              </a:spcBef>
              <a:spcAft>
                <a:spcPts val="0"/>
              </a:spcAft>
              <a:buClr>
                <a:schemeClr val="dk1"/>
              </a:buClr>
              <a:buSzPts val="9600"/>
              <a:buFont typeface="Open Sans"/>
              <a:buNone/>
              <a:defRPr sz="9600">
                <a:solidFill>
                  <a:schemeClr val="dk1"/>
                </a:solidFill>
                <a:latin typeface="Open Sans"/>
                <a:ea typeface="Open Sans"/>
                <a:cs typeface="Open Sans"/>
                <a:sym typeface="Open Sans"/>
              </a:defRPr>
            </a:lvl8pPr>
            <a:lvl9pPr lvl="8" algn="ctr" rtl="0">
              <a:spcBef>
                <a:spcPts val="0"/>
              </a:spcBef>
              <a:spcAft>
                <a:spcPts val="0"/>
              </a:spcAft>
              <a:buClr>
                <a:schemeClr val="dk1"/>
              </a:buClr>
              <a:buSzPts val="9600"/>
              <a:buFont typeface="Open Sans"/>
              <a:buNone/>
              <a:defRPr sz="9600">
                <a:solidFill>
                  <a:schemeClr val="dk1"/>
                </a:solidFill>
                <a:latin typeface="Open Sans"/>
                <a:ea typeface="Open Sans"/>
                <a:cs typeface="Open Sans"/>
                <a:sym typeface="Open Sans"/>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Montserrat"/>
              <a:buNone/>
              <a:defRPr sz="3000" b="1">
                <a:solidFill>
                  <a:schemeClr val="dk2"/>
                </a:solidFill>
                <a:latin typeface="Montserrat"/>
                <a:ea typeface="Montserrat"/>
                <a:cs typeface="Montserrat"/>
                <a:sym typeface="Montserrat"/>
              </a:defRPr>
            </a:lvl1pPr>
            <a:lvl2pPr lvl="1" rtl="0">
              <a:spcBef>
                <a:spcPts val="0"/>
              </a:spcBef>
              <a:spcAft>
                <a:spcPts val="0"/>
              </a:spcAft>
              <a:buClr>
                <a:schemeClr val="dk2"/>
              </a:buClr>
              <a:buSzPts val="3000"/>
              <a:buFont typeface="Montserrat"/>
              <a:buNone/>
              <a:defRPr sz="3000" b="1">
                <a:solidFill>
                  <a:schemeClr val="dk2"/>
                </a:solidFill>
                <a:latin typeface="Montserrat"/>
                <a:ea typeface="Montserrat"/>
                <a:cs typeface="Montserrat"/>
                <a:sym typeface="Montserrat"/>
              </a:defRPr>
            </a:lvl2pPr>
            <a:lvl3pPr lvl="2" rtl="0">
              <a:spcBef>
                <a:spcPts val="0"/>
              </a:spcBef>
              <a:spcAft>
                <a:spcPts val="0"/>
              </a:spcAft>
              <a:buClr>
                <a:schemeClr val="dk2"/>
              </a:buClr>
              <a:buSzPts val="3000"/>
              <a:buFont typeface="Montserrat"/>
              <a:buNone/>
              <a:defRPr sz="3000" b="1">
                <a:solidFill>
                  <a:schemeClr val="dk2"/>
                </a:solidFill>
                <a:latin typeface="Montserrat"/>
                <a:ea typeface="Montserrat"/>
                <a:cs typeface="Montserrat"/>
                <a:sym typeface="Montserrat"/>
              </a:defRPr>
            </a:lvl3pPr>
            <a:lvl4pPr lvl="3" rtl="0">
              <a:spcBef>
                <a:spcPts val="0"/>
              </a:spcBef>
              <a:spcAft>
                <a:spcPts val="0"/>
              </a:spcAft>
              <a:buClr>
                <a:schemeClr val="dk2"/>
              </a:buClr>
              <a:buSzPts val="3000"/>
              <a:buFont typeface="Montserrat"/>
              <a:buNone/>
              <a:defRPr sz="3000" b="1">
                <a:solidFill>
                  <a:schemeClr val="dk2"/>
                </a:solidFill>
                <a:latin typeface="Montserrat"/>
                <a:ea typeface="Montserrat"/>
                <a:cs typeface="Montserrat"/>
                <a:sym typeface="Montserrat"/>
              </a:defRPr>
            </a:lvl4pPr>
            <a:lvl5pPr lvl="4" rtl="0">
              <a:spcBef>
                <a:spcPts val="0"/>
              </a:spcBef>
              <a:spcAft>
                <a:spcPts val="0"/>
              </a:spcAft>
              <a:buClr>
                <a:schemeClr val="dk2"/>
              </a:buClr>
              <a:buSzPts val="3000"/>
              <a:buFont typeface="Montserrat"/>
              <a:buNone/>
              <a:defRPr sz="3000" b="1">
                <a:solidFill>
                  <a:schemeClr val="dk2"/>
                </a:solidFill>
                <a:latin typeface="Montserrat"/>
                <a:ea typeface="Montserrat"/>
                <a:cs typeface="Montserrat"/>
                <a:sym typeface="Montserrat"/>
              </a:defRPr>
            </a:lvl5pPr>
            <a:lvl6pPr lvl="5" rtl="0">
              <a:spcBef>
                <a:spcPts val="0"/>
              </a:spcBef>
              <a:spcAft>
                <a:spcPts val="0"/>
              </a:spcAft>
              <a:buClr>
                <a:schemeClr val="dk2"/>
              </a:buClr>
              <a:buSzPts val="3000"/>
              <a:buFont typeface="Montserrat"/>
              <a:buNone/>
              <a:defRPr sz="3000" b="1">
                <a:solidFill>
                  <a:schemeClr val="dk2"/>
                </a:solidFill>
                <a:latin typeface="Montserrat"/>
                <a:ea typeface="Montserrat"/>
                <a:cs typeface="Montserrat"/>
                <a:sym typeface="Montserrat"/>
              </a:defRPr>
            </a:lvl6pPr>
            <a:lvl7pPr lvl="6" rtl="0">
              <a:spcBef>
                <a:spcPts val="0"/>
              </a:spcBef>
              <a:spcAft>
                <a:spcPts val="0"/>
              </a:spcAft>
              <a:buClr>
                <a:schemeClr val="dk2"/>
              </a:buClr>
              <a:buSzPts val="3000"/>
              <a:buFont typeface="Montserrat"/>
              <a:buNone/>
              <a:defRPr sz="3000" b="1">
                <a:solidFill>
                  <a:schemeClr val="dk2"/>
                </a:solidFill>
                <a:latin typeface="Montserrat"/>
                <a:ea typeface="Montserrat"/>
                <a:cs typeface="Montserrat"/>
                <a:sym typeface="Montserrat"/>
              </a:defRPr>
            </a:lvl7pPr>
            <a:lvl8pPr lvl="7" rtl="0">
              <a:spcBef>
                <a:spcPts val="0"/>
              </a:spcBef>
              <a:spcAft>
                <a:spcPts val="0"/>
              </a:spcAft>
              <a:buClr>
                <a:schemeClr val="dk2"/>
              </a:buClr>
              <a:buSzPts val="3000"/>
              <a:buFont typeface="Montserrat"/>
              <a:buNone/>
              <a:defRPr sz="3000" b="1">
                <a:solidFill>
                  <a:schemeClr val="dk2"/>
                </a:solidFill>
                <a:latin typeface="Montserrat"/>
                <a:ea typeface="Montserrat"/>
                <a:cs typeface="Montserrat"/>
                <a:sym typeface="Montserrat"/>
              </a:defRPr>
            </a:lvl8pPr>
            <a:lvl9pPr lvl="8" rtl="0">
              <a:spcBef>
                <a:spcPts val="0"/>
              </a:spcBef>
              <a:spcAft>
                <a:spcPts val="0"/>
              </a:spcAft>
              <a:buClr>
                <a:schemeClr val="dk2"/>
              </a:buClr>
              <a:buSzPts val="3000"/>
              <a:buFont typeface="Montserrat"/>
              <a:buNone/>
              <a:defRPr sz="3000" b="1">
                <a:solidFill>
                  <a:schemeClr val="dk2"/>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Open Sans"/>
                <a:ea typeface="Open Sans"/>
                <a:cs typeface="Open Sans"/>
                <a:sym typeface="Open Sans"/>
              </a:defRPr>
            </a:lvl1pPr>
            <a:lvl2pPr lvl="1" algn="r" rtl="0">
              <a:buNone/>
              <a:defRPr sz="1000">
                <a:solidFill>
                  <a:schemeClr val="dk2"/>
                </a:solidFill>
                <a:latin typeface="Open Sans"/>
                <a:ea typeface="Open Sans"/>
                <a:cs typeface="Open Sans"/>
                <a:sym typeface="Open Sans"/>
              </a:defRPr>
            </a:lvl2pPr>
            <a:lvl3pPr lvl="2" algn="r" rtl="0">
              <a:buNone/>
              <a:defRPr sz="1000">
                <a:solidFill>
                  <a:schemeClr val="dk2"/>
                </a:solidFill>
                <a:latin typeface="Open Sans"/>
                <a:ea typeface="Open Sans"/>
                <a:cs typeface="Open Sans"/>
                <a:sym typeface="Open Sans"/>
              </a:defRPr>
            </a:lvl3pPr>
            <a:lvl4pPr lvl="3" algn="r" rtl="0">
              <a:buNone/>
              <a:defRPr sz="1000">
                <a:solidFill>
                  <a:schemeClr val="dk2"/>
                </a:solidFill>
                <a:latin typeface="Open Sans"/>
                <a:ea typeface="Open Sans"/>
                <a:cs typeface="Open Sans"/>
                <a:sym typeface="Open Sans"/>
              </a:defRPr>
            </a:lvl4pPr>
            <a:lvl5pPr lvl="4" algn="r" rtl="0">
              <a:buNone/>
              <a:defRPr sz="1000">
                <a:solidFill>
                  <a:schemeClr val="dk2"/>
                </a:solidFill>
                <a:latin typeface="Open Sans"/>
                <a:ea typeface="Open Sans"/>
                <a:cs typeface="Open Sans"/>
                <a:sym typeface="Open Sans"/>
              </a:defRPr>
            </a:lvl5pPr>
            <a:lvl6pPr lvl="5" algn="r" rtl="0">
              <a:buNone/>
              <a:defRPr sz="1000">
                <a:solidFill>
                  <a:schemeClr val="dk2"/>
                </a:solidFill>
                <a:latin typeface="Open Sans"/>
                <a:ea typeface="Open Sans"/>
                <a:cs typeface="Open Sans"/>
                <a:sym typeface="Open Sans"/>
              </a:defRPr>
            </a:lvl6pPr>
            <a:lvl7pPr lvl="6" algn="r" rtl="0">
              <a:buNone/>
              <a:defRPr sz="1000">
                <a:solidFill>
                  <a:schemeClr val="dk2"/>
                </a:solidFill>
                <a:latin typeface="Open Sans"/>
                <a:ea typeface="Open Sans"/>
                <a:cs typeface="Open Sans"/>
                <a:sym typeface="Open Sans"/>
              </a:defRPr>
            </a:lvl7pPr>
            <a:lvl8pPr lvl="7" algn="r" rtl="0">
              <a:buNone/>
              <a:defRPr sz="1000">
                <a:solidFill>
                  <a:schemeClr val="dk2"/>
                </a:solidFill>
                <a:latin typeface="Open Sans"/>
                <a:ea typeface="Open Sans"/>
                <a:cs typeface="Open Sans"/>
                <a:sym typeface="Open Sans"/>
              </a:defRPr>
            </a:lvl8pPr>
            <a:lvl9pPr lvl="8" algn="r" rtl="0">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7.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8.jpeg"/><Relationship Id="rId1" Type="http://schemas.openxmlformats.org/officeDocument/2006/relationships/slideLayout" Target="../slideLayouts/slideLayout10.xml"/><Relationship Id="rId5" Type="http://schemas.openxmlformats.org/officeDocument/2006/relationships/image" Target="../media/image20.sv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hyperlink" Target="https://xmind.ai/share/kubrXrxj?xid=01hMdn4t"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10.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1122744" y="1267475"/>
            <a:ext cx="7187878" cy="957262"/>
          </a:xfrm>
          <a:prstGeom prst="rect">
            <a:avLst/>
          </a:prstGeom>
        </p:spPr>
        <p:txBody>
          <a:bodyPr spcFirstLastPara="1" wrap="square" lIns="91425" tIns="91425" rIns="91425" bIns="91425" anchor="t" anchorCtr="0">
            <a:noAutofit/>
          </a:bodyPr>
          <a:lstStyle/>
          <a:p>
            <a:pPr marL="0" lvl="0" indent="0" algn="dist" rtl="0">
              <a:spcBef>
                <a:spcPts val="0"/>
              </a:spcBef>
              <a:spcAft>
                <a:spcPts val="0"/>
              </a:spcAft>
              <a:buNone/>
            </a:pPr>
            <a:r>
              <a:rPr lang="en-US" dirty="0">
                <a:latin typeface="Montserrat"/>
                <a:ea typeface="Montserrat"/>
                <a:cs typeface="Montserrat"/>
                <a:sym typeface="Montserrat"/>
              </a:rPr>
              <a:t>Journey to your best</a:t>
            </a:r>
            <a:endParaRPr dirty="0">
              <a:latin typeface="Montserrat"/>
              <a:ea typeface="Montserrat"/>
              <a:cs typeface="Montserrat"/>
              <a:sym typeface="Montserrat"/>
            </a:endParaRPr>
          </a:p>
        </p:txBody>
      </p:sp>
      <p:sp>
        <p:nvSpPr>
          <p:cNvPr id="73" name="Google Shape;73;p13"/>
          <p:cNvSpPr txBox="1">
            <a:spLocks noGrp="1"/>
          </p:cNvSpPr>
          <p:nvPr>
            <p:ph type="subTitle" idx="1"/>
          </p:nvPr>
        </p:nvSpPr>
        <p:spPr>
          <a:xfrm>
            <a:off x="2486029" y="4161158"/>
            <a:ext cx="6331500" cy="55108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2000" dirty="0">
                <a:latin typeface="Open Sans"/>
                <a:ea typeface="Open Sans"/>
                <a:cs typeface="Open Sans"/>
                <a:sym typeface="Open Sans"/>
              </a:rPr>
              <a:t>Presentation by Nhat Xuan </a:t>
            </a:r>
            <a:endParaRPr sz="2000" b="1" dirty="0">
              <a:latin typeface="Open Sans"/>
              <a:ea typeface="Open Sans"/>
              <a:cs typeface="Open Sans"/>
              <a:sym typeface="Open Sans"/>
            </a:endParaRPr>
          </a:p>
        </p:txBody>
      </p:sp>
      <p:sp>
        <p:nvSpPr>
          <p:cNvPr id="3" name="Google Shape;72;p13">
            <a:extLst>
              <a:ext uri="{FF2B5EF4-FFF2-40B4-BE49-F238E27FC236}">
                <a16:creationId xmlns:a16="http://schemas.microsoft.com/office/drawing/2014/main" id="{29A9A37F-263B-9C75-7F2B-F2F4C1730543}"/>
              </a:ext>
            </a:extLst>
          </p:cNvPr>
          <p:cNvSpPr txBox="1">
            <a:spLocks/>
          </p:cNvSpPr>
          <p:nvPr/>
        </p:nvSpPr>
        <p:spPr>
          <a:xfrm>
            <a:off x="1129259" y="2227311"/>
            <a:ext cx="7174848" cy="655651"/>
          </a:xfrm>
          <a:prstGeom prst="rect">
            <a:avLst/>
          </a:prstGeom>
          <a:solidFill>
            <a:schemeClr val="accent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Montserrat"/>
              <a:buNone/>
              <a:defRPr sz="4800" b="1"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4800"/>
              <a:buFont typeface="Montserrat"/>
              <a:buNone/>
              <a:defRPr sz="4800" b="1"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4800"/>
              <a:buFont typeface="Montserrat"/>
              <a:buNone/>
              <a:defRPr sz="4800" b="1"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4800"/>
              <a:buFont typeface="Montserrat"/>
              <a:buNone/>
              <a:defRPr sz="4800" b="1"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4800"/>
              <a:buFont typeface="Montserrat"/>
              <a:buNone/>
              <a:defRPr sz="4800" b="1"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4800"/>
              <a:buFont typeface="Montserrat"/>
              <a:buNone/>
              <a:defRPr sz="4800" b="1"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4800"/>
              <a:buFont typeface="Montserrat"/>
              <a:buNone/>
              <a:defRPr sz="4800" b="1"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4800"/>
              <a:buFont typeface="Montserrat"/>
              <a:buNone/>
              <a:defRPr sz="4800" b="1"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4800"/>
              <a:buFont typeface="Montserrat"/>
              <a:buNone/>
              <a:defRPr sz="4800" b="1" i="0" u="none" strike="noStrike" cap="none">
                <a:solidFill>
                  <a:schemeClr val="lt1"/>
                </a:solidFill>
                <a:latin typeface="Montserrat"/>
                <a:ea typeface="Montserrat"/>
                <a:cs typeface="Montserrat"/>
                <a:sym typeface="Montserrat"/>
              </a:defRPr>
            </a:lvl9pPr>
          </a:lstStyle>
          <a:p>
            <a:pPr algn="ctr"/>
            <a:r>
              <a:rPr lang="en-US" sz="2400" dirty="0"/>
              <a:t>Challenge 0 "What's your current version?"</a:t>
            </a:r>
          </a:p>
        </p:txBody>
      </p:sp>
      <p:pic>
        <p:nvPicPr>
          <p:cNvPr id="4" name="Google Shape;288;p99">
            <a:extLst>
              <a:ext uri="{FF2B5EF4-FFF2-40B4-BE49-F238E27FC236}">
                <a16:creationId xmlns:a16="http://schemas.microsoft.com/office/drawing/2014/main" id="{C78EA1E3-3F58-4E70-02EC-4573524D6B07}"/>
              </a:ext>
            </a:extLst>
          </p:cNvPr>
          <p:cNvPicPr preferRelativeResize="0"/>
          <p:nvPr/>
        </p:nvPicPr>
        <p:blipFill rotWithShape="1">
          <a:blip r:embed="rId3">
            <a:alphaModFix/>
          </a:blip>
          <a:srcRect/>
          <a:stretch/>
        </p:blipFill>
        <p:spPr>
          <a:xfrm>
            <a:off x="1" y="2938947"/>
            <a:ext cx="2338086" cy="224900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6" name="Google Shape;85;p15">
            <a:extLst>
              <a:ext uri="{FF2B5EF4-FFF2-40B4-BE49-F238E27FC236}">
                <a16:creationId xmlns:a16="http://schemas.microsoft.com/office/drawing/2014/main" id="{2811716F-A876-235A-2769-BCD2A355FB87}"/>
              </a:ext>
            </a:extLst>
          </p:cNvPr>
          <p:cNvPicPr preferRelativeResize="0"/>
          <p:nvPr/>
        </p:nvPicPr>
        <p:blipFill>
          <a:blip r:embed="rId3">
            <a:alphaModFix/>
          </a:blip>
          <a:stretch>
            <a:fillRect/>
          </a:stretch>
        </p:blipFill>
        <p:spPr>
          <a:xfrm>
            <a:off x="-252948" y="-393539"/>
            <a:ext cx="6233802" cy="5767485"/>
          </a:xfrm>
          <a:prstGeom prst="rect">
            <a:avLst/>
          </a:prstGeom>
          <a:noFill/>
          <a:ln>
            <a:noFill/>
          </a:ln>
        </p:spPr>
      </p:pic>
      <p:sp>
        <p:nvSpPr>
          <p:cNvPr id="111" name="Google Shape;111;p18"/>
          <p:cNvSpPr txBox="1">
            <a:spLocks noGrp="1"/>
          </p:cNvSpPr>
          <p:nvPr>
            <p:ph type="title"/>
          </p:nvPr>
        </p:nvSpPr>
        <p:spPr>
          <a:xfrm>
            <a:off x="804696" y="225632"/>
            <a:ext cx="4118514" cy="291695"/>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2000" b="0" dirty="0">
                <a:solidFill>
                  <a:schemeClr val="dk2"/>
                </a:solidFill>
                <a:latin typeface="Montserrat Medium" panose="00000600000000000000" pitchFamily="2" charset="0"/>
              </a:rPr>
              <a:t>Learning how to learn</a:t>
            </a:r>
            <a:endParaRPr sz="2000" b="0" dirty="0">
              <a:solidFill>
                <a:schemeClr val="dk2"/>
              </a:solidFill>
              <a:latin typeface="Montserrat Medium" panose="00000600000000000000" pitchFamily="2" charset="0"/>
              <a:sym typeface="Montserrat"/>
            </a:endParaRPr>
          </a:p>
        </p:txBody>
      </p:sp>
      <p:pic>
        <p:nvPicPr>
          <p:cNvPr id="5126" name="Picture 6" descr="73 Learning How to Learn with Barbara Oakley, PhD (pt.1) - Teach Me, Teacher">
            <a:extLst>
              <a:ext uri="{FF2B5EF4-FFF2-40B4-BE49-F238E27FC236}">
                <a16:creationId xmlns:a16="http://schemas.microsoft.com/office/drawing/2014/main" id="{0940681B-1479-8F87-E09B-9957759C8C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7565" y="517327"/>
            <a:ext cx="2736490" cy="4108845"/>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Nhóm 9">
            <a:extLst>
              <a:ext uri="{FF2B5EF4-FFF2-40B4-BE49-F238E27FC236}">
                <a16:creationId xmlns:a16="http://schemas.microsoft.com/office/drawing/2014/main" id="{A1A01C24-916E-BEA2-86B1-2AE9468105B4}"/>
              </a:ext>
            </a:extLst>
          </p:cNvPr>
          <p:cNvGrpSpPr/>
          <p:nvPr/>
        </p:nvGrpSpPr>
        <p:grpSpPr>
          <a:xfrm>
            <a:off x="-127635" y="1366171"/>
            <a:ext cx="5409734" cy="2641601"/>
            <a:chOff x="-127635" y="1169402"/>
            <a:chExt cx="5409734" cy="2641601"/>
          </a:xfrm>
        </p:grpSpPr>
        <p:pic>
          <p:nvPicPr>
            <p:cNvPr id="5" name="Hình ảnh 4">
              <a:extLst>
                <a:ext uri="{FF2B5EF4-FFF2-40B4-BE49-F238E27FC236}">
                  <a16:creationId xmlns:a16="http://schemas.microsoft.com/office/drawing/2014/main" id="{04D1CA74-27F7-813D-3822-150955EB3F70}"/>
                </a:ext>
              </a:extLst>
            </p:cNvPr>
            <p:cNvPicPr>
              <a:picLocks noChangeAspect="1"/>
            </p:cNvPicPr>
            <p:nvPr/>
          </p:nvPicPr>
          <p:blipFill rotWithShape="1">
            <a:blip r:embed="rId5"/>
            <a:srcRect t="1078" b="2893"/>
            <a:stretch/>
          </p:blipFill>
          <p:spPr>
            <a:xfrm>
              <a:off x="27045" y="1169402"/>
              <a:ext cx="5255054" cy="2641601"/>
            </a:xfrm>
            <a:prstGeom prst="rect">
              <a:avLst/>
            </a:prstGeom>
          </p:spPr>
        </p:pic>
        <p:sp>
          <p:nvSpPr>
            <p:cNvPr id="9" name="Hình tự do: Hình 8">
              <a:extLst>
                <a:ext uri="{FF2B5EF4-FFF2-40B4-BE49-F238E27FC236}">
                  <a16:creationId xmlns:a16="http://schemas.microsoft.com/office/drawing/2014/main" id="{231E8955-D126-5CCF-B651-2D4D1C71345A}"/>
                </a:ext>
              </a:extLst>
            </p:cNvPr>
            <p:cNvSpPr/>
            <p:nvPr/>
          </p:nvSpPr>
          <p:spPr>
            <a:xfrm>
              <a:off x="-127635" y="2566034"/>
              <a:ext cx="259080" cy="22860"/>
            </a:xfrm>
            <a:custGeom>
              <a:avLst/>
              <a:gdLst>
                <a:gd name="connsiteX0" fmla="*/ 0 w 259080"/>
                <a:gd name="connsiteY0" fmla="*/ 0 h 22860"/>
                <a:gd name="connsiteX1" fmla="*/ 259080 w 259080"/>
                <a:gd name="connsiteY1" fmla="*/ 0 h 22860"/>
                <a:gd name="connsiteX2" fmla="*/ 259080 w 259080"/>
                <a:gd name="connsiteY2" fmla="*/ 22860 h 22860"/>
                <a:gd name="connsiteX3" fmla="*/ 0 w 259080"/>
                <a:gd name="connsiteY3" fmla="*/ 22860 h 22860"/>
              </a:gdLst>
              <a:ahLst/>
              <a:cxnLst>
                <a:cxn ang="0">
                  <a:pos x="connsiteX0" y="connsiteY0"/>
                </a:cxn>
                <a:cxn ang="0">
                  <a:pos x="connsiteX1" y="connsiteY1"/>
                </a:cxn>
                <a:cxn ang="0">
                  <a:pos x="connsiteX2" y="connsiteY2"/>
                </a:cxn>
                <a:cxn ang="0">
                  <a:pos x="connsiteX3" y="connsiteY3"/>
                </a:cxn>
              </a:cxnLst>
              <a:rect l="l" t="t" r="r" b="b"/>
              <a:pathLst>
                <a:path w="259080" h="22860">
                  <a:moveTo>
                    <a:pt x="0" y="0"/>
                  </a:moveTo>
                  <a:lnTo>
                    <a:pt x="259080" y="0"/>
                  </a:lnTo>
                  <a:lnTo>
                    <a:pt x="259080" y="22860"/>
                  </a:lnTo>
                  <a:lnTo>
                    <a:pt x="0" y="22860"/>
                  </a:lnTo>
                  <a:close/>
                </a:path>
              </a:pathLst>
            </a:custGeom>
            <a:solidFill>
              <a:srgbClr val="F5CD6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vi-VN" dirty="0"/>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hatGPT - Wikipedia">
            <a:extLst>
              <a:ext uri="{FF2B5EF4-FFF2-40B4-BE49-F238E27FC236}">
                <a16:creationId xmlns:a16="http://schemas.microsoft.com/office/drawing/2014/main" id="{E236832F-514D-DF9C-3969-38DA442C2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7224" y="3590931"/>
            <a:ext cx="736388" cy="736388"/>
          </a:xfrm>
          <a:prstGeom prst="ellipse">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03B1C28-1905-6DEA-9675-BE8F80BA5E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7250" y="3526882"/>
            <a:ext cx="864485" cy="864485"/>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111;p18">
            <a:extLst>
              <a:ext uri="{FF2B5EF4-FFF2-40B4-BE49-F238E27FC236}">
                <a16:creationId xmlns:a16="http://schemas.microsoft.com/office/drawing/2014/main" id="{8F63B645-DF3A-FA31-CCC6-999DD4708BAD}"/>
              </a:ext>
            </a:extLst>
          </p:cNvPr>
          <p:cNvSpPr txBox="1">
            <a:spLocks/>
          </p:cNvSpPr>
          <p:nvPr/>
        </p:nvSpPr>
        <p:spPr>
          <a:xfrm>
            <a:off x="624745" y="2141415"/>
            <a:ext cx="1833976" cy="344391"/>
          </a:xfrm>
          <a:prstGeom prst="roundRect">
            <a:avLst>
              <a:gd name="adj" fmla="val 50000"/>
            </a:avLst>
          </a:prstGeom>
          <a:solidFill>
            <a:srgbClr val="F46524"/>
          </a:solid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solidFill>
                  <a:schemeClr val="bg1"/>
                </a:solidFill>
                <a:latin typeface="Montserrat Medium" panose="00000600000000000000" pitchFamily="2" charset="0"/>
                <a:ea typeface="Montserrat"/>
                <a:cs typeface="Montserrat"/>
                <a:sym typeface="Montserrat"/>
              </a:rPr>
              <a:t>Learn fast</a:t>
            </a:r>
          </a:p>
        </p:txBody>
      </p:sp>
      <p:sp>
        <p:nvSpPr>
          <p:cNvPr id="6" name="Hộp Văn bản 5">
            <a:extLst>
              <a:ext uri="{FF2B5EF4-FFF2-40B4-BE49-F238E27FC236}">
                <a16:creationId xmlns:a16="http://schemas.microsoft.com/office/drawing/2014/main" id="{70C81CBA-6B03-D37C-9562-472CEF4E7ED8}"/>
              </a:ext>
            </a:extLst>
          </p:cNvPr>
          <p:cNvSpPr txBox="1"/>
          <p:nvPr/>
        </p:nvSpPr>
        <p:spPr>
          <a:xfrm>
            <a:off x="3979824" y="886064"/>
            <a:ext cx="4579434" cy="307777"/>
          </a:xfrm>
          <a:prstGeom prst="rect">
            <a:avLst/>
          </a:prstGeom>
          <a:noFill/>
        </p:spPr>
        <p:txBody>
          <a:bodyPr wrap="square">
            <a:spAutoFit/>
          </a:bodyPr>
          <a:lstStyle/>
          <a:p>
            <a:r>
              <a:rPr lang="vi-VN" b="0" i="0" dirty="0" err="1">
                <a:solidFill>
                  <a:schemeClr val="bg2">
                    <a:lumMod val="95000"/>
                    <a:lumOff val="5000"/>
                  </a:schemeClr>
                </a:solidFill>
                <a:effectLst/>
                <a:latin typeface="Montserrat Medium" panose="00000600000000000000" pitchFamily="2" charset="0"/>
              </a:rPr>
              <a:t>Apply</a:t>
            </a:r>
            <a:r>
              <a:rPr lang="vi-VN" b="0" i="0" dirty="0">
                <a:solidFill>
                  <a:schemeClr val="bg2">
                    <a:lumMod val="95000"/>
                    <a:lumOff val="5000"/>
                  </a:schemeClr>
                </a:solidFill>
                <a:effectLst/>
                <a:latin typeface="Montserrat Medium" panose="00000600000000000000" pitchFamily="2" charset="0"/>
              </a:rPr>
              <a:t> </a:t>
            </a:r>
            <a:r>
              <a:rPr lang="vi-VN" b="0" i="0" dirty="0" err="1">
                <a:solidFill>
                  <a:schemeClr val="bg2">
                    <a:lumMod val="95000"/>
                    <a:lumOff val="5000"/>
                  </a:schemeClr>
                </a:solidFill>
                <a:effectLst/>
                <a:latin typeface="Montserrat Medium" panose="00000600000000000000" pitchFamily="2" charset="0"/>
              </a:rPr>
              <a:t>top-down</a:t>
            </a:r>
            <a:r>
              <a:rPr lang="vi-VN" b="0" i="0" dirty="0">
                <a:solidFill>
                  <a:schemeClr val="bg2">
                    <a:lumMod val="95000"/>
                    <a:lumOff val="5000"/>
                  </a:schemeClr>
                </a:solidFill>
                <a:effectLst/>
                <a:latin typeface="Montserrat Medium" panose="00000600000000000000" pitchFamily="2" charset="0"/>
              </a:rPr>
              <a:t> </a:t>
            </a:r>
            <a:r>
              <a:rPr lang="vi-VN" b="0" i="0" dirty="0" err="1">
                <a:solidFill>
                  <a:schemeClr val="bg2">
                    <a:lumMod val="95000"/>
                    <a:lumOff val="5000"/>
                  </a:schemeClr>
                </a:solidFill>
                <a:effectLst/>
                <a:latin typeface="Montserrat Medium" panose="00000600000000000000" pitchFamily="2" charset="0"/>
              </a:rPr>
              <a:t>approach</a:t>
            </a:r>
            <a:endParaRPr lang="vi-VN" dirty="0">
              <a:solidFill>
                <a:schemeClr val="bg2">
                  <a:lumMod val="95000"/>
                  <a:lumOff val="5000"/>
                </a:schemeClr>
              </a:solidFill>
              <a:latin typeface="Montserrat Medium" panose="00000600000000000000" pitchFamily="2" charset="0"/>
            </a:endParaRPr>
          </a:p>
        </p:txBody>
      </p:sp>
      <p:sp>
        <p:nvSpPr>
          <p:cNvPr id="7" name="Hộp Văn bản 6">
            <a:extLst>
              <a:ext uri="{FF2B5EF4-FFF2-40B4-BE49-F238E27FC236}">
                <a16:creationId xmlns:a16="http://schemas.microsoft.com/office/drawing/2014/main" id="{4B6ADC9B-DE9A-9605-F0A7-BA49F74940E3}"/>
              </a:ext>
            </a:extLst>
          </p:cNvPr>
          <p:cNvSpPr txBox="1"/>
          <p:nvPr/>
        </p:nvSpPr>
        <p:spPr>
          <a:xfrm>
            <a:off x="3923354" y="2874451"/>
            <a:ext cx="4579434" cy="523220"/>
          </a:xfrm>
          <a:prstGeom prst="rect">
            <a:avLst/>
          </a:prstGeom>
          <a:noFill/>
        </p:spPr>
        <p:txBody>
          <a:bodyPr wrap="square">
            <a:spAutoFit/>
          </a:bodyPr>
          <a:lstStyle/>
          <a:p>
            <a:r>
              <a:rPr lang="en-US" b="0" i="0" dirty="0">
                <a:solidFill>
                  <a:schemeClr val="bg2">
                    <a:lumMod val="95000"/>
                    <a:lumOff val="5000"/>
                  </a:schemeClr>
                </a:solidFill>
                <a:effectLst/>
                <a:latin typeface="Montserrat Medium" panose="00000600000000000000" pitchFamily="2" charset="0"/>
              </a:rPr>
              <a:t>Using some tools to research: Chat </a:t>
            </a:r>
            <a:r>
              <a:rPr lang="en-US" b="0" i="0" dirty="0" err="1">
                <a:solidFill>
                  <a:schemeClr val="bg2">
                    <a:lumMod val="95000"/>
                    <a:lumOff val="5000"/>
                  </a:schemeClr>
                </a:solidFill>
                <a:effectLst/>
                <a:latin typeface="Montserrat Medium" panose="00000600000000000000" pitchFamily="2" charset="0"/>
              </a:rPr>
              <a:t>GPT</a:t>
            </a:r>
            <a:r>
              <a:rPr lang="en-US" b="0" i="0" dirty="0">
                <a:solidFill>
                  <a:schemeClr val="bg2">
                    <a:lumMod val="95000"/>
                    <a:lumOff val="5000"/>
                  </a:schemeClr>
                </a:solidFill>
                <a:effectLst/>
                <a:latin typeface="Montserrat Medium" panose="00000600000000000000" pitchFamily="2" charset="0"/>
              </a:rPr>
              <a:t>, Bing Chat...</a:t>
            </a:r>
            <a:endParaRPr lang="vi-VN" dirty="0">
              <a:solidFill>
                <a:schemeClr val="bg2">
                  <a:lumMod val="95000"/>
                  <a:lumOff val="5000"/>
                </a:schemeClr>
              </a:solidFill>
              <a:latin typeface="Montserrat Medium" panose="00000600000000000000" pitchFamily="2" charset="0"/>
            </a:endParaRPr>
          </a:p>
        </p:txBody>
      </p:sp>
      <p:sp>
        <p:nvSpPr>
          <p:cNvPr id="8" name="Hình Bầu dục 7">
            <a:extLst>
              <a:ext uri="{FF2B5EF4-FFF2-40B4-BE49-F238E27FC236}">
                <a16:creationId xmlns:a16="http://schemas.microsoft.com/office/drawing/2014/main" id="{19F72D9C-D8D8-9B34-D216-BDE8F22393FB}"/>
              </a:ext>
            </a:extLst>
          </p:cNvPr>
          <p:cNvSpPr/>
          <p:nvPr/>
        </p:nvSpPr>
        <p:spPr>
          <a:xfrm>
            <a:off x="3760458" y="985952"/>
            <a:ext cx="108000" cy="108000"/>
          </a:xfrm>
          <a:prstGeom prst="ellipse">
            <a:avLst/>
          </a:prstGeom>
          <a:solidFill>
            <a:srgbClr val="F4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rgbClr val="FF0000"/>
              </a:solidFill>
            </a:endParaRPr>
          </a:p>
        </p:txBody>
      </p:sp>
      <p:sp>
        <p:nvSpPr>
          <p:cNvPr id="9" name="Hình Bầu dục 8">
            <a:extLst>
              <a:ext uri="{FF2B5EF4-FFF2-40B4-BE49-F238E27FC236}">
                <a16:creationId xmlns:a16="http://schemas.microsoft.com/office/drawing/2014/main" id="{5B406BE5-D9A8-B384-FFCB-29C07E3360A0}"/>
              </a:ext>
            </a:extLst>
          </p:cNvPr>
          <p:cNvSpPr/>
          <p:nvPr/>
        </p:nvSpPr>
        <p:spPr>
          <a:xfrm>
            <a:off x="3762812" y="3082061"/>
            <a:ext cx="108000" cy="108000"/>
          </a:xfrm>
          <a:prstGeom prst="ellipse">
            <a:avLst/>
          </a:prstGeom>
          <a:solidFill>
            <a:srgbClr val="F4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rgbClr val="FF0000"/>
              </a:solidFill>
            </a:endParaRPr>
          </a:p>
        </p:txBody>
      </p:sp>
      <p:sp>
        <p:nvSpPr>
          <p:cNvPr id="10" name="Hình Bầu dục 9">
            <a:extLst>
              <a:ext uri="{FF2B5EF4-FFF2-40B4-BE49-F238E27FC236}">
                <a16:creationId xmlns:a16="http://schemas.microsoft.com/office/drawing/2014/main" id="{5D41B350-27ED-F5F5-C22D-99F4F1C772FF}"/>
              </a:ext>
            </a:extLst>
          </p:cNvPr>
          <p:cNvSpPr/>
          <p:nvPr/>
        </p:nvSpPr>
        <p:spPr>
          <a:xfrm>
            <a:off x="5450835" y="1495947"/>
            <a:ext cx="736389" cy="736389"/>
          </a:xfrm>
          <a:prstGeom prst="ellipse">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b="1" dirty="0">
                <a:latin typeface="Montserrat" panose="00000500000000000000" pitchFamily="2" charset="0"/>
              </a:rPr>
              <a:t>?</a:t>
            </a:r>
          </a:p>
        </p:txBody>
      </p:sp>
      <p:cxnSp>
        <p:nvCxnSpPr>
          <p:cNvPr id="14" name="Đường nối Thẳng 13">
            <a:extLst>
              <a:ext uri="{FF2B5EF4-FFF2-40B4-BE49-F238E27FC236}">
                <a16:creationId xmlns:a16="http://schemas.microsoft.com/office/drawing/2014/main" id="{85D2631B-EF60-5137-4FFF-91AF5D29B1B3}"/>
              </a:ext>
            </a:extLst>
          </p:cNvPr>
          <p:cNvCxnSpPr>
            <a:stCxn id="5" idx="3"/>
            <a:endCxn id="8" idx="3"/>
          </p:cNvCxnSpPr>
          <p:nvPr/>
        </p:nvCxnSpPr>
        <p:spPr>
          <a:xfrm flipV="1">
            <a:off x="2458721" y="1078136"/>
            <a:ext cx="1317553" cy="1235475"/>
          </a:xfrm>
          <a:prstGeom prst="line">
            <a:avLst/>
          </a:prstGeom>
        </p:spPr>
        <p:style>
          <a:lnRef idx="1">
            <a:schemeClr val="dk1"/>
          </a:lnRef>
          <a:fillRef idx="0">
            <a:schemeClr val="dk1"/>
          </a:fillRef>
          <a:effectRef idx="0">
            <a:schemeClr val="dk1"/>
          </a:effectRef>
          <a:fontRef idx="minor">
            <a:schemeClr val="tx1"/>
          </a:fontRef>
        </p:style>
      </p:cxnSp>
      <p:cxnSp>
        <p:nvCxnSpPr>
          <p:cNvPr id="16" name="Đường nối Thẳng 15">
            <a:extLst>
              <a:ext uri="{FF2B5EF4-FFF2-40B4-BE49-F238E27FC236}">
                <a16:creationId xmlns:a16="http://schemas.microsoft.com/office/drawing/2014/main" id="{4BFA228E-4ADC-8D86-BEB8-E0948C5DA643}"/>
              </a:ext>
            </a:extLst>
          </p:cNvPr>
          <p:cNvCxnSpPr>
            <a:cxnSpLocks/>
            <a:stCxn id="5" idx="3"/>
            <a:endCxn id="9" idx="1"/>
          </p:cNvCxnSpPr>
          <p:nvPr/>
        </p:nvCxnSpPr>
        <p:spPr>
          <a:xfrm>
            <a:off x="2458721" y="2313611"/>
            <a:ext cx="1319907" cy="78426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0994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3076" name="Picture 4" descr="A preventative approach to mental ill health in the workplace">
            <a:extLst>
              <a:ext uri="{FF2B5EF4-FFF2-40B4-BE49-F238E27FC236}">
                <a16:creationId xmlns:a16="http://schemas.microsoft.com/office/drawing/2014/main" id="{7321F4B3-7FD4-AEE1-9108-781263964E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D223FE64-9508-AED5-273A-04095CE5C956}"/>
              </a:ext>
            </a:extLst>
          </p:cNvPr>
          <p:cNvSpPr/>
          <p:nvPr/>
        </p:nvSpPr>
        <p:spPr>
          <a:xfrm>
            <a:off x="-121920" y="-152400"/>
            <a:ext cx="9387840" cy="5384800"/>
          </a:xfrm>
          <a:prstGeom prst="rect">
            <a:avLst/>
          </a:prstGeom>
          <a:solidFill>
            <a:schemeClr val="bg2">
              <a:alpha val="30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3" name="Google Shape;123;p19"/>
          <p:cNvSpPr txBox="1"/>
          <p:nvPr/>
        </p:nvSpPr>
        <p:spPr>
          <a:xfrm>
            <a:off x="-416560" y="1703828"/>
            <a:ext cx="6116320" cy="836172"/>
          </a:xfrm>
          <a:prstGeom prst="rect">
            <a:avLst/>
          </a:prstGeom>
          <a:solidFill>
            <a:schemeClr val="bg1">
              <a:alpha val="85000"/>
            </a:schemeClr>
          </a:solidFill>
          <a:ln>
            <a:noFill/>
          </a:ln>
          <a:effectLst/>
        </p:spPr>
        <p:txBody>
          <a:bodyPr spcFirstLastPara="1" wrap="square" lIns="91425" tIns="91425" rIns="91425" bIns="91425" anchor="b" anchorCtr="0">
            <a:noAutofit/>
          </a:bodyPr>
          <a:lstStyle/>
          <a:p>
            <a:pPr marL="0" indent="0" algn="r">
              <a:buFont typeface="Lato"/>
              <a:buNone/>
            </a:pPr>
            <a:r>
              <a:rPr lang="vi-VN" sz="4400" b="1" dirty="0" err="1">
                <a:solidFill>
                  <a:srgbClr val="F46524"/>
                </a:solidFill>
                <a:latin typeface="Montserrat Medium" panose="00000600000000000000" pitchFamily="2" charset="0"/>
                <a:ea typeface="Montserrat"/>
                <a:cs typeface="Montserrat"/>
                <a:sym typeface="Montserrat"/>
              </a:rPr>
              <a:t>Autonomy</a:t>
            </a:r>
            <a:r>
              <a:rPr lang="vi-VN" sz="4400" b="1" dirty="0">
                <a:solidFill>
                  <a:srgbClr val="F46524"/>
                </a:solidFill>
                <a:latin typeface="Montserrat Medium" panose="00000600000000000000" pitchFamily="2" charset="0"/>
                <a:ea typeface="Montserrat"/>
                <a:cs typeface="Montserrat"/>
                <a:sym typeface="Montserrat"/>
              </a:rPr>
              <a:t> </a:t>
            </a:r>
            <a:r>
              <a:rPr lang="vi-VN" sz="4400" b="1" dirty="0" err="1">
                <a:solidFill>
                  <a:srgbClr val="F46524"/>
                </a:solidFill>
                <a:latin typeface="Montserrat Medium" panose="00000600000000000000" pitchFamily="2" charset="0"/>
                <a:ea typeface="Montserrat"/>
                <a:cs typeface="Montserrat"/>
                <a:sym typeface="Montserrat"/>
              </a:rPr>
              <a:t>at</a:t>
            </a:r>
            <a:r>
              <a:rPr lang="vi-VN" sz="4400" b="1" dirty="0">
                <a:solidFill>
                  <a:srgbClr val="F46524"/>
                </a:solidFill>
                <a:latin typeface="Montserrat Medium" panose="00000600000000000000" pitchFamily="2" charset="0"/>
                <a:ea typeface="Montserrat"/>
                <a:cs typeface="Montserrat"/>
                <a:sym typeface="Montserrat"/>
              </a:rPr>
              <a:t> </a:t>
            </a:r>
            <a:r>
              <a:rPr lang="vi-VN" sz="4400" b="1" dirty="0" err="1">
                <a:solidFill>
                  <a:srgbClr val="F46524"/>
                </a:solidFill>
                <a:latin typeface="Montserrat Medium" panose="00000600000000000000" pitchFamily="2" charset="0"/>
                <a:ea typeface="Montserrat"/>
                <a:cs typeface="Montserrat"/>
                <a:sym typeface="Montserrat"/>
              </a:rPr>
              <a:t>work</a:t>
            </a:r>
            <a:r>
              <a:rPr lang="vi-VN" sz="4400" b="1" dirty="0">
                <a:solidFill>
                  <a:srgbClr val="F46524"/>
                </a:solidFill>
                <a:latin typeface="Montserrat Medium" panose="00000600000000000000" pitchFamily="2" charset="0"/>
                <a:ea typeface="Montserrat"/>
                <a:cs typeface="Montserrat"/>
                <a:sym typeface="Montserrat"/>
              </a:rPr>
              <a:t>   </a:t>
            </a:r>
          </a:p>
        </p:txBody>
      </p:sp>
      <p:cxnSp>
        <p:nvCxnSpPr>
          <p:cNvPr id="3" name="Đường kết nối: Cong 2">
            <a:extLst>
              <a:ext uri="{FF2B5EF4-FFF2-40B4-BE49-F238E27FC236}">
                <a16:creationId xmlns:a16="http://schemas.microsoft.com/office/drawing/2014/main" id="{96B2CA5F-3DBF-F2AD-DD99-E8C2A7A9473B}"/>
              </a:ext>
            </a:extLst>
          </p:cNvPr>
          <p:cNvCxnSpPr>
            <a:cxnSpLocks/>
          </p:cNvCxnSpPr>
          <p:nvPr/>
        </p:nvCxnSpPr>
        <p:spPr>
          <a:xfrm rot="16200000" flipH="1">
            <a:off x="-1063924" y="-114637"/>
            <a:ext cx="1767328" cy="1691801"/>
          </a:xfrm>
          <a:prstGeom prst="curved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2655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F3B44DCB-AFD6-547A-C2F2-15BD871B4CA3}"/>
              </a:ext>
            </a:extLst>
          </p:cNvPr>
          <p:cNvSpPr txBox="1"/>
          <p:nvPr/>
        </p:nvSpPr>
        <p:spPr>
          <a:xfrm>
            <a:off x="1615440" y="1381121"/>
            <a:ext cx="5913120" cy="400110"/>
          </a:xfrm>
          <a:prstGeom prst="rect">
            <a:avLst/>
          </a:prstGeom>
          <a:noFill/>
        </p:spPr>
        <p:txBody>
          <a:bodyPr wrap="square">
            <a:spAutoFit/>
          </a:bodyPr>
          <a:lstStyle/>
          <a:p>
            <a:pPr algn="ctr"/>
            <a:r>
              <a:rPr lang="vi-VN" sz="2000" dirty="0" err="1">
                <a:solidFill>
                  <a:schemeClr val="bg2"/>
                </a:solidFill>
                <a:latin typeface="Montserrat Medium" panose="00000600000000000000" pitchFamily="2" charset="0"/>
              </a:rPr>
              <a:t>What's</a:t>
            </a:r>
            <a:r>
              <a:rPr lang="vi-VN" sz="2000" dirty="0">
                <a:solidFill>
                  <a:schemeClr val="bg2"/>
                </a:solidFill>
                <a:latin typeface="Montserrat Medium" panose="00000600000000000000" pitchFamily="2" charset="0"/>
              </a:rPr>
              <a:t> </a:t>
            </a:r>
            <a:r>
              <a:rPr lang="vi-VN" sz="2000" dirty="0" err="1">
                <a:solidFill>
                  <a:schemeClr val="bg2"/>
                </a:solidFill>
                <a:latin typeface="Montserrat Medium" panose="00000600000000000000" pitchFamily="2" charset="0"/>
              </a:rPr>
              <a:t>autonomy</a:t>
            </a:r>
            <a:r>
              <a:rPr lang="vi-VN" sz="2000" dirty="0">
                <a:solidFill>
                  <a:schemeClr val="bg2"/>
                </a:solidFill>
                <a:latin typeface="Montserrat Medium" panose="00000600000000000000" pitchFamily="2" charset="0"/>
              </a:rPr>
              <a:t> </a:t>
            </a:r>
            <a:r>
              <a:rPr lang="vi-VN" sz="2000" dirty="0" err="1">
                <a:solidFill>
                  <a:schemeClr val="bg2"/>
                </a:solidFill>
                <a:latin typeface="Montserrat Medium" panose="00000600000000000000" pitchFamily="2" charset="0"/>
              </a:rPr>
              <a:t>at</a:t>
            </a:r>
            <a:r>
              <a:rPr lang="vi-VN" sz="2000" dirty="0">
                <a:solidFill>
                  <a:schemeClr val="bg2"/>
                </a:solidFill>
                <a:latin typeface="Montserrat Medium" panose="00000600000000000000" pitchFamily="2" charset="0"/>
              </a:rPr>
              <a:t> </a:t>
            </a:r>
            <a:r>
              <a:rPr lang="vi-VN" sz="2000" dirty="0" err="1">
                <a:solidFill>
                  <a:schemeClr val="bg2"/>
                </a:solidFill>
                <a:latin typeface="Montserrat Medium" panose="00000600000000000000" pitchFamily="2" charset="0"/>
              </a:rPr>
              <a:t>work</a:t>
            </a:r>
            <a:r>
              <a:rPr lang="vi-VN" sz="2000" dirty="0">
                <a:solidFill>
                  <a:schemeClr val="bg2"/>
                </a:solidFill>
                <a:latin typeface="Montserrat Medium" panose="00000600000000000000" pitchFamily="2" charset="0"/>
              </a:rPr>
              <a:t>?</a:t>
            </a:r>
          </a:p>
        </p:txBody>
      </p:sp>
      <p:sp>
        <p:nvSpPr>
          <p:cNvPr id="5" name="Google Shape;88;p15">
            <a:extLst>
              <a:ext uri="{FF2B5EF4-FFF2-40B4-BE49-F238E27FC236}">
                <a16:creationId xmlns:a16="http://schemas.microsoft.com/office/drawing/2014/main" id="{1A04AC8A-EBFD-5970-1404-311F480696FC}"/>
              </a:ext>
            </a:extLst>
          </p:cNvPr>
          <p:cNvSpPr txBox="1">
            <a:spLocks/>
          </p:cNvSpPr>
          <p:nvPr/>
        </p:nvSpPr>
        <p:spPr>
          <a:xfrm>
            <a:off x="1581615" y="2134642"/>
            <a:ext cx="5980770" cy="11267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0" indent="0" algn="just">
              <a:lnSpc>
                <a:spcPct val="150000"/>
              </a:lnSpc>
              <a:buFont typeface="Lato"/>
              <a:buNone/>
            </a:pPr>
            <a:r>
              <a:rPr lang="en-US" sz="1400" dirty="0">
                <a:latin typeface="Montserrat Medium" panose="00000600000000000000" pitchFamily="2" charset="0"/>
                <a:ea typeface="Montserrat"/>
                <a:cs typeface="Montserrat"/>
                <a:sym typeface="Montserrat"/>
              </a:rPr>
              <a:t>Autonomy at work means we (individual) have some level of control over how we get work done, such as how we accomplish tasks, set deadlines, and where or when they work...</a:t>
            </a:r>
          </a:p>
        </p:txBody>
      </p:sp>
      <p:sp>
        <p:nvSpPr>
          <p:cNvPr id="6" name="Hình chữ nhật 5">
            <a:extLst>
              <a:ext uri="{FF2B5EF4-FFF2-40B4-BE49-F238E27FC236}">
                <a16:creationId xmlns:a16="http://schemas.microsoft.com/office/drawing/2014/main" id="{A1EBD3A5-9673-70C2-C009-F3BE93406C48}"/>
              </a:ext>
            </a:extLst>
          </p:cNvPr>
          <p:cNvSpPr/>
          <p:nvPr/>
        </p:nvSpPr>
        <p:spPr>
          <a:xfrm>
            <a:off x="1381760" y="2134642"/>
            <a:ext cx="61200" cy="1126718"/>
          </a:xfrm>
          <a:prstGeom prst="rect">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54005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Free photo studious asian woman working at home using a laptop">
            <a:extLst>
              <a:ext uri="{FF2B5EF4-FFF2-40B4-BE49-F238E27FC236}">
                <a16:creationId xmlns:a16="http://schemas.microsoft.com/office/drawing/2014/main" id="{C4EA2B34-4ABF-7327-1DB1-E6DEE477DB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3429" y="-30920"/>
            <a:ext cx="3425825" cy="5174420"/>
          </a:xfrm>
          <a:prstGeom prst="rect">
            <a:avLst/>
          </a:prstGeom>
          <a:noFill/>
          <a:extLst>
            <a:ext uri="{909E8E84-426E-40DD-AFC4-6F175D3DCCD1}">
              <a14:hiddenFill xmlns:a14="http://schemas.microsoft.com/office/drawing/2010/main">
                <a:solidFill>
                  <a:srgbClr val="FFFFFF"/>
                </a:solidFill>
              </a14:hiddenFill>
            </a:ext>
          </a:extLst>
        </p:spPr>
      </p:pic>
      <p:pic>
        <p:nvPicPr>
          <p:cNvPr id="7" name="Google Shape;85;p15">
            <a:extLst>
              <a:ext uri="{FF2B5EF4-FFF2-40B4-BE49-F238E27FC236}">
                <a16:creationId xmlns:a16="http://schemas.microsoft.com/office/drawing/2014/main" id="{A16AFAE2-5C56-C62B-C1C6-43B1847B8607}"/>
              </a:ext>
            </a:extLst>
          </p:cNvPr>
          <p:cNvPicPr preferRelativeResize="0"/>
          <p:nvPr/>
        </p:nvPicPr>
        <p:blipFill>
          <a:blip r:embed="rId3">
            <a:alphaModFix/>
          </a:blip>
          <a:stretch>
            <a:fillRect/>
          </a:stretch>
        </p:blipFill>
        <p:spPr>
          <a:xfrm>
            <a:off x="-252948" y="-393539"/>
            <a:ext cx="6233802" cy="5767485"/>
          </a:xfrm>
          <a:prstGeom prst="rect">
            <a:avLst/>
          </a:prstGeom>
          <a:noFill/>
          <a:ln>
            <a:noFill/>
          </a:ln>
        </p:spPr>
      </p:pic>
      <p:sp>
        <p:nvSpPr>
          <p:cNvPr id="8" name="Hộp Văn bản 7">
            <a:extLst>
              <a:ext uri="{FF2B5EF4-FFF2-40B4-BE49-F238E27FC236}">
                <a16:creationId xmlns:a16="http://schemas.microsoft.com/office/drawing/2014/main" id="{8C785CD4-CD97-E7A8-9B24-E7F664275ACA}"/>
              </a:ext>
            </a:extLst>
          </p:cNvPr>
          <p:cNvSpPr txBox="1"/>
          <p:nvPr/>
        </p:nvSpPr>
        <p:spPr>
          <a:xfrm>
            <a:off x="758953" y="601787"/>
            <a:ext cx="4210000" cy="400110"/>
          </a:xfrm>
          <a:prstGeom prst="rect">
            <a:avLst/>
          </a:prstGeom>
          <a:noFill/>
        </p:spPr>
        <p:txBody>
          <a:bodyPr wrap="square">
            <a:spAutoFit/>
          </a:bodyPr>
          <a:lstStyle/>
          <a:p>
            <a:pPr algn="ctr"/>
            <a:r>
              <a:rPr lang="vi-VN" sz="2000" dirty="0" err="1">
                <a:solidFill>
                  <a:schemeClr val="bg2"/>
                </a:solidFill>
                <a:latin typeface="Montserrat Medium" panose="00000600000000000000" pitchFamily="2" charset="0"/>
              </a:rPr>
              <a:t>Why</a:t>
            </a:r>
            <a:r>
              <a:rPr lang="vi-VN" sz="2000" dirty="0">
                <a:solidFill>
                  <a:schemeClr val="bg2"/>
                </a:solidFill>
                <a:latin typeface="Montserrat Medium" panose="00000600000000000000" pitchFamily="2" charset="0"/>
              </a:rPr>
              <a:t> </a:t>
            </a:r>
            <a:r>
              <a:rPr lang="vi-VN" sz="2000" dirty="0" err="1">
                <a:solidFill>
                  <a:schemeClr val="bg2"/>
                </a:solidFill>
                <a:latin typeface="Montserrat Medium" panose="00000600000000000000" pitchFamily="2" charset="0"/>
              </a:rPr>
              <a:t>is</a:t>
            </a:r>
            <a:r>
              <a:rPr lang="vi-VN" sz="2000" dirty="0">
                <a:solidFill>
                  <a:schemeClr val="bg2"/>
                </a:solidFill>
                <a:latin typeface="Montserrat Medium" panose="00000600000000000000" pitchFamily="2" charset="0"/>
              </a:rPr>
              <a:t> </a:t>
            </a:r>
            <a:r>
              <a:rPr lang="vi-VN" sz="2000" dirty="0" err="1">
                <a:solidFill>
                  <a:schemeClr val="bg2"/>
                </a:solidFill>
                <a:latin typeface="Montserrat Medium" panose="00000600000000000000" pitchFamily="2" charset="0"/>
              </a:rPr>
              <a:t>it</a:t>
            </a:r>
            <a:r>
              <a:rPr lang="vi-VN" sz="2000" dirty="0">
                <a:solidFill>
                  <a:schemeClr val="bg2"/>
                </a:solidFill>
                <a:latin typeface="Montserrat Medium" panose="00000600000000000000" pitchFamily="2" charset="0"/>
              </a:rPr>
              <a:t> </a:t>
            </a:r>
            <a:r>
              <a:rPr lang="vi-VN" sz="2000" dirty="0" err="1">
                <a:solidFill>
                  <a:schemeClr val="bg2"/>
                </a:solidFill>
                <a:latin typeface="Montserrat Medium" panose="00000600000000000000" pitchFamily="2" charset="0"/>
              </a:rPr>
              <a:t>important</a:t>
            </a:r>
            <a:r>
              <a:rPr lang="vi-VN" sz="2000" dirty="0">
                <a:solidFill>
                  <a:schemeClr val="bg2"/>
                </a:solidFill>
                <a:latin typeface="Montserrat Medium" panose="00000600000000000000" pitchFamily="2" charset="0"/>
              </a:rPr>
              <a:t>?</a:t>
            </a:r>
          </a:p>
        </p:txBody>
      </p:sp>
      <p:sp>
        <p:nvSpPr>
          <p:cNvPr id="2" name="Google Shape;88;p15">
            <a:extLst>
              <a:ext uri="{FF2B5EF4-FFF2-40B4-BE49-F238E27FC236}">
                <a16:creationId xmlns:a16="http://schemas.microsoft.com/office/drawing/2014/main" id="{88247641-975B-22A3-3CF9-C104B32F4950}"/>
              </a:ext>
            </a:extLst>
          </p:cNvPr>
          <p:cNvSpPr txBox="1">
            <a:spLocks/>
          </p:cNvSpPr>
          <p:nvPr/>
        </p:nvSpPr>
        <p:spPr>
          <a:xfrm>
            <a:off x="738335" y="1785332"/>
            <a:ext cx="2716065" cy="4980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0" indent="0" algn="just">
              <a:lnSpc>
                <a:spcPct val="150000"/>
              </a:lnSpc>
              <a:buFont typeface="Lato"/>
              <a:buNone/>
            </a:pPr>
            <a:r>
              <a:rPr lang="en-US" sz="1400" dirty="0">
                <a:latin typeface="Montserrat Medium" panose="00000600000000000000" pitchFamily="2" charset="0"/>
                <a:ea typeface="Montserrat"/>
                <a:cs typeface="Montserrat"/>
                <a:sym typeface="Montserrat"/>
              </a:rPr>
              <a:t>Help reach us full potential.</a:t>
            </a:r>
          </a:p>
        </p:txBody>
      </p:sp>
      <p:sp>
        <p:nvSpPr>
          <p:cNvPr id="4" name="Hình Bầu dục 3">
            <a:extLst>
              <a:ext uri="{FF2B5EF4-FFF2-40B4-BE49-F238E27FC236}">
                <a16:creationId xmlns:a16="http://schemas.microsoft.com/office/drawing/2014/main" id="{2EFFCF46-08D4-771D-16CE-67BAB36A87DD}"/>
              </a:ext>
            </a:extLst>
          </p:cNvPr>
          <p:cNvSpPr/>
          <p:nvPr/>
        </p:nvSpPr>
        <p:spPr>
          <a:xfrm>
            <a:off x="408073" y="1980366"/>
            <a:ext cx="108000" cy="108000"/>
          </a:xfrm>
          <a:prstGeom prst="ellipse">
            <a:avLst/>
          </a:prstGeom>
          <a:solidFill>
            <a:srgbClr val="01417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Google Shape;88;p15">
            <a:extLst>
              <a:ext uri="{FF2B5EF4-FFF2-40B4-BE49-F238E27FC236}">
                <a16:creationId xmlns:a16="http://schemas.microsoft.com/office/drawing/2014/main" id="{3315E7A0-B506-BD56-914A-146074126FA2}"/>
              </a:ext>
            </a:extLst>
          </p:cNvPr>
          <p:cNvSpPr txBox="1">
            <a:spLocks/>
          </p:cNvSpPr>
          <p:nvPr/>
        </p:nvSpPr>
        <p:spPr>
          <a:xfrm>
            <a:off x="738335" y="2805870"/>
            <a:ext cx="4555025" cy="8618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0" indent="0" algn="just">
              <a:lnSpc>
                <a:spcPct val="150000"/>
              </a:lnSpc>
              <a:buFont typeface="Lato"/>
              <a:buNone/>
            </a:pPr>
            <a:r>
              <a:rPr lang="en-US" sz="1400" dirty="0">
                <a:latin typeface="Montserrat Medium" panose="00000600000000000000" pitchFamily="2" charset="0"/>
                <a:ea typeface="Montserrat"/>
                <a:cs typeface="Montserrat"/>
                <a:sym typeface="Montserrat"/>
              </a:rPr>
              <a:t>It allows for creativity in the workplace and promotes increased self-advocacy from us</a:t>
            </a:r>
          </a:p>
        </p:txBody>
      </p:sp>
      <p:sp>
        <p:nvSpPr>
          <p:cNvPr id="6" name="Hình Bầu dục 5">
            <a:extLst>
              <a:ext uri="{FF2B5EF4-FFF2-40B4-BE49-F238E27FC236}">
                <a16:creationId xmlns:a16="http://schemas.microsoft.com/office/drawing/2014/main" id="{C9753E0E-81FE-1AC9-3870-8766CBE9929A}"/>
              </a:ext>
            </a:extLst>
          </p:cNvPr>
          <p:cNvSpPr/>
          <p:nvPr/>
        </p:nvSpPr>
        <p:spPr>
          <a:xfrm>
            <a:off x="408073" y="3000905"/>
            <a:ext cx="108000" cy="108000"/>
          </a:xfrm>
          <a:prstGeom prst="ellipse">
            <a:avLst/>
          </a:prstGeom>
          <a:solidFill>
            <a:srgbClr val="01417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65047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Photo young asian student man jumping in air using laptop with backpack isolated over white background">
            <a:extLst>
              <a:ext uri="{FF2B5EF4-FFF2-40B4-BE49-F238E27FC236}">
                <a16:creationId xmlns:a16="http://schemas.microsoft.com/office/drawing/2014/main" id="{AF64722F-C412-9795-35BC-669EDE9A23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433763" cy="5143500"/>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85;p15">
            <a:extLst>
              <a:ext uri="{FF2B5EF4-FFF2-40B4-BE49-F238E27FC236}">
                <a16:creationId xmlns:a16="http://schemas.microsoft.com/office/drawing/2014/main" id="{D9CF7224-2A7F-5805-7B8B-9739064FDF36}"/>
              </a:ext>
            </a:extLst>
          </p:cNvPr>
          <p:cNvPicPr preferRelativeResize="0"/>
          <p:nvPr/>
        </p:nvPicPr>
        <p:blipFill>
          <a:blip r:embed="rId3">
            <a:alphaModFix/>
          </a:blip>
          <a:stretch>
            <a:fillRect/>
          </a:stretch>
        </p:blipFill>
        <p:spPr>
          <a:xfrm>
            <a:off x="3201452" y="-380351"/>
            <a:ext cx="6233802" cy="5767485"/>
          </a:xfrm>
          <a:prstGeom prst="rect">
            <a:avLst/>
          </a:prstGeom>
          <a:noFill/>
          <a:ln>
            <a:noFill/>
          </a:ln>
        </p:spPr>
      </p:pic>
      <p:sp>
        <p:nvSpPr>
          <p:cNvPr id="10" name="Hộp Văn bản 9">
            <a:extLst>
              <a:ext uri="{FF2B5EF4-FFF2-40B4-BE49-F238E27FC236}">
                <a16:creationId xmlns:a16="http://schemas.microsoft.com/office/drawing/2014/main" id="{6D32B17D-4F8B-A3E6-08D6-A452AB09B6BA}"/>
              </a:ext>
            </a:extLst>
          </p:cNvPr>
          <p:cNvSpPr txBox="1"/>
          <p:nvPr/>
        </p:nvSpPr>
        <p:spPr>
          <a:xfrm>
            <a:off x="4717627" y="323834"/>
            <a:ext cx="3433763" cy="400110"/>
          </a:xfrm>
          <a:prstGeom prst="rect">
            <a:avLst/>
          </a:prstGeom>
          <a:noFill/>
        </p:spPr>
        <p:txBody>
          <a:bodyPr wrap="square">
            <a:spAutoFit/>
          </a:bodyPr>
          <a:lstStyle/>
          <a:p>
            <a:pPr algn="ctr"/>
            <a:r>
              <a:rPr lang="vi-VN" sz="2000" dirty="0" err="1">
                <a:solidFill>
                  <a:schemeClr val="bg2"/>
                </a:solidFill>
                <a:latin typeface="Montserrat Medium" panose="00000600000000000000" pitchFamily="2" charset="0"/>
              </a:rPr>
              <a:t>Benefits</a:t>
            </a:r>
            <a:endParaRPr lang="vi-VN" sz="2000" dirty="0">
              <a:solidFill>
                <a:schemeClr val="bg2"/>
              </a:solidFill>
              <a:latin typeface="Montserrat Medium" panose="00000600000000000000" pitchFamily="2" charset="0"/>
            </a:endParaRPr>
          </a:p>
        </p:txBody>
      </p:sp>
      <p:sp>
        <p:nvSpPr>
          <p:cNvPr id="3" name="Google Shape;88;p15">
            <a:extLst>
              <a:ext uri="{FF2B5EF4-FFF2-40B4-BE49-F238E27FC236}">
                <a16:creationId xmlns:a16="http://schemas.microsoft.com/office/drawing/2014/main" id="{770F6D03-62C4-56AD-AF3D-8866098E93B3}"/>
              </a:ext>
            </a:extLst>
          </p:cNvPr>
          <p:cNvSpPr txBox="1">
            <a:spLocks/>
          </p:cNvSpPr>
          <p:nvPr/>
        </p:nvSpPr>
        <p:spPr>
          <a:xfrm>
            <a:off x="4433486" y="1297652"/>
            <a:ext cx="3897714" cy="4980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0" indent="0">
              <a:lnSpc>
                <a:spcPct val="150000"/>
              </a:lnSpc>
              <a:buFont typeface="Lato"/>
              <a:buNone/>
            </a:pPr>
            <a:r>
              <a:rPr lang="en-US" sz="1400" dirty="0">
                <a:latin typeface="Montserrat Medium" panose="00000600000000000000" pitchFamily="2" charset="0"/>
                <a:ea typeface="Montserrat"/>
                <a:cs typeface="Montserrat"/>
                <a:sym typeface="Montserrat"/>
              </a:rPr>
              <a:t>Increases motivation and productivity</a:t>
            </a:r>
          </a:p>
        </p:txBody>
      </p:sp>
      <p:sp>
        <p:nvSpPr>
          <p:cNvPr id="4" name="Google Shape;88;p15">
            <a:extLst>
              <a:ext uri="{FF2B5EF4-FFF2-40B4-BE49-F238E27FC236}">
                <a16:creationId xmlns:a16="http://schemas.microsoft.com/office/drawing/2014/main" id="{D2C275E5-0C87-19B6-3725-7D116449FE82}"/>
              </a:ext>
            </a:extLst>
          </p:cNvPr>
          <p:cNvSpPr txBox="1">
            <a:spLocks/>
          </p:cNvSpPr>
          <p:nvPr/>
        </p:nvSpPr>
        <p:spPr>
          <a:xfrm>
            <a:off x="4433486" y="2145316"/>
            <a:ext cx="3897714" cy="4001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0" indent="0">
              <a:lnSpc>
                <a:spcPct val="150000"/>
              </a:lnSpc>
              <a:buFont typeface="Lato"/>
              <a:buNone/>
            </a:pPr>
            <a:r>
              <a:rPr lang="en-US" sz="1400" dirty="0">
                <a:latin typeface="Montserrat Medium" panose="00000600000000000000" pitchFamily="2" charset="0"/>
                <a:ea typeface="Montserrat"/>
                <a:cs typeface="Montserrat"/>
                <a:sym typeface="Montserrat"/>
              </a:rPr>
              <a:t>Improves trust and job satisfaction </a:t>
            </a:r>
          </a:p>
        </p:txBody>
      </p:sp>
      <p:sp>
        <p:nvSpPr>
          <p:cNvPr id="5" name="Google Shape;88;p15">
            <a:extLst>
              <a:ext uri="{FF2B5EF4-FFF2-40B4-BE49-F238E27FC236}">
                <a16:creationId xmlns:a16="http://schemas.microsoft.com/office/drawing/2014/main" id="{2AAFA8C4-2402-2AB5-6294-DB47B5D413C2}"/>
              </a:ext>
            </a:extLst>
          </p:cNvPr>
          <p:cNvSpPr txBox="1">
            <a:spLocks/>
          </p:cNvSpPr>
          <p:nvPr/>
        </p:nvSpPr>
        <p:spPr>
          <a:xfrm>
            <a:off x="4433486" y="2895022"/>
            <a:ext cx="4019634" cy="8844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0" indent="0">
              <a:lnSpc>
                <a:spcPct val="150000"/>
              </a:lnSpc>
              <a:buFont typeface="Lato"/>
              <a:buNone/>
            </a:pPr>
            <a:r>
              <a:rPr lang="en-US" sz="1400" dirty="0">
                <a:latin typeface="Montserrat Medium" panose="00000600000000000000" pitchFamily="2" charset="0"/>
                <a:ea typeface="Montserrat"/>
                <a:cs typeface="Montserrat"/>
                <a:sym typeface="Montserrat"/>
              </a:rPr>
              <a:t>Develop skills and increase advancement opportunities</a:t>
            </a:r>
          </a:p>
        </p:txBody>
      </p:sp>
      <p:pic>
        <p:nvPicPr>
          <p:cNvPr id="7" name="Đồ họa 6" descr="Checkmark with solid fill">
            <a:extLst>
              <a:ext uri="{FF2B5EF4-FFF2-40B4-BE49-F238E27FC236}">
                <a16:creationId xmlns:a16="http://schemas.microsoft.com/office/drawing/2014/main" id="{8AD56493-3BE7-17EF-0664-222EC0F17C1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22426" y="1431796"/>
            <a:ext cx="229780" cy="229780"/>
          </a:xfrm>
          <a:prstGeom prst="rect">
            <a:avLst/>
          </a:prstGeom>
        </p:spPr>
      </p:pic>
      <p:pic>
        <p:nvPicPr>
          <p:cNvPr id="8" name="Đồ họa 7" descr="Checkmark with solid fill">
            <a:extLst>
              <a:ext uri="{FF2B5EF4-FFF2-40B4-BE49-F238E27FC236}">
                <a16:creationId xmlns:a16="http://schemas.microsoft.com/office/drawing/2014/main" id="{0FD624D8-A814-427A-B942-07F1AED8F19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22426" y="2230481"/>
            <a:ext cx="229780" cy="229780"/>
          </a:xfrm>
          <a:prstGeom prst="rect">
            <a:avLst/>
          </a:prstGeom>
        </p:spPr>
      </p:pic>
      <p:pic>
        <p:nvPicPr>
          <p:cNvPr id="9" name="Đồ họa 8" descr="Checkmark with solid fill">
            <a:extLst>
              <a:ext uri="{FF2B5EF4-FFF2-40B4-BE49-F238E27FC236}">
                <a16:creationId xmlns:a16="http://schemas.microsoft.com/office/drawing/2014/main" id="{AC3833CF-078A-BA53-836A-E16097E0AC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22426" y="3222381"/>
            <a:ext cx="229780" cy="229780"/>
          </a:xfrm>
          <a:prstGeom prst="rect">
            <a:avLst/>
          </a:prstGeom>
        </p:spPr>
      </p:pic>
    </p:spTree>
    <p:extLst>
      <p:ext uri="{BB962C8B-B14F-4D97-AF65-F5344CB8AC3E}">
        <p14:creationId xmlns:p14="http://schemas.microsoft.com/office/powerpoint/2010/main" val="3492499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23;p19">
            <a:extLst>
              <a:ext uri="{FF2B5EF4-FFF2-40B4-BE49-F238E27FC236}">
                <a16:creationId xmlns:a16="http://schemas.microsoft.com/office/drawing/2014/main" id="{CC2EB431-4B0B-F766-AAB0-372279627390}"/>
              </a:ext>
            </a:extLst>
          </p:cNvPr>
          <p:cNvSpPr txBox="1"/>
          <p:nvPr/>
        </p:nvSpPr>
        <p:spPr>
          <a:xfrm>
            <a:off x="559416" y="1849120"/>
            <a:ext cx="8025168" cy="852376"/>
          </a:xfrm>
          <a:prstGeom prst="rect">
            <a:avLst/>
          </a:prstGeom>
          <a:solidFill>
            <a:srgbClr val="F46524"/>
          </a:solidFill>
          <a:ln>
            <a:noFill/>
          </a:ln>
        </p:spPr>
        <p:txBody>
          <a:bodyPr spcFirstLastPara="1" wrap="square" lIns="91425" tIns="91425" rIns="91425" bIns="91425" anchor="b" anchorCtr="0">
            <a:noAutofit/>
          </a:bodyPr>
          <a:lstStyle/>
          <a:p>
            <a:pPr marL="0" indent="0" algn="ctr">
              <a:buFont typeface="Lato"/>
              <a:buNone/>
            </a:pPr>
            <a:r>
              <a:rPr lang="vi-VN" sz="4400" b="1" dirty="0" err="1">
                <a:solidFill>
                  <a:schemeClr val="bg1"/>
                </a:solidFill>
                <a:latin typeface="Montserrat Medium" panose="00000600000000000000" pitchFamily="2" charset="0"/>
                <a:ea typeface="Montserrat"/>
                <a:cs typeface="Montserrat"/>
                <a:sym typeface="Montserrat"/>
              </a:rPr>
              <a:t>What’s</a:t>
            </a:r>
            <a:r>
              <a:rPr lang="vi-VN" sz="4400" b="1" dirty="0">
                <a:solidFill>
                  <a:schemeClr val="bg1"/>
                </a:solidFill>
                <a:latin typeface="Montserrat Medium" panose="00000600000000000000" pitchFamily="2" charset="0"/>
                <a:ea typeface="Montserrat"/>
                <a:cs typeface="Montserrat"/>
                <a:sym typeface="Montserrat"/>
              </a:rPr>
              <a:t> the </a:t>
            </a:r>
            <a:r>
              <a:rPr lang="vi-VN" sz="4400" b="1" dirty="0" err="1">
                <a:solidFill>
                  <a:schemeClr val="bg1"/>
                </a:solidFill>
                <a:latin typeface="Montserrat Medium" panose="00000600000000000000" pitchFamily="2" charset="0"/>
                <a:ea typeface="Montserrat"/>
                <a:cs typeface="Montserrat"/>
                <a:sym typeface="Montserrat"/>
              </a:rPr>
              <a:t>smart</a:t>
            </a:r>
            <a:r>
              <a:rPr lang="vi-VN" sz="4400" b="1" dirty="0">
                <a:solidFill>
                  <a:schemeClr val="bg1"/>
                </a:solidFill>
                <a:latin typeface="Montserrat Medium" panose="00000600000000000000" pitchFamily="2" charset="0"/>
                <a:ea typeface="Montserrat"/>
                <a:cs typeface="Montserrat"/>
                <a:sym typeface="Montserrat"/>
              </a:rPr>
              <a:t> </a:t>
            </a:r>
            <a:r>
              <a:rPr lang="vi-VN" sz="4400" b="1" dirty="0" err="1">
                <a:solidFill>
                  <a:schemeClr val="bg1"/>
                </a:solidFill>
                <a:latin typeface="Montserrat Medium" panose="00000600000000000000" pitchFamily="2" charset="0"/>
                <a:ea typeface="Montserrat"/>
                <a:cs typeface="Montserrat"/>
                <a:sym typeface="Montserrat"/>
              </a:rPr>
              <a:t>question</a:t>
            </a:r>
            <a:endParaRPr lang="vi-VN" sz="4400" b="1" dirty="0">
              <a:solidFill>
                <a:schemeClr val="bg1"/>
              </a:solidFill>
              <a:latin typeface="Montserrat Medium" panose="00000600000000000000" pitchFamily="2" charset="0"/>
              <a:ea typeface="Montserrat"/>
              <a:cs typeface="Montserrat"/>
              <a:sym typeface="Montserrat"/>
            </a:endParaRPr>
          </a:p>
        </p:txBody>
      </p:sp>
      <p:cxnSp>
        <p:nvCxnSpPr>
          <p:cNvPr id="4" name="Đường kết nối: Cong 3">
            <a:extLst>
              <a:ext uri="{FF2B5EF4-FFF2-40B4-BE49-F238E27FC236}">
                <a16:creationId xmlns:a16="http://schemas.microsoft.com/office/drawing/2014/main" id="{D76CBA55-AB6D-4E0F-4FD2-FB8AE04C49DA}"/>
              </a:ext>
            </a:extLst>
          </p:cNvPr>
          <p:cNvCxnSpPr>
            <a:cxnSpLocks/>
          </p:cNvCxnSpPr>
          <p:nvPr/>
        </p:nvCxnSpPr>
        <p:spPr>
          <a:xfrm rot="16200000" flipH="1">
            <a:off x="-391910" y="285424"/>
            <a:ext cx="1548138" cy="1240588"/>
          </a:xfrm>
          <a:prstGeom prst="curvedConnector3">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5" name="Google Shape;93;p16">
            <a:extLst>
              <a:ext uri="{FF2B5EF4-FFF2-40B4-BE49-F238E27FC236}">
                <a16:creationId xmlns:a16="http://schemas.microsoft.com/office/drawing/2014/main" id="{1C5FAA17-1378-7D14-CC1F-673CCBD8240F}"/>
              </a:ext>
            </a:extLst>
          </p:cNvPr>
          <p:cNvSpPr txBox="1">
            <a:spLocks/>
          </p:cNvSpPr>
          <p:nvPr/>
        </p:nvSpPr>
        <p:spPr>
          <a:xfrm>
            <a:off x="670560" y="2715910"/>
            <a:ext cx="7781328" cy="7451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Montserrat"/>
              <a:buNone/>
              <a:defRPr sz="30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3000"/>
              <a:buFont typeface="Montserrat"/>
              <a:buNone/>
              <a:defRPr sz="30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3000"/>
              <a:buFont typeface="Montserrat"/>
              <a:buNone/>
              <a:defRPr sz="30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3000"/>
              <a:buFont typeface="Montserrat"/>
              <a:buNone/>
              <a:defRPr sz="30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3000"/>
              <a:buFont typeface="Montserrat"/>
              <a:buNone/>
              <a:defRPr sz="30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3000"/>
              <a:buFont typeface="Montserrat"/>
              <a:buNone/>
              <a:defRPr sz="30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3000"/>
              <a:buFont typeface="Montserrat"/>
              <a:buNone/>
              <a:defRPr sz="30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3000"/>
              <a:buFont typeface="Montserrat"/>
              <a:buNone/>
              <a:defRPr sz="30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3000"/>
              <a:buFont typeface="Montserrat"/>
              <a:buNone/>
              <a:defRPr sz="3000" b="1" i="0" u="none" strike="noStrike" cap="none">
                <a:solidFill>
                  <a:schemeClr val="dk2"/>
                </a:solidFill>
                <a:latin typeface="Montserrat"/>
                <a:ea typeface="Montserrat"/>
                <a:cs typeface="Montserrat"/>
                <a:sym typeface="Montserrat"/>
              </a:defRPr>
            </a:lvl9pPr>
          </a:lstStyle>
          <a:p>
            <a:pPr algn="ctr"/>
            <a:r>
              <a:rPr lang="en-US" sz="2000" b="0" dirty="0">
                <a:solidFill>
                  <a:schemeClr val="tx1">
                    <a:lumMod val="75000"/>
                  </a:schemeClr>
                </a:solidFill>
                <a:latin typeface="Montserrat" panose="00000500000000000000" pitchFamily="2" charset="0"/>
              </a:rPr>
              <a:t>“</a:t>
            </a:r>
            <a:r>
              <a:rPr lang="en-US" sz="2000" b="0" i="0" dirty="0">
                <a:solidFill>
                  <a:schemeClr val="tx1">
                    <a:lumMod val="75000"/>
                  </a:schemeClr>
                </a:solidFill>
                <a:effectLst/>
                <a:latin typeface="Montserrat" panose="00000500000000000000" pitchFamily="2" charset="0"/>
              </a:rPr>
              <a:t>is a question that is well-thought-out, clear, and designed to elicit valuable information”</a:t>
            </a:r>
            <a:endParaRPr lang="vi-VN" sz="3600" dirty="0">
              <a:solidFill>
                <a:schemeClr val="tx1">
                  <a:lumMod val="75000"/>
                </a:schemeClr>
              </a:solidFill>
              <a:latin typeface="Montserrat" panose="00000500000000000000" pitchFamily="2" charset="0"/>
            </a:endParaRPr>
          </a:p>
        </p:txBody>
      </p:sp>
    </p:spTree>
    <p:extLst>
      <p:ext uri="{BB962C8B-B14F-4D97-AF65-F5344CB8AC3E}">
        <p14:creationId xmlns:p14="http://schemas.microsoft.com/office/powerpoint/2010/main" val="1606094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11" name="Hộp Văn bản 10">
            <a:extLst>
              <a:ext uri="{FF2B5EF4-FFF2-40B4-BE49-F238E27FC236}">
                <a16:creationId xmlns:a16="http://schemas.microsoft.com/office/drawing/2014/main" id="{38C1D6A3-0F77-5064-8A13-43C317A022C1}"/>
              </a:ext>
            </a:extLst>
          </p:cNvPr>
          <p:cNvSpPr txBox="1"/>
          <p:nvPr/>
        </p:nvSpPr>
        <p:spPr>
          <a:xfrm>
            <a:off x="1087120" y="693849"/>
            <a:ext cx="5913120" cy="400110"/>
          </a:xfrm>
          <a:prstGeom prst="rect">
            <a:avLst/>
          </a:prstGeom>
          <a:noFill/>
        </p:spPr>
        <p:txBody>
          <a:bodyPr wrap="square">
            <a:spAutoFit/>
          </a:bodyPr>
          <a:lstStyle/>
          <a:p>
            <a:r>
              <a:rPr lang="en-US" sz="2000" dirty="0">
                <a:solidFill>
                  <a:schemeClr val="bg2"/>
                </a:solidFill>
                <a:latin typeface="Montserrat Medium" panose="00000600000000000000" pitchFamily="2" charset="0"/>
              </a:rPr>
              <a:t>How to ask smart questions</a:t>
            </a:r>
            <a:endParaRPr lang="vi-VN" sz="2000" dirty="0">
              <a:solidFill>
                <a:schemeClr val="bg2"/>
              </a:solidFill>
              <a:latin typeface="Montserrat Medium" panose="00000600000000000000" pitchFamily="2" charset="0"/>
            </a:endParaRPr>
          </a:p>
        </p:txBody>
      </p:sp>
      <p:sp>
        <p:nvSpPr>
          <p:cNvPr id="15" name="Hộp Văn bản 14">
            <a:extLst>
              <a:ext uri="{FF2B5EF4-FFF2-40B4-BE49-F238E27FC236}">
                <a16:creationId xmlns:a16="http://schemas.microsoft.com/office/drawing/2014/main" id="{8908A73B-FCB1-E6E3-BDA9-5198E667F263}"/>
              </a:ext>
            </a:extLst>
          </p:cNvPr>
          <p:cNvSpPr txBox="1"/>
          <p:nvPr/>
        </p:nvSpPr>
        <p:spPr>
          <a:xfrm>
            <a:off x="960120" y="2003137"/>
            <a:ext cx="843280" cy="316448"/>
          </a:xfrm>
          <a:prstGeom prst="rect">
            <a:avLst/>
          </a:prstGeom>
          <a:solidFill>
            <a:srgbClr val="0070C0"/>
          </a:solidFill>
        </p:spPr>
        <p:txBody>
          <a:bodyPr wrap="square">
            <a:spAutoFit/>
          </a:bodyPr>
          <a:lstStyle/>
          <a:p>
            <a:pPr algn="ctr"/>
            <a:r>
              <a:rPr lang="en-US" dirty="0">
                <a:solidFill>
                  <a:schemeClr val="bg1"/>
                </a:solidFill>
                <a:latin typeface="Montserrat Medium" panose="00000600000000000000" pitchFamily="2" charset="0"/>
              </a:rPr>
              <a:t>input</a:t>
            </a:r>
            <a:endParaRPr lang="vi-VN" dirty="0">
              <a:solidFill>
                <a:schemeClr val="bg1"/>
              </a:solidFill>
            </a:endParaRPr>
          </a:p>
        </p:txBody>
      </p:sp>
      <p:sp>
        <p:nvSpPr>
          <p:cNvPr id="12" name="Hộp Văn bản 11">
            <a:extLst>
              <a:ext uri="{FF2B5EF4-FFF2-40B4-BE49-F238E27FC236}">
                <a16:creationId xmlns:a16="http://schemas.microsoft.com/office/drawing/2014/main" id="{5024B736-72A5-490B-2C44-B1DC22F630A4}"/>
              </a:ext>
            </a:extLst>
          </p:cNvPr>
          <p:cNvSpPr txBox="1"/>
          <p:nvPr/>
        </p:nvSpPr>
        <p:spPr>
          <a:xfrm>
            <a:off x="878840" y="2570977"/>
            <a:ext cx="2021840" cy="523220"/>
          </a:xfrm>
          <a:prstGeom prst="rect">
            <a:avLst/>
          </a:prstGeom>
          <a:noFill/>
        </p:spPr>
        <p:txBody>
          <a:bodyPr wrap="square">
            <a:spAutoFit/>
          </a:bodyPr>
          <a:lstStyle/>
          <a:p>
            <a:r>
              <a:rPr lang="en-US" dirty="0">
                <a:solidFill>
                  <a:schemeClr val="bg2"/>
                </a:solidFill>
                <a:latin typeface="Montserrat Medium" panose="00000600000000000000" pitchFamily="2" charset="0"/>
              </a:rPr>
              <a:t>Think about what you already know</a:t>
            </a:r>
            <a:endParaRPr lang="vi-VN" dirty="0">
              <a:solidFill>
                <a:schemeClr val="bg2"/>
              </a:solidFill>
              <a:latin typeface="Montserrat Medium" panose="00000600000000000000" pitchFamily="2" charset="0"/>
            </a:endParaRPr>
          </a:p>
        </p:txBody>
      </p:sp>
      <p:sp>
        <p:nvSpPr>
          <p:cNvPr id="13" name="Hộp Văn bản 12">
            <a:extLst>
              <a:ext uri="{FF2B5EF4-FFF2-40B4-BE49-F238E27FC236}">
                <a16:creationId xmlns:a16="http://schemas.microsoft.com/office/drawing/2014/main" id="{AE572D2E-C0F4-6744-F14C-B1639268DD16}"/>
              </a:ext>
            </a:extLst>
          </p:cNvPr>
          <p:cNvSpPr txBox="1"/>
          <p:nvPr/>
        </p:nvSpPr>
        <p:spPr>
          <a:xfrm>
            <a:off x="3429000" y="2570977"/>
            <a:ext cx="2021840" cy="1169551"/>
          </a:xfrm>
          <a:prstGeom prst="rect">
            <a:avLst/>
          </a:prstGeom>
          <a:noFill/>
        </p:spPr>
        <p:txBody>
          <a:bodyPr wrap="square">
            <a:spAutoFit/>
          </a:bodyPr>
          <a:lstStyle/>
          <a:p>
            <a:r>
              <a:rPr lang="en-US" dirty="0">
                <a:solidFill>
                  <a:schemeClr val="bg2"/>
                </a:solidFill>
                <a:latin typeface="Montserrat Medium" panose="00000600000000000000" pitchFamily="2" charset="0"/>
              </a:rPr>
              <a:t>Confirm what you want to ask (what you don't know: can be a suggestion, answer)</a:t>
            </a:r>
            <a:endParaRPr lang="vi-VN" dirty="0">
              <a:solidFill>
                <a:schemeClr val="bg2"/>
              </a:solidFill>
              <a:latin typeface="Montserrat Medium" panose="00000600000000000000" pitchFamily="2" charset="0"/>
            </a:endParaRPr>
          </a:p>
        </p:txBody>
      </p:sp>
      <p:sp>
        <p:nvSpPr>
          <p:cNvPr id="16" name="Hộp Văn bản 15">
            <a:extLst>
              <a:ext uri="{FF2B5EF4-FFF2-40B4-BE49-F238E27FC236}">
                <a16:creationId xmlns:a16="http://schemas.microsoft.com/office/drawing/2014/main" id="{85A9A4DC-650C-8700-1C7E-AC62779C11D1}"/>
              </a:ext>
            </a:extLst>
          </p:cNvPr>
          <p:cNvSpPr txBox="1"/>
          <p:nvPr/>
        </p:nvSpPr>
        <p:spPr>
          <a:xfrm>
            <a:off x="6131560" y="2570977"/>
            <a:ext cx="2021840" cy="523220"/>
          </a:xfrm>
          <a:prstGeom prst="rect">
            <a:avLst/>
          </a:prstGeom>
          <a:noFill/>
        </p:spPr>
        <p:txBody>
          <a:bodyPr wrap="square">
            <a:spAutoFit/>
          </a:bodyPr>
          <a:lstStyle/>
          <a:p>
            <a:r>
              <a:rPr lang="en-US" dirty="0">
                <a:solidFill>
                  <a:schemeClr val="bg2"/>
                </a:solidFill>
                <a:latin typeface="Montserrat Medium" panose="00000600000000000000" pitchFamily="2" charset="0"/>
              </a:rPr>
              <a:t>Ensure simplicity and clarity</a:t>
            </a:r>
            <a:endParaRPr lang="vi-VN" dirty="0">
              <a:solidFill>
                <a:schemeClr val="bg2"/>
              </a:solidFill>
              <a:latin typeface="Montserrat Medium" panose="00000600000000000000" pitchFamily="2" charset="0"/>
            </a:endParaRPr>
          </a:p>
        </p:txBody>
      </p:sp>
      <p:sp>
        <p:nvSpPr>
          <p:cNvPr id="18" name="Hộp Văn bản 17">
            <a:extLst>
              <a:ext uri="{FF2B5EF4-FFF2-40B4-BE49-F238E27FC236}">
                <a16:creationId xmlns:a16="http://schemas.microsoft.com/office/drawing/2014/main" id="{B305F4AF-0A32-E3A6-4C30-BF0CD445B4EB}"/>
              </a:ext>
            </a:extLst>
          </p:cNvPr>
          <p:cNvSpPr txBox="1"/>
          <p:nvPr/>
        </p:nvSpPr>
        <p:spPr>
          <a:xfrm>
            <a:off x="3515360" y="2011808"/>
            <a:ext cx="1056640" cy="307777"/>
          </a:xfrm>
          <a:prstGeom prst="rect">
            <a:avLst/>
          </a:prstGeom>
          <a:solidFill>
            <a:srgbClr val="0070C0"/>
          </a:solidFill>
        </p:spPr>
        <p:txBody>
          <a:bodyPr wrap="square">
            <a:spAutoFit/>
          </a:bodyPr>
          <a:lstStyle/>
          <a:p>
            <a:pPr algn="ctr"/>
            <a:r>
              <a:rPr lang="en-US" dirty="0">
                <a:solidFill>
                  <a:schemeClr val="bg1"/>
                </a:solidFill>
                <a:latin typeface="Montserrat Medium" panose="00000600000000000000" pitchFamily="2" charset="0"/>
              </a:rPr>
              <a:t>output</a:t>
            </a:r>
            <a:endParaRPr lang="vi-VN" dirty="0">
              <a:solidFill>
                <a:schemeClr val="bg1"/>
              </a:solidFill>
            </a:endParaRPr>
          </a:p>
        </p:txBody>
      </p:sp>
      <p:sp>
        <p:nvSpPr>
          <p:cNvPr id="19" name="Hộp Văn bản 18">
            <a:extLst>
              <a:ext uri="{FF2B5EF4-FFF2-40B4-BE49-F238E27FC236}">
                <a16:creationId xmlns:a16="http://schemas.microsoft.com/office/drawing/2014/main" id="{6BD1E873-2D29-8DFE-291B-B3DFE30A364A}"/>
              </a:ext>
            </a:extLst>
          </p:cNvPr>
          <p:cNvSpPr txBox="1"/>
          <p:nvPr/>
        </p:nvSpPr>
        <p:spPr>
          <a:xfrm>
            <a:off x="6248400" y="2003137"/>
            <a:ext cx="1463040" cy="307777"/>
          </a:xfrm>
          <a:prstGeom prst="rect">
            <a:avLst/>
          </a:prstGeom>
          <a:solidFill>
            <a:srgbClr val="0070C0"/>
          </a:solidFill>
        </p:spPr>
        <p:txBody>
          <a:bodyPr wrap="square">
            <a:spAutoFit/>
          </a:bodyPr>
          <a:lstStyle/>
          <a:p>
            <a:pPr algn="ctr"/>
            <a:r>
              <a:rPr lang="en-US" dirty="0">
                <a:solidFill>
                  <a:schemeClr val="bg1"/>
                </a:solidFill>
                <a:latin typeface="Montserrat Medium" panose="00000600000000000000" pitchFamily="2" charset="0"/>
              </a:rPr>
              <a:t>requirement</a:t>
            </a:r>
            <a:endParaRPr lang="vi-VN" dirty="0">
              <a:solidFill>
                <a:schemeClr val="bg1"/>
              </a:solidFill>
            </a:endParaRPr>
          </a:p>
        </p:txBody>
      </p:sp>
      <p:sp>
        <p:nvSpPr>
          <p:cNvPr id="24" name="Hình chữ nhật 23">
            <a:extLst>
              <a:ext uri="{FF2B5EF4-FFF2-40B4-BE49-F238E27FC236}">
                <a16:creationId xmlns:a16="http://schemas.microsoft.com/office/drawing/2014/main" id="{A59F05C3-0242-D77A-3BB9-76B8ECFB21CE}"/>
              </a:ext>
            </a:extLst>
          </p:cNvPr>
          <p:cNvSpPr/>
          <p:nvPr/>
        </p:nvSpPr>
        <p:spPr>
          <a:xfrm>
            <a:off x="957700" y="735680"/>
            <a:ext cx="61200" cy="316448"/>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BDBDB801-5D1B-312F-B49E-5E84577BEADE}"/>
              </a:ext>
            </a:extLst>
          </p:cNvPr>
          <p:cNvSpPr txBox="1"/>
          <p:nvPr/>
        </p:nvSpPr>
        <p:spPr>
          <a:xfrm>
            <a:off x="890270" y="456575"/>
            <a:ext cx="7363460" cy="400110"/>
          </a:xfrm>
          <a:prstGeom prst="rect">
            <a:avLst/>
          </a:prstGeom>
          <a:noFill/>
        </p:spPr>
        <p:txBody>
          <a:bodyPr wrap="square">
            <a:spAutoFit/>
          </a:bodyPr>
          <a:lstStyle/>
          <a:p>
            <a:pPr algn="ctr"/>
            <a:r>
              <a:rPr lang="en-US" sz="2000" dirty="0">
                <a:solidFill>
                  <a:schemeClr val="bg2"/>
                </a:solidFill>
                <a:latin typeface="Montserrat Medium" panose="00000600000000000000" pitchFamily="2" charset="0"/>
              </a:rPr>
              <a:t>How to apply smart question on your daily basis/work</a:t>
            </a:r>
            <a:endParaRPr lang="vi-VN" sz="2000" dirty="0">
              <a:solidFill>
                <a:schemeClr val="bg2"/>
              </a:solidFill>
              <a:latin typeface="Montserrat Medium" panose="00000600000000000000" pitchFamily="2" charset="0"/>
            </a:endParaRPr>
          </a:p>
        </p:txBody>
      </p:sp>
      <p:grpSp>
        <p:nvGrpSpPr>
          <p:cNvPr id="10" name="Nhóm 9">
            <a:extLst>
              <a:ext uri="{FF2B5EF4-FFF2-40B4-BE49-F238E27FC236}">
                <a16:creationId xmlns:a16="http://schemas.microsoft.com/office/drawing/2014/main" id="{B2263410-41D0-923B-ABA0-B5F60CE18A10}"/>
              </a:ext>
            </a:extLst>
          </p:cNvPr>
          <p:cNvGrpSpPr/>
          <p:nvPr/>
        </p:nvGrpSpPr>
        <p:grpSpPr>
          <a:xfrm>
            <a:off x="1525610" y="1568109"/>
            <a:ext cx="6092780" cy="2463496"/>
            <a:chOff x="1123360" y="1491909"/>
            <a:chExt cx="6092780" cy="2463496"/>
          </a:xfrm>
        </p:grpSpPr>
        <p:pic>
          <p:nvPicPr>
            <p:cNvPr id="8" name="Hình ảnh 7">
              <a:extLst>
                <a:ext uri="{FF2B5EF4-FFF2-40B4-BE49-F238E27FC236}">
                  <a16:creationId xmlns:a16="http://schemas.microsoft.com/office/drawing/2014/main" id="{7F2D0D3A-0FA8-53A9-9F54-51C1F9311561}"/>
                </a:ext>
              </a:extLst>
            </p:cNvPr>
            <p:cNvPicPr>
              <a:picLocks noChangeAspect="1"/>
            </p:cNvPicPr>
            <p:nvPr/>
          </p:nvPicPr>
          <p:blipFill>
            <a:blip r:embed="rId2"/>
            <a:stretch>
              <a:fillRect/>
            </a:stretch>
          </p:blipFill>
          <p:spPr>
            <a:xfrm>
              <a:off x="1455420" y="1491909"/>
              <a:ext cx="5760720" cy="2463496"/>
            </a:xfrm>
            <a:prstGeom prst="rect">
              <a:avLst/>
            </a:prstGeom>
          </p:spPr>
        </p:pic>
        <p:sp>
          <p:nvSpPr>
            <p:cNvPr id="9" name="Hình chữ nhật 8">
              <a:extLst>
                <a:ext uri="{FF2B5EF4-FFF2-40B4-BE49-F238E27FC236}">
                  <a16:creationId xmlns:a16="http://schemas.microsoft.com/office/drawing/2014/main" id="{017C3DDD-D935-9375-9748-31779A74D48E}"/>
                </a:ext>
              </a:extLst>
            </p:cNvPr>
            <p:cNvSpPr/>
            <p:nvPr/>
          </p:nvSpPr>
          <p:spPr>
            <a:xfrm flipV="1">
              <a:off x="1123360" y="2701637"/>
              <a:ext cx="360000" cy="28800"/>
            </a:xfrm>
            <a:prstGeom prst="rect">
              <a:avLst/>
            </a:prstGeom>
            <a:solidFill>
              <a:srgbClr val="F5CD6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grpSp>
    </p:spTree>
    <p:extLst>
      <p:ext uri="{BB962C8B-B14F-4D97-AF65-F5344CB8AC3E}">
        <p14:creationId xmlns:p14="http://schemas.microsoft.com/office/powerpoint/2010/main" val="1453367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3492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6" name="Google Shape;72;p13">
            <a:extLst>
              <a:ext uri="{FF2B5EF4-FFF2-40B4-BE49-F238E27FC236}">
                <a16:creationId xmlns:a16="http://schemas.microsoft.com/office/drawing/2014/main" id="{61EECF29-EB5D-029F-774C-0CC8AF6A1C3D}"/>
              </a:ext>
            </a:extLst>
          </p:cNvPr>
          <p:cNvSpPr txBox="1">
            <a:spLocks/>
          </p:cNvSpPr>
          <p:nvPr/>
        </p:nvSpPr>
        <p:spPr>
          <a:xfrm>
            <a:off x="891251" y="641582"/>
            <a:ext cx="7361498" cy="573763"/>
          </a:xfrm>
          <a:prstGeom prst="rect">
            <a:avLst/>
          </a:prstGeom>
          <a:solidFill>
            <a:schemeClr val="accent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Montserrat"/>
              <a:buNone/>
              <a:defRPr sz="4800" b="1"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4800"/>
              <a:buFont typeface="Montserrat"/>
              <a:buNone/>
              <a:defRPr sz="4800" b="1"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4800"/>
              <a:buFont typeface="Montserrat"/>
              <a:buNone/>
              <a:defRPr sz="4800" b="1"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4800"/>
              <a:buFont typeface="Montserrat"/>
              <a:buNone/>
              <a:defRPr sz="4800" b="1"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4800"/>
              <a:buFont typeface="Montserrat"/>
              <a:buNone/>
              <a:defRPr sz="4800" b="1"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4800"/>
              <a:buFont typeface="Montserrat"/>
              <a:buNone/>
              <a:defRPr sz="4800" b="1"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4800"/>
              <a:buFont typeface="Montserrat"/>
              <a:buNone/>
              <a:defRPr sz="4800" b="1"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4800"/>
              <a:buFont typeface="Montserrat"/>
              <a:buNone/>
              <a:defRPr sz="4800" b="1"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4800"/>
              <a:buFont typeface="Montserrat"/>
              <a:buNone/>
              <a:defRPr sz="4800" b="1" i="0" u="none" strike="noStrike" cap="none">
                <a:solidFill>
                  <a:schemeClr val="lt1"/>
                </a:solidFill>
                <a:latin typeface="Montserrat"/>
                <a:ea typeface="Montserrat"/>
                <a:cs typeface="Montserrat"/>
                <a:sym typeface="Montserrat"/>
              </a:defRPr>
            </a:lvl9pPr>
          </a:lstStyle>
          <a:p>
            <a:pPr algn="ctr"/>
            <a:r>
              <a:rPr lang="en-US" sz="2400" dirty="0"/>
              <a:t>Challenge 0 "What's your current version?"</a:t>
            </a:r>
          </a:p>
        </p:txBody>
      </p:sp>
      <p:sp>
        <p:nvSpPr>
          <p:cNvPr id="14" name="Hộp Văn bản 13">
            <a:hlinkClick r:id="rId3"/>
            <a:extLst>
              <a:ext uri="{FF2B5EF4-FFF2-40B4-BE49-F238E27FC236}">
                <a16:creationId xmlns:a16="http://schemas.microsoft.com/office/drawing/2014/main" id="{DA5591CD-4C1B-8E1A-CF54-05A6CF75CCEC}"/>
              </a:ext>
            </a:extLst>
          </p:cNvPr>
          <p:cNvSpPr txBox="1"/>
          <p:nvPr/>
        </p:nvSpPr>
        <p:spPr>
          <a:xfrm>
            <a:off x="2219092" y="4017360"/>
            <a:ext cx="4572000" cy="276999"/>
          </a:xfrm>
          <a:prstGeom prst="rect">
            <a:avLst/>
          </a:prstGeom>
          <a:noFill/>
        </p:spPr>
        <p:txBody>
          <a:bodyPr wrap="square">
            <a:spAutoFit/>
          </a:bodyPr>
          <a:lstStyle/>
          <a:p>
            <a:pPr algn="ctr"/>
            <a:r>
              <a:rPr lang="vi-VN" sz="1200" dirty="0" err="1">
                <a:latin typeface="Montserrat" panose="00000500000000000000" pitchFamily="2" charset="0"/>
              </a:rPr>
              <a:t>Mind</a:t>
            </a:r>
            <a:r>
              <a:rPr lang="vi-VN" sz="1200" dirty="0">
                <a:latin typeface="Montserrat" panose="00000500000000000000" pitchFamily="2" charset="0"/>
              </a:rPr>
              <a:t> </a:t>
            </a:r>
            <a:r>
              <a:rPr lang="vi-VN" sz="1200" dirty="0" err="1">
                <a:latin typeface="Montserrat" panose="00000500000000000000" pitchFamily="2" charset="0"/>
              </a:rPr>
              <a:t>map</a:t>
            </a:r>
            <a:r>
              <a:rPr lang="vi-VN" sz="1200" dirty="0">
                <a:latin typeface="Montserrat" panose="00000500000000000000" pitchFamily="2" charset="0"/>
              </a:rPr>
              <a:t> | '</a:t>
            </a:r>
            <a:r>
              <a:rPr lang="vi-VN" sz="1200" dirty="0" err="1">
                <a:latin typeface="Montserrat" panose="00000500000000000000" pitchFamily="2" charset="0"/>
              </a:rPr>
              <a:t>What's</a:t>
            </a:r>
            <a:r>
              <a:rPr lang="vi-VN" sz="1200" dirty="0">
                <a:latin typeface="Montserrat" panose="00000500000000000000" pitchFamily="2" charset="0"/>
              </a:rPr>
              <a:t> </a:t>
            </a:r>
            <a:r>
              <a:rPr lang="vi-VN" sz="1200" dirty="0" err="1">
                <a:latin typeface="Montserrat" panose="00000500000000000000" pitchFamily="2" charset="0"/>
              </a:rPr>
              <a:t>your</a:t>
            </a:r>
            <a:r>
              <a:rPr lang="vi-VN" sz="1200" dirty="0">
                <a:latin typeface="Montserrat" panose="00000500000000000000" pitchFamily="2" charset="0"/>
              </a:rPr>
              <a:t> </a:t>
            </a:r>
            <a:r>
              <a:rPr lang="vi-VN" sz="1200" dirty="0" err="1">
                <a:latin typeface="Montserrat" panose="00000500000000000000" pitchFamily="2" charset="0"/>
              </a:rPr>
              <a:t>current</a:t>
            </a:r>
            <a:r>
              <a:rPr lang="vi-VN" sz="1200" dirty="0">
                <a:latin typeface="Montserrat" panose="00000500000000000000" pitchFamily="2" charset="0"/>
              </a:rPr>
              <a:t> </a:t>
            </a:r>
            <a:r>
              <a:rPr lang="vi-VN" sz="1200" dirty="0" err="1">
                <a:latin typeface="Montserrat" panose="00000500000000000000" pitchFamily="2" charset="0"/>
              </a:rPr>
              <a:t>version</a:t>
            </a:r>
            <a:r>
              <a:rPr lang="vi-VN" sz="1200" dirty="0">
                <a:latin typeface="Montserrat" panose="00000500000000000000" pitchFamily="2" charset="0"/>
              </a:rPr>
              <a:t>'</a:t>
            </a:r>
          </a:p>
        </p:txBody>
      </p:sp>
      <p:pic>
        <p:nvPicPr>
          <p:cNvPr id="3" name="Hình ảnh 2">
            <a:extLst>
              <a:ext uri="{FF2B5EF4-FFF2-40B4-BE49-F238E27FC236}">
                <a16:creationId xmlns:a16="http://schemas.microsoft.com/office/drawing/2014/main" id="{7CDBC299-5918-0250-1AE2-0CDC0EDB2192}"/>
              </a:ext>
            </a:extLst>
          </p:cNvPr>
          <p:cNvPicPr>
            <a:picLocks noChangeAspect="1"/>
          </p:cNvPicPr>
          <p:nvPr/>
        </p:nvPicPr>
        <p:blipFill>
          <a:blip r:embed="rId4"/>
          <a:stretch>
            <a:fillRect/>
          </a:stretch>
        </p:blipFill>
        <p:spPr>
          <a:xfrm>
            <a:off x="0" y="1649844"/>
            <a:ext cx="9144000" cy="211813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1"/>
          <p:cNvSpPr txBox="1">
            <a:spLocks noGrp="1"/>
          </p:cNvSpPr>
          <p:nvPr>
            <p:ph type="title"/>
          </p:nvPr>
        </p:nvSpPr>
        <p:spPr>
          <a:xfrm>
            <a:off x="2531506" y="2061900"/>
            <a:ext cx="4080987" cy="101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4400" dirty="0" err="1">
                <a:latin typeface="Montserrat"/>
                <a:ea typeface="Montserrat"/>
                <a:cs typeface="Montserrat"/>
                <a:sym typeface="Montserrat"/>
              </a:rPr>
              <a:t>Thank</a:t>
            </a:r>
            <a:r>
              <a:rPr lang="vi-VN" sz="4400" dirty="0">
                <a:latin typeface="Montserrat"/>
                <a:ea typeface="Montserrat"/>
                <a:cs typeface="Montserrat"/>
                <a:sym typeface="Montserrat"/>
              </a:rPr>
              <a:t> </a:t>
            </a:r>
            <a:r>
              <a:rPr lang="vi-VN" sz="4400" dirty="0" err="1">
                <a:latin typeface="Montserrat"/>
                <a:ea typeface="Montserrat"/>
                <a:cs typeface="Montserrat"/>
                <a:sym typeface="Montserrat"/>
              </a:rPr>
              <a:t>you</a:t>
            </a:r>
            <a:r>
              <a:rPr lang="vi-VN" sz="4400" dirty="0">
                <a:latin typeface="Montserrat"/>
                <a:ea typeface="Montserrat"/>
                <a:cs typeface="Montserrat"/>
                <a:sym typeface="Montserrat"/>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Google Shape;93;p16"/>
          <p:cNvSpPr txBox="1">
            <a:spLocks noGrp="1"/>
          </p:cNvSpPr>
          <p:nvPr>
            <p:ph type="title"/>
          </p:nvPr>
        </p:nvSpPr>
        <p:spPr>
          <a:xfrm>
            <a:off x="1539433" y="1653910"/>
            <a:ext cx="6065134" cy="745120"/>
          </a:xfrm>
          <a:prstGeom prst="rect">
            <a:avLst/>
          </a:prstGeom>
          <a:solidFill>
            <a:srgbClr val="F46524"/>
          </a:solidFill>
        </p:spPr>
        <p:txBody>
          <a:bodyPr spcFirstLastPara="1" wrap="square" lIns="91425" tIns="91425" rIns="91425" bIns="91425" anchor="t" anchorCtr="0">
            <a:noAutofit/>
          </a:bodyPr>
          <a:lstStyle/>
          <a:p>
            <a:pPr marL="0" lvl="0" indent="0" algn="ctr" rtl="0">
              <a:spcBef>
                <a:spcPts val="0"/>
              </a:spcBef>
              <a:spcAft>
                <a:spcPts val="0"/>
              </a:spcAft>
              <a:buNone/>
            </a:pPr>
            <a:r>
              <a:rPr lang="vi-VN" sz="3600" dirty="0" err="1">
                <a:solidFill>
                  <a:schemeClr val="bg1"/>
                </a:solidFill>
              </a:rPr>
              <a:t>T</a:t>
            </a:r>
            <a:r>
              <a:rPr lang="vi-VN" sz="3600" dirty="0" err="1">
                <a:solidFill>
                  <a:schemeClr val="bg1"/>
                </a:solidFill>
                <a:latin typeface="Montserrat"/>
                <a:ea typeface="Montserrat"/>
                <a:cs typeface="Montserrat"/>
                <a:sym typeface="Montserrat"/>
              </a:rPr>
              <a:t>op-down</a:t>
            </a:r>
            <a:r>
              <a:rPr lang="vi-VN" sz="3600" dirty="0">
                <a:solidFill>
                  <a:schemeClr val="bg1"/>
                </a:solidFill>
                <a:latin typeface="Montserrat"/>
                <a:ea typeface="Montserrat"/>
                <a:cs typeface="Montserrat"/>
                <a:sym typeface="Montserrat"/>
              </a:rPr>
              <a:t> </a:t>
            </a:r>
            <a:r>
              <a:rPr lang="vi-VN" sz="3600" dirty="0" err="1">
                <a:solidFill>
                  <a:schemeClr val="bg1"/>
                </a:solidFill>
                <a:latin typeface="Montserrat"/>
                <a:ea typeface="Montserrat"/>
                <a:cs typeface="Montserrat"/>
                <a:sym typeface="Montserrat"/>
              </a:rPr>
              <a:t>approach</a:t>
            </a:r>
            <a:r>
              <a:rPr lang="vi-VN" sz="3600" dirty="0">
                <a:solidFill>
                  <a:schemeClr val="bg1"/>
                </a:solidFill>
                <a:latin typeface="Montserrat"/>
                <a:ea typeface="Montserrat"/>
                <a:cs typeface="Montserrat"/>
                <a:sym typeface="Montserrat"/>
              </a:rPr>
              <a:t> </a:t>
            </a:r>
          </a:p>
        </p:txBody>
      </p:sp>
      <p:cxnSp>
        <p:nvCxnSpPr>
          <p:cNvPr id="5" name="Đường kết nối: Cong 4">
            <a:extLst>
              <a:ext uri="{FF2B5EF4-FFF2-40B4-BE49-F238E27FC236}">
                <a16:creationId xmlns:a16="http://schemas.microsoft.com/office/drawing/2014/main" id="{6D7A08E4-4AF1-9A27-EC5A-4BDFB7C1C50D}"/>
              </a:ext>
            </a:extLst>
          </p:cNvPr>
          <p:cNvCxnSpPr>
            <a:cxnSpLocks/>
          </p:cNvCxnSpPr>
          <p:nvPr/>
        </p:nvCxnSpPr>
        <p:spPr>
          <a:xfrm>
            <a:off x="-623455" y="1004917"/>
            <a:ext cx="1871679" cy="90135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Google Shape;93;p16">
            <a:extLst>
              <a:ext uri="{FF2B5EF4-FFF2-40B4-BE49-F238E27FC236}">
                <a16:creationId xmlns:a16="http://schemas.microsoft.com/office/drawing/2014/main" id="{EA54FB31-AD81-2E29-4437-4268DFE624A3}"/>
              </a:ext>
            </a:extLst>
          </p:cNvPr>
          <p:cNvSpPr txBox="1">
            <a:spLocks/>
          </p:cNvSpPr>
          <p:nvPr/>
        </p:nvSpPr>
        <p:spPr>
          <a:xfrm>
            <a:off x="1413164" y="2403971"/>
            <a:ext cx="6317672" cy="7451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Montserrat"/>
              <a:buNone/>
              <a:defRPr sz="30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3000"/>
              <a:buFont typeface="Montserrat"/>
              <a:buNone/>
              <a:defRPr sz="30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3000"/>
              <a:buFont typeface="Montserrat"/>
              <a:buNone/>
              <a:defRPr sz="30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3000"/>
              <a:buFont typeface="Montserrat"/>
              <a:buNone/>
              <a:defRPr sz="30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3000"/>
              <a:buFont typeface="Montserrat"/>
              <a:buNone/>
              <a:defRPr sz="30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3000"/>
              <a:buFont typeface="Montserrat"/>
              <a:buNone/>
              <a:defRPr sz="30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3000"/>
              <a:buFont typeface="Montserrat"/>
              <a:buNone/>
              <a:defRPr sz="30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3000"/>
              <a:buFont typeface="Montserrat"/>
              <a:buNone/>
              <a:defRPr sz="30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3000"/>
              <a:buFont typeface="Montserrat"/>
              <a:buNone/>
              <a:defRPr sz="3000" b="1" i="0" u="none" strike="noStrike" cap="none">
                <a:solidFill>
                  <a:schemeClr val="dk2"/>
                </a:solidFill>
                <a:latin typeface="Montserrat"/>
                <a:ea typeface="Montserrat"/>
                <a:cs typeface="Montserrat"/>
                <a:sym typeface="Montserrat"/>
              </a:defRPr>
            </a:lvl9pPr>
          </a:lstStyle>
          <a:p>
            <a:pPr algn="ctr"/>
            <a:r>
              <a:rPr lang="en-US" sz="2000" b="0" dirty="0">
                <a:solidFill>
                  <a:srgbClr val="661E00"/>
                </a:solidFill>
                <a:latin typeface="Montserrat" panose="00000500000000000000" pitchFamily="2" charset="0"/>
              </a:rPr>
              <a:t>“</a:t>
            </a:r>
            <a:r>
              <a:rPr lang="en-US" sz="2000" b="0" i="0" dirty="0">
                <a:solidFill>
                  <a:srgbClr val="661E00"/>
                </a:solidFill>
                <a:effectLst/>
                <a:latin typeface="Montserrat" panose="00000500000000000000" pitchFamily="2" charset="0"/>
              </a:rPr>
              <a:t>is essentially the breaking down of a system to gain insight into its compositional subsystems”</a:t>
            </a:r>
            <a:endParaRPr lang="vi-VN" sz="3600" dirty="0">
              <a:solidFill>
                <a:schemeClr val="accent5"/>
              </a:solidFill>
              <a:latin typeface="Montserrat" panose="00000500000000000000" pitchFamily="2" charset="0"/>
            </a:endParaRPr>
          </a:p>
        </p:txBody>
      </p:sp>
      <p:pic>
        <p:nvPicPr>
          <p:cNvPr id="1028" name="Picture 4" descr="How To Make a Paper Crane - Origami Crane Easy - Step by Step Tutorial -  YouTube">
            <a:extLst>
              <a:ext uri="{FF2B5EF4-FFF2-40B4-BE49-F238E27FC236}">
                <a16:creationId xmlns:a16="http://schemas.microsoft.com/office/drawing/2014/main" id="{976DECFC-4F09-7B0D-53B3-04C7C879D6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052" r="36707" b="22347"/>
          <a:stretch/>
        </p:blipFill>
        <p:spPr bwMode="auto">
          <a:xfrm>
            <a:off x="1539433" y="3583259"/>
            <a:ext cx="1984280" cy="1471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536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ộp Văn bản 2">
            <a:extLst>
              <a:ext uri="{FF2B5EF4-FFF2-40B4-BE49-F238E27FC236}">
                <a16:creationId xmlns:a16="http://schemas.microsoft.com/office/drawing/2014/main" id="{FDA230F4-FBBE-431A-BF25-10E61192700A}"/>
              </a:ext>
            </a:extLst>
          </p:cNvPr>
          <p:cNvSpPr txBox="1"/>
          <p:nvPr/>
        </p:nvSpPr>
        <p:spPr>
          <a:xfrm>
            <a:off x="969380" y="193352"/>
            <a:ext cx="7205240" cy="400110"/>
          </a:xfrm>
          <a:prstGeom prst="rect">
            <a:avLst/>
          </a:prstGeom>
          <a:noFill/>
        </p:spPr>
        <p:txBody>
          <a:bodyPr wrap="square">
            <a:spAutoFit/>
          </a:bodyPr>
          <a:lstStyle/>
          <a:p>
            <a:pPr algn="ctr"/>
            <a:r>
              <a:rPr lang="vi-VN" sz="2000" dirty="0" err="1"/>
              <a:t>Let's</a:t>
            </a:r>
            <a:r>
              <a:rPr lang="vi-VN" sz="2000" dirty="0"/>
              <a:t> </a:t>
            </a:r>
            <a:r>
              <a:rPr lang="vi-VN" sz="2000" dirty="0" err="1"/>
              <a:t>see</a:t>
            </a:r>
            <a:r>
              <a:rPr lang="vi-VN" sz="2000" dirty="0"/>
              <a:t> </a:t>
            </a:r>
            <a:r>
              <a:rPr lang="vi-VN" sz="2000" dirty="0" err="1"/>
              <a:t>what</a:t>
            </a:r>
            <a:r>
              <a:rPr lang="vi-VN" sz="2000" dirty="0"/>
              <a:t> </a:t>
            </a:r>
            <a:r>
              <a:rPr lang="vi-VN" sz="2000" dirty="0" err="1"/>
              <a:t>people</a:t>
            </a:r>
            <a:r>
              <a:rPr lang="vi-VN" sz="2000" dirty="0"/>
              <a:t> say </a:t>
            </a:r>
            <a:r>
              <a:rPr lang="vi-VN" sz="2000" dirty="0" err="1"/>
              <a:t>about</a:t>
            </a:r>
            <a:r>
              <a:rPr lang="vi-VN" sz="2000" dirty="0"/>
              <a:t> the “</a:t>
            </a:r>
            <a:r>
              <a:rPr lang="vi-VN" sz="2000" b="1" dirty="0" err="1"/>
              <a:t>top-down</a:t>
            </a:r>
            <a:r>
              <a:rPr lang="vi-VN" sz="2000" b="1" dirty="0"/>
              <a:t> </a:t>
            </a:r>
            <a:r>
              <a:rPr lang="vi-VN" sz="2000" b="1" dirty="0" err="1"/>
              <a:t>approach</a:t>
            </a:r>
            <a:r>
              <a:rPr lang="vi-VN" sz="2000" dirty="0"/>
              <a:t>”</a:t>
            </a:r>
          </a:p>
        </p:txBody>
      </p:sp>
      <p:pic>
        <p:nvPicPr>
          <p:cNvPr id="1026" name="Picture 2" descr="Top-Down vs. Bottom-Up Forecasting | Finance Alliance">
            <a:extLst>
              <a:ext uri="{FF2B5EF4-FFF2-40B4-BE49-F238E27FC236}">
                <a16:creationId xmlns:a16="http://schemas.microsoft.com/office/drawing/2014/main" id="{BDF06694-9C4C-F593-AD6B-15E22FEEF84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06" t="18313" r="5809" b="5648"/>
          <a:stretch/>
        </p:blipFill>
        <p:spPr bwMode="auto">
          <a:xfrm>
            <a:off x="4355358" y="1076443"/>
            <a:ext cx="4684566" cy="4067055"/>
          </a:xfrm>
          <a:prstGeom prst="rect">
            <a:avLst/>
          </a:prstGeom>
          <a:noFill/>
          <a:extLst>
            <a:ext uri="{909E8E84-426E-40DD-AFC4-6F175D3DCCD1}">
              <a14:hiddenFill xmlns:a14="http://schemas.microsoft.com/office/drawing/2010/main">
                <a:solidFill>
                  <a:srgbClr val="FFFFFF"/>
                </a:solidFill>
              </a14:hiddenFill>
            </a:ext>
          </a:extLst>
        </p:spPr>
      </p:pic>
      <p:pic>
        <p:nvPicPr>
          <p:cNvPr id="7" name="Hình ảnh 6">
            <a:extLst>
              <a:ext uri="{FF2B5EF4-FFF2-40B4-BE49-F238E27FC236}">
                <a16:creationId xmlns:a16="http://schemas.microsoft.com/office/drawing/2014/main" id="{CCC60D43-456F-9524-6782-6C9F559E847A}"/>
              </a:ext>
            </a:extLst>
          </p:cNvPr>
          <p:cNvPicPr>
            <a:picLocks noChangeAspect="1"/>
          </p:cNvPicPr>
          <p:nvPr/>
        </p:nvPicPr>
        <p:blipFill>
          <a:blip r:embed="rId3"/>
          <a:stretch>
            <a:fillRect/>
          </a:stretch>
        </p:blipFill>
        <p:spPr>
          <a:xfrm>
            <a:off x="427653" y="1322482"/>
            <a:ext cx="3754203" cy="2669655"/>
          </a:xfrm>
          <a:prstGeom prst="rect">
            <a:avLst/>
          </a:prstGeom>
        </p:spPr>
      </p:pic>
      <p:pic>
        <p:nvPicPr>
          <p:cNvPr id="9" name="Hình ảnh 8">
            <a:extLst>
              <a:ext uri="{FF2B5EF4-FFF2-40B4-BE49-F238E27FC236}">
                <a16:creationId xmlns:a16="http://schemas.microsoft.com/office/drawing/2014/main" id="{9D08AEF0-541B-DB2D-4D2F-86B95942C4FB}"/>
              </a:ext>
            </a:extLst>
          </p:cNvPr>
          <p:cNvPicPr>
            <a:picLocks noChangeAspect="1"/>
          </p:cNvPicPr>
          <p:nvPr/>
        </p:nvPicPr>
        <p:blipFill>
          <a:blip r:embed="rId4"/>
          <a:stretch>
            <a:fillRect/>
          </a:stretch>
        </p:blipFill>
        <p:spPr>
          <a:xfrm>
            <a:off x="1641562" y="4633841"/>
            <a:ext cx="1302360" cy="420447"/>
          </a:xfrm>
          <a:prstGeom prst="rect">
            <a:avLst/>
          </a:prstGeom>
        </p:spPr>
      </p:pic>
    </p:spTree>
    <p:extLst>
      <p:ext uri="{BB962C8B-B14F-4D97-AF65-F5344CB8AC3E}">
        <p14:creationId xmlns:p14="http://schemas.microsoft.com/office/powerpoint/2010/main" val="3391023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pic>
        <p:nvPicPr>
          <p:cNvPr id="30" name="Hình ảnh 29" descr="Ảnh có chứa tòa nhà, quang cảnh thành phố, Khu vực đô thị, Khu vực thành thị&#10;&#10;Mô tả được tạo tự động">
            <a:extLst>
              <a:ext uri="{FF2B5EF4-FFF2-40B4-BE49-F238E27FC236}">
                <a16:creationId xmlns:a16="http://schemas.microsoft.com/office/drawing/2014/main" id="{DE9A6F97-C63F-4FF6-69D6-74CB9490A2C4}"/>
              </a:ext>
            </a:extLst>
          </p:cNvPr>
          <p:cNvPicPr>
            <a:picLocks noChangeAspect="1"/>
          </p:cNvPicPr>
          <p:nvPr/>
        </p:nvPicPr>
        <p:blipFill>
          <a:blip r:embed="rId3"/>
          <a:stretch>
            <a:fillRect/>
          </a:stretch>
        </p:blipFill>
        <p:spPr>
          <a:xfrm>
            <a:off x="5664820" y="0"/>
            <a:ext cx="3479180" cy="5597292"/>
          </a:xfrm>
          <a:prstGeom prst="rect">
            <a:avLst/>
          </a:prstGeom>
        </p:spPr>
      </p:pic>
      <p:pic>
        <p:nvPicPr>
          <p:cNvPr id="85" name="Google Shape;85;p15"/>
          <p:cNvPicPr preferRelativeResize="0"/>
          <p:nvPr/>
        </p:nvPicPr>
        <p:blipFill>
          <a:blip r:embed="rId4">
            <a:alphaModFix/>
          </a:blip>
          <a:stretch>
            <a:fillRect/>
          </a:stretch>
        </p:blipFill>
        <p:spPr>
          <a:xfrm>
            <a:off x="-252949" y="-393539"/>
            <a:ext cx="6490197" cy="5767485"/>
          </a:xfrm>
          <a:prstGeom prst="rect">
            <a:avLst/>
          </a:prstGeom>
          <a:noFill/>
          <a:ln>
            <a:noFill/>
          </a:ln>
        </p:spPr>
      </p:pic>
      <p:sp>
        <p:nvSpPr>
          <p:cNvPr id="2" name="Google Shape;88;p15">
            <a:extLst>
              <a:ext uri="{FF2B5EF4-FFF2-40B4-BE49-F238E27FC236}">
                <a16:creationId xmlns:a16="http://schemas.microsoft.com/office/drawing/2014/main" id="{CC9C78C2-413B-1E68-50BB-49A8DB3EB606}"/>
              </a:ext>
            </a:extLst>
          </p:cNvPr>
          <p:cNvSpPr txBox="1">
            <a:spLocks/>
          </p:cNvSpPr>
          <p:nvPr/>
        </p:nvSpPr>
        <p:spPr>
          <a:xfrm>
            <a:off x="404985" y="1813065"/>
            <a:ext cx="4491460" cy="5928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0" indent="0">
              <a:buFont typeface="Lato"/>
              <a:buNone/>
            </a:pPr>
            <a:r>
              <a:rPr lang="en-US" sz="1400" dirty="0">
                <a:latin typeface="Montserrat Medium" panose="00000600000000000000" pitchFamily="2" charset="0"/>
                <a:ea typeface="Montserrat"/>
                <a:cs typeface="Montserrat"/>
                <a:sym typeface="Montserrat"/>
              </a:rPr>
              <a:t>Start with the big picture (from the most basic, most general thing)</a:t>
            </a:r>
            <a:endParaRPr lang="vi-VN" sz="1400" dirty="0">
              <a:latin typeface="Montserrat Medium" panose="00000600000000000000" pitchFamily="2" charset="0"/>
              <a:ea typeface="Montserrat"/>
              <a:cs typeface="Montserrat"/>
              <a:sym typeface="Montserrat"/>
            </a:endParaRPr>
          </a:p>
        </p:txBody>
      </p:sp>
      <p:sp>
        <p:nvSpPr>
          <p:cNvPr id="5" name="Google Shape;88;p15">
            <a:extLst>
              <a:ext uri="{FF2B5EF4-FFF2-40B4-BE49-F238E27FC236}">
                <a16:creationId xmlns:a16="http://schemas.microsoft.com/office/drawing/2014/main" id="{384DD3E5-D535-F9C7-961D-B367FC924FF7}"/>
              </a:ext>
            </a:extLst>
          </p:cNvPr>
          <p:cNvSpPr txBox="1">
            <a:spLocks/>
          </p:cNvSpPr>
          <p:nvPr/>
        </p:nvSpPr>
        <p:spPr>
          <a:xfrm>
            <a:off x="404985" y="2889499"/>
            <a:ext cx="4772280" cy="931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0" indent="0">
              <a:buFont typeface="Lato"/>
              <a:buNone/>
            </a:pPr>
            <a:r>
              <a:rPr lang="en-US" sz="1400" dirty="0">
                <a:latin typeface="Montserrat Medium" panose="00000600000000000000" pitchFamily="2" charset="0"/>
                <a:ea typeface="Montserrat"/>
                <a:cs typeface="Montserrat"/>
                <a:sym typeface="Montserrat"/>
              </a:rPr>
              <a:t>Next: Divide the problem into sub-problems, the sub-problems are divided into smaller (more detailed) problems.</a:t>
            </a:r>
            <a:endParaRPr lang="vi-VN" sz="1400" dirty="0">
              <a:latin typeface="Montserrat Medium" panose="00000600000000000000" pitchFamily="2" charset="0"/>
              <a:ea typeface="Montserrat"/>
              <a:cs typeface="Montserrat"/>
              <a:sym typeface="Montserrat"/>
            </a:endParaRPr>
          </a:p>
        </p:txBody>
      </p:sp>
      <p:sp>
        <p:nvSpPr>
          <p:cNvPr id="14" name="Hình Bầu dục 13">
            <a:extLst>
              <a:ext uri="{FF2B5EF4-FFF2-40B4-BE49-F238E27FC236}">
                <a16:creationId xmlns:a16="http://schemas.microsoft.com/office/drawing/2014/main" id="{148353BC-5116-C2A3-3323-50B3D40E4CB5}"/>
              </a:ext>
            </a:extLst>
          </p:cNvPr>
          <p:cNvSpPr/>
          <p:nvPr/>
        </p:nvSpPr>
        <p:spPr>
          <a:xfrm>
            <a:off x="275993" y="1958936"/>
            <a:ext cx="108000" cy="108000"/>
          </a:xfrm>
          <a:prstGeom prst="ellipse">
            <a:avLst/>
          </a:prstGeom>
          <a:solidFill>
            <a:srgbClr val="01417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ình Bầu dục 14">
            <a:extLst>
              <a:ext uri="{FF2B5EF4-FFF2-40B4-BE49-F238E27FC236}">
                <a16:creationId xmlns:a16="http://schemas.microsoft.com/office/drawing/2014/main" id="{2A77C587-61D2-2AAD-F822-367D345D257B}"/>
              </a:ext>
            </a:extLst>
          </p:cNvPr>
          <p:cNvSpPr/>
          <p:nvPr/>
        </p:nvSpPr>
        <p:spPr>
          <a:xfrm>
            <a:off x="275993" y="3039210"/>
            <a:ext cx="108000" cy="108000"/>
          </a:xfrm>
          <a:prstGeom prst="ellipse">
            <a:avLst/>
          </a:prstGeom>
          <a:solidFill>
            <a:srgbClr val="01417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Google Shape;88;p15">
            <a:extLst>
              <a:ext uri="{FF2B5EF4-FFF2-40B4-BE49-F238E27FC236}">
                <a16:creationId xmlns:a16="http://schemas.microsoft.com/office/drawing/2014/main" id="{B6B0A831-0BC3-4315-EF0F-DE388DC65B33}"/>
              </a:ext>
            </a:extLst>
          </p:cNvPr>
          <p:cNvSpPr txBox="1">
            <a:spLocks/>
          </p:cNvSpPr>
          <p:nvPr/>
        </p:nvSpPr>
        <p:spPr>
          <a:xfrm>
            <a:off x="397554" y="356331"/>
            <a:ext cx="5259832" cy="931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0" indent="0">
              <a:buFont typeface="Lato"/>
              <a:buNone/>
            </a:pPr>
            <a:r>
              <a:rPr lang="vi-VN" sz="2000" dirty="0" err="1">
                <a:latin typeface="Montserrat Medium" panose="00000600000000000000" pitchFamily="2" charset="0"/>
                <a:ea typeface="Montserrat"/>
                <a:cs typeface="Montserrat"/>
                <a:sym typeface="Montserrat"/>
              </a:rPr>
              <a:t>Top-down</a:t>
            </a:r>
            <a:r>
              <a:rPr lang="vi-VN" sz="2000" dirty="0">
                <a:latin typeface="Montserrat Medium" panose="00000600000000000000" pitchFamily="2" charset="0"/>
                <a:ea typeface="Montserrat"/>
                <a:cs typeface="Montserrat"/>
                <a:sym typeface="Montserrat"/>
              </a:rPr>
              <a:t> </a:t>
            </a:r>
            <a:r>
              <a:rPr lang="vi-VN" sz="2000" dirty="0" err="1">
                <a:latin typeface="Montserrat Medium" panose="00000600000000000000" pitchFamily="2" charset="0"/>
                <a:ea typeface="Montserrat"/>
                <a:cs typeface="Montserrat"/>
                <a:sym typeface="Montserrat"/>
              </a:rPr>
              <a:t>approach</a:t>
            </a:r>
            <a:r>
              <a:rPr lang="vi-VN" sz="2000" dirty="0">
                <a:latin typeface="Montserrat Medium" panose="00000600000000000000" pitchFamily="2" charset="0"/>
                <a:ea typeface="Montserrat"/>
                <a:cs typeface="Montserrat"/>
                <a:sym typeface="Montserrat"/>
              </a:rPr>
              <a:t> (in </a:t>
            </a:r>
            <a:r>
              <a:rPr lang="vi-VN" sz="2000" dirty="0" err="1">
                <a:latin typeface="Montserrat Medium" panose="00000600000000000000" pitchFamily="2" charset="0"/>
                <a:ea typeface="Montserrat"/>
                <a:cs typeface="Montserrat"/>
                <a:sym typeface="Montserrat"/>
              </a:rPr>
              <a:t>work</a:t>
            </a:r>
            <a:r>
              <a:rPr lang="vi-VN" sz="2000" dirty="0">
                <a:latin typeface="Montserrat Medium" panose="00000600000000000000" pitchFamily="2" charset="0"/>
                <a:ea typeface="Montserrat"/>
                <a:cs typeface="Montserrat"/>
                <a:sym typeface="Montserrat"/>
              </a:rPr>
              <a:t>, in a </a:t>
            </a:r>
            <a:r>
              <a:rPr lang="vi-VN" sz="2000" dirty="0" err="1">
                <a:latin typeface="Montserrat Medium" panose="00000600000000000000" pitchFamily="2" charset="0"/>
                <a:ea typeface="Montserrat"/>
                <a:cs typeface="Montserrat"/>
                <a:sym typeface="Montserrat"/>
              </a:rPr>
              <a:t>problem</a:t>
            </a:r>
            <a:r>
              <a:rPr lang="vi-VN" sz="2000" dirty="0">
                <a:latin typeface="Montserrat Medium" panose="00000600000000000000" pitchFamily="2" charset="0"/>
                <a:ea typeface="Montserrat"/>
                <a:cs typeface="Montserrat"/>
                <a:sym typeface="Montserrat"/>
              </a:rPr>
              <a:t>, …)</a:t>
            </a:r>
          </a:p>
        </p:txBody>
      </p:sp>
      <p:cxnSp>
        <p:nvCxnSpPr>
          <p:cNvPr id="34" name="Đường kết nối Mũi tên Thẳng 33">
            <a:extLst>
              <a:ext uri="{FF2B5EF4-FFF2-40B4-BE49-F238E27FC236}">
                <a16:creationId xmlns:a16="http://schemas.microsoft.com/office/drawing/2014/main" id="{38FC08FB-9610-4824-648B-01517344EE7C}"/>
              </a:ext>
            </a:extLst>
          </p:cNvPr>
          <p:cNvCxnSpPr>
            <a:cxnSpLocks/>
          </p:cNvCxnSpPr>
          <p:nvPr/>
        </p:nvCxnSpPr>
        <p:spPr>
          <a:xfrm>
            <a:off x="6400800" y="340282"/>
            <a:ext cx="0" cy="95282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45" name="Nhóm 44">
            <a:extLst>
              <a:ext uri="{FF2B5EF4-FFF2-40B4-BE49-F238E27FC236}">
                <a16:creationId xmlns:a16="http://schemas.microsoft.com/office/drawing/2014/main" id="{1C03C859-C4EE-2A6F-39DB-943B064CF4C8}"/>
              </a:ext>
            </a:extLst>
          </p:cNvPr>
          <p:cNvGrpSpPr/>
          <p:nvPr/>
        </p:nvGrpSpPr>
        <p:grpSpPr>
          <a:xfrm>
            <a:off x="7005623" y="758282"/>
            <a:ext cx="1773259" cy="1085385"/>
            <a:chOff x="7005623" y="648059"/>
            <a:chExt cx="1773259" cy="1501697"/>
          </a:xfrm>
        </p:grpSpPr>
        <p:cxnSp>
          <p:nvCxnSpPr>
            <p:cNvPr id="37" name="Đường kết nối Mũi tên Thẳng 36">
              <a:extLst>
                <a:ext uri="{FF2B5EF4-FFF2-40B4-BE49-F238E27FC236}">
                  <a16:creationId xmlns:a16="http://schemas.microsoft.com/office/drawing/2014/main" id="{EB0AADF3-45E7-A67C-E1F4-6376CF44778B}"/>
                </a:ext>
              </a:extLst>
            </p:cNvPr>
            <p:cNvCxnSpPr>
              <a:cxnSpLocks/>
            </p:cNvCxnSpPr>
            <p:nvPr/>
          </p:nvCxnSpPr>
          <p:spPr>
            <a:xfrm>
              <a:off x="7005623" y="648059"/>
              <a:ext cx="0" cy="150169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Đường kết nối Mũi tên Thẳng 37">
              <a:extLst>
                <a:ext uri="{FF2B5EF4-FFF2-40B4-BE49-F238E27FC236}">
                  <a16:creationId xmlns:a16="http://schemas.microsoft.com/office/drawing/2014/main" id="{7609BC5F-7BF3-8734-5D02-E26EE21F3F95}"/>
                </a:ext>
              </a:extLst>
            </p:cNvPr>
            <p:cNvCxnSpPr>
              <a:cxnSpLocks/>
            </p:cNvCxnSpPr>
            <p:nvPr/>
          </p:nvCxnSpPr>
          <p:spPr>
            <a:xfrm>
              <a:off x="7596709" y="648059"/>
              <a:ext cx="0" cy="150169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Đường kết nối Mũi tên Thẳng 38">
              <a:extLst>
                <a:ext uri="{FF2B5EF4-FFF2-40B4-BE49-F238E27FC236}">
                  <a16:creationId xmlns:a16="http://schemas.microsoft.com/office/drawing/2014/main" id="{D237D866-22BD-0D0B-287F-5F3F53B841A2}"/>
                </a:ext>
              </a:extLst>
            </p:cNvPr>
            <p:cNvCxnSpPr>
              <a:cxnSpLocks/>
            </p:cNvCxnSpPr>
            <p:nvPr/>
          </p:nvCxnSpPr>
          <p:spPr>
            <a:xfrm>
              <a:off x="8187795" y="648059"/>
              <a:ext cx="0" cy="150169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Đường kết nối Mũi tên Thẳng 39">
              <a:extLst>
                <a:ext uri="{FF2B5EF4-FFF2-40B4-BE49-F238E27FC236}">
                  <a16:creationId xmlns:a16="http://schemas.microsoft.com/office/drawing/2014/main" id="{6B343DD4-96BA-C645-902E-36E90C393C25}"/>
                </a:ext>
              </a:extLst>
            </p:cNvPr>
            <p:cNvCxnSpPr>
              <a:cxnSpLocks/>
            </p:cNvCxnSpPr>
            <p:nvPr/>
          </p:nvCxnSpPr>
          <p:spPr>
            <a:xfrm>
              <a:off x="8778882" y="648059"/>
              <a:ext cx="0" cy="150169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32" name="Hộp Văn bản 31">
            <a:extLst>
              <a:ext uri="{FF2B5EF4-FFF2-40B4-BE49-F238E27FC236}">
                <a16:creationId xmlns:a16="http://schemas.microsoft.com/office/drawing/2014/main" id="{63DB00EA-DC26-6730-CE2B-2AAA9B637EA8}"/>
              </a:ext>
            </a:extLst>
          </p:cNvPr>
          <p:cNvSpPr txBox="1"/>
          <p:nvPr/>
        </p:nvSpPr>
        <p:spPr>
          <a:xfrm>
            <a:off x="6938716" y="340282"/>
            <a:ext cx="1948474" cy="307777"/>
          </a:xfrm>
          <a:prstGeom prst="rect">
            <a:avLst/>
          </a:prstGeom>
          <a:solidFill>
            <a:schemeClr val="accent1">
              <a:lumMod val="75000"/>
            </a:schemeClr>
          </a:solidFill>
        </p:spPr>
        <p:txBody>
          <a:bodyPr wrap="square">
            <a:spAutoFit/>
          </a:bodyPr>
          <a:lstStyle/>
          <a:p>
            <a:r>
              <a:rPr lang="vi-VN" sz="1400" dirty="0" err="1">
                <a:solidFill>
                  <a:schemeClr val="bg1"/>
                </a:solidFill>
                <a:latin typeface="Montserrat Medium" panose="00000600000000000000" pitchFamily="2" charset="0"/>
                <a:ea typeface="Montserrat"/>
                <a:cs typeface="Montserrat"/>
                <a:sym typeface="Montserrat"/>
              </a:rPr>
              <a:t>topdown</a:t>
            </a:r>
            <a:r>
              <a:rPr lang="vi-VN" sz="1400" dirty="0">
                <a:solidFill>
                  <a:schemeClr val="bg1"/>
                </a:solidFill>
                <a:latin typeface="Montserrat Medium" panose="00000600000000000000" pitchFamily="2" charset="0"/>
                <a:ea typeface="Montserrat"/>
                <a:cs typeface="Montserrat"/>
                <a:sym typeface="Montserrat"/>
              </a:rPr>
              <a:t> </a:t>
            </a:r>
            <a:r>
              <a:rPr lang="vi-VN" sz="1400" dirty="0" err="1">
                <a:solidFill>
                  <a:schemeClr val="bg1"/>
                </a:solidFill>
                <a:latin typeface="Montserrat Medium" panose="00000600000000000000" pitchFamily="2" charset="0"/>
                <a:ea typeface="Montserrat"/>
                <a:cs typeface="Montserrat"/>
                <a:sym typeface="Montserrat"/>
              </a:rPr>
              <a:t>approach</a:t>
            </a:r>
            <a:r>
              <a:rPr lang="vi-VN" sz="1400" dirty="0">
                <a:solidFill>
                  <a:schemeClr val="bg1"/>
                </a:solidFill>
                <a:latin typeface="Montserrat Medium" panose="00000600000000000000" pitchFamily="2" charset="0"/>
                <a:ea typeface="Montserrat"/>
                <a:cs typeface="Montserrat"/>
                <a:sym typeface="Montserrat"/>
              </a:rPr>
              <a:t> </a:t>
            </a:r>
            <a:endParaRPr lang="vi-VN"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8;p15">
            <a:extLst>
              <a:ext uri="{FF2B5EF4-FFF2-40B4-BE49-F238E27FC236}">
                <a16:creationId xmlns:a16="http://schemas.microsoft.com/office/drawing/2014/main" id="{45D361C8-12FD-2A4F-963C-28C08BA236DA}"/>
              </a:ext>
            </a:extLst>
          </p:cNvPr>
          <p:cNvSpPr txBox="1">
            <a:spLocks/>
          </p:cNvSpPr>
          <p:nvPr/>
        </p:nvSpPr>
        <p:spPr>
          <a:xfrm>
            <a:off x="3132520" y="262530"/>
            <a:ext cx="2878960" cy="5357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0" indent="0">
              <a:buFont typeface="Lato"/>
              <a:buNone/>
            </a:pPr>
            <a:r>
              <a:rPr lang="vi-VN" sz="2000" dirty="0" err="1">
                <a:latin typeface="Montserrat Medium" panose="00000600000000000000" pitchFamily="2" charset="0"/>
                <a:ea typeface="Montserrat"/>
                <a:cs typeface="Montserrat"/>
                <a:sym typeface="Montserrat"/>
              </a:rPr>
              <a:t>Top-down</a:t>
            </a:r>
            <a:r>
              <a:rPr lang="vi-VN" sz="2000" dirty="0">
                <a:latin typeface="Montserrat Medium" panose="00000600000000000000" pitchFamily="2" charset="0"/>
                <a:ea typeface="Montserrat"/>
                <a:cs typeface="Montserrat"/>
                <a:sym typeface="Montserrat"/>
              </a:rPr>
              <a:t> </a:t>
            </a:r>
            <a:r>
              <a:rPr lang="vi-VN" sz="2000" dirty="0" err="1">
                <a:latin typeface="Montserrat Medium" panose="00000600000000000000" pitchFamily="2" charset="0"/>
                <a:ea typeface="Montserrat"/>
                <a:cs typeface="Montserrat"/>
                <a:sym typeface="Montserrat"/>
              </a:rPr>
              <a:t>approach</a:t>
            </a:r>
            <a:endParaRPr lang="vi-VN" sz="2000" dirty="0">
              <a:latin typeface="Montserrat Medium" panose="00000600000000000000" pitchFamily="2" charset="0"/>
              <a:ea typeface="Montserrat"/>
              <a:cs typeface="Montserrat"/>
              <a:sym typeface="Montserrat"/>
            </a:endParaRPr>
          </a:p>
        </p:txBody>
      </p:sp>
      <p:sp>
        <p:nvSpPr>
          <p:cNvPr id="4" name="Google Shape;88;p15">
            <a:extLst>
              <a:ext uri="{FF2B5EF4-FFF2-40B4-BE49-F238E27FC236}">
                <a16:creationId xmlns:a16="http://schemas.microsoft.com/office/drawing/2014/main" id="{8B95D804-4253-F2E5-A7FB-665E99DB951E}"/>
              </a:ext>
            </a:extLst>
          </p:cNvPr>
          <p:cNvSpPr txBox="1">
            <a:spLocks/>
          </p:cNvSpPr>
          <p:nvPr/>
        </p:nvSpPr>
        <p:spPr>
          <a:xfrm>
            <a:off x="800131" y="1813065"/>
            <a:ext cx="3533980" cy="4259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0" indent="0">
              <a:buFont typeface="Lato"/>
              <a:buNone/>
            </a:pPr>
            <a:r>
              <a:rPr lang="en-US" sz="1400" dirty="0">
                <a:latin typeface="Montserrat Medium" panose="00000600000000000000" pitchFamily="2" charset="0"/>
                <a:ea typeface="Montserrat"/>
                <a:cs typeface="Montserrat"/>
                <a:sym typeface="Montserrat"/>
              </a:rPr>
              <a:t>Easy to understand and implement.</a:t>
            </a:r>
            <a:endParaRPr lang="vi-VN" sz="1400" dirty="0">
              <a:latin typeface="Montserrat Medium" panose="00000600000000000000" pitchFamily="2" charset="0"/>
              <a:ea typeface="Montserrat"/>
              <a:cs typeface="Montserrat"/>
              <a:sym typeface="Montserrat"/>
            </a:endParaRPr>
          </a:p>
        </p:txBody>
      </p:sp>
      <p:sp>
        <p:nvSpPr>
          <p:cNvPr id="5" name="Google Shape;93;p16">
            <a:extLst>
              <a:ext uri="{FF2B5EF4-FFF2-40B4-BE49-F238E27FC236}">
                <a16:creationId xmlns:a16="http://schemas.microsoft.com/office/drawing/2014/main" id="{9F505E1B-E97C-1DCF-9640-6A8DE546DF93}"/>
              </a:ext>
            </a:extLst>
          </p:cNvPr>
          <p:cNvSpPr txBox="1">
            <a:spLocks/>
          </p:cNvSpPr>
          <p:nvPr/>
        </p:nvSpPr>
        <p:spPr>
          <a:xfrm>
            <a:off x="1227198" y="1209597"/>
            <a:ext cx="2601387" cy="425916"/>
          </a:xfrm>
          <a:prstGeom prst="rect">
            <a:avLst/>
          </a:prstGeom>
          <a:solidFill>
            <a:srgbClr val="00B050"/>
          </a:solidFill>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1600" dirty="0" err="1">
                <a:solidFill>
                  <a:schemeClr val="bg1"/>
                </a:solidFill>
              </a:rPr>
              <a:t>Advantages</a:t>
            </a:r>
            <a:endParaRPr lang="vi-VN" sz="1600" dirty="0">
              <a:solidFill>
                <a:schemeClr val="bg1"/>
              </a:solidFill>
              <a:latin typeface="Montserrat"/>
              <a:ea typeface="Montserrat"/>
              <a:cs typeface="Montserrat"/>
              <a:sym typeface="Montserrat"/>
            </a:endParaRPr>
          </a:p>
        </p:txBody>
      </p:sp>
      <p:sp>
        <p:nvSpPr>
          <p:cNvPr id="6" name="Google Shape;93;p16">
            <a:extLst>
              <a:ext uri="{FF2B5EF4-FFF2-40B4-BE49-F238E27FC236}">
                <a16:creationId xmlns:a16="http://schemas.microsoft.com/office/drawing/2014/main" id="{E890169B-4406-AC1D-8D2C-D71EC250CD9E}"/>
              </a:ext>
            </a:extLst>
          </p:cNvPr>
          <p:cNvSpPr txBox="1">
            <a:spLocks/>
          </p:cNvSpPr>
          <p:nvPr/>
        </p:nvSpPr>
        <p:spPr>
          <a:xfrm>
            <a:off x="5680256" y="1209597"/>
            <a:ext cx="2601387" cy="425916"/>
          </a:xfrm>
          <a:prstGeom prst="rect">
            <a:avLst/>
          </a:prstGeom>
          <a:solidFill>
            <a:schemeClr val="tx1">
              <a:lumMod val="75000"/>
            </a:schemeClr>
          </a:solidFill>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1600" dirty="0" err="1">
                <a:solidFill>
                  <a:schemeClr val="bg1"/>
                </a:solidFill>
              </a:rPr>
              <a:t>Defects</a:t>
            </a:r>
            <a:endParaRPr lang="vi-VN" sz="1600" dirty="0">
              <a:solidFill>
                <a:schemeClr val="bg1"/>
              </a:solidFill>
              <a:latin typeface="Montserrat"/>
              <a:ea typeface="Montserrat"/>
              <a:cs typeface="Montserrat"/>
              <a:sym typeface="Montserrat"/>
            </a:endParaRPr>
          </a:p>
        </p:txBody>
      </p:sp>
      <p:sp>
        <p:nvSpPr>
          <p:cNvPr id="10" name="Google Shape;88;p15">
            <a:extLst>
              <a:ext uri="{FF2B5EF4-FFF2-40B4-BE49-F238E27FC236}">
                <a16:creationId xmlns:a16="http://schemas.microsoft.com/office/drawing/2014/main" id="{3D2B5D2B-4107-D33C-5097-993F0820F0DA}"/>
              </a:ext>
            </a:extLst>
          </p:cNvPr>
          <p:cNvSpPr txBox="1">
            <a:spLocks/>
          </p:cNvSpPr>
          <p:nvPr/>
        </p:nvSpPr>
        <p:spPr>
          <a:xfrm>
            <a:off x="800131" y="2239550"/>
            <a:ext cx="3533980" cy="4259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0" indent="0">
              <a:buFont typeface="Lato"/>
              <a:buNone/>
            </a:pPr>
            <a:r>
              <a:rPr lang="en-US" sz="1400" dirty="0">
                <a:latin typeface="Montserrat Medium" panose="00000600000000000000" pitchFamily="2" charset="0"/>
                <a:ea typeface="Montserrat"/>
                <a:cs typeface="Montserrat"/>
                <a:sym typeface="Montserrat"/>
              </a:rPr>
              <a:t>Creating information connections</a:t>
            </a:r>
            <a:endParaRPr lang="vi-VN" sz="1400" dirty="0">
              <a:latin typeface="Montserrat Medium" panose="00000600000000000000" pitchFamily="2" charset="0"/>
              <a:ea typeface="Montserrat"/>
              <a:cs typeface="Montserrat"/>
              <a:sym typeface="Montserrat"/>
            </a:endParaRPr>
          </a:p>
        </p:txBody>
      </p:sp>
      <p:sp>
        <p:nvSpPr>
          <p:cNvPr id="11" name="Google Shape;88;p15">
            <a:extLst>
              <a:ext uri="{FF2B5EF4-FFF2-40B4-BE49-F238E27FC236}">
                <a16:creationId xmlns:a16="http://schemas.microsoft.com/office/drawing/2014/main" id="{DD548B00-2228-476D-4C09-DA45E8C2FA13}"/>
              </a:ext>
            </a:extLst>
          </p:cNvPr>
          <p:cNvSpPr txBox="1">
            <a:spLocks/>
          </p:cNvSpPr>
          <p:nvPr/>
        </p:nvSpPr>
        <p:spPr>
          <a:xfrm>
            <a:off x="800131" y="2666035"/>
            <a:ext cx="3533980" cy="4259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0" indent="0">
              <a:buFont typeface="Lato"/>
              <a:buNone/>
            </a:pPr>
            <a:r>
              <a:rPr lang="en-US" sz="1400" dirty="0">
                <a:latin typeface="Montserrat Medium" panose="00000600000000000000" pitchFamily="2" charset="0"/>
                <a:ea typeface="Montserrat"/>
                <a:cs typeface="Montserrat"/>
                <a:sym typeface="Montserrat"/>
              </a:rPr>
              <a:t>Enhancing memory retention</a:t>
            </a:r>
            <a:endParaRPr lang="vi-VN" sz="1400" dirty="0">
              <a:latin typeface="Montserrat Medium" panose="00000600000000000000" pitchFamily="2" charset="0"/>
              <a:ea typeface="Montserrat"/>
              <a:cs typeface="Montserrat"/>
              <a:sym typeface="Montserrat"/>
            </a:endParaRPr>
          </a:p>
        </p:txBody>
      </p:sp>
      <p:sp>
        <p:nvSpPr>
          <p:cNvPr id="12" name="Google Shape;88;p15">
            <a:extLst>
              <a:ext uri="{FF2B5EF4-FFF2-40B4-BE49-F238E27FC236}">
                <a16:creationId xmlns:a16="http://schemas.microsoft.com/office/drawing/2014/main" id="{31706663-7DA4-017E-C3B8-27CC36FCF278}"/>
              </a:ext>
            </a:extLst>
          </p:cNvPr>
          <p:cNvSpPr txBox="1">
            <a:spLocks/>
          </p:cNvSpPr>
          <p:nvPr/>
        </p:nvSpPr>
        <p:spPr>
          <a:xfrm>
            <a:off x="800131" y="3092519"/>
            <a:ext cx="3533980" cy="6840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0" indent="0">
              <a:buFont typeface="Lato"/>
              <a:buNone/>
            </a:pPr>
            <a:r>
              <a:rPr lang="en-US" sz="1400" dirty="0">
                <a:latin typeface="Montserrat Medium" panose="00000600000000000000" pitchFamily="2" charset="0"/>
                <a:ea typeface="Montserrat"/>
                <a:cs typeface="Montserrat"/>
                <a:sym typeface="Montserrat"/>
              </a:rPr>
              <a:t>Supporting decision-making and problem-solving</a:t>
            </a:r>
            <a:endParaRPr lang="vi-VN" sz="1400" dirty="0">
              <a:latin typeface="Montserrat Medium" panose="00000600000000000000" pitchFamily="2" charset="0"/>
              <a:ea typeface="Montserrat"/>
              <a:cs typeface="Montserrat"/>
              <a:sym typeface="Montserrat"/>
            </a:endParaRPr>
          </a:p>
        </p:txBody>
      </p:sp>
      <p:sp>
        <p:nvSpPr>
          <p:cNvPr id="13" name="Google Shape;88;p15">
            <a:extLst>
              <a:ext uri="{FF2B5EF4-FFF2-40B4-BE49-F238E27FC236}">
                <a16:creationId xmlns:a16="http://schemas.microsoft.com/office/drawing/2014/main" id="{C2BB919A-8EA6-B1DE-4605-A97BA89F0BAD}"/>
              </a:ext>
            </a:extLst>
          </p:cNvPr>
          <p:cNvSpPr txBox="1">
            <a:spLocks/>
          </p:cNvSpPr>
          <p:nvPr/>
        </p:nvSpPr>
        <p:spPr>
          <a:xfrm>
            <a:off x="5361650" y="1813065"/>
            <a:ext cx="3391101" cy="4259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0" indent="0">
              <a:buFont typeface="Lato"/>
              <a:buNone/>
            </a:pPr>
            <a:r>
              <a:rPr lang="en-US" sz="1400" dirty="0">
                <a:latin typeface="Montserrat Medium" panose="00000600000000000000" pitchFamily="2" charset="0"/>
                <a:ea typeface="Montserrat"/>
                <a:cs typeface="Montserrat"/>
                <a:sym typeface="Montserrat"/>
              </a:rPr>
              <a:t>Inflexibility to Changes</a:t>
            </a:r>
            <a:endParaRPr lang="vi-VN" sz="1400" dirty="0">
              <a:latin typeface="Montserrat Medium" panose="00000600000000000000" pitchFamily="2" charset="0"/>
              <a:ea typeface="Montserrat"/>
              <a:cs typeface="Montserrat"/>
              <a:sym typeface="Montserrat"/>
            </a:endParaRPr>
          </a:p>
        </p:txBody>
      </p:sp>
      <p:sp>
        <p:nvSpPr>
          <p:cNvPr id="14" name="Google Shape;88;p15">
            <a:extLst>
              <a:ext uri="{FF2B5EF4-FFF2-40B4-BE49-F238E27FC236}">
                <a16:creationId xmlns:a16="http://schemas.microsoft.com/office/drawing/2014/main" id="{D179EEC2-4386-CE4C-9A58-BA1DAD77238F}"/>
              </a:ext>
            </a:extLst>
          </p:cNvPr>
          <p:cNvSpPr txBox="1">
            <a:spLocks/>
          </p:cNvSpPr>
          <p:nvPr/>
        </p:nvSpPr>
        <p:spPr>
          <a:xfrm>
            <a:off x="5361650" y="2239550"/>
            <a:ext cx="3391101" cy="6624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0" indent="0">
              <a:buFont typeface="Lato"/>
              <a:buNone/>
            </a:pPr>
            <a:r>
              <a:rPr lang="en-US" sz="1400" dirty="0">
                <a:latin typeface="Montserrat Medium" panose="00000600000000000000" pitchFamily="2" charset="0"/>
                <a:ea typeface="Montserrat"/>
                <a:cs typeface="Montserrat"/>
                <a:sym typeface="Montserrat"/>
              </a:rPr>
              <a:t>For a new problem, it takes time to penetrate</a:t>
            </a:r>
            <a:endParaRPr lang="vi-VN" sz="1400" dirty="0">
              <a:latin typeface="Montserrat Medium" panose="00000600000000000000" pitchFamily="2" charset="0"/>
              <a:ea typeface="Montserrat"/>
              <a:cs typeface="Montserrat"/>
              <a:sym typeface="Montserrat"/>
            </a:endParaRPr>
          </a:p>
        </p:txBody>
      </p:sp>
      <p:sp>
        <p:nvSpPr>
          <p:cNvPr id="18" name="Google Shape;88;p15">
            <a:extLst>
              <a:ext uri="{FF2B5EF4-FFF2-40B4-BE49-F238E27FC236}">
                <a16:creationId xmlns:a16="http://schemas.microsoft.com/office/drawing/2014/main" id="{0B767BD8-D0A8-A167-53C6-73B147C8E408}"/>
              </a:ext>
            </a:extLst>
          </p:cNvPr>
          <p:cNvSpPr txBox="1">
            <a:spLocks/>
          </p:cNvSpPr>
          <p:nvPr/>
        </p:nvSpPr>
        <p:spPr>
          <a:xfrm>
            <a:off x="5361650" y="2916163"/>
            <a:ext cx="3391101" cy="6840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0" indent="0">
              <a:buFont typeface="Lato"/>
              <a:buNone/>
            </a:pPr>
            <a:r>
              <a:rPr lang="en-US" sz="1400" dirty="0">
                <a:latin typeface="Montserrat Medium" panose="00000600000000000000" pitchFamily="2" charset="0"/>
                <a:ea typeface="Montserrat"/>
                <a:cs typeface="Montserrat"/>
                <a:sym typeface="Montserrat"/>
              </a:rPr>
              <a:t>Potential for Misunderstanding if the Overview is Inaccurate</a:t>
            </a:r>
            <a:endParaRPr lang="vi-VN" sz="1400" dirty="0">
              <a:latin typeface="Montserrat Medium" panose="00000600000000000000" pitchFamily="2" charset="0"/>
              <a:ea typeface="Montserrat"/>
              <a:cs typeface="Montserrat"/>
              <a:sym typeface="Montserrat"/>
            </a:endParaRPr>
          </a:p>
        </p:txBody>
      </p:sp>
    </p:spTree>
    <p:extLst>
      <p:ext uri="{BB962C8B-B14F-4D97-AF65-F5344CB8AC3E}">
        <p14:creationId xmlns:p14="http://schemas.microsoft.com/office/powerpoint/2010/main" val="3053190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8;p15">
            <a:extLst>
              <a:ext uri="{FF2B5EF4-FFF2-40B4-BE49-F238E27FC236}">
                <a16:creationId xmlns:a16="http://schemas.microsoft.com/office/drawing/2014/main" id="{7941BCF5-83AD-A6CE-7805-DAD606B13A5B}"/>
              </a:ext>
            </a:extLst>
          </p:cNvPr>
          <p:cNvSpPr txBox="1">
            <a:spLocks/>
          </p:cNvSpPr>
          <p:nvPr/>
        </p:nvSpPr>
        <p:spPr>
          <a:xfrm>
            <a:off x="1694985" y="545027"/>
            <a:ext cx="5754030" cy="5357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0" indent="0" algn="ctr">
              <a:buFont typeface="Lato"/>
              <a:buNone/>
            </a:pPr>
            <a:r>
              <a:rPr lang="vi-VN" sz="2000" dirty="0" err="1">
                <a:latin typeface="Montserrat Medium" panose="00000600000000000000" pitchFamily="2" charset="0"/>
                <a:ea typeface="Montserrat"/>
                <a:cs typeface="Montserrat"/>
                <a:sym typeface="Montserrat"/>
              </a:rPr>
              <a:t>When</a:t>
            </a:r>
            <a:r>
              <a:rPr lang="vi-VN" sz="2000" dirty="0">
                <a:latin typeface="Montserrat Medium" panose="00000600000000000000" pitchFamily="2" charset="0"/>
                <a:ea typeface="Montserrat"/>
                <a:cs typeface="Montserrat"/>
                <a:sym typeface="Montserrat"/>
              </a:rPr>
              <a:t> </a:t>
            </a:r>
            <a:r>
              <a:rPr lang="vi-VN" sz="2000" dirty="0" err="1">
                <a:latin typeface="Montserrat Medium" panose="00000600000000000000" pitchFamily="2" charset="0"/>
                <a:ea typeface="Montserrat"/>
                <a:cs typeface="Montserrat"/>
                <a:sym typeface="Montserrat"/>
              </a:rPr>
              <a:t>should</a:t>
            </a:r>
            <a:r>
              <a:rPr lang="vi-VN" sz="2000" dirty="0">
                <a:latin typeface="Montserrat Medium" panose="00000600000000000000" pitchFamily="2" charset="0"/>
                <a:ea typeface="Montserrat"/>
                <a:cs typeface="Montserrat"/>
                <a:sym typeface="Montserrat"/>
              </a:rPr>
              <a:t> a </a:t>
            </a:r>
            <a:r>
              <a:rPr lang="vi-VN" sz="2000" dirty="0" err="1">
                <a:latin typeface="Montserrat Medium" panose="00000600000000000000" pitchFamily="2" charset="0"/>
                <a:ea typeface="Montserrat"/>
                <a:cs typeface="Montserrat"/>
                <a:sym typeface="Montserrat"/>
              </a:rPr>
              <a:t>top-down</a:t>
            </a:r>
            <a:r>
              <a:rPr lang="vi-VN" sz="2000" dirty="0">
                <a:latin typeface="Montserrat Medium" panose="00000600000000000000" pitchFamily="2" charset="0"/>
                <a:ea typeface="Montserrat"/>
                <a:cs typeface="Montserrat"/>
                <a:sym typeface="Montserrat"/>
              </a:rPr>
              <a:t> </a:t>
            </a:r>
            <a:r>
              <a:rPr lang="vi-VN" sz="2000" dirty="0" err="1">
                <a:latin typeface="Montserrat Medium" panose="00000600000000000000" pitchFamily="2" charset="0"/>
                <a:ea typeface="Montserrat"/>
                <a:cs typeface="Montserrat"/>
                <a:sym typeface="Montserrat"/>
              </a:rPr>
              <a:t>approach</a:t>
            </a:r>
            <a:endParaRPr lang="vi-VN" sz="2000" dirty="0">
              <a:latin typeface="Montserrat Medium" panose="00000600000000000000" pitchFamily="2" charset="0"/>
              <a:ea typeface="Montserrat"/>
              <a:cs typeface="Montserrat"/>
              <a:sym typeface="Montserrat"/>
            </a:endParaRPr>
          </a:p>
        </p:txBody>
      </p:sp>
      <p:sp>
        <p:nvSpPr>
          <p:cNvPr id="3" name="Hình Bầu dục 2">
            <a:extLst>
              <a:ext uri="{FF2B5EF4-FFF2-40B4-BE49-F238E27FC236}">
                <a16:creationId xmlns:a16="http://schemas.microsoft.com/office/drawing/2014/main" id="{C5506CCA-16F6-B21D-BB77-B87BCA865962}"/>
              </a:ext>
            </a:extLst>
          </p:cNvPr>
          <p:cNvSpPr/>
          <p:nvPr/>
        </p:nvSpPr>
        <p:spPr>
          <a:xfrm>
            <a:off x="6746488" y="1991960"/>
            <a:ext cx="1405053" cy="1405053"/>
          </a:xfrm>
          <a:prstGeom prst="ellipse">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a:t>
            </a:r>
          </a:p>
        </p:txBody>
      </p:sp>
      <p:pic>
        <p:nvPicPr>
          <p:cNvPr id="2050" name="Picture 2" descr="The Big Problem Icon Shrub Back To Home Quotes To Back - Illustration, HD  Png Download , Transparent Png Image - PNGitem">
            <a:extLst>
              <a:ext uri="{FF2B5EF4-FFF2-40B4-BE49-F238E27FC236}">
                <a16:creationId xmlns:a16="http://schemas.microsoft.com/office/drawing/2014/main" id="{9E7D1EA1-AEC8-3690-7352-036AA2EF9A0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743" b="89890" l="6628" r="94419">
                        <a14:foregroundMark x1="11512" y1="48713" x2="13953" y2="58640"/>
                        <a14:foregroundMark x1="13953" y1="58640" x2="19884" y2="51471"/>
                        <a14:foregroundMark x1="90233" y1="48162" x2="84651" y2="58640"/>
                        <a14:foregroundMark x1="94419" y1="51471" x2="94419" y2="60846"/>
                        <a14:foregroundMark x1="6977" y1="50919" x2="6628" y2="60294"/>
                      </a14:backgroundRemoval>
                    </a14:imgEffect>
                  </a14:imgLayer>
                </a14:imgProps>
              </a:ext>
              <a:ext uri="{28A0092B-C50C-407E-A947-70E740481C1C}">
                <a14:useLocalDpi xmlns:a14="http://schemas.microsoft.com/office/drawing/2010/main" val="0"/>
              </a:ext>
            </a:extLst>
          </a:blip>
          <a:srcRect/>
          <a:stretch>
            <a:fillRect/>
          </a:stretch>
        </p:blipFill>
        <p:spPr bwMode="auto">
          <a:xfrm>
            <a:off x="788909" y="2022299"/>
            <a:ext cx="2125275" cy="1344375"/>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Nhóm 9">
            <a:extLst>
              <a:ext uri="{FF2B5EF4-FFF2-40B4-BE49-F238E27FC236}">
                <a16:creationId xmlns:a16="http://schemas.microsoft.com/office/drawing/2014/main" id="{B889134D-228E-27F6-13F3-5731EAF0A26C}"/>
              </a:ext>
            </a:extLst>
          </p:cNvPr>
          <p:cNvGrpSpPr/>
          <p:nvPr/>
        </p:nvGrpSpPr>
        <p:grpSpPr>
          <a:xfrm>
            <a:off x="3920490" y="1782501"/>
            <a:ext cx="1840876" cy="1823970"/>
            <a:chOff x="3559837" y="1648686"/>
            <a:chExt cx="1840876" cy="1823970"/>
          </a:xfrm>
        </p:grpSpPr>
        <p:pic>
          <p:nvPicPr>
            <p:cNvPr id="2052" name="Picture 4" descr="Vector illustration .House project .Overview from all four sides. Design  Stock Vector | Adobe Stock">
              <a:extLst>
                <a:ext uri="{FF2B5EF4-FFF2-40B4-BE49-F238E27FC236}">
                  <a16:creationId xmlns:a16="http://schemas.microsoft.com/office/drawing/2014/main" id="{2CEF6BFD-4A4B-FA16-A3EA-027C7F80F2D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009"/>
            <a:stretch/>
          </p:blipFill>
          <p:spPr bwMode="auto">
            <a:xfrm>
              <a:off x="3559837" y="1648686"/>
              <a:ext cx="1840876" cy="1727893"/>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88;p15">
              <a:extLst>
                <a:ext uri="{FF2B5EF4-FFF2-40B4-BE49-F238E27FC236}">
                  <a16:creationId xmlns:a16="http://schemas.microsoft.com/office/drawing/2014/main" id="{C2012255-17E1-4D9D-02D6-F0C2F67419D8}"/>
                </a:ext>
              </a:extLst>
            </p:cNvPr>
            <p:cNvSpPr txBox="1">
              <a:spLocks/>
            </p:cNvSpPr>
            <p:nvPr/>
          </p:nvSpPr>
          <p:spPr>
            <a:xfrm>
              <a:off x="3838661" y="3142031"/>
              <a:ext cx="1262044" cy="3306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0" indent="0" algn="ctr">
                <a:buFont typeface="Lato"/>
                <a:buNone/>
              </a:pPr>
              <a:r>
                <a:rPr lang="vi-VN" sz="1000" dirty="0" err="1">
                  <a:latin typeface="Montserrat Medium" panose="00000600000000000000" pitchFamily="2" charset="0"/>
                  <a:ea typeface="Montserrat"/>
                  <a:cs typeface="Montserrat"/>
                  <a:sym typeface="Montserrat"/>
                </a:rPr>
                <a:t>overview</a:t>
              </a:r>
              <a:endParaRPr lang="vi-VN" sz="1000" dirty="0">
                <a:latin typeface="Montserrat Medium" panose="00000600000000000000" pitchFamily="2" charset="0"/>
                <a:ea typeface="Montserrat"/>
                <a:cs typeface="Montserrat"/>
                <a:sym typeface="Montserrat"/>
              </a:endParaRPr>
            </a:p>
          </p:txBody>
        </p:sp>
      </p:grpSp>
    </p:spTree>
    <p:extLst>
      <p:ext uri="{BB962C8B-B14F-4D97-AF65-F5344CB8AC3E}">
        <p14:creationId xmlns:p14="http://schemas.microsoft.com/office/powerpoint/2010/main" val="3077641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5" name="Google Shape;93;p16">
            <a:extLst>
              <a:ext uri="{FF2B5EF4-FFF2-40B4-BE49-F238E27FC236}">
                <a16:creationId xmlns:a16="http://schemas.microsoft.com/office/drawing/2014/main" id="{D4158640-4E4B-784D-6A95-C4565F826F27}"/>
              </a:ext>
            </a:extLst>
          </p:cNvPr>
          <p:cNvSpPr txBox="1">
            <a:spLocks noGrp="1"/>
          </p:cNvSpPr>
          <p:nvPr>
            <p:ph type="title"/>
          </p:nvPr>
        </p:nvSpPr>
        <p:spPr>
          <a:xfrm>
            <a:off x="1817225" y="1481276"/>
            <a:ext cx="5509550" cy="1284226"/>
          </a:xfrm>
          <a:prstGeom prst="rect">
            <a:avLst/>
          </a:prstGeom>
          <a:solidFill>
            <a:srgbClr val="F46524"/>
          </a:solidFill>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latin typeface="Montserrat"/>
                <a:ea typeface="Montserrat"/>
                <a:cs typeface="Montserrat"/>
                <a:sym typeface="Montserrat"/>
              </a:rPr>
              <a:t>Learning how to learn and learn fast</a:t>
            </a:r>
            <a:endParaRPr lang="vi-VN" sz="3600" dirty="0">
              <a:solidFill>
                <a:schemeClr val="accent5"/>
              </a:solidFill>
              <a:latin typeface="Montserrat"/>
              <a:ea typeface="Montserrat"/>
              <a:cs typeface="Montserrat"/>
              <a:sym typeface="Montserrat"/>
            </a:endParaRPr>
          </a:p>
        </p:txBody>
      </p:sp>
      <p:cxnSp>
        <p:nvCxnSpPr>
          <p:cNvPr id="6" name="Đường kết nối: Cong 5">
            <a:extLst>
              <a:ext uri="{FF2B5EF4-FFF2-40B4-BE49-F238E27FC236}">
                <a16:creationId xmlns:a16="http://schemas.microsoft.com/office/drawing/2014/main" id="{24FF0113-E9DF-A2BD-1022-2718EFD21BAA}"/>
              </a:ext>
            </a:extLst>
          </p:cNvPr>
          <p:cNvCxnSpPr/>
          <p:nvPr/>
        </p:nvCxnSpPr>
        <p:spPr>
          <a:xfrm>
            <a:off x="-1562582" y="758561"/>
            <a:ext cx="2997843" cy="1122745"/>
          </a:xfrm>
          <a:prstGeom prst="curved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 name="Google Shape;93;p16">
            <a:extLst>
              <a:ext uri="{FF2B5EF4-FFF2-40B4-BE49-F238E27FC236}">
                <a16:creationId xmlns:a16="http://schemas.microsoft.com/office/drawing/2014/main" id="{827FFE34-685A-96C6-1779-26B46B75E52C}"/>
              </a:ext>
            </a:extLst>
          </p:cNvPr>
          <p:cNvSpPr txBox="1">
            <a:spLocks/>
          </p:cNvSpPr>
          <p:nvPr/>
        </p:nvSpPr>
        <p:spPr>
          <a:xfrm>
            <a:off x="1657124" y="2766710"/>
            <a:ext cx="5831258" cy="7451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Montserrat"/>
              <a:buNone/>
              <a:defRPr sz="30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3000"/>
              <a:buFont typeface="Montserrat"/>
              <a:buNone/>
              <a:defRPr sz="30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3000"/>
              <a:buFont typeface="Montserrat"/>
              <a:buNone/>
              <a:defRPr sz="30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3000"/>
              <a:buFont typeface="Montserrat"/>
              <a:buNone/>
              <a:defRPr sz="30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3000"/>
              <a:buFont typeface="Montserrat"/>
              <a:buNone/>
              <a:defRPr sz="30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3000"/>
              <a:buFont typeface="Montserrat"/>
              <a:buNone/>
              <a:defRPr sz="30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3000"/>
              <a:buFont typeface="Montserrat"/>
              <a:buNone/>
              <a:defRPr sz="30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3000"/>
              <a:buFont typeface="Montserrat"/>
              <a:buNone/>
              <a:defRPr sz="30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3000"/>
              <a:buFont typeface="Montserrat"/>
              <a:buNone/>
              <a:defRPr sz="3000" b="1" i="0" u="none" strike="noStrike" cap="none">
                <a:solidFill>
                  <a:schemeClr val="dk2"/>
                </a:solidFill>
                <a:latin typeface="Montserrat"/>
                <a:ea typeface="Montserrat"/>
                <a:cs typeface="Montserrat"/>
                <a:sym typeface="Montserrat"/>
              </a:defRPr>
            </a:lvl9pPr>
          </a:lstStyle>
          <a:p>
            <a:pPr algn="ctr"/>
            <a:r>
              <a:rPr lang="en-US" sz="2000" b="0" dirty="0">
                <a:solidFill>
                  <a:schemeClr val="accent4">
                    <a:lumMod val="20000"/>
                    <a:lumOff val="80000"/>
                  </a:schemeClr>
                </a:solidFill>
                <a:latin typeface="Montserrat" panose="00000500000000000000" pitchFamily="2" charset="0"/>
              </a:rPr>
              <a:t>“</a:t>
            </a:r>
            <a:r>
              <a:rPr lang="en-US" sz="2000" b="0" i="0" dirty="0">
                <a:solidFill>
                  <a:schemeClr val="accent4">
                    <a:lumMod val="20000"/>
                    <a:lumOff val="80000"/>
                  </a:schemeClr>
                </a:solidFill>
                <a:effectLst/>
                <a:latin typeface="Montserrat" panose="00000500000000000000" pitchFamily="2" charset="0"/>
              </a:rPr>
              <a:t>The content focuses on building strategies and effective learning methods”</a:t>
            </a:r>
            <a:endParaRPr lang="vi-VN" sz="3600" dirty="0">
              <a:solidFill>
                <a:schemeClr val="accent4">
                  <a:lumMod val="20000"/>
                  <a:lumOff val="80000"/>
                </a:schemeClr>
              </a:solidFill>
              <a:latin typeface="Montserrat" panose="00000500000000000000"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1;p18">
            <a:extLst>
              <a:ext uri="{FF2B5EF4-FFF2-40B4-BE49-F238E27FC236}">
                <a16:creationId xmlns:a16="http://schemas.microsoft.com/office/drawing/2014/main" id="{F53CE944-8E64-4890-6222-3F8DAFDB0B28}"/>
              </a:ext>
            </a:extLst>
          </p:cNvPr>
          <p:cNvSpPr txBox="1">
            <a:spLocks/>
          </p:cNvSpPr>
          <p:nvPr/>
        </p:nvSpPr>
        <p:spPr>
          <a:xfrm>
            <a:off x="2512743" y="1551748"/>
            <a:ext cx="4118514" cy="29169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solidFill>
                  <a:schemeClr val="dk2"/>
                </a:solidFill>
                <a:latin typeface="Montserrat Medium" panose="00000600000000000000" pitchFamily="2" charset="0"/>
              </a:rPr>
              <a:t>What’s Learning</a:t>
            </a:r>
            <a:endParaRPr lang="en-US" sz="2000" dirty="0">
              <a:solidFill>
                <a:schemeClr val="dk2"/>
              </a:solidFill>
              <a:latin typeface="Montserrat Medium" panose="00000600000000000000" pitchFamily="2" charset="0"/>
              <a:sym typeface="Montserrat"/>
            </a:endParaRPr>
          </a:p>
        </p:txBody>
      </p:sp>
      <p:sp>
        <p:nvSpPr>
          <p:cNvPr id="5" name="Google Shape;88;p15">
            <a:extLst>
              <a:ext uri="{FF2B5EF4-FFF2-40B4-BE49-F238E27FC236}">
                <a16:creationId xmlns:a16="http://schemas.microsoft.com/office/drawing/2014/main" id="{6C9BE758-267B-4607-F3A1-074AACA44437}"/>
              </a:ext>
            </a:extLst>
          </p:cNvPr>
          <p:cNvSpPr txBox="1">
            <a:spLocks/>
          </p:cNvSpPr>
          <p:nvPr/>
        </p:nvSpPr>
        <p:spPr>
          <a:xfrm>
            <a:off x="1581615" y="2081674"/>
            <a:ext cx="5980770" cy="8780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0" indent="0" algn="just">
              <a:lnSpc>
                <a:spcPct val="150000"/>
              </a:lnSpc>
              <a:buFont typeface="Lato"/>
              <a:buNone/>
            </a:pPr>
            <a:r>
              <a:rPr lang="en-US" sz="1400" dirty="0">
                <a:latin typeface="Montserrat Medium" panose="00000600000000000000" pitchFamily="2" charset="0"/>
                <a:ea typeface="Montserrat"/>
                <a:cs typeface="Montserrat"/>
                <a:sym typeface="Montserrat"/>
              </a:rPr>
              <a:t>Learning is the process of acquiring new understanding, knowledge, behaviors, skills, values, attitudes, and preferences…</a:t>
            </a:r>
          </a:p>
        </p:txBody>
      </p:sp>
      <p:sp>
        <p:nvSpPr>
          <p:cNvPr id="6" name="Hình chữ nhật 5">
            <a:extLst>
              <a:ext uri="{FF2B5EF4-FFF2-40B4-BE49-F238E27FC236}">
                <a16:creationId xmlns:a16="http://schemas.microsoft.com/office/drawing/2014/main" id="{5E8D95B4-87E7-4966-BCDE-6A3A05A1AD6B}"/>
              </a:ext>
            </a:extLst>
          </p:cNvPr>
          <p:cNvSpPr/>
          <p:nvPr/>
        </p:nvSpPr>
        <p:spPr>
          <a:xfrm>
            <a:off x="1381760" y="2073682"/>
            <a:ext cx="60960" cy="894080"/>
          </a:xfrm>
          <a:prstGeom prst="rect">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5124" name="Picture 4" descr="120 QooBee ideas | cute gif, cute love gif, cute stickers">
            <a:extLst>
              <a:ext uri="{FF2B5EF4-FFF2-40B4-BE49-F238E27FC236}">
                <a16:creationId xmlns:a16="http://schemas.microsoft.com/office/drawing/2014/main" id="{46D93BEC-EA67-FA7E-EE2F-4EC633844B0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81818" y1="23301" x2="81818" y2="23301"/>
                        <a14:foregroundMark x1="79545" y1="27670" x2="79545" y2="27670"/>
                        <a14:foregroundMark x1="68636" y1="31068" x2="68636" y2="31068"/>
                        <a14:foregroundMark x1="66364" y1="29612" x2="71364" y2="33010"/>
                        <a14:foregroundMark x1="42727" y1="26214" x2="48182" y2="26214"/>
                        <a14:foregroundMark x1="49545" y1="30097" x2="49545" y2="35922"/>
                        <a14:foregroundMark x1="22273" y1="63107" x2="28636" y2="79126"/>
                        <a14:foregroundMark x1="38636" y1="88835" x2="65909" y2="89806"/>
                        <a14:foregroundMark x1="65909" y1="89806" x2="73636" y2="89320"/>
                      </a14:backgroundRemoval>
                    </a14:imgEffect>
                  </a14:imgLayer>
                </a14:imgProps>
              </a:ext>
              <a:ext uri="{28A0092B-C50C-407E-A947-70E740481C1C}">
                <a14:useLocalDpi xmlns:a14="http://schemas.microsoft.com/office/drawing/2010/main" val="0"/>
              </a:ext>
            </a:extLst>
          </a:blip>
          <a:srcRect/>
          <a:stretch>
            <a:fillRect/>
          </a:stretch>
        </p:blipFill>
        <p:spPr bwMode="auto">
          <a:xfrm>
            <a:off x="3004577" y="1446001"/>
            <a:ext cx="417496" cy="390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39936"/>
      </p:ext>
    </p:extLst>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913</TotalTime>
  <Words>379</Words>
  <Application>Microsoft Office PowerPoint</Application>
  <PresentationFormat>Trình chiếu Trên màn hình (16:9)</PresentationFormat>
  <Paragraphs>55</Paragraphs>
  <Slides>20</Slides>
  <Notes>8</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20</vt:i4>
      </vt:variant>
    </vt:vector>
  </HeadingPairs>
  <TitlesOfParts>
    <vt:vector size="26" baseType="lpstr">
      <vt:lpstr>Arial</vt:lpstr>
      <vt:lpstr>Montserrat Medium</vt:lpstr>
      <vt:lpstr>Lato</vt:lpstr>
      <vt:lpstr>Montserrat</vt:lpstr>
      <vt:lpstr>Open Sans</vt:lpstr>
      <vt:lpstr>Swiss</vt:lpstr>
      <vt:lpstr>Journey to your best</vt:lpstr>
      <vt:lpstr>Bản trình bày PowerPoint</vt:lpstr>
      <vt:lpstr>Top-down approach </vt:lpstr>
      <vt:lpstr>Bản trình bày PowerPoint</vt:lpstr>
      <vt:lpstr>Bản trình bày PowerPoint</vt:lpstr>
      <vt:lpstr>Bản trình bày PowerPoint</vt:lpstr>
      <vt:lpstr>Bản trình bày PowerPoint</vt:lpstr>
      <vt:lpstr>Learning how to learn and learn fast</vt:lpstr>
      <vt:lpstr>Bản trình bày PowerPoint</vt:lpstr>
      <vt:lpstr>Learning how to learn</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Journey to your best</dc:title>
  <cp:lastModifiedBy>Luongxuannhat</cp:lastModifiedBy>
  <cp:revision>24</cp:revision>
  <dcterms:modified xsi:type="dcterms:W3CDTF">2024-01-15T03:08:33Z</dcterms:modified>
</cp:coreProperties>
</file>