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91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76" r:id="rId16"/>
  </p:sldIdLst>
  <p:sldSz cx="18288000" cy="10287000"/>
  <p:notesSz cx="6858000" cy="9144000"/>
  <p:embeddedFontLst>
    <p:embeddedFont>
      <p:font typeface="Lora" pitchFamily="2" charset="0"/>
      <p:regular r:id="rId18"/>
      <p:bold r:id="rId19"/>
      <p:italic r:id="rId20"/>
      <p:boldItalic r:id="rId21"/>
    </p:embeddedFont>
    <p:embeddedFont>
      <p:font typeface="Lora Bold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3" autoAdjust="0"/>
    <p:restoredTop sz="85872" autoAdjust="0"/>
  </p:normalViewPr>
  <p:slideViewPr>
    <p:cSldViewPr>
      <p:cViewPr varScale="1">
        <p:scale>
          <a:sx n="47" d="100"/>
          <a:sy n="47" d="100"/>
        </p:scale>
        <p:origin x="5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/>
      <dgm:t>
        <a:bodyPr/>
        <a:lstStyle/>
        <a:p>
          <a:r>
            <a:rPr lang="en-US" noProof="1"/>
            <a:t>Đặt vấn đề</a:t>
          </a:r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/>
      <dgm:t>
        <a:bodyPr/>
        <a:lstStyle/>
        <a:p>
          <a:r>
            <a:rPr lang="en-US" noProof="1"/>
            <a:t>Dữ liệu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noProof="1"/>
            <a:t>Tạo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noProof="1"/>
            <a:t>Đánh giá mô hình</a:t>
          </a:r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 noProof="1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A4A9E463-3A9D-4789-908F-0F9C178C89DD}" type="pres">
      <dgm:prSet presAssocID="{D08DDDC5-4E0B-4661-AFD7-7FD62BEF59C3}" presName="diagram" presStyleCnt="0">
        <dgm:presLayoutVars>
          <dgm:dir/>
          <dgm:resizeHandles val="exact"/>
        </dgm:presLayoutVars>
      </dgm:prSet>
      <dgm:spPr/>
    </dgm:pt>
    <dgm:pt modelId="{33E48597-4D4E-4893-9164-7CB1C40A5D8F}" type="pres">
      <dgm:prSet presAssocID="{8E4E10E1-B522-4F47-A193-2DFA8021DB15}" presName="node" presStyleLbl="node1" presStyleIdx="0" presStyleCnt="5">
        <dgm:presLayoutVars>
          <dgm:bulletEnabled val="1"/>
        </dgm:presLayoutVars>
      </dgm:prSet>
      <dgm:spPr/>
    </dgm:pt>
    <dgm:pt modelId="{4BCA327C-BFF4-489D-A878-7F20511E460C}" type="pres">
      <dgm:prSet presAssocID="{564FA371-55E0-43BB-940E-AB0C81BEAFE6}" presName="sibTrans" presStyleCnt="0"/>
      <dgm:spPr/>
    </dgm:pt>
    <dgm:pt modelId="{925F667C-0895-4C1D-AE5C-1757CCF53D83}" type="pres">
      <dgm:prSet presAssocID="{0AE77846-2552-4AEA-B6DE-47668ECB7F1D}" presName="node" presStyleLbl="node1" presStyleIdx="1" presStyleCnt="5">
        <dgm:presLayoutVars>
          <dgm:bulletEnabled val="1"/>
        </dgm:presLayoutVars>
      </dgm:prSet>
      <dgm:spPr/>
    </dgm:pt>
    <dgm:pt modelId="{EE7EB21A-9DCE-4F52-A489-DAC4575C4EB0}" type="pres">
      <dgm:prSet presAssocID="{9A637A97-8039-459A-B150-57BF6B2E7C30}" presName="sibTrans" presStyleCnt="0"/>
      <dgm:spPr/>
    </dgm:pt>
    <dgm:pt modelId="{A879CA19-4ECE-429C-B976-2F9B0161AC63}" type="pres">
      <dgm:prSet presAssocID="{1132776F-A592-4CF5-9AC9-F722BDA250A5}" presName="node" presStyleLbl="node1" presStyleIdx="2" presStyleCnt="5">
        <dgm:presLayoutVars>
          <dgm:bulletEnabled val="1"/>
        </dgm:presLayoutVars>
      </dgm:prSet>
      <dgm:spPr/>
    </dgm:pt>
    <dgm:pt modelId="{4F990983-AC27-4720-8BE7-3EA78E903CA2}" type="pres">
      <dgm:prSet presAssocID="{2486E927-047F-44E0-BA37-031B0629BAC5}" presName="sibTrans" presStyleCnt="0"/>
      <dgm:spPr/>
    </dgm:pt>
    <dgm:pt modelId="{7A5F84CE-DFCE-4FCD-90CB-487D71BC18C8}" type="pres">
      <dgm:prSet presAssocID="{CACE0198-1BD9-4C1B-9E2C-2509B85CC628}" presName="node" presStyleLbl="node1" presStyleIdx="3" presStyleCnt="5">
        <dgm:presLayoutVars>
          <dgm:bulletEnabled val="1"/>
        </dgm:presLayoutVars>
      </dgm:prSet>
      <dgm:spPr/>
    </dgm:pt>
    <dgm:pt modelId="{ABD8D2E4-9433-4D36-B3DE-CFD52D04B038}" type="pres">
      <dgm:prSet presAssocID="{78B390F0-C251-40E4-9442-172C08305169}" presName="sibTrans" presStyleCnt="0"/>
      <dgm:spPr/>
    </dgm:pt>
    <dgm:pt modelId="{C15544D3-A925-4DC0-B019-0FA79FD62B91}" type="pres">
      <dgm:prSet presAssocID="{D12C6A70-0DEC-4881-BFCD-6C6E2A370C50}" presName="node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48D2DE4A-FCAA-4E6A-8EAD-608EDBF90296}" type="presOf" srcId="{1132776F-A592-4CF5-9AC9-F722BDA250A5}" destId="{A879CA19-4ECE-429C-B976-2F9B0161AC63}" srcOrd="0" destOrd="0" presId="urn:microsoft.com/office/officeart/2005/8/layout/default"/>
    <dgm:cxn modelId="{55950972-830C-4E7E-AAC5-F29AC982EA55}" type="presOf" srcId="{8E4E10E1-B522-4F47-A193-2DFA8021DB15}" destId="{33E48597-4D4E-4893-9164-7CB1C40A5D8F}" srcOrd="0" destOrd="0" presId="urn:microsoft.com/office/officeart/2005/8/layout/default"/>
    <dgm:cxn modelId="{FD0FA977-AF31-4CE7-BA7D-3B1C5CA1B84C}" type="presOf" srcId="{0AE77846-2552-4AEA-B6DE-47668ECB7F1D}" destId="{925F667C-0895-4C1D-AE5C-1757CCF53D83}" srcOrd="0" destOrd="0" presId="urn:microsoft.com/office/officeart/2005/8/layout/default"/>
    <dgm:cxn modelId="{4162C87E-73B8-457D-947D-23C4ACBEBB81}" type="presOf" srcId="{D12C6A70-0DEC-4881-BFCD-6C6E2A370C50}" destId="{C15544D3-A925-4DC0-B019-0FA79FD62B91}" srcOrd="0" destOrd="0" presId="urn:microsoft.com/office/officeart/2005/8/layout/default"/>
    <dgm:cxn modelId="{20A4DBA1-9BC1-4743-BF99-9BC7ACFB8412}" type="presOf" srcId="{CACE0198-1BD9-4C1B-9E2C-2509B85CC628}" destId="{7A5F84CE-DFCE-4FCD-90CB-487D71BC18C8}" srcOrd="0" destOrd="0" presId="urn:microsoft.com/office/officeart/2005/8/layout/default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741991B6-0758-44E5-A783-C6A5FAB8A87D}" type="presOf" srcId="{D08DDDC5-4E0B-4661-AFD7-7FD62BEF59C3}" destId="{A4A9E463-3A9D-4789-908F-0F9C178C89DD}" srcOrd="0" destOrd="0" presId="urn:microsoft.com/office/officeart/2005/8/layout/default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D4035AC1-F755-4AB0-B6B1-ED7181F62C5C}" type="presParOf" srcId="{A4A9E463-3A9D-4789-908F-0F9C178C89DD}" destId="{33E48597-4D4E-4893-9164-7CB1C40A5D8F}" srcOrd="0" destOrd="0" presId="urn:microsoft.com/office/officeart/2005/8/layout/default"/>
    <dgm:cxn modelId="{48845AA3-D118-43E3-9225-9FF50A5B56DD}" type="presParOf" srcId="{A4A9E463-3A9D-4789-908F-0F9C178C89DD}" destId="{4BCA327C-BFF4-489D-A878-7F20511E460C}" srcOrd="1" destOrd="0" presId="urn:microsoft.com/office/officeart/2005/8/layout/default"/>
    <dgm:cxn modelId="{AE08DB7E-B6EF-463C-AA5B-FCA43052D126}" type="presParOf" srcId="{A4A9E463-3A9D-4789-908F-0F9C178C89DD}" destId="{925F667C-0895-4C1D-AE5C-1757CCF53D83}" srcOrd="2" destOrd="0" presId="urn:microsoft.com/office/officeart/2005/8/layout/default"/>
    <dgm:cxn modelId="{99D86BC5-6D5D-4EEF-9F09-4F947A52516E}" type="presParOf" srcId="{A4A9E463-3A9D-4789-908F-0F9C178C89DD}" destId="{EE7EB21A-9DCE-4F52-A489-DAC4575C4EB0}" srcOrd="3" destOrd="0" presId="urn:microsoft.com/office/officeart/2005/8/layout/default"/>
    <dgm:cxn modelId="{14031E31-77BE-4782-85D8-AE97B01873C3}" type="presParOf" srcId="{A4A9E463-3A9D-4789-908F-0F9C178C89DD}" destId="{A879CA19-4ECE-429C-B976-2F9B0161AC63}" srcOrd="4" destOrd="0" presId="urn:microsoft.com/office/officeart/2005/8/layout/default"/>
    <dgm:cxn modelId="{B1244125-9FB8-4349-AECF-9FF3E6A80C6E}" type="presParOf" srcId="{A4A9E463-3A9D-4789-908F-0F9C178C89DD}" destId="{4F990983-AC27-4720-8BE7-3EA78E903CA2}" srcOrd="5" destOrd="0" presId="urn:microsoft.com/office/officeart/2005/8/layout/default"/>
    <dgm:cxn modelId="{E4646E32-B67B-4418-B176-538D9E93D6E1}" type="presParOf" srcId="{A4A9E463-3A9D-4789-908F-0F9C178C89DD}" destId="{7A5F84CE-DFCE-4FCD-90CB-487D71BC18C8}" srcOrd="6" destOrd="0" presId="urn:microsoft.com/office/officeart/2005/8/layout/default"/>
    <dgm:cxn modelId="{2AE97B5D-1219-4174-B02B-038002C34EC9}" type="presParOf" srcId="{A4A9E463-3A9D-4789-908F-0F9C178C89DD}" destId="{ABD8D2E4-9433-4D36-B3DE-CFD52D04B038}" srcOrd="7" destOrd="0" presId="urn:microsoft.com/office/officeart/2005/8/layout/default"/>
    <dgm:cxn modelId="{9BE00CD9-AF24-4052-A641-4EBEE2FF13C0}" type="presParOf" srcId="{A4A9E463-3A9D-4789-908F-0F9C178C89DD}" destId="{C15544D3-A925-4DC0-B019-0FA79FD62B9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/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/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/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8DDDC5-4E0B-4661-AFD7-7FD62BEF59C3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8E4E10E1-B522-4F47-A193-2DFA8021DB15}">
      <dgm:prSet phldrT="[Text]"/>
      <dgm:spPr>
        <a:solidFill>
          <a:schemeClr val="tx2"/>
        </a:solidFill>
      </dgm:spPr>
      <dgm:t>
        <a:bodyPr/>
        <a:lstStyle/>
        <a:p>
          <a:r>
            <a:rPr lang="en-US" err="1"/>
            <a:t>Đặt</a:t>
          </a:r>
          <a:r>
            <a:rPr lang="en-US"/>
            <a:t> </a:t>
          </a:r>
          <a:r>
            <a:rPr lang="en-US" err="1"/>
            <a:t>vấn</a:t>
          </a:r>
          <a:r>
            <a:rPr lang="en-US"/>
            <a:t> </a:t>
          </a:r>
          <a:r>
            <a:rPr lang="en-US" err="1"/>
            <a:t>đề</a:t>
          </a:r>
          <a:endParaRPr lang="en-US"/>
        </a:p>
      </dgm:t>
    </dgm:pt>
    <dgm:pt modelId="{4D87977D-74F3-4693-AAAA-109DDB786287}" type="parTrans" cxnId="{8E0CBAA2-A67B-4518-84C2-CD5C4C9EA87D}">
      <dgm:prSet/>
      <dgm:spPr/>
      <dgm:t>
        <a:bodyPr/>
        <a:lstStyle/>
        <a:p>
          <a:endParaRPr lang="en-US"/>
        </a:p>
      </dgm:t>
    </dgm:pt>
    <dgm:pt modelId="{564FA371-55E0-43BB-940E-AB0C81BEAFE6}" type="sibTrans" cxnId="{8E0CBAA2-A67B-4518-84C2-CD5C4C9EA87D}">
      <dgm:prSet/>
      <dgm:spPr/>
      <dgm:t>
        <a:bodyPr/>
        <a:lstStyle/>
        <a:p>
          <a:endParaRPr lang="en-US"/>
        </a:p>
      </dgm:t>
    </dgm:pt>
    <dgm:pt modelId="{0AE77846-2552-4AEA-B6DE-47668ECB7F1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err="1"/>
            <a:t>Dữ</a:t>
          </a:r>
          <a:r>
            <a:rPr lang="en-US"/>
            <a:t> </a:t>
          </a:r>
          <a:r>
            <a:rPr lang="en-US" err="1"/>
            <a:t>liệu</a:t>
          </a:r>
          <a:r>
            <a:rPr lang="en-US"/>
            <a:t> và tiền xử lý</a:t>
          </a:r>
        </a:p>
      </dgm:t>
    </dgm:pt>
    <dgm:pt modelId="{2310B22C-1632-47C5-9D7D-9B884250B763}" type="parTrans" cxnId="{E3F5A4CD-295B-40AA-8212-4BF402AA07D5}">
      <dgm:prSet/>
      <dgm:spPr/>
      <dgm:t>
        <a:bodyPr/>
        <a:lstStyle/>
        <a:p>
          <a:endParaRPr lang="en-US"/>
        </a:p>
      </dgm:t>
    </dgm:pt>
    <dgm:pt modelId="{9A637A97-8039-459A-B150-57BF6B2E7C30}" type="sibTrans" cxnId="{E3F5A4CD-295B-40AA-8212-4BF402AA07D5}">
      <dgm:prSet/>
      <dgm:spPr/>
      <dgm:t>
        <a:bodyPr/>
        <a:lstStyle/>
        <a:p>
          <a:endParaRPr lang="en-US"/>
        </a:p>
      </dgm:t>
    </dgm:pt>
    <dgm:pt modelId="{1132776F-A592-4CF5-9AC9-F722BDA250A5}">
      <dgm:prSet phldrT="[Text]"/>
      <dgm:spPr/>
      <dgm:t>
        <a:bodyPr/>
        <a:lstStyle/>
        <a:p>
          <a:r>
            <a:rPr lang="en-US" err="1"/>
            <a:t>Tạo</a:t>
          </a:r>
          <a:r>
            <a:rPr lang="en-US"/>
            <a:t> nhãn &amp; Huấn luyện mô hình</a:t>
          </a:r>
        </a:p>
      </dgm:t>
    </dgm:pt>
    <dgm:pt modelId="{F1DB93E3-950A-43D2-AE91-DCCF23D14CC2}" type="parTrans" cxnId="{0B56D913-3CBC-47EE-AF93-56096B9099C6}">
      <dgm:prSet/>
      <dgm:spPr/>
      <dgm:t>
        <a:bodyPr/>
        <a:lstStyle/>
        <a:p>
          <a:endParaRPr lang="en-US"/>
        </a:p>
      </dgm:t>
    </dgm:pt>
    <dgm:pt modelId="{2486E927-047F-44E0-BA37-031B0629BAC5}" type="sibTrans" cxnId="{0B56D913-3CBC-47EE-AF93-56096B9099C6}">
      <dgm:prSet/>
      <dgm:spPr/>
      <dgm:t>
        <a:bodyPr/>
        <a:lstStyle/>
        <a:p>
          <a:endParaRPr lang="en-US"/>
        </a:p>
      </dgm:t>
    </dgm:pt>
    <dgm:pt modelId="{CACE0198-1BD9-4C1B-9E2C-2509B85CC628}">
      <dgm:prSet phldrT="[Text]"/>
      <dgm:spPr/>
      <dgm:t>
        <a:bodyPr/>
        <a:lstStyle/>
        <a:p>
          <a:r>
            <a:rPr lang="en-US" err="1"/>
            <a:t>Đánh</a:t>
          </a:r>
          <a:r>
            <a:rPr lang="en-US"/>
            <a:t> </a:t>
          </a:r>
          <a:r>
            <a:rPr lang="en-US" err="1"/>
            <a:t>giá</a:t>
          </a:r>
          <a:r>
            <a:rPr lang="en-US"/>
            <a:t> </a:t>
          </a:r>
          <a:r>
            <a:rPr lang="en-US" err="1"/>
            <a:t>mô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09314CD1-5C53-4217-9CB4-6C7BDB277B0A}" type="parTrans" cxnId="{1AFDD1C4-73B1-44F0-AD5C-D2A1700AD1C5}">
      <dgm:prSet/>
      <dgm:spPr/>
      <dgm:t>
        <a:bodyPr/>
        <a:lstStyle/>
        <a:p>
          <a:endParaRPr lang="en-US"/>
        </a:p>
      </dgm:t>
    </dgm:pt>
    <dgm:pt modelId="{78B390F0-C251-40E4-9442-172C08305169}" type="sibTrans" cxnId="{1AFDD1C4-73B1-44F0-AD5C-D2A1700AD1C5}">
      <dgm:prSet/>
      <dgm:spPr/>
      <dgm:t>
        <a:bodyPr/>
        <a:lstStyle/>
        <a:p>
          <a:endParaRPr lang="en-US"/>
        </a:p>
      </dgm:t>
    </dgm:pt>
    <dgm:pt modelId="{D12C6A70-0DEC-4881-BFCD-6C6E2A370C50}">
      <dgm:prSet phldrT="[Text]"/>
      <dgm:spPr/>
      <dgm:t>
        <a:bodyPr/>
        <a:lstStyle/>
        <a:p>
          <a:r>
            <a:rPr lang="en-US"/>
            <a:t>Kết quả và bản đồ</a:t>
          </a:r>
        </a:p>
      </dgm:t>
    </dgm:pt>
    <dgm:pt modelId="{225187A9-D38D-4698-A638-9792DC51B8A7}" type="parTrans" cxnId="{30901A14-9D5B-467A-86FF-870A6C639405}">
      <dgm:prSet/>
      <dgm:spPr/>
      <dgm:t>
        <a:bodyPr/>
        <a:lstStyle/>
        <a:p>
          <a:endParaRPr lang="en-US"/>
        </a:p>
      </dgm:t>
    </dgm:pt>
    <dgm:pt modelId="{D4F7921D-A370-4B3C-8723-90727DE7F0CE}" type="sibTrans" cxnId="{30901A14-9D5B-467A-86FF-870A6C639405}">
      <dgm:prSet/>
      <dgm:spPr/>
      <dgm:t>
        <a:bodyPr/>
        <a:lstStyle/>
        <a:p>
          <a:endParaRPr lang="en-US"/>
        </a:p>
      </dgm:t>
    </dgm:pt>
    <dgm:pt modelId="{BBF451BA-05D4-463C-A798-C0A3C7ECAD8C}" type="pres">
      <dgm:prSet presAssocID="{D08DDDC5-4E0B-4661-AFD7-7FD62BEF59C3}" presName="Name0" presStyleCnt="0">
        <dgm:presLayoutVars>
          <dgm:dir/>
          <dgm:resizeHandles val="exact"/>
        </dgm:presLayoutVars>
      </dgm:prSet>
      <dgm:spPr/>
    </dgm:pt>
    <dgm:pt modelId="{868F0E80-6716-4389-81A4-8B20458EACE5}" type="pres">
      <dgm:prSet presAssocID="{8E4E10E1-B522-4F47-A193-2DFA8021DB15}" presName="parTxOnly" presStyleLbl="node1" presStyleIdx="0" presStyleCnt="5">
        <dgm:presLayoutVars>
          <dgm:bulletEnabled val="1"/>
        </dgm:presLayoutVars>
      </dgm:prSet>
      <dgm:spPr/>
    </dgm:pt>
    <dgm:pt modelId="{1F285F4B-F0AA-4258-B1C6-43D496C89E57}" type="pres">
      <dgm:prSet presAssocID="{564FA371-55E0-43BB-940E-AB0C81BEAFE6}" presName="parSpace" presStyleCnt="0"/>
      <dgm:spPr/>
    </dgm:pt>
    <dgm:pt modelId="{D344391B-04BE-4EC4-A329-0F400E637857}" type="pres">
      <dgm:prSet presAssocID="{0AE77846-2552-4AEA-B6DE-47668ECB7F1D}" presName="parTxOnly" presStyleLbl="node1" presStyleIdx="1" presStyleCnt="5">
        <dgm:presLayoutVars>
          <dgm:bulletEnabled val="1"/>
        </dgm:presLayoutVars>
      </dgm:prSet>
      <dgm:spPr/>
    </dgm:pt>
    <dgm:pt modelId="{64B9F857-9872-4103-80E5-720AADCA90CE}" type="pres">
      <dgm:prSet presAssocID="{9A637A97-8039-459A-B150-57BF6B2E7C30}" presName="parSpace" presStyleCnt="0"/>
      <dgm:spPr/>
    </dgm:pt>
    <dgm:pt modelId="{CE05AC55-B8DE-4C6E-85A2-D6F9B541B87D}" type="pres">
      <dgm:prSet presAssocID="{1132776F-A592-4CF5-9AC9-F722BDA250A5}" presName="parTxOnly" presStyleLbl="node1" presStyleIdx="2" presStyleCnt="5">
        <dgm:presLayoutVars>
          <dgm:bulletEnabled val="1"/>
        </dgm:presLayoutVars>
      </dgm:prSet>
      <dgm:spPr/>
    </dgm:pt>
    <dgm:pt modelId="{15869473-C6C4-4D85-9F11-F557EBCDBDF9}" type="pres">
      <dgm:prSet presAssocID="{2486E927-047F-44E0-BA37-031B0629BAC5}" presName="parSpace" presStyleCnt="0"/>
      <dgm:spPr/>
    </dgm:pt>
    <dgm:pt modelId="{74C62C28-C0D9-4FAC-955C-FB80BCC5417F}" type="pres">
      <dgm:prSet presAssocID="{CACE0198-1BD9-4C1B-9E2C-2509B85CC628}" presName="parTxOnly" presStyleLbl="node1" presStyleIdx="3" presStyleCnt="5">
        <dgm:presLayoutVars>
          <dgm:bulletEnabled val="1"/>
        </dgm:presLayoutVars>
      </dgm:prSet>
      <dgm:spPr/>
    </dgm:pt>
    <dgm:pt modelId="{FF936B14-EC81-4EC7-B03E-C77EB6932F5E}" type="pres">
      <dgm:prSet presAssocID="{78B390F0-C251-40E4-9442-172C08305169}" presName="parSpace" presStyleCnt="0"/>
      <dgm:spPr/>
    </dgm:pt>
    <dgm:pt modelId="{8C23973F-C22E-4D23-B54B-3C6B7026251F}" type="pres">
      <dgm:prSet presAssocID="{D12C6A70-0DEC-4881-BFCD-6C6E2A370C5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B56D913-3CBC-47EE-AF93-56096B9099C6}" srcId="{D08DDDC5-4E0B-4661-AFD7-7FD62BEF59C3}" destId="{1132776F-A592-4CF5-9AC9-F722BDA250A5}" srcOrd="2" destOrd="0" parTransId="{F1DB93E3-950A-43D2-AE91-DCCF23D14CC2}" sibTransId="{2486E927-047F-44E0-BA37-031B0629BAC5}"/>
    <dgm:cxn modelId="{30901A14-9D5B-467A-86FF-870A6C639405}" srcId="{D08DDDC5-4E0B-4661-AFD7-7FD62BEF59C3}" destId="{D12C6A70-0DEC-4881-BFCD-6C6E2A370C50}" srcOrd="4" destOrd="0" parTransId="{225187A9-D38D-4698-A638-9792DC51B8A7}" sibTransId="{D4F7921D-A370-4B3C-8723-90727DE7F0CE}"/>
    <dgm:cxn modelId="{D3AA8855-8DE0-46F7-9BF4-EF6E423B1FF8}" type="presOf" srcId="{CACE0198-1BD9-4C1B-9E2C-2509B85CC628}" destId="{74C62C28-C0D9-4FAC-955C-FB80BCC5417F}" srcOrd="0" destOrd="0" presId="urn:microsoft.com/office/officeart/2005/8/layout/hChevron3"/>
    <dgm:cxn modelId="{34088887-98B7-4359-8BB8-DD6C270C3B56}" type="presOf" srcId="{D12C6A70-0DEC-4881-BFCD-6C6E2A370C50}" destId="{8C23973F-C22E-4D23-B54B-3C6B7026251F}" srcOrd="0" destOrd="0" presId="urn:microsoft.com/office/officeart/2005/8/layout/hChevron3"/>
    <dgm:cxn modelId="{8E0CBAA2-A67B-4518-84C2-CD5C4C9EA87D}" srcId="{D08DDDC5-4E0B-4661-AFD7-7FD62BEF59C3}" destId="{8E4E10E1-B522-4F47-A193-2DFA8021DB15}" srcOrd="0" destOrd="0" parTransId="{4D87977D-74F3-4693-AAAA-109DDB786287}" sibTransId="{564FA371-55E0-43BB-940E-AB0C81BEAFE6}"/>
    <dgm:cxn modelId="{812838B8-0B1F-4F28-8BB5-628A276A708E}" type="presOf" srcId="{0AE77846-2552-4AEA-B6DE-47668ECB7F1D}" destId="{D344391B-04BE-4EC4-A329-0F400E637857}" srcOrd="0" destOrd="0" presId="urn:microsoft.com/office/officeart/2005/8/layout/hChevron3"/>
    <dgm:cxn modelId="{1AFDD1C4-73B1-44F0-AD5C-D2A1700AD1C5}" srcId="{D08DDDC5-4E0B-4661-AFD7-7FD62BEF59C3}" destId="{CACE0198-1BD9-4C1B-9E2C-2509B85CC628}" srcOrd="3" destOrd="0" parTransId="{09314CD1-5C53-4217-9CB4-6C7BDB277B0A}" sibTransId="{78B390F0-C251-40E4-9442-172C08305169}"/>
    <dgm:cxn modelId="{E3F5A4CD-295B-40AA-8212-4BF402AA07D5}" srcId="{D08DDDC5-4E0B-4661-AFD7-7FD62BEF59C3}" destId="{0AE77846-2552-4AEA-B6DE-47668ECB7F1D}" srcOrd="1" destOrd="0" parTransId="{2310B22C-1632-47C5-9D7D-9B884250B763}" sibTransId="{9A637A97-8039-459A-B150-57BF6B2E7C30}"/>
    <dgm:cxn modelId="{09365DD0-7E63-407C-9930-AF4C2D108F4C}" type="presOf" srcId="{8E4E10E1-B522-4F47-A193-2DFA8021DB15}" destId="{868F0E80-6716-4389-81A4-8B20458EACE5}" srcOrd="0" destOrd="0" presId="urn:microsoft.com/office/officeart/2005/8/layout/hChevron3"/>
    <dgm:cxn modelId="{BD8207FE-4594-40D7-9510-BAD7DE3EB182}" type="presOf" srcId="{1132776F-A592-4CF5-9AC9-F722BDA250A5}" destId="{CE05AC55-B8DE-4C6E-85A2-D6F9B541B87D}" srcOrd="0" destOrd="0" presId="urn:microsoft.com/office/officeart/2005/8/layout/hChevron3"/>
    <dgm:cxn modelId="{962E88FF-11F3-4E16-B129-516415892C50}" type="presOf" srcId="{D08DDDC5-4E0B-4661-AFD7-7FD62BEF59C3}" destId="{BBF451BA-05D4-463C-A798-C0A3C7ECAD8C}" srcOrd="0" destOrd="0" presId="urn:microsoft.com/office/officeart/2005/8/layout/hChevron3"/>
    <dgm:cxn modelId="{77D703F1-01E2-4C75-B04B-C71B39216671}" type="presParOf" srcId="{BBF451BA-05D4-463C-A798-C0A3C7ECAD8C}" destId="{868F0E80-6716-4389-81A4-8B20458EACE5}" srcOrd="0" destOrd="0" presId="urn:microsoft.com/office/officeart/2005/8/layout/hChevron3"/>
    <dgm:cxn modelId="{6C5A6FB4-F97B-4C3E-B2BD-DB26FC611F74}" type="presParOf" srcId="{BBF451BA-05D4-463C-A798-C0A3C7ECAD8C}" destId="{1F285F4B-F0AA-4258-B1C6-43D496C89E57}" srcOrd="1" destOrd="0" presId="urn:microsoft.com/office/officeart/2005/8/layout/hChevron3"/>
    <dgm:cxn modelId="{A3F6295F-6605-4912-A149-1EB8AFF71F85}" type="presParOf" srcId="{BBF451BA-05D4-463C-A798-C0A3C7ECAD8C}" destId="{D344391B-04BE-4EC4-A329-0F400E637857}" srcOrd="2" destOrd="0" presId="urn:microsoft.com/office/officeart/2005/8/layout/hChevron3"/>
    <dgm:cxn modelId="{913D62C9-EC11-449D-83D4-E47F844A9E93}" type="presParOf" srcId="{BBF451BA-05D4-463C-A798-C0A3C7ECAD8C}" destId="{64B9F857-9872-4103-80E5-720AADCA90CE}" srcOrd="3" destOrd="0" presId="urn:microsoft.com/office/officeart/2005/8/layout/hChevron3"/>
    <dgm:cxn modelId="{66ED05F7-7281-459E-B887-6204711E508B}" type="presParOf" srcId="{BBF451BA-05D4-463C-A798-C0A3C7ECAD8C}" destId="{CE05AC55-B8DE-4C6E-85A2-D6F9B541B87D}" srcOrd="4" destOrd="0" presId="urn:microsoft.com/office/officeart/2005/8/layout/hChevron3"/>
    <dgm:cxn modelId="{B24481D0-259F-43CE-9964-D7452B8665AA}" type="presParOf" srcId="{BBF451BA-05D4-463C-A798-C0A3C7ECAD8C}" destId="{15869473-C6C4-4D85-9F11-F557EBCDBDF9}" srcOrd="5" destOrd="0" presId="urn:microsoft.com/office/officeart/2005/8/layout/hChevron3"/>
    <dgm:cxn modelId="{817E6CD7-DB72-4BA8-BBF0-5678428E1DDF}" type="presParOf" srcId="{BBF451BA-05D4-463C-A798-C0A3C7ECAD8C}" destId="{74C62C28-C0D9-4FAC-955C-FB80BCC5417F}" srcOrd="6" destOrd="0" presId="urn:microsoft.com/office/officeart/2005/8/layout/hChevron3"/>
    <dgm:cxn modelId="{54028D77-75C9-4DFB-97F8-7B41671AAD20}" type="presParOf" srcId="{BBF451BA-05D4-463C-A798-C0A3C7ECAD8C}" destId="{FF936B14-EC81-4EC7-B03E-C77EB6932F5E}" srcOrd="7" destOrd="0" presId="urn:microsoft.com/office/officeart/2005/8/layout/hChevron3"/>
    <dgm:cxn modelId="{40645792-E3CF-49F3-BD45-DEBBF3E42CC5}" type="presParOf" srcId="{BBF451BA-05D4-463C-A798-C0A3C7ECAD8C}" destId="{8C23973F-C22E-4D23-B54B-3C6B7026251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8597-4D4E-4893-9164-7CB1C40A5D8F}">
      <dsp:nvSpPr>
        <dsp:cNvPr id="0" name=""/>
        <dsp:cNvSpPr/>
      </dsp:nvSpPr>
      <dsp:spPr>
        <a:xfrm>
          <a:off x="0" y="128190"/>
          <a:ext cx="5214937" cy="31289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noProof="1"/>
            <a:t>Đặt vấn đề</a:t>
          </a:r>
        </a:p>
      </dsp:txBody>
      <dsp:txXfrm>
        <a:off x="0" y="128190"/>
        <a:ext cx="5214937" cy="3128962"/>
      </dsp:txXfrm>
    </dsp:sp>
    <dsp:sp modelId="{925F667C-0895-4C1D-AE5C-1757CCF53D83}">
      <dsp:nvSpPr>
        <dsp:cNvPr id="0" name=""/>
        <dsp:cNvSpPr/>
      </dsp:nvSpPr>
      <dsp:spPr>
        <a:xfrm>
          <a:off x="5736431" y="128190"/>
          <a:ext cx="5214937" cy="31289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noProof="1"/>
            <a:t>Dữ liệu và tiền xử lý</a:t>
          </a:r>
        </a:p>
      </dsp:txBody>
      <dsp:txXfrm>
        <a:off x="5736431" y="128190"/>
        <a:ext cx="5214937" cy="3128962"/>
      </dsp:txXfrm>
    </dsp:sp>
    <dsp:sp modelId="{A879CA19-4ECE-429C-B976-2F9B0161AC63}">
      <dsp:nvSpPr>
        <dsp:cNvPr id="0" name=""/>
        <dsp:cNvSpPr/>
      </dsp:nvSpPr>
      <dsp:spPr>
        <a:xfrm>
          <a:off x="11472862" y="128190"/>
          <a:ext cx="5214937" cy="31289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noProof="1"/>
            <a:t>Tạo nhãn &amp; Huấn luyện mô hình</a:t>
          </a:r>
        </a:p>
      </dsp:txBody>
      <dsp:txXfrm>
        <a:off x="11472862" y="128190"/>
        <a:ext cx="5214937" cy="3128962"/>
      </dsp:txXfrm>
    </dsp:sp>
    <dsp:sp modelId="{7A5F84CE-DFCE-4FCD-90CB-487D71BC18C8}">
      <dsp:nvSpPr>
        <dsp:cNvPr id="0" name=""/>
        <dsp:cNvSpPr/>
      </dsp:nvSpPr>
      <dsp:spPr>
        <a:xfrm>
          <a:off x="2868215" y="3778646"/>
          <a:ext cx="5214937" cy="31289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noProof="1"/>
            <a:t>Đánh giá mô hình</a:t>
          </a:r>
        </a:p>
      </dsp:txBody>
      <dsp:txXfrm>
        <a:off x="2868215" y="3778646"/>
        <a:ext cx="5214937" cy="3128962"/>
      </dsp:txXfrm>
    </dsp:sp>
    <dsp:sp modelId="{C15544D3-A925-4DC0-B019-0FA79FD62B91}">
      <dsp:nvSpPr>
        <dsp:cNvPr id="0" name=""/>
        <dsp:cNvSpPr/>
      </dsp:nvSpPr>
      <dsp:spPr>
        <a:xfrm>
          <a:off x="8604646" y="3778646"/>
          <a:ext cx="5214937" cy="31289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noProof="1"/>
            <a:t>Kết quả và bản đồ</a:t>
          </a:r>
        </a:p>
      </dsp:txBody>
      <dsp:txXfrm>
        <a:off x="8604646" y="3778646"/>
        <a:ext cx="5214937" cy="31289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Đặt</a:t>
          </a:r>
          <a:r>
            <a:rPr lang="en-US" sz="1800" kern="1200" dirty="0"/>
            <a:t> </a:t>
          </a:r>
          <a:r>
            <a:rPr lang="en-US" sz="1800" kern="1200" dirty="0" err="1"/>
            <a:t>vấn</a:t>
          </a:r>
          <a:r>
            <a:rPr lang="en-US" sz="1800" kern="1200" dirty="0"/>
            <a:t> </a:t>
          </a:r>
          <a:r>
            <a:rPr lang="en-US" sz="1800" kern="1200" dirty="0" err="1"/>
            <a:t>đề</a:t>
          </a:r>
          <a:endParaRPr lang="en-US" sz="1800" kern="1200" dirty="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F0E80-6716-4389-81A4-8B20458EACE5}">
      <dsp:nvSpPr>
        <dsp:cNvPr id="0" name=""/>
        <dsp:cNvSpPr/>
      </dsp:nvSpPr>
      <dsp:spPr>
        <a:xfrm>
          <a:off x="2158" y="0"/>
          <a:ext cx="4208115" cy="635000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Đặt</a:t>
          </a:r>
          <a:r>
            <a:rPr lang="en-US" sz="1800" kern="1200"/>
            <a:t> </a:t>
          </a:r>
          <a:r>
            <a:rPr lang="en-US" sz="1800" kern="1200" err="1"/>
            <a:t>vấn</a:t>
          </a:r>
          <a:r>
            <a:rPr lang="en-US" sz="1800" kern="1200"/>
            <a:t> </a:t>
          </a:r>
          <a:r>
            <a:rPr lang="en-US" sz="1800" kern="1200" err="1"/>
            <a:t>đề</a:t>
          </a:r>
          <a:endParaRPr lang="en-US" sz="1800" kern="1200"/>
        </a:p>
      </dsp:txBody>
      <dsp:txXfrm>
        <a:off x="2158" y="0"/>
        <a:ext cx="4049365" cy="635000"/>
      </dsp:txXfrm>
    </dsp:sp>
    <dsp:sp modelId="{D344391B-04BE-4EC4-A329-0F400E637857}">
      <dsp:nvSpPr>
        <dsp:cNvPr id="0" name=""/>
        <dsp:cNvSpPr/>
      </dsp:nvSpPr>
      <dsp:spPr>
        <a:xfrm>
          <a:off x="3368650" y="0"/>
          <a:ext cx="4208115" cy="635000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Dữ</a:t>
          </a:r>
          <a:r>
            <a:rPr lang="en-US" sz="1800" kern="1200"/>
            <a:t> </a:t>
          </a:r>
          <a:r>
            <a:rPr lang="en-US" sz="1800" kern="1200" err="1"/>
            <a:t>liệu</a:t>
          </a:r>
          <a:r>
            <a:rPr lang="en-US" sz="1800" kern="1200"/>
            <a:t> và tiền xử lý</a:t>
          </a:r>
        </a:p>
      </dsp:txBody>
      <dsp:txXfrm>
        <a:off x="3686150" y="0"/>
        <a:ext cx="3573115" cy="635000"/>
      </dsp:txXfrm>
    </dsp:sp>
    <dsp:sp modelId="{CE05AC55-B8DE-4C6E-85A2-D6F9B541B87D}">
      <dsp:nvSpPr>
        <dsp:cNvPr id="0" name=""/>
        <dsp:cNvSpPr/>
      </dsp:nvSpPr>
      <dsp:spPr>
        <a:xfrm>
          <a:off x="6735142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Tạo</a:t>
          </a:r>
          <a:r>
            <a:rPr lang="en-US" sz="1800" kern="1200"/>
            <a:t> nhãn &amp; Huấn luyện mô hình</a:t>
          </a:r>
        </a:p>
      </dsp:txBody>
      <dsp:txXfrm>
        <a:off x="7052642" y="0"/>
        <a:ext cx="3573115" cy="635000"/>
      </dsp:txXfrm>
    </dsp:sp>
    <dsp:sp modelId="{74C62C28-C0D9-4FAC-955C-FB80BCC5417F}">
      <dsp:nvSpPr>
        <dsp:cNvPr id="0" name=""/>
        <dsp:cNvSpPr/>
      </dsp:nvSpPr>
      <dsp:spPr>
        <a:xfrm>
          <a:off x="10101634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Đánh</a:t>
          </a:r>
          <a:r>
            <a:rPr lang="en-US" sz="1800" kern="1200"/>
            <a:t> </a:t>
          </a:r>
          <a:r>
            <a:rPr lang="en-US" sz="1800" kern="1200" err="1"/>
            <a:t>giá</a:t>
          </a:r>
          <a:r>
            <a:rPr lang="en-US" sz="1800" kern="1200"/>
            <a:t> </a:t>
          </a:r>
          <a:r>
            <a:rPr lang="en-US" sz="1800" kern="1200" err="1"/>
            <a:t>mô</a:t>
          </a:r>
          <a:r>
            <a:rPr lang="en-US" sz="1800" kern="1200"/>
            <a:t> </a:t>
          </a:r>
          <a:r>
            <a:rPr lang="en-US" sz="1800" kern="1200" err="1"/>
            <a:t>hình</a:t>
          </a:r>
          <a:endParaRPr lang="en-US" sz="1800" kern="1200"/>
        </a:p>
      </dsp:txBody>
      <dsp:txXfrm>
        <a:off x="10419134" y="0"/>
        <a:ext cx="3573115" cy="635000"/>
      </dsp:txXfrm>
    </dsp:sp>
    <dsp:sp modelId="{8C23973F-C22E-4D23-B54B-3C6B7026251F}">
      <dsp:nvSpPr>
        <dsp:cNvPr id="0" name=""/>
        <dsp:cNvSpPr/>
      </dsp:nvSpPr>
      <dsp:spPr>
        <a:xfrm>
          <a:off x="13468126" y="0"/>
          <a:ext cx="4208115" cy="635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Kết quả và bản đồ</a:t>
          </a:r>
        </a:p>
      </dsp:txBody>
      <dsp:txXfrm>
        <a:off x="13785626" y="0"/>
        <a:ext cx="3573115" cy="6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C39D-3400-4C56-987C-60E943AF6D9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988D1-1413-451C-8081-DA5072D0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988D1-1413-451C-8081-DA5072D0E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10000"/>
            <a:lum/>
          </a:blip>
          <a:srcRect/>
          <a:stretch>
            <a:fillRect l="27000" t="15000" r="27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27000" t="15000" r="27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11.xml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Data" Target="../diagrams/data1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15.png"/><Relationship Id="rId5" Type="http://schemas.openxmlformats.org/officeDocument/2006/relationships/diagramData" Target="../diagrams/data12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diagramDrawing" Target="../diagrams/drawing12.xml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973762" y="144574"/>
            <a:ext cx="8340477" cy="694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ĐẠI HỌC QUỐC GIA HÀ NỘI - TRƯỜNG ĐẠI HỌC CÔNG NGHỆ</a:t>
            </a:r>
          </a:p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VIỆN CÔNG NGHỆ HÀNG KHÔNG VŨ TRỤ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05997" y="1957974"/>
            <a:ext cx="4476006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BÁO CÁO MÔN HỌC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7137" y="2814591"/>
            <a:ext cx="15293726" cy="1173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602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CÁC VẤN ĐỀ HIỆN ĐẠI TRONG VIỄN THÁM VÀ GIS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9851" y="6181836"/>
            <a:ext cx="8528298" cy="156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Giảng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viên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hướng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dẫn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TS. Hà Minh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Cường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Ths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 Hoàng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Tích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Phúc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Sinh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viên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Ninh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Hải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Đăng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- 21021411,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                 Lê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Đức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Lương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- 21021424.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Lớp</a:t>
            </a:r>
            <a:r>
              <a:rPr lang="en-US" sz="2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K66S - AE.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8C88F-6A72-C033-E039-F0D386A63C30}"/>
              </a:ext>
            </a:extLst>
          </p:cNvPr>
          <p:cNvSpPr txBox="1"/>
          <p:nvPr/>
        </p:nvSpPr>
        <p:spPr>
          <a:xfrm>
            <a:off x="3042810" y="4430345"/>
            <a:ext cx="12535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err="1"/>
              <a:t>Đề</a:t>
            </a:r>
            <a:r>
              <a:rPr lang="en-US" sz="4000" b="1"/>
              <a:t> </a:t>
            </a:r>
            <a:r>
              <a:rPr lang="en-US" sz="4000" b="1" err="1"/>
              <a:t>tài</a:t>
            </a:r>
            <a:r>
              <a:rPr lang="en-US" sz="4000" b="1"/>
              <a:t>: </a:t>
            </a:r>
            <a:r>
              <a:rPr lang="vi-VN" sz="4000" b="1"/>
              <a:t>Ứng dụng GIS, Viễn thám và Học máy trong</a:t>
            </a:r>
            <a:br>
              <a:rPr lang="en-US" sz="4000" b="1"/>
            </a:br>
            <a:r>
              <a:rPr lang="en-US" sz="4000" b="1"/>
              <a:t>	      </a:t>
            </a:r>
            <a:r>
              <a:rPr lang="vi-VN" sz="4000" b="1"/>
              <a:t>Đánh giá Nguy cơ Cháy rừng tại Gia Lai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347747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7187375" y="232064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Các chỉ số môi trường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88DE49-77AF-8279-AD0F-96C0794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" y="1765300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MODIS LST (nhiệt độ bề mặt)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Trung bình nhiệt độ ngày, chuyển đổi về độ 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D2385D-2E27-55D0-288F-47D0457C1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92792"/>
              </p:ext>
            </p:extLst>
          </p:nvPr>
        </p:nvGraphicFramePr>
        <p:xfrm>
          <a:off x="934113" y="2770207"/>
          <a:ext cx="1641701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temperature = temperatureCollection.mean()</a:t>
                      </a:r>
                    </a:p>
                    <a:p>
                      <a:r>
                        <a:rPr lang="en-US" sz="1800" i="0"/>
                        <a:t>    .multiply(0.02).subtract(273.15)</a:t>
                      </a:r>
                    </a:p>
                    <a:p>
                      <a:r>
                        <a:rPr lang="en-US" sz="1800" i="0"/>
                        <a:t>    .rename("Temperature")</a:t>
                      </a:r>
                    </a:p>
                    <a:p>
                      <a:r>
                        <a:rPr lang="en-US" sz="1800" i="0"/>
                        <a:t>    .clip(gia_lai);</a:t>
                      </a:r>
                    </a:p>
                    <a:p>
                      <a:r>
                        <a:rPr lang="en-US" sz="1800" i="0"/>
                        <a:t>temperature = temperature.reproject({ crs: 'EPSG:4326', scale: 1000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6E64C7-1033-0E83-0C43-B82873C7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4597363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Chỉ số nhiệt độ – TCI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Tính từ nhiệt độ hiện tại, min và max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FF502-BF9A-6FE7-20B5-0DBEBF7A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88865"/>
              </p:ext>
            </p:extLst>
          </p:nvPr>
        </p:nvGraphicFramePr>
        <p:xfrm>
          <a:off x="934113" y="5602270"/>
          <a:ext cx="1641701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tci = tempMax.subtract(temperature)</a:t>
                      </a:r>
                    </a:p>
                    <a:p>
                      <a:r>
                        <a:rPr lang="en-US" sz="1800" i="0"/>
                        <a:t>    .divide(tempMax.subtract(tempMin))</a:t>
                      </a:r>
                    </a:p>
                    <a:p>
                      <a:r>
                        <a:rPr lang="en-US" sz="1800" i="0"/>
                        <a:t>    .multiply(100)</a:t>
                      </a:r>
                    </a:p>
                    <a:p>
                      <a:r>
                        <a:rPr lang="en-US" sz="1800" i="0"/>
                        <a:t>    .rename("TCI")</a:t>
                      </a:r>
                    </a:p>
                    <a:p>
                      <a:r>
                        <a:rPr lang="en-US" sz="1800" i="0"/>
                        <a:t>    .clip(gia_lai);</a:t>
                      </a:r>
                    </a:p>
                    <a:p>
                      <a:r>
                        <a:rPr lang="en-US" sz="1800" i="0"/>
                        <a:t>tci = tci.reproject({ crs: 'EPSG:4326', scale: 1000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4CBCC8-AD76-7075-9680-5E273ED8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7785923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Chỉ số khô hạn – VCI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Dựa trên NDVI max, min theo không gian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CF223E-D507-491B-9A3D-3DE7FFBE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8291"/>
              </p:ext>
            </p:extLst>
          </p:nvPr>
        </p:nvGraphicFramePr>
        <p:xfrm>
          <a:off x="934113" y="8790830"/>
          <a:ext cx="164170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vci = ndvi.subtract(ndviMin).divide(ndviMax.subtract(ndviMin))</a:t>
                      </a:r>
                    </a:p>
                    <a:p>
                      <a:r>
                        <a:rPr lang="en-US" sz="1800" i="0"/>
                        <a:t>  .multiply(100).rename("VCI");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7187375" y="232064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Các chỉ số môi trường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88DE49-77AF-8279-AD0F-96C0794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" y="1765300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MODIS LST (nhiệt độ bề mặt)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Trung bình nhiệt độ ngày, chuyển đổi về độ 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D2385D-2E27-55D0-288F-47D0457C1A3B}"/>
              </a:ext>
            </a:extLst>
          </p:cNvPr>
          <p:cNvGraphicFramePr>
            <a:graphicFrameLocks noGrp="1"/>
          </p:cNvGraphicFramePr>
          <p:nvPr/>
        </p:nvGraphicFramePr>
        <p:xfrm>
          <a:off x="934113" y="2770207"/>
          <a:ext cx="1641701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temperature = temperatureCollection.mean()</a:t>
                      </a:r>
                    </a:p>
                    <a:p>
                      <a:r>
                        <a:rPr lang="en-US" sz="1800" i="0"/>
                        <a:t>    .multiply(0.02).subtract(273.15)</a:t>
                      </a:r>
                    </a:p>
                    <a:p>
                      <a:r>
                        <a:rPr lang="en-US" sz="1800" i="0"/>
                        <a:t>    .rename("Temperature")</a:t>
                      </a:r>
                    </a:p>
                    <a:p>
                      <a:r>
                        <a:rPr lang="en-US" sz="1800" i="0"/>
                        <a:t>    .clip(gia_lai);</a:t>
                      </a:r>
                    </a:p>
                    <a:p>
                      <a:r>
                        <a:rPr lang="en-US" sz="1800" i="0"/>
                        <a:t>temperature = temperature.reproject({ crs: 'EPSG:4326', scale: 1000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6E64C7-1033-0E83-0C43-B82873C7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4597363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Chỉ số nhiệt độ – TCI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Tính từ nhiệt độ hiện tại, min và max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FF502-BF9A-6FE7-20B5-0DBEBF7ADF21}"/>
              </a:ext>
            </a:extLst>
          </p:cNvPr>
          <p:cNvGraphicFramePr>
            <a:graphicFrameLocks noGrp="1"/>
          </p:cNvGraphicFramePr>
          <p:nvPr/>
        </p:nvGraphicFramePr>
        <p:xfrm>
          <a:off x="934113" y="5602270"/>
          <a:ext cx="1641701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tci = tempMax.subtract(temperature)</a:t>
                      </a:r>
                    </a:p>
                    <a:p>
                      <a:r>
                        <a:rPr lang="en-US" sz="1800" i="0"/>
                        <a:t>    .divide(tempMax.subtract(tempMin))</a:t>
                      </a:r>
                    </a:p>
                    <a:p>
                      <a:r>
                        <a:rPr lang="en-US" sz="1800" i="0"/>
                        <a:t>    .multiply(100)</a:t>
                      </a:r>
                    </a:p>
                    <a:p>
                      <a:r>
                        <a:rPr lang="en-US" sz="1800" i="0"/>
                        <a:t>    .rename("TCI")</a:t>
                      </a:r>
                    </a:p>
                    <a:p>
                      <a:r>
                        <a:rPr lang="en-US" sz="1800" i="0"/>
                        <a:t>    .clip(gia_lai);</a:t>
                      </a:r>
                    </a:p>
                    <a:p>
                      <a:r>
                        <a:rPr lang="en-US" sz="1800" i="0"/>
                        <a:t>tci = tci.reproject({ crs: 'EPSG:4326', scale: 1000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4CBCC8-AD76-7075-9680-5E273ED8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7785923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Chỉ số khô hạn – VCI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Dựa trên NDVI max, min theo không gian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CF223E-D507-491B-9A3D-3DE7FFBE7F8A}"/>
              </a:ext>
            </a:extLst>
          </p:cNvPr>
          <p:cNvGraphicFramePr>
            <a:graphicFrameLocks noGrp="1"/>
          </p:cNvGraphicFramePr>
          <p:nvPr/>
        </p:nvGraphicFramePr>
        <p:xfrm>
          <a:off x="934113" y="8790830"/>
          <a:ext cx="164170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vci = ndvi.subtract(ndviMin).divide(ndviMax.subtract(ndviMin))</a:t>
                      </a:r>
                    </a:p>
                    <a:p>
                      <a:r>
                        <a:rPr lang="en-US" sz="1800" i="0"/>
                        <a:t>  .multiply(100).rename("VCI");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3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6859561" y="232064"/>
            <a:ext cx="456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Chỉ số địa hình &amp; thời tiết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88DE49-77AF-8279-AD0F-96C0794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" y="1765300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800" b="1"/>
              <a:t>Dữ liệu địa hình từ DEM (SRTM)</a:t>
            </a:r>
            <a:endParaRPr lang="vi-VN" sz="2800"/>
          </a:p>
          <a:p>
            <a:pPr>
              <a:buFont typeface="Arial" panose="020B0604020202020204" pitchFamily="34" charset="0"/>
              <a:buChar char="•"/>
            </a:pPr>
            <a:r>
              <a:rPr lang="vi-VN" sz="2800"/>
              <a:t>Trích xuất độ dốc và hướng dốc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D2385D-2E27-55D0-288F-47D0457C1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86159"/>
              </p:ext>
            </p:extLst>
          </p:nvPr>
        </p:nvGraphicFramePr>
        <p:xfrm>
          <a:off x="934113" y="2770207"/>
          <a:ext cx="1641701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slope = terrain.select("slope").rename("Slope");</a:t>
                      </a:r>
                    </a:p>
                    <a:p>
                      <a:r>
                        <a:rPr lang="en-US" sz="1800" i="0"/>
                        <a:t>var aspect = terrain.select("aspect").rename("Aspect");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6E64C7-1033-0E83-0C43-B82873C7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93" y="3831927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Lượng mưa (CHIRPS)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Tính trung bình lượng mưa (</a:t>
            </a:r>
            <a:r>
              <a:rPr lang="en-US" sz="2800" i="1">
                <a:solidFill>
                  <a:schemeClr val="accent6"/>
                </a:solidFill>
              </a:rPr>
              <a:t>mean()</a:t>
            </a:r>
            <a:r>
              <a:rPr lang="en-US" sz="280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FF502-BF9A-6FE7-20B5-0DBEBF7A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7042"/>
              </p:ext>
            </p:extLst>
          </p:nvPr>
        </p:nvGraphicFramePr>
        <p:xfrm>
          <a:off x="935492" y="4836834"/>
          <a:ext cx="1641701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chirps = ee.ImageCollection("UCSB-CHG/CHIRPS/DAILY")</a:t>
                      </a:r>
                    </a:p>
                    <a:p>
                      <a:r>
                        <a:rPr lang="en-US" sz="1800" i="0"/>
                        <a:t>  .filterBounds(gia_lai).filterDate(startDate, endDate)</a:t>
                      </a:r>
                    </a:p>
                    <a:p>
                      <a:r>
                        <a:rPr lang="en-US" sz="1800" i="0"/>
                        <a:t>  .mean().select("precipitation").clip(gia_lai);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4CBCC8-AD76-7075-9680-5E273ED8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" y="6172874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Tốc độ gió (ERA5-Land)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Sử dụng u, v gió tầng 10m → tính </a:t>
            </a:r>
            <a:r>
              <a:rPr lang="en-US" sz="2800" b="1"/>
              <a:t>tốc độ gió tổng hợp</a:t>
            </a:r>
            <a:r>
              <a:rPr lang="en-US" sz="280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CF223E-D507-491B-9A3D-3DE7FFBE7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24353"/>
              </p:ext>
            </p:extLst>
          </p:nvPr>
        </p:nvGraphicFramePr>
        <p:xfrm>
          <a:off x="934112" y="7177781"/>
          <a:ext cx="1641701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wind = ee.ImageCollection("ECMWF/ERA5_LAND/DAILY_AGGR")</a:t>
                      </a:r>
                    </a:p>
                    <a:p>
                      <a:r>
                        <a:rPr lang="en-US" sz="1800" i="0"/>
                        <a:t>  .filterBounds(gia_lai).filterDate(startDate, endDate)</a:t>
                      </a:r>
                    </a:p>
                    <a:p>
                      <a:r>
                        <a:rPr lang="en-US" sz="1800" i="0"/>
                        <a:t>  .select(["u_component_of_wind_10m", "v_component_of_wind_10m"])</a:t>
                      </a:r>
                    </a:p>
                    <a:p>
                      <a:r>
                        <a:rPr lang="en-US" sz="1800" i="0"/>
                        <a:t>  .mean().clip(gia_lai);</a:t>
                      </a:r>
                    </a:p>
                    <a:p>
                      <a:r>
                        <a:rPr lang="en-US" sz="1800" i="0"/>
                        <a:t>var windSpeed = wind.select("u_component_of_wind_10m").pow(2)</a:t>
                      </a:r>
                    </a:p>
                    <a:p>
                      <a:r>
                        <a:rPr lang="en-US" sz="1800" i="0"/>
                        <a:t>  .add(wind.select("v_component_of_wind_10m").pow(2))</a:t>
                      </a:r>
                    </a:p>
                    <a:p>
                      <a:r>
                        <a:rPr lang="en-US" sz="1800" i="0"/>
                        <a:t>  .sqrt().rename("WindSpeed");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4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7548852" y="232064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Kết quả tiền xử lý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4F6AD0-2626-6B41-9D99-7227B9DA6441}"/>
              </a:ext>
            </a:extLst>
          </p:cNvPr>
          <p:cNvSpPr txBox="1"/>
          <p:nvPr/>
        </p:nvSpPr>
        <p:spPr>
          <a:xfrm>
            <a:off x="12573000" y="5448300"/>
            <a:ext cx="1371600" cy="46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5A9949-7746-6F95-EE13-3AD0AE0A2F07}"/>
              </a:ext>
            </a:extLst>
          </p:cNvPr>
          <p:cNvSpPr txBox="1"/>
          <p:nvPr/>
        </p:nvSpPr>
        <p:spPr>
          <a:xfrm>
            <a:off x="12725400" y="5600700"/>
            <a:ext cx="1371600" cy="46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33821B-D6D4-0BBE-3ADB-609FEFD3972C}"/>
              </a:ext>
            </a:extLst>
          </p:cNvPr>
          <p:cNvSpPr txBox="1"/>
          <p:nvPr/>
        </p:nvSpPr>
        <p:spPr>
          <a:xfrm>
            <a:off x="12877800" y="5753100"/>
            <a:ext cx="1371600" cy="46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4CE698-DB88-0D77-3626-53CD6FD8F915}"/>
              </a:ext>
            </a:extLst>
          </p:cNvPr>
          <p:cNvSpPr txBox="1"/>
          <p:nvPr/>
        </p:nvSpPr>
        <p:spPr>
          <a:xfrm>
            <a:off x="13030200" y="5905500"/>
            <a:ext cx="1371600" cy="46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6984D-E5CB-02A1-B599-E85F227DC5F0}"/>
              </a:ext>
            </a:extLst>
          </p:cNvPr>
          <p:cNvGrpSpPr/>
          <p:nvPr/>
        </p:nvGrpSpPr>
        <p:grpSpPr>
          <a:xfrm>
            <a:off x="1687088" y="2002564"/>
            <a:ext cx="14913825" cy="3614872"/>
            <a:chOff x="1687088" y="2002564"/>
            <a:chExt cx="14913825" cy="36148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78CBB1-72EE-0EDF-559E-3A23D8E5CA28}"/>
                </a:ext>
              </a:extLst>
            </p:cNvPr>
            <p:cNvGrpSpPr/>
            <p:nvPr/>
          </p:nvGrpSpPr>
          <p:grpSpPr>
            <a:xfrm>
              <a:off x="5651888" y="2002564"/>
              <a:ext cx="3019425" cy="3614872"/>
              <a:chOff x="0" y="1724308"/>
              <a:chExt cx="3019425" cy="3614872"/>
            </a:xfrm>
          </p:grpSpPr>
          <p:pic>
            <p:nvPicPr>
              <p:cNvPr id="46" name="Picture 45" descr="A map of a large area&#10;&#10;AI-generated content may be incorrect.">
                <a:extLst>
                  <a:ext uri="{FF2B5EF4-FFF2-40B4-BE49-F238E27FC236}">
                    <a16:creationId xmlns:a16="http://schemas.microsoft.com/office/drawing/2014/main" id="{B1028FB9-2455-89C0-7683-FDA518376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98CFB-FEDA-7C03-8AD3-5B9F2EDBCBC5}"/>
                  </a:ext>
                </a:extLst>
              </p:cNvPr>
              <p:cNvSpPr txBox="1"/>
              <p:nvPr/>
            </p:nvSpPr>
            <p:spPr>
              <a:xfrm>
                <a:off x="1165708" y="4969848"/>
                <a:ext cx="68800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SAVI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CB3886-02AA-9393-0DF8-D84660DB924A}"/>
                </a:ext>
              </a:extLst>
            </p:cNvPr>
            <p:cNvGrpSpPr/>
            <p:nvPr/>
          </p:nvGrpSpPr>
          <p:grpSpPr>
            <a:xfrm>
              <a:off x="9616688" y="2002564"/>
              <a:ext cx="3019425" cy="3614872"/>
              <a:chOff x="5779167" y="1724308"/>
              <a:chExt cx="3019425" cy="3614872"/>
            </a:xfrm>
          </p:grpSpPr>
          <p:pic>
            <p:nvPicPr>
              <p:cNvPr id="34" name="Picture 33" descr="A green and yellow map&#10;&#10;AI-generated content may be incorrect.">
                <a:extLst>
                  <a:ext uri="{FF2B5EF4-FFF2-40B4-BE49-F238E27FC236}">
                    <a16:creationId xmlns:a16="http://schemas.microsoft.com/office/drawing/2014/main" id="{26022125-9D00-0C03-623D-8F05B522D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9167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7D3CCC-A3DF-2A59-EE09-ED43AE93FB44}"/>
                  </a:ext>
                </a:extLst>
              </p:cNvPr>
              <p:cNvSpPr txBox="1"/>
              <p:nvPr/>
            </p:nvSpPr>
            <p:spPr>
              <a:xfrm>
                <a:off x="7010598" y="4969848"/>
                <a:ext cx="55656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EVI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2D4F39-8D42-45ED-0C3C-D84A384CE0FE}"/>
                </a:ext>
              </a:extLst>
            </p:cNvPr>
            <p:cNvGrpSpPr/>
            <p:nvPr/>
          </p:nvGrpSpPr>
          <p:grpSpPr>
            <a:xfrm>
              <a:off x="13581488" y="2002564"/>
              <a:ext cx="3019425" cy="3614872"/>
              <a:chOff x="-3670345" y="1724308"/>
              <a:chExt cx="3019425" cy="3614872"/>
            </a:xfrm>
          </p:grpSpPr>
          <p:pic>
            <p:nvPicPr>
              <p:cNvPr id="38" name="Picture 37" descr="A map of a continent&#10;&#10;AI-generated content may be incorrect.">
                <a:extLst>
                  <a:ext uri="{FF2B5EF4-FFF2-40B4-BE49-F238E27FC236}">
                    <a16:creationId xmlns:a16="http://schemas.microsoft.com/office/drawing/2014/main" id="{DE9960A2-C4F7-44ED-B622-0E1D9C164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70345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D5343-3DA3-0923-77D7-566E3B1FAD11}"/>
                  </a:ext>
                </a:extLst>
              </p:cNvPr>
              <p:cNvSpPr txBox="1"/>
              <p:nvPr/>
            </p:nvSpPr>
            <p:spPr>
              <a:xfrm>
                <a:off x="-2571162" y="4969848"/>
                <a:ext cx="82105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NDMI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DF71E-8CA1-4125-9819-95BBBD9E275E}"/>
                </a:ext>
              </a:extLst>
            </p:cNvPr>
            <p:cNvGrpSpPr/>
            <p:nvPr/>
          </p:nvGrpSpPr>
          <p:grpSpPr>
            <a:xfrm>
              <a:off x="1687088" y="2002564"/>
              <a:ext cx="3019425" cy="3614872"/>
              <a:chOff x="8843562" y="1724308"/>
              <a:chExt cx="3019425" cy="3614872"/>
            </a:xfrm>
          </p:grpSpPr>
          <p:pic>
            <p:nvPicPr>
              <p:cNvPr id="42" name="Picture 41" descr="A yellow and orange map&#10;&#10;AI-generated content may be incorrect.">
                <a:extLst>
                  <a:ext uri="{FF2B5EF4-FFF2-40B4-BE49-F238E27FC236}">
                    <a16:creationId xmlns:a16="http://schemas.microsoft.com/office/drawing/2014/main" id="{5700A5DA-A960-F82B-7ABB-DEC7E7AD9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3562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33EEF-4724-8187-EE35-2E2A42CE5FBD}"/>
                  </a:ext>
                </a:extLst>
              </p:cNvPr>
              <p:cNvSpPr txBox="1"/>
              <p:nvPr/>
            </p:nvSpPr>
            <p:spPr>
              <a:xfrm>
                <a:off x="9973202" y="4969848"/>
                <a:ext cx="76014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NDVI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41D918-EFBE-C44C-7682-A543CE594F47}"/>
              </a:ext>
            </a:extLst>
          </p:cNvPr>
          <p:cNvGrpSpPr/>
          <p:nvPr/>
        </p:nvGrpSpPr>
        <p:grpSpPr>
          <a:xfrm>
            <a:off x="3669487" y="5905500"/>
            <a:ext cx="10949025" cy="3614872"/>
            <a:chOff x="1687088" y="6024345"/>
            <a:chExt cx="10949025" cy="36148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897731-3E14-2CC2-3DFD-91763B283DB9}"/>
                </a:ext>
              </a:extLst>
            </p:cNvPr>
            <p:cNvGrpSpPr/>
            <p:nvPr/>
          </p:nvGrpSpPr>
          <p:grpSpPr>
            <a:xfrm>
              <a:off x="5651888" y="6024345"/>
              <a:ext cx="3019425" cy="3614872"/>
              <a:chOff x="2845669" y="1724308"/>
              <a:chExt cx="3019425" cy="3614872"/>
            </a:xfrm>
          </p:grpSpPr>
          <p:pic>
            <p:nvPicPr>
              <p:cNvPr id="44" name="Picture 43" descr="A pink and blue map&#10;&#10;AI-generated content may be incorrect.">
                <a:extLst>
                  <a:ext uri="{FF2B5EF4-FFF2-40B4-BE49-F238E27FC236}">
                    <a16:creationId xmlns:a16="http://schemas.microsoft.com/office/drawing/2014/main" id="{333EC4FF-F690-79AD-5F2F-0E4F0F5D5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5669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38F502-BEE2-55FC-E2FF-F4367D8F4946}"/>
                  </a:ext>
                </a:extLst>
              </p:cNvPr>
              <p:cNvSpPr txBox="1"/>
              <p:nvPr/>
            </p:nvSpPr>
            <p:spPr>
              <a:xfrm>
                <a:off x="3936036" y="4969848"/>
                <a:ext cx="838691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NDWI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FEC04A-25BE-2140-D38A-595A13533AC1}"/>
                </a:ext>
              </a:extLst>
            </p:cNvPr>
            <p:cNvGrpSpPr/>
            <p:nvPr/>
          </p:nvGrpSpPr>
          <p:grpSpPr>
            <a:xfrm>
              <a:off x="9616688" y="6024345"/>
              <a:ext cx="3019425" cy="3614872"/>
              <a:chOff x="14987241" y="1724308"/>
              <a:chExt cx="3019425" cy="3614872"/>
            </a:xfrm>
          </p:grpSpPr>
          <p:pic>
            <p:nvPicPr>
              <p:cNvPr id="36" name="Picture 35" descr="A yellow and red map&#10;&#10;AI-generated content may be incorrect.">
                <a:extLst>
                  <a:ext uri="{FF2B5EF4-FFF2-40B4-BE49-F238E27FC236}">
                    <a16:creationId xmlns:a16="http://schemas.microsoft.com/office/drawing/2014/main" id="{84EBB9A2-54A7-6112-74F6-B71B17278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87241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EF548E-1146-E240-0864-3E77B2E93E1F}"/>
                  </a:ext>
                </a:extLst>
              </p:cNvPr>
              <p:cNvSpPr txBox="1"/>
              <p:nvPr/>
            </p:nvSpPr>
            <p:spPr>
              <a:xfrm>
                <a:off x="16172185" y="4969848"/>
                <a:ext cx="64953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NBR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5B60502-331B-2796-F3C6-90038FD567F0}"/>
                </a:ext>
              </a:extLst>
            </p:cNvPr>
            <p:cNvGrpSpPr/>
            <p:nvPr/>
          </p:nvGrpSpPr>
          <p:grpSpPr>
            <a:xfrm>
              <a:off x="1687088" y="6024345"/>
              <a:ext cx="3019425" cy="3614872"/>
              <a:chOff x="12206287" y="1724308"/>
              <a:chExt cx="3019425" cy="3614872"/>
            </a:xfrm>
          </p:grpSpPr>
          <p:pic>
            <p:nvPicPr>
              <p:cNvPr id="9" name="Picture 8" descr="A map of a continent&#10;&#10;AI-generated content may be incorrect.">
                <a:extLst>
                  <a:ext uri="{FF2B5EF4-FFF2-40B4-BE49-F238E27FC236}">
                    <a16:creationId xmlns:a16="http://schemas.microsoft.com/office/drawing/2014/main" id="{4465C212-8283-BFC8-F718-406D3E276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06287" y="1724308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522D5-7120-2973-28BC-D3115DEA1F22}"/>
                  </a:ext>
                </a:extLst>
              </p:cNvPr>
              <p:cNvSpPr txBox="1"/>
              <p:nvPr/>
            </p:nvSpPr>
            <p:spPr>
              <a:xfrm>
                <a:off x="13338332" y="4969848"/>
                <a:ext cx="75533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LSWI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C5D7F8FC-098F-9FBA-3BA8-360593E42515}"/>
              </a:ext>
            </a:extLst>
          </p:cNvPr>
          <p:cNvGrpSpPr/>
          <p:nvPr/>
        </p:nvGrpSpPr>
        <p:grpSpPr>
          <a:xfrm>
            <a:off x="3669487" y="5905500"/>
            <a:ext cx="10949025" cy="3614872"/>
            <a:chOff x="-1828879" y="-4917757"/>
            <a:chExt cx="10949025" cy="36148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F398152-888F-ED28-A097-C9968C1C4941}"/>
                </a:ext>
              </a:extLst>
            </p:cNvPr>
            <p:cNvGrpSpPr/>
            <p:nvPr/>
          </p:nvGrpSpPr>
          <p:grpSpPr>
            <a:xfrm>
              <a:off x="2135921" y="-4917757"/>
              <a:ext cx="3019425" cy="3614872"/>
              <a:chOff x="2015773" y="-4917757"/>
              <a:chExt cx="3019425" cy="3614872"/>
            </a:xfrm>
          </p:grpSpPr>
          <p:pic>
            <p:nvPicPr>
              <p:cNvPr id="15" name="Picture 14" descr="A green and yellow map&#10;&#10;AI-generated content may be incorrect.">
                <a:extLst>
                  <a:ext uri="{FF2B5EF4-FFF2-40B4-BE49-F238E27FC236}">
                    <a16:creationId xmlns:a16="http://schemas.microsoft.com/office/drawing/2014/main" id="{A33A34F1-CA89-5D6D-F805-B3257AFF2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5773" y="-4917757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18805B-6A7D-9441-E8E9-3C1FAAB06B85}"/>
                  </a:ext>
                </a:extLst>
              </p:cNvPr>
              <p:cNvSpPr txBox="1"/>
              <p:nvPr/>
            </p:nvSpPr>
            <p:spPr>
              <a:xfrm>
                <a:off x="3238387" y="-1672217"/>
                <a:ext cx="57419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VCI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402FF5-9277-3919-22D9-D3D5D70BACD9}"/>
                </a:ext>
              </a:extLst>
            </p:cNvPr>
            <p:cNvGrpSpPr/>
            <p:nvPr/>
          </p:nvGrpSpPr>
          <p:grpSpPr>
            <a:xfrm>
              <a:off x="-1828879" y="-4917757"/>
              <a:ext cx="3019425" cy="3614872"/>
              <a:chOff x="-1204913" y="-4917757"/>
              <a:chExt cx="3019425" cy="3614872"/>
            </a:xfrm>
          </p:grpSpPr>
          <p:pic>
            <p:nvPicPr>
              <p:cNvPr id="16" name="Picture 15" descr="A map of a country&#10;&#10;AI-generated content may be incorrect.">
                <a:extLst>
                  <a:ext uri="{FF2B5EF4-FFF2-40B4-BE49-F238E27FC236}">
                    <a16:creationId xmlns:a16="http://schemas.microsoft.com/office/drawing/2014/main" id="{017415BF-FB55-FB37-0EF8-AE9D89953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04913" y="-4917757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462867-384D-E5B1-E481-3C08620F3E1C}"/>
                  </a:ext>
                </a:extLst>
              </p:cNvPr>
              <p:cNvSpPr txBox="1"/>
              <p:nvPr/>
            </p:nvSpPr>
            <p:spPr>
              <a:xfrm>
                <a:off x="19304" y="-1672217"/>
                <a:ext cx="57099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TCI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B16D1FE-E323-688E-3E9C-B3A645144F2D}"/>
                </a:ext>
              </a:extLst>
            </p:cNvPr>
            <p:cNvGrpSpPr/>
            <p:nvPr/>
          </p:nvGrpSpPr>
          <p:grpSpPr>
            <a:xfrm>
              <a:off x="6100721" y="-4917757"/>
              <a:ext cx="3019425" cy="3614872"/>
              <a:chOff x="5349848" y="-4917757"/>
              <a:chExt cx="3019425" cy="3614872"/>
            </a:xfrm>
          </p:grpSpPr>
          <p:pic>
            <p:nvPicPr>
              <p:cNvPr id="7" name="Picture 6" descr="A white map with red spots&#10;&#10;AI-generated content may be incorrect.">
                <a:extLst>
                  <a:ext uri="{FF2B5EF4-FFF2-40B4-BE49-F238E27FC236}">
                    <a16:creationId xmlns:a16="http://schemas.microsoft.com/office/drawing/2014/main" id="{662574F1-7956-4F57-21EB-A35EB22EC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9848" y="-4917757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11FA69-6A11-449F-E5DB-BBF67E65D314}"/>
                  </a:ext>
                </a:extLst>
              </p:cNvPr>
              <p:cNvSpPr txBox="1"/>
              <p:nvPr/>
            </p:nvSpPr>
            <p:spPr>
              <a:xfrm>
                <a:off x="6087554" y="-1672217"/>
                <a:ext cx="154401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FIRE_LABEL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287110-01AB-E300-8326-75622F2A15AF}"/>
              </a:ext>
            </a:extLst>
          </p:cNvPr>
          <p:cNvGrpSpPr/>
          <p:nvPr/>
        </p:nvGrpSpPr>
        <p:grpSpPr>
          <a:xfrm>
            <a:off x="1687087" y="2031272"/>
            <a:ext cx="14913825" cy="3654941"/>
            <a:chOff x="1687088" y="1765300"/>
            <a:chExt cx="14913825" cy="365494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4B78012-AF2F-68B7-741B-EF6419EAC16F}"/>
                </a:ext>
              </a:extLst>
            </p:cNvPr>
            <p:cNvGrpSpPr/>
            <p:nvPr/>
          </p:nvGrpSpPr>
          <p:grpSpPr>
            <a:xfrm>
              <a:off x="13581488" y="1765300"/>
              <a:ext cx="3019425" cy="3654941"/>
              <a:chOff x="13581488" y="1765300"/>
              <a:chExt cx="3019425" cy="3654941"/>
            </a:xfrm>
          </p:grpSpPr>
          <p:pic>
            <p:nvPicPr>
              <p:cNvPr id="11" name="Picture 10" descr="A yellow and blue smoke&#10;&#10;AI-generated content may be incorrect.">
                <a:extLst>
                  <a:ext uri="{FF2B5EF4-FFF2-40B4-BE49-F238E27FC236}">
                    <a16:creationId xmlns:a16="http://schemas.microsoft.com/office/drawing/2014/main" id="{9AFD07A7-1F96-149F-B0D9-854A0FF5F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1488" y="1765300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9802F3-CB8F-2084-EC04-FA3305685426}"/>
                  </a:ext>
                </a:extLst>
              </p:cNvPr>
              <p:cNvSpPr txBox="1"/>
              <p:nvPr/>
            </p:nvSpPr>
            <p:spPr>
              <a:xfrm>
                <a:off x="14792881" y="5050909"/>
                <a:ext cx="59663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LST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880ECC7-9BCF-C102-A819-F1E3AF1A45A8}"/>
                </a:ext>
              </a:extLst>
            </p:cNvPr>
            <p:cNvGrpSpPr/>
            <p:nvPr/>
          </p:nvGrpSpPr>
          <p:grpSpPr>
            <a:xfrm>
              <a:off x="5652523" y="1765300"/>
              <a:ext cx="3019425" cy="3614872"/>
              <a:chOff x="5652523" y="1765300"/>
              <a:chExt cx="3019425" cy="3614872"/>
            </a:xfrm>
          </p:grpSpPr>
          <p:pic>
            <p:nvPicPr>
              <p:cNvPr id="13" name="Picture 12" descr="A white and orange map&#10;&#10;AI-generated content may be incorrect.">
                <a:extLst>
                  <a:ext uri="{FF2B5EF4-FFF2-40B4-BE49-F238E27FC236}">
                    <a16:creationId xmlns:a16="http://schemas.microsoft.com/office/drawing/2014/main" id="{2E853ABD-1EB1-18ED-5210-D7BE26CA2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523" y="1765300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29252D-6B36-9CC4-E07A-83666F714C63}"/>
                  </a:ext>
                </a:extLst>
              </p:cNvPr>
              <p:cNvSpPr txBox="1"/>
              <p:nvPr/>
            </p:nvSpPr>
            <p:spPr>
              <a:xfrm>
                <a:off x="6704418" y="5010840"/>
                <a:ext cx="91563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SLOPE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7B67095-1D55-EB3F-7928-84D0AEB0BA1B}"/>
                </a:ext>
              </a:extLst>
            </p:cNvPr>
            <p:cNvGrpSpPr/>
            <p:nvPr/>
          </p:nvGrpSpPr>
          <p:grpSpPr>
            <a:xfrm>
              <a:off x="9617958" y="1765300"/>
              <a:ext cx="3017520" cy="3614872"/>
              <a:chOff x="9617958" y="1765300"/>
              <a:chExt cx="3017520" cy="3614872"/>
            </a:xfrm>
          </p:grpSpPr>
          <p:pic>
            <p:nvPicPr>
              <p:cNvPr id="6" name="Picture 5" descr="A map of a mountain range&#10;&#10;Description automatically generated">
                <a:extLst>
                  <a:ext uri="{FF2B5EF4-FFF2-40B4-BE49-F238E27FC236}">
                    <a16:creationId xmlns:a16="http://schemas.microsoft.com/office/drawing/2014/main" id="{EBAFC2E7-B7FB-A70E-EACE-5A713FF8F0F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7958" y="1765300"/>
                <a:ext cx="3017520" cy="34198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11FFD0-EFE0-C495-4024-DDCD2CAC1EB2}"/>
                  </a:ext>
                </a:extLst>
              </p:cNvPr>
              <p:cNvSpPr txBox="1"/>
              <p:nvPr/>
            </p:nvSpPr>
            <p:spPr>
              <a:xfrm>
                <a:off x="10599971" y="5010840"/>
                <a:ext cx="105349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ASPECT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5A81122-B0BC-3B2A-0106-633EA02A1AF1}"/>
                </a:ext>
              </a:extLst>
            </p:cNvPr>
            <p:cNvGrpSpPr/>
            <p:nvPr/>
          </p:nvGrpSpPr>
          <p:grpSpPr>
            <a:xfrm>
              <a:off x="1687088" y="1765300"/>
              <a:ext cx="3019425" cy="3599513"/>
              <a:chOff x="1687088" y="1765300"/>
              <a:chExt cx="3019425" cy="3599513"/>
            </a:xfrm>
          </p:grpSpPr>
          <p:pic>
            <p:nvPicPr>
              <p:cNvPr id="5" name="Picture 4" descr="A map of a country&#10;&#10;AI-generated content may be incorrect.">
                <a:extLst>
                  <a:ext uri="{FF2B5EF4-FFF2-40B4-BE49-F238E27FC236}">
                    <a16:creationId xmlns:a16="http://schemas.microsoft.com/office/drawing/2014/main" id="{5626F0ED-826C-90CD-441A-E86837F0D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7088" y="1765300"/>
                <a:ext cx="3019425" cy="3419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6210FA-BDAA-8671-8009-51AD9E5A3178}"/>
                  </a:ext>
                </a:extLst>
              </p:cNvPr>
              <p:cNvSpPr txBox="1"/>
              <p:nvPr/>
            </p:nvSpPr>
            <p:spPr>
              <a:xfrm>
                <a:off x="2843129" y="4995481"/>
                <a:ext cx="71205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VN"/>
                  <a:t>DEM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089DB6-4E7C-5C26-D222-3EB2472F5FE3}"/>
              </a:ext>
            </a:extLst>
          </p:cNvPr>
          <p:cNvSpPr txBox="1"/>
          <p:nvPr/>
        </p:nvSpPr>
        <p:spPr>
          <a:xfrm>
            <a:off x="7548852" y="232064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Kết quả tiền xử lý</a:t>
            </a:r>
          </a:p>
        </p:txBody>
      </p:sp>
    </p:spTree>
    <p:extLst>
      <p:ext uri="{BB962C8B-B14F-4D97-AF65-F5344CB8AC3E}">
        <p14:creationId xmlns:p14="http://schemas.microsoft.com/office/powerpoint/2010/main" val="221524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62098" y="3825240"/>
            <a:ext cx="12163804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XIN CẢM ƠN CÁC THẦY VÀ CÁC BẠN ĐÃ THEO DÕI!!!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1937540" y="232064"/>
            <a:ext cx="1441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Ứng dụng GIS, Viễn thám và Học máy trong Đánh giá Nguy cơ Cháy rừng tại Gia Lai</a:t>
            </a:r>
            <a:endParaRPr lang="en-US" sz="2800" noProof="1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9A03A9-0222-3D1C-986A-31638D428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60903"/>
              </p:ext>
            </p:extLst>
          </p:nvPr>
        </p:nvGraphicFramePr>
        <p:xfrm>
          <a:off x="800100" y="1866900"/>
          <a:ext cx="16687800" cy="703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94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D1BE-1C33-0B10-A7C0-1112E7613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F396ACFD-0D9E-1D71-7515-7BC63FA04CA1}"/>
              </a:ext>
            </a:extLst>
          </p:cNvPr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D94376B-8F5B-3F8E-917E-C6FC40A99D85}"/>
              </a:ext>
            </a:extLst>
          </p:cNvPr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2BE36F64-E988-8F17-AC53-F765450B9130}"/>
              </a:ext>
            </a:extLst>
          </p:cNvPr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4D203-9203-A7E3-E1BF-EBC62F66DDA1}"/>
              </a:ext>
            </a:extLst>
          </p:cNvPr>
          <p:cNvSpPr txBox="1"/>
          <p:nvPr/>
        </p:nvSpPr>
        <p:spPr>
          <a:xfrm>
            <a:off x="8108300" y="23206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Flow Chart</a:t>
            </a:r>
            <a:endParaRPr lang="en-US" sz="2800" noProof="1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F4FE59-888F-A86F-E5FA-C93EF23E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090612"/>
            <a:ext cx="11268075" cy="8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984938"/>
              </p:ext>
            </p:extLst>
          </p:nvPr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8143566" y="232064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Đặt vấn đề</a:t>
            </a:r>
            <a:endParaRPr lang="en-US" sz="280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F12FF37-F5B3-7B2F-B44C-739A55FD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1765300"/>
            <a:ext cx="16417013" cy="77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Gia Lai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tỉnh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có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diện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tích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lớn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thuộc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vùng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Tây Nguyên –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nơi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thường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xuyên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xảy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ra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cháy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vào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mùa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khô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Thiên tai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cháy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gây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thiệt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hại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lớn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về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kinh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tế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sinh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thái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môi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trường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Cần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có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công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cụ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hỗ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trợ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đánh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giá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nguy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cơ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cháy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nhanh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chóng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quy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mô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lớn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Sử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dụng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viễn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thám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học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máy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Lý do</a:t>
            </a:r>
            <a:r>
              <a:rPr lang="en-US" altLang="en-US" sz="2800" b="1"/>
              <a:t> </a:t>
            </a:r>
            <a:r>
              <a:rPr lang="en-US" altLang="en-US" sz="2800" b="1" err="1"/>
              <a:t>c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họn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tỉnh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Gia Lai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Diện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tích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lớn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Nhiều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khu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vực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dễ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bị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tác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động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do con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người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khí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hậu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Dữ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liệu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viễn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thám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phủ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tốt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khu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vực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này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Thời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gian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1/11/2024 – 1/4/2025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800"/>
              <a:t>-&gt;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Đây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mùa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khô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đặc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trưng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tại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Tây Nguyên,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ít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mưa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độ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ẩm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thấp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nguy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cơ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cháy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rừng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cao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nhất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năm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C2AA3-CD2F-C743-330E-9C0134DF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0F588274-AEC5-C928-9080-B76B37527DF0}"/>
              </a:ext>
            </a:extLst>
          </p:cNvPr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13A19B7-0008-D735-FDA9-E58DDA0120EC}"/>
              </a:ext>
            </a:extLst>
          </p:cNvPr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2AE65864-7A6A-0B16-89EE-0D7474EB72A6}"/>
              </a:ext>
            </a:extLst>
          </p:cNvPr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2D628A-929E-7A64-EC2F-4C0424ACD396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B5EC21-6567-C2C0-468C-10D1B5900B04}"/>
              </a:ext>
            </a:extLst>
          </p:cNvPr>
          <p:cNvSpPr txBox="1"/>
          <p:nvPr/>
        </p:nvSpPr>
        <p:spPr>
          <a:xfrm>
            <a:off x="8143566" y="232064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Đặt vấn đề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93D2-9021-BDA4-7FF9-A08256437F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90700"/>
            <a:ext cx="10668000" cy="75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9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676291"/>
              </p:ext>
            </p:extLst>
          </p:nvPr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5400828" y="232064"/>
            <a:ext cx="748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/>
              <a:t>Lượng mưa tại Gia Lai – minh họa mùa khô</a:t>
            </a:r>
            <a:endParaRPr lang="en-US" sz="2800" b="1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F12FF37-F5B3-7B2F-B44C-739A55FD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93" y="1765300"/>
            <a:ext cx="16417013" cy="13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800"/>
              <a:t>Giai đoạn tháng 11 đến tháng 4 có lượng mưa </a:t>
            </a:r>
            <a:r>
              <a:rPr lang="vi-VN" sz="2800" b="1"/>
              <a:t>rất thấp</a:t>
            </a:r>
            <a:r>
              <a:rPr lang="vi-VN" sz="2800"/>
              <a:t>, cho thấy </a:t>
            </a:r>
            <a:r>
              <a:rPr lang="vi-VN" sz="2800" b="1"/>
              <a:t>mùa khô rõ rệt</a:t>
            </a:r>
            <a:r>
              <a:rPr lang="vi-VN" sz="2800"/>
              <a:t>, là thời điểm dễ xảy ra cháy rừng.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BE9A0-0398-BE3A-C64F-A01E9B0ED88B}"/>
              </a:ext>
            </a:extLst>
          </p:cNvPr>
          <p:cNvSpPr txBox="1"/>
          <p:nvPr/>
        </p:nvSpPr>
        <p:spPr>
          <a:xfrm>
            <a:off x="7318018" y="9338350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/>
              <a:t>Nguồn</a:t>
            </a:r>
            <a:r>
              <a:rPr lang="en-US" i="1"/>
              <a:t>: Climate Hazards Center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27D9E-0F6E-367F-AD40-452F9C15522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36" y="3080916"/>
            <a:ext cx="11339929" cy="62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037171"/>
              </p:ext>
            </p:extLst>
          </p:nvPr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7710755" y="232064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Dữ liệu sử dụng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2BC64F-5D00-CB68-7B22-F32325CD8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73322"/>
              </p:ext>
            </p:extLst>
          </p:nvPr>
        </p:nvGraphicFramePr>
        <p:xfrm>
          <a:off x="934113" y="1765300"/>
          <a:ext cx="16417015" cy="751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403">
                  <a:extLst>
                    <a:ext uri="{9D8B030D-6E8A-4147-A177-3AD203B41FA5}">
                      <a16:colId xmlns:a16="http://schemas.microsoft.com/office/drawing/2014/main" val="4200886118"/>
                    </a:ext>
                  </a:extLst>
                </a:gridCol>
                <a:gridCol w="3283403">
                  <a:extLst>
                    <a:ext uri="{9D8B030D-6E8A-4147-A177-3AD203B41FA5}">
                      <a16:colId xmlns:a16="http://schemas.microsoft.com/office/drawing/2014/main" val="2615581804"/>
                    </a:ext>
                  </a:extLst>
                </a:gridCol>
                <a:gridCol w="3283403">
                  <a:extLst>
                    <a:ext uri="{9D8B030D-6E8A-4147-A177-3AD203B41FA5}">
                      <a16:colId xmlns:a16="http://schemas.microsoft.com/office/drawing/2014/main" val="4170689056"/>
                    </a:ext>
                  </a:extLst>
                </a:gridCol>
                <a:gridCol w="3283403">
                  <a:extLst>
                    <a:ext uri="{9D8B030D-6E8A-4147-A177-3AD203B41FA5}">
                      <a16:colId xmlns:a16="http://schemas.microsoft.com/office/drawing/2014/main" val="3871433429"/>
                    </a:ext>
                  </a:extLst>
                </a:gridCol>
                <a:gridCol w="3283403">
                  <a:extLst>
                    <a:ext uri="{9D8B030D-6E8A-4147-A177-3AD203B41FA5}">
                      <a16:colId xmlns:a16="http://schemas.microsoft.com/office/drawing/2014/main" val="1539758701"/>
                    </a:ext>
                  </a:extLst>
                </a:gridCol>
              </a:tblGrid>
              <a:tr h="9390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Tên dữ liệu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Nguồn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Độ phân giải không gian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Độ phân giải thời gian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Mục đích sử dụng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99607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Sentinel-2 SR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Copernicus (ESA)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10m – 20m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 ngày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Tính toán chỉ số thực vật, độ ẩm đất, v.v.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458681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MODIS LST (MOD11A2)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 ngày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Nhiệt độ bề mặt đất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292706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MODIS Fire (MOD14A1)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Ghi nhận điểm cháy (gán nhãn cháy thực tế)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331357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ALOS PALSAR DEM (SRTM)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thay đổi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Địa hình (độ dốc, hướng dốc)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259529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CHIRPS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Climate Hazards Group (UCSB)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~5km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Lượng mưa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014302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ERA5-Land Wind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ECMWF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~9km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Tốc độ gió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06650"/>
                  </a:ext>
                </a:extLst>
              </a:tr>
              <a:tr h="939006">
                <a:tc>
                  <a:txBody>
                    <a:bodyPr/>
                    <a:lstStyle/>
                    <a:p>
                      <a:r>
                        <a:rPr lang="en-US" b="1"/>
                        <a:t>Biên giới hành chính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geoBoundaries (Humdata)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Đa cấp hành chính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Cập nhật định kỳ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Ranh giới hành chính tỉnh Gia Lai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8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64403"/>
              </p:ext>
            </p:extLst>
          </p:nvPr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4387730" y="232064"/>
            <a:ext cx="951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Tiền xử lý ảnh vệ tinh (Sentinel-2 Surface Reflectance)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88DE49-77AF-8279-AD0F-96C0794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4" y="1798918"/>
            <a:ext cx="16417013" cy="260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Lọc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khu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vực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Gia Lai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thời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gian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(1/11/2024 – </a:t>
            </a:r>
            <a:r>
              <a:rPr lang="en-US" altLang="en-US" sz="2800"/>
              <a:t>1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/4/2025)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Loại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bỏ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mây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bằng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trường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</a:rPr>
              <a:t>MSK_CLDPRB &lt; 30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Chọn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bands: 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B2 (Blue), B3 (Green), B4 (Red), B8 (NIR), B11, B12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Tạo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ảnh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median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cắt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theo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ranh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giới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D2385D-2E27-55D0-288F-47D0457C1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8593"/>
              </p:ext>
            </p:extLst>
          </p:nvPr>
        </p:nvGraphicFramePr>
        <p:xfrm>
          <a:off x="934114" y="4491614"/>
          <a:ext cx="1641701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sentinel = ee.ImageCollection("COPERNICUS/S2_SR")</a:t>
                      </a:r>
                    </a:p>
                    <a:p>
                      <a:r>
                        <a:rPr lang="en-US" sz="1800" i="0"/>
                        <a:t>  .filterBounds(gia_lai)</a:t>
                      </a:r>
                    </a:p>
                    <a:p>
                      <a:r>
                        <a:rPr lang="en-US" sz="1800" i="0"/>
                        <a:t>  .filterDate(startDate, endDate)</a:t>
                      </a:r>
                    </a:p>
                    <a:p>
                      <a:r>
                        <a:rPr lang="en-US" sz="1800" i="0"/>
                        <a:t>  .filterMetadata("CLOUDY_PIXEL_PERCENTAGE", "less_than", 10)</a:t>
                      </a:r>
                    </a:p>
                    <a:p>
                      <a:r>
                        <a:rPr lang="en-US" sz="1800" i="0"/>
                        <a:t>  .map(maskClouds)</a:t>
                      </a:r>
                    </a:p>
                    <a:p>
                      <a:r>
                        <a:rPr lang="en-US" sz="1800" i="0"/>
                        <a:t>  .select(["B2", "B3", "B4", "B8", "B11", "B12"])</a:t>
                      </a:r>
                    </a:p>
                    <a:p>
                      <a:r>
                        <a:rPr lang="en-US" sz="1800" i="0"/>
                        <a:t>  .median()</a:t>
                      </a:r>
                    </a:p>
                    <a:p>
                      <a:r>
                        <a:rPr lang="en-US" sz="1800" i="0"/>
                        <a:t>  .clip(gia_lai);</a:t>
                      </a:r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1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51127" y="70754"/>
            <a:ext cx="858378" cy="858378"/>
          </a:xfrm>
          <a:custGeom>
            <a:avLst/>
            <a:gdLst/>
            <a:ahLst/>
            <a:cxnLst/>
            <a:rect l="l" t="t" r="r" b="b"/>
            <a:pathLst>
              <a:path w="858378" h="858378">
                <a:moveTo>
                  <a:pt x="0" y="0"/>
                </a:moveTo>
                <a:lnTo>
                  <a:pt x="858378" y="0"/>
                </a:lnTo>
                <a:lnTo>
                  <a:pt x="858378" y="858377"/>
                </a:lnTo>
                <a:lnTo>
                  <a:pt x="0" y="858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200" y="71217"/>
            <a:ext cx="857914" cy="857914"/>
          </a:xfrm>
          <a:custGeom>
            <a:avLst/>
            <a:gdLst/>
            <a:ahLst/>
            <a:cxnLst/>
            <a:rect l="l" t="t" r="r" b="b"/>
            <a:pathLst>
              <a:path w="857914" h="857914">
                <a:moveTo>
                  <a:pt x="0" y="0"/>
                </a:moveTo>
                <a:lnTo>
                  <a:pt x="857914" y="0"/>
                </a:lnTo>
                <a:lnTo>
                  <a:pt x="857914" y="857914"/>
                </a:lnTo>
                <a:lnTo>
                  <a:pt x="0" y="85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0" y="1009650"/>
            <a:ext cx="18288000" cy="19050"/>
          </a:xfrm>
          <a:prstGeom prst="line">
            <a:avLst/>
          </a:prstGeom>
          <a:ln w="38100" cap="flat">
            <a:solidFill>
              <a:srgbClr val="273E6A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45BFF2-BA27-FACD-B6AE-80B26B68C379}"/>
              </a:ext>
            </a:extLst>
          </p:cNvPr>
          <p:cNvGraphicFramePr/>
          <p:nvPr/>
        </p:nvGraphicFramePr>
        <p:xfrm>
          <a:off x="304800" y="1079500"/>
          <a:ext cx="17678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5EEF1B-A254-5E54-1EFD-53D22C8A8686}"/>
              </a:ext>
            </a:extLst>
          </p:cNvPr>
          <p:cNvSpPr txBox="1"/>
          <p:nvPr/>
        </p:nvSpPr>
        <p:spPr>
          <a:xfrm>
            <a:off x="6923681" y="232064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Tính toán chỉ số thực vật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88DE49-77AF-8279-AD0F-96C0794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13" y="1765300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800" b="1"/>
              <a:t>Chỉ số thực vật cơ bản</a:t>
            </a:r>
            <a:endParaRPr lang="vi-VN" sz="280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b="1"/>
              <a:t>NDVI, NDWI, LSWI</a:t>
            </a:r>
            <a:r>
              <a:rPr lang="vi-VN" sz="2800"/>
              <a:t> – đánh giá tình trạng và độ ẩm thực vật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D2385D-2E27-55D0-288F-47D0457C1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5752"/>
              </p:ext>
            </p:extLst>
          </p:nvPr>
        </p:nvGraphicFramePr>
        <p:xfrm>
          <a:off x="934113" y="2770207"/>
          <a:ext cx="1641701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ndvi = sentinel.normalizedDifference(["B8", "B4"]).rename("NDVI");</a:t>
                      </a:r>
                    </a:p>
                    <a:p>
                      <a:r>
                        <a:rPr lang="en-US" sz="1800" i="0"/>
                        <a:t>var ndwi = sentinel.normalizedDifference(["B3", "B8"]).rename("NDWI");</a:t>
                      </a:r>
                    </a:p>
                    <a:p>
                      <a:r>
                        <a:rPr lang="en-US" sz="1800" i="0"/>
                        <a:t>var lswi = sentinel.normalizedDifference(["B8", "B11"]).rename("LSWI");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6E64C7-1033-0E83-0C43-B82873C7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93" y="4044241"/>
            <a:ext cx="16417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vi-VN" sz="2800" b="1"/>
              <a:t>Chỉ số nâng cao</a:t>
            </a:r>
            <a:endParaRPr lang="vi-VN" sz="280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b="1"/>
              <a:t>EVI, SAVI, NBR, NDMI</a:t>
            </a:r>
            <a:r>
              <a:rPr lang="vi-VN" sz="2800"/>
              <a:t> – tăng cường độ chính xác đánh giá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6FF502-BF9A-6FE7-20B5-0DBEBF7A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2952"/>
              </p:ext>
            </p:extLst>
          </p:nvPr>
        </p:nvGraphicFramePr>
        <p:xfrm>
          <a:off x="935492" y="5049148"/>
          <a:ext cx="16417013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013">
                  <a:extLst>
                    <a:ext uri="{9D8B030D-6E8A-4147-A177-3AD203B41FA5}">
                      <a16:colId xmlns:a16="http://schemas.microsoft.com/office/drawing/2014/main" val="22502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/>
                        <a:t>var evi = sentinel.expression(</a:t>
                      </a:r>
                    </a:p>
                    <a:p>
                      <a:r>
                        <a:rPr lang="en-US" sz="1800" i="0"/>
                        <a:t>    '2.5 * ((NIR - RED) / (NIR + 6 * RED - 7.5 * BLUE + 1))', {</a:t>
                      </a:r>
                    </a:p>
                    <a:p>
                      <a:r>
                        <a:rPr lang="en-US" sz="1800" i="0"/>
                        <a:t>    'NIR': sentinel.select('B8'),</a:t>
                      </a:r>
                    </a:p>
                    <a:p>
                      <a:r>
                        <a:rPr lang="en-US" sz="1800" i="0"/>
                        <a:t>    'RED': sentinel.select('B4'),</a:t>
                      </a:r>
                    </a:p>
                    <a:p>
                      <a:r>
                        <a:rPr lang="en-US" sz="1800" i="0"/>
                        <a:t>    'BLUE': sentinel.select('B2')</a:t>
                      </a:r>
                    </a:p>
                    <a:p>
                      <a:r>
                        <a:rPr lang="en-US" sz="1800" i="0"/>
                        <a:t>}).rename('EVI');</a:t>
                      </a:r>
                    </a:p>
                    <a:p>
                      <a:r>
                        <a:rPr lang="en-US" sz="1800" i="0"/>
                        <a:t>var savi = sentinel.expression(</a:t>
                      </a:r>
                    </a:p>
                    <a:p>
                      <a:r>
                        <a:rPr lang="en-US" sz="1800" i="0"/>
                        <a:t>    '((NIR - RED) * (1 + L)) / (NIR + RED + L)', {</a:t>
                      </a:r>
                    </a:p>
                    <a:p>
                      <a:r>
                        <a:rPr lang="en-US" sz="1800" i="0"/>
                        <a:t>    'NIR': sentinel.select('B8'),</a:t>
                      </a:r>
                    </a:p>
                    <a:p>
                      <a:r>
                        <a:rPr lang="en-US" sz="1800" i="0"/>
                        <a:t>    'RED': sentinel.select('B4'),</a:t>
                      </a:r>
                    </a:p>
                    <a:p>
                      <a:r>
                        <a:rPr lang="en-US" sz="1800" i="0"/>
                        <a:t>    'L': 0.5</a:t>
                      </a:r>
                    </a:p>
                    <a:p>
                      <a:r>
                        <a:rPr lang="en-US" sz="1800" i="0"/>
                        <a:t>}).rename('SAVI');</a:t>
                      </a:r>
                    </a:p>
                    <a:p>
                      <a:r>
                        <a:rPr lang="en-US" sz="1800" i="0"/>
                        <a:t>var nbr = sentinel.normalizedDifference(["B8", "B12"]).rename("NBR");</a:t>
                      </a:r>
                    </a:p>
                    <a:p>
                      <a:r>
                        <a:rPr lang="en-US" sz="1800" i="0"/>
                        <a:t>var ndmi = sentinel.normalizedDifference(["B11", "B8"]).rename("NDMI");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060647"/>
      </p:ext>
    </p:extLst>
  </p:cSld>
  <p:clrMapOvr>
    <a:masterClrMapping/>
  </p:clrMapOvr>
</p:sld>
</file>

<file path=ppt/theme/theme1.xml><?xml version="1.0" encoding="utf-8"?>
<a:theme xmlns:a="http://schemas.openxmlformats.org/drawingml/2006/main" name="SA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E">
      <a:majorFont>
        <a:latin typeface="Lora Bold"/>
        <a:ea typeface=""/>
        <a:cs typeface=""/>
      </a:majorFont>
      <a:minorFont>
        <a:latin typeface="Lo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1810</Words>
  <Application>Microsoft Office PowerPoint</Application>
  <PresentationFormat>Custom</PresentationFormat>
  <Paragraphs>249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Lora</vt:lpstr>
      <vt:lpstr>Lora Bold</vt:lpstr>
      <vt:lpstr>Aptos</vt:lpstr>
      <vt:lpstr>SAE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Nhap-mon-vien-tham</dc:title>
  <cp:lastModifiedBy>Lương Ốc</cp:lastModifiedBy>
  <cp:revision>177</cp:revision>
  <dcterms:created xsi:type="dcterms:W3CDTF">2006-08-16T00:00:00Z</dcterms:created>
  <dcterms:modified xsi:type="dcterms:W3CDTF">2025-04-09T03:28:59Z</dcterms:modified>
  <dc:identifier>DAGZn2TZc64</dc:identifier>
</cp:coreProperties>
</file>