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1"/>
  </p:sldMasterIdLst>
  <p:notesMasterIdLst>
    <p:notesMasterId r:id="rId7"/>
  </p:notesMasterIdLst>
  <p:handoutMasterIdLst>
    <p:handoutMasterId r:id="rId8"/>
  </p:handoutMasterIdLst>
  <p:sldIdLst>
    <p:sldId id="267" r:id="rId2"/>
    <p:sldId id="263" r:id="rId3"/>
    <p:sldId id="265" r:id="rId4"/>
    <p:sldId id="266" r:id="rId5"/>
    <p:sldId id="257" r:id="rId6"/>
  </p:sldIdLst>
  <p:sldSz cx="9906000" cy="6858000" type="A4"/>
  <p:notesSz cx="6858000" cy="99456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CC00"/>
    <a:srgbClr val="FF33CC"/>
    <a:srgbClr val="FFFFCC"/>
    <a:srgbClr val="CC00CC"/>
    <a:srgbClr val="FF0000"/>
    <a:srgbClr val="FF3300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669" autoAdjust="0"/>
  </p:normalViewPr>
  <p:slideViewPr>
    <p:cSldViewPr>
      <p:cViewPr varScale="1">
        <p:scale>
          <a:sx n="68" d="100"/>
          <a:sy n="68" d="100"/>
        </p:scale>
        <p:origin x="1278" y="6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624" tIns="44312" rIns="88624" bIns="44312" numCol="1" anchor="t" anchorCtr="0" compatLnSpc="1">
            <a:prstTxWarp prst="textNoShape">
              <a:avLst/>
            </a:prstTxWarp>
          </a:bodyPr>
          <a:lstStyle>
            <a:lvl1pPr defTabSz="885825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altLang="zh-CN"/>
              <a:t>电工技术讲义--PPT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624" tIns="44312" rIns="88624" bIns="44312" numCol="1" anchor="t" anchorCtr="0" compatLnSpc="1">
            <a:prstTxWarp prst="textNoShape">
              <a:avLst/>
            </a:prstTxWarp>
          </a:bodyPr>
          <a:lstStyle>
            <a:lvl1pPr algn="r" defTabSz="885825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8800"/>
            <a:ext cx="29718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624" tIns="44312" rIns="88624" bIns="44312" numCol="1" anchor="b" anchorCtr="0" compatLnSpc="1">
            <a:prstTxWarp prst="textNoShape">
              <a:avLst/>
            </a:prstTxWarp>
          </a:bodyPr>
          <a:lstStyle>
            <a:lvl1pPr defTabSz="885825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448800"/>
            <a:ext cx="29718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624" tIns="44312" rIns="88624" bIns="44312" numCol="1" anchor="b" anchorCtr="0" compatLnSpc="1">
            <a:prstTxWarp prst="textNoShape">
              <a:avLst/>
            </a:prstTxWarp>
          </a:bodyPr>
          <a:lstStyle>
            <a:lvl1pPr algn="r" defTabSz="885825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E203724-ACBF-4F56-A995-E42CC96BA3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altLang="zh-CN"/>
              <a:t>电工技术讲义--PPT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36600" y="746125"/>
            <a:ext cx="5384800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724400"/>
            <a:ext cx="5486400" cy="447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7180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447213"/>
            <a:ext cx="297180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148A57B-DE34-4746-A7B0-158E5B4E14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atin typeface="等线" panose="02010600030101010101" pitchFamily="2" charset="-122"/>
              </a:rPr>
              <a:t>电工技术讲义--PPT</a:t>
            </a:r>
          </a:p>
        </p:txBody>
      </p:sp>
      <p:sp>
        <p:nvSpPr>
          <p:cNvPr id="717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A3DF70C-9A6C-47A9-9107-84E70AB8A066}" type="slidenum">
              <a:rPr lang="en-US" altLang="zh-CN" smtClean="0">
                <a:latin typeface="等线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zh-CN">
              <a:latin typeface="等线" panose="02010600030101010101" pitchFamily="2" charset="-122"/>
            </a:endParaRPr>
          </a:p>
        </p:txBody>
      </p:sp>
      <p:sp>
        <p:nvSpPr>
          <p:cNvPr id="7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321713-DA91-406E-BF05-038CC60A528E}" type="datetimeFigureOut">
              <a:rPr lang="zh-CN" altLang="en-US" smtClean="0"/>
              <a:pPr>
                <a:defRPr/>
              </a:pPr>
              <a:t>2018/9/4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519E67-A3F3-410C-ABD6-5156673796B0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631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39F1E8-0248-4E18-9331-89F5DAEAD5D8}" type="datetimeFigureOut">
              <a:rPr lang="zh-CN" altLang="en-US" smtClean="0"/>
              <a:pPr>
                <a:defRPr/>
              </a:pPr>
              <a:t>2018/9/4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8E020E-C9C2-4F89-BF2E-7A5242F2F899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563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70D0FD-3292-4F27-B1EE-D613314EA8A6}" type="datetimeFigureOut">
              <a:rPr lang="zh-CN" altLang="en-US" smtClean="0"/>
              <a:pPr>
                <a:defRPr/>
              </a:pPr>
              <a:t>2018/9/4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3F8165-FB40-4175-A417-08495CC3529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341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46CA59-23F4-4209-AC60-A247E11BC0A0}" type="datetimeFigureOut">
              <a:rPr lang="zh-CN" altLang="en-US" smtClean="0"/>
              <a:pPr>
                <a:defRPr/>
              </a:pPr>
              <a:t>2018/9/4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D4F305-8D28-498E-BD91-DE506EA4F017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15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0AD300-01C3-4D65-8F6F-2EDF87B3E9FD}" type="datetimeFigureOut">
              <a:rPr lang="zh-CN" altLang="en-US" smtClean="0"/>
              <a:pPr>
                <a:defRPr/>
              </a:pPr>
              <a:t>2018/9/4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DEFE3B-EE5D-46D0-BD7F-950C74E1ADE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502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8CABFE-F184-41B0-A12A-24F55141B0E8}" type="datetimeFigureOut">
              <a:rPr lang="zh-CN" altLang="en-US" smtClean="0"/>
              <a:pPr>
                <a:defRPr/>
              </a:pPr>
              <a:t>2018/9/4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AF63D-068E-4446-BA5C-331ABD0E7565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284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09BBC8-9BB5-47C3-92B6-437FE7591278}" type="datetimeFigureOut">
              <a:rPr lang="zh-CN" altLang="en-US" smtClean="0"/>
              <a:pPr>
                <a:defRPr/>
              </a:pPr>
              <a:t>2018/9/4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36859-C906-4B25-93ED-5AD2DAED8751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40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C0DC71-CB27-4D9B-9E6E-5607181383FF}" type="datetimeFigureOut">
              <a:rPr lang="zh-CN" altLang="en-US" smtClean="0"/>
              <a:pPr>
                <a:defRPr/>
              </a:pPr>
              <a:t>2018/9/4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441C5A-EF42-4BE0-BFC5-115ADC234EDC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478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0F3019-4DFD-4BEF-9AB3-12E522DCC192}" type="datetimeFigureOut">
              <a:rPr lang="zh-CN" altLang="en-US" smtClean="0"/>
              <a:pPr>
                <a:defRPr/>
              </a:pPr>
              <a:t>2018/9/4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BEC92-AB9F-4C2B-97C9-F745B5B33214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151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860239-95BB-41DD-AD56-8A62E5ED3E43}" type="datetimeFigureOut">
              <a:rPr lang="zh-CN" altLang="en-US" smtClean="0"/>
              <a:pPr>
                <a:defRPr/>
              </a:pPr>
              <a:t>2018/9/4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4B689D-63E4-4492-8D99-D1FD47887DC7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330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10455C-D040-4871-B47E-DCCBB1FF0752}" type="datetimeFigureOut">
              <a:rPr lang="zh-CN" altLang="en-US" smtClean="0"/>
              <a:pPr>
                <a:defRPr/>
              </a:pPr>
              <a:t>2018/9/4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6D9186-1832-4987-A3CB-8299B6969CC4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15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52F68C0-F205-4F45-87DC-DD69FCC53ED6}" type="datetimeFigureOut">
              <a:rPr lang="zh-CN" altLang="en-US" smtClean="0"/>
              <a:pPr>
                <a:defRPr/>
              </a:pPr>
              <a:t>2018/9/4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50B5F70-0443-4926-A796-D2A1CB6B65D9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521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4"/>
          <p:cNvSpPr>
            <a:spLocks noGrp="1" noChangeArrowheads="1"/>
          </p:cNvSpPr>
          <p:nvPr>
            <p:ph type="title"/>
          </p:nvPr>
        </p:nvSpPr>
        <p:spPr>
          <a:xfrm>
            <a:off x="742950" y="1989138"/>
            <a:ext cx="8420100" cy="1143000"/>
          </a:xfrm>
        </p:spPr>
        <p:txBody>
          <a:bodyPr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zh-CN" altLang="en-US" sz="9600" b="1" dirty="0">
                <a:solidFill>
                  <a:srgbClr val="CC3300"/>
                </a:solidFill>
              </a:rPr>
              <a:t>电工技术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577850" y="0"/>
            <a:ext cx="8420100" cy="6858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2925" b="1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绪论</a:t>
            </a:r>
          </a:p>
        </p:txBody>
      </p:sp>
      <p:sp>
        <p:nvSpPr>
          <p:cNvPr id="50193" name="Text Box 17"/>
          <p:cNvSpPr txBox="1">
            <a:spLocks noChangeArrowheads="1"/>
          </p:cNvSpPr>
          <p:nvPr/>
        </p:nvSpPr>
        <p:spPr bwMode="auto">
          <a:xfrm>
            <a:off x="632520" y="1963738"/>
            <a:ext cx="51181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、课程的性质和作用：</a:t>
            </a:r>
            <a:r>
              <a:rPr lang="zh-CN" altLang="en-US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50194" name="Text Box 18"/>
          <p:cNvSpPr txBox="1">
            <a:spLocks noChangeArrowheads="1"/>
          </p:cNvSpPr>
          <p:nvPr/>
        </p:nvSpPr>
        <p:spPr bwMode="auto">
          <a:xfrm>
            <a:off x="786507" y="2514600"/>
            <a:ext cx="6243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《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电工技术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》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是一门 </a:t>
            </a:r>
            <a:r>
              <a:rPr lang="zh-CN" altLang="en-US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技术基础课程。</a:t>
            </a:r>
          </a:p>
        </p:txBody>
      </p:sp>
      <p:sp>
        <p:nvSpPr>
          <p:cNvPr id="50202" name="Text Box 26"/>
          <p:cNvSpPr txBox="1">
            <a:spLocks noChangeArrowheads="1"/>
          </p:cNvSpPr>
          <p:nvPr/>
        </p:nvSpPr>
        <p:spPr bwMode="auto">
          <a:xfrm>
            <a:off x="927795" y="2971800"/>
            <a:ext cx="6021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适用专业：－－－  </a:t>
            </a:r>
            <a:r>
              <a:rPr lang="zh-CN" altLang="en-US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非电类专业。</a:t>
            </a:r>
          </a:p>
        </p:txBody>
      </p:sp>
      <p:sp>
        <p:nvSpPr>
          <p:cNvPr id="50204" name="Rectangle 28"/>
          <p:cNvSpPr>
            <a:spLocks noChangeArrowheads="1"/>
          </p:cNvSpPr>
          <p:nvPr/>
        </p:nvSpPr>
        <p:spPr bwMode="auto">
          <a:xfrm>
            <a:off x="508000" y="739775"/>
            <a:ext cx="6630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教材：</a:t>
            </a:r>
            <a:r>
              <a:rPr lang="en-US" altLang="zh-CN" b="1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《</a:t>
            </a:r>
            <a:r>
              <a:rPr lang="zh-CN" altLang="en-US" b="1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电工学</a:t>
            </a:r>
            <a:r>
              <a:rPr lang="en-US" altLang="zh-CN" b="1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》</a:t>
            </a:r>
            <a:r>
              <a:rPr lang="zh-CN" altLang="en-US" b="1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上册   秦曾煌主编</a:t>
            </a:r>
          </a:p>
        </p:txBody>
      </p:sp>
      <p:sp>
        <p:nvSpPr>
          <p:cNvPr id="50205" name="Rectangle 29"/>
          <p:cNvSpPr>
            <a:spLocks noChangeArrowheads="1"/>
          </p:cNvSpPr>
          <p:nvPr/>
        </p:nvSpPr>
        <p:spPr bwMode="auto">
          <a:xfrm>
            <a:off x="508000" y="1125538"/>
            <a:ext cx="60674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学时</a:t>
            </a:r>
            <a:r>
              <a:rPr lang="en-US" altLang="zh-CN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:   </a:t>
            </a:r>
            <a:r>
              <a:rPr lang="zh-CN" altLang="en-US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课堂教学 </a:t>
            </a:r>
            <a:r>
              <a:rPr lang="en-US" altLang="zh-CN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32  +  </a:t>
            </a:r>
            <a:r>
              <a:rPr lang="zh-CN" altLang="en-US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实验 </a:t>
            </a:r>
            <a:r>
              <a:rPr lang="en-US" altLang="zh-CN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16</a:t>
            </a:r>
          </a:p>
        </p:txBody>
      </p:sp>
      <p:grpSp>
        <p:nvGrpSpPr>
          <p:cNvPr id="50218" name="Group 42"/>
          <p:cNvGrpSpPr>
            <a:grpSpLocks/>
          </p:cNvGrpSpPr>
          <p:nvPr/>
        </p:nvGrpSpPr>
        <p:grpSpPr bwMode="auto">
          <a:xfrm>
            <a:off x="1067495" y="3476627"/>
            <a:ext cx="7414515" cy="868363"/>
            <a:chOff x="276" y="2190"/>
            <a:chExt cx="4311" cy="547"/>
          </a:xfrm>
        </p:grpSpPr>
        <p:sp>
          <p:nvSpPr>
            <p:cNvPr id="6167" name="Text Box 32"/>
            <p:cNvSpPr txBox="1">
              <a:spLocks noChangeArrowheads="1"/>
            </p:cNvSpPr>
            <p:nvPr/>
          </p:nvSpPr>
          <p:spPr bwMode="auto">
            <a:xfrm>
              <a:off x="276" y="2326"/>
              <a:ext cx="117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latin typeface="楷体_GB2312" pitchFamily="49" charset="-122"/>
                  <a:ea typeface="楷体_GB2312" pitchFamily="49" charset="-122"/>
                </a:rPr>
                <a:t>直接后续课程：</a:t>
              </a:r>
            </a:p>
          </p:txBody>
        </p:sp>
        <p:sp>
          <p:nvSpPr>
            <p:cNvPr id="6168" name="Text Box 27"/>
            <p:cNvSpPr txBox="1">
              <a:spLocks noChangeArrowheads="1"/>
            </p:cNvSpPr>
            <p:nvPr/>
          </p:nvSpPr>
          <p:spPr bwMode="auto">
            <a:xfrm>
              <a:off x="1655" y="2190"/>
              <a:ext cx="293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accent2"/>
                  </a:solidFill>
                  <a:latin typeface="楷体_GB2312" pitchFamily="49" charset="-122"/>
                  <a:ea typeface="楷体_GB2312" pitchFamily="49" charset="-122"/>
                </a:rPr>
                <a:t>《</a:t>
              </a:r>
              <a:r>
                <a:rPr lang="zh-CN" altLang="en-US" b="1" dirty="0">
                  <a:solidFill>
                    <a:schemeClr val="accent2"/>
                  </a:solidFill>
                  <a:latin typeface="楷体_GB2312" pitchFamily="49" charset="-122"/>
                  <a:ea typeface="楷体_GB2312" pitchFamily="49" charset="-122"/>
                </a:rPr>
                <a:t>电子技术</a:t>
              </a:r>
              <a:r>
                <a:rPr lang="en-US" altLang="zh-CN" b="1" dirty="0">
                  <a:solidFill>
                    <a:schemeClr val="accent2"/>
                  </a:solidFill>
                  <a:latin typeface="楷体_GB2312" pitchFamily="49" charset="-122"/>
                  <a:ea typeface="楷体_GB2312" pitchFamily="49" charset="-122"/>
                </a:rPr>
                <a:t>A》(</a:t>
              </a:r>
              <a:r>
                <a:rPr lang="zh-CN" altLang="en-US" b="1" dirty="0">
                  <a:solidFill>
                    <a:schemeClr val="accent2"/>
                  </a:solidFill>
                  <a:latin typeface="楷体_GB2312" pitchFamily="49" charset="-122"/>
                  <a:ea typeface="楷体_GB2312" pitchFamily="49" charset="-122"/>
                </a:rPr>
                <a:t>多学时）</a:t>
              </a:r>
              <a:r>
                <a:rPr lang="en-US" altLang="zh-CN" b="1" dirty="0">
                  <a:solidFill>
                    <a:schemeClr val="accent2"/>
                  </a:solidFill>
                  <a:latin typeface="楷体_GB2312" pitchFamily="49" charset="-122"/>
                  <a:ea typeface="楷体_GB2312" pitchFamily="49" charset="-122"/>
                </a:rPr>
                <a:t>60/20                 </a:t>
              </a:r>
            </a:p>
          </p:txBody>
        </p:sp>
        <p:sp>
          <p:nvSpPr>
            <p:cNvPr id="6169" name="AutoShape 30"/>
            <p:cNvSpPr>
              <a:spLocks/>
            </p:cNvSpPr>
            <p:nvPr/>
          </p:nvSpPr>
          <p:spPr bwMode="auto">
            <a:xfrm>
              <a:off x="1610" y="2341"/>
              <a:ext cx="136" cy="318"/>
            </a:xfrm>
            <a:prstGeom prst="leftBrace">
              <a:avLst>
                <a:gd name="adj1" fmla="val 19485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70" name="Text Box 31"/>
            <p:cNvSpPr txBox="1">
              <a:spLocks noChangeArrowheads="1"/>
            </p:cNvSpPr>
            <p:nvPr/>
          </p:nvSpPr>
          <p:spPr bwMode="auto">
            <a:xfrm>
              <a:off x="1655" y="2504"/>
              <a:ext cx="293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accent2"/>
                  </a:solidFill>
                  <a:latin typeface="楷体_GB2312" pitchFamily="49" charset="-122"/>
                  <a:ea typeface="楷体_GB2312" pitchFamily="49" charset="-122"/>
                </a:rPr>
                <a:t>《</a:t>
              </a:r>
              <a:r>
                <a:rPr lang="zh-CN" altLang="en-US" b="1" dirty="0">
                  <a:solidFill>
                    <a:schemeClr val="accent2"/>
                  </a:solidFill>
                  <a:latin typeface="楷体_GB2312" pitchFamily="49" charset="-122"/>
                  <a:ea typeface="楷体_GB2312" pitchFamily="49" charset="-122"/>
                </a:rPr>
                <a:t>电子技术</a:t>
              </a:r>
              <a:r>
                <a:rPr lang="en-US" altLang="zh-CN" b="1" dirty="0">
                  <a:solidFill>
                    <a:schemeClr val="accent2"/>
                  </a:solidFill>
                  <a:latin typeface="楷体_GB2312" pitchFamily="49" charset="-122"/>
                  <a:ea typeface="楷体_GB2312" pitchFamily="49" charset="-122"/>
                </a:rPr>
                <a:t>B》(</a:t>
              </a:r>
              <a:r>
                <a:rPr lang="zh-CN" altLang="en-US" b="1" dirty="0">
                  <a:solidFill>
                    <a:schemeClr val="accent2"/>
                  </a:solidFill>
                  <a:latin typeface="楷体_GB2312" pitchFamily="49" charset="-122"/>
                  <a:ea typeface="楷体_GB2312" pitchFamily="49" charset="-122"/>
                </a:rPr>
                <a:t>少学时）</a:t>
              </a:r>
              <a:r>
                <a:rPr lang="en-US" altLang="zh-CN" b="1" dirty="0">
                  <a:solidFill>
                    <a:schemeClr val="accent2"/>
                  </a:solidFill>
                  <a:latin typeface="楷体_GB2312" pitchFamily="49" charset="-122"/>
                  <a:ea typeface="楷体_GB2312" pitchFamily="49" charset="-122"/>
                </a:rPr>
                <a:t>40/16 </a:t>
              </a:r>
              <a:r>
                <a:rPr lang="zh-CN" altLang="en-US" b="1" dirty="0">
                  <a:solidFill>
                    <a:srgbClr val="CC3300"/>
                  </a:solidFill>
                  <a:ea typeface="楷体_GB2312" pitchFamily="49" charset="-122"/>
                </a:rPr>
                <a:t>电工学（下）</a:t>
              </a:r>
            </a:p>
          </p:txBody>
        </p:sp>
      </p:grpSp>
      <p:grpSp>
        <p:nvGrpSpPr>
          <p:cNvPr id="50219" name="Group 43"/>
          <p:cNvGrpSpPr>
            <a:grpSpLocks/>
          </p:cNvGrpSpPr>
          <p:nvPr/>
        </p:nvGrpSpPr>
        <p:grpSpPr bwMode="auto">
          <a:xfrm>
            <a:off x="1061145" y="4437065"/>
            <a:ext cx="7236478" cy="1114425"/>
            <a:chOff x="340" y="2825"/>
            <a:chExt cx="4208" cy="702"/>
          </a:xfrm>
        </p:grpSpPr>
        <p:sp>
          <p:nvSpPr>
            <p:cNvPr id="6162" name="Rectangle 33"/>
            <p:cNvSpPr>
              <a:spLocks noChangeArrowheads="1"/>
            </p:cNvSpPr>
            <p:nvPr/>
          </p:nvSpPr>
          <p:spPr bwMode="auto">
            <a:xfrm>
              <a:off x="340" y="3051"/>
              <a:ext cx="9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pPr eaLnBrk="1" hangingPunct="1"/>
              <a:r>
                <a:rPr lang="zh-CN" altLang="en-US" b="1" dirty="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基础性：</a:t>
              </a:r>
            </a:p>
          </p:txBody>
        </p:sp>
        <p:sp>
          <p:nvSpPr>
            <p:cNvPr id="6163" name="Rectangle 35"/>
            <p:cNvSpPr>
              <a:spLocks noChangeArrowheads="1"/>
            </p:cNvSpPr>
            <p:nvPr/>
          </p:nvSpPr>
          <p:spPr bwMode="auto">
            <a:xfrm>
              <a:off x="1367" y="2825"/>
              <a:ext cx="20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pPr eaLnBrk="1" hangingPunct="1"/>
              <a:r>
                <a:rPr lang="zh-CN" altLang="en-US" b="1" dirty="0">
                  <a:solidFill>
                    <a:schemeClr val="accent2"/>
                  </a:solidFill>
                  <a:latin typeface="楷体_GB2312" pitchFamily="49" charset="-122"/>
                  <a:ea typeface="楷体_GB2312" pitchFamily="49" charset="-122"/>
                </a:rPr>
                <a:t>现代科技与电密切相关，</a:t>
              </a:r>
            </a:p>
          </p:txBody>
        </p:sp>
        <p:sp>
          <p:nvSpPr>
            <p:cNvPr id="6164" name="Rectangle 36"/>
            <p:cNvSpPr>
              <a:spLocks noChangeArrowheads="1"/>
            </p:cNvSpPr>
            <p:nvPr/>
          </p:nvSpPr>
          <p:spPr bwMode="auto">
            <a:xfrm>
              <a:off x="1338" y="3051"/>
              <a:ext cx="295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pPr eaLnBrk="1" hangingPunct="1"/>
              <a:r>
                <a:rPr lang="zh-CN" altLang="en-US" b="1" dirty="0">
                  <a:solidFill>
                    <a:schemeClr val="accent2"/>
                  </a:solidFill>
                  <a:latin typeface="楷体_GB2312" pitchFamily="49" charset="-122"/>
                  <a:ea typeface="楷体_GB2312" pitchFamily="49" charset="-122"/>
                </a:rPr>
                <a:t>是学习后续课程的基础，</a:t>
              </a:r>
            </a:p>
          </p:txBody>
        </p:sp>
        <p:sp>
          <p:nvSpPr>
            <p:cNvPr id="6165" name="Rectangle 37"/>
            <p:cNvSpPr>
              <a:spLocks noChangeArrowheads="1"/>
            </p:cNvSpPr>
            <p:nvPr/>
          </p:nvSpPr>
          <p:spPr bwMode="auto">
            <a:xfrm>
              <a:off x="1338" y="3294"/>
              <a:ext cx="321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pPr eaLnBrk="1" hangingPunct="1"/>
              <a:r>
                <a:rPr lang="zh-CN" altLang="en-US" b="1" dirty="0">
                  <a:solidFill>
                    <a:schemeClr val="accent2"/>
                  </a:solidFill>
                  <a:latin typeface="楷体_GB2312" pitchFamily="49" charset="-122"/>
                  <a:ea typeface="楷体_GB2312" pitchFamily="49" charset="-122"/>
                </a:rPr>
                <a:t>本课程学习基本理论、基本知识，训练基本技能。</a:t>
              </a:r>
            </a:p>
          </p:txBody>
        </p:sp>
        <p:sp>
          <p:nvSpPr>
            <p:cNvPr id="6166" name="AutoShape 38"/>
            <p:cNvSpPr>
              <a:spLocks/>
            </p:cNvSpPr>
            <p:nvPr/>
          </p:nvSpPr>
          <p:spPr bwMode="auto">
            <a:xfrm>
              <a:off x="1157" y="2976"/>
              <a:ext cx="181" cy="544"/>
            </a:xfrm>
            <a:prstGeom prst="leftBrace">
              <a:avLst>
                <a:gd name="adj1" fmla="val 25046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50220" name="Group 44"/>
          <p:cNvGrpSpPr>
            <a:grpSpLocks/>
          </p:cNvGrpSpPr>
          <p:nvPr/>
        </p:nvGrpSpPr>
        <p:grpSpPr bwMode="auto">
          <a:xfrm>
            <a:off x="1061145" y="5734054"/>
            <a:ext cx="6772160" cy="801688"/>
            <a:chOff x="340" y="3596"/>
            <a:chExt cx="3938" cy="505"/>
          </a:xfrm>
        </p:grpSpPr>
        <p:sp>
          <p:nvSpPr>
            <p:cNvPr id="6158" name="Rectangle 34"/>
            <p:cNvSpPr>
              <a:spLocks noChangeArrowheads="1"/>
            </p:cNvSpPr>
            <p:nvPr/>
          </p:nvSpPr>
          <p:spPr bwMode="auto">
            <a:xfrm>
              <a:off x="340" y="3702"/>
              <a:ext cx="8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pPr eaLnBrk="1" hangingPunct="1"/>
              <a:r>
                <a:rPr lang="zh-CN" altLang="en-US" b="1" dirty="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应用性：</a:t>
              </a:r>
            </a:p>
          </p:txBody>
        </p:sp>
        <p:sp>
          <p:nvSpPr>
            <p:cNvPr id="6159" name="Rectangle 39"/>
            <p:cNvSpPr>
              <a:spLocks noChangeArrowheads="1"/>
            </p:cNvSpPr>
            <p:nvPr/>
          </p:nvSpPr>
          <p:spPr bwMode="auto">
            <a:xfrm>
              <a:off x="1338" y="3596"/>
              <a:ext cx="29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pPr eaLnBrk="1" hangingPunct="1"/>
              <a:r>
                <a:rPr lang="zh-CN" altLang="en-US" b="1" dirty="0">
                  <a:solidFill>
                    <a:schemeClr val="accent2"/>
                  </a:solidFill>
                  <a:latin typeface="楷体_GB2312" pitchFamily="49" charset="-122"/>
                  <a:ea typeface="楷体_GB2312" pitchFamily="49" charset="-122"/>
                </a:rPr>
                <a:t>注重分析解决实际问题的能力的培养。</a:t>
              </a:r>
            </a:p>
          </p:txBody>
        </p:sp>
        <p:sp>
          <p:nvSpPr>
            <p:cNvPr id="6160" name="Rectangle 40"/>
            <p:cNvSpPr>
              <a:spLocks noChangeArrowheads="1"/>
            </p:cNvSpPr>
            <p:nvPr/>
          </p:nvSpPr>
          <p:spPr bwMode="auto">
            <a:xfrm>
              <a:off x="1338" y="3868"/>
              <a:ext cx="25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pPr eaLnBrk="1" hangingPunct="1"/>
              <a:r>
                <a:rPr lang="zh-CN" altLang="en-US" b="1" dirty="0">
                  <a:solidFill>
                    <a:schemeClr val="accent2"/>
                  </a:solidFill>
                  <a:latin typeface="楷体_GB2312" pitchFamily="49" charset="-122"/>
                  <a:ea typeface="楷体_GB2312" pitchFamily="49" charset="-122"/>
                </a:rPr>
                <a:t>注重实验技能训练。</a:t>
              </a:r>
            </a:p>
          </p:txBody>
        </p:sp>
        <p:sp>
          <p:nvSpPr>
            <p:cNvPr id="6161" name="AutoShape 41"/>
            <p:cNvSpPr>
              <a:spLocks/>
            </p:cNvSpPr>
            <p:nvPr/>
          </p:nvSpPr>
          <p:spPr bwMode="auto">
            <a:xfrm>
              <a:off x="1157" y="3748"/>
              <a:ext cx="181" cy="272"/>
            </a:xfrm>
            <a:prstGeom prst="leftBrace">
              <a:avLst>
                <a:gd name="adj1" fmla="val 12523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0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0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0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0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0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0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0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0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0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 autoUpdateAnimBg="0"/>
      <p:bldP spid="50193" grpId="0" autoUpdateAnimBg="0"/>
      <p:bldP spid="50194" grpId="0" autoUpdateAnimBg="0"/>
      <p:bldP spid="50202" grpId="0" autoUpdateAnimBg="0"/>
      <p:bldP spid="50204" grpId="0"/>
      <p:bldP spid="5020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4"/>
          <p:cNvSpPr>
            <a:spLocks noGrp="1" noChangeArrowheads="1"/>
          </p:cNvSpPr>
          <p:nvPr>
            <p:ph type="title"/>
          </p:nvPr>
        </p:nvSpPr>
        <p:spPr>
          <a:xfrm>
            <a:off x="842318" y="807612"/>
            <a:ext cx="8420100" cy="424732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457200">
              <a:spcBef>
                <a:spcPct val="50000"/>
              </a:spcBef>
            </a:pPr>
            <a:r>
              <a:rPr lang="en-US" altLang="zh-CN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lang="zh-CN" altLang="en-US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、课程特点：</a:t>
            </a:r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842318" y="3138396"/>
            <a:ext cx="3640138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spAutoFit/>
          </a:bodyPr>
          <a:lstStyle>
            <a:lvl1pPr>
              <a:lnSpc>
                <a:spcPct val="90000"/>
              </a:lnSpc>
              <a:spcBef>
                <a:spcPct val="50000"/>
              </a:spcBef>
              <a:buNone/>
              <a:defRPr sz="2400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3</a:t>
            </a:r>
            <a:r>
              <a:rPr lang="zh-CN" altLang="en-US" dirty="0"/>
              <a:t>、学习内容：</a:t>
            </a:r>
          </a:p>
        </p:txBody>
      </p:sp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1947267" y="3995747"/>
            <a:ext cx="768625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b="1">
                <a:solidFill>
                  <a:schemeClr val="accent2"/>
                </a:solidFill>
                <a:latin typeface="Tw Cen MT" panose="020B0602020104020603" pitchFamily="34" charset="0"/>
                <a:ea typeface="楷体_GB2312" pitchFamily="49" charset="-122"/>
              </a:defRPr>
            </a:lvl1pPr>
            <a:lvl2pPr marL="742950" indent="-285750">
              <a:defRPr>
                <a:latin typeface="Tw Cen MT" panose="020B0602020104020603" pitchFamily="34" charset="0"/>
              </a:defRPr>
            </a:lvl2pPr>
            <a:lvl3pPr marL="1143000" indent="-228600">
              <a:defRPr>
                <a:latin typeface="Tw Cen MT" panose="020B0602020104020603" pitchFamily="34" charset="0"/>
              </a:defRPr>
            </a:lvl3pPr>
            <a:lvl4pPr marL="1600200" indent="-228600">
              <a:defRPr>
                <a:latin typeface="Tw Cen MT" panose="020B0602020104020603" pitchFamily="34" charset="0"/>
              </a:defRPr>
            </a:lvl4pPr>
            <a:lvl5pPr marL="2057400" indent="-228600">
              <a:defRPr>
                <a:latin typeface="Tw Cen MT" panose="020B06020201040206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Tw Cen MT" panose="020B06020201040206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Tw Cen MT" panose="020B06020201040206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Tw Cen MT" panose="020B06020201040206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Tw Cen MT" panose="020B0602020104020603" pitchFamily="34" charset="0"/>
              </a:defRPr>
            </a:lvl9pPr>
          </a:lstStyle>
          <a:p>
            <a:r>
              <a:rPr lang="en-US" altLang="zh-CN" dirty="0"/>
              <a:t>★ </a:t>
            </a:r>
            <a:r>
              <a:rPr lang="zh-CN" altLang="en-US" dirty="0"/>
              <a:t>电路模型、电路基本概念、电路基本理论及基本分析方法。</a:t>
            </a:r>
          </a:p>
        </p:txBody>
      </p:sp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1983780" y="5795972"/>
            <a:ext cx="64150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b="1">
                <a:solidFill>
                  <a:schemeClr val="accent2"/>
                </a:solidFill>
                <a:latin typeface="Tw Cen MT" panose="020B0602020104020603" pitchFamily="34" charset="0"/>
                <a:ea typeface="楷体_GB2312" pitchFamily="49" charset="-122"/>
              </a:defRPr>
            </a:lvl1pPr>
            <a:lvl2pPr marL="742950" indent="-285750">
              <a:defRPr>
                <a:latin typeface="Tw Cen MT" panose="020B0602020104020603" pitchFamily="34" charset="0"/>
              </a:defRPr>
            </a:lvl2pPr>
            <a:lvl3pPr marL="1143000" indent="-228600">
              <a:defRPr>
                <a:latin typeface="Tw Cen MT" panose="020B0602020104020603" pitchFamily="34" charset="0"/>
              </a:defRPr>
            </a:lvl3pPr>
            <a:lvl4pPr marL="1600200" indent="-228600">
              <a:defRPr>
                <a:latin typeface="Tw Cen MT" panose="020B0602020104020603" pitchFamily="34" charset="0"/>
              </a:defRPr>
            </a:lvl4pPr>
            <a:lvl5pPr marL="2057400" indent="-228600">
              <a:defRPr>
                <a:latin typeface="Tw Cen MT" panose="020B06020201040206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Tw Cen MT" panose="020B06020201040206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Tw Cen MT" panose="020B06020201040206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Tw Cen MT" panose="020B06020201040206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Tw Cen MT" panose="020B0602020104020603" pitchFamily="34" charset="0"/>
              </a:defRPr>
            </a:lvl9pPr>
          </a:lstStyle>
          <a:p>
            <a:r>
              <a:rPr lang="en-US" altLang="zh-CN" dirty="0"/>
              <a:t>★ </a:t>
            </a:r>
            <a:r>
              <a:rPr lang="zh-CN" altLang="en-US" dirty="0"/>
              <a:t>电机的基本控制电器及控制方法。</a:t>
            </a:r>
          </a:p>
        </p:txBody>
      </p:sp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1255936" y="3562359"/>
            <a:ext cx="5929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008000"/>
                </a:solidFill>
                <a:ea typeface="楷体_GB2312" pitchFamily="49" charset="-122"/>
              </a:rPr>
              <a:t>电路分析原理的基本内容</a:t>
            </a:r>
          </a:p>
        </p:txBody>
      </p:sp>
      <p:sp>
        <p:nvSpPr>
          <p:cNvPr id="57355" name="Text Box 11"/>
          <p:cNvSpPr txBox="1">
            <a:spLocks noChangeArrowheads="1"/>
          </p:cNvSpPr>
          <p:nvPr/>
        </p:nvSpPr>
        <p:spPr bwMode="auto">
          <a:xfrm>
            <a:off x="1255936" y="5338772"/>
            <a:ext cx="5929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8000"/>
                </a:solidFill>
                <a:ea typeface="楷体_GB2312" pitchFamily="49" charset="-122"/>
              </a:rPr>
              <a:t>电机控制的基本知识</a:t>
            </a:r>
          </a:p>
        </p:txBody>
      </p:sp>
      <p:sp>
        <p:nvSpPr>
          <p:cNvPr id="57356" name="Text Box 12"/>
          <p:cNvSpPr txBox="1">
            <a:spLocks noChangeArrowheads="1"/>
          </p:cNvSpPr>
          <p:nvPr/>
        </p:nvSpPr>
        <p:spPr bwMode="auto">
          <a:xfrm>
            <a:off x="1961555" y="4905384"/>
            <a:ext cx="68798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b="1">
                <a:solidFill>
                  <a:schemeClr val="accent2"/>
                </a:solidFill>
                <a:latin typeface="Tw Cen MT" panose="020B0602020104020603" pitchFamily="34" charset="0"/>
                <a:ea typeface="楷体_GB2312" pitchFamily="49" charset="-122"/>
              </a:defRPr>
            </a:lvl1pPr>
            <a:lvl2pPr marL="742950" indent="-285750">
              <a:defRPr>
                <a:latin typeface="Tw Cen MT" panose="020B0602020104020603" pitchFamily="34" charset="0"/>
              </a:defRPr>
            </a:lvl2pPr>
            <a:lvl3pPr marL="1143000" indent="-228600">
              <a:defRPr>
                <a:latin typeface="Tw Cen MT" panose="020B0602020104020603" pitchFamily="34" charset="0"/>
              </a:defRPr>
            </a:lvl3pPr>
            <a:lvl4pPr marL="1600200" indent="-228600">
              <a:defRPr>
                <a:latin typeface="Tw Cen MT" panose="020B0602020104020603" pitchFamily="34" charset="0"/>
              </a:defRPr>
            </a:lvl4pPr>
            <a:lvl5pPr marL="2057400" indent="-228600">
              <a:defRPr>
                <a:latin typeface="Tw Cen MT" panose="020B06020201040206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Tw Cen MT" panose="020B06020201040206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Tw Cen MT" panose="020B06020201040206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Tw Cen MT" panose="020B06020201040206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Tw Cen MT" panose="020B0602020104020603" pitchFamily="34" charset="0"/>
              </a:defRPr>
            </a:lvl9pPr>
          </a:lstStyle>
          <a:p>
            <a:r>
              <a:rPr lang="en-US" altLang="zh-CN" dirty="0"/>
              <a:t>★ </a:t>
            </a:r>
            <a:r>
              <a:rPr lang="zh-CN" altLang="en-US" dirty="0"/>
              <a:t>铁芯线圈电路，变压器和电动机的工作原理、参数及使用。</a:t>
            </a:r>
          </a:p>
        </p:txBody>
      </p:sp>
      <p:grpSp>
        <p:nvGrpSpPr>
          <p:cNvPr id="57366" name="Group 22"/>
          <p:cNvGrpSpPr>
            <a:grpSpLocks/>
          </p:cNvGrpSpPr>
          <p:nvPr/>
        </p:nvGrpSpPr>
        <p:grpSpPr bwMode="auto">
          <a:xfrm>
            <a:off x="1694805" y="1258897"/>
            <a:ext cx="6719888" cy="889000"/>
            <a:chOff x="476" y="391"/>
            <a:chExt cx="3696" cy="560"/>
          </a:xfrm>
        </p:grpSpPr>
        <p:sp>
          <p:nvSpPr>
            <p:cNvPr id="8209" name="Rectangle 13"/>
            <p:cNvSpPr>
              <a:spLocks noChangeArrowheads="1"/>
            </p:cNvSpPr>
            <p:nvPr/>
          </p:nvSpPr>
          <p:spPr bwMode="auto">
            <a:xfrm>
              <a:off x="476" y="511"/>
              <a:ext cx="6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chemeClr val="tx2"/>
                  </a:solidFill>
                  <a:ea typeface="楷体_GB2312" pitchFamily="49" charset="-122"/>
                </a:rPr>
                <a:t>精简：</a:t>
              </a:r>
              <a:endParaRPr lang="zh-CN" altLang="en-US" b="1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  <p:sp>
          <p:nvSpPr>
            <p:cNvPr id="8210" name="Rectangle 14"/>
            <p:cNvSpPr>
              <a:spLocks noChangeArrowheads="1"/>
            </p:cNvSpPr>
            <p:nvPr/>
          </p:nvSpPr>
          <p:spPr bwMode="auto">
            <a:xfrm>
              <a:off x="1207" y="391"/>
              <a:ext cx="29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chemeClr val="accent2"/>
                  </a:solidFill>
                  <a:ea typeface="楷体_GB2312" pitchFamily="49" charset="-122"/>
                </a:rPr>
                <a:t>基本概念、基本理论及基本分析方法，</a:t>
              </a:r>
            </a:p>
          </p:txBody>
        </p:sp>
        <p:sp>
          <p:nvSpPr>
            <p:cNvPr id="8211" name="Rectangle 15"/>
            <p:cNvSpPr>
              <a:spLocks noChangeArrowheads="1"/>
            </p:cNvSpPr>
            <p:nvPr/>
          </p:nvSpPr>
          <p:spPr bwMode="auto">
            <a:xfrm>
              <a:off x="1202" y="663"/>
              <a:ext cx="19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chemeClr val="accent2"/>
                  </a:solidFill>
                  <a:ea typeface="楷体_GB2312" pitchFamily="49" charset="-122"/>
                </a:rPr>
                <a:t>常用的电气设备和装置。</a:t>
              </a:r>
            </a:p>
          </p:txBody>
        </p:sp>
        <p:sp>
          <p:nvSpPr>
            <p:cNvPr id="8212" name="AutoShape 16"/>
            <p:cNvSpPr>
              <a:spLocks/>
            </p:cNvSpPr>
            <p:nvPr/>
          </p:nvSpPr>
          <p:spPr bwMode="auto">
            <a:xfrm>
              <a:off x="1066" y="527"/>
              <a:ext cx="136" cy="272"/>
            </a:xfrm>
            <a:prstGeom prst="leftBrace">
              <a:avLst>
                <a:gd name="adj1" fmla="val 16667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pPr algn="ctr" eaLnBrk="1" hangingPunct="1"/>
              <a:endParaRPr lang="zh-CN" altLang="zh-CN"/>
            </a:p>
          </p:txBody>
        </p:sp>
      </p:grpSp>
      <p:grpSp>
        <p:nvGrpSpPr>
          <p:cNvPr id="57367" name="Group 23"/>
          <p:cNvGrpSpPr>
            <a:grpSpLocks/>
          </p:cNvGrpSpPr>
          <p:nvPr/>
        </p:nvGrpSpPr>
        <p:grpSpPr bwMode="auto">
          <a:xfrm>
            <a:off x="1694805" y="2411422"/>
            <a:ext cx="5786438" cy="457200"/>
            <a:chOff x="476" y="1101"/>
            <a:chExt cx="3199" cy="288"/>
          </a:xfrm>
        </p:grpSpPr>
        <p:sp>
          <p:nvSpPr>
            <p:cNvPr id="8206" name="Rectangle 17"/>
            <p:cNvSpPr>
              <a:spLocks noChangeArrowheads="1"/>
            </p:cNvSpPr>
            <p:nvPr/>
          </p:nvSpPr>
          <p:spPr bwMode="auto">
            <a:xfrm>
              <a:off x="476" y="1101"/>
              <a:ext cx="6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chemeClr val="tx2"/>
                  </a:solidFill>
                  <a:ea typeface="楷体_GB2312" pitchFamily="49" charset="-122"/>
                </a:rPr>
                <a:t>广博：</a:t>
              </a:r>
              <a:endParaRPr lang="zh-CN" altLang="en-US" b="1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  <p:sp>
          <p:nvSpPr>
            <p:cNvPr id="8207" name="Rectangle 18"/>
            <p:cNvSpPr>
              <a:spLocks noChangeArrowheads="1"/>
            </p:cNvSpPr>
            <p:nvPr/>
          </p:nvSpPr>
          <p:spPr bwMode="auto">
            <a:xfrm>
              <a:off x="1202" y="1101"/>
              <a:ext cx="24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pPr eaLnBrk="1" hangingPunct="1"/>
              <a:r>
                <a:rPr lang="zh-CN" altLang="en-US" b="1" dirty="0">
                  <a:solidFill>
                    <a:schemeClr val="accent2"/>
                  </a:solidFill>
                  <a:ea typeface="楷体_GB2312" pitchFamily="49" charset="-122"/>
                </a:rPr>
                <a:t>涉及多门电类课程的基本内容，</a:t>
              </a:r>
            </a:p>
          </p:txBody>
        </p:sp>
        <p:sp>
          <p:nvSpPr>
            <p:cNvPr id="8208" name="AutoShape 20"/>
            <p:cNvSpPr>
              <a:spLocks/>
            </p:cNvSpPr>
            <p:nvPr/>
          </p:nvSpPr>
          <p:spPr bwMode="auto">
            <a:xfrm>
              <a:off x="1066" y="1117"/>
              <a:ext cx="136" cy="272"/>
            </a:xfrm>
            <a:prstGeom prst="leftBrace">
              <a:avLst>
                <a:gd name="adj1" fmla="val 16667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pPr algn="ctr" eaLnBrk="1" hangingPunct="1"/>
              <a:endParaRPr lang="zh-CN" altLang="zh-CN"/>
            </a:p>
          </p:txBody>
        </p:sp>
      </p:grpSp>
      <p:sp>
        <p:nvSpPr>
          <p:cNvPr id="57365" name="Text Box 21"/>
          <p:cNvSpPr txBox="1">
            <a:spLocks noChangeArrowheads="1"/>
          </p:cNvSpPr>
          <p:nvPr/>
        </p:nvSpPr>
        <p:spPr bwMode="auto">
          <a:xfrm>
            <a:off x="1255936" y="4473584"/>
            <a:ext cx="5929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8000"/>
                </a:solidFill>
                <a:ea typeface="楷体_GB2312" pitchFamily="49" charset="-122"/>
              </a:rPr>
              <a:t>电机学的基本知识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7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7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7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7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7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7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8" grpId="0"/>
      <p:bldP spid="57349" grpId="0" autoUpdateAnimBg="0"/>
      <p:bldP spid="57350" grpId="0" autoUpdateAnimBg="0"/>
      <p:bldP spid="57351" grpId="0" autoUpdateAnimBg="0"/>
      <p:bldP spid="57353" grpId="0"/>
      <p:bldP spid="57355" grpId="0"/>
      <p:bldP spid="57356" grpId="0" autoUpdateAnimBg="0"/>
      <p:bldP spid="5736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4"/>
          <p:cNvSpPr>
            <a:spLocks noGrp="1" noChangeArrowheads="1"/>
          </p:cNvSpPr>
          <p:nvPr>
            <p:ph type="title"/>
          </p:nvPr>
        </p:nvSpPr>
        <p:spPr>
          <a:xfrm>
            <a:off x="272480" y="943433"/>
            <a:ext cx="9167813" cy="424732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spAutoFit/>
          </a:bodyPr>
          <a:lstStyle/>
          <a:p>
            <a:pPr defTabSz="457200">
              <a:spcBef>
                <a:spcPct val="50000"/>
              </a:spcBef>
            </a:pPr>
            <a:r>
              <a:rPr lang="en-US" altLang="zh-CN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lang="zh-CN" altLang="en-US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、关于试验的基本要求 </a:t>
            </a:r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644748" y="1844824"/>
            <a:ext cx="8795545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+mj-ea"/>
              <a:buAutoNum type="circleNumDbPlain"/>
            </a:pPr>
            <a:r>
              <a:rPr lang="zh-CN" altLang="en-US" b="1" dirty="0">
                <a:solidFill>
                  <a:schemeClr val="accent2"/>
                </a:solidFill>
                <a:latin typeface="Tw Cen MT" panose="020B0602020104020603" pitchFamily="34" charset="0"/>
                <a:ea typeface="楷体_GB2312" pitchFamily="49" charset="-122"/>
              </a:rPr>
              <a:t>认真写出预习报告，经老师检查认可后方可签字做试验。</a:t>
            </a:r>
          </a:p>
          <a:p>
            <a:pPr marL="342900" indent="-342900">
              <a:spcBef>
                <a:spcPct val="50000"/>
              </a:spcBef>
              <a:buFont typeface="+mj-ea"/>
              <a:buAutoNum type="circleNumDbPlain"/>
            </a:pPr>
            <a:endParaRPr lang="zh-CN" altLang="en-US" b="1" dirty="0">
              <a:solidFill>
                <a:schemeClr val="accent2"/>
              </a:solidFill>
              <a:latin typeface="Tw Cen MT" panose="020B0602020104020603" pitchFamily="34" charset="0"/>
              <a:ea typeface="楷体_GB2312" pitchFamily="49" charset="-122"/>
            </a:endParaRPr>
          </a:p>
          <a:p>
            <a:pPr marL="342900" indent="-342900">
              <a:spcBef>
                <a:spcPct val="50000"/>
              </a:spcBef>
              <a:buFont typeface="+mj-ea"/>
              <a:buAutoNum type="circleNumDbPlain"/>
            </a:pPr>
            <a:r>
              <a:rPr lang="zh-CN" altLang="en-US" b="1" dirty="0">
                <a:solidFill>
                  <a:schemeClr val="accent2"/>
                </a:solidFill>
                <a:latin typeface="Tw Cen MT" panose="020B0602020104020603" pitchFamily="34" charset="0"/>
                <a:ea typeface="楷体_GB2312" pitchFamily="49" charset="-122"/>
              </a:rPr>
              <a:t>预习报告按照网络教学平台上给出的格式、电路、试验数据表格和问题提问。</a:t>
            </a:r>
          </a:p>
          <a:p>
            <a:pPr marL="342900" indent="-342900">
              <a:spcBef>
                <a:spcPct val="50000"/>
              </a:spcBef>
              <a:buFont typeface="+mj-ea"/>
              <a:buAutoNum type="circleNumDbPlain"/>
            </a:pPr>
            <a:endParaRPr lang="zh-CN" altLang="en-US" b="1" dirty="0">
              <a:solidFill>
                <a:schemeClr val="accent2"/>
              </a:solidFill>
              <a:latin typeface="Tw Cen MT" panose="020B0602020104020603" pitchFamily="34" charset="0"/>
              <a:ea typeface="楷体_GB2312" pitchFamily="49" charset="-122"/>
            </a:endParaRPr>
          </a:p>
          <a:p>
            <a:pPr marL="342900" indent="-342900">
              <a:spcBef>
                <a:spcPct val="50000"/>
              </a:spcBef>
              <a:buFont typeface="+mj-ea"/>
              <a:buAutoNum type="circleNumDbPlain"/>
            </a:pPr>
            <a:r>
              <a:rPr lang="zh-CN" altLang="en-US" b="1" dirty="0">
                <a:solidFill>
                  <a:schemeClr val="accent2"/>
                </a:solidFill>
                <a:latin typeface="Tw Cen MT" panose="020B0602020104020603" pitchFamily="34" charset="0"/>
                <a:ea typeface="楷体_GB2312" pitchFamily="49" charset="-122"/>
              </a:rPr>
              <a:t>试验做完后，将试验数据交老师检查并签字，数据正确方能完成试验，关闭试验仪器、拆除试验接线。</a:t>
            </a:r>
          </a:p>
          <a:p>
            <a:pPr marL="342900" indent="-342900">
              <a:spcBef>
                <a:spcPct val="50000"/>
              </a:spcBef>
              <a:buFont typeface="+mj-ea"/>
              <a:buAutoNum type="circleNumDbPlain"/>
            </a:pPr>
            <a:endParaRPr lang="zh-CN" altLang="en-US" b="1" dirty="0">
              <a:solidFill>
                <a:schemeClr val="accent2"/>
              </a:solidFill>
              <a:latin typeface="Tw Cen MT" panose="020B0602020104020603" pitchFamily="34" charset="0"/>
              <a:ea typeface="楷体_GB2312" pitchFamily="49" charset="-122"/>
            </a:endParaRPr>
          </a:p>
          <a:p>
            <a:pPr marL="342900" indent="-342900">
              <a:spcBef>
                <a:spcPct val="50000"/>
              </a:spcBef>
              <a:buFont typeface="+mj-ea"/>
              <a:buAutoNum type="circleNumDbPlain"/>
            </a:pPr>
            <a:r>
              <a:rPr lang="zh-CN" altLang="en-US" b="1" dirty="0">
                <a:solidFill>
                  <a:schemeClr val="accent2"/>
                </a:solidFill>
                <a:latin typeface="Tw Cen MT" panose="020B0602020104020603" pitchFamily="34" charset="0"/>
                <a:ea typeface="楷体_GB2312" pitchFamily="49" charset="-122"/>
              </a:rPr>
              <a:t> 每个同学都要有动手机会，掌握每个试验。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9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59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/>
      <p:bldP spid="5939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0" name="Rectangle 16"/>
          <p:cNvSpPr>
            <a:spLocks noGrp="1" noChangeArrowheads="1"/>
          </p:cNvSpPr>
          <p:nvPr>
            <p:ph type="title"/>
          </p:nvPr>
        </p:nvSpPr>
        <p:spPr>
          <a:xfrm>
            <a:off x="584200" y="146050"/>
            <a:ext cx="7878763" cy="762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2925" b="1">
                <a:solidFill>
                  <a:srgbClr val="CC3300"/>
                </a:solidFill>
                <a:latin typeface="宋体" panose="02010600030101010101" pitchFamily="2" charset="-122"/>
              </a:rPr>
              <a:t>电工技术课程内容  </a:t>
            </a:r>
            <a:endParaRPr lang="zh-CN" altLang="en-US" sz="4000" b="1">
              <a:solidFill>
                <a:srgbClr val="A50021"/>
              </a:solidFill>
              <a:ea typeface="华文楷体" panose="02010600040101010101" pitchFamily="2" charset="-122"/>
            </a:endParaRPr>
          </a:p>
        </p:txBody>
      </p:sp>
      <p:sp>
        <p:nvSpPr>
          <p:cNvPr id="11269" name="Text Box 18"/>
          <p:cNvSpPr txBox="1">
            <a:spLocks noChangeArrowheads="1"/>
          </p:cNvSpPr>
          <p:nvPr/>
        </p:nvSpPr>
        <p:spPr bwMode="auto">
          <a:xfrm>
            <a:off x="660400" y="1066800"/>
            <a:ext cx="1238250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>
                    <a:lumMod val="60000"/>
                    <a:lumOff val="40000"/>
                  </a:schemeClr>
                </a:solidFill>
                <a:latin typeface="楷体_GB2312" pitchFamily="49" charset="-122"/>
                <a:ea typeface="楷体_GB2312" pitchFamily="49" charset="-122"/>
              </a:rPr>
              <a:t>概论</a:t>
            </a:r>
          </a:p>
        </p:txBody>
      </p:sp>
      <p:sp>
        <p:nvSpPr>
          <p:cNvPr id="11270" name="Text Box 19"/>
          <p:cNvSpPr txBox="1">
            <a:spLocks noChangeArrowheads="1"/>
          </p:cNvSpPr>
          <p:nvPr/>
        </p:nvSpPr>
        <p:spPr bwMode="auto">
          <a:xfrm>
            <a:off x="660400" y="1765300"/>
            <a:ext cx="4375150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>
                    <a:lumMod val="60000"/>
                    <a:lumOff val="40000"/>
                  </a:schemeClr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>
                <a:solidFill>
                  <a:schemeClr val="tx2">
                    <a:lumMod val="60000"/>
                    <a:lumOff val="40000"/>
                  </a:schemeClr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solidFill>
                  <a:schemeClr val="tx2">
                    <a:lumMod val="60000"/>
                    <a:lumOff val="40000"/>
                  </a:schemeClr>
                </a:solidFill>
                <a:latin typeface="楷体_GB2312" pitchFamily="49" charset="-122"/>
                <a:ea typeface="楷体_GB2312" pitchFamily="49" charset="-122"/>
              </a:rPr>
              <a:t>章 电路的概念与定律</a:t>
            </a:r>
          </a:p>
        </p:txBody>
      </p:sp>
      <p:sp>
        <p:nvSpPr>
          <p:cNvPr id="11271" name="Text Box 20"/>
          <p:cNvSpPr txBox="1">
            <a:spLocks noChangeArrowheads="1"/>
          </p:cNvSpPr>
          <p:nvPr/>
        </p:nvSpPr>
        <p:spPr bwMode="auto">
          <a:xfrm>
            <a:off x="660400" y="2463800"/>
            <a:ext cx="3962400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>
                    <a:lumMod val="60000"/>
                    <a:lumOff val="40000"/>
                  </a:schemeClr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>
                <a:solidFill>
                  <a:schemeClr val="tx2">
                    <a:lumMod val="60000"/>
                    <a:lumOff val="40000"/>
                  </a:schemeClr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>
                <a:solidFill>
                  <a:schemeClr val="tx2">
                    <a:lumMod val="60000"/>
                    <a:lumOff val="40000"/>
                  </a:schemeClr>
                </a:solidFill>
                <a:latin typeface="楷体_GB2312" pitchFamily="49" charset="-122"/>
                <a:ea typeface="楷体_GB2312" pitchFamily="49" charset="-122"/>
              </a:rPr>
              <a:t>章 电路的分析方法</a:t>
            </a:r>
          </a:p>
        </p:txBody>
      </p:sp>
      <p:sp>
        <p:nvSpPr>
          <p:cNvPr id="11272" name="Text Box 21"/>
          <p:cNvSpPr txBox="1">
            <a:spLocks noChangeArrowheads="1"/>
          </p:cNvSpPr>
          <p:nvPr/>
        </p:nvSpPr>
        <p:spPr bwMode="auto">
          <a:xfrm>
            <a:off x="660400" y="3860800"/>
            <a:ext cx="3879850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>
                    <a:lumMod val="60000"/>
                    <a:lumOff val="40000"/>
                  </a:schemeClr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>
                <a:solidFill>
                  <a:schemeClr val="tx2">
                    <a:lumMod val="60000"/>
                    <a:lumOff val="40000"/>
                  </a:schemeClr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>
                <a:solidFill>
                  <a:schemeClr val="tx2">
                    <a:lumMod val="60000"/>
                    <a:lumOff val="40000"/>
                  </a:schemeClr>
                </a:solidFill>
                <a:latin typeface="楷体_GB2312" pitchFamily="49" charset="-122"/>
                <a:ea typeface="楷体_GB2312" pitchFamily="49" charset="-122"/>
              </a:rPr>
              <a:t>章 正弦交流电路</a:t>
            </a:r>
          </a:p>
        </p:txBody>
      </p:sp>
      <p:sp>
        <p:nvSpPr>
          <p:cNvPr id="11273" name="Text Box 22"/>
          <p:cNvSpPr txBox="1">
            <a:spLocks noChangeArrowheads="1"/>
          </p:cNvSpPr>
          <p:nvPr/>
        </p:nvSpPr>
        <p:spPr bwMode="auto">
          <a:xfrm>
            <a:off x="660400" y="4559300"/>
            <a:ext cx="3054350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>
                    <a:lumMod val="60000"/>
                    <a:lumOff val="40000"/>
                  </a:schemeClr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>
                <a:solidFill>
                  <a:schemeClr val="tx2">
                    <a:lumMod val="60000"/>
                    <a:lumOff val="40000"/>
                  </a:schemeClr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b="1">
                <a:solidFill>
                  <a:schemeClr val="tx2">
                    <a:lumMod val="60000"/>
                    <a:lumOff val="40000"/>
                  </a:schemeClr>
                </a:solidFill>
                <a:latin typeface="楷体_GB2312" pitchFamily="49" charset="-122"/>
                <a:ea typeface="楷体_GB2312" pitchFamily="49" charset="-122"/>
              </a:rPr>
              <a:t>章 三相电路</a:t>
            </a:r>
          </a:p>
        </p:txBody>
      </p:sp>
      <p:sp>
        <p:nvSpPr>
          <p:cNvPr id="11274" name="Text Box 24"/>
          <p:cNvSpPr txBox="1">
            <a:spLocks noChangeArrowheads="1"/>
          </p:cNvSpPr>
          <p:nvPr/>
        </p:nvSpPr>
        <p:spPr bwMode="auto">
          <a:xfrm>
            <a:off x="660400" y="3162300"/>
            <a:ext cx="3962400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>
                    <a:lumMod val="60000"/>
                    <a:lumOff val="40000"/>
                  </a:schemeClr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>
                <a:solidFill>
                  <a:schemeClr val="tx2">
                    <a:lumMod val="60000"/>
                    <a:lumOff val="40000"/>
                  </a:schemeClr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b="1">
                <a:solidFill>
                  <a:schemeClr val="tx2">
                    <a:lumMod val="60000"/>
                    <a:lumOff val="40000"/>
                  </a:schemeClr>
                </a:solidFill>
                <a:latin typeface="楷体_GB2312" pitchFamily="49" charset="-122"/>
                <a:ea typeface="楷体_GB2312" pitchFamily="49" charset="-122"/>
              </a:rPr>
              <a:t>章 电路的暂态分析</a:t>
            </a:r>
          </a:p>
        </p:txBody>
      </p:sp>
      <p:sp>
        <p:nvSpPr>
          <p:cNvPr id="11275" name="Text Box 25"/>
          <p:cNvSpPr txBox="1">
            <a:spLocks noChangeArrowheads="1"/>
          </p:cNvSpPr>
          <p:nvPr/>
        </p:nvSpPr>
        <p:spPr bwMode="auto">
          <a:xfrm>
            <a:off x="660400" y="5257800"/>
            <a:ext cx="4375150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>
                    <a:lumMod val="60000"/>
                    <a:lumOff val="40000"/>
                  </a:schemeClr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>
                <a:solidFill>
                  <a:schemeClr val="tx2">
                    <a:lumMod val="60000"/>
                    <a:lumOff val="40000"/>
                  </a:schemeClr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b="1">
                <a:solidFill>
                  <a:schemeClr val="tx2">
                    <a:lumMod val="60000"/>
                    <a:lumOff val="40000"/>
                  </a:schemeClr>
                </a:solidFill>
                <a:latin typeface="楷体_GB2312" pitchFamily="49" charset="-122"/>
                <a:ea typeface="楷体_GB2312" pitchFamily="49" charset="-122"/>
              </a:rPr>
              <a:t>章 磁路与铁心线圈电路</a:t>
            </a:r>
          </a:p>
        </p:txBody>
      </p:sp>
      <p:sp>
        <p:nvSpPr>
          <p:cNvPr id="11276" name="Text Box 26"/>
          <p:cNvSpPr txBox="1">
            <a:spLocks noChangeArrowheads="1"/>
          </p:cNvSpPr>
          <p:nvPr/>
        </p:nvSpPr>
        <p:spPr bwMode="auto">
          <a:xfrm>
            <a:off x="5613400" y="1066800"/>
            <a:ext cx="3467100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>
                    <a:lumMod val="60000"/>
                    <a:lumOff val="40000"/>
                  </a:schemeClr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>
                <a:solidFill>
                  <a:schemeClr val="tx2">
                    <a:lumMod val="60000"/>
                    <a:lumOff val="40000"/>
                  </a:schemeClr>
                </a:solidFill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zh-CN" altLang="en-US" b="1">
                <a:solidFill>
                  <a:schemeClr val="tx2">
                    <a:lumMod val="60000"/>
                    <a:lumOff val="40000"/>
                  </a:schemeClr>
                </a:solidFill>
                <a:latin typeface="楷体_GB2312" pitchFamily="49" charset="-122"/>
                <a:ea typeface="楷体_GB2312" pitchFamily="49" charset="-122"/>
              </a:rPr>
              <a:t>章 交流电动机</a:t>
            </a:r>
          </a:p>
        </p:txBody>
      </p:sp>
      <p:sp>
        <p:nvSpPr>
          <p:cNvPr id="11277" name="Text Box 27"/>
          <p:cNvSpPr txBox="1">
            <a:spLocks noChangeArrowheads="1"/>
          </p:cNvSpPr>
          <p:nvPr/>
        </p:nvSpPr>
        <p:spPr bwMode="auto">
          <a:xfrm>
            <a:off x="5613400" y="1809234"/>
            <a:ext cx="3797300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>
                    <a:lumMod val="60000"/>
                    <a:lumOff val="40000"/>
                  </a:schemeClr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>
                <a:solidFill>
                  <a:schemeClr val="tx2">
                    <a:lumMod val="60000"/>
                    <a:lumOff val="40000"/>
                  </a:schemeClr>
                </a:solidFill>
                <a:latin typeface="楷体_GB2312" pitchFamily="49" charset="-122"/>
                <a:ea typeface="楷体_GB2312" pitchFamily="49" charset="-122"/>
              </a:rPr>
              <a:t>8</a:t>
            </a:r>
            <a:r>
              <a:rPr lang="zh-CN" altLang="en-US" b="1">
                <a:solidFill>
                  <a:schemeClr val="tx2">
                    <a:lumMod val="60000"/>
                    <a:lumOff val="40000"/>
                  </a:schemeClr>
                </a:solidFill>
                <a:latin typeface="楷体_GB2312" pitchFamily="49" charset="-122"/>
                <a:ea typeface="楷体_GB2312" pitchFamily="49" charset="-122"/>
              </a:rPr>
              <a:t>章  直流电动机  *</a:t>
            </a:r>
          </a:p>
        </p:txBody>
      </p:sp>
      <p:sp>
        <p:nvSpPr>
          <p:cNvPr id="11278" name="Text Box 45"/>
          <p:cNvSpPr txBox="1">
            <a:spLocks noChangeArrowheads="1"/>
          </p:cNvSpPr>
          <p:nvPr/>
        </p:nvSpPr>
        <p:spPr bwMode="auto">
          <a:xfrm>
            <a:off x="5613400" y="2551668"/>
            <a:ext cx="3549650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>
                    <a:lumMod val="60000"/>
                    <a:lumOff val="40000"/>
                  </a:schemeClr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>
                <a:solidFill>
                  <a:schemeClr val="tx2">
                    <a:lumMod val="60000"/>
                    <a:lumOff val="40000"/>
                  </a:schemeClr>
                </a:solidFill>
                <a:latin typeface="楷体_GB2312" pitchFamily="49" charset="-122"/>
                <a:ea typeface="楷体_GB2312" pitchFamily="49" charset="-122"/>
              </a:rPr>
              <a:t>9</a:t>
            </a:r>
            <a:r>
              <a:rPr lang="zh-CN" altLang="en-US" b="1">
                <a:solidFill>
                  <a:schemeClr val="tx2">
                    <a:lumMod val="60000"/>
                    <a:lumOff val="40000"/>
                  </a:schemeClr>
                </a:solidFill>
                <a:latin typeface="楷体_GB2312" pitchFamily="49" charset="-122"/>
                <a:ea typeface="楷体_GB2312" pitchFamily="49" charset="-122"/>
              </a:rPr>
              <a:t>章  控制电机  *</a:t>
            </a:r>
          </a:p>
        </p:txBody>
      </p:sp>
      <p:sp>
        <p:nvSpPr>
          <p:cNvPr id="11279" name="Text Box 46"/>
          <p:cNvSpPr txBox="1">
            <a:spLocks noChangeArrowheads="1"/>
          </p:cNvSpPr>
          <p:nvPr/>
        </p:nvSpPr>
        <p:spPr bwMode="auto">
          <a:xfrm>
            <a:off x="5613400" y="3294102"/>
            <a:ext cx="2849563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_GB2312" pitchFamily="49" charset="-122"/>
                <a:ea typeface="楷体_GB2312" pitchFamily="49" charset="-122"/>
              </a:rPr>
              <a:t>10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_GB2312" pitchFamily="49" charset="-122"/>
                <a:ea typeface="楷体_GB2312" pitchFamily="49" charset="-122"/>
              </a:rPr>
              <a:t>章 继电接触器控制</a:t>
            </a:r>
          </a:p>
        </p:txBody>
      </p:sp>
      <p:sp>
        <p:nvSpPr>
          <p:cNvPr id="11280" name="Text Box 47"/>
          <p:cNvSpPr txBox="1">
            <a:spLocks noChangeArrowheads="1"/>
          </p:cNvSpPr>
          <p:nvPr/>
        </p:nvSpPr>
        <p:spPr bwMode="auto">
          <a:xfrm>
            <a:off x="5613400" y="3948668"/>
            <a:ext cx="3632200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_GB2312" pitchFamily="49" charset="-122"/>
                <a:ea typeface="楷体_GB2312" pitchFamily="49" charset="-122"/>
              </a:rPr>
              <a:t>11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_GB2312" pitchFamily="49" charset="-122"/>
                <a:ea typeface="楷体_GB2312" pitchFamily="49" charset="-122"/>
              </a:rPr>
              <a:t>章 可编程控制器 *</a:t>
            </a:r>
          </a:p>
        </p:txBody>
      </p:sp>
      <p:sp>
        <p:nvSpPr>
          <p:cNvPr id="11281" name="Text Box 48"/>
          <p:cNvSpPr txBox="1">
            <a:spLocks noChangeArrowheads="1"/>
          </p:cNvSpPr>
          <p:nvPr/>
        </p:nvSpPr>
        <p:spPr bwMode="auto">
          <a:xfrm>
            <a:off x="5613400" y="4603234"/>
            <a:ext cx="3156024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_GB2312" pitchFamily="49" charset="-122"/>
                <a:ea typeface="楷体_GB2312" pitchFamily="49" charset="-122"/>
              </a:rPr>
              <a:t>12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_GB2312" pitchFamily="49" charset="-122"/>
                <a:ea typeface="楷体_GB2312" pitchFamily="49" charset="-122"/>
              </a:rPr>
              <a:t>章 供电与安全用电 *</a:t>
            </a:r>
          </a:p>
        </p:txBody>
      </p:sp>
      <p:sp>
        <p:nvSpPr>
          <p:cNvPr id="11282" name="Text Box 49"/>
          <p:cNvSpPr txBox="1">
            <a:spLocks noChangeArrowheads="1"/>
          </p:cNvSpPr>
          <p:nvPr/>
        </p:nvSpPr>
        <p:spPr bwMode="auto">
          <a:xfrm>
            <a:off x="5613400" y="5257800"/>
            <a:ext cx="3384550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>
                    <a:lumMod val="60000"/>
                    <a:lumOff val="40000"/>
                  </a:schemeClr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>
                <a:solidFill>
                  <a:schemeClr val="tx2">
                    <a:lumMod val="60000"/>
                    <a:lumOff val="40000"/>
                  </a:schemeClr>
                </a:solidFill>
                <a:latin typeface="楷体_GB2312" pitchFamily="49" charset="-122"/>
                <a:ea typeface="楷体_GB2312" pitchFamily="49" charset="-122"/>
              </a:rPr>
              <a:t>13</a:t>
            </a:r>
            <a:r>
              <a:rPr lang="zh-CN" altLang="en-US" b="1">
                <a:solidFill>
                  <a:schemeClr val="tx2">
                    <a:lumMod val="60000"/>
                    <a:lumOff val="40000"/>
                  </a:schemeClr>
                </a:solidFill>
                <a:latin typeface="楷体_GB2312" pitchFamily="49" charset="-122"/>
                <a:ea typeface="楷体_GB2312" pitchFamily="49" charset="-122"/>
              </a:rPr>
              <a:t>章 电工测量 *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灰暗简洁主题（自定义1）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光面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灰暗简洁主题（自定义1）" id="{D6A0C266-4CEF-44A5-8023-521A5DD5691E}" vid="{9D44C57D-52C7-4539-B58C-E8889312E6AB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44174</TotalTime>
  <Words>379</Words>
  <Application>Microsoft Office PowerPoint</Application>
  <PresentationFormat>A4 纸张(210x297 毫米)</PresentationFormat>
  <Paragraphs>55</Paragraphs>
  <Slides>5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8" baseType="lpstr">
      <vt:lpstr>等线</vt:lpstr>
      <vt:lpstr>等线 Light</vt:lpstr>
      <vt:lpstr>仿宋_GB2312</vt:lpstr>
      <vt:lpstr>华文楷体</vt:lpstr>
      <vt:lpstr>楷体_GB2312</vt:lpstr>
      <vt:lpstr>宋体</vt:lpstr>
      <vt:lpstr>微软雅黑</vt:lpstr>
      <vt:lpstr>Arial</vt:lpstr>
      <vt:lpstr>Calibri</vt:lpstr>
      <vt:lpstr>Calibri Light</vt:lpstr>
      <vt:lpstr>Times New Roman</vt:lpstr>
      <vt:lpstr>Tw Cen MT</vt:lpstr>
      <vt:lpstr>灰暗简洁主题（自定义1）</vt:lpstr>
      <vt:lpstr>电工技术</vt:lpstr>
      <vt:lpstr>绪论</vt:lpstr>
      <vt:lpstr>2、课程特点：</vt:lpstr>
      <vt:lpstr>4、关于试验的基本要求 </vt:lpstr>
      <vt:lpstr>电工技术课程内容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   半导体二极管和三极管</dc:title>
  <dc:creator>合工大电工理论与新技术系</dc:creator>
  <cp:lastModifiedBy>Administrator</cp:lastModifiedBy>
  <cp:revision>63</cp:revision>
  <dcterms:created xsi:type="dcterms:W3CDTF">2004-12-12T08:26:08Z</dcterms:created>
  <dcterms:modified xsi:type="dcterms:W3CDTF">2018-09-04T12:54:09Z</dcterms:modified>
</cp:coreProperties>
</file>