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62"/>
  </p:notesMasterIdLst>
  <p:handoutMasterIdLst>
    <p:handoutMasterId r:id="rId63"/>
  </p:handoutMasterIdLst>
  <p:sldIdLst>
    <p:sldId id="499" r:id="rId3"/>
    <p:sldId id="513" r:id="rId4"/>
    <p:sldId id="514" r:id="rId5"/>
    <p:sldId id="515" r:id="rId6"/>
    <p:sldId id="548" r:id="rId7"/>
    <p:sldId id="549" r:id="rId8"/>
    <p:sldId id="542" r:id="rId9"/>
    <p:sldId id="543" r:id="rId10"/>
    <p:sldId id="536" r:id="rId11"/>
    <p:sldId id="544" r:id="rId12"/>
    <p:sldId id="545" r:id="rId13"/>
    <p:sldId id="546" r:id="rId14"/>
    <p:sldId id="547" r:id="rId15"/>
    <p:sldId id="574" r:id="rId16"/>
    <p:sldId id="539" r:id="rId17"/>
    <p:sldId id="527" r:id="rId18"/>
    <p:sldId id="526" r:id="rId19"/>
    <p:sldId id="528" r:id="rId20"/>
    <p:sldId id="533" r:id="rId21"/>
    <p:sldId id="531" r:id="rId22"/>
    <p:sldId id="532" r:id="rId23"/>
    <p:sldId id="552" r:id="rId24"/>
    <p:sldId id="553" r:id="rId25"/>
    <p:sldId id="484" r:id="rId26"/>
    <p:sldId id="485" r:id="rId27"/>
    <p:sldId id="551" r:id="rId28"/>
    <p:sldId id="554" r:id="rId29"/>
    <p:sldId id="490" r:id="rId30"/>
    <p:sldId id="575" r:id="rId31"/>
    <p:sldId id="491" r:id="rId32"/>
    <p:sldId id="492" r:id="rId33"/>
    <p:sldId id="555" r:id="rId34"/>
    <p:sldId id="493" r:id="rId35"/>
    <p:sldId id="563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4" r:id="rId44"/>
    <p:sldId id="565" r:id="rId45"/>
    <p:sldId id="566" r:id="rId46"/>
    <p:sldId id="567" r:id="rId47"/>
    <p:sldId id="570" r:id="rId48"/>
    <p:sldId id="571" r:id="rId49"/>
    <p:sldId id="573" r:id="rId50"/>
    <p:sldId id="444" r:id="rId51"/>
    <p:sldId id="445" r:id="rId52"/>
    <p:sldId id="446" r:id="rId53"/>
    <p:sldId id="387" r:id="rId54"/>
    <p:sldId id="521" r:id="rId55"/>
    <p:sldId id="502" r:id="rId56"/>
    <p:sldId id="503" r:id="rId57"/>
    <p:sldId id="510" r:id="rId58"/>
    <p:sldId id="511" r:id="rId59"/>
    <p:sldId id="512" r:id="rId60"/>
    <p:sldId id="520" r:id="rId6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FFFFCC"/>
    <a:srgbClr val="6600FF"/>
    <a:srgbClr val="9933FF"/>
    <a:srgbClr val="D6EEB3"/>
    <a:srgbClr val="F2F2F2"/>
    <a:srgbClr val="FEFEFE"/>
    <a:srgbClr val="DEDED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 snapToObjects="1">
      <p:cViewPr varScale="1">
        <p:scale>
          <a:sx n="119" d="100"/>
          <a:sy n="119" d="100"/>
        </p:scale>
        <p:origin x="13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9F58E-BDAC-45EC-8ED8-93185C88232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7CDF18AB-82FC-4154-9DE7-75DA32FD3408}">
      <dgm:prSet phldrT="[文本]"/>
      <dgm:spPr/>
      <dgm:t>
        <a:bodyPr/>
        <a:lstStyle/>
        <a:p>
          <a:r>
            <a:rPr lang="zh-CN" b="1"/>
            <a:t>2.1  电阻串并联联接的等效变换</a:t>
          </a:r>
          <a:endParaRPr lang="zh-CN" altLang="en-US" dirty="0"/>
        </a:p>
      </dgm:t>
    </dgm:pt>
    <dgm:pt modelId="{0FB27766-B0AF-4DAF-9971-CBFAE1E25B7D}" type="parTrans" cxnId="{F19F7814-3BF5-4B1F-AFE2-DE310A1B7632}">
      <dgm:prSet/>
      <dgm:spPr/>
      <dgm:t>
        <a:bodyPr/>
        <a:lstStyle/>
        <a:p>
          <a:endParaRPr lang="zh-CN" altLang="en-US"/>
        </a:p>
      </dgm:t>
    </dgm:pt>
    <dgm:pt modelId="{068F9F77-4D9E-403D-A76C-1A83B1F60C53}" type="sibTrans" cxnId="{F19F7814-3BF5-4B1F-AFE2-DE310A1B7632}">
      <dgm:prSet/>
      <dgm:spPr/>
      <dgm:t>
        <a:bodyPr/>
        <a:lstStyle/>
        <a:p>
          <a:endParaRPr lang="zh-CN" altLang="en-US"/>
        </a:p>
      </dgm:t>
    </dgm:pt>
    <dgm:pt modelId="{9550A557-4022-48F2-AB03-14E1DB005193}">
      <dgm:prSet/>
      <dgm:spPr/>
      <dgm:t>
        <a:bodyPr/>
        <a:lstStyle/>
        <a:p>
          <a:r>
            <a:rPr lang="zh-CN" b="1"/>
            <a:t>2.3  电源的两种模型及其等效变换</a:t>
          </a:r>
          <a:endParaRPr lang="zh-CN"/>
        </a:p>
      </dgm:t>
    </dgm:pt>
    <dgm:pt modelId="{FD752464-6D3D-4698-BDA3-8AEC7A4F2EAD}" type="parTrans" cxnId="{9711911F-F0ED-4E01-A2A0-1A9A30880638}">
      <dgm:prSet/>
      <dgm:spPr/>
      <dgm:t>
        <a:bodyPr/>
        <a:lstStyle/>
        <a:p>
          <a:endParaRPr lang="zh-CN" altLang="en-US"/>
        </a:p>
      </dgm:t>
    </dgm:pt>
    <dgm:pt modelId="{BAC00E45-3BB8-4319-9AA1-AC17A9BA0A5B}" type="sibTrans" cxnId="{9711911F-F0ED-4E01-A2A0-1A9A30880638}">
      <dgm:prSet/>
      <dgm:spPr/>
      <dgm:t>
        <a:bodyPr/>
        <a:lstStyle/>
        <a:p>
          <a:endParaRPr lang="zh-CN" altLang="en-US"/>
        </a:p>
      </dgm:t>
    </dgm:pt>
    <dgm:pt modelId="{6FFA4ECE-E235-4083-A616-D75EF192ABD0}">
      <dgm:prSet/>
      <dgm:spPr/>
      <dgm:t>
        <a:bodyPr/>
        <a:lstStyle/>
        <a:p>
          <a:r>
            <a:rPr lang="zh-CN" b="1"/>
            <a:t>2.4、支路电流法</a:t>
          </a:r>
          <a:endParaRPr lang="zh-CN"/>
        </a:p>
      </dgm:t>
    </dgm:pt>
    <dgm:pt modelId="{5ADD4D70-1F14-457D-93C9-30B9918F178A}" type="parTrans" cxnId="{EC18D774-9C05-40B2-A1D9-7B7CDF2D9032}">
      <dgm:prSet/>
      <dgm:spPr/>
      <dgm:t>
        <a:bodyPr/>
        <a:lstStyle/>
        <a:p>
          <a:endParaRPr lang="zh-CN" altLang="en-US"/>
        </a:p>
      </dgm:t>
    </dgm:pt>
    <dgm:pt modelId="{0EDA5543-4709-4B52-9B89-7DE249902D87}" type="sibTrans" cxnId="{EC18D774-9C05-40B2-A1D9-7B7CDF2D9032}">
      <dgm:prSet/>
      <dgm:spPr/>
      <dgm:t>
        <a:bodyPr/>
        <a:lstStyle/>
        <a:p>
          <a:endParaRPr lang="zh-CN" altLang="en-US"/>
        </a:p>
      </dgm:t>
    </dgm:pt>
    <dgm:pt modelId="{613DCEFA-30A3-4067-A617-FBD90E034FC4}">
      <dgm:prSet/>
      <dgm:spPr/>
      <dgm:t>
        <a:bodyPr/>
        <a:lstStyle/>
        <a:p>
          <a:r>
            <a:rPr lang="zh-CN" b="1"/>
            <a:t>2.5、结点电压法</a:t>
          </a:r>
          <a:endParaRPr lang="zh-CN"/>
        </a:p>
      </dgm:t>
    </dgm:pt>
    <dgm:pt modelId="{6886AEDD-4F43-4F4A-BB05-A2478F3BABD7}" type="parTrans" cxnId="{2FC78F9E-61CE-4F52-B135-7CD93B9A4632}">
      <dgm:prSet/>
      <dgm:spPr/>
      <dgm:t>
        <a:bodyPr/>
        <a:lstStyle/>
        <a:p>
          <a:endParaRPr lang="zh-CN" altLang="en-US"/>
        </a:p>
      </dgm:t>
    </dgm:pt>
    <dgm:pt modelId="{F2C94B8D-CBA7-4FBD-8F09-1143A414AA7A}" type="sibTrans" cxnId="{2FC78F9E-61CE-4F52-B135-7CD93B9A4632}">
      <dgm:prSet/>
      <dgm:spPr/>
      <dgm:t>
        <a:bodyPr/>
        <a:lstStyle/>
        <a:p>
          <a:endParaRPr lang="zh-CN" altLang="en-US"/>
        </a:p>
      </dgm:t>
    </dgm:pt>
    <dgm:pt modelId="{CD9C6E30-662C-4693-A794-DD71F29F4D68}">
      <dgm:prSet/>
      <dgm:spPr/>
      <dgm:t>
        <a:bodyPr/>
        <a:lstStyle/>
        <a:p>
          <a:r>
            <a:rPr lang="zh-CN" b="1"/>
            <a:t>2.6、叠加原理</a:t>
          </a:r>
          <a:endParaRPr lang="zh-CN"/>
        </a:p>
      </dgm:t>
    </dgm:pt>
    <dgm:pt modelId="{91B724D0-499C-4965-8CE3-6DFAAE2405AA}" type="parTrans" cxnId="{07393E1E-365C-499E-9922-7C2C5B476748}">
      <dgm:prSet/>
      <dgm:spPr/>
      <dgm:t>
        <a:bodyPr/>
        <a:lstStyle/>
        <a:p>
          <a:endParaRPr lang="zh-CN" altLang="en-US"/>
        </a:p>
      </dgm:t>
    </dgm:pt>
    <dgm:pt modelId="{96508D0E-191A-4F59-8F72-6E3F91B340D4}" type="sibTrans" cxnId="{07393E1E-365C-499E-9922-7C2C5B476748}">
      <dgm:prSet/>
      <dgm:spPr/>
      <dgm:t>
        <a:bodyPr/>
        <a:lstStyle/>
        <a:p>
          <a:endParaRPr lang="zh-CN" altLang="en-US"/>
        </a:p>
      </dgm:t>
    </dgm:pt>
    <dgm:pt modelId="{D4984E56-C64E-490B-BFEC-F60D625467DF}">
      <dgm:prSet/>
      <dgm:spPr/>
      <dgm:t>
        <a:bodyPr/>
        <a:lstStyle/>
        <a:p>
          <a:r>
            <a:rPr lang="zh-CN" b="1"/>
            <a:t>2.7、戴维南定理与诺顿定理</a:t>
          </a:r>
          <a:endParaRPr lang="zh-CN"/>
        </a:p>
      </dgm:t>
    </dgm:pt>
    <dgm:pt modelId="{7F017CC7-BFBD-4164-A56C-959E08341C8E}" type="parTrans" cxnId="{4FF65034-F014-4552-9D21-0DBA1F1E2738}">
      <dgm:prSet/>
      <dgm:spPr/>
      <dgm:t>
        <a:bodyPr/>
        <a:lstStyle/>
        <a:p>
          <a:endParaRPr lang="zh-CN" altLang="en-US"/>
        </a:p>
      </dgm:t>
    </dgm:pt>
    <dgm:pt modelId="{11798313-4BFD-4D0A-8612-8CE40EACB8B2}" type="sibTrans" cxnId="{4FF65034-F014-4552-9D21-0DBA1F1E2738}">
      <dgm:prSet/>
      <dgm:spPr/>
      <dgm:t>
        <a:bodyPr/>
        <a:lstStyle/>
        <a:p>
          <a:endParaRPr lang="zh-CN" altLang="en-US"/>
        </a:p>
      </dgm:t>
    </dgm:pt>
    <dgm:pt modelId="{0F8D2002-0373-42DC-9E4B-ED5C4244A7D2}">
      <dgm:prSet/>
      <dgm:spPr/>
      <dgm:t>
        <a:bodyPr/>
        <a:lstStyle/>
        <a:p>
          <a:r>
            <a:rPr lang="zh-CN" b="1"/>
            <a:t>2.8  受控源电路的分析</a:t>
          </a:r>
          <a:endParaRPr lang="zh-CN"/>
        </a:p>
      </dgm:t>
    </dgm:pt>
    <dgm:pt modelId="{CAD30D01-EE6B-45A9-8656-184C81C92C38}" type="parTrans" cxnId="{D5E70A3D-758B-49F4-ABDD-06A79D52C710}">
      <dgm:prSet/>
      <dgm:spPr/>
      <dgm:t>
        <a:bodyPr/>
        <a:lstStyle/>
        <a:p>
          <a:endParaRPr lang="zh-CN" altLang="en-US"/>
        </a:p>
      </dgm:t>
    </dgm:pt>
    <dgm:pt modelId="{3593F404-AFA9-4764-B2B9-C82233DF3F33}" type="sibTrans" cxnId="{D5E70A3D-758B-49F4-ABDD-06A79D52C710}">
      <dgm:prSet/>
      <dgm:spPr/>
      <dgm:t>
        <a:bodyPr/>
        <a:lstStyle/>
        <a:p>
          <a:endParaRPr lang="zh-CN" altLang="en-US"/>
        </a:p>
      </dgm:t>
    </dgm:pt>
    <dgm:pt modelId="{90FCEE92-55EA-4395-A622-C641435F1979}">
      <dgm:prSet/>
      <dgm:spPr/>
      <dgm:t>
        <a:bodyPr/>
        <a:lstStyle/>
        <a:p>
          <a:r>
            <a:rPr lang="zh-CN" b="1"/>
            <a:t>2.9  非线性电阻电路的分析</a:t>
          </a:r>
          <a:endParaRPr lang="zh-CN"/>
        </a:p>
      </dgm:t>
    </dgm:pt>
    <dgm:pt modelId="{1C0C3109-642A-4906-9B3C-A9A344F5C49E}" type="parTrans" cxnId="{A08D9457-385E-412F-8F90-E4A83088A01D}">
      <dgm:prSet/>
      <dgm:spPr/>
      <dgm:t>
        <a:bodyPr/>
        <a:lstStyle/>
        <a:p>
          <a:endParaRPr lang="zh-CN" altLang="en-US"/>
        </a:p>
      </dgm:t>
    </dgm:pt>
    <dgm:pt modelId="{5A86DDDF-E3BC-4F06-857E-03E67B1CDA20}" type="sibTrans" cxnId="{A08D9457-385E-412F-8F90-E4A83088A01D}">
      <dgm:prSet/>
      <dgm:spPr/>
      <dgm:t>
        <a:bodyPr/>
        <a:lstStyle/>
        <a:p>
          <a:endParaRPr lang="zh-CN" altLang="en-US"/>
        </a:p>
      </dgm:t>
    </dgm:pt>
    <dgm:pt modelId="{87A096E6-5B99-4C2D-9E19-2E4771A27944}" type="pres">
      <dgm:prSet presAssocID="{1FC9F58E-BDAC-45EC-8ED8-93185C88232E}" presName="linear" presStyleCnt="0">
        <dgm:presLayoutVars>
          <dgm:animLvl val="lvl"/>
          <dgm:resizeHandles val="exact"/>
        </dgm:presLayoutVars>
      </dgm:prSet>
      <dgm:spPr/>
    </dgm:pt>
    <dgm:pt modelId="{E0455288-3D5E-419F-A777-46750B18E9D7}" type="pres">
      <dgm:prSet presAssocID="{7CDF18AB-82FC-4154-9DE7-75DA32FD340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5C6CBB8-0D26-4A91-A87F-1BF3FA49B62F}" type="pres">
      <dgm:prSet presAssocID="{068F9F77-4D9E-403D-A76C-1A83B1F60C53}" presName="spacer" presStyleCnt="0"/>
      <dgm:spPr/>
    </dgm:pt>
    <dgm:pt modelId="{24C5F70F-797E-4399-A63B-48A72D77CEE1}" type="pres">
      <dgm:prSet presAssocID="{9550A557-4022-48F2-AB03-14E1DB00519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37B7EC1-1599-4D9F-B378-D52049EE9AC2}" type="pres">
      <dgm:prSet presAssocID="{BAC00E45-3BB8-4319-9AA1-AC17A9BA0A5B}" presName="spacer" presStyleCnt="0"/>
      <dgm:spPr/>
    </dgm:pt>
    <dgm:pt modelId="{AAC96E2C-3235-432C-B3F4-7AA8B0760050}" type="pres">
      <dgm:prSet presAssocID="{6FFA4ECE-E235-4083-A616-D75EF192ABD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23EA63B-B5CD-4323-9DD2-1B98A2180D14}" type="pres">
      <dgm:prSet presAssocID="{0EDA5543-4709-4B52-9B89-7DE249902D87}" presName="spacer" presStyleCnt="0"/>
      <dgm:spPr/>
    </dgm:pt>
    <dgm:pt modelId="{541A4EEE-4D55-4D39-A835-151A417D8B3F}" type="pres">
      <dgm:prSet presAssocID="{613DCEFA-30A3-4067-A617-FBD90E034FC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905FDE3-E3F3-4C02-9EF0-8DDF10FDC974}" type="pres">
      <dgm:prSet presAssocID="{F2C94B8D-CBA7-4FBD-8F09-1143A414AA7A}" presName="spacer" presStyleCnt="0"/>
      <dgm:spPr/>
    </dgm:pt>
    <dgm:pt modelId="{35C0A1B5-4FDF-4D0B-BB0A-902BE47807EC}" type="pres">
      <dgm:prSet presAssocID="{CD9C6E30-662C-4693-A794-DD71F29F4D6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BBEF603-F92C-4DF6-8CAC-B09D79C933F3}" type="pres">
      <dgm:prSet presAssocID="{96508D0E-191A-4F59-8F72-6E3F91B340D4}" presName="spacer" presStyleCnt="0"/>
      <dgm:spPr/>
    </dgm:pt>
    <dgm:pt modelId="{DCBF07B2-D6BA-4863-99DC-A366B1002607}" type="pres">
      <dgm:prSet presAssocID="{D4984E56-C64E-490B-BFEC-F60D625467D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45C25FE-D40B-458C-8FBE-5BE9C3C15299}" type="pres">
      <dgm:prSet presAssocID="{11798313-4BFD-4D0A-8612-8CE40EACB8B2}" presName="spacer" presStyleCnt="0"/>
      <dgm:spPr/>
    </dgm:pt>
    <dgm:pt modelId="{B5B183A8-3955-4D5B-97C8-3DAFB5F3D5DD}" type="pres">
      <dgm:prSet presAssocID="{0F8D2002-0373-42DC-9E4B-ED5C4244A7D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7AD3479-9CDB-41B4-9B44-2985836F9E41}" type="pres">
      <dgm:prSet presAssocID="{3593F404-AFA9-4764-B2B9-C82233DF3F33}" presName="spacer" presStyleCnt="0"/>
      <dgm:spPr/>
    </dgm:pt>
    <dgm:pt modelId="{F3BB0BB1-73A8-44F1-BC8E-CDC9C4BF363D}" type="pres">
      <dgm:prSet presAssocID="{90FCEE92-55EA-4395-A622-C641435F197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A3CF709-0172-4AB5-BE2F-9B91763EC86E}" type="presOf" srcId="{613DCEFA-30A3-4067-A617-FBD90E034FC4}" destId="{541A4EEE-4D55-4D39-A835-151A417D8B3F}" srcOrd="0" destOrd="0" presId="urn:microsoft.com/office/officeart/2005/8/layout/vList2"/>
    <dgm:cxn modelId="{F19F7814-3BF5-4B1F-AFE2-DE310A1B7632}" srcId="{1FC9F58E-BDAC-45EC-8ED8-93185C88232E}" destId="{7CDF18AB-82FC-4154-9DE7-75DA32FD3408}" srcOrd="0" destOrd="0" parTransId="{0FB27766-B0AF-4DAF-9971-CBFAE1E25B7D}" sibTransId="{068F9F77-4D9E-403D-A76C-1A83B1F60C53}"/>
    <dgm:cxn modelId="{07393E1E-365C-499E-9922-7C2C5B476748}" srcId="{1FC9F58E-BDAC-45EC-8ED8-93185C88232E}" destId="{CD9C6E30-662C-4693-A794-DD71F29F4D68}" srcOrd="4" destOrd="0" parTransId="{91B724D0-499C-4965-8CE3-6DFAAE2405AA}" sibTransId="{96508D0E-191A-4F59-8F72-6E3F91B340D4}"/>
    <dgm:cxn modelId="{9711911F-F0ED-4E01-A2A0-1A9A30880638}" srcId="{1FC9F58E-BDAC-45EC-8ED8-93185C88232E}" destId="{9550A557-4022-48F2-AB03-14E1DB005193}" srcOrd="1" destOrd="0" parTransId="{FD752464-6D3D-4698-BDA3-8AEC7A4F2EAD}" sibTransId="{BAC00E45-3BB8-4319-9AA1-AC17A9BA0A5B}"/>
    <dgm:cxn modelId="{4FF65034-F014-4552-9D21-0DBA1F1E2738}" srcId="{1FC9F58E-BDAC-45EC-8ED8-93185C88232E}" destId="{D4984E56-C64E-490B-BFEC-F60D625467DF}" srcOrd="5" destOrd="0" parTransId="{7F017CC7-BFBD-4164-A56C-959E08341C8E}" sibTransId="{11798313-4BFD-4D0A-8612-8CE40EACB8B2}"/>
    <dgm:cxn modelId="{D5E70A3D-758B-49F4-ABDD-06A79D52C710}" srcId="{1FC9F58E-BDAC-45EC-8ED8-93185C88232E}" destId="{0F8D2002-0373-42DC-9E4B-ED5C4244A7D2}" srcOrd="6" destOrd="0" parTransId="{CAD30D01-EE6B-45A9-8656-184C81C92C38}" sibTransId="{3593F404-AFA9-4764-B2B9-C82233DF3F33}"/>
    <dgm:cxn modelId="{E6F21648-BF5E-484C-8D03-8B0AD48636B0}" type="presOf" srcId="{7CDF18AB-82FC-4154-9DE7-75DA32FD3408}" destId="{E0455288-3D5E-419F-A777-46750B18E9D7}" srcOrd="0" destOrd="0" presId="urn:microsoft.com/office/officeart/2005/8/layout/vList2"/>
    <dgm:cxn modelId="{4A47B672-8AE6-4A74-A33C-8FE3F5FD43A9}" type="presOf" srcId="{CD9C6E30-662C-4693-A794-DD71F29F4D68}" destId="{35C0A1B5-4FDF-4D0B-BB0A-902BE47807EC}" srcOrd="0" destOrd="0" presId="urn:microsoft.com/office/officeart/2005/8/layout/vList2"/>
    <dgm:cxn modelId="{EC18D774-9C05-40B2-A1D9-7B7CDF2D9032}" srcId="{1FC9F58E-BDAC-45EC-8ED8-93185C88232E}" destId="{6FFA4ECE-E235-4083-A616-D75EF192ABD0}" srcOrd="2" destOrd="0" parTransId="{5ADD4D70-1F14-457D-93C9-30B9918F178A}" sibTransId="{0EDA5543-4709-4B52-9B89-7DE249902D87}"/>
    <dgm:cxn modelId="{A08D9457-385E-412F-8F90-E4A83088A01D}" srcId="{1FC9F58E-BDAC-45EC-8ED8-93185C88232E}" destId="{90FCEE92-55EA-4395-A622-C641435F1979}" srcOrd="7" destOrd="0" parTransId="{1C0C3109-642A-4906-9B3C-A9A344F5C49E}" sibTransId="{5A86DDDF-E3BC-4F06-857E-03E67B1CDA20}"/>
    <dgm:cxn modelId="{99B1EA81-7C74-4F47-BAB6-21310E5858EA}" type="presOf" srcId="{1FC9F58E-BDAC-45EC-8ED8-93185C88232E}" destId="{87A096E6-5B99-4C2D-9E19-2E4771A27944}" srcOrd="0" destOrd="0" presId="urn:microsoft.com/office/officeart/2005/8/layout/vList2"/>
    <dgm:cxn modelId="{06D3EE81-839C-4831-B1EE-B449092DF0F6}" type="presOf" srcId="{0F8D2002-0373-42DC-9E4B-ED5C4244A7D2}" destId="{B5B183A8-3955-4D5B-97C8-3DAFB5F3D5DD}" srcOrd="0" destOrd="0" presId="urn:microsoft.com/office/officeart/2005/8/layout/vList2"/>
    <dgm:cxn modelId="{9B8FD790-3676-4125-84AB-175DDC59F795}" type="presOf" srcId="{D4984E56-C64E-490B-BFEC-F60D625467DF}" destId="{DCBF07B2-D6BA-4863-99DC-A366B1002607}" srcOrd="0" destOrd="0" presId="urn:microsoft.com/office/officeart/2005/8/layout/vList2"/>
    <dgm:cxn modelId="{2FC78F9E-61CE-4F52-B135-7CD93B9A4632}" srcId="{1FC9F58E-BDAC-45EC-8ED8-93185C88232E}" destId="{613DCEFA-30A3-4067-A617-FBD90E034FC4}" srcOrd="3" destOrd="0" parTransId="{6886AEDD-4F43-4F4A-BB05-A2478F3BABD7}" sibTransId="{F2C94B8D-CBA7-4FBD-8F09-1143A414AA7A}"/>
    <dgm:cxn modelId="{FEBB1CEF-6EC6-4794-8611-C4B283C98E23}" type="presOf" srcId="{90FCEE92-55EA-4395-A622-C641435F1979}" destId="{F3BB0BB1-73A8-44F1-BC8E-CDC9C4BF363D}" srcOrd="0" destOrd="0" presId="urn:microsoft.com/office/officeart/2005/8/layout/vList2"/>
    <dgm:cxn modelId="{3842A0FB-028A-40E9-8E33-83EF637925F2}" type="presOf" srcId="{6FFA4ECE-E235-4083-A616-D75EF192ABD0}" destId="{AAC96E2C-3235-432C-B3F4-7AA8B0760050}" srcOrd="0" destOrd="0" presId="urn:microsoft.com/office/officeart/2005/8/layout/vList2"/>
    <dgm:cxn modelId="{A3849DFD-E95A-4B6F-85F0-1EDE4D972635}" type="presOf" srcId="{9550A557-4022-48F2-AB03-14E1DB005193}" destId="{24C5F70F-797E-4399-A63B-48A72D77CEE1}" srcOrd="0" destOrd="0" presId="urn:microsoft.com/office/officeart/2005/8/layout/vList2"/>
    <dgm:cxn modelId="{0E19F725-9475-420E-BC32-20A7B47A11BD}" type="presParOf" srcId="{87A096E6-5B99-4C2D-9E19-2E4771A27944}" destId="{E0455288-3D5E-419F-A777-46750B18E9D7}" srcOrd="0" destOrd="0" presId="urn:microsoft.com/office/officeart/2005/8/layout/vList2"/>
    <dgm:cxn modelId="{CD758501-66EB-41CF-9C38-CC2DD6604CEA}" type="presParOf" srcId="{87A096E6-5B99-4C2D-9E19-2E4771A27944}" destId="{C5C6CBB8-0D26-4A91-A87F-1BF3FA49B62F}" srcOrd="1" destOrd="0" presId="urn:microsoft.com/office/officeart/2005/8/layout/vList2"/>
    <dgm:cxn modelId="{332CD4DC-044B-486B-8312-7763C35F306E}" type="presParOf" srcId="{87A096E6-5B99-4C2D-9E19-2E4771A27944}" destId="{24C5F70F-797E-4399-A63B-48A72D77CEE1}" srcOrd="2" destOrd="0" presId="urn:microsoft.com/office/officeart/2005/8/layout/vList2"/>
    <dgm:cxn modelId="{6021B078-E505-4A8F-B906-FC93C9F63998}" type="presParOf" srcId="{87A096E6-5B99-4C2D-9E19-2E4771A27944}" destId="{A37B7EC1-1599-4D9F-B378-D52049EE9AC2}" srcOrd="3" destOrd="0" presId="urn:microsoft.com/office/officeart/2005/8/layout/vList2"/>
    <dgm:cxn modelId="{D2D81187-5458-447C-BF34-217919ECF095}" type="presParOf" srcId="{87A096E6-5B99-4C2D-9E19-2E4771A27944}" destId="{AAC96E2C-3235-432C-B3F4-7AA8B0760050}" srcOrd="4" destOrd="0" presId="urn:microsoft.com/office/officeart/2005/8/layout/vList2"/>
    <dgm:cxn modelId="{57C5FC85-96C6-444B-8E5F-4BD23005D7C6}" type="presParOf" srcId="{87A096E6-5B99-4C2D-9E19-2E4771A27944}" destId="{323EA63B-B5CD-4323-9DD2-1B98A2180D14}" srcOrd="5" destOrd="0" presId="urn:microsoft.com/office/officeart/2005/8/layout/vList2"/>
    <dgm:cxn modelId="{B599E4C9-D095-4016-9DCD-DA0AC7A60EE9}" type="presParOf" srcId="{87A096E6-5B99-4C2D-9E19-2E4771A27944}" destId="{541A4EEE-4D55-4D39-A835-151A417D8B3F}" srcOrd="6" destOrd="0" presId="urn:microsoft.com/office/officeart/2005/8/layout/vList2"/>
    <dgm:cxn modelId="{52074464-6F08-4A39-875E-F3531FB01BC5}" type="presParOf" srcId="{87A096E6-5B99-4C2D-9E19-2E4771A27944}" destId="{F905FDE3-E3F3-4C02-9EF0-8DDF10FDC974}" srcOrd="7" destOrd="0" presId="urn:microsoft.com/office/officeart/2005/8/layout/vList2"/>
    <dgm:cxn modelId="{594ED4AA-007C-4BD9-A398-D4AB01E69312}" type="presParOf" srcId="{87A096E6-5B99-4C2D-9E19-2E4771A27944}" destId="{35C0A1B5-4FDF-4D0B-BB0A-902BE47807EC}" srcOrd="8" destOrd="0" presId="urn:microsoft.com/office/officeart/2005/8/layout/vList2"/>
    <dgm:cxn modelId="{4C901CE9-82BF-451F-A6A9-D2DD380B7C09}" type="presParOf" srcId="{87A096E6-5B99-4C2D-9E19-2E4771A27944}" destId="{8BBEF603-F92C-4DF6-8CAC-B09D79C933F3}" srcOrd="9" destOrd="0" presId="urn:microsoft.com/office/officeart/2005/8/layout/vList2"/>
    <dgm:cxn modelId="{A2F16771-2DAA-4FF1-A1E0-2EC6DBC32C76}" type="presParOf" srcId="{87A096E6-5B99-4C2D-9E19-2E4771A27944}" destId="{DCBF07B2-D6BA-4863-99DC-A366B1002607}" srcOrd="10" destOrd="0" presId="urn:microsoft.com/office/officeart/2005/8/layout/vList2"/>
    <dgm:cxn modelId="{A611C96C-F1D6-4BEF-B8E7-93DE0DA84FB0}" type="presParOf" srcId="{87A096E6-5B99-4C2D-9E19-2E4771A27944}" destId="{345C25FE-D40B-458C-8FBE-5BE9C3C15299}" srcOrd="11" destOrd="0" presId="urn:microsoft.com/office/officeart/2005/8/layout/vList2"/>
    <dgm:cxn modelId="{C1B6F334-0657-42D5-865F-493B3C1EF4CB}" type="presParOf" srcId="{87A096E6-5B99-4C2D-9E19-2E4771A27944}" destId="{B5B183A8-3955-4D5B-97C8-3DAFB5F3D5DD}" srcOrd="12" destOrd="0" presId="urn:microsoft.com/office/officeart/2005/8/layout/vList2"/>
    <dgm:cxn modelId="{7F67B162-F387-4604-8E65-2E4B924176E9}" type="presParOf" srcId="{87A096E6-5B99-4C2D-9E19-2E4771A27944}" destId="{67AD3479-9CDB-41B4-9B44-2985836F9E41}" srcOrd="13" destOrd="0" presId="urn:microsoft.com/office/officeart/2005/8/layout/vList2"/>
    <dgm:cxn modelId="{62F5B515-9A24-4C06-877B-D6D17D92406C}" type="presParOf" srcId="{87A096E6-5B99-4C2D-9E19-2E4771A27944}" destId="{F3BB0BB1-73A8-44F1-BC8E-CDC9C4BF363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176B4-0732-4D24-9867-4E153B24FBE3}" type="doc">
      <dgm:prSet loTypeId="urn:microsoft.com/office/officeart/2005/8/layout/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7D20679F-27F0-40D4-8CEB-F19CC0A6F9A4}">
      <dgm:prSet phldrT="[文本]" custT="1"/>
      <dgm:spPr/>
      <dgm:t>
        <a:bodyPr/>
        <a:lstStyle/>
        <a:p>
          <a:r>
            <a:rPr lang="zh-CN" altLang="en-US" sz="2400" dirty="0">
              <a:latin typeface="+mj-ea"/>
              <a:ea typeface="+mj-ea"/>
            </a:rPr>
            <a:t>求结点电压</a:t>
          </a:r>
        </a:p>
      </dgm:t>
    </dgm:pt>
    <dgm:pt modelId="{BCD94F1C-357C-4468-A22B-E7BD5D902C06}" type="parTrans" cxnId="{9F371065-0B97-4674-B644-9431440CC4B9}">
      <dgm:prSet/>
      <dgm:spPr/>
      <dgm:t>
        <a:bodyPr/>
        <a:lstStyle/>
        <a:p>
          <a:endParaRPr lang="zh-CN" altLang="en-US"/>
        </a:p>
      </dgm:t>
    </dgm:pt>
    <dgm:pt modelId="{CD54FC57-63A2-4484-9FCF-B607F8D4DC34}" type="sibTrans" cxnId="{9F371065-0B97-4674-B644-9431440CC4B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A2E28655-E77E-47B7-A782-78B11BE06AA5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  <a:buFont typeface="+mj-lt"/>
            <a:buAutoNum type="arabicPeriod"/>
          </a:pPr>
          <a:r>
            <a:rPr lang="zh-CN" altLang="en-US" sz="1800" kern="1200" dirty="0">
              <a:latin typeface="+mn-ea"/>
              <a:ea typeface="+mn-ea"/>
            </a:rPr>
            <a:t>以</a:t>
          </a:r>
          <a:r>
            <a:rPr lang="zh-CN" altLang="en-US" sz="1800" b="1" kern="1200" dirty="0">
              <a:solidFill>
                <a:srgbClr val="0000FF"/>
              </a:solidFill>
              <a:latin typeface="+mn-ea"/>
              <a:ea typeface="+mn-ea"/>
            </a:rPr>
            <a:t>结点电压</a:t>
          </a:r>
          <a:r>
            <a:rPr lang="zh-CN" altLang="en-US" sz="1800" kern="1200" dirty="0">
              <a:latin typeface="+mn-ea"/>
              <a:ea typeface="+mn-ea"/>
            </a:rPr>
            <a:t>为未知量；</a:t>
          </a:r>
        </a:p>
      </dgm:t>
    </dgm:pt>
    <dgm:pt modelId="{46844EF6-5AFD-4AE6-90D4-FE4C6A7AB9CE}" type="parTrans" cxnId="{3514EE2C-F0BB-407E-8671-2D9520775052}">
      <dgm:prSet/>
      <dgm:spPr/>
      <dgm:t>
        <a:bodyPr/>
        <a:lstStyle/>
        <a:p>
          <a:endParaRPr lang="zh-CN" altLang="en-US"/>
        </a:p>
      </dgm:t>
    </dgm:pt>
    <dgm:pt modelId="{D24D3274-F3BC-46F5-BE59-A5EC90CC7FA7}" type="sibTrans" cxnId="{3514EE2C-F0BB-407E-8671-2D9520775052}">
      <dgm:prSet/>
      <dgm:spPr/>
      <dgm:t>
        <a:bodyPr/>
        <a:lstStyle/>
        <a:p>
          <a:endParaRPr lang="zh-CN" altLang="en-US"/>
        </a:p>
      </dgm:t>
    </dgm:pt>
    <dgm:pt modelId="{E1046797-D17E-48B0-AC20-D5D0321826FC}">
      <dgm:prSet phldrT="[文本]" custT="1"/>
      <dgm:spPr/>
      <dgm:t>
        <a:bodyPr/>
        <a:lstStyle/>
        <a:p>
          <a:r>
            <a:rPr lang="zh-CN" altLang="en-US" sz="2400" dirty="0">
              <a:latin typeface="+mj-ea"/>
              <a:ea typeface="+mj-ea"/>
            </a:rPr>
            <a:t>求其它电量</a:t>
          </a:r>
        </a:p>
      </dgm:t>
    </dgm:pt>
    <dgm:pt modelId="{EDF61D50-303B-4F74-A41C-85B2D1DDAE49}" type="parTrans" cxnId="{6661FBCC-3A55-4E54-A9C9-95BDD66F9FD9}">
      <dgm:prSet/>
      <dgm:spPr/>
      <dgm:t>
        <a:bodyPr/>
        <a:lstStyle/>
        <a:p>
          <a:endParaRPr lang="zh-CN" altLang="en-US"/>
        </a:p>
      </dgm:t>
    </dgm:pt>
    <dgm:pt modelId="{27BCE63A-B50C-44CB-832C-3D5E0DE8F303}" type="sibTrans" cxnId="{6661FBCC-3A55-4E54-A9C9-95BDD66F9FD9}">
      <dgm:prSet/>
      <dgm:spPr/>
      <dgm:t>
        <a:bodyPr/>
        <a:lstStyle/>
        <a:p>
          <a:endParaRPr lang="zh-CN" altLang="en-US"/>
        </a:p>
      </dgm:t>
    </dgm:pt>
    <dgm:pt modelId="{61186055-F9CE-41B8-9B13-7C4BF5EC3E7A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1800" dirty="0"/>
            <a:t>利用结点电压求其它支路的电流或电压。</a:t>
          </a:r>
        </a:p>
      </dgm:t>
    </dgm:pt>
    <dgm:pt modelId="{5308B1FF-9C19-478A-838E-09F90714946A}" type="parTrans" cxnId="{8A99A755-1D9D-4CF8-8300-549138B7197C}">
      <dgm:prSet/>
      <dgm:spPr/>
      <dgm:t>
        <a:bodyPr/>
        <a:lstStyle/>
        <a:p>
          <a:endParaRPr lang="zh-CN" altLang="en-US"/>
        </a:p>
      </dgm:t>
    </dgm:pt>
    <dgm:pt modelId="{9E9D584A-4B68-4F5D-8AD5-AB5609BE56B8}" type="sibTrans" cxnId="{8A99A755-1D9D-4CF8-8300-549138B7197C}">
      <dgm:prSet/>
      <dgm:spPr/>
      <dgm:t>
        <a:bodyPr/>
        <a:lstStyle/>
        <a:p>
          <a:endParaRPr lang="zh-CN" altLang="en-US"/>
        </a:p>
      </dgm:t>
    </dgm:pt>
    <dgm:pt modelId="{295F6615-441E-4CE8-82DD-84B551DA4949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  <a:buFont typeface="+mj-lt"/>
            <a:buAutoNum type="arabicPeriod"/>
          </a:pPr>
          <a:r>
            <a:rPr lang="zh-CN" altLang="en-US" sz="1800" kern="1200" dirty="0">
              <a:latin typeface="+mn-ea"/>
              <a:ea typeface="+mn-ea"/>
            </a:rPr>
            <a:t>对</a:t>
          </a:r>
          <a:r>
            <a:rPr lang="zh-CN" altLang="en-US" sz="1800" b="1" kern="1200" dirty="0">
              <a:solidFill>
                <a:srgbClr val="0000FF"/>
              </a:solidFill>
              <a:latin typeface="+mn-ea"/>
              <a:ea typeface="+mn-ea"/>
            </a:rPr>
            <a:t>各结点</a:t>
          </a:r>
          <a:r>
            <a:rPr lang="zh-CN" altLang="en-US" sz="1800" kern="1200" dirty="0">
              <a:latin typeface="+mn-ea"/>
              <a:ea typeface="+mn-ea"/>
            </a:rPr>
            <a:t>列</a:t>
          </a: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/>
              <a:ea typeface="宋体"/>
              <a:cs typeface="+mn-cs"/>
            </a:rPr>
            <a:t>独立的</a:t>
          </a:r>
          <a:r>
            <a:rPr lang="en-US" altLang="zh-CN" sz="1800" kern="1200" dirty="0">
              <a:latin typeface="+mn-ea"/>
              <a:ea typeface="+mn-ea"/>
            </a:rPr>
            <a:t>KCL</a:t>
          </a:r>
          <a:r>
            <a:rPr lang="zh-CN" altLang="en-US" sz="1800" kern="1200" dirty="0">
              <a:latin typeface="+mn-ea"/>
              <a:ea typeface="+mn-ea"/>
            </a:rPr>
            <a:t>方程；</a:t>
          </a:r>
        </a:p>
      </dgm:t>
    </dgm:pt>
    <dgm:pt modelId="{5FAE17FF-6F1B-4957-AF43-2ECF2AE3E251}" type="parTrans" cxnId="{6259DEEE-13AA-4C45-AE02-3FD56CF2F4BD}">
      <dgm:prSet/>
      <dgm:spPr/>
      <dgm:t>
        <a:bodyPr/>
        <a:lstStyle/>
        <a:p>
          <a:endParaRPr lang="zh-CN" altLang="en-US"/>
        </a:p>
      </dgm:t>
    </dgm:pt>
    <dgm:pt modelId="{5BF75610-A048-4DA4-9A29-221AFB6974E8}" type="sibTrans" cxnId="{6259DEEE-13AA-4C45-AE02-3FD56CF2F4BD}">
      <dgm:prSet/>
      <dgm:spPr/>
      <dgm:t>
        <a:bodyPr/>
        <a:lstStyle/>
        <a:p>
          <a:endParaRPr lang="zh-CN" altLang="en-US"/>
        </a:p>
      </dgm:t>
    </dgm:pt>
    <dgm:pt modelId="{72054365-4062-4219-9072-274DA3699DE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  <a:buFont typeface="+mj-lt"/>
            <a:buAutoNum type="arabicPeriod"/>
          </a:pPr>
          <a:r>
            <a:rPr lang="zh-CN" altLang="en-US" sz="1800" kern="1200" dirty="0">
              <a:latin typeface="+mn-ea"/>
              <a:ea typeface="+mn-ea"/>
            </a:rPr>
            <a:t>联立求解各结点电压</a:t>
          </a:r>
          <a:r>
            <a:rPr lang="zh-CN" altLang="en-US" sz="1800" kern="1200" dirty="0"/>
            <a:t>。</a:t>
          </a:r>
        </a:p>
      </dgm:t>
    </dgm:pt>
    <dgm:pt modelId="{EC4F14F8-2E15-4BB4-AA4C-BCD0E726A0A4}" type="parTrans" cxnId="{85D7F28A-1F8A-41B4-97C5-E34EFAF84164}">
      <dgm:prSet/>
      <dgm:spPr/>
      <dgm:t>
        <a:bodyPr/>
        <a:lstStyle/>
        <a:p>
          <a:endParaRPr lang="zh-CN" altLang="en-US"/>
        </a:p>
      </dgm:t>
    </dgm:pt>
    <dgm:pt modelId="{B9E13296-9F20-4974-A36C-7C8563A0762C}" type="sibTrans" cxnId="{85D7F28A-1F8A-41B4-97C5-E34EFAF84164}">
      <dgm:prSet/>
      <dgm:spPr/>
      <dgm:t>
        <a:bodyPr/>
        <a:lstStyle/>
        <a:p>
          <a:endParaRPr lang="zh-CN" altLang="en-US"/>
        </a:p>
      </dgm:t>
    </dgm:pt>
    <dgm:pt modelId="{E0CB9826-1C56-4608-A5AA-13DB70BEB7D3}" type="pres">
      <dgm:prSet presAssocID="{3BF176B4-0732-4D24-9867-4E153B24FBE3}" presName="linearFlow" presStyleCnt="0">
        <dgm:presLayoutVars>
          <dgm:dir/>
          <dgm:animLvl val="lvl"/>
          <dgm:resizeHandles val="exact"/>
        </dgm:presLayoutVars>
      </dgm:prSet>
      <dgm:spPr/>
    </dgm:pt>
    <dgm:pt modelId="{030D3A57-1758-4361-93D5-F99AEF899EBC}" type="pres">
      <dgm:prSet presAssocID="{7D20679F-27F0-40D4-8CEB-F19CC0A6F9A4}" presName="composite" presStyleCnt="0"/>
      <dgm:spPr/>
    </dgm:pt>
    <dgm:pt modelId="{C2D0C45B-32FE-4876-940E-B69E255722BB}" type="pres">
      <dgm:prSet presAssocID="{7D20679F-27F0-40D4-8CEB-F19CC0A6F9A4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D979406-3832-46C5-B552-6CEE5C9915EE}" type="pres">
      <dgm:prSet presAssocID="{7D20679F-27F0-40D4-8CEB-F19CC0A6F9A4}" presName="parSh" presStyleLbl="node1" presStyleIdx="0" presStyleCnt="2"/>
      <dgm:spPr/>
    </dgm:pt>
    <dgm:pt modelId="{ED9DF531-CA99-478E-AA03-A33B95D027B0}" type="pres">
      <dgm:prSet presAssocID="{7D20679F-27F0-40D4-8CEB-F19CC0A6F9A4}" presName="desTx" presStyleLbl="fgAcc1" presStyleIdx="0" presStyleCnt="2" custScaleX="111953" custScaleY="67557" custLinFactNeighborX="-2106" custLinFactNeighborY="-21021">
        <dgm:presLayoutVars>
          <dgm:bulletEnabled val="1"/>
        </dgm:presLayoutVars>
      </dgm:prSet>
      <dgm:spPr/>
    </dgm:pt>
    <dgm:pt modelId="{A64F525C-4C18-4647-8245-099071E2A680}" type="pres">
      <dgm:prSet presAssocID="{CD54FC57-63A2-4484-9FCF-B607F8D4DC34}" presName="sibTrans" presStyleLbl="sibTrans2D1" presStyleIdx="0" presStyleCnt="1"/>
      <dgm:spPr/>
    </dgm:pt>
    <dgm:pt modelId="{35D1444B-B8C6-4855-A755-B613313316E8}" type="pres">
      <dgm:prSet presAssocID="{CD54FC57-63A2-4484-9FCF-B607F8D4DC34}" presName="connTx" presStyleLbl="sibTrans2D1" presStyleIdx="0" presStyleCnt="1"/>
      <dgm:spPr/>
    </dgm:pt>
    <dgm:pt modelId="{3BC4EC0B-26A0-4097-8A20-190A1061BBC2}" type="pres">
      <dgm:prSet presAssocID="{E1046797-D17E-48B0-AC20-D5D0321826FC}" presName="composite" presStyleCnt="0"/>
      <dgm:spPr/>
    </dgm:pt>
    <dgm:pt modelId="{89B43F1C-85DA-48AE-8BEF-BFF02E15F42D}" type="pres">
      <dgm:prSet presAssocID="{E1046797-D17E-48B0-AC20-D5D0321826F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D3263FF-1EAF-48D3-8E29-CB191DD8245D}" type="pres">
      <dgm:prSet presAssocID="{E1046797-D17E-48B0-AC20-D5D0321826FC}" presName="parSh" presStyleLbl="node1" presStyleIdx="1" presStyleCnt="2" custLinFactNeighborX="-1329" custLinFactNeighborY="-10978"/>
      <dgm:spPr/>
    </dgm:pt>
    <dgm:pt modelId="{2EFF301E-C315-4E5F-9B96-15D9DAAB386A}" type="pres">
      <dgm:prSet presAssocID="{E1046797-D17E-48B0-AC20-D5D0321826FC}" presName="desTx" presStyleLbl="fgAcc1" presStyleIdx="1" presStyleCnt="2" custScaleY="68088" custLinFactNeighborX="-9135" custLinFactNeighborY="-22886">
        <dgm:presLayoutVars>
          <dgm:bulletEnabled val="1"/>
        </dgm:presLayoutVars>
      </dgm:prSet>
      <dgm:spPr/>
    </dgm:pt>
  </dgm:ptLst>
  <dgm:cxnLst>
    <dgm:cxn modelId="{26EA3F13-A619-41DB-A265-C85472674C41}" type="presOf" srcId="{3BF176B4-0732-4D24-9867-4E153B24FBE3}" destId="{E0CB9826-1C56-4608-A5AA-13DB70BEB7D3}" srcOrd="0" destOrd="0" presId="urn:microsoft.com/office/officeart/2005/8/layout/process3"/>
    <dgm:cxn modelId="{3514EE2C-F0BB-407E-8671-2D9520775052}" srcId="{7D20679F-27F0-40D4-8CEB-F19CC0A6F9A4}" destId="{A2E28655-E77E-47B7-A782-78B11BE06AA5}" srcOrd="0" destOrd="0" parTransId="{46844EF6-5AFD-4AE6-90D4-FE4C6A7AB9CE}" sibTransId="{D24D3274-F3BC-46F5-BE59-A5EC90CC7FA7}"/>
    <dgm:cxn modelId="{DA2D6A2E-63B1-4C85-BDA7-6630FCBFE5D5}" type="presOf" srcId="{7D20679F-27F0-40D4-8CEB-F19CC0A6F9A4}" destId="{3D979406-3832-46C5-B552-6CEE5C9915EE}" srcOrd="1" destOrd="0" presId="urn:microsoft.com/office/officeart/2005/8/layout/process3"/>
    <dgm:cxn modelId="{F446B140-FEDC-440A-9C91-FD9502D93F92}" type="presOf" srcId="{E1046797-D17E-48B0-AC20-D5D0321826FC}" destId="{89B43F1C-85DA-48AE-8BEF-BFF02E15F42D}" srcOrd="0" destOrd="0" presId="urn:microsoft.com/office/officeart/2005/8/layout/process3"/>
    <dgm:cxn modelId="{A648FF40-4E0E-4A83-82FD-C517406C7481}" type="presOf" srcId="{7D20679F-27F0-40D4-8CEB-F19CC0A6F9A4}" destId="{C2D0C45B-32FE-4876-940E-B69E255722BB}" srcOrd="0" destOrd="0" presId="urn:microsoft.com/office/officeart/2005/8/layout/process3"/>
    <dgm:cxn modelId="{9F371065-0B97-4674-B644-9431440CC4B9}" srcId="{3BF176B4-0732-4D24-9867-4E153B24FBE3}" destId="{7D20679F-27F0-40D4-8CEB-F19CC0A6F9A4}" srcOrd="0" destOrd="0" parTransId="{BCD94F1C-357C-4468-A22B-E7BD5D902C06}" sibTransId="{CD54FC57-63A2-4484-9FCF-B607F8D4DC34}"/>
    <dgm:cxn modelId="{FC312F51-8AE1-42ED-99DC-7D73C8FC0F29}" type="presOf" srcId="{A2E28655-E77E-47B7-A782-78B11BE06AA5}" destId="{ED9DF531-CA99-478E-AA03-A33B95D027B0}" srcOrd="0" destOrd="0" presId="urn:microsoft.com/office/officeart/2005/8/layout/process3"/>
    <dgm:cxn modelId="{8A99A755-1D9D-4CF8-8300-549138B7197C}" srcId="{E1046797-D17E-48B0-AC20-D5D0321826FC}" destId="{61186055-F9CE-41B8-9B13-7C4BF5EC3E7A}" srcOrd="0" destOrd="0" parTransId="{5308B1FF-9C19-478A-838E-09F90714946A}" sibTransId="{9E9D584A-4B68-4F5D-8AD5-AB5609BE56B8}"/>
    <dgm:cxn modelId="{93CE6878-5B59-4B99-B730-10E7A9E81B62}" type="presOf" srcId="{E1046797-D17E-48B0-AC20-D5D0321826FC}" destId="{6D3263FF-1EAF-48D3-8E29-CB191DD8245D}" srcOrd="1" destOrd="0" presId="urn:microsoft.com/office/officeart/2005/8/layout/process3"/>
    <dgm:cxn modelId="{85D7F28A-1F8A-41B4-97C5-E34EFAF84164}" srcId="{7D20679F-27F0-40D4-8CEB-F19CC0A6F9A4}" destId="{72054365-4062-4219-9072-274DA3699DED}" srcOrd="2" destOrd="0" parTransId="{EC4F14F8-2E15-4BB4-AA4C-BCD0E726A0A4}" sibTransId="{B9E13296-9F20-4974-A36C-7C8563A0762C}"/>
    <dgm:cxn modelId="{544E25A7-B947-44DE-BB0A-4591ACD4882E}" type="presOf" srcId="{61186055-F9CE-41B8-9B13-7C4BF5EC3E7A}" destId="{2EFF301E-C315-4E5F-9B96-15D9DAAB386A}" srcOrd="0" destOrd="0" presId="urn:microsoft.com/office/officeart/2005/8/layout/process3"/>
    <dgm:cxn modelId="{0D0560B6-FBF7-4425-A728-3FF60AF4F755}" type="presOf" srcId="{CD54FC57-63A2-4484-9FCF-B607F8D4DC34}" destId="{35D1444B-B8C6-4855-A755-B613313316E8}" srcOrd="1" destOrd="0" presId="urn:microsoft.com/office/officeart/2005/8/layout/process3"/>
    <dgm:cxn modelId="{6661FBCC-3A55-4E54-A9C9-95BDD66F9FD9}" srcId="{3BF176B4-0732-4D24-9867-4E153B24FBE3}" destId="{E1046797-D17E-48B0-AC20-D5D0321826FC}" srcOrd="1" destOrd="0" parTransId="{EDF61D50-303B-4F74-A41C-85B2D1DDAE49}" sibTransId="{27BCE63A-B50C-44CB-832C-3D5E0DE8F303}"/>
    <dgm:cxn modelId="{5FBE7DEA-28C2-4F8F-B0F6-E8E4909A906B}" type="presOf" srcId="{72054365-4062-4219-9072-274DA3699DED}" destId="{ED9DF531-CA99-478E-AA03-A33B95D027B0}" srcOrd="0" destOrd="2" presId="urn:microsoft.com/office/officeart/2005/8/layout/process3"/>
    <dgm:cxn modelId="{6259DEEE-13AA-4C45-AE02-3FD56CF2F4BD}" srcId="{7D20679F-27F0-40D4-8CEB-F19CC0A6F9A4}" destId="{295F6615-441E-4CE8-82DD-84B551DA4949}" srcOrd="1" destOrd="0" parTransId="{5FAE17FF-6F1B-4957-AF43-2ECF2AE3E251}" sibTransId="{5BF75610-A048-4DA4-9A29-221AFB6974E8}"/>
    <dgm:cxn modelId="{103F59FC-0D69-463C-9872-B1323099068E}" type="presOf" srcId="{CD54FC57-63A2-4484-9FCF-B607F8D4DC34}" destId="{A64F525C-4C18-4647-8245-099071E2A680}" srcOrd="0" destOrd="0" presId="urn:microsoft.com/office/officeart/2005/8/layout/process3"/>
    <dgm:cxn modelId="{2A1E60FD-B0DA-4130-BDD0-589BB01C7205}" type="presOf" srcId="{295F6615-441E-4CE8-82DD-84B551DA4949}" destId="{ED9DF531-CA99-478E-AA03-A33B95D027B0}" srcOrd="0" destOrd="1" presId="urn:microsoft.com/office/officeart/2005/8/layout/process3"/>
    <dgm:cxn modelId="{9C3B2163-5705-4EF4-96A6-3AC4F3570C6D}" type="presParOf" srcId="{E0CB9826-1C56-4608-A5AA-13DB70BEB7D3}" destId="{030D3A57-1758-4361-93D5-F99AEF899EBC}" srcOrd="0" destOrd="0" presId="urn:microsoft.com/office/officeart/2005/8/layout/process3"/>
    <dgm:cxn modelId="{20EA1EE4-FA96-4929-B582-AC28F215CB1B}" type="presParOf" srcId="{030D3A57-1758-4361-93D5-F99AEF899EBC}" destId="{C2D0C45B-32FE-4876-940E-B69E255722BB}" srcOrd="0" destOrd="0" presId="urn:microsoft.com/office/officeart/2005/8/layout/process3"/>
    <dgm:cxn modelId="{52499811-CE4F-4B43-8515-2EB750A46AFD}" type="presParOf" srcId="{030D3A57-1758-4361-93D5-F99AEF899EBC}" destId="{3D979406-3832-46C5-B552-6CEE5C9915EE}" srcOrd="1" destOrd="0" presId="urn:microsoft.com/office/officeart/2005/8/layout/process3"/>
    <dgm:cxn modelId="{C0DDB359-07CD-40AA-8E75-EC5955B63B59}" type="presParOf" srcId="{030D3A57-1758-4361-93D5-F99AEF899EBC}" destId="{ED9DF531-CA99-478E-AA03-A33B95D027B0}" srcOrd="2" destOrd="0" presId="urn:microsoft.com/office/officeart/2005/8/layout/process3"/>
    <dgm:cxn modelId="{49C2C126-341B-4FB9-8F4D-B64EA7288EBA}" type="presParOf" srcId="{E0CB9826-1C56-4608-A5AA-13DB70BEB7D3}" destId="{A64F525C-4C18-4647-8245-099071E2A680}" srcOrd="1" destOrd="0" presId="urn:microsoft.com/office/officeart/2005/8/layout/process3"/>
    <dgm:cxn modelId="{9EBD9199-CD16-44D2-BD61-1FA9A1968B5C}" type="presParOf" srcId="{A64F525C-4C18-4647-8245-099071E2A680}" destId="{35D1444B-B8C6-4855-A755-B613313316E8}" srcOrd="0" destOrd="0" presId="urn:microsoft.com/office/officeart/2005/8/layout/process3"/>
    <dgm:cxn modelId="{46F9E800-252A-42ED-9EA5-517D4D342602}" type="presParOf" srcId="{E0CB9826-1C56-4608-A5AA-13DB70BEB7D3}" destId="{3BC4EC0B-26A0-4097-8A20-190A1061BBC2}" srcOrd="2" destOrd="0" presId="urn:microsoft.com/office/officeart/2005/8/layout/process3"/>
    <dgm:cxn modelId="{6D13BE0B-60A5-4D40-B606-B43F030EE4F0}" type="presParOf" srcId="{3BC4EC0B-26A0-4097-8A20-190A1061BBC2}" destId="{89B43F1C-85DA-48AE-8BEF-BFF02E15F42D}" srcOrd="0" destOrd="0" presId="urn:microsoft.com/office/officeart/2005/8/layout/process3"/>
    <dgm:cxn modelId="{C0452C0F-AE76-4ECA-A9D1-8E3BA90D6747}" type="presParOf" srcId="{3BC4EC0B-26A0-4097-8A20-190A1061BBC2}" destId="{6D3263FF-1EAF-48D3-8E29-CB191DD8245D}" srcOrd="1" destOrd="0" presId="urn:microsoft.com/office/officeart/2005/8/layout/process3"/>
    <dgm:cxn modelId="{032B9E39-3DD0-4BD3-B849-2BE3BC678EA0}" type="presParOf" srcId="{3BC4EC0B-26A0-4097-8A20-190A1061BBC2}" destId="{2EFF301E-C315-4E5F-9B96-15D9DAAB386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55288-3D5E-419F-A777-46750B18E9D7}">
      <dsp:nvSpPr>
        <dsp:cNvPr id="0" name=""/>
        <dsp:cNvSpPr/>
      </dsp:nvSpPr>
      <dsp:spPr>
        <a:xfrm>
          <a:off x="0" y="7496"/>
          <a:ext cx="5225008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2.1  电阻串并联联接的等效变换</a:t>
          </a:r>
          <a:endParaRPr lang="zh-CN" altLang="en-US" sz="2400" kern="1200" dirty="0"/>
        </a:p>
      </dsp:txBody>
      <dsp:txXfrm>
        <a:off x="29471" y="36967"/>
        <a:ext cx="5166066" cy="544777"/>
      </dsp:txXfrm>
    </dsp:sp>
    <dsp:sp modelId="{24C5F70F-797E-4399-A63B-48A72D77CEE1}">
      <dsp:nvSpPr>
        <dsp:cNvPr id="0" name=""/>
        <dsp:cNvSpPr/>
      </dsp:nvSpPr>
      <dsp:spPr>
        <a:xfrm>
          <a:off x="0" y="680336"/>
          <a:ext cx="5225008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2.3  电源的两种模型及其等效变换</a:t>
          </a:r>
          <a:endParaRPr lang="zh-CN" sz="2400" kern="1200"/>
        </a:p>
      </dsp:txBody>
      <dsp:txXfrm>
        <a:off x="29471" y="709807"/>
        <a:ext cx="5166066" cy="544777"/>
      </dsp:txXfrm>
    </dsp:sp>
    <dsp:sp modelId="{AAC96E2C-3235-432C-B3F4-7AA8B0760050}">
      <dsp:nvSpPr>
        <dsp:cNvPr id="0" name=""/>
        <dsp:cNvSpPr/>
      </dsp:nvSpPr>
      <dsp:spPr>
        <a:xfrm>
          <a:off x="0" y="1353176"/>
          <a:ext cx="5225008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2.4、支路电流法</a:t>
          </a:r>
          <a:endParaRPr lang="zh-CN" sz="2400" kern="1200"/>
        </a:p>
      </dsp:txBody>
      <dsp:txXfrm>
        <a:off x="29471" y="1382647"/>
        <a:ext cx="5166066" cy="544777"/>
      </dsp:txXfrm>
    </dsp:sp>
    <dsp:sp modelId="{541A4EEE-4D55-4D39-A835-151A417D8B3F}">
      <dsp:nvSpPr>
        <dsp:cNvPr id="0" name=""/>
        <dsp:cNvSpPr/>
      </dsp:nvSpPr>
      <dsp:spPr>
        <a:xfrm>
          <a:off x="0" y="2026016"/>
          <a:ext cx="5225008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2.5、结点电压法</a:t>
          </a:r>
          <a:endParaRPr lang="zh-CN" sz="2400" kern="1200"/>
        </a:p>
      </dsp:txBody>
      <dsp:txXfrm>
        <a:off x="29471" y="2055487"/>
        <a:ext cx="5166066" cy="544777"/>
      </dsp:txXfrm>
    </dsp:sp>
    <dsp:sp modelId="{35C0A1B5-4FDF-4D0B-BB0A-902BE47807EC}">
      <dsp:nvSpPr>
        <dsp:cNvPr id="0" name=""/>
        <dsp:cNvSpPr/>
      </dsp:nvSpPr>
      <dsp:spPr>
        <a:xfrm>
          <a:off x="0" y="2698856"/>
          <a:ext cx="5225008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2.6、叠加原理</a:t>
          </a:r>
          <a:endParaRPr lang="zh-CN" sz="2400" kern="1200"/>
        </a:p>
      </dsp:txBody>
      <dsp:txXfrm>
        <a:off x="29471" y="2728327"/>
        <a:ext cx="5166066" cy="544777"/>
      </dsp:txXfrm>
    </dsp:sp>
    <dsp:sp modelId="{DCBF07B2-D6BA-4863-99DC-A366B1002607}">
      <dsp:nvSpPr>
        <dsp:cNvPr id="0" name=""/>
        <dsp:cNvSpPr/>
      </dsp:nvSpPr>
      <dsp:spPr>
        <a:xfrm>
          <a:off x="0" y="3371696"/>
          <a:ext cx="5225008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2.7、戴维南定理与诺顿定理</a:t>
          </a:r>
          <a:endParaRPr lang="zh-CN" sz="2400" kern="1200"/>
        </a:p>
      </dsp:txBody>
      <dsp:txXfrm>
        <a:off x="29471" y="3401167"/>
        <a:ext cx="5166066" cy="544777"/>
      </dsp:txXfrm>
    </dsp:sp>
    <dsp:sp modelId="{B5B183A8-3955-4D5B-97C8-3DAFB5F3D5DD}">
      <dsp:nvSpPr>
        <dsp:cNvPr id="0" name=""/>
        <dsp:cNvSpPr/>
      </dsp:nvSpPr>
      <dsp:spPr>
        <a:xfrm>
          <a:off x="0" y="4044536"/>
          <a:ext cx="5225008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2.8  受控源电路的分析</a:t>
          </a:r>
          <a:endParaRPr lang="zh-CN" sz="2400" kern="1200"/>
        </a:p>
      </dsp:txBody>
      <dsp:txXfrm>
        <a:off x="29471" y="4074007"/>
        <a:ext cx="5166066" cy="544777"/>
      </dsp:txXfrm>
    </dsp:sp>
    <dsp:sp modelId="{F3BB0BB1-73A8-44F1-BC8E-CDC9C4BF363D}">
      <dsp:nvSpPr>
        <dsp:cNvPr id="0" name=""/>
        <dsp:cNvSpPr/>
      </dsp:nvSpPr>
      <dsp:spPr>
        <a:xfrm>
          <a:off x="0" y="4717375"/>
          <a:ext cx="5225008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2.9  非线性电阻电路的分析</a:t>
          </a:r>
          <a:endParaRPr lang="zh-CN" sz="2400" kern="1200"/>
        </a:p>
      </dsp:txBody>
      <dsp:txXfrm>
        <a:off x="29471" y="4746846"/>
        <a:ext cx="5166066" cy="544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79406-3832-46C5-B552-6CEE5C9915EE}">
      <dsp:nvSpPr>
        <dsp:cNvPr id="0" name=""/>
        <dsp:cNvSpPr/>
      </dsp:nvSpPr>
      <dsp:spPr>
        <a:xfrm>
          <a:off x="1614" y="63354"/>
          <a:ext cx="2122199" cy="2764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求结点电压</a:t>
          </a:r>
        </a:p>
      </dsp:txBody>
      <dsp:txXfrm>
        <a:off x="1614" y="63354"/>
        <a:ext cx="2122199" cy="848879"/>
      </dsp:txXfrm>
    </dsp:sp>
    <dsp:sp modelId="{ED9DF531-CA99-478E-AA03-A33B95D027B0}">
      <dsp:nvSpPr>
        <dsp:cNvPr id="0" name=""/>
        <dsp:cNvSpPr/>
      </dsp:nvSpPr>
      <dsp:spPr>
        <a:xfrm>
          <a:off x="264754" y="735305"/>
          <a:ext cx="2375866" cy="24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+mj-lt"/>
            <a:buAutoNum type="arabicPeriod"/>
          </a:pPr>
          <a:r>
            <a:rPr lang="zh-CN" altLang="en-US" sz="1800" kern="1200" dirty="0">
              <a:latin typeface="+mn-ea"/>
              <a:ea typeface="+mn-ea"/>
            </a:rPr>
            <a:t>以</a:t>
          </a:r>
          <a:r>
            <a:rPr lang="zh-CN" altLang="en-US" sz="1800" b="1" kern="1200" dirty="0">
              <a:solidFill>
                <a:srgbClr val="0000FF"/>
              </a:solidFill>
              <a:latin typeface="+mn-ea"/>
              <a:ea typeface="+mn-ea"/>
            </a:rPr>
            <a:t>结点电压</a:t>
          </a:r>
          <a:r>
            <a:rPr lang="zh-CN" altLang="en-US" sz="1800" kern="1200" dirty="0">
              <a:latin typeface="+mn-ea"/>
              <a:ea typeface="+mn-ea"/>
            </a:rPr>
            <a:t>为未知量；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+mj-lt"/>
            <a:buAutoNum type="arabicPeriod"/>
          </a:pPr>
          <a:r>
            <a:rPr lang="zh-CN" altLang="en-US" sz="1800" kern="1200" dirty="0">
              <a:latin typeface="+mn-ea"/>
              <a:ea typeface="+mn-ea"/>
            </a:rPr>
            <a:t>对</a:t>
          </a:r>
          <a:r>
            <a:rPr lang="zh-CN" altLang="en-US" sz="1800" b="1" kern="1200" dirty="0">
              <a:solidFill>
                <a:srgbClr val="0000FF"/>
              </a:solidFill>
              <a:latin typeface="+mn-ea"/>
              <a:ea typeface="+mn-ea"/>
            </a:rPr>
            <a:t>各结点</a:t>
          </a:r>
          <a:r>
            <a:rPr lang="zh-CN" altLang="en-US" sz="1800" kern="1200" dirty="0">
              <a:latin typeface="+mn-ea"/>
              <a:ea typeface="+mn-ea"/>
            </a:rPr>
            <a:t>列</a:t>
          </a: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/>
              <a:ea typeface="宋体"/>
              <a:cs typeface="+mn-cs"/>
            </a:rPr>
            <a:t>独立的</a:t>
          </a:r>
          <a:r>
            <a:rPr lang="en-US" altLang="zh-CN" sz="1800" kern="1200" dirty="0">
              <a:latin typeface="+mn-ea"/>
              <a:ea typeface="+mn-ea"/>
            </a:rPr>
            <a:t>KCL</a:t>
          </a:r>
          <a:r>
            <a:rPr lang="zh-CN" altLang="en-US" sz="1800" kern="1200" dirty="0">
              <a:latin typeface="+mn-ea"/>
              <a:ea typeface="+mn-ea"/>
            </a:rPr>
            <a:t>方程；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+mj-lt"/>
            <a:buAutoNum type="arabicPeriod"/>
          </a:pPr>
          <a:r>
            <a:rPr lang="zh-CN" altLang="en-US" sz="1800" kern="1200" dirty="0">
              <a:latin typeface="+mn-ea"/>
              <a:ea typeface="+mn-ea"/>
            </a:rPr>
            <a:t>联立求解各结点电压</a:t>
          </a:r>
          <a:r>
            <a:rPr lang="zh-CN" altLang="en-US" sz="1800" kern="1200" dirty="0"/>
            <a:t>。</a:t>
          </a:r>
        </a:p>
      </dsp:txBody>
      <dsp:txXfrm>
        <a:off x="334341" y="804892"/>
        <a:ext cx="2236692" cy="2351247"/>
      </dsp:txXfrm>
    </dsp:sp>
    <dsp:sp modelId="{A64F525C-4C18-4647-8245-099071E2A680}">
      <dsp:nvSpPr>
        <dsp:cNvPr id="0" name=""/>
        <dsp:cNvSpPr/>
      </dsp:nvSpPr>
      <dsp:spPr>
        <a:xfrm rot="21537915">
          <a:off x="2470129" y="191558"/>
          <a:ext cx="734435" cy="528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470142" y="298662"/>
        <a:ext cx="575925" cy="317020"/>
      </dsp:txXfrm>
    </dsp:sp>
    <dsp:sp modelId="{6D3263FF-1EAF-48D3-8E29-CB191DD8245D}">
      <dsp:nvSpPr>
        <dsp:cNvPr id="0" name=""/>
        <dsp:cNvSpPr/>
      </dsp:nvSpPr>
      <dsp:spPr>
        <a:xfrm>
          <a:off x="3509314" y="0"/>
          <a:ext cx="2122199" cy="2764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求其它电量</a:t>
          </a:r>
        </a:p>
      </dsp:txBody>
      <dsp:txXfrm>
        <a:off x="3509314" y="0"/>
        <a:ext cx="2122199" cy="848879"/>
      </dsp:txXfrm>
    </dsp:sp>
    <dsp:sp modelId="{2EFF301E-C315-4E5F-9B96-15D9DAAB386A}">
      <dsp:nvSpPr>
        <dsp:cNvPr id="0" name=""/>
        <dsp:cNvSpPr/>
      </dsp:nvSpPr>
      <dsp:spPr>
        <a:xfrm>
          <a:off x="3778323" y="651873"/>
          <a:ext cx="2122199" cy="2509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800" kern="1200" dirty="0"/>
            <a:t>利用结点电压求其它支路的电流或电压。</a:t>
          </a:r>
        </a:p>
      </dsp:txBody>
      <dsp:txXfrm>
        <a:off x="3840480" y="714030"/>
        <a:ext cx="1997885" cy="2385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2.emf"/><Relationship Id="rId7" Type="http://schemas.openxmlformats.org/officeDocument/2006/relationships/image" Target="../media/image57.emf"/><Relationship Id="rId2" Type="http://schemas.openxmlformats.org/officeDocument/2006/relationships/image" Target="../media/image49.emf"/><Relationship Id="rId1" Type="http://schemas.openxmlformats.org/officeDocument/2006/relationships/image" Target="../media/image48.gif"/><Relationship Id="rId6" Type="http://schemas.openxmlformats.org/officeDocument/2006/relationships/image" Target="../media/image56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9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wmf"/><Relationship Id="rId5" Type="http://schemas.openxmlformats.org/officeDocument/2006/relationships/image" Target="../media/image84.e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4" Type="http://schemas.openxmlformats.org/officeDocument/2006/relationships/image" Target="../media/image109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gi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5AB1A3D-4A0C-4C85-B21F-909868E4F7E4}" type="slidenum">
              <a:rPr lang="zh-CN" altLang="en-US">
                <a:ea typeface="微软雅黑" panose="020B0503020204020204" pitchFamily="34" charset="-122"/>
              </a:rPr>
              <a:pPr/>
              <a:t>‹#›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136C2B22-4974-4AA8-824D-DA0F3358A9D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3FB07-74B7-4753-9812-0B06F129CEB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BDFAC-AF76-4850-84C5-DCEF6542C493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646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411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02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023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576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21713-DA91-406E-BF05-038CC60A528E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19E67-A3F3-410C-ABD6-5156673796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9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6CA59-23F4-4209-AC60-A247E11BC0A0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4F305-8D28-498E-BD91-DE506EA4F01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9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0AD300-01C3-4D65-8F6F-2EDF87B3E9FD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EFE3B-EE5D-46D0-BD7F-950C74E1AD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4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8CABFE-F184-41B0-A12A-24F55141B0E8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AF63D-068E-4446-BA5C-331ABD0E756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8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9BBC8-9BB5-47C3-92B6-437FE7591278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36859-C906-4B25-93ED-5AD2DAED875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8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C0DC71-CB27-4D9B-9E6E-5607181383FF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41C5A-EF42-4BE0-BFC5-115ADC234ED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82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F3019-4DFD-4BEF-9AB3-12E522DCC192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BEC92-AB9F-4C2B-97C9-F745B5B3321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21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60239-95BB-41DD-AD56-8A62E5ED3E43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689D-63E4-4492-8D99-D1FD47887D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0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8351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0455C-D040-4871-B47E-DCCBB1FF0752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D9186-1832-4987-A3CB-8299B6969C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47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39F1E8-0248-4E18-9331-89F5DAEAD5D8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E020E-C9C2-4F89-BF2E-7A5242F2F89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0D0FD-3292-4F27-B1EE-D613314EA8A6}" type="datetimeFigureOut">
              <a:rPr lang="zh-CN" altLang="en-US" smtClean="0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F8165-FB40-4175-A417-08495CC352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31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902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6105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45A90-7E54-46F0-8E2A-8C6DA135AB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04943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865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7392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671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74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026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307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54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54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54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52F68C0-F205-4F45-87DC-DD69FCC53ED6}" type="datetimeFigureOut">
              <a:rPr lang="zh-CN" altLang="en-US" smtClean="0"/>
              <a:pPr>
                <a:defRPr/>
              </a:pPr>
              <a:t>2018/10/6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50B5F70-0443-4926-A796-D2A1CB6B65D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2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slide" Target="slide54.xml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54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5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83.w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8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8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9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10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0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0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08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1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16.png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115.emf"/><Relationship Id="rId4" Type="http://schemas.openxmlformats.org/officeDocument/2006/relationships/image" Target="../media/image117.png"/><Relationship Id="rId9" Type="http://schemas.openxmlformats.org/officeDocument/2006/relationships/oleObject" Target="../embeddings/oleObject9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22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2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2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2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1&#31532;0&#31456;%20&#30005;&#24037;&#25216;&#26415;&#65288;&#32490;&#35770;&#65289;.ppt#-1,6,&#30005;&#24037;&#25216;&#26415;&#35838;&#31243;&#20869;&#23481;  " TargetMode="External"/><Relationship Id="rId2" Type="http://schemas.openxmlformats.org/officeDocument/2006/relationships/hyperlink" Target="4&#31532;&#19977;&#31456;%20&#30005;&#36335;&#30340;&#26242;&#24577;&#20998;&#26512;.ppt#-1,1,1. &#24187;&#28783;&#29255; 1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315200" cy="8382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 电路的分析方法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28168212"/>
              </p:ext>
            </p:extLst>
          </p:nvPr>
        </p:nvGraphicFramePr>
        <p:xfrm>
          <a:off x="1654696" y="992898"/>
          <a:ext cx="522500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5867400" y="393382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电流源</a:t>
            </a:r>
            <a:r>
              <a:rPr lang="zh-CN" altLang="en-US" dirty="0">
                <a:ea typeface="微软雅黑" panose="020B0503020204020204" pitchFamily="34" charset="-122"/>
              </a:rPr>
              <a:t>  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I</a:t>
            </a:r>
            <a:r>
              <a:rPr kumimoji="1" lang="en-US" altLang="zh-CN" b="0" i="1" baseline="-25000" dirty="0"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145416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电压源与电流源的等效？</a:t>
            </a:r>
          </a:p>
        </p:txBody>
      </p:sp>
      <p:grpSp>
        <p:nvGrpSpPr>
          <p:cNvPr id="145417" name="Group 43"/>
          <p:cNvGrpSpPr>
            <a:grpSpLocks/>
          </p:cNvGrpSpPr>
          <p:nvPr/>
        </p:nvGrpSpPr>
        <p:grpSpPr bwMode="auto">
          <a:xfrm>
            <a:off x="1258888" y="1989138"/>
            <a:ext cx="1217612" cy="1655762"/>
            <a:chOff x="793" y="1298"/>
            <a:chExt cx="767" cy="1043"/>
          </a:xfrm>
        </p:grpSpPr>
        <p:sp>
          <p:nvSpPr>
            <p:cNvPr id="145418" name="Line 16"/>
            <p:cNvSpPr>
              <a:spLocks noChangeShapeType="1"/>
            </p:cNvSpPr>
            <p:nvPr/>
          </p:nvSpPr>
          <p:spPr bwMode="auto">
            <a:xfrm>
              <a:off x="1110" y="1400"/>
              <a:ext cx="0" cy="9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19" name="Oval 19"/>
            <p:cNvSpPr>
              <a:spLocks noChangeArrowheads="1"/>
            </p:cNvSpPr>
            <p:nvPr/>
          </p:nvSpPr>
          <p:spPr bwMode="auto">
            <a:xfrm>
              <a:off x="1020" y="1550"/>
              <a:ext cx="197" cy="1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5420" name="Text Box 23"/>
            <p:cNvSpPr txBox="1">
              <a:spLocks noChangeArrowheads="1"/>
            </p:cNvSpPr>
            <p:nvPr/>
          </p:nvSpPr>
          <p:spPr bwMode="auto">
            <a:xfrm>
              <a:off x="801" y="1298"/>
              <a:ext cx="355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kumimoji="1" lang="zh-CN" altLang="en-US" sz="2000" b="0" dirty="0">
                  <a:ea typeface="微软雅黑" panose="020B0503020204020204" pitchFamily="34" charset="-122"/>
                </a:rPr>
                <a:t>＋－</a:t>
              </a:r>
              <a:endParaRPr kumimoji="1" lang="zh-CN" altLang="en-US" sz="2000" b="0" dirty="0"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145421" name="Rectangle 24"/>
            <p:cNvSpPr>
              <a:spLocks noChangeArrowheads="1"/>
            </p:cNvSpPr>
            <p:nvPr/>
          </p:nvSpPr>
          <p:spPr bwMode="auto">
            <a:xfrm>
              <a:off x="1201" y="150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4V</a:t>
              </a:r>
            </a:p>
          </p:txBody>
        </p:sp>
        <p:sp>
          <p:nvSpPr>
            <p:cNvPr id="145422" name="Rectangle 25"/>
            <p:cNvSpPr>
              <a:spLocks noChangeArrowheads="1"/>
            </p:cNvSpPr>
            <p:nvPr/>
          </p:nvSpPr>
          <p:spPr bwMode="auto">
            <a:xfrm>
              <a:off x="793" y="1887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i="1" dirty="0"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="0" baseline="-25000" dirty="0"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145423" name="Rectangle 28"/>
            <p:cNvSpPr>
              <a:spLocks noChangeArrowheads="1"/>
            </p:cNvSpPr>
            <p:nvPr/>
          </p:nvSpPr>
          <p:spPr bwMode="auto">
            <a:xfrm>
              <a:off x="1201" y="1887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2</a:t>
              </a:r>
              <a:r>
                <a:rPr kumimoji="1" lang="en-US" altLang="zh-CN" sz="2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45424" name="Rectangle 33"/>
            <p:cNvSpPr>
              <a:spLocks noChangeArrowheads="1"/>
            </p:cNvSpPr>
            <p:nvPr/>
          </p:nvSpPr>
          <p:spPr bwMode="auto">
            <a:xfrm>
              <a:off x="1065" y="1887"/>
              <a:ext cx="93" cy="2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5425" name="Group 44"/>
          <p:cNvGrpSpPr>
            <a:grpSpLocks/>
          </p:cNvGrpSpPr>
          <p:nvPr/>
        </p:nvGrpSpPr>
        <p:grpSpPr bwMode="auto">
          <a:xfrm>
            <a:off x="5599113" y="2133600"/>
            <a:ext cx="1781175" cy="1511300"/>
            <a:chOff x="3923" y="1389"/>
            <a:chExt cx="1122" cy="952"/>
          </a:xfrm>
        </p:grpSpPr>
        <p:sp>
          <p:nvSpPr>
            <p:cNvPr id="145426" name="Rectangle 27"/>
            <p:cNvSpPr>
              <a:spLocks noChangeArrowheads="1"/>
            </p:cNvSpPr>
            <p:nvPr/>
          </p:nvSpPr>
          <p:spPr bwMode="auto">
            <a:xfrm>
              <a:off x="4694" y="1480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2A</a:t>
              </a:r>
            </a:p>
          </p:txBody>
        </p:sp>
        <p:sp>
          <p:nvSpPr>
            <p:cNvPr id="145427" name="Rectangle 29"/>
            <p:cNvSpPr>
              <a:spLocks noChangeArrowheads="1"/>
            </p:cNvSpPr>
            <p:nvPr/>
          </p:nvSpPr>
          <p:spPr bwMode="auto">
            <a:xfrm>
              <a:off x="3923" y="1752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2</a:t>
              </a:r>
              <a:r>
                <a:rPr kumimoji="1" lang="en-US" altLang="zh-CN" sz="2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45428" name="Line 32"/>
            <p:cNvSpPr>
              <a:spLocks noChangeShapeType="1"/>
            </p:cNvSpPr>
            <p:nvPr/>
          </p:nvSpPr>
          <p:spPr bwMode="auto">
            <a:xfrm>
              <a:off x="4679" y="1389"/>
              <a:ext cx="0" cy="9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5429" name="Group 34"/>
            <p:cNvGrpSpPr>
              <a:grpSpLocks/>
            </p:cNvGrpSpPr>
            <p:nvPr/>
          </p:nvGrpSpPr>
          <p:grpSpPr bwMode="auto">
            <a:xfrm>
              <a:off x="4588" y="1752"/>
              <a:ext cx="197" cy="197"/>
              <a:chOff x="2898" y="1585"/>
              <a:chExt cx="197" cy="197"/>
            </a:xfrm>
          </p:grpSpPr>
          <p:sp>
            <p:nvSpPr>
              <p:cNvPr id="145430" name="Oval 20"/>
              <p:cNvSpPr>
                <a:spLocks noChangeArrowheads="1"/>
              </p:cNvSpPr>
              <p:nvPr/>
            </p:nvSpPr>
            <p:spPr bwMode="auto">
              <a:xfrm>
                <a:off x="2898" y="1585"/>
                <a:ext cx="197" cy="19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5431" name="Line 21"/>
              <p:cNvSpPr>
                <a:spLocks noChangeShapeType="1"/>
              </p:cNvSpPr>
              <p:nvPr/>
            </p:nvSpPr>
            <p:spPr bwMode="auto">
              <a:xfrm>
                <a:off x="2898" y="1689"/>
                <a:ext cx="1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 flipV="1">
              <a:off x="4679" y="1571"/>
              <a:ext cx="0" cy="1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3" name="Line 35"/>
            <p:cNvSpPr>
              <a:spLocks noChangeShapeType="1"/>
            </p:cNvSpPr>
            <p:nvPr/>
          </p:nvSpPr>
          <p:spPr bwMode="auto">
            <a:xfrm>
              <a:off x="4316" y="1389"/>
              <a:ext cx="0" cy="9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4" name="Rectangle 17"/>
            <p:cNvSpPr>
              <a:spLocks noChangeArrowheads="1"/>
            </p:cNvSpPr>
            <p:nvPr/>
          </p:nvSpPr>
          <p:spPr bwMode="auto">
            <a:xfrm>
              <a:off x="4271" y="1752"/>
              <a:ext cx="93" cy="2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5435" name="Line 36"/>
            <p:cNvSpPr>
              <a:spLocks noChangeShapeType="1"/>
            </p:cNvSpPr>
            <p:nvPr/>
          </p:nvSpPr>
          <p:spPr bwMode="auto">
            <a:xfrm flipH="1">
              <a:off x="4044" y="1389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6" name="Line 39"/>
            <p:cNvSpPr>
              <a:spLocks noChangeShapeType="1"/>
            </p:cNvSpPr>
            <p:nvPr/>
          </p:nvSpPr>
          <p:spPr bwMode="auto">
            <a:xfrm flipH="1">
              <a:off x="4059" y="2341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853" name="Text Box 45"/>
          <p:cNvSpPr txBox="1">
            <a:spLocks noChangeArrowheads="1"/>
          </p:cNvSpPr>
          <p:nvPr/>
        </p:nvSpPr>
        <p:spPr bwMode="auto">
          <a:xfrm>
            <a:off x="1187450" y="40052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电压源</a:t>
            </a:r>
            <a:r>
              <a:rPr lang="zh-CN" altLang="en-US" sz="2600" dirty="0">
                <a:solidFill>
                  <a:srgbClr val="FF00FF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U</a:t>
            </a:r>
            <a:r>
              <a:rPr kumimoji="1" lang="en-US" altLang="zh-CN" b="0" i="1" baseline="-25000" dirty="0">
                <a:ea typeface="微软雅黑" panose="020B0503020204020204" pitchFamily="34" charset="-122"/>
              </a:rPr>
              <a:t>S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 </a:t>
            </a:r>
            <a:endParaRPr kumimoji="1" lang="zh-CN" altLang="en-US" b="0" i="1" dirty="0">
              <a:ea typeface="微软雅黑" panose="020B0503020204020204" pitchFamily="34" charset="-122"/>
            </a:endParaRPr>
          </a:p>
        </p:txBody>
      </p:sp>
      <p:grpSp>
        <p:nvGrpSpPr>
          <p:cNvPr id="119855" name="Group 47"/>
          <p:cNvGrpSpPr>
            <a:grpSpLocks/>
          </p:cNvGrpSpPr>
          <p:nvPr/>
        </p:nvGrpSpPr>
        <p:grpSpPr bwMode="auto">
          <a:xfrm>
            <a:off x="3646488" y="2133600"/>
            <a:ext cx="1212850" cy="1493838"/>
            <a:chOff x="2297" y="1389"/>
            <a:chExt cx="764" cy="941"/>
          </a:xfrm>
        </p:grpSpPr>
        <p:sp>
          <p:nvSpPr>
            <p:cNvPr id="145439" name="Rectangle 26"/>
            <p:cNvSpPr>
              <a:spLocks noChangeArrowheads="1"/>
            </p:cNvSpPr>
            <p:nvPr/>
          </p:nvSpPr>
          <p:spPr bwMode="auto">
            <a:xfrm>
              <a:off x="2297" y="1736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i="1" dirty="0"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="0" baseline="-25000" dirty="0">
                  <a:ea typeface="微软雅黑" panose="020B0503020204020204" pitchFamily="34" charset="-122"/>
                </a:rPr>
                <a:t>L</a:t>
              </a:r>
            </a:p>
          </p:txBody>
        </p:sp>
        <p:sp>
          <p:nvSpPr>
            <p:cNvPr id="145440" name="Line 41"/>
            <p:cNvSpPr>
              <a:spLocks noChangeShapeType="1"/>
            </p:cNvSpPr>
            <p:nvPr/>
          </p:nvSpPr>
          <p:spPr bwMode="auto">
            <a:xfrm>
              <a:off x="2651" y="1389"/>
              <a:ext cx="0" cy="9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1" name="Rectangle 42"/>
            <p:cNvSpPr>
              <a:spLocks noChangeArrowheads="1"/>
            </p:cNvSpPr>
            <p:nvPr/>
          </p:nvSpPr>
          <p:spPr bwMode="auto">
            <a:xfrm>
              <a:off x="2606" y="1752"/>
              <a:ext cx="93" cy="2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5442" name="Rectangle 46"/>
            <p:cNvSpPr>
              <a:spLocks noChangeArrowheads="1"/>
            </p:cNvSpPr>
            <p:nvPr/>
          </p:nvSpPr>
          <p:spPr bwMode="auto">
            <a:xfrm>
              <a:off x="2702" y="1738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0" dirty="0">
                  <a:ea typeface="微软雅黑" panose="020B0503020204020204" pitchFamily="34" charset="-122"/>
                </a:rPr>
                <a:t>2</a:t>
              </a:r>
              <a:r>
                <a:rPr kumimoji="1" lang="en-US" altLang="zh-CN" sz="2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zh-CN" altLang="en-US" sz="2400" b="0" dirty="0"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19858" name="Group 50"/>
          <p:cNvGrpSpPr>
            <a:grpSpLocks/>
          </p:cNvGrpSpPr>
          <p:nvPr/>
        </p:nvGrpSpPr>
        <p:grpSpPr bwMode="auto">
          <a:xfrm>
            <a:off x="1763713" y="2133600"/>
            <a:ext cx="2447925" cy="1511300"/>
            <a:chOff x="1111" y="1344"/>
            <a:chExt cx="1542" cy="952"/>
          </a:xfrm>
        </p:grpSpPr>
        <p:sp>
          <p:nvSpPr>
            <p:cNvPr id="145444" name="Line 48"/>
            <p:cNvSpPr>
              <a:spLocks noChangeShapeType="1"/>
            </p:cNvSpPr>
            <p:nvPr/>
          </p:nvSpPr>
          <p:spPr bwMode="auto">
            <a:xfrm>
              <a:off x="1111" y="1344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5" name="Line 49"/>
            <p:cNvSpPr>
              <a:spLocks noChangeShapeType="1"/>
            </p:cNvSpPr>
            <p:nvPr/>
          </p:nvSpPr>
          <p:spPr bwMode="auto">
            <a:xfrm>
              <a:off x="1111" y="2296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9859" name="Group 51"/>
          <p:cNvGrpSpPr>
            <a:grpSpLocks/>
          </p:cNvGrpSpPr>
          <p:nvPr/>
        </p:nvGrpSpPr>
        <p:grpSpPr bwMode="auto">
          <a:xfrm>
            <a:off x="4211638" y="2133600"/>
            <a:ext cx="2447925" cy="1511300"/>
            <a:chOff x="1111" y="1344"/>
            <a:chExt cx="1542" cy="952"/>
          </a:xfrm>
        </p:grpSpPr>
        <p:sp>
          <p:nvSpPr>
            <p:cNvPr id="145447" name="Line 52"/>
            <p:cNvSpPr>
              <a:spLocks noChangeShapeType="1"/>
            </p:cNvSpPr>
            <p:nvPr/>
          </p:nvSpPr>
          <p:spPr bwMode="auto">
            <a:xfrm>
              <a:off x="1111" y="1344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8" name="Line 53"/>
            <p:cNvSpPr>
              <a:spLocks noChangeShapeType="1"/>
            </p:cNvSpPr>
            <p:nvPr/>
          </p:nvSpPr>
          <p:spPr bwMode="auto">
            <a:xfrm>
              <a:off x="1111" y="2296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863" name="Text Box 55"/>
          <p:cNvSpPr txBox="1">
            <a:spLocks noChangeArrowheads="1"/>
          </p:cNvSpPr>
          <p:nvPr/>
        </p:nvSpPr>
        <p:spPr bwMode="auto">
          <a:xfrm>
            <a:off x="2411413" y="4652963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dirty="0">
                <a:solidFill>
                  <a:srgbClr val="FF00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solidFill>
                  <a:srgbClr val="0000FF"/>
                </a:solidFill>
                <a:ea typeface="黑体" panose="02010609060101010101" pitchFamily="49" charset="-122"/>
              </a:rPr>
              <a:t>负载电阻电压</a:t>
            </a:r>
            <a:r>
              <a:rPr lang="zh-CN" altLang="en-US" sz="2600" dirty="0">
                <a:solidFill>
                  <a:srgbClr val="FF00FF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U</a:t>
            </a:r>
            <a:r>
              <a:rPr kumimoji="1" lang="en-US" altLang="zh-CN" b="0" i="1" baseline="-25000" dirty="0">
                <a:ea typeface="微软雅黑" panose="020B0503020204020204" pitchFamily="34" charset="-122"/>
              </a:rPr>
              <a:t>L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 =</a:t>
            </a:r>
            <a:r>
              <a:rPr kumimoji="1" lang="en-US" altLang="zh-CN" b="0" dirty="0">
                <a:ea typeface="微软雅黑" panose="020B0503020204020204" pitchFamily="34" charset="-122"/>
              </a:rPr>
              <a:t>2V</a:t>
            </a:r>
            <a:endParaRPr kumimoji="1"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19864" name="Text Box 56"/>
          <p:cNvSpPr txBox="1">
            <a:spLocks noChangeArrowheads="1"/>
          </p:cNvSpPr>
          <p:nvPr/>
        </p:nvSpPr>
        <p:spPr bwMode="auto">
          <a:xfrm>
            <a:off x="2411413" y="5300663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dirty="0">
                <a:solidFill>
                  <a:srgbClr val="FF00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solidFill>
                  <a:srgbClr val="0000FF"/>
                </a:solidFill>
                <a:ea typeface="黑体" panose="02010609060101010101" pitchFamily="49" charset="-122"/>
              </a:rPr>
              <a:t>负载电阻电流</a:t>
            </a:r>
            <a:r>
              <a:rPr lang="zh-CN" altLang="en-US" sz="2600" dirty="0">
                <a:solidFill>
                  <a:srgbClr val="FF00FF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I</a:t>
            </a:r>
            <a:r>
              <a:rPr kumimoji="1" lang="en-US" altLang="zh-CN" b="0" i="1" baseline="-25000" dirty="0">
                <a:ea typeface="微软雅黑" panose="020B0503020204020204" pitchFamily="34" charset="-122"/>
              </a:rPr>
              <a:t>L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 =</a:t>
            </a:r>
            <a:r>
              <a:rPr kumimoji="1" lang="en-US" altLang="zh-CN" b="0" dirty="0">
                <a:ea typeface="微软雅黑" panose="020B0503020204020204" pitchFamily="34" charset="-122"/>
              </a:rPr>
              <a:t>1A</a:t>
            </a:r>
            <a:endParaRPr kumimoji="1" lang="zh-CN" altLang="en-US" b="0" dirty="0">
              <a:ea typeface="微软雅黑" panose="020B0503020204020204" pitchFamily="34" charset="-122"/>
            </a:endParaRPr>
          </a:p>
        </p:txBody>
      </p:sp>
      <p:grpSp>
        <p:nvGrpSpPr>
          <p:cNvPr id="119866" name="Group 58"/>
          <p:cNvGrpSpPr>
            <a:grpSpLocks/>
          </p:cNvGrpSpPr>
          <p:nvPr/>
        </p:nvGrpSpPr>
        <p:grpSpPr bwMode="auto">
          <a:xfrm>
            <a:off x="4284663" y="2133600"/>
            <a:ext cx="398462" cy="503238"/>
            <a:chOff x="4988" y="1344"/>
            <a:chExt cx="251" cy="317"/>
          </a:xfrm>
        </p:grpSpPr>
        <p:sp>
          <p:nvSpPr>
            <p:cNvPr id="145452" name="Line 54"/>
            <p:cNvSpPr>
              <a:spLocks noChangeShapeType="1"/>
            </p:cNvSpPr>
            <p:nvPr/>
          </p:nvSpPr>
          <p:spPr bwMode="auto">
            <a:xfrm>
              <a:off x="4988" y="1389"/>
              <a:ext cx="0" cy="2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53" name="Rectangle 57"/>
            <p:cNvSpPr>
              <a:spLocks noChangeArrowheads="1"/>
            </p:cNvSpPr>
            <p:nvPr/>
          </p:nvSpPr>
          <p:spPr bwMode="auto">
            <a:xfrm>
              <a:off x="4988" y="1344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0" i="1" dirty="0">
                  <a:solidFill>
                    <a:srgbClr val="0000FF"/>
                  </a:solidFill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="0" i="1" baseline="-25000" dirty="0">
                  <a:solidFill>
                    <a:srgbClr val="0000FF"/>
                  </a:solidFill>
                  <a:ea typeface="微软雅黑" panose="020B0503020204020204" pitchFamily="34" charset="-122"/>
                </a:rPr>
                <a:t>L</a:t>
              </a:r>
              <a:endParaRPr kumimoji="1" lang="zh-CN" altLang="en-US" sz="2400" b="0" i="1" baseline="-25000" dirty="0">
                <a:solidFill>
                  <a:srgbClr val="0000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45454" name="Rectangle 31"/>
          <p:cNvSpPr>
            <a:spLocks noChangeArrowheads="1"/>
          </p:cNvSpPr>
          <p:nvPr/>
        </p:nvSpPr>
        <p:spPr bwMode="auto">
          <a:xfrm>
            <a:off x="684213" y="4724400"/>
            <a:ext cx="8229600" cy="1143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而言，电压源和电流源是等效的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1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32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19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9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8" grpId="0"/>
      <p:bldP spid="119853" grpId="0" autoUpdateAnimBg="0"/>
      <p:bldP spid="119863" grpId="0" autoUpdateAnimBg="0"/>
      <p:bldP spid="119864" grpId="0" autoUpdateAnimBg="0"/>
      <p:bldP spid="1454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5867400" y="393382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电流源</a:t>
            </a:r>
            <a:r>
              <a:rPr lang="zh-CN" altLang="en-US" dirty="0">
                <a:ea typeface="微软雅黑" panose="020B0503020204020204" pitchFamily="34" charset="-122"/>
              </a:rPr>
              <a:t>  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I</a:t>
            </a:r>
            <a:r>
              <a:rPr kumimoji="1" lang="en-US" altLang="zh-CN" b="0" i="1" baseline="-25000" dirty="0"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118792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电压源与电流源等效的特征是什么？</a:t>
            </a:r>
          </a:p>
        </p:txBody>
      </p:sp>
      <p:grpSp>
        <p:nvGrpSpPr>
          <p:cNvPr id="118793" name="Group 43"/>
          <p:cNvGrpSpPr>
            <a:grpSpLocks/>
          </p:cNvGrpSpPr>
          <p:nvPr/>
        </p:nvGrpSpPr>
        <p:grpSpPr bwMode="auto">
          <a:xfrm>
            <a:off x="1258888" y="1989138"/>
            <a:ext cx="1217612" cy="1655762"/>
            <a:chOff x="793" y="1298"/>
            <a:chExt cx="767" cy="1043"/>
          </a:xfrm>
        </p:grpSpPr>
        <p:sp>
          <p:nvSpPr>
            <p:cNvPr id="118794" name="Line 16"/>
            <p:cNvSpPr>
              <a:spLocks noChangeShapeType="1"/>
            </p:cNvSpPr>
            <p:nvPr/>
          </p:nvSpPr>
          <p:spPr bwMode="auto">
            <a:xfrm>
              <a:off x="1110" y="1400"/>
              <a:ext cx="0" cy="9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5" name="Oval 19"/>
            <p:cNvSpPr>
              <a:spLocks noChangeArrowheads="1"/>
            </p:cNvSpPr>
            <p:nvPr/>
          </p:nvSpPr>
          <p:spPr bwMode="auto">
            <a:xfrm>
              <a:off x="1020" y="1550"/>
              <a:ext cx="197" cy="1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8796" name="Text Box 23"/>
            <p:cNvSpPr txBox="1">
              <a:spLocks noChangeArrowheads="1"/>
            </p:cNvSpPr>
            <p:nvPr/>
          </p:nvSpPr>
          <p:spPr bwMode="auto">
            <a:xfrm>
              <a:off x="801" y="1298"/>
              <a:ext cx="355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kumimoji="1" lang="zh-CN" altLang="en-US" sz="2000" b="0" dirty="0">
                  <a:ea typeface="微软雅黑" panose="020B0503020204020204" pitchFamily="34" charset="-122"/>
                </a:rPr>
                <a:t>＋－</a:t>
              </a:r>
              <a:endParaRPr kumimoji="1" lang="zh-CN" altLang="en-US" sz="2000" b="0" dirty="0"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118797" name="Rectangle 24"/>
            <p:cNvSpPr>
              <a:spLocks noChangeArrowheads="1"/>
            </p:cNvSpPr>
            <p:nvPr/>
          </p:nvSpPr>
          <p:spPr bwMode="auto">
            <a:xfrm>
              <a:off x="1201" y="150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4V</a:t>
              </a:r>
            </a:p>
          </p:txBody>
        </p:sp>
        <p:sp>
          <p:nvSpPr>
            <p:cNvPr id="118798" name="Rectangle 25"/>
            <p:cNvSpPr>
              <a:spLocks noChangeArrowheads="1"/>
            </p:cNvSpPr>
            <p:nvPr/>
          </p:nvSpPr>
          <p:spPr bwMode="auto">
            <a:xfrm>
              <a:off x="793" y="1887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i="1" dirty="0"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="0" baseline="-25000" dirty="0"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118799" name="Rectangle 28"/>
            <p:cNvSpPr>
              <a:spLocks noChangeArrowheads="1"/>
            </p:cNvSpPr>
            <p:nvPr/>
          </p:nvSpPr>
          <p:spPr bwMode="auto">
            <a:xfrm>
              <a:off x="1201" y="1887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2</a:t>
              </a:r>
              <a:r>
                <a:rPr kumimoji="1" lang="en-US" altLang="zh-CN" sz="2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18800" name="Rectangle 33"/>
            <p:cNvSpPr>
              <a:spLocks noChangeArrowheads="1"/>
            </p:cNvSpPr>
            <p:nvPr/>
          </p:nvSpPr>
          <p:spPr bwMode="auto">
            <a:xfrm>
              <a:off x="1065" y="1887"/>
              <a:ext cx="93" cy="2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801" name="Group 44"/>
          <p:cNvGrpSpPr>
            <a:grpSpLocks/>
          </p:cNvGrpSpPr>
          <p:nvPr/>
        </p:nvGrpSpPr>
        <p:grpSpPr bwMode="auto">
          <a:xfrm>
            <a:off x="5599113" y="2133600"/>
            <a:ext cx="1781175" cy="1511300"/>
            <a:chOff x="3923" y="1389"/>
            <a:chExt cx="1122" cy="952"/>
          </a:xfrm>
        </p:grpSpPr>
        <p:sp>
          <p:nvSpPr>
            <p:cNvPr id="118802" name="Rectangle 27"/>
            <p:cNvSpPr>
              <a:spLocks noChangeArrowheads="1"/>
            </p:cNvSpPr>
            <p:nvPr/>
          </p:nvSpPr>
          <p:spPr bwMode="auto">
            <a:xfrm>
              <a:off x="4694" y="1480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2A</a:t>
              </a:r>
            </a:p>
          </p:txBody>
        </p:sp>
        <p:sp>
          <p:nvSpPr>
            <p:cNvPr id="118803" name="Rectangle 29"/>
            <p:cNvSpPr>
              <a:spLocks noChangeArrowheads="1"/>
            </p:cNvSpPr>
            <p:nvPr/>
          </p:nvSpPr>
          <p:spPr bwMode="auto">
            <a:xfrm>
              <a:off x="3923" y="1752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2</a:t>
              </a:r>
              <a:r>
                <a:rPr kumimoji="1" lang="en-US" altLang="zh-CN" sz="2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18804" name="Line 32"/>
            <p:cNvSpPr>
              <a:spLocks noChangeShapeType="1"/>
            </p:cNvSpPr>
            <p:nvPr/>
          </p:nvSpPr>
          <p:spPr bwMode="auto">
            <a:xfrm>
              <a:off x="4679" y="1389"/>
              <a:ext cx="0" cy="9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8805" name="Group 34"/>
            <p:cNvGrpSpPr>
              <a:grpSpLocks/>
            </p:cNvGrpSpPr>
            <p:nvPr/>
          </p:nvGrpSpPr>
          <p:grpSpPr bwMode="auto">
            <a:xfrm>
              <a:off x="4588" y="1752"/>
              <a:ext cx="197" cy="197"/>
              <a:chOff x="2898" y="1585"/>
              <a:chExt cx="197" cy="197"/>
            </a:xfrm>
          </p:grpSpPr>
          <p:sp>
            <p:nvSpPr>
              <p:cNvPr id="118806" name="Oval 20"/>
              <p:cNvSpPr>
                <a:spLocks noChangeArrowheads="1"/>
              </p:cNvSpPr>
              <p:nvPr/>
            </p:nvSpPr>
            <p:spPr bwMode="auto">
              <a:xfrm>
                <a:off x="2898" y="1585"/>
                <a:ext cx="197" cy="19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8807" name="Line 21"/>
              <p:cNvSpPr>
                <a:spLocks noChangeShapeType="1"/>
              </p:cNvSpPr>
              <p:nvPr/>
            </p:nvSpPr>
            <p:spPr bwMode="auto">
              <a:xfrm>
                <a:off x="2898" y="1689"/>
                <a:ext cx="1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8808" name="Line 22"/>
            <p:cNvSpPr>
              <a:spLocks noChangeShapeType="1"/>
            </p:cNvSpPr>
            <p:nvPr/>
          </p:nvSpPr>
          <p:spPr bwMode="auto">
            <a:xfrm flipV="1">
              <a:off x="4679" y="1571"/>
              <a:ext cx="0" cy="13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9" name="Line 35"/>
            <p:cNvSpPr>
              <a:spLocks noChangeShapeType="1"/>
            </p:cNvSpPr>
            <p:nvPr/>
          </p:nvSpPr>
          <p:spPr bwMode="auto">
            <a:xfrm>
              <a:off x="4316" y="1389"/>
              <a:ext cx="0" cy="9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0" name="Rectangle 17"/>
            <p:cNvSpPr>
              <a:spLocks noChangeArrowheads="1"/>
            </p:cNvSpPr>
            <p:nvPr/>
          </p:nvSpPr>
          <p:spPr bwMode="auto">
            <a:xfrm>
              <a:off x="4271" y="1752"/>
              <a:ext cx="93" cy="2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8811" name="Line 36"/>
            <p:cNvSpPr>
              <a:spLocks noChangeShapeType="1"/>
            </p:cNvSpPr>
            <p:nvPr/>
          </p:nvSpPr>
          <p:spPr bwMode="auto">
            <a:xfrm flipH="1">
              <a:off x="4044" y="1389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2" name="Line 39"/>
            <p:cNvSpPr>
              <a:spLocks noChangeShapeType="1"/>
            </p:cNvSpPr>
            <p:nvPr/>
          </p:nvSpPr>
          <p:spPr bwMode="auto">
            <a:xfrm flipH="1">
              <a:off x="4059" y="2341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853" name="Text Box 45"/>
          <p:cNvSpPr txBox="1">
            <a:spLocks noChangeArrowheads="1"/>
          </p:cNvSpPr>
          <p:nvPr/>
        </p:nvSpPr>
        <p:spPr bwMode="auto">
          <a:xfrm>
            <a:off x="1187450" y="40052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7030A0"/>
                </a:solidFill>
                <a:ea typeface="黑体" panose="02010609060101010101" pitchFamily="49" charset="-122"/>
              </a:rPr>
              <a:t>电压源</a:t>
            </a:r>
            <a:r>
              <a:rPr lang="zh-CN" altLang="en-US" sz="2600" dirty="0">
                <a:solidFill>
                  <a:srgbClr val="FF00FF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U</a:t>
            </a:r>
            <a:r>
              <a:rPr kumimoji="1" lang="en-US" altLang="zh-CN" b="0" i="1" baseline="-25000" dirty="0">
                <a:ea typeface="微软雅黑" panose="020B0503020204020204" pitchFamily="34" charset="-122"/>
              </a:rPr>
              <a:t>S</a:t>
            </a:r>
            <a:r>
              <a:rPr kumimoji="1" lang="en-US" altLang="zh-CN" b="0" i="1" dirty="0">
                <a:ea typeface="微软雅黑" panose="020B0503020204020204" pitchFamily="34" charset="-122"/>
              </a:rPr>
              <a:t> </a:t>
            </a:r>
            <a:endParaRPr kumimoji="1" lang="zh-CN" altLang="en-US" b="0" i="1" dirty="0">
              <a:ea typeface="微软雅黑" panose="020B0503020204020204" pitchFamily="34" charset="-122"/>
            </a:endParaRPr>
          </a:p>
        </p:txBody>
      </p:sp>
      <p:grpSp>
        <p:nvGrpSpPr>
          <p:cNvPr id="119855" name="Group 47"/>
          <p:cNvGrpSpPr>
            <a:grpSpLocks/>
          </p:cNvGrpSpPr>
          <p:nvPr/>
        </p:nvGrpSpPr>
        <p:grpSpPr bwMode="auto">
          <a:xfrm>
            <a:off x="3646488" y="2133600"/>
            <a:ext cx="1212850" cy="1493838"/>
            <a:chOff x="2297" y="1389"/>
            <a:chExt cx="764" cy="941"/>
          </a:xfrm>
        </p:grpSpPr>
        <p:sp>
          <p:nvSpPr>
            <p:cNvPr id="118815" name="Rectangle 26"/>
            <p:cNvSpPr>
              <a:spLocks noChangeArrowheads="1"/>
            </p:cNvSpPr>
            <p:nvPr/>
          </p:nvSpPr>
          <p:spPr bwMode="auto">
            <a:xfrm>
              <a:off x="2297" y="1736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i="1" dirty="0"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="0" baseline="-25000" dirty="0">
                  <a:ea typeface="微软雅黑" panose="020B0503020204020204" pitchFamily="34" charset="-122"/>
                </a:rPr>
                <a:t>L</a:t>
              </a:r>
            </a:p>
          </p:txBody>
        </p:sp>
        <p:sp>
          <p:nvSpPr>
            <p:cNvPr id="118816" name="Line 41"/>
            <p:cNvSpPr>
              <a:spLocks noChangeShapeType="1"/>
            </p:cNvSpPr>
            <p:nvPr/>
          </p:nvSpPr>
          <p:spPr bwMode="auto">
            <a:xfrm>
              <a:off x="2651" y="1389"/>
              <a:ext cx="0" cy="9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7" name="Rectangle 42"/>
            <p:cNvSpPr>
              <a:spLocks noChangeArrowheads="1"/>
            </p:cNvSpPr>
            <p:nvPr/>
          </p:nvSpPr>
          <p:spPr bwMode="auto">
            <a:xfrm>
              <a:off x="2606" y="1752"/>
              <a:ext cx="93" cy="2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8818" name="Rectangle 46"/>
            <p:cNvSpPr>
              <a:spLocks noChangeArrowheads="1"/>
            </p:cNvSpPr>
            <p:nvPr/>
          </p:nvSpPr>
          <p:spPr bwMode="auto">
            <a:xfrm>
              <a:off x="2702" y="1738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0" dirty="0">
                  <a:ea typeface="微软雅黑" panose="020B0503020204020204" pitchFamily="34" charset="-122"/>
                </a:rPr>
                <a:t>2</a:t>
              </a:r>
              <a:r>
                <a:rPr kumimoji="1" lang="en-US" altLang="zh-CN" sz="2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kumimoji="1" lang="zh-CN" altLang="en-US" sz="2400" b="0" dirty="0"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19863" name="Text Box 55"/>
          <p:cNvSpPr txBox="1">
            <a:spLocks noChangeArrowheads="1"/>
          </p:cNvSpPr>
          <p:nvPr/>
        </p:nvSpPr>
        <p:spPr bwMode="auto">
          <a:xfrm>
            <a:off x="2405063" y="4652963"/>
            <a:ext cx="36718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dirty="0">
                <a:solidFill>
                  <a:srgbClr val="FF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黑体" panose="02010609060101010101" pitchFamily="49" charset="-122"/>
              </a:rPr>
              <a:t>1   </a:t>
            </a:r>
            <a:r>
              <a:rPr lang="zh-CN" altLang="en-US" sz="2600" dirty="0">
                <a:solidFill>
                  <a:srgbClr val="0000FF"/>
                </a:solidFill>
                <a:ea typeface="黑体" panose="02010609060101010101" pitchFamily="49" charset="-122"/>
              </a:rPr>
              <a:t>内阻</a:t>
            </a:r>
            <a:r>
              <a:rPr lang="en-US" altLang="zh-CN" sz="2600" i="1" dirty="0">
                <a:solidFill>
                  <a:srgbClr val="0000FF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600" dirty="0">
                <a:solidFill>
                  <a:srgbClr val="0000FF"/>
                </a:solidFill>
                <a:ea typeface="黑体" panose="02010609060101010101" pitchFamily="49" charset="-122"/>
              </a:rPr>
              <a:t>相等</a:t>
            </a:r>
            <a:endParaRPr kumimoji="1"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19864" name="Text Box 56"/>
          <p:cNvSpPr txBox="1">
            <a:spLocks noChangeArrowheads="1"/>
          </p:cNvSpPr>
          <p:nvPr/>
        </p:nvSpPr>
        <p:spPr bwMode="auto">
          <a:xfrm>
            <a:off x="2411413" y="5300663"/>
            <a:ext cx="36718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dirty="0">
                <a:solidFill>
                  <a:srgbClr val="FF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黑体" panose="02010609060101010101" pitchFamily="49" charset="-122"/>
              </a:rPr>
              <a:t>2   </a:t>
            </a:r>
            <a:r>
              <a:rPr lang="en-US" altLang="zh-CN" sz="2600" i="1" dirty="0">
                <a:solidFill>
                  <a:srgbClr val="0000FF"/>
                </a:solidFill>
                <a:ea typeface="黑体" panose="02010609060101010101" pitchFamily="49" charset="-122"/>
              </a:rPr>
              <a:t>E</a:t>
            </a:r>
            <a:r>
              <a:rPr lang="en-US" altLang="zh-CN" sz="2600" dirty="0">
                <a:solidFill>
                  <a:srgbClr val="0000FF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2600" i="1" dirty="0">
                <a:solidFill>
                  <a:srgbClr val="0000FF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2600" i="1" dirty="0">
                <a:solidFill>
                  <a:srgbClr val="0000FF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0</a:t>
            </a:r>
            <a:endParaRPr kumimoji="1" lang="en-US" altLang="zh-CN" b="0" baseline="-25000" dirty="0">
              <a:ea typeface="微软雅黑" panose="020B0503020204020204" pitchFamily="34" charset="-122"/>
            </a:endParaRPr>
          </a:p>
        </p:txBody>
      </p:sp>
      <p:grpSp>
        <p:nvGrpSpPr>
          <p:cNvPr id="119866" name="Group 58"/>
          <p:cNvGrpSpPr>
            <a:grpSpLocks/>
          </p:cNvGrpSpPr>
          <p:nvPr/>
        </p:nvGrpSpPr>
        <p:grpSpPr bwMode="auto">
          <a:xfrm>
            <a:off x="4284663" y="2133600"/>
            <a:ext cx="398462" cy="503238"/>
            <a:chOff x="4988" y="1344"/>
            <a:chExt cx="251" cy="317"/>
          </a:xfrm>
        </p:grpSpPr>
        <p:sp>
          <p:nvSpPr>
            <p:cNvPr id="118828" name="Line 54"/>
            <p:cNvSpPr>
              <a:spLocks noChangeShapeType="1"/>
            </p:cNvSpPr>
            <p:nvPr/>
          </p:nvSpPr>
          <p:spPr bwMode="auto">
            <a:xfrm>
              <a:off x="4988" y="1389"/>
              <a:ext cx="0" cy="2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9" name="Rectangle 57"/>
            <p:cNvSpPr>
              <a:spLocks noChangeArrowheads="1"/>
            </p:cNvSpPr>
            <p:nvPr/>
          </p:nvSpPr>
          <p:spPr bwMode="auto">
            <a:xfrm>
              <a:off x="4988" y="1344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0" i="1" dirty="0">
                  <a:solidFill>
                    <a:srgbClr val="0000FF"/>
                  </a:solidFill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="0" i="1" baseline="-25000" dirty="0">
                  <a:solidFill>
                    <a:srgbClr val="0000FF"/>
                  </a:solidFill>
                  <a:ea typeface="微软雅黑" panose="020B0503020204020204" pitchFamily="34" charset="-122"/>
                </a:rPr>
                <a:t>L</a:t>
              </a:r>
              <a:endParaRPr kumimoji="1" lang="zh-CN" altLang="en-US" sz="2400" b="0" i="1" baseline="-25000" dirty="0">
                <a:solidFill>
                  <a:srgbClr val="0000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4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9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9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1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1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2" grpId="0"/>
      <p:bldP spid="119863" grpId="0" autoUpdateAnimBg="0"/>
      <p:bldP spid="1198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572915" y="4359669"/>
            <a:ext cx="1580692" cy="2338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7710" y="1552110"/>
            <a:ext cx="1500187" cy="23380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244" name="Text Box 15"/>
          <p:cNvSpPr txBox="1">
            <a:spLocks noChangeArrowheads="1"/>
          </p:cNvSpPr>
          <p:nvPr/>
        </p:nvSpPr>
        <p:spPr bwMode="auto">
          <a:xfrm>
            <a:off x="35496" y="1957338"/>
            <a:ext cx="56038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7030A0"/>
                </a:solidFill>
                <a:ea typeface="黑体" panose="02010609060101010101" pitchFamily="49" charset="-122"/>
              </a:rPr>
              <a:t>电压源</a:t>
            </a:r>
          </a:p>
        </p:txBody>
      </p:sp>
      <p:grpSp>
        <p:nvGrpSpPr>
          <p:cNvPr id="49180" name="Group 28"/>
          <p:cNvGrpSpPr>
            <a:grpSpLocks/>
          </p:cNvGrpSpPr>
          <p:nvPr/>
        </p:nvGrpSpPr>
        <p:grpSpPr bwMode="auto">
          <a:xfrm>
            <a:off x="827584" y="1264146"/>
            <a:ext cx="2441575" cy="3028950"/>
            <a:chOff x="10" y="19"/>
            <a:chExt cx="1538" cy="1908"/>
          </a:xfrm>
        </p:grpSpPr>
        <p:sp>
          <p:nvSpPr>
            <p:cNvPr id="138247" name="Text Box 29"/>
            <p:cNvSpPr txBox="1">
              <a:spLocks noChangeArrowheads="1"/>
            </p:cNvSpPr>
            <p:nvPr/>
          </p:nvSpPr>
          <p:spPr bwMode="auto">
            <a:xfrm>
              <a:off x="1164" y="43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138248" name="Text Box 30"/>
            <p:cNvSpPr txBox="1">
              <a:spLocks noChangeArrowheads="1"/>
            </p:cNvSpPr>
            <p:nvPr/>
          </p:nvSpPr>
          <p:spPr bwMode="auto">
            <a:xfrm>
              <a:off x="872" y="163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38249" name="Line 31"/>
            <p:cNvSpPr>
              <a:spLocks noChangeShapeType="1"/>
            </p:cNvSpPr>
            <p:nvPr/>
          </p:nvSpPr>
          <p:spPr bwMode="auto">
            <a:xfrm rot="5400000">
              <a:off x="1200" y="588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0" name="Text Box 32"/>
            <p:cNvSpPr txBox="1">
              <a:spLocks noChangeArrowheads="1"/>
            </p:cNvSpPr>
            <p:nvPr/>
          </p:nvSpPr>
          <p:spPr bwMode="auto">
            <a:xfrm>
              <a:off x="10" y="56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E</a:t>
              </a:r>
            </a:p>
          </p:txBody>
        </p:sp>
        <p:sp>
          <p:nvSpPr>
            <p:cNvPr id="138251" name="Text Box 33"/>
            <p:cNvSpPr txBox="1">
              <a:spLocks noChangeArrowheads="1"/>
            </p:cNvSpPr>
            <p:nvPr/>
          </p:nvSpPr>
          <p:spPr bwMode="auto">
            <a:xfrm>
              <a:off x="755" y="81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U</a:t>
              </a:r>
              <a:endPara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252" name="Text Box 34"/>
            <p:cNvSpPr txBox="1">
              <a:spLocks noChangeArrowheads="1"/>
            </p:cNvSpPr>
            <p:nvPr/>
          </p:nvSpPr>
          <p:spPr bwMode="auto">
            <a:xfrm>
              <a:off x="83" y="10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0</a:t>
              </a:r>
              <a:endParaRPr lang="en-US" altLang="zh-CN" sz="2400" i="1" dirty="0">
                <a:ea typeface="隶书" panose="02010509060101010101" pitchFamily="49" charset="-122"/>
              </a:endParaRPr>
            </a:p>
          </p:txBody>
        </p:sp>
        <p:sp>
          <p:nvSpPr>
            <p:cNvPr id="138253" name="Text Box 35"/>
            <p:cNvSpPr txBox="1">
              <a:spLocks noChangeArrowheads="1"/>
            </p:cNvSpPr>
            <p:nvPr/>
          </p:nvSpPr>
          <p:spPr bwMode="auto">
            <a:xfrm>
              <a:off x="1120" y="823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L</a:t>
              </a:r>
            </a:p>
          </p:txBody>
        </p:sp>
        <p:sp>
          <p:nvSpPr>
            <p:cNvPr id="138254" name="Text Box 36"/>
            <p:cNvSpPr txBox="1">
              <a:spLocks noChangeArrowheads="1"/>
            </p:cNvSpPr>
            <p:nvPr/>
          </p:nvSpPr>
          <p:spPr bwMode="auto">
            <a:xfrm>
              <a:off x="785" y="29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38255" name="Text Box 37"/>
            <p:cNvSpPr txBox="1">
              <a:spLocks noChangeArrowheads="1"/>
            </p:cNvSpPr>
            <p:nvPr/>
          </p:nvSpPr>
          <p:spPr bwMode="auto">
            <a:xfrm>
              <a:off x="752" y="120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38256" name="Text Box 38"/>
            <p:cNvSpPr txBox="1">
              <a:spLocks noChangeArrowheads="1"/>
            </p:cNvSpPr>
            <p:nvPr/>
          </p:nvSpPr>
          <p:spPr bwMode="auto">
            <a:xfrm>
              <a:off x="153" y="34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6600FF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38257" name="Text Box 39"/>
            <p:cNvSpPr txBox="1">
              <a:spLocks noChangeArrowheads="1"/>
            </p:cNvSpPr>
            <p:nvPr/>
          </p:nvSpPr>
          <p:spPr bwMode="auto">
            <a:xfrm>
              <a:off x="152" y="6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6600FF"/>
                  </a:solidFill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38258" name="Oval 40"/>
            <p:cNvSpPr>
              <a:spLocks noChangeArrowheads="1"/>
            </p:cNvSpPr>
            <p:nvPr/>
          </p:nvSpPr>
          <p:spPr bwMode="auto">
            <a:xfrm>
              <a:off x="288" y="57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59" name="Rectangle 41"/>
            <p:cNvSpPr>
              <a:spLocks noChangeArrowheads="1"/>
            </p:cNvSpPr>
            <p:nvPr/>
          </p:nvSpPr>
          <p:spPr bwMode="auto">
            <a:xfrm>
              <a:off x="432" y="324"/>
              <a:ext cx="1056" cy="12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0" name="Rectangle 42"/>
            <p:cNvSpPr>
              <a:spLocks noChangeArrowheads="1"/>
            </p:cNvSpPr>
            <p:nvPr/>
          </p:nvSpPr>
          <p:spPr bwMode="auto">
            <a:xfrm rot="-5400000">
              <a:off x="264" y="1172"/>
              <a:ext cx="336" cy="96"/>
            </a:xfrm>
            <a:prstGeom prst="rect">
              <a:avLst/>
            </a:prstGeom>
            <a:solidFill>
              <a:srgbClr val="FFFFF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1" name="Rectangle 43"/>
            <p:cNvSpPr>
              <a:spLocks noChangeArrowheads="1"/>
            </p:cNvSpPr>
            <p:nvPr/>
          </p:nvSpPr>
          <p:spPr bwMode="auto">
            <a:xfrm rot="-5400000">
              <a:off x="1332" y="953"/>
              <a:ext cx="336" cy="96"/>
            </a:xfrm>
            <a:prstGeom prst="rect">
              <a:avLst/>
            </a:prstGeom>
            <a:solidFill>
              <a:srgbClr val="FFFFF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2" name="Oval 44"/>
            <p:cNvSpPr>
              <a:spLocks noChangeArrowheads="1"/>
            </p:cNvSpPr>
            <p:nvPr/>
          </p:nvSpPr>
          <p:spPr bwMode="auto">
            <a:xfrm>
              <a:off x="876" y="305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3" name="Oval 45"/>
            <p:cNvSpPr>
              <a:spLocks noChangeArrowheads="1"/>
            </p:cNvSpPr>
            <p:nvPr/>
          </p:nvSpPr>
          <p:spPr bwMode="auto">
            <a:xfrm>
              <a:off x="864" y="1596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4" name="Text Box 46"/>
            <p:cNvSpPr txBox="1">
              <a:spLocks noChangeArrowheads="1"/>
            </p:cNvSpPr>
            <p:nvPr/>
          </p:nvSpPr>
          <p:spPr bwMode="auto">
            <a:xfrm>
              <a:off x="848" y="1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265" name="Group 25"/>
          <p:cNvGrpSpPr>
            <a:grpSpLocks/>
          </p:cNvGrpSpPr>
          <p:nvPr/>
        </p:nvGrpSpPr>
        <p:grpSpPr bwMode="auto">
          <a:xfrm>
            <a:off x="531639" y="4462010"/>
            <a:ext cx="2816225" cy="2133600"/>
            <a:chOff x="2789" y="2795"/>
            <a:chExt cx="1774" cy="1344"/>
          </a:xfrm>
        </p:grpSpPr>
        <p:sp>
          <p:nvSpPr>
            <p:cNvPr id="138266" name="Rectangle 59"/>
            <p:cNvSpPr>
              <a:spLocks noChangeArrowheads="1"/>
            </p:cNvSpPr>
            <p:nvPr/>
          </p:nvSpPr>
          <p:spPr bwMode="auto">
            <a:xfrm>
              <a:off x="3107" y="2822"/>
              <a:ext cx="1392" cy="12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7" name="Text Box 44"/>
            <p:cNvSpPr txBox="1">
              <a:spLocks noChangeArrowheads="1"/>
            </p:cNvSpPr>
            <p:nvPr/>
          </p:nvSpPr>
          <p:spPr bwMode="auto">
            <a:xfrm>
              <a:off x="3294" y="33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0</a:t>
              </a:r>
              <a:endParaRPr lang="en-US" altLang="zh-CN" sz="2400" i="1" dirty="0">
                <a:ea typeface="隶书" panose="02010509060101010101" pitchFamily="49" charset="-122"/>
              </a:endParaRPr>
            </a:p>
          </p:txBody>
        </p:sp>
        <p:sp>
          <p:nvSpPr>
            <p:cNvPr id="138268" name="Line 46"/>
            <p:cNvSpPr>
              <a:spLocks noChangeShapeType="1"/>
            </p:cNvSpPr>
            <p:nvPr/>
          </p:nvSpPr>
          <p:spPr bwMode="auto">
            <a:xfrm>
              <a:off x="3658" y="2829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269" name="Text Box 47"/>
            <p:cNvSpPr txBox="1">
              <a:spLocks noChangeArrowheads="1"/>
            </p:cNvSpPr>
            <p:nvPr/>
          </p:nvSpPr>
          <p:spPr bwMode="auto">
            <a:xfrm>
              <a:off x="4231" y="2942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</a:p>
          </p:txBody>
        </p:sp>
        <p:sp>
          <p:nvSpPr>
            <p:cNvPr id="138270" name="Text Box 48"/>
            <p:cNvSpPr txBox="1">
              <a:spLocks noChangeArrowheads="1"/>
            </p:cNvSpPr>
            <p:nvPr/>
          </p:nvSpPr>
          <p:spPr bwMode="auto">
            <a:xfrm>
              <a:off x="3787" y="337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U</a:t>
              </a:r>
            </a:p>
          </p:txBody>
        </p:sp>
        <p:sp>
          <p:nvSpPr>
            <p:cNvPr id="138271" name="Text Box 49"/>
            <p:cNvSpPr txBox="1">
              <a:spLocks noChangeArrowheads="1"/>
            </p:cNvSpPr>
            <p:nvPr/>
          </p:nvSpPr>
          <p:spPr bwMode="auto">
            <a:xfrm>
              <a:off x="4150" y="324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L</a:t>
              </a:r>
              <a:endParaRPr lang="en-US" altLang="zh-CN" sz="2400" i="1">
                <a:ea typeface="隶书" panose="02010509060101010101" pitchFamily="49" charset="-122"/>
              </a:endParaRPr>
            </a:p>
          </p:txBody>
        </p:sp>
        <p:sp>
          <p:nvSpPr>
            <p:cNvPr id="138272" name="Text Box 50"/>
            <p:cNvSpPr txBox="1">
              <a:spLocks noChangeArrowheads="1"/>
            </p:cNvSpPr>
            <p:nvPr/>
          </p:nvSpPr>
          <p:spPr bwMode="auto">
            <a:xfrm>
              <a:off x="3801" y="28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38273" name="Text Box 51"/>
            <p:cNvSpPr txBox="1">
              <a:spLocks noChangeArrowheads="1"/>
            </p:cNvSpPr>
            <p:nvPr/>
          </p:nvSpPr>
          <p:spPr bwMode="auto">
            <a:xfrm>
              <a:off x="3807" y="3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38274" name="Text Box 52"/>
            <p:cNvSpPr txBox="1">
              <a:spLocks noChangeArrowheads="1"/>
            </p:cNvSpPr>
            <p:nvPr/>
          </p:nvSpPr>
          <p:spPr bwMode="auto">
            <a:xfrm>
              <a:off x="2789" y="3003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ea typeface="隶书" panose="02010509060101010101" pitchFamily="49" charset="-122"/>
                </a:rPr>
                <a:t>I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S</a:t>
              </a:r>
              <a:endParaRPr lang="en-US" altLang="zh-CN" sz="2400" i="1">
                <a:ea typeface="隶书" panose="02010509060101010101" pitchFamily="49" charset="-122"/>
              </a:endParaRPr>
            </a:p>
          </p:txBody>
        </p:sp>
        <p:sp>
          <p:nvSpPr>
            <p:cNvPr id="138275" name="Text Box 53"/>
            <p:cNvSpPr txBox="1">
              <a:spLocks noChangeArrowheads="1"/>
            </p:cNvSpPr>
            <p:nvPr/>
          </p:nvSpPr>
          <p:spPr bwMode="auto">
            <a:xfrm>
              <a:off x="3285" y="2894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i="1">
                  <a:ea typeface="隶书" panose="02010509060101010101" pitchFamily="49" charset="-122"/>
                </a:rPr>
                <a:t> </a:t>
              </a:r>
              <a:r>
                <a:rPr lang="en-US" altLang="zh-CN" sz="2400" i="1">
                  <a:ea typeface="隶书" panose="02010509060101010101" pitchFamily="49" charset="-122"/>
                </a:rPr>
                <a:t>I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38276" name="Line 56"/>
            <p:cNvSpPr>
              <a:spLocks noChangeShapeType="1"/>
            </p:cNvSpPr>
            <p:nvPr/>
          </p:nvSpPr>
          <p:spPr bwMode="auto">
            <a:xfrm rot="16200000" flipV="1">
              <a:off x="2965" y="3190"/>
              <a:ext cx="284" cy="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277" name="Line 57"/>
            <p:cNvSpPr>
              <a:spLocks noChangeShapeType="1"/>
            </p:cNvSpPr>
            <p:nvPr/>
          </p:nvSpPr>
          <p:spPr bwMode="auto">
            <a:xfrm rot="5400000">
              <a:off x="3365" y="3086"/>
              <a:ext cx="384" cy="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278" name="Line 58"/>
            <p:cNvSpPr>
              <a:spLocks noChangeShapeType="1"/>
            </p:cNvSpPr>
            <p:nvPr/>
          </p:nvSpPr>
          <p:spPr bwMode="auto">
            <a:xfrm rot="10800000" flipH="1" flipV="1">
              <a:off x="4422" y="2912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38279" name="Group 60"/>
            <p:cNvGrpSpPr>
              <a:grpSpLocks/>
            </p:cNvGrpSpPr>
            <p:nvPr/>
          </p:nvGrpSpPr>
          <p:grpSpPr bwMode="auto">
            <a:xfrm>
              <a:off x="2979" y="3330"/>
              <a:ext cx="288" cy="288"/>
              <a:chOff x="0" y="0"/>
              <a:chExt cx="288" cy="288"/>
            </a:xfrm>
          </p:grpSpPr>
          <p:sp>
            <p:nvSpPr>
              <p:cNvPr id="138280" name="Oval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solidFill>
                <a:srgbClr val="FFFF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8281" name="Line 62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282" name="Rectangle 63"/>
            <p:cNvSpPr>
              <a:spLocks noChangeArrowheads="1"/>
            </p:cNvSpPr>
            <p:nvPr/>
          </p:nvSpPr>
          <p:spPr bwMode="auto">
            <a:xfrm rot="-5400000">
              <a:off x="4347" y="3402"/>
              <a:ext cx="336" cy="96"/>
            </a:xfrm>
            <a:prstGeom prst="rect">
              <a:avLst/>
            </a:prstGeom>
            <a:solidFill>
              <a:srgbClr val="FFFF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83" name="Oval 64"/>
            <p:cNvSpPr>
              <a:spLocks noChangeArrowheads="1"/>
            </p:cNvSpPr>
            <p:nvPr/>
          </p:nvSpPr>
          <p:spPr bwMode="auto">
            <a:xfrm>
              <a:off x="3882" y="4091"/>
              <a:ext cx="48" cy="48"/>
            </a:xfrm>
            <a:prstGeom prst="ellipse">
              <a:avLst/>
            </a:prstGeom>
            <a:solidFill>
              <a:srgbClr val="FFFF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84" name="Oval 65"/>
            <p:cNvSpPr>
              <a:spLocks noChangeArrowheads="1"/>
            </p:cNvSpPr>
            <p:nvPr/>
          </p:nvSpPr>
          <p:spPr bwMode="auto">
            <a:xfrm>
              <a:off x="3882" y="2795"/>
              <a:ext cx="48" cy="48"/>
            </a:xfrm>
            <a:prstGeom prst="ellipse">
              <a:avLst/>
            </a:prstGeom>
            <a:solidFill>
              <a:srgbClr val="FFFF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85" name="Rectangle 66"/>
            <p:cNvSpPr>
              <a:spLocks noChangeArrowheads="1"/>
            </p:cNvSpPr>
            <p:nvPr/>
          </p:nvSpPr>
          <p:spPr bwMode="auto">
            <a:xfrm rot="-5400000">
              <a:off x="3490" y="3429"/>
              <a:ext cx="336" cy="96"/>
            </a:xfrm>
            <a:prstGeom prst="rect">
              <a:avLst/>
            </a:prstGeom>
            <a:solidFill>
              <a:srgbClr val="FFFF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8286" name="Text Box 15"/>
          <p:cNvSpPr txBox="1">
            <a:spLocks noChangeArrowheads="1"/>
          </p:cNvSpPr>
          <p:nvPr/>
        </p:nvSpPr>
        <p:spPr bwMode="auto">
          <a:xfrm flipH="1">
            <a:off x="33139" y="4631403"/>
            <a:ext cx="50641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7030A0"/>
                </a:solidFill>
                <a:ea typeface="黑体" panose="02010609060101010101" pitchFamily="49" charset="-122"/>
              </a:rPr>
              <a:t>电流源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084888" y="2137594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隶书" panose="02010509060101010101" pitchFamily="49" charset="-122"/>
              </a:rPr>
              <a:t>E</a:t>
            </a:r>
            <a:endParaRPr lang="en-US" altLang="zh-CN" sz="2400" dirty="0">
              <a:ea typeface="隶书" panose="02010509060101010101" pitchFamily="49" charset="-122"/>
            </a:endParaRPr>
          </a:p>
        </p:txBody>
      </p:sp>
      <p:grpSp>
        <p:nvGrpSpPr>
          <p:cNvPr id="138291" name="Group 51"/>
          <p:cNvGrpSpPr>
            <a:grpSpLocks/>
          </p:cNvGrpSpPr>
          <p:nvPr/>
        </p:nvGrpSpPr>
        <p:grpSpPr bwMode="auto">
          <a:xfrm>
            <a:off x="8101013" y="2858319"/>
            <a:ext cx="565150" cy="762000"/>
            <a:chOff x="3515" y="3646"/>
            <a:chExt cx="356" cy="480"/>
          </a:xfrm>
        </p:grpSpPr>
        <p:sp>
          <p:nvSpPr>
            <p:cNvPr id="138292" name="Text Box 22"/>
            <p:cNvSpPr txBox="1">
              <a:spLocks noChangeArrowheads="1"/>
            </p:cNvSpPr>
            <p:nvPr/>
          </p:nvSpPr>
          <p:spPr bwMode="auto">
            <a:xfrm>
              <a:off x="3515" y="383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i="1">
                  <a:ea typeface="隶书" panose="02010509060101010101" pitchFamily="49" charset="-122"/>
                </a:rPr>
                <a:t> </a:t>
              </a:r>
              <a:r>
                <a:rPr lang="en-US" altLang="zh-CN" sz="2400" i="1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38293" name="Text Box 23"/>
            <p:cNvSpPr txBox="1">
              <a:spLocks noChangeArrowheads="1"/>
            </p:cNvSpPr>
            <p:nvPr/>
          </p:nvSpPr>
          <p:spPr bwMode="auto">
            <a:xfrm>
              <a:off x="3573" y="364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ea typeface="隶书" panose="02010509060101010101" pitchFamily="49" charset="-122"/>
                </a:rPr>
                <a:t>E </a:t>
              </a:r>
              <a:endParaRPr lang="en-US" altLang="zh-CN" sz="2400" baseline="-25000">
                <a:ea typeface="隶书" panose="02010509060101010101" pitchFamily="49" charset="-122"/>
              </a:endParaRPr>
            </a:p>
          </p:txBody>
        </p:sp>
        <p:sp>
          <p:nvSpPr>
            <p:cNvPr id="138294" name="Line 24"/>
            <p:cNvSpPr>
              <a:spLocks noChangeShapeType="1"/>
            </p:cNvSpPr>
            <p:nvPr/>
          </p:nvSpPr>
          <p:spPr bwMode="auto">
            <a:xfrm>
              <a:off x="3583" y="388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868144" y="5084310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隶书" panose="02010509060101010101" pitchFamily="49" charset="-122"/>
              </a:rPr>
              <a:t>I</a:t>
            </a:r>
            <a:r>
              <a:rPr lang="en-US" altLang="zh-CN" sz="2400" baseline="-25000" dirty="0">
                <a:ea typeface="隶书" panose="02010509060101010101" pitchFamily="49" charset="-122"/>
              </a:rPr>
              <a:t>S </a:t>
            </a:r>
            <a:r>
              <a:rPr lang="en-US" altLang="zh-CN" sz="2400" i="1" dirty="0">
                <a:ea typeface="隶书" panose="02010509060101010101" pitchFamily="49" charset="-122"/>
              </a:rPr>
              <a:t>R</a:t>
            </a:r>
            <a:r>
              <a:rPr lang="en-US" altLang="zh-CN" sz="2400" baseline="-25000" dirty="0"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78813" y="6046335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隶书" panose="02010509060101010101" pitchFamily="49" charset="-122"/>
              </a:rPr>
              <a:t>I</a:t>
            </a:r>
            <a:r>
              <a:rPr lang="en-US" altLang="zh-CN" sz="2400" baseline="-25000" dirty="0">
                <a:ea typeface="隶书" panose="02010509060101010101" pitchFamily="49" charset="-122"/>
              </a:rPr>
              <a:t>S</a:t>
            </a:r>
          </a:p>
        </p:txBody>
      </p:sp>
      <p:grpSp>
        <p:nvGrpSpPr>
          <p:cNvPr id="138297" name="Group 57"/>
          <p:cNvGrpSpPr>
            <a:grpSpLocks/>
          </p:cNvGrpSpPr>
          <p:nvPr/>
        </p:nvGrpSpPr>
        <p:grpSpPr bwMode="auto">
          <a:xfrm>
            <a:off x="6156325" y="1634356"/>
            <a:ext cx="2952750" cy="2298700"/>
            <a:chOff x="1338" y="1344"/>
            <a:chExt cx="1860" cy="1448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04" y="1812"/>
              <a:ext cx="1008" cy="76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9" name="Line 8"/>
            <p:cNvSpPr>
              <a:spLocks noChangeShapeType="1"/>
            </p:cNvSpPr>
            <p:nvPr/>
          </p:nvSpPr>
          <p:spPr bwMode="auto">
            <a:xfrm>
              <a:off x="1604" y="1476"/>
              <a:ext cx="0" cy="1105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0" name="Line 9"/>
            <p:cNvSpPr>
              <a:spLocks noChangeShapeType="1"/>
            </p:cNvSpPr>
            <p:nvPr/>
          </p:nvSpPr>
          <p:spPr bwMode="auto">
            <a:xfrm flipV="1">
              <a:off x="1592" y="2581"/>
              <a:ext cx="1440" cy="0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1" name="Text Box 10"/>
            <p:cNvSpPr txBox="1">
              <a:spLocks noChangeArrowheads="1"/>
            </p:cNvSpPr>
            <p:nvPr/>
          </p:nvSpPr>
          <p:spPr bwMode="auto">
            <a:xfrm>
              <a:off x="1338" y="2504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O</a:t>
              </a:r>
              <a:r>
                <a:rPr lang="en-US" altLang="zh-CN" sz="2400" b="0" i="1" dirty="0">
                  <a:ea typeface="隶书" panose="02010509060101010101" pitchFamily="49" charset="-122"/>
                </a:rPr>
                <a:t>   </a:t>
              </a:r>
              <a:endParaRPr lang="en-US" altLang="zh-CN" sz="2400" b="0" dirty="0">
                <a:ea typeface="隶书" panose="02010509060101010101" pitchFamily="49" charset="-122"/>
              </a:endParaRPr>
            </a:p>
          </p:txBody>
        </p:sp>
        <p:sp>
          <p:nvSpPr>
            <p:cNvPr id="138302" name="Text Box 11"/>
            <p:cNvSpPr txBox="1">
              <a:spLocks noChangeArrowheads="1"/>
            </p:cNvSpPr>
            <p:nvPr/>
          </p:nvSpPr>
          <p:spPr bwMode="auto">
            <a:xfrm>
              <a:off x="3007" y="247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8303" name="Text Box 12"/>
            <p:cNvSpPr txBox="1">
              <a:spLocks noChangeArrowheads="1"/>
            </p:cNvSpPr>
            <p:nvPr/>
          </p:nvSpPr>
          <p:spPr bwMode="auto">
            <a:xfrm>
              <a:off x="1338" y="134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U</a:t>
              </a:r>
              <a:endParaRPr lang="en-US" altLang="zh-CN" sz="2400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8" name="Oval 25"/>
            <p:cNvSpPr>
              <a:spLocks noChangeArrowheads="1"/>
            </p:cNvSpPr>
            <p:nvPr/>
          </p:nvSpPr>
          <p:spPr bwMode="auto">
            <a:xfrm flipH="1">
              <a:off x="1585" y="179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 flipH="1">
              <a:off x="2579" y="2553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307" name="Group 67"/>
          <p:cNvGrpSpPr>
            <a:grpSpLocks/>
          </p:cNvGrpSpPr>
          <p:nvPr/>
        </p:nvGrpSpPr>
        <p:grpSpPr bwMode="auto">
          <a:xfrm>
            <a:off x="6156325" y="4611235"/>
            <a:ext cx="2952750" cy="2298700"/>
            <a:chOff x="1338" y="1344"/>
            <a:chExt cx="1860" cy="1448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1604" y="1812"/>
              <a:ext cx="1008" cy="76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9" name="Line 8"/>
            <p:cNvSpPr>
              <a:spLocks noChangeShapeType="1"/>
            </p:cNvSpPr>
            <p:nvPr/>
          </p:nvSpPr>
          <p:spPr bwMode="auto">
            <a:xfrm>
              <a:off x="1604" y="1476"/>
              <a:ext cx="0" cy="1105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0" name="Line 9"/>
            <p:cNvSpPr>
              <a:spLocks noChangeShapeType="1"/>
            </p:cNvSpPr>
            <p:nvPr/>
          </p:nvSpPr>
          <p:spPr bwMode="auto">
            <a:xfrm flipV="1">
              <a:off x="1592" y="2581"/>
              <a:ext cx="1440" cy="0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1" name="Text Box 10"/>
            <p:cNvSpPr txBox="1">
              <a:spLocks noChangeArrowheads="1"/>
            </p:cNvSpPr>
            <p:nvPr/>
          </p:nvSpPr>
          <p:spPr bwMode="auto">
            <a:xfrm>
              <a:off x="1338" y="2504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O</a:t>
              </a:r>
              <a:r>
                <a:rPr lang="en-US" altLang="zh-CN" sz="2400" b="0" i="1" dirty="0">
                  <a:ea typeface="隶书" panose="02010509060101010101" pitchFamily="49" charset="-122"/>
                </a:rPr>
                <a:t>   </a:t>
              </a:r>
              <a:endParaRPr lang="en-US" altLang="zh-CN" sz="2400" b="0" dirty="0">
                <a:ea typeface="隶书" panose="02010509060101010101" pitchFamily="49" charset="-122"/>
              </a:endParaRPr>
            </a:p>
          </p:txBody>
        </p:sp>
        <p:sp>
          <p:nvSpPr>
            <p:cNvPr id="138312" name="Text Box 11"/>
            <p:cNvSpPr txBox="1">
              <a:spLocks noChangeArrowheads="1"/>
            </p:cNvSpPr>
            <p:nvPr/>
          </p:nvSpPr>
          <p:spPr bwMode="auto">
            <a:xfrm>
              <a:off x="3007" y="247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  <a:endParaRPr lang="en-US" altLang="zh-CN" sz="2400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8313" name="Text Box 12"/>
            <p:cNvSpPr txBox="1">
              <a:spLocks noChangeArrowheads="1"/>
            </p:cNvSpPr>
            <p:nvPr/>
          </p:nvSpPr>
          <p:spPr bwMode="auto">
            <a:xfrm>
              <a:off x="1338" y="134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U</a:t>
              </a:r>
              <a:endParaRPr lang="en-US" altLang="zh-CN" sz="2400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49177" name="Oval 25"/>
            <p:cNvSpPr>
              <a:spLocks noChangeArrowheads="1"/>
            </p:cNvSpPr>
            <p:nvPr/>
          </p:nvSpPr>
          <p:spPr bwMode="auto">
            <a:xfrm flipH="1">
              <a:off x="1585" y="179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178" name="Oval 26"/>
            <p:cNvSpPr>
              <a:spLocks noChangeArrowheads="1"/>
            </p:cNvSpPr>
            <p:nvPr/>
          </p:nvSpPr>
          <p:spPr bwMode="auto">
            <a:xfrm flipH="1">
              <a:off x="2579" y="2553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0" y="4149080"/>
            <a:ext cx="914400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81468"/>
              </p:ext>
            </p:extLst>
          </p:nvPr>
        </p:nvGraphicFramePr>
        <p:xfrm>
          <a:off x="755576" y="1052736"/>
          <a:ext cx="80122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762">
                  <a:extLst>
                    <a:ext uri="{9D8B030D-6E8A-4147-A177-3AD203B41FA5}">
                      <a16:colId xmlns:a16="http://schemas.microsoft.com/office/drawing/2014/main" val="1291192478"/>
                    </a:ext>
                  </a:extLst>
                </a:gridCol>
                <a:gridCol w="2670762">
                  <a:extLst>
                    <a:ext uri="{9D8B030D-6E8A-4147-A177-3AD203B41FA5}">
                      <a16:colId xmlns:a16="http://schemas.microsoft.com/office/drawing/2014/main" val="1807013037"/>
                    </a:ext>
                  </a:extLst>
                </a:gridCol>
                <a:gridCol w="2670762">
                  <a:extLst>
                    <a:ext uri="{9D8B030D-6E8A-4147-A177-3AD203B41FA5}">
                      <a16:colId xmlns:a16="http://schemas.microsoft.com/office/drawing/2014/main" val="30419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模        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等效条件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外特性曲线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2370"/>
                  </a:ext>
                </a:extLst>
              </a:tr>
            </a:tbl>
          </a:graphicData>
        </a:graphic>
      </p:graphicFrame>
      <p:sp>
        <p:nvSpPr>
          <p:cNvPr id="78" name="Text Box 55"/>
          <p:cNvSpPr txBox="1">
            <a:spLocks noChangeArrowheads="1"/>
          </p:cNvSpPr>
          <p:nvPr/>
        </p:nvSpPr>
        <p:spPr bwMode="auto">
          <a:xfrm>
            <a:off x="3557081" y="3697036"/>
            <a:ext cx="23749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1   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内阻</a:t>
            </a:r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相等</a:t>
            </a:r>
            <a:endParaRPr kumimoji="1" lang="zh-CN" altLang="en-US" sz="2400" b="0" dirty="0">
              <a:ea typeface="微软雅黑" panose="020B0503020204020204" pitchFamily="34" charset="-122"/>
            </a:endParaRPr>
          </a:p>
        </p:txBody>
      </p:sp>
      <p:sp>
        <p:nvSpPr>
          <p:cNvPr id="79" name="Text Box 56"/>
          <p:cNvSpPr txBox="1">
            <a:spLocks noChangeArrowheads="1"/>
          </p:cNvSpPr>
          <p:nvPr/>
        </p:nvSpPr>
        <p:spPr bwMode="auto">
          <a:xfrm>
            <a:off x="3557080" y="4128836"/>
            <a:ext cx="2374901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2   </a:t>
            </a:r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0</a:t>
            </a:r>
            <a:endParaRPr kumimoji="1" lang="en-US" altLang="zh-CN" sz="2400" b="0" baseline="-25000" dirty="0">
              <a:ea typeface="微软雅黑" panose="020B0503020204020204" pitchFamily="34" charset="-122"/>
            </a:endParaRPr>
          </a:p>
        </p:txBody>
      </p:sp>
      <p:sp>
        <p:nvSpPr>
          <p:cNvPr id="76" name="Rectangle 2"/>
          <p:cNvSpPr txBox="1">
            <a:spLocks noChangeArrowheads="1"/>
          </p:cNvSpPr>
          <p:nvPr/>
        </p:nvSpPr>
        <p:spPr>
          <a:xfrm>
            <a:off x="0" y="0"/>
            <a:ext cx="9144000" cy="569566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>
            <a:lvl1pPr defTabSz="844083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2.3</a:t>
            </a:r>
            <a:r>
              <a:rPr lang="en-US" altLang="zh-CN" dirty="0"/>
              <a:t>  </a:t>
            </a:r>
            <a:r>
              <a:rPr lang="zh-CN" altLang="en-US" dirty="0"/>
              <a:t>电源的两种模型及其等效变换</a:t>
            </a:r>
          </a:p>
        </p:txBody>
      </p:sp>
    </p:spTree>
    <p:extLst>
      <p:ext uri="{BB962C8B-B14F-4D97-AF65-F5344CB8AC3E}">
        <p14:creationId xmlns:p14="http://schemas.microsoft.com/office/powerpoint/2010/main" val="349589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2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 autoUpdateAnimBg="0"/>
      <p:bldP spid="7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32614"/>
              </p:ext>
            </p:extLst>
          </p:nvPr>
        </p:nvGraphicFramePr>
        <p:xfrm>
          <a:off x="1561308" y="5970035"/>
          <a:ext cx="1514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0" name="Equation" r:id="rId3" imgW="406080" imgH="152280" progId="Equation.DSMT4">
                  <p:embed/>
                </p:oleObj>
              </mc:Choice>
              <mc:Fallback>
                <p:oleObj name="Equation" r:id="rId3" imgW="406080" imgH="152280" progId="Equation.DSMT4">
                  <p:embed/>
                  <p:pic>
                    <p:nvPicPr>
                      <p:cNvPr id="1208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308" y="5970035"/>
                        <a:ext cx="1514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77" name="Group 34"/>
          <p:cNvGrpSpPr>
            <a:grpSpLocks/>
          </p:cNvGrpSpPr>
          <p:nvPr/>
        </p:nvGrpSpPr>
        <p:grpSpPr bwMode="auto">
          <a:xfrm>
            <a:off x="569914" y="783431"/>
            <a:ext cx="4251325" cy="2046287"/>
            <a:chOff x="381" y="96"/>
            <a:chExt cx="2678" cy="1289"/>
          </a:xfrm>
        </p:grpSpPr>
        <p:grpSp>
          <p:nvGrpSpPr>
            <p:cNvPr id="108578" name="Group 35"/>
            <p:cNvGrpSpPr>
              <a:grpSpLocks/>
            </p:cNvGrpSpPr>
            <p:nvPr/>
          </p:nvGrpSpPr>
          <p:grpSpPr bwMode="auto">
            <a:xfrm>
              <a:off x="381" y="96"/>
              <a:ext cx="2678" cy="1289"/>
              <a:chOff x="511" y="200"/>
              <a:chExt cx="2678" cy="1289"/>
            </a:xfrm>
          </p:grpSpPr>
          <p:grpSp>
            <p:nvGrpSpPr>
              <p:cNvPr id="108579" name="Group 36"/>
              <p:cNvGrpSpPr>
                <a:grpSpLocks/>
              </p:cNvGrpSpPr>
              <p:nvPr/>
            </p:nvGrpSpPr>
            <p:grpSpPr bwMode="auto">
              <a:xfrm>
                <a:off x="931" y="486"/>
                <a:ext cx="1893" cy="1003"/>
                <a:chOff x="414" y="900"/>
                <a:chExt cx="1893" cy="1003"/>
              </a:xfrm>
            </p:grpSpPr>
            <p:sp>
              <p:nvSpPr>
                <p:cNvPr id="108580" name="Rectangle 37"/>
                <p:cNvSpPr>
                  <a:spLocks noChangeArrowheads="1"/>
                </p:cNvSpPr>
                <p:nvPr/>
              </p:nvSpPr>
              <p:spPr bwMode="auto">
                <a:xfrm>
                  <a:off x="507" y="962"/>
                  <a:ext cx="1707" cy="94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581" name="Rectangle 38"/>
                <p:cNvSpPr>
                  <a:spLocks noChangeArrowheads="1"/>
                </p:cNvSpPr>
                <p:nvPr/>
              </p:nvSpPr>
              <p:spPr bwMode="auto">
                <a:xfrm>
                  <a:off x="714" y="900"/>
                  <a:ext cx="331" cy="11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582" name="Line 39"/>
                <p:cNvSpPr>
                  <a:spLocks noChangeShapeType="1"/>
                </p:cNvSpPr>
                <p:nvPr/>
              </p:nvSpPr>
              <p:spPr bwMode="auto">
                <a:xfrm>
                  <a:off x="1521" y="962"/>
                  <a:ext cx="0" cy="94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83" name="Rectangle 40"/>
                <p:cNvSpPr>
                  <a:spLocks noChangeArrowheads="1"/>
                </p:cNvSpPr>
                <p:nvPr/>
              </p:nvSpPr>
              <p:spPr bwMode="auto">
                <a:xfrm>
                  <a:off x="1469" y="1210"/>
                  <a:ext cx="93" cy="29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584" name="Line 41"/>
                <p:cNvSpPr>
                  <a:spLocks noChangeShapeType="1"/>
                </p:cNvSpPr>
                <p:nvPr/>
              </p:nvSpPr>
              <p:spPr bwMode="auto">
                <a:xfrm>
                  <a:off x="1521" y="1622"/>
                  <a:ext cx="0" cy="1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85" name="Oval 42"/>
                <p:cNvSpPr>
                  <a:spLocks noChangeArrowheads="1"/>
                </p:cNvSpPr>
                <p:nvPr/>
              </p:nvSpPr>
              <p:spPr bwMode="auto">
                <a:xfrm>
                  <a:off x="414" y="1334"/>
                  <a:ext cx="197" cy="1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586" name="Oval 43"/>
                <p:cNvSpPr>
                  <a:spLocks noChangeArrowheads="1"/>
                </p:cNvSpPr>
                <p:nvPr/>
              </p:nvSpPr>
              <p:spPr bwMode="auto">
                <a:xfrm>
                  <a:off x="2110" y="1323"/>
                  <a:ext cx="197" cy="19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587" name="Line 44"/>
                <p:cNvSpPr>
                  <a:spLocks noChangeShapeType="1"/>
                </p:cNvSpPr>
                <p:nvPr/>
              </p:nvSpPr>
              <p:spPr bwMode="auto">
                <a:xfrm>
                  <a:off x="2110" y="1427"/>
                  <a:ext cx="19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8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214" y="1117"/>
                  <a:ext cx="0" cy="13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8589" name="Text Box 46"/>
              <p:cNvSpPr txBox="1">
                <a:spLocks noChangeArrowheads="1"/>
              </p:cNvSpPr>
              <p:nvPr/>
            </p:nvSpPr>
            <p:spPr bwMode="auto">
              <a:xfrm>
                <a:off x="790" y="655"/>
                <a:ext cx="355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kumimoji="1" lang="zh-CN" altLang="en-US" sz="2000" b="0" dirty="0">
                    <a:ea typeface="微软雅黑" panose="020B0503020204020204" pitchFamily="34" charset="-122"/>
                  </a:rPr>
                  <a:t>＋－</a:t>
                </a:r>
                <a:endParaRPr kumimoji="1" lang="zh-CN" altLang="en-US" sz="2000" b="0" dirty="0"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8590" name="Rectangle 47"/>
              <p:cNvSpPr>
                <a:spLocks noChangeArrowheads="1"/>
              </p:cNvSpPr>
              <p:nvPr/>
            </p:nvSpPr>
            <p:spPr bwMode="auto">
              <a:xfrm>
                <a:off x="511" y="872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dirty="0">
                    <a:ea typeface="微软雅黑" panose="020B0503020204020204" pitchFamily="34" charset="-122"/>
                  </a:rPr>
                  <a:t>4V</a:t>
                </a:r>
              </a:p>
            </p:txBody>
          </p:sp>
          <p:sp>
            <p:nvSpPr>
              <p:cNvPr id="108591" name="Rectangle 48"/>
              <p:cNvSpPr>
                <a:spLocks noChangeArrowheads="1"/>
              </p:cNvSpPr>
              <p:nvPr/>
            </p:nvSpPr>
            <p:spPr bwMode="auto">
              <a:xfrm>
                <a:off x="1266" y="20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i="1" dirty="0"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400" b="0" baseline="-25000" dirty="0"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08592" name="Rectangle 49"/>
              <p:cNvSpPr>
                <a:spLocks noChangeArrowheads="1"/>
              </p:cNvSpPr>
              <p:nvPr/>
            </p:nvSpPr>
            <p:spPr bwMode="auto">
              <a:xfrm>
                <a:off x="2063" y="81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i="1" dirty="0"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400" b="0" baseline="-25000" dirty="0"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108593" name="Rectangle 50"/>
              <p:cNvSpPr>
                <a:spLocks noChangeArrowheads="1"/>
              </p:cNvSpPr>
              <p:nvPr/>
            </p:nvSpPr>
            <p:spPr bwMode="auto">
              <a:xfrm>
                <a:off x="2838" y="862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dirty="0">
                    <a:ea typeface="微软雅黑" panose="020B0503020204020204" pitchFamily="34" charset="-122"/>
                  </a:rPr>
                  <a:t>4A</a:t>
                </a:r>
              </a:p>
            </p:txBody>
          </p:sp>
          <p:sp>
            <p:nvSpPr>
              <p:cNvPr id="108594" name="Rectangle 51"/>
              <p:cNvSpPr>
                <a:spLocks noChangeArrowheads="1"/>
              </p:cNvSpPr>
              <p:nvPr/>
            </p:nvSpPr>
            <p:spPr bwMode="auto">
              <a:xfrm>
                <a:off x="1214" y="558"/>
                <a:ext cx="3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dirty="0">
                    <a:ea typeface="微软雅黑" panose="020B0503020204020204" pitchFamily="34" charset="-122"/>
                  </a:rPr>
                  <a:t>2</a:t>
                </a:r>
                <a:r>
                  <a:rPr kumimoji="1" lang="en-US" altLang="zh-CN" sz="2400" b="0" dirty="0">
                    <a:ea typeface="微软雅黑" panose="020B0503020204020204" pitchFamily="34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08595" name="Rectangle 52"/>
              <p:cNvSpPr>
                <a:spLocks noChangeArrowheads="1"/>
              </p:cNvSpPr>
              <p:nvPr/>
            </p:nvSpPr>
            <p:spPr bwMode="auto">
              <a:xfrm>
                <a:off x="1638" y="795"/>
                <a:ext cx="3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dirty="0">
                    <a:ea typeface="微软雅黑" panose="020B0503020204020204" pitchFamily="34" charset="-122"/>
                  </a:rPr>
                  <a:t>2</a:t>
                </a:r>
                <a:r>
                  <a:rPr kumimoji="1" lang="en-US" altLang="zh-CN" sz="2400" b="0" dirty="0">
                    <a:ea typeface="微软雅黑" panose="020B0503020204020204" pitchFamily="34" charset="-122"/>
                    <a:sym typeface="Symbol" panose="05050102010706020507" pitchFamily="18" charset="2"/>
                  </a:rPr>
                  <a:t></a:t>
                </a:r>
              </a:p>
            </p:txBody>
          </p:sp>
        </p:grpSp>
        <p:sp>
          <p:nvSpPr>
            <p:cNvPr id="108596" name="Text Box 53"/>
            <p:cNvSpPr txBox="1">
              <a:spLocks noChangeArrowheads="1"/>
            </p:cNvSpPr>
            <p:nvPr/>
          </p:nvSpPr>
          <p:spPr bwMode="auto">
            <a:xfrm>
              <a:off x="1584" y="10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kumimoji="1" lang="en-US" altLang="zh-CN" b="0" i="1" dirty="0">
                  <a:ea typeface="微软雅黑" panose="020B0503020204020204" pitchFamily="34" charset="-122"/>
                </a:rPr>
                <a:t>I</a:t>
              </a:r>
              <a:endParaRPr kumimoji="1" lang="en-US" altLang="zh-CN" b="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8597" name="Text Box 54"/>
          <p:cNvSpPr txBox="1">
            <a:spLocks noChangeArrowheads="1"/>
          </p:cNvSpPr>
          <p:nvPr/>
        </p:nvSpPr>
        <p:spPr bwMode="auto">
          <a:xfrm>
            <a:off x="347664" y="114301"/>
            <a:ext cx="178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：求</a:t>
            </a:r>
            <a:r>
              <a:rPr kumimoji="1"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I?</a:t>
            </a:r>
          </a:p>
        </p:txBody>
      </p:sp>
      <p:grpSp>
        <p:nvGrpSpPr>
          <p:cNvPr id="108631" name="Group 87"/>
          <p:cNvGrpSpPr>
            <a:grpSpLocks/>
          </p:cNvGrpSpPr>
          <p:nvPr/>
        </p:nvGrpSpPr>
        <p:grpSpPr bwMode="auto">
          <a:xfrm>
            <a:off x="641352" y="3520281"/>
            <a:ext cx="4251325" cy="1592262"/>
            <a:chOff x="1927" y="1979"/>
            <a:chExt cx="2678" cy="1003"/>
          </a:xfrm>
        </p:grpSpPr>
        <p:grpSp>
          <p:nvGrpSpPr>
            <p:cNvPr id="108609" name="Group 36"/>
            <p:cNvGrpSpPr>
              <a:grpSpLocks/>
            </p:cNvGrpSpPr>
            <p:nvPr/>
          </p:nvGrpSpPr>
          <p:grpSpPr bwMode="auto">
            <a:xfrm>
              <a:off x="2336" y="1979"/>
              <a:ext cx="1893" cy="1003"/>
              <a:chOff x="414" y="900"/>
              <a:chExt cx="1893" cy="1003"/>
            </a:xfrm>
          </p:grpSpPr>
          <p:sp>
            <p:nvSpPr>
              <p:cNvPr id="108610" name="Rectangle 37"/>
              <p:cNvSpPr>
                <a:spLocks noChangeArrowheads="1"/>
              </p:cNvSpPr>
              <p:nvPr/>
            </p:nvSpPr>
            <p:spPr bwMode="auto">
              <a:xfrm>
                <a:off x="507" y="962"/>
                <a:ext cx="1707" cy="9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611" name="Rectangle 38"/>
              <p:cNvSpPr>
                <a:spLocks noChangeArrowheads="1"/>
              </p:cNvSpPr>
              <p:nvPr/>
            </p:nvSpPr>
            <p:spPr bwMode="auto">
              <a:xfrm>
                <a:off x="714" y="900"/>
                <a:ext cx="331" cy="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612" name="Line 39"/>
              <p:cNvSpPr>
                <a:spLocks noChangeShapeType="1"/>
              </p:cNvSpPr>
              <p:nvPr/>
            </p:nvSpPr>
            <p:spPr bwMode="auto">
              <a:xfrm>
                <a:off x="1521" y="962"/>
                <a:ext cx="0" cy="9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13" name="Rectangle 40"/>
              <p:cNvSpPr>
                <a:spLocks noChangeArrowheads="1"/>
              </p:cNvSpPr>
              <p:nvPr/>
            </p:nvSpPr>
            <p:spPr bwMode="auto">
              <a:xfrm>
                <a:off x="1469" y="1210"/>
                <a:ext cx="93" cy="29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614" name="Line 41"/>
              <p:cNvSpPr>
                <a:spLocks noChangeShapeType="1"/>
              </p:cNvSpPr>
              <p:nvPr/>
            </p:nvSpPr>
            <p:spPr bwMode="auto">
              <a:xfrm>
                <a:off x="1521" y="1622"/>
                <a:ext cx="0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15" name="Oval 42"/>
              <p:cNvSpPr>
                <a:spLocks noChangeArrowheads="1"/>
              </p:cNvSpPr>
              <p:nvPr/>
            </p:nvSpPr>
            <p:spPr bwMode="auto">
              <a:xfrm>
                <a:off x="414" y="1334"/>
                <a:ext cx="197" cy="197"/>
              </a:xfrm>
              <a:prstGeom prst="ellipse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616" name="Oval 43"/>
              <p:cNvSpPr>
                <a:spLocks noChangeArrowheads="1"/>
              </p:cNvSpPr>
              <p:nvPr/>
            </p:nvSpPr>
            <p:spPr bwMode="auto">
              <a:xfrm>
                <a:off x="2110" y="1323"/>
                <a:ext cx="197" cy="19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617" name="Line 44"/>
              <p:cNvSpPr>
                <a:spLocks noChangeShapeType="1"/>
              </p:cNvSpPr>
              <p:nvPr/>
            </p:nvSpPr>
            <p:spPr bwMode="auto">
              <a:xfrm>
                <a:off x="2110" y="1427"/>
                <a:ext cx="1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18" name="Line 45"/>
              <p:cNvSpPr>
                <a:spLocks noChangeShapeType="1"/>
              </p:cNvSpPr>
              <p:nvPr/>
            </p:nvSpPr>
            <p:spPr bwMode="auto">
              <a:xfrm flipV="1">
                <a:off x="2214" y="1117"/>
                <a:ext cx="0" cy="1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620" name="Rectangle 47"/>
            <p:cNvSpPr>
              <a:spLocks noChangeArrowheads="1"/>
            </p:cNvSpPr>
            <p:nvPr/>
          </p:nvSpPr>
          <p:spPr bwMode="auto">
            <a:xfrm>
              <a:off x="1927" y="237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2A</a:t>
              </a:r>
            </a:p>
          </p:txBody>
        </p:sp>
        <p:sp>
          <p:nvSpPr>
            <p:cNvPr id="108621" name="Rectangle 48"/>
            <p:cNvSpPr>
              <a:spLocks noChangeArrowheads="1"/>
            </p:cNvSpPr>
            <p:nvPr/>
          </p:nvSpPr>
          <p:spPr bwMode="auto">
            <a:xfrm>
              <a:off x="2835" y="229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i="1" dirty="0"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="0" baseline="-25000" dirty="0"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8622" name="Rectangle 49"/>
            <p:cNvSpPr>
              <a:spLocks noChangeArrowheads="1"/>
            </p:cNvSpPr>
            <p:nvPr/>
          </p:nvSpPr>
          <p:spPr bwMode="auto">
            <a:xfrm>
              <a:off x="3479" y="231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i="1" dirty="0"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="0" baseline="-25000" dirty="0"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8623" name="Rectangle 50"/>
            <p:cNvSpPr>
              <a:spLocks noChangeArrowheads="1"/>
            </p:cNvSpPr>
            <p:nvPr/>
          </p:nvSpPr>
          <p:spPr bwMode="auto">
            <a:xfrm>
              <a:off x="4254" y="236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4A</a:t>
              </a:r>
            </a:p>
          </p:txBody>
        </p:sp>
        <p:sp>
          <p:nvSpPr>
            <p:cNvPr id="108624" name="Rectangle 51"/>
            <p:cNvSpPr>
              <a:spLocks noChangeArrowheads="1"/>
            </p:cNvSpPr>
            <p:nvPr/>
          </p:nvSpPr>
          <p:spPr bwMode="auto">
            <a:xfrm>
              <a:off x="2744" y="2024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2</a:t>
              </a:r>
              <a:r>
                <a:rPr kumimoji="1" lang="en-US" altLang="zh-CN" sz="2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08625" name="Rectangle 52"/>
            <p:cNvSpPr>
              <a:spLocks noChangeArrowheads="1"/>
            </p:cNvSpPr>
            <p:nvPr/>
          </p:nvSpPr>
          <p:spPr bwMode="auto">
            <a:xfrm>
              <a:off x="3111" y="2024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dirty="0">
                  <a:ea typeface="微软雅黑" panose="020B0503020204020204" pitchFamily="34" charset="-122"/>
                </a:rPr>
                <a:t>2</a:t>
              </a:r>
              <a:r>
                <a:rPr kumimoji="1" lang="en-US" altLang="zh-CN" sz="2400" b="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08626" name="Text Box 53"/>
            <p:cNvSpPr txBox="1">
              <a:spLocks noChangeArrowheads="1"/>
            </p:cNvSpPr>
            <p:nvPr/>
          </p:nvSpPr>
          <p:spPr bwMode="auto">
            <a:xfrm>
              <a:off x="3130" y="261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kumimoji="1" lang="en-US" altLang="zh-CN" b="0" i="1" dirty="0">
                  <a:ea typeface="微软雅黑" panose="020B0503020204020204" pitchFamily="34" charset="-122"/>
                </a:rPr>
                <a:t>I</a:t>
              </a:r>
              <a:endParaRPr kumimoji="1" lang="en-US" altLang="zh-CN" b="0" dirty="0">
                <a:ea typeface="微软雅黑" panose="020B0503020204020204" pitchFamily="34" charset="-122"/>
              </a:endParaRPr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>
              <a:off x="2339" y="2511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628" name="Line 84"/>
            <p:cNvSpPr>
              <a:spLocks noChangeShapeType="1"/>
            </p:cNvSpPr>
            <p:nvPr/>
          </p:nvSpPr>
          <p:spPr bwMode="auto">
            <a:xfrm flipV="1">
              <a:off x="2426" y="2206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>
              <a:off x="2789" y="2024"/>
              <a:ext cx="0" cy="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629" name="Rectangle 85"/>
            <p:cNvSpPr>
              <a:spLocks noChangeArrowheads="1"/>
            </p:cNvSpPr>
            <p:nvPr/>
          </p:nvSpPr>
          <p:spPr bwMode="auto">
            <a:xfrm>
              <a:off x="2744" y="2296"/>
              <a:ext cx="9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8632" name="Rectangle 88"/>
          <p:cNvSpPr>
            <a:spLocks noChangeArrowheads="1"/>
          </p:cNvSpPr>
          <p:nvPr/>
        </p:nvSpPr>
        <p:spPr bwMode="auto">
          <a:xfrm>
            <a:off x="641352" y="854868"/>
            <a:ext cx="1873250" cy="2232025"/>
          </a:xfrm>
          <a:prstGeom prst="rect">
            <a:avLst/>
          </a:prstGeom>
          <a:solidFill>
            <a:srgbClr val="FFCCFF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8633" name="Rectangle 89"/>
          <p:cNvSpPr>
            <a:spLocks noChangeArrowheads="1"/>
          </p:cNvSpPr>
          <p:nvPr/>
        </p:nvSpPr>
        <p:spPr bwMode="auto">
          <a:xfrm>
            <a:off x="641352" y="3302793"/>
            <a:ext cx="1873250" cy="2232025"/>
          </a:xfrm>
          <a:prstGeom prst="rect">
            <a:avLst/>
          </a:prstGeom>
          <a:solidFill>
            <a:srgbClr val="FFCCFF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5313736" y="1552634"/>
            <a:ext cx="3650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1）等效变换时，两种电源的正方向要一一对应。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5313736" y="2866076"/>
            <a:ext cx="35011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2）理想电压源与理想电流源之间不能转换。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5313736" y="4179519"/>
            <a:ext cx="35011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3）等效变换是对外等效,对内不等效。</a:t>
            </a:r>
          </a:p>
        </p:txBody>
      </p:sp>
      <p:sp>
        <p:nvSpPr>
          <p:cNvPr id="51" name="Rectangle 44"/>
          <p:cNvSpPr txBox="1">
            <a:spLocks noChangeArrowheads="1"/>
          </p:cNvSpPr>
          <p:nvPr/>
        </p:nvSpPr>
        <p:spPr>
          <a:xfrm>
            <a:off x="5324893" y="935037"/>
            <a:ext cx="1490512" cy="604838"/>
          </a:xfrm>
          <a:prstGeom prst="rect">
            <a:avLst/>
          </a:prstGeom>
        </p:spPr>
        <p:txBody>
          <a:bodyPr/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dirty="0">
                <a:solidFill>
                  <a:srgbClr val="FF3300"/>
                </a:solidFill>
              </a:rPr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18418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71"/>
          <p:cNvSpPr txBox="1">
            <a:spLocks noChangeArrowheads="1"/>
          </p:cNvSpPr>
          <p:nvPr/>
        </p:nvSpPr>
        <p:spPr bwMode="auto">
          <a:xfrm>
            <a:off x="95275" y="256904"/>
            <a:ext cx="35052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600" dirty="0">
                <a:latin typeface="宋体" panose="02010600030101010101" pitchFamily="2" charset="-122"/>
              </a:rPr>
              <a:t>[例1] </a:t>
            </a:r>
            <a:r>
              <a:rPr kumimoji="1" lang="zh-CN" altLang="en-US" sz="2600" dirty="0"/>
              <a:t>用电源等效变换方法求图示电路中 </a:t>
            </a:r>
            <a:r>
              <a:rPr kumimoji="1" lang="en-US" altLang="zh-CN" sz="2600" i="1" dirty="0">
                <a:solidFill>
                  <a:srgbClr val="FF0000"/>
                </a:solidFill>
              </a:rPr>
              <a:t>I</a:t>
            </a:r>
            <a:r>
              <a:rPr kumimoji="1" lang="en-US" altLang="zh-CN" sz="2600" baseline="-25000" dirty="0">
                <a:solidFill>
                  <a:srgbClr val="FF0000"/>
                </a:solidFill>
              </a:rPr>
              <a:t>3</a:t>
            </a:r>
            <a:r>
              <a:rPr kumimoji="1" lang="en-US" altLang="zh-CN" sz="2600" dirty="0"/>
              <a:t>。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3595939" y="77978"/>
            <a:ext cx="4811712" cy="2032000"/>
            <a:chOff x="58" y="-30"/>
            <a:chExt cx="7578" cy="3892"/>
          </a:xfrm>
        </p:grpSpPr>
        <p:sp>
          <p:nvSpPr>
            <p:cNvPr id="121860" name="Text Box 4"/>
            <p:cNvSpPr txBox="1">
              <a:spLocks noChangeArrowheads="1"/>
            </p:cNvSpPr>
            <p:nvPr/>
          </p:nvSpPr>
          <p:spPr bwMode="auto">
            <a:xfrm>
              <a:off x="1265" y="1438"/>
              <a:ext cx="563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+</a:t>
              </a:r>
            </a:p>
          </p:txBody>
        </p:sp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1295" y="2098"/>
              <a:ext cx="530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_</a:t>
              </a:r>
            </a:p>
          </p:txBody>
        </p:sp>
        <p:sp>
          <p:nvSpPr>
            <p:cNvPr id="121862" name="Oval 6"/>
            <p:cNvSpPr>
              <a:spLocks noChangeArrowheads="1"/>
            </p:cNvSpPr>
            <p:nvPr/>
          </p:nvSpPr>
          <p:spPr bwMode="auto">
            <a:xfrm>
              <a:off x="1634" y="2032"/>
              <a:ext cx="720" cy="7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1981" y="862"/>
              <a:ext cx="2010" cy="3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2596" y="772"/>
              <a:ext cx="84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3991" y="862"/>
              <a:ext cx="2010" cy="3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6113" y="1366"/>
              <a:ext cx="615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+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6268" y="2521"/>
              <a:ext cx="530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_</a:t>
              </a:r>
            </a:p>
          </p:txBody>
        </p:sp>
        <p:sp>
          <p:nvSpPr>
            <p:cNvPr id="121868" name="Oval 12"/>
            <p:cNvSpPr>
              <a:spLocks noChangeArrowheads="1"/>
            </p:cNvSpPr>
            <p:nvPr/>
          </p:nvSpPr>
          <p:spPr bwMode="auto">
            <a:xfrm>
              <a:off x="5641" y="2027"/>
              <a:ext cx="720" cy="7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 rot="-5400000">
              <a:off x="3586" y="2242"/>
              <a:ext cx="84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870" name="Rectangle 14"/>
            <p:cNvSpPr>
              <a:spLocks noChangeArrowheads="1"/>
            </p:cNvSpPr>
            <p:nvPr/>
          </p:nvSpPr>
          <p:spPr bwMode="auto">
            <a:xfrm>
              <a:off x="4561" y="727"/>
              <a:ext cx="84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871" name="Line 15"/>
            <p:cNvSpPr>
              <a:spLocks noChangeShapeType="1"/>
            </p:cNvSpPr>
            <p:nvPr/>
          </p:nvSpPr>
          <p:spPr bwMode="auto">
            <a:xfrm rot="5400000">
              <a:off x="3170" y="2389"/>
              <a:ext cx="915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2" name="Text Box 16"/>
            <p:cNvSpPr txBox="1">
              <a:spLocks noChangeArrowheads="1"/>
            </p:cNvSpPr>
            <p:nvPr/>
          </p:nvSpPr>
          <p:spPr bwMode="auto">
            <a:xfrm>
              <a:off x="2963" y="1668"/>
              <a:ext cx="642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rgbClr val="FF0000"/>
                  </a:solidFill>
                  <a:ea typeface="隶书" panose="02010509060101010101" pitchFamily="49" charset="-122"/>
                </a:rPr>
                <a:t>3</a:t>
              </a:r>
              <a:endParaRPr lang="en-US" altLang="zh-CN" sz="2400" i="1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21873" name="Text Box 17"/>
            <p:cNvSpPr txBox="1">
              <a:spLocks noChangeArrowheads="1"/>
            </p:cNvSpPr>
            <p:nvPr/>
          </p:nvSpPr>
          <p:spPr bwMode="auto">
            <a:xfrm>
              <a:off x="6398" y="2010"/>
              <a:ext cx="1238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90 V</a:t>
              </a:r>
            </a:p>
          </p:txBody>
        </p:sp>
        <p:sp>
          <p:nvSpPr>
            <p:cNvPr id="121874" name="Text Box 18"/>
            <p:cNvSpPr txBox="1">
              <a:spLocks noChangeArrowheads="1"/>
            </p:cNvSpPr>
            <p:nvPr/>
          </p:nvSpPr>
          <p:spPr bwMode="auto">
            <a:xfrm>
              <a:off x="58" y="2010"/>
              <a:ext cx="1478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140 V</a:t>
              </a:r>
            </a:p>
          </p:txBody>
        </p:sp>
        <p:sp>
          <p:nvSpPr>
            <p:cNvPr id="121875" name="Rectangle 19"/>
            <p:cNvSpPr>
              <a:spLocks noChangeArrowheads="1"/>
            </p:cNvSpPr>
            <p:nvPr/>
          </p:nvSpPr>
          <p:spPr bwMode="auto">
            <a:xfrm>
              <a:off x="2321" y="0"/>
              <a:ext cx="1260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20 </a:t>
              </a:r>
              <a:r>
                <a:rPr lang="en-US" altLang="zh-CN" sz="2400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21876" name="Rectangle 20"/>
            <p:cNvSpPr>
              <a:spLocks noChangeArrowheads="1"/>
            </p:cNvSpPr>
            <p:nvPr/>
          </p:nvSpPr>
          <p:spPr bwMode="auto">
            <a:xfrm>
              <a:off x="4521" y="-30"/>
              <a:ext cx="1020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5 </a:t>
              </a:r>
              <a:r>
                <a:rPr lang="en-US" altLang="zh-CN" sz="2400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21877" name="Rectangle 21"/>
            <p:cNvSpPr>
              <a:spLocks noChangeArrowheads="1"/>
            </p:cNvSpPr>
            <p:nvPr/>
          </p:nvSpPr>
          <p:spPr bwMode="auto">
            <a:xfrm>
              <a:off x="4041" y="1889"/>
              <a:ext cx="1020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6 </a:t>
              </a:r>
              <a:r>
                <a:rPr lang="en-US" altLang="zh-CN" sz="2400">
                  <a:sym typeface="Symbol" panose="05050102010706020507" pitchFamily="18" charset="2"/>
                </a:rPr>
                <a:t></a:t>
              </a:r>
            </a:p>
          </p:txBody>
        </p:sp>
      </p:grp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181688" y="1367991"/>
            <a:ext cx="8493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dirty="0">
                <a:solidFill>
                  <a:srgbClr val="0000FF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600" dirty="0">
                <a:solidFill>
                  <a:srgbClr val="0000FF"/>
                </a:solidFill>
                <a:latin typeface="宋体" panose="02010600030101010101" pitchFamily="2" charset="-122"/>
              </a:rPr>
              <a:t>]</a:t>
            </a:r>
          </a:p>
        </p:txBody>
      </p:sp>
      <p:grpSp>
        <p:nvGrpSpPr>
          <p:cNvPr id="53271" name="Group 23"/>
          <p:cNvGrpSpPr>
            <a:grpSpLocks/>
          </p:cNvGrpSpPr>
          <p:nvPr/>
        </p:nvGrpSpPr>
        <p:grpSpPr bwMode="auto">
          <a:xfrm>
            <a:off x="2927333" y="4221088"/>
            <a:ext cx="3859213" cy="1524000"/>
            <a:chOff x="38" y="0"/>
            <a:chExt cx="6078" cy="2400"/>
          </a:xfrm>
        </p:grpSpPr>
        <p:sp>
          <p:nvSpPr>
            <p:cNvPr id="121880" name="Rectangle 24"/>
            <p:cNvSpPr>
              <a:spLocks noChangeArrowheads="1"/>
            </p:cNvSpPr>
            <p:nvPr/>
          </p:nvSpPr>
          <p:spPr bwMode="auto">
            <a:xfrm>
              <a:off x="3096" y="1038"/>
              <a:ext cx="90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6600FF"/>
                  </a:solidFill>
                </a:rPr>
                <a:t>4</a:t>
              </a:r>
              <a:r>
                <a:rPr lang="en-US" altLang="zh-CN" sz="2400">
                  <a:solidFill>
                    <a:srgbClr val="6600FF"/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grpSp>
          <p:nvGrpSpPr>
            <p:cNvPr id="121881" name="Group 25"/>
            <p:cNvGrpSpPr>
              <a:grpSpLocks/>
            </p:cNvGrpSpPr>
            <p:nvPr/>
          </p:nvGrpSpPr>
          <p:grpSpPr bwMode="auto">
            <a:xfrm>
              <a:off x="1386" y="0"/>
              <a:ext cx="4730" cy="2400"/>
              <a:chOff x="0" y="0"/>
              <a:chExt cx="1892" cy="960"/>
            </a:xfrm>
          </p:grpSpPr>
          <p:sp>
            <p:nvSpPr>
              <p:cNvPr id="121882" name="Rectangle 26"/>
              <p:cNvSpPr>
                <a:spLocks noChangeArrowheads="1"/>
              </p:cNvSpPr>
              <p:nvPr/>
            </p:nvSpPr>
            <p:spPr bwMode="auto">
              <a:xfrm>
                <a:off x="144" y="0"/>
                <a:ext cx="1296" cy="9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883" name="Line 27"/>
              <p:cNvSpPr>
                <a:spLocks noChangeShapeType="1"/>
              </p:cNvSpPr>
              <p:nvPr/>
            </p:nvSpPr>
            <p:spPr bwMode="auto">
              <a:xfrm rot="5400000">
                <a:off x="1112" y="486"/>
                <a:ext cx="366" cy="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84" name="Text Box 28"/>
              <p:cNvSpPr txBox="1">
                <a:spLocks noChangeArrowheads="1"/>
              </p:cNvSpPr>
              <p:nvPr/>
            </p:nvSpPr>
            <p:spPr bwMode="auto">
              <a:xfrm>
                <a:off x="1038" y="60"/>
                <a:ext cx="25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solidFill>
                      <a:srgbClr val="FF0000"/>
                    </a:solidFill>
                    <a:ea typeface="隶书" panose="02010509060101010101" pitchFamily="49" charset="-122"/>
                  </a:rPr>
                  <a:t>I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  <a:ea typeface="隶书" panose="02010509060101010101" pitchFamily="49" charset="-122"/>
                  </a:rPr>
                  <a:t>3</a:t>
                </a:r>
                <a:endPara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21885" name="Rectangle 29"/>
              <p:cNvSpPr>
                <a:spLocks noChangeArrowheads="1"/>
              </p:cNvSpPr>
              <p:nvPr/>
            </p:nvSpPr>
            <p:spPr bwMode="auto">
              <a:xfrm>
                <a:off x="1484" y="355"/>
                <a:ext cx="40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6 </a:t>
                </a:r>
                <a:r>
                  <a:rPr lang="en-US" altLang="zh-CN" sz="2400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21886" name="Rectangle 30"/>
              <p:cNvSpPr>
                <a:spLocks noChangeArrowheads="1"/>
              </p:cNvSpPr>
              <p:nvPr/>
            </p:nvSpPr>
            <p:spPr bwMode="auto">
              <a:xfrm rot="-5400000">
                <a:off x="1272" y="456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887" name="Line 31"/>
              <p:cNvSpPr>
                <a:spLocks noChangeShapeType="1"/>
              </p:cNvSpPr>
              <p:nvPr/>
            </p:nvSpPr>
            <p:spPr bwMode="auto">
              <a:xfrm>
                <a:off x="604" y="0"/>
                <a:ext cx="0" cy="9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88" name="Rectangle 32"/>
              <p:cNvSpPr>
                <a:spLocks noChangeArrowheads="1"/>
              </p:cNvSpPr>
              <p:nvPr/>
            </p:nvSpPr>
            <p:spPr bwMode="auto">
              <a:xfrm rot="-5400000">
                <a:off x="436" y="441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21889" name="Group 33"/>
              <p:cNvGrpSpPr>
                <a:grpSpLocks/>
              </p:cNvGrpSpPr>
              <p:nvPr/>
            </p:nvGrpSpPr>
            <p:grpSpPr bwMode="auto">
              <a:xfrm>
                <a:off x="0" y="348"/>
                <a:ext cx="288" cy="288"/>
                <a:chOff x="0" y="0"/>
                <a:chExt cx="288" cy="288"/>
              </a:xfrm>
            </p:grpSpPr>
            <p:sp>
              <p:nvSpPr>
                <p:cNvPr id="121890" name="Oval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1891" name="Line 35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1892" name="Text Box 36"/>
            <p:cNvSpPr txBox="1">
              <a:spLocks noChangeArrowheads="1"/>
            </p:cNvSpPr>
            <p:nvPr/>
          </p:nvSpPr>
          <p:spPr bwMode="auto">
            <a:xfrm>
              <a:off x="38" y="913"/>
              <a:ext cx="123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6600FF"/>
                  </a:solidFill>
                </a:rPr>
                <a:t>25 </a:t>
              </a:r>
              <a:r>
                <a:rPr lang="zh-CN" altLang="zh-CN" sz="2400">
                  <a:solidFill>
                    <a:srgbClr val="6600FF"/>
                  </a:solidFill>
                </a:rPr>
                <a:t>A</a:t>
              </a:r>
            </a:p>
          </p:txBody>
        </p:sp>
        <p:sp>
          <p:nvSpPr>
            <p:cNvPr id="121893" name="Line 37"/>
            <p:cNvSpPr>
              <a:spLocks noChangeShapeType="1"/>
            </p:cNvSpPr>
            <p:nvPr/>
          </p:nvSpPr>
          <p:spPr bwMode="auto">
            <a:xfrm rot="5400000" flipV="1">
              <a:off x="617" y="1035"/>
              <a:ext cx="1123" cy="0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94" name="Rectangle 38"/>
            <p:cNvSpPr>
              <a:spLocks noChangeArrowheads="1"/>
            </p:cNvSpPr>
            <p:nvPr/>
          </p:nvSpPr>
          <p:spPr bwMode="auto">
            <a:xfrm>
              <a:off x="2976" y="888"/>
              <a:ext cx="102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6600FF"/>
                  </a:solidFill>
                </a:rPr>
                <a:t>4 </a:t>
              </a:r>
              <a:r>
                <a:rPr lang="en-US" altLang="zh-CN" sz="2400">
                  <a:solidFill>
                    <a:srgbClr val="6600FF"/>
                  </a:solidFill>
                  <a:sym typeface="Symbol" panose="05050102010706020507" pitchFamily="18" charset="2"/>
                </a:rPr>
                <a:t></a:t>
              </a:r>
            </a:p>
          </p:txBody>
        </p:sp>
      </p:grpSp>
      <p:grpSp>
        <p:nvGrpSpPr>
          <p:cNvPr id="53290" name="Group 42"/>
          <p:cNvGrpSpPr>
            <a:grpSpLocks/>
          </p:cNvGrpSpPr>
          <p:nvPr/>
        </p:nvGrpSpPr>
        <p:grpSpPr bwMode="auto">
          <a:xfrm>
            <a:off x="3099071" y="2348880"/>
            <a:ext cx="6081441" cy="1524000"/>
            <a:chOff x="1" y="0"/>
            <a:chExt cx="9580" cy="2400"/>
          </a:xfrm>
        </p:grpSpPr>
        <p:grpSp>
          <p:nvGrpSpPr>
            <p:cNvPr id="121896" name="Group 43"/>
            <p:cNvGrpSpPr>
              <a:grpSpLocks/>
            </p:cNvGrpSpPr>
            <p:nvPr/>
          </p:nvGrpSpPr>
          <p:grpSpPr bwMode="auto">
            <a:xfrm>
              <a:off x="1237" y="0"/>
              <a:ext cx="6960" cy="2400"/>
              <a:chOff x="0" y="0"/>
              <a:chExt cx="2784" cy="960"/>
            </a:xfrm>
          </p:grpSpPr>
          <p:sp>
            <p:nvSpPr>
              <p:cNvPr id="121897" name="Rectangle 44"/>
              <p:cNvSpPr>
                <a:spLocks noChangeArrowheads="1"/>
              </p:cNvSpPr>
              <p:nvPr/>
            </p:nvSpPr>
            <p:spPr bwMode="auto">
              <a:xfrm>
                <a:off x="144" y="0"/>
                <a:ext cx="2496" cy="9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121898" name="Line 45"/>
              <p:cNvSpPr>
                <a:spLocks noChangeShapeType="1"/>
              </p:cNvSpPr>
              <p:nvPr/>
            </p:nvSpPr>
            <p:spPr bwMode="auto">
              <a:xfrm rot="5400000">
                <a:off x="1063" y="486"/>
                <a:ext cx="366" cy="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99" name="Text Box 46"/>
              <p:cNvSpPr txBox="1">
                <a:spLocks noChangeArrowheads="1"/>
              </p:cNvSpPr>
              <p:nvPr/>
            </p:nvSpPr>
            <p:spPr bwMode="auto">
              <a:xfrm>
                <a:off x="981" y="19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solidFill>
                      <a:srgbClr val="FF0000"/>
                    </a:solidFill>
                    <a:ea typeface="隶书" panose="02010509060101010101" pitchFamily="49" charset="-122"/>
                  </a:rPr>
                  <a:t>I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  <a:ea typeface="隶书" panose="02010509060101010101" pitchFamily="49" charset="-122"/>
                  </a:rPr>
                  <a:t>3</a:t>
                </a:r>
                <a:endPara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endParaRPr>
              </a:p>
            </p:txBody>
          </p:sp>
          <p:grpSp>
            <p:nvGrpSpPr>
              <p:cNvPr id="121900" name="Group 47"/>
              <p:cNvGrpSpPr>
                <a:grpSpLocks/>
              </p:cNvGrpSpPr>
              <p:nvPr/>
            </p:nvGrpSpPr>
            <p:grpSpPr bwMode="auto">
              <a:xfrm>
                <a:off x="1344" y="0"/>
                <a:ext cx="476" cy="960"/>
                <a:chOff x="0" y="0"/>
                <a:chExt cx="476" cy="960"/>
              </a:xfrm>
            </p:grpSpPr>
            <p:sp>
              <p:nvSpPr>
                <p:cNvPr id="121901" name="Rectangle 48"/>
                <p:cNvSpPr>
                  <a:spLocks noChangeArrowheads="1"/>
                </p:cNvSpPr>
                <p:nvPr/>
              </p:nvSpPr>
              <p:spPr bwMode="auto">
                <a:xfrm>
                  <a:off x="68" y="331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6 </a:t>
                  </a:r>
                  <a:r>
                    <a:rPr lang="en-US" altLang="zh-CN" sz="2400">
                      <a:sym typeface="Symbol" panose="05050102010706020507" pitchFamily="18" charset="2"/>
                    </a:rPr>
                    <a:t></a:t>
                  </a:r>
                </a:p>
              </p:txBody>
            </p:sp>
            <p:sp>
              <p:nvSpPr>
                <p:cNvPr id="121902" name="Line 49"/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9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903" name="Rectangle 50"/>
                <p:cNvSpPr>
                  <a:spLocks noChangeArrowheads="1"/>
                </p:cNvSpPr>
                <p:nvPr/>
              </p:nvSpPr>
              <p:spPr bwMode="auto">
                <a:xfrm rot="-5400000">
                  <a:off x="-120" y="441"/>
                  <a:ext cx="336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21904" name="Line 51"/>
              <p:cNvSpPr>
                <a:spLocks noChangeShapeType="1"/>
              </p:cNvSpPr>
              <p:nvPr/>
            </p:nvSpPr>
            <p:spPr bwMode="auto">
              <a:xfrm>
                <a:off x="492" y="0"/>
                <a:ext cx="0" cy="9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905" name="Rectangle 52"/>
              <p:cNvSpPr>
                <a:spLocks noChangeArrowheads="1"/>
              </p:cNvSpPr>
              <p:nvPr/>
            </p:nvSpPr>
            <p:spPr bwMode="auto">
              <a:xfrm rot="-5400000">
                <a:off x="324" y="441"/>
                <a:ext cx="336" cy="9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21906" name="Group 53"/>
              <p:cNvGrpSpPr>
                <a:grpSpLocks/>
              </p:cNvGrpSpPr>
              <p:nvPr/>
            </p:nvGrpSpPr>
            <p:grpSpPr bwMode="auto">
              <a:xfrm>
                <a:off x="0" y="348"/>
                <a:ext cx="288" cy="288"/>
                <a:chOff x="0" y="0"/>
                <a:chExt cx="288" cy="288"/>
              </a:xfrm>
            </p:grpSpPr>
            <p:sp>
              <p:nvSpPr>
                <p:cNvPr id="121907" name="Oval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rgbClr val="FFFFDD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1908" name="Line 55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1909" name="Line 56"/>
              <p:cNvSpPr>
                <a:spLocks noChangeShapeType="1"/>
              </p:cNvSpPr>
              <p:nvPr/>
            </p:nvSpPr>
            <p:spPr bwMode="auto">
              <a:xfrm>
                <a:off x="1956" y="0"/>
                <a:ext cx="0" cy="9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910" name="Rectangle 57"/>
              <p:cNvSpPr>
                <a:spLocks noChangeArrowheads="1"/>
              </p:cNvSpPr>
              <p:nvPr/>
            </p:nvSpPr>
            <p:spPr bwMode="auto">
              <a:xfrm rot="-5400000">
                <a:off x="1788" y="441"/>
                <a:ext cx="336" cy="9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21911" name="Group 58"/>
              <p:cNvGrpSpPr>
                <a:grpSpLocks/>
              </p:cNvGrpSpPr>
              <p:nvPr/>
            </p:nvGrpSpPr>
            <p:grpSpPr bwMode="auto">
              <a:xfrm>
                <a:off x="2496" y="384"/>
                <a:ext cx="288" cy="288"/>
                <a:chOff x="0" y="0"/>
                <a:chExt cx="288" cy="288"/>
              </a:xfrm>
            </p:grpSpPr>
            <p:sp>
              <p:nvSpPr>
                <p:cNvPr id="121912" name="Oval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rgbClr val="FFFFDD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1913" name="Line 60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1914" name="Group 61"/>
            <p:cNvGrpSpPr>
              <a:grpSpLocks/>
            </p:cNvGrpSpPr>
            <p:nvPr/>
          </p:nvGrpSpPr>
          <p:grpSpPr bwMode="auto">
            <a:xfrm>
              <a:off x="1" y="678"/>
              <a:ext cx="9580" cy="1127"/>
              <a:chOff x="1" y="0"/>
              <a:chExt cx="9593" cy="1127"/>
            </a:xfrm>
          </p:grpSpPr>
          <p:sp>
            <p:nvSpPr>
              <p:cNvPr id="121915" name="Rectangle 62"/>
              <p:cNvSpPr>
                <a:spLocks noChangeArrowheads="1"/>
              </p:cNvSpPr>
              <p:nvPr/>
            </p:nvSpPr>
            <p:spPr bwMode="auto">
              <a:xfrm>
                <a:off x="2567" y="407"/>
                <a:ext cx="1263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6600FF"/>
                    </a:solidFill>
                  </a:rPr>
                  <a:t>20 </a:t>
                </a:r>
                <a:r>
                  <a:rPr lang="en-US" altLang="zh-CN" sz="2400">
                    <a:solidFill>
                      <a:srgbClr val="6600FF"/>
                    </a:solidFill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21916" name="Line 63"/>
              <p:cNvSpPr>
                <a:spLocks noChangeShapeType="1"/>
              </p:cNvSpPr>
              <p:nvPr/>
            </p:nvSpPr>
            <p:spPr bwMode="auto">
              <a:xfrm rot="-5400000">
                <a:off x="480" y="562"/>
                <a:ext cx="1123" cy="0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917" name="Text Box 64"/>
              <p:cNvSpPr txBox="1">
                <a:spLocks noChangeArrowheads="1"/>
              </p:cNvSpPr>
              <p:nvPr/>
            </p:nvSpPr>
            <p:spPr bwMode="auto">
              <a:xfrm>
                <a:off x="1" y="282"/>
                <a:ext cx="999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6600FF"/>
                    </a:solidFill>
                  </a:rPr>
                  <a:t>7 A</a:t>
                </a:r>
              </a:p>
            </p:txBody>
          </p:sp>
          <p:sp>
            <p:nvSpPr>
              <p:cNvPr id="121918" name="Rectangle 65"/>
              <p:cNvSpPr>
                <a:spLocks noChangeArrowheads="1"/>
              </p:cNvSpPr>
              <p:nvPr/>
            </p:nvSpPr>
            <p:spPr bwMode="auto">
              <a:xfrm>
                <a:off x="6258" y="407"/>
                <a:ext cx="1023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6600FF"/>
                    </a:solidFill>
                  </a:rPr>
                  <a:t>5 </a:t>
                </a:r>
                <a:r>
                  <a:rPr lang="en-US" altLang="zh-CN" sz="2400">
                    <a:solidFill>
                      <a:srgbClr val="6600FF"/>
                    </a:solidFill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21919" name="Text Box 66"/>
              <p:cNvSpPr txBox="1">
                <a:spLocks noChangeArrowheads="1"/>
              </p:cNvSpPr>
              <p:nvPr/>
            </p:nvSpPr>
            <p:spPr bwMode="auto">
              <a:xfrm>
                <a:off x="8354" y="253"/>
                <a:ext cx="1240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6600FF"/>
                    </a:solidFill>
                  </a:rPr>
                  <a:t>18 A</a:t>
                </a:r>
              </a:p>
            </p:txBody>
          </p:sp>
          <p:sp>
            <p:nvSpPr>
              <p:cNvPr id="121920" name="Line 67"/>
              <p:cNvSpPr>
                <a:spLocks noChangeShapeType="1"/>
              </p:cNvSpPr>
              <p:nvPr/>
            </p:nvSpPr>
            <p:spPr bwMode="auto">
              <a:xfrm flipV="1">
                <a:off x="8322" y="166"/>
                <a:ext cx="1" cy="90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87277"/>
              </p:ext>
            </p:extLst>
          </p:nvPr>
        </p:nvGraphicFramePr>
        <p:xfrm>
          <a:off x="5298241" y="5839797"/>
          <a:ext cx="3570280" cy="93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2" name="Equation" r:id="rId3" imgW="1498320" imgH="393480" progId="Equation.DSMT4">
                  <p:embed/>
                </p:oleObj>
              </mc:Choice>
              <mc:Fallback>
                <p:oleObj name="Equation" r:id="rId3" imgW="1498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8241" y="5839797"/>
                        <a:ext cx="3570280" cy="937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49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2325649" cy="7239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 2.3.2：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8052" name="Group 2068"/>
          <p:cNvGrpSpPr>
            <a:grpSpLocks/>
          </p:cNvGrpSpPr>
          <p:nvPr/>
        </p:nvGrpSpPr>
        <p:grpSpPr bwMode="auto">
          <a:xfrm>
            <a:off x="1563445" y="1560910"/>
            <a:ext cx="5734050" cy="2857500"/>
            <a:chOff x="144" y="576"/>
            <a:chExt cx="3612" cy="1800"/>
          </a:xfrm>
        </p:grpSpPr>
        <p:pic>
          <p:nvPicPr>
            <p:cNvPr id="428035" name="Picture 205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576"/>
              <a:ext cx="3612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8044" name="Line 2060"/>
            <p:cNvSpPr>
              <a:spLocks noChangeShapeType="1"/>
            </p:cNvSpPr>
            <p:nvPr/>
          </p:nvSpPr>
          <p:spPr bwMode="auto">
            <a:xfrm>
              <a:off x="3504" y="1776"/>
              <a:ext cx="0" cy="117"/>
            </a:xfrm>
            <a:prstGeom prst="line">
              <a:avLst/>
            </a:prstGeom>
            <a:noFill/>
            <a:ln w="254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8053" name="Group 2069"/>
          <p:cNvGrpSpPr>
            <a:grpSpLocks/>
          </p:cNvGrpSpPr>
          <p:nvPr/>
        </p:nvGrpSpPr>
        <p:grpSpPr bwMode="auto">
          <a:xfrm>
            <a:off x="1696795" y="4122540"/>
            <a:ext cx="5600700" cy="2857500"/>
            <a:chOff x="228" y="576"/>
            <a:chExt cx="3528" cy="1800"/>
          </a:xfrm>
          <a:solidFill>
            <a:schemeClr val="accent4">
              <a:lumMod val="20000"/>
              <a:lumOff val="80000"/>
            </a:schemeClr>
          </a:solidFill>
        </p:grpSpPr>
        <p:pic>
          <p:nvPicPr>
            <p:cNvPr id="428036" name="Picture 205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" y="576"/>
              <a:ext cx="3528" cy="1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8045" name="Line 2061"/>
            <p:cNvSpPr>
              <a:spLocks noChangeShapeType="1"/>
            </p:cNvSpPr>
            <p:nvPr/>
          </p:nvSpPr>
          <p:spPr bwMode="auto">
            <a:xfrm>
              <a:off x="3504" y="1755"/>
              <a:ext cx="0" cy="117"/>
            </a:xfrm>
            <a:prstGeom prst="line">
              <a:avLst/>
            </a:prstGeom>
            <a:grpFill/>
            <a:ln w="25400">
              <a:noFill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8054" name="Group 2070"/>
          <p:cNvGrpSpPr>
            <a:grpSpLocks/>
          </p:cNvGrpSpPr>
          <p:nvPr/>
        </p:nvGrpSpPr>
        <p:grpSpPr bwMode="auto">
          <a:xfrm>
            <a:off x="2325649" y="1556743"/>
            <a:ext cx="5610225" cy="2838450"/>
            <a:chOff x="228" y="576"/>
            <a:chExt cx="3534" cy="1788"/>
          </a:xfrm>
        </p:grpSpPr>
        <p:pic>
          <p:nvPicPr>
            <p:cNvPr id="428037" name="Picture 20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" y="576"/>
              <a:ext cx="3534" cy="1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8046" name="Line 2062"/>
            <p:cNvSpPr>
              <a:spLocks noChangeShapeType="1"/>
            </p:cNvSpPr>
            <p:nvPr/>
          </p:nvSpPr>
          <p:spPr bwMode="auto">
            <a:xfrm>
              <a:off x="3504" y="1776"/>
              <a:ext cx="0" cy="117"/>
            </a:xfrm>
            <a:prstGeom prst="line">
              <a:avLst/>
            </a:prstGeom>
            <a:noFill/>
            <a:ln w="254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8055" name="Group 2071"/>
          <p:cNvGrpSpPr>
            <a:grpSpLocks/>
          </p:cNvGrpSpPr>
          <p:nvPr/>
        </p:nvGrpSpPr>
        <p:grpSpPr bwMode="auto">
          <a:xfrm>
            <a:off x="2925724" y="4085630"/>
            <a:ext cx="5000625" cy="2857500"/>
            <a:chOff x="606" y="564"/>
            <a:chExt cx="3150" cy="1800"/>
          </a:xfrm>
        </p:grpSpPr>
        <p:pic>
          <p:nvPicPr>
            <p:cNvPr id="428038" name="Picture 20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" y="564"/>
              <a:ext cx="3150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8047" name="Line 2063"/>
            <p:cNvSpPr>
              <a:spLocks noChangeShapeType="1"/>
            </p:cNvSpPr>
            <p:nvPr/>
          </p:nvSpPr>
          <p:spPr bwMode="auto">
            <a:xfrm>
              <a:off x="3504" y="1776"/>
              <a:ext cx="0" cy="117"/>
            </a:xfrm>
            <a:prstGeom prst="line">
              <a:avLst/>
            </a:prstGeom>
            <a:noFill/>
            <a:ln w="254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8056" name="Group 2072"/>
          <p:cNvGrpSpPr>
            <a:grpSpLocks/>
          </p:cNvGrpSpPr>
          <p:nvPr/>
        </p:nvGrpSpPr>
        <p:grpSpPr bwMode="auto">
          <a:xfrm>
            <a:off x="3592270" y="1575898"/>
            <a:ext cx="4305300" cy="2847975"/>
            <a:chOff x="1056" y="576"/>
            <a:chExt cx="2712" cy="1794"/>
          </a:xfrm>
        </p:grpSpPr>
        <p:pic>
          <p:nvPicPr>
            <p:cNvPr id="428039" name="Picture 205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576"/>
              <a:ext cx="2712" cy="1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8048" name="Line 2064"/>
            <p:cNvSpPr>
              <a:spLocks noChangeShapeType="1"/>
            </p:cNvSpPr>
            <p:nvPr/>
          </p:nvSpPr>
          <p:spPr bwMode="auto">
            <a:xfrm>
              <a:off x="3504" y="1776"/>
              <a:ext cx="0" cy="117"/>
            </a:xfrm>
            <a:prstGeom prst="line">
              <a:avLst/>
            </a:prstGeom>
            <a:noFill/>
            <a:ln w="254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8057" name="Group 2073"/>
          <p:cNvGrpSpPr>
            <a:grpSpLocks/>
          </p:cNvGrpSpPr>
          <p:nvPr/>
        </p:nvGrpSpPr>
        <p:grpSpPr bwMode="auto">
          <a:xfrm>
            <a:off x="3616083" y="4089042"/>
            <a:ext cx="4286250" cy="2847975"/>
            <a:chOff x="2604" y="96"/>
            <a:chExt cx="2700" cy="1794"/>
          </a:xfrm>
        </p:grpSpPr>
        <p:pic>
          <p:nvPicPr>
            <p:cNvPr id="428040" name="Picture 205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4" y="96"/>
              <a:ext cx="2700" cy="1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8049" name="Line 2065"/>
            <p:cNvSpPr>
              <a:spLocks noChangeShapeType="1"/>
            </p:cNvSpPr>
            <p:nvPr/>
          </p:nvSpPr>
          <p:spPr bwMode="auto">
            <a:xfrm>
              <a:off x="5040" y="1296"/>
              <a:ext cx="0" cy="117"/>
            </a:xfrm>
            <a:prstGeom prst="line">
              <a:avLst/>
            </a:prstGeom>
            <a:noFill/>
            <a:ln w="254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8058" name="Group 2074"/>
          <p:cNvGrpSpPr>
            <a:grpSpLocks/>
          </p:cNvGrpSpPr>
          <p:nvPr/>
        </p:nvGrpSpPr>
        <p:grpSpPr bwMode="auto">
          <a:xfrm>
            <a:off x="3144595" y="1550775"/>
            <a:ext cx="4752975" cy="2847975"/>
            <a:chOff x="1614" y="2376"/>
            <a:chExt cx="2994" cy="1794"/>
          </a:xfrm>
        </p:grpSpPr>
        <p:pic>
          <p:nvPicPr>
            <p:cNvPr id="428041" name="Picture 205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" y="2376"/>
              <a:ext cx="2994" cy="1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8050" name="Line 2066"/>
            <p:cNvSpPr>
              <a:spLocks noChangeShapeType="1"/>
            </p:cNvSpPr>
            <p:nvPr/>
          </p:nvSpPr>
          <p:spPr bwMode="auto">
            <a:xfrm>
              <a:off x="4368" y="3579"/>
              <a:ext cx="0" cy="117"/>
            </a:xfrm>
            <a:prstGeom prst="line">
              <a:avLst/>
            </a:prstGeom>
            <a:noFill/>
            <a:ln w="254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8059" name="Group 2075"/>
          <p:cNvGrpSpPr>
            <a:grpSpLocks/>
          </p:cNvGrpSpPr>
          <p:nvPr/>
        </p:nvGrpSpPr>
        <p:grpSpPr bwMode="auto">
          <a:xfrm>
            <a:off x="4520228" y="4096950"/>
            <a:ext cx="3343275" cy="2838450"/>
            <a:chOff x="486" y="2382"/>
            <a:chExt cx="2106" cy="1788"/>
          </a:xfrm>
        </p:grpSpPr>
        <p:pic>
          <p:nvPicPr>
            <p:cNvPr id="428042" name="Picture 205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" y="2382"/>
              <a:ext cx="2106" cy="1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8051" name="Line 2067"/>
            <p:cNvSpPr>
              <a:spLocks noChangeShapeType="1"/>
            </p:cNvSpPr>
            <p:nvPr/>
          </p:nvSpPr>
          <p:spPr bwMode="auto">
            <a:xfrm>
              <a:off x="2352" y="3627"/>
              <a:ext cx="0" cy="117"/>
            </a:xfrm>
            <a:prstGeom prst="line">
              <a:avLst/>
            </a:prstGeom>
            <a:noFill/>
            <a:ln w="2540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8060" name="Text Box 2076"/>
          <p:cNvSpPr txBox="1">
            <a:spLocks noChangeArrowheads="1"/>
          </p:cNvSpPr>
          <p:nvPr/>
        </p:nvSpPr>
        <p:spPr bwMode="auto">
          <a:xfrm>
            <a:off x="1729037" y="169217"/>
            <a:ext cx="6881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试用电源等效变换的方法求图示电路中的电流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28061" name="Text Box 2077"/>
          <p:cNvSpPr txBox="1">
            <a:spLocks noChangeArrowheads="1"/>
          </p:cNvSpPr>
          <p:nvPr/>
        </p:nvSpPr>
        <p:spPr bwMode="auto">
          <a:xfrm>
            <a:off x="311010" y="131634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sp>
        <p:nvSpPr>
          <p:cNvPr id="428062" name="Text Box 2078"/>
          <p:cNvSpPr txBox="1">
            <a:spLocks noChangeArrowheads="1"/>
          </p:cNvSpPr>
          <p:nvPr/>
        </p:nvSpPr>
        <p:spPr bwMode="auto">
          <a:xfrm>
            <a:off x="838200" y="5257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I=2A</a:t>
            </a:r>
          </a:p>
        </p:txBody>
      </p:sp>
      <p:sp>
        <p:nvSpPr>
          <p:cNvPr id="428065" name="AutoShape 208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8066" name="AutoShape 20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8067" name="AutoShape 208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25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60" grpId="0" autoUpdateAnimBg="0"/>
      <p:bldP spid="428061" grpId="0" autoUpdateAnimBg="0"/>
      <p:bldP spid="4280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8114481" y="675674"/>
            <a:ext cx="407988" cy="612775"/>
            <a:chOff x="0" y="0"/>
            <a:chExt cx="257" cy="386"/>
          </a:xfrm>
        </p:grpSpPr>
        <p:sp>
          <p:nvSpPr>
            <p:cNvPr id="126983" name="Text Box 9"/>
            <p:cNvSpPr txBox="1">
              <a:spLocks noChangeArrowheads="1"/>
            </p:cNvSpPr>
            <p:nvPr/>
          </p:nvSpPr>
          <p:spPr bwMode="auto">
            <a:xfrm>
              <a:off x="0" y="95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66"/>
                  </a:solidFill>
                  <a:ea typeface="微软雅黑" panose="020B0503020204020204" pitchFamily="34" charset="-122"/>
                </a:rPr>
                <a:t>I</a:t>
              </a:r>
              <a:r>
                <a:rPr lang="en-US" altLang="zh-CN" sz="2400" baseline="-25000" dirty="0">
                  <a:solidFill>
                    <a:srgbClr val="FF0066"/>
                  </a:solidFill>
                  <a:ea typeface="微软雅黑" panose="020B0503020204020204" pitchFamily="34" charset="-122"/>
                </a:rPr>
                <a:t>3</a:t>
              </a:r>
              <a:endParaRPr lang="en-US" altLang="zh-CN" sz="2400" b="0" dirty="0">
                <a:solidFill>
                  <a:srgbClr val="FF0066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6984" name="Line 10"/>
            <p:cNvSpPr>
              <a:spLocks noChangeShapeType="1"/>
            </p:cNvSpPr>
            <p:nvPr/>
          </p:nvSpPr>
          <p:spPr bwMode="auto">
            <a:xfrm rot="-5400000">
              <a:off x="-163" y="168"/>
              <a:ext cx="33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29" name="Group 17"/>
          <p:cNvGrpSpPr>
            <a:grpSpLocks/>
          </p:cNvGrpSpPr>
          <p:nvPr/>
        </p:nvGrpSpPr>
        <p:grpSpPr bwMode="auto">
          <a:xfrm>
            <a:off x="4400376" y="620688"/>
            <a:ext cx="3556000" cy="1752600"/>
            <a:chOff x="0" y="0"/>
            <a:chExt cx="2240" cy="1104"/>
          </a:xfrm>
        </p:grpSpPr>
        <p:sp>
          <p:nvSpPr>
            <p:cNvPr id="126992" name="Text Box 18"/>
            <p:cNvSpPr txBox="1">
              <a:spLocks noChangeArrowheads="1"/>
            </p:cNvSpPr>
            <p:nvPr/>
          </p:nvSpPr>
          <p:spPr bwMode="auto">
            <a:xfrm>
              <a:off x="0" y="13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R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1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6994" name="Line 20"/>
            <p:cNvSpPr>
              <a:spLocks noChangeShapeType="1"/>
            </p:cNvSpPr>
            <p:nvPr/>
          </p:nvSpPr>
          <p:spPr bwMode="auto">
            <a:xfrm>
              <a:off x="1248" y="0"/>
              <a:ext cx="0" cy="1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95" name="Text Box 21"/>
            <p:cNvSpPr txBox="1">
              <a:spLocks noChangeArrowheads="1"/>
            </p:cNvSpPr>
            <p:nvPr/>
          </p:nvSpPr>
          <p:spPr bwMode="auto">
            <a:xfrm>
              <a:off x="388" y="42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26996" name="Text Box 22"/>
            <p:cNvSpPr txBox="1">
              <a:spLocks noChangeArrowheads="1"/>
            </p:cNvSpPr>
            <p:nvPr/>
          </p:nvSpPr>
          <p:spPr bwMode="auto">
            <a:xfrm>
              <a:off x="400" y="7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26997" name="Line 23"/>
            <p:cNvSpPr>
              <a:spLocks noChangeShapeType="1"/>
            </p:cNvSpPr>
            <p:nvPr/>
          </p:nvSpPr>
          <p:spPr bwMode="auto">
            <a:xfrm>
              <a:off x="336" y="6"/>
              <a:ext cx="1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98" name="Line 24"/>
            <p:cNvSpPr>
              <a:spLocks noChangeShapeType="1"/>
            </p:cNvSpPr>
            <p:nvPr/>
          </p:nvSpPr>
          <p:spPr bwMode="auto">
            <a:xfrm>
              <a:off x="335" y="1092"/>
              <a:ext cx="1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99" name="Rectangle 25"/>
            <p:cNvSpPr>
              <a:spLocks noChangeArrowheads="1"/>
            </p:cNvSpPr>
            <p:nvPr/>
          </p:nvSpPr>
          <p:spPr bwMode="auto">
            <a:xfrm rot="-5400000">
              <a:off x="2048" y="474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00" name="Line 26"/>
            <p:cNvSpPr>
              <a:spLocks noChangeShapeType="1"/>
            </p:cNvSpPr>
            <p:nvPr/>
          </p:nvSpPr>
          <p:spPr bwMode="auto">
            <a:xfrm>
              <a:off x="2192" y="0"/>
              <a:ext cx="0" cy="3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01" name="Line 27"/>
            <p:cNvSpPr>
              <a:spLocks noChangeShapeType="1"/>
            </p:cNvSpPr>
            <p:nvPr/>
          </p:nvSpPr>
          <p:spPr bwMode="auto">
            <a:xfrm>
              <a:off x="2192" y="666"/>
              <a:ext cx="0" cy="4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02" name="Rectangle 28"/>
            <p:cNvSpPr>
              <a:spLocks noChangeArrowheads="1"/>
            </p:cNvSpPr>
            <p:nvPr/>
          </p:nvSpPr>
          <p:spPr bwMode="auto">
            <a:xfrm rot="-5400000">
              <a:off x="1106" y="282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03" name="Text Box 29"/>
            <p:cNvSpPr txBox="1">
              <a:spLocks noChangeArrowheads="1"/>
            </p:cNvSpPr>
            <p:nvPr/>
          </p:nvSpPr>
          <p:spPr bwMode="auto">
            <a:xfrm>
              <a:off x="860" y="13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R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2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7004" name="Oval 30"/>
            <p:cNvSpPr>
              <a:spLocks noChangeArrowheads="1"/>
            </p:cNvSpPr>
            <p:nvPr/>
          </p:nvSpPr>
          <p:spPr bwMode="auto">
            <a:xfrm>
              <a:off x="197" y="61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05" name="Text Box 31"/>
            <p:cNvSpPr txBox="1">
              <a:spLocks noChangeArrowheads="1"/>
            </p:cNvSpPr>
            <p:nvPr/>
          </p:nvSpPr>
          <p:spPr bwMode="auto">
            <a:xfrm>
              <a:off x="1848" y="40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R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3</a:t>
              </a:r>
              <a:endParaRPr lang="en-US" altLang="zh-CN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27006" name="Text Box 32"/>
            <p:cNvSpPr txBox="1">
              <a:spLocks noChangeArrowheads="1"/>
            </p:cNvSpPr>
            <p:nvPr/>
          </p:nvSpPr>
          <p:spPr bwMode="auto">
            <a:xfrm>
              <a:off x="1362" y="42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7007" name="Text Box 33"/>
            <p:cNvSpPr txBox="1">
              <a:spLocks noChangeArrowheads="1"/>
            </p:cNvSpPr>
            <p:nvPr/>
          </p:nvSpPr>
          <p:spPr bwMode="auto">
            <a:xfrm>
              <a:off x="1368" y="76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7008" name="Text Box 34"/>
            <p:cNvSpPr txBox="1">
              <a:spLocks noChangeArrowheads="1"/>
            </p:cNvSpPr>
            <p:nvPr/>
          </p:nvSpPr>
          <p:spPr bwMode="auto">
            <a:xfrm>
              <a:off x="1516" y="57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7009" name="Line 35"/>
            <p:cNvSpPr>
              <a:spLocks noChangeShapeType="1"/>
            </p:cNvSpPr>
            <p:nvPr/>
          </p:nvSpPr>
          <p:spPr bwMode="auto">
            <a:xfrm>
              <a:off x="338" y="0"/>
              <a:ext cx="0" cy="1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0" name="Rectangle 36"/>
            <p:cNvSpPr>
              <a:spLocks noChangeArrowheads="1"/>
            </p:cNvSpPr>
            <p:nvPr/>
          </p:nvSpPr>
          <p:spPr bwMode="auto">
            <a:xfrm rot="-5400000">
              <a:off x="197" y="282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11" name="Text Box 37"/>
            <p:cNvSpPr txBox="1">
              <a:spLocks noChangeArrowheads="1"/>
            </p:cNvSpPr>
            <p:nvPr/>
          </p:nvSpPr>
          <p:spPr bwMode="auto">
            <a:xfrm>
              <a:off x="484" y="57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E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1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7051" name="Group 75"/>
          <p:cNvGrpSpPr>
            <a:grpSpLocks/>
          </p:cNvGrpSpPr>
          <p:nvPr/>
        </p:nvGrpSpPr>
        <p:grpSpPr bwMode="auto">
          <a:xfrm>
            <a:off x="6156151" y="1216000"/>
            <a:ext cx="987425" cy="1076325"/>
            <a:chOff x="4694" y="2949"/>
            <a:chExt cx="622" cy="678"/>
          </a:xfrm>
        </p:grpSpPr>
        <p:sp>
          <p:nvSpPr>
            <p:cNvPr id="127030" name="Oval 19"/>
            <p:cNvSpPr>
              <a:spLocks noChangeArrowheads="1"/>
            </p:cNvSpPr>
            <p:nvPr/>
          </p:nvSpPr>
          <p:spPr bwMode="auto">
            <a:xfrm>
              <a:off x="4694" y="312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31" name="Line 20"/>
            <p:cNvSpPr>
              <a:spLocks noChangeShapeType="1"/>
            </p:cNvSpPr>
            <p:nvPr/>
          </p:nvSpPr>
          <p:spPr bwMode="auto">
            <a:xfrm>
              <a:off x="4836" y="3099"/>
              <a:ext cx="0" cy="5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43" name="Text Box 32"/>
            <p:cNvSpPr txBox="1">
              <a:spLocks noChangeArrowheads="1"/>
            </p:cNvSpPr>
            <p:nvPr/>
          </p:nvSpPr>
          <p:spPr bwMode="auto">
            <a:xfrm>
              <a:off x="4896" y="294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27044" name="Text Box 33"/>
            <p:cNvSpPr txBox="1">
              <a:spLocks noChangeArrowheads="1"/>
            </p:cNvSpPr>
            <p:nvPr/>
          </p:nvSpPr>
          <p:spPr bwMode="auto">
            <a:xfrm>
              <a:off x="4908" y="32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27045" name="Text Box 34"/>
            <p:cNvSpPr txBox="1">
              <a:spLocks noChangeArrowheads="1"/>
            </p:cNvSpPr>
            <p:nvPr/>
          </p:nvSpPr>
          <p:spPr bwMode="auto">
            <a:xfrm>
              <a:off x="5008" y="309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E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2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15"/>
          <p:cNvGrpSpPr>
            <a:grpSpLocks/>
          </p:cNvGrpSpPr>
          <p:nvPr/>
        </p:nvGrpSpPr>
        <p:grpSpPr bwMode="auto">
          <a:xfrm>
            <a:off x="5169520" y="755226"/>
            <a:ext cx="404812" cy="533400"/>
            <a:chOff x="0" y="0"/>
            <a:chExt cx="255" cy="336"/>
          </a:xfrm>
        </p:grpSpPr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0" y="4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66"/>
                  </a:solidFill>
                  <a:ea typeface="微软雅黑" panose="020B0503020204020204" pitchFamily="34" charset="-122"/>
                </a:rPr>
                <a:t>I</a:t>
              </a:r>
              <a:r>
                <a:rPr lang="en-US" altLang="zh-CN" sz="2400" baseline="-25000" dirty="0">
                  <a:solidFill>
                    <a:srgbClr val="FF0066"/>
                  </a:solidFill>
                  <a:ea typeface="微软雅黑" panose="020B0503020204020204" pitchFamily="34" charset="-122"/>
                </a:rPr>
                <a:t>1</a:t>
              </a:r>
              <a:endParaRPr lang="en-US" altLang="zh-CN" sz="2400" b="0" dirty="0">
                <a:solidFill>
                  <a:srgbClr val="FF0066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rot="-5400000">
              <a:off x="-163" y="168"/>
              <a:ext cx="33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6543452" y="735360"/>
            <a:ext cx="404812" cy="533400"/>
            <a:chOff x="262" y="0"/>
            <a:chExt cx="255" cy="336"/>
          </a:xfrm>
        </p:grpSpPr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262" y="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66"/>
                  </a:solidFill>
                  <a:ea typeface="微软雅黑" panose="020B0503020204020204" pitchFamily="34" charset="-122"/>
                </a:rPr>
                <a:t>I</a:t>
              </a:r>
              <a:r>
                <a:rPr lang="en-US" altLang="zh-CN" sz="2400" baseline="-25000" dirty="0">
                  <a:solidFill>
                    <a:srgbClr val="FF0066"/>
                  </a:solidFill>
                  <a:ea typeface="微软雅黑" panose="020B0503020204020204" pitchFamily="34" charset="-122"/>
                </a:rPr>
                <a:t>2</a:t>
              </a:r>
              <a:endParaRPr lang="en-US" altLang="zh-CN" sz="2400" b="0" dirty="0">
                <a:solidFill>
                  <a:srgbClr val="FF0066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 rot="5400000" flipV="1">
              <a:off x="135" y="168"/>
              <a:ext cx="33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2702" y="3040037"/>
            <a:ext cx="266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微软雅黑" panose="020B0503020204020204" pitchFamily="34" charset="-122"/>
              </a:rPr>
              <a:t>+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–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3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=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0</a:t>
            </a:r>
            <a:endParaRPr lang="en-US" altLang="zh-CN" sz="2600" i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5222702" y="4221088"/>
            <a:ext cx="307327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="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+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=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600" i="1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+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51" name="Text Box 43"/>
          <p:cNvSpPr txBox="1">
            <a:spLocks noChangeArrowheads="1"/>
          </p:cNvSpPr>
          <p:nvPr/>
        </p:nvSpPr>
        <p:spPr bwMode="auto">
          <a:xfrm>
            <a:off x="5222702" y="4869160"/>
            <a:ext cx="25779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=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 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+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3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3 </a:t>
            </a:r>
          </a:p>
        </p:txBody>
      </p:sp>
      <p:sp>
        <p:nvSpPr>
          <p:cNvPr id="52" name="Freeform 47"/>
          <p:cNvSpPr>
            <a:spLocks/>
          </p:cNvSpPr>
          <p:nvPr/>
        </p:nvSpPr>
        <p:spPr bwMode="auto">
          <a:xfrm>
            <a:off x="5554834" y="1229094"/>
            <a:ext cx="503237" cy="852488"/>
          </a:xfrm>
          <a:custGeom>
            <a:avLst/>
            <a:gdLst>
              <a:gd name="T0" fmla="*/ 0 w 424"/>
              <a:gd name="T1" fmla="*/ 174 h 537"/>
              <a:gd name="T2" fmla="*/ 272 w 424"/>
              <a:gd name="T3" fmla="*/ 38 h 537"/>
              <a:gd name="T4" fmla="*/ 409 w 424"/>
              <a:gd name="T5" fmla="*/ 401 h 537"/>
              <a:gd name="T6" fmla="*/ 182 w 424"/>
              <a:gd name="T7" fmla="*/ 537 h 537"/>
              <a:gd name="T8" fmla="*/ 46 w 424"/>
              <a:gd name="T9" fmla="*/ 401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" h="537">
                <a:moveTo>
                  <a:pt x="0" y="174"/>
                </a:moveTo>
                <a:cubicBezTo>
                  <a:pt x="102" y="87"/>
                  <a:pt x="204" y="0"/>
                  <a:pt x="272" y="38"/>
                </a:cubicBezTo>
                <a:cubicBezTo>
                  <a:pt x="340" y="76"/>
                  <a:pt x="424" y="318"/>
                  <a:pt x="409" y="401"/>
                </a:cubicBezTo>
                <a:cubicBezTo>
                  <a:pt x="394" y="484"/>
                  <a:pt x="242" y="537"/>
                  <a:pt x="182" y="537"/>
                </a:cubicBezTo>
                <a:cubicBezTo>
                  <a:pt x="122" y="537"/>
                  <a:pt x="69" y="424"/>
                  <a:pt x="46" y="401"/>
                </a:cubicBez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Freeform 48"/>
          <p:cNvSpPr>
            <a:spLocks/>
          </p:cNvSpPr>
          <p:nvPr/>
        </p:nvSpPr>
        <p:spPr bwMode="auto">
          <a:xfrm>
            <a:off x="6908626" y="1196950"/>
            <a:ext cx="503237" cy="852488"/>
          </a:xfrm>
          <a:custGeom>
            <a:avLst/>
            <a:gdLst>
              <a:gd name="T0" fmla="*/ 0 w 424"/>
              <a:gd name="T1" fmla="*/ 174 h 537"/>
              <a:gd name="T2" fmla="*/ 272 w 424"/>
              <a:gd name="T3" fmla="*/ 38 h 537"/>
              <a:gd name="T4" fmla="*/ 409 w 424"/>
              <a:gd name="T5" fmla="*/ 401 h 537"/>
              <a:gd name="T6" fmla="*/ 182 w 424"/>
              <a:gd name="T7" fmla="*/ 537 h 537"/>
              <a:gd name="T8" fmla="*/ 46 w 424"/>
              <a:gd name="T9" fmla="*/ 401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" h="537">
                <a:moveTo>
                  <a:pt x="0" y="174"/>
                </a:moveTo>
                <a:cubicBezTo>
                  <a:pt x="102" y="87"/>
                  <a:pt x="204" y="0"/>
                  <a:pt x="272" y="38"/>
                </a:cubicBezTo>
                <a:cubicBezTo>
                  <a:pt x="340" y="76"/>
                  <a:pt x="424" y="318"/>
                  <a:pt x="409" y="401"/>
                </a:cubicBezTo>
                <a:cubicBezTo>
                  <a:pt x="394" y="484"/>
                  <a:pt x="242" y="537"/>
                  <a:pt x="182" y="537"/>
                </a:cubicBezTo>
                <a:cubicBezTo>
                  <a:pt x="122" y="537"/>
                  <a:pt x="69" y="424"/>
                  <a:pt x="46" y="401"/>
                </a:cubicBezTo>
              </a:path>
            </a:pathLst>
          </a:cu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6174482" y="121173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5" name="Text Box 2076"/>
          <p:cNvSpPr txBox="1">
            <a:spLocks noChangeArrowheads="1"/>
          </p:cNvSpPr>
          <p:nvPr/>
        </p:nvSpPr>
        <p:spPr bwMode="auto">
          <a:xfrm>
            <a:off x="109222" y="658698"/>
            <a:ext cx="41189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求： 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180528" y="2708920"/>
            <a:ext cx="3312368" cy="2996951"/>
            <a:chOff x="-180528" y="2708920"/>
            <a:chExt cx="3312368" cy="2996951"/>
          </a:xfrm>
        </p:grpSpPr>
        <p:sp>
          <p:nvSpPr>
            <p:cNvPr id="3" name="矩形 2"/>
            <p:cNvSpPr/>
            <p:nvPr/>
          </p:nvSpPr>
          <p:spPr>
            <a:xfrm>
              <a:off x="0" y="2708920"/>
              <a:ext cx="3131840" cy="2996951"/>
            </a:xfrm>
            <a:prstGeom prst="rect">
              <a:avLst/>
            </a:prstGeom>
            <a:solidFill>
              <a:srgbClr val="FFFFE7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-180528" y="2983012"/>
              <a:ext cx="1981200" cy="246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支路：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节点</a:t>
              </a:r>
              <a:r>
                <a:rPr lang="zh-CN" altLang="en-US" sz="28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回路：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网孔：</a:t>
              </a:r>
            </a:p>
          </p:txBody>
        </p:sp>
      </p:grp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1367248" y="2983012"/>
            <a:ext cx="128027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</a:t>
            </a:r>
            <a:endParaRPr lang="zh-CN" altLang="en-US" sz="2800" i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995936" y="5872057"/>
            <a:ext cx="50935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有了各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支路电流，进而可以求出其他电量。</a:t>
            </a:r>
          </a:p>
        </p:txBody>
      </p:sp>
      <p:sp>
        <p:nvSpPr>
          <p:cNvPr id="59" name="Rectangle 2050"/>
          <p:cNvSpPr txBox="1">
            <a:spLocks noChangeArrowheads="1"/>
          </p:cNvSpPr>
          <p:nvPr/>
        </p:nvSpPr>
        <p:spPr>
          <a:xfrm>
            <a:off x="198672" y="123226"/>
            <a:ext cx="1367248" cy="723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endParaRPr lang="en-US" altLang="zh-CN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09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7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7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utoUpdateAnimBg="0"/>
      <p:bldP spid="51" grpId="0" autoUpdateAnimBg="0"/>
      <p:bldP spid="54" grpId="0"/>
      <p:bldP spid="55" grpId="0" autoUpdateAnimBg="0"/>
      <p:bldP spid="58" grpId="0"/>
      <p:bldP spid="5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765626" y="620688"/>
            <a:ext cx="1377950" cy="1752600"/>
            <a:chOff x="5765626" y="620688"/>
            <a:chExt cx="1377950" cy="1752600"/>
          </a:xfrm>
        </p:grpSpPr>
        <p:grpSp>
          <p:nvGrpSpPr>
            <p:cNvPr id="38920" name="Group 8"/>
            <p:cNvGrpSpPr>
              <a:grpSpLocks/>
            </p:cNvGrpSpPr>
            <p:nvPr/>
          </p:nvGrpSpPr>
          <p:grpSpPr bwMode="auto">
            <a:xfrm>
              <a:off x="6616526" y="742926"/>
              <a:ext cx="404813" cy="609600"/>
              <a:chOff x="0" y="0"/>
              <a:chExt cx="255" cy="384"/>
            </a:xfrm>
          </p:grpSpPr>
          <p:sp>
            <p:nvSpPr>
              <p:cNvPr id="126983" name="Text Box 9"/>
              <p:cNvSpPr txBox="1">
                <a:spLocks noChangeArrowheads="1"/>
              </p:cNvSpPr>
              <p:nvPr/>
            </p:nvSpPr>
            <p:spPr bwMode="auto">
              <a:xfrm>
                <a:off x="0" y="9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solidFill>
                      <a:srgbClr val="FF0066"/>
                    </a:solidFill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baseline="-25000" dirty="0">
                    <a:solidFill>
                      <a:srgbClr val="FF0066"/>
                    </a:solidFill>
                    <a:ea typeface="微软雅黑" panose="020B0503020204020204" pitchFamily="34" charset="-122"/>
                  </a:rPr>
                  <a:t>2</a:t>
                </a:r>
                <a:endParaRPr lang="en-US" altLang="zh-CN" sz="2400" b="0" dirty="0">
                  <a:solidFill>
                    <a:srgbClr val="FF0066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6984" name="Line 10"/>
              <p:cNvSpPr>
                <a:spLocks noChangeShapeType="1"/>
              </p:cNvSpPr>
              <p:nvPr/>
            </p:nvSpPr>
            <p:spPr bwMode="auto">
              <a:xfrm rot="-5400000">
                <a:off x="-163" y="1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6994" name="Line 20"/>
            <p:cNvSpPr>
              <a:spLocks noChangeShapeType="1"/>
            </p:cNvSpPr>
            <p:nvPr/>
          </p:nvSpPr>
          <p:spPr bwMode="auto">
            <a:xfrm>
              <a:off x="6381576" y="620688"/>
              <a:ext cx="0" cy="1752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02" name="Rectangle 28"/>
            <p:cNvSpPr>
              <a:spLocks noChangeArrowheads="1"/>
            </p:cNvSpPr>
            <p:nvPr/>
          </p:nvSpPr>
          <p:spPr bwMode="auto">
            <a:xfrm rot="16200000">
              <a:off x="6156151" y="1068363"/>
              <a:ext cx="457200" cy="15240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03" name="Text Box 29"/>
            <p:cNvSpPr txBox="1">
              <a:spLocks noChangeArrowheads="1"/>
            </p:cNvSpPr>
            <p:nvPr/>
          </p:nvSpPr>
          <p:spPr bwMode="auto">
            <a:xfrm>
              <a:off x="5765626" y="839763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R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2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7006" name="Text Box 32"/>
            <p:cNvSpPr txBox="1">
              <a:spLocks noChangeArrowheads="1"/>
            </p:cNvSpPr>
            <p:nvPr/>
          </p:nvSpPr>
          <p:spPr bwMode="auto">
            <a:xfrm>
              <a:off x="6562551" y="1296963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7007" name="Text Box 33"/>
            <p:cNvSpPr txBox="1">
              <a:spLocks noChangeArrowheads="1"/>
            </p:cNvSpPr>
            <p:nvPr/>
          </p:nvSpPr>
          <p:spPr bwMode="auto">
            <a:xfrm>
              <a:off x="6572076" y="1830363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7008" name="Text Box 34"/>
            <p:cNvSpPr txBox="1">
              <a:spLocks noChangeArrowheads="1"/>
            </p:cNvSpPr>
            <p:nvPr/>
          </p:nvSpPr>
          <p:spPr bwMode="auto">
            <a:xfrm>
              <a:off x="6807026" y="1525563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grpSp>
          <p:nvGrpSpPr>
            <p:cNvPr id="127051" name="Group 75"/>
            <p:cNvGrpSpPr>
              <a:grpSpLocks/>
            </p:cNvGrpSpPr>
            <p:nvPr/>
          </p:nvGrpSpPr>
          <p:grpSpPr bwMode="auto">
            <a:xfrm>
              <a:off x="6156151" y="1216000"/>
              <a:ext cx="987425" cy="1076325"/>
              <a:chOff x="4694" y="2949"/>
              <a:chExt cx="622" cy="678"/>
            </a:xfrm>
          </p:grpSpPr>
          <p:sp>
            <p:nvSpPr>
              <p:cNvPr id="127030" name="Oval 19"/>
              <p:cNvSpPr>
                <a:spLocks noChangeArrowheads="1"/>
              </p:cNvSpPr>
              <p:nvPr/>
            </p:nvSpPr>
            <p:spPr bwMode="auto">
              <a:xfrm>
                <a:off x="4694" y="312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7031" name="Line 20"/>
              <p:cNvSpPr>
                <a:spLocks noChangeShapeType="1"/>
              </p:cNvSpPr>
              <p:nvPr/>
            </p:nvSpPr>
            <p:spPr bwMode="auto">
              <a:xfrm>
                <a:off x="4836" y="3099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43" name="Text Box 32"/>
              <p:cNvSpPr txBox="1">
                <a:spLocks noChangeArrowheads="1"/>
              </p:cNvSpPr>
              <p:nvPr/>
            </p:nvSpPr>
            <p:spPr bwMode="auto">
              <a:xfrm>
                <a:off x="4896" y="2949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0" dirty="0"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127044" name="Text Box 33"/>
              <p:cNvSpPr txBox="1">
                <a:spLocks noChangeArrowheads="1"/>
              </p:cNvSpPr>
              <p:nvPr/>
            </p:nvSpPr>
            <p:spPr bwMode="auto">
              <a:xfrm>
                <a:off x="4908" y="328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0" dirty="0">
                    <a:ea typeface="微软雅黑" panose="020B0503020204020204" pitchFamily="34" charset="-122"/>
                  </a:rPr>
                  <a:t>–</a:t>
                </a:r>
              </a:p>
            </p:txBody>
          </p:sp>
          <p:sp>
            <p:nvSpPr>
              <p:cNvPr id="127045" name="Text Box 34"/>
              <p:cNvSpPr txBox="1">
                <a:spLocks noChangeArrowheads="1"/>
              </p:cNvSpPr>
              <p:nvPr/>
            </p:nvSpPr>
            <p:spPr bwMode="auto">
              <a:xfrm>
                <a:off x="5008" y="309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ea typeface="微软雅黑" panose="020B0503020204020204" pitchFamily="34" charset="-122"/>
                  </a:rPr>
                  <a:t>E</a:t>
                </a:r>
                <a:r>
                  <a:rPr lang="en-US" altLang="zh-CN" sz="2400" baseline="-25000" dirty="0">
                    <a:ea typeface="微软雅黑" panose="020B0503020204020204" pitchFamily="34" charset="-122"/>
                  </a:rPr>
                  <a:t>2</a:t>
                </a:r>
                <a:endParaRPr lang="en-US" altLang="zh-CN" sz="2400" b="0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5222702" y="4221088"/>
            <a:ext cx="307327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="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+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=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600" i="1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+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64" name="Text Box 43"/>
          <p:cNvSpPr txBox="1">
            <a:spLocks noChangeArrowheads="1"/>
          </p:cNvSpPr>
          <p:nvPr/>
        </p:nvSpPr>
        <p:spPr bwMode="auto">
          <a:xfrm>
            <a:off x="5222702" y="4869160"/>
            <a:ext cx="25779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=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 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+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3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3 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2702" y="3040037"/>
            <a:ext cx="266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微软雅黑" panose="020B0503020204020204" pitchFamily="34" charset="-122"/>
              </a:rPr>
              <a:t>+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–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3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=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0</a:t>
            </a:r>
            <a:endParaRPr lang="en-US" altLang="zh-CN" sz="2600" i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0" y="2516090"/>
            <a:ext cx="9144000" cy="4357119"/>
          </a:xfrm>
          <a:prstGeom prst="rect">
            <a:avLst/>
          </a:prstGeom>
          <a:gradFill flip="none" rotWithShape="1">
            <a:gsLst>
              <a:gs pos="0">
                <a:srgbClr val="B5B5B5">
                  <a:alpha val="80000"/>
                </a:srgbClr>
              </a:gs>
              <a:gs pos="100000">
                <a:srgbClr val="F5F5F5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0"/>
            <a:ext cx="3795987" cy="2518548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80000"/>
                </a:srgbClr>
              </a:gs>
              <a:gs pos="100000">
                <a:srgbClr val="FEFEFE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80528" y="2708920"/>
            <a:ext cx="3312368" cy="2996951"/>
            <a:chOff x="-180528" y="2708920"/>
            <a:chExt cx="3312368" cy="2996951"/>
          </a:xfrm>
        </p:grpSpPr>
        <p:sp>
          <p:nvSpPr>
            <p:cNvPr id="3" name="矩形 2"/>
            <p:cNvSpPr/>
            <p:nvPr/>
          </p:nvSpPr>
          <p:spPr>
            <a:xfrm>
              <a:off x="0" y="2708920"/>
              <a:ext cx="3131840" cy="2996951"/>
            </a:xfrm>
            <a:prstGeom prst="rect">
              <a:avLst/>
            </a:prstGeom>
            <a:solidFill>
              <a:srgbClr val="FFFFE7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-180528" y="2983012"/>
              <a:ext cx="1981200" cy="246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支路：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节点</a:t>
              </a:r>
              <a:r>
                <a:rPr lang="zh-CN" altLang="en-US" sz="28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回路：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网孔：</a:t>
              </a:r>
            </a:p>
          </p:txBody>
        </p:sp>
      </p:grp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1367248" y="2983012"/>
            <a:ext cx="128027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</a:t>
            </a:r>
            <a:endParaRPr lang="zh-CN" altLang="en-US" sz="2800" i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5001344" y="3501008"/>
            <a:ext cx="2667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–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–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微软雅黑" panose="020B0503020204020204" pitchFamily="34" charset="-122"/>
              </a:rPr>
              <a:t>+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3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=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0</a:t>
            </a:r>
            <a:endParaRPr lang="en-US" altLang="zh-CN" sz="2600" i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00376" y="620688"/>
            <a:ext cx="3556000" cy="1752600"/>
            <a:chOff x="4400376" y="620688"/>
            <a:chExt cx="3556000" cy="1752600"/>
          </a:xfrm>
        </p:grpSpPr>
        <p:sp>
          <p:nvSpPr>
            <p:cNvPr id="126992" name="Text Box 18"/>
            <p:cNvSpPr txBox="1">
              <a:spLocks noChangeArrowheads="1"/>
            </p:cNvSpPr>
            <p:nvPr/>
          </p:nvSpPr>
          <p:spPr bwMode="auto">
            <a:xfrm>
              <a:off x="4400376" y="839763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R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1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6995" name="Text Box 21"/>
            <p:cNvSpPr txBox="1">
              <a:spLocks noChangeArrowheads="1"/>
            </p:cNvSpPr>
            <p:nvPr/>
          </p:nvSpPr>
          <p:spPr bwMode="auto">
            <a:xfrm>
              <a:off x="5016326" y="1296963"/>
              <a:ext cx="35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26996" name="Text Box 22"/>
            <p:cNvSpPr txBox="1">
              <a:spLocks noChangeArrowheads="1"/>
            </p:cNvSpPr>
            <p:nvPr/>
          </p:nvSpPr>
          <p:spPr bwMode="auto">
            <a:xfrm>
              <a:off x="5035376" y="183036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26997" name="Line 23"/>
            <p:cNvSpPr>
              <a:spLocks noChangeShapeType="1"/>
            </p:cNvSpPr>
            <p:nvPr/>
          </p:nvSpPr>
          <p:spPr bwMode="auto">
            <a:xfrm>
              <a:off x="4933776" y="630213"/>
              <a:ext cx="29575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98" name="Line 24"/>
            <p:cNvSpPr>
              <a:spLocks noChangeShapeType="1"/>
            </p:cNvSpPr>
            <p:nvPr/>
          </p:nvSpPr>
          <p:spPr bwMode="auto">
            <a:xfrm>
              <a:off x="4932189" y="2354238"/>
              <a:ext cx="29575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99" name="Rectangle 25"/>
            <p:cNvSpPr>
              <a:spLocks noChangeArrowheads="1"/>
            </p:cNvSpPr>
            <p:nvPr/>
          </p:nvSpPr>
          <p:spPr bwMode="auto">
            <a:xfrm rot="16200000">
              <a:off x="7651576" y="1373163"/>
              <a:ext cx="457200" cy="15240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00" name="Line 26"/>
            <p:cNvSpPr>
              <a:spLocks noChangeShapeType="1"/>
            </p:cNvSpPr>
            <p:nvPr/>
          </p:nvSpPr>
          <p:spPr bwMode="auto">
            <a:xfrm>
              <a:off x="7880176" y="620688"/>
              <a:ext cx="0" cy="609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01" name="Line 27"/>
            <p:cNvSpPr>
              <a:spLocks noChangeShapeType="1"/>
            </p:cNvSpPr>
            <p:nvPr/>
          </p:nvSpPr>
          <p:spPr bwMode="auto">
            <a:xfrm>
              <a:off x="7880176" y="1677963"/>
              <a:ext cx="0" cy="685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04" name="Oval 30"/>
            <p:cNvSpPr>
              <a:spLocks noChangeArrowheads="1"/>
            </p:cNvSpPr>
            <p:nvPr/>
          </p:nvSpPr>
          <p:spPr bwMode="auto">
            <a:xfrm>
              <a:off x="4713114" y="1592238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05" name="Text Box 31"/>
            <p:cNvSpPr txBox="1">
              <a:spLocks noChangeArrowheads="1"/>
            </p:cNvSpPr>
            <p:nvPr/>
          </p:nvSpPr>
          <p:spPr bwMode="auto">
            <a:xfrm>
              <a:off x="7334076" y="1258863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R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3</a:t>
              </a:r>
              <a:endParaRPr lang="en-US" altLang="zh-CN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27009" name="Line 35"/>
            <p:cNvSpPr>
              <a:spLocks noChangeShapeType="1"/>
            </p:cNvSpPr>
            <p:nvPr/>
          </p:nvSpPr>
          <p:spPr bwMode="auto">
            <a:xfrm>
              <a:off x="4936951" y="620688"/>
              <a:ext cx="0" cy="1752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0" name="Rectangle 36"/>
            <p:cNvSpPr>
              <a:spLocks noChangeArrowheads="1"/>
            </p:cNvSpPr>
            <p:nvPr/>
          </p:nvSpPr>
          <p:spPr bwMode="auto">
            <a:xfrm rot="16200000">
              <a:off x="4713114" y="1068363"/>
              <a:ext cx="457200" cy="15240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11" name="Text Box 37"/>
            <p:cNvSpPr txBox="1">
              <a:spLocks noChangeArrowheads="1"/>
            </p:cNvSpPr>
            <p:nvPr/>
          </p:nvSpPr>
          <p:spPr bwMode="auto">
            <a:xfrm>
              <a:off x="5168726" y="1530326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E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1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5169520" y="755226"/>
              <a:ext cx="404812" cy="533400"/>
              <a:chOff x="0" y="0"/>
              <a:chExt cx="255" cy="336"/>
            </a:xfrm>
          </p:grpSpPr>
          <p:sp>
            <p:nvSpPr>
              <p:cNvPr id="44" name="Text Box 16"/>
              <p:cNvSpPr txBox="1">
                <a:spLocks noChangeArrowheads="1"/>
              </p:cNvSpPr>
              <p:nvPr/>
            </p:nvSpPr>
            <p:spPr bwMode="auto">
              <a:xfrm>
                <a:off x="0" y="4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solidFill>
                      <a:srgbClr val="FF0066"/>
                    </a:solidFill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baseline="-25000" dirty="0">
                    <a:solidFill>
                      <a:srgbClr val="FF0066"/>
                    </a:solidFill>
                    <a:ea typeface="微软雅黑" panose="020B0503020204020204" pitchFamily="34" charset="-122"/>
                  </a:rPr>
                  <a:t>1</a:t>
                </a:r>
                <a:endParaRPr lang="en-US" altLang="zh-CN" sz="2400" b="0" dirty="0">
                  <a:solidFill>
                    <a:srgbClr val="FF0066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 rot="-5400000">
                <a:off x="-163" y="1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6" name="Group 18"/>
            <p:cNvGrpSpPr>
              <a:grpSpLocks/>
            </p:cNvGrpSpPr>
            <p:nvPr/>
          </p:nvGrpSpPr>
          <p:grpSpPr bwMode="auto">
            <a:xfrm>
              <a:off x="7222306" y="735360"/>
              <a:ext cx="481012" cy="533400"/>
              <a:chOff x="0" y="0"/>
              <a:chExt cx="303" cy="336"/>
            </a:xfrm>
          </p:grpSpPr>
          <p:sp>
            <p:nvSpPr>
              <p:cNvPr id="47" name="Text Box 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solidFill>
                      <a:srgbClr val="FF0066"/>
                    </a:solidFill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baseline="-25000" dirty="0">
                    <a:solidFill>
                      <a:srgbClr val="FF0066"/>
                    </a:solidFill>
                    <a:ea typeface="微软雅黑" panose="020B0503020204020204" pitchFamily="34" charset="-122"/>
                  </a:rPr>
                  <a:t>3</a:t>
                </a:r>
                <a:endParaRPr lang="en-US" altLang="zh-CN" sz="2400" b="0" dirty="0">
                  <a:solidFill>
                    <a:srgbClr val="FF0066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 rot="5400000" flipV="1">
                <a:off x="135" y="1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" name="Freeform 47"/>
          <p:cNvSpPr>
            <a:spLocks/>
          </p:cNvSpPr>
          <p:nvPr/>
        </p:nvSpPr>
        <p:spPr bwMode="auto">
          <a:xfrm>
            <a:off x="5560816" y="742788"/>
            <a:ext cx="1741998" cy="1489349"/>
          </a:xfrm>
          <a:custGeom>
            <a:avLst/>
            <a:gdLst>
              <a:gd name="T0" fmla="*/ 0 w 424"/>
              <a:gd name="T1" fmla="*/ 174 h 537"/>
              <a:gd name="T2" fmla="*/ 272 w 424"/>
              <a:gd name="T3" fmla="*/ 38 h 537"/>
              <a:gd name="T4" fmla="*/ 409 w 424"/>
              <a:gd name="T5" fmla="*/ 401 h 537"/>
              <a:gd name="T6" fmla="*/ 182 w 424"/>
              <a:gd name="T7" fmla="*/ 537 h 537"/>
              <a:gd name="T8" fmla="*/ 46 w 424"/>
              <a:gd name="T9" fmla="*/ 401 h 537"/>
              <a:gd name="connsiteX0" fmla="*/ 0 w 10303"/>
              <a:gd name="connsiteY0" fmla="*/ 1615 h 9777"/>
              <a:gd name="connsiteX1" fmla="*/ 7029 w 10303"/>
              <a:gd name="connsiteY1" fmla="*/ 485 h 9777"/>
              <a:gd name="connsiteX2" fmla="*/ 10260 w 10303"/>
              <a:gd name="connsiteY2" fmla="*/ 7244 h 9777"/>
              <a:gd name="connsiteX3" fmla="*/ 4906 w 10303"/>
              <a:gd name="connsiteY3" fmla="*/ 9777 h 9777"/>
              <a:gd name="connsiteX4" fmla="*/ 1699 w 10303"/>
              <a:gd name="connsiteY4" fmla="*/ 7244 h 9777"/>
              <a:gd name="connsiteX0" fmla="*/ 0 w 10000"/>
              <a:gd name="connsiteY0" fmla="*/ 1652 h 10000"/>
              <a:gd name="connsiteX1" fmla="*/ 6822 w 10000"/>
              <a:gd name="connsiteY1" fmla="*/ 496 h 10000"/>
              <a:gd name="connsiteX2" fmla="*/ 9958 w 10000"/>
              <a:gd name="connsiteY2" fmla="*/ 7409 h 10000"/>
              <a:gd name="connsiteX3" fmla="*/ 4762 w 10000"/>
              <a:gd name="connsiteY3" fmla="*/ 10000 h 10000"/>
              <a:gd name="connsiteX4" fmla="*/ 1649 w 10000"/>
              <a:gd name="connsiteY4" fmla="*/ 7409 h 10000"/>
              <a:gd name="connsiteX0" fmla="*/ 0 w 10568"/>
              <a:gd name="connsiteY0" fmla="*/ 1354 h 9702"/>
              <a:gd name="connsiteX1" fmla="*/ 9353 w 10568"/>
              <a:gd name="connsiteY1" fmla="*/ 646 h 9702"/>
              <a:gd name="connsiteX2" fmla="*/ 9958 w 10568"/>
              <a:gd name="connsiteY2" fmla="*/ 7111 h 9702"/>
              <a:gd name="connsiteX3" fmla="*/ 4762 w 10568"/>
              <a:gd name="connsiteY3" fmla="*/ 9702 h 9702"/>
              <a:gd name="connsiteX4" fmla="*/ 1649 w 10568"/>
              <a:gd name="connsiteY4" fmla="*/ 7111 h 9702"/>
              <a:gd name="connsiteX0" fmla="*/ 0 w 9976"/>
              <a:gd name="connsiteY0" fmla="*/ 1750 h 10354"/>
              <a:gd name="connsiteX1" fmla="*/ 8850 w 9976"/>
              <a:gd name="connsiteY1" fmla="*/ 1020 h 10354"/>
              <a:gd name="connsiteX2" fmla="*/ 9423 w 9976"/>
              <a:gd name="connsiteY2" fmla="*/ 7683 h 10354"/>
              <a:gd name="connsiteX3" fmla="*/ 4506 w 9976"/>
              <a:gd name="connsiteY3" fmla="*/ 10354 h 10354"/>
              <a:gd name="connsiteX4" fmla="*/ 1560 w 9976"/>
              <a:gd name="connsiteY4" fmla="*/ 7683 h 10354"/>
              <a:gd name="connsiteX0" fmla="*/ 0 w 9724"/>
              <a:gd name="connsiteY0" fmla="*/ 1436 h 9751"/>
              <a:gd name="connsiteX1" fmla="*/ 8871 w 9724"/>
              <a:gd name="connsiteY1" fmla="*/ 731 h 9751"/>
              <a:gd name="connsiteX2" fmla="*/ 8881 w 9724"/>
              <a:gd name="connsiteY2" fmla="*/ 8415 h 9751"/>
              <a:gd name="connsiteX3" fmla="*/ 4517 w 9724"/>
              <a:gd name="connsiteY3" fmla="*/ 9746 h 9751"/>
              <a:gd name="connsiteX4" fmla="*/ 1564 w 9724"/>
              <a:gd name="connsiteY4" fmla="*/ 7166 h 9751"/>
              <a:gd name="connsiteX0" fmla="*/ 0 w 10120"/>
              <a:gd name="connsiteY0" fmla="*/ 1473 h 9995"/>
              <a:gd name="connsiteX1" fmla="*/ 9123 w 10120"/>
              <a:gd name="connsiteY1" fmla="*/ 750 h 9995"/>
              <a:gd name="connsiteX2" fmla="*/ 9133 w 10120"/>
              <a:gd name="connsiteY2" fmla="*/ 8630 h 9995"/>
              <a:gd name="connsiteX3" fmla="*/ 4645 w 10120"/>
              <a:gd name="connsiteY3" fmla="*/ 9995 h 9995"/>
              <a:gd name="connsiteX4" fmla="*/ 1608 w 10120"/>
              <a:gd name="connsiteY4" fmla="*/ 7349 h 9995"/>
              <a:gd name="connsiteX0" fmla="*/ 0 w 9955"/>
              <a:gd name="connsiteY0" fmla="*/ 1474 h 10183"/>
              <a:gd name="connsiteX1" fmla="*/ 9015 w 9955"/>
              <a:gd name="connsiteY1" fmla="*/ 750 h 10183"/>
              <a:gd name="connsiteX2" fmla="*/ 9025 w 9955"/>
              <a:gd name="connsiteY2" fmla="*/ 8634 h 10183"/>
              <a:gd name="connsiteX3" fmla="*/ 3227 w 9955"/>
              <a:gd name="connsiteY3" fmla="*/ 10183 h 10183"/>
              <a:gd name="connsiteX4" fmla="*/ 1589 w 9955"/>
              <a:gd name="connsiteY4" fmla="*/ 7353 h 10183"/>
              <a:gd name="connsiteX0" fmla="*/ 0 w 10001"/>
              <a:gd name="connsiteY0" fmla="*/ 1448 h 10000"/>
              <a:gd name="connsiteX1" fmla="*/ 9056 w 10001"/>
              <a:gd name="connsiteY1" fmla="*/ 737 h 10000"/>
              <a:gd name="connsiteX2" fmla="*/ 9066 w 10001"/>
              <a:gd name="connsiteY2" fmla="*/ 8479 h 10000"/>
              <a:gd name="connsiteX3" fmla="*/ 3242 w 10001"/>
              <a:gd name="connsiteY3" fmla="*/ 10000 h 10000"/>
              <a:gd name="connsiteX4" fmla="*/ 1596 w 10001"/>
              <a:gd name="connsiteY4" fmla="*/ 7221 h 10000"/>
              <a:gd name="connsiteX0" fmla="*/ 0 w 10001"/>
              <a:gd name="connsiteY0" fmla="*/ 1448 h 10000"/>
              <a:gd name="connsiteX1" fmla="*/ 9056 w 10001"/>
              <a:gd name="connsiteY1" fmla="*/ 737 h 10000"/>
              <a:gd name="connsiteX2" fmla="*/ 9066 w 10001"/>
              <a:gd name="connsiteY2" fmla="*/ 8479 h 10000"/>
              <a:gd name="connsiteX3" fmla="*/ 3242 w 10001"/>
              <a:gd name="connsiteY3" fmla="*/ 10000 h 10000"/>
              <a:gd name="connsiteX4" fmla="*/ 1596 w 10001"/>
              <a:gd name="connsiteY4" fmla="*/ 7221 h 10000"/>
              <a:gd name="connsiteX0" fmla="*/ 0 w 10001"/>
              <a:gd name="connsiteY0" fmla="*/ 1448 h 10000"/>
              <a:gd name="connsiteX1" fmla="*/ 9056 w 10001"/>
              <a:gd name="connsiteY1" fmla="*/ 737 h 10000"/>
              <a:gd name="connsiteX2" fmla="*/ 9066 w 10001"/>
              <a:gd name="connsiteY2" fmla="*/ 8479 h 10000"/>
              <a:gd name="connsiteX3" fmla="*/ 3242 w 10001"/>
              <a:gd name="connsiteY3" fmla="*/ 10000 h 10000"/>
              <a:gd name="connsiteX4" fmla="*/ 1596 w 10001"/>
              <a:gd name="connsiteY4" fmla="*/ 7221 h 10000"/>
              <a:gd name="connsiteX0" fmla="*/ 0 w 8693"/>
              <a:gd name="connsiteY0" fmla="*/ 2374 h 9577"/>
              <a:gd name="connsiteX1" fmla="*/ 7831 w 8693"/>
              <a:gd name="connsiteY1" fmla="*/ 314 h 9577"/>
              <a:gd name="connsiteX2" fmla="*/ 7841 w 8693"/>
              <a:gd name="connsiteY2" fmla="*/ 8056 h 9577"/>
              <a:gd name="connsiteX3" fmla="*/ 2017 w 8693"/>
              <a:gd name="connsiteY3" fmla="*/ 9577 h 9577"/>
              <a:gd name="connsiteX4" fmla="*/ 371 w 8693"/>
              <a:gd name="connsiteY4" fmla="*/ 6798 h 9577"/>
              <a:gd name="connsiteX0" fmla="*/ 0 w 10000"/>
              <a:gd name="connsiteY0" fmla="*/ 2861 h 10382"/>
              <a:gd name="connsiteX1" fmla="*/ 9008 w 10000"/>
              <a:gd name="connsiteY1" fmla="*/ 710 h 10382"/>
              <a:gd name="connsiteX2" fmla="*/ 9020 w 10000"/>
              <a:gd name="connsiteY2" fmla="*/ 8794 h 10382"/>
              <a:gd name="connsiteX3" fmla="*/ 2320 w 10000"/>
              <a:gd name="connsiteY3" fmla="*/ 10382 h 10382"/>
              <a:gd name="connsiteX4" fmla="*/ 427 w 10000"/>
              <a:gd name="connsiteY4" fmla="*/ 7480 h 10382"/>
              <a:gd name="connsiteX0" fmla="*/ 0 w 10000"/>
              <a:gd name="connsiteY0" fmla="*/ 2861 h 10382"/>
              <a:gd name="connsiteX1" fmla="*/ 9008 w 10000"/>
              <a:gd name="connsiteY1" fmla="*/ 710 h 10382"/>
              <a:gd name="connsiteX2" fmla="*/ 9020 w 10000"/>
              <a:gd name="connsiteY2" fmla="*/ 8794 h 10382"/>
              <a:gd name="connsiteX3" fmla="*/ 2320 w 10000"/>
              <a:gd name="connsiteY3" fmla="*/ 10382 h 10382"/>
              <a:gd name="connsiteX4" fmla="*/ 842 w 10000"/>
              <a:gd name="connsiteY4" fmla="*/ 7480 h 10382"/>
              <a:gd name="connsiteX0" fmla="*/ 0 w 9939"/>
              <a:gd name="connsiteY0" fmla="*/ 2861 h 10036"/>
              <a:gd name="connsiteX1" fmla="*/ 9008 w 9939"/>
              <a:gd name="connsiteY1" fmla="*/ 710 h 10036"/>
              <a:gd name="connsiteX2" fmla="*/ 9020 w 9939"/>
              <a:gd name="connsiteY2" fmla="*/ 8794 h 10036"/>
              <a:gd name="connsiteX3" fmla="*/ 3398 w 9939"/>
              <a:gd name="connsiteY3" fmla="*/ 10006 h 10036"/>
              <a:gd name="connsiteX4" fmla="*/ 842 w 9939"/>
              <a:gd name="connsiteY4" fmla="*/ 7480 h 10036"/>
              <a:gd name="connsiteX0" fmla="*/ 0 w 10000"/>
              <a:gd name="connsiteY0" fmla="*/ 2851 h 10208"/>
              <a:gd name="connsiteX1" fmla="*/ 9063 w 10000"/>
              <a:gd name="connsiteY1" fmla="*/ 707 h 10208"/>
              <a:gd name="connsiteX2" fmla="*/ 9075 w 10000"/>
              <a:gd name="connsiteY2" fmla="*/ 8762 h 10208"/>
              <a:gd name="connsiteX3" fmla="*/ 3419 w 10000"/>
              <a:gd name="connsiteY3" fmla="*/ 9970 h 10208"/>
              <a:gd name="connsiteX4" fmla="*/ 847 w 10000"/>
              <a:gd name="connsiteY4" fmla="*/ 7453 h 10208"/>
              <a:gd name="connsiteX0" fmla="*/ 0 w 10000"/>
              <a:gd name="connsiteY0" fmla="*/ 2851 h 10208"/>
              <a:gd name="connsiteX1" fmla="*/ 9063 w 10000"/>
              <a:gd name="connsiteY1" fmla="*/ 707 h 10208"/>
              <a:gd name="connsiteX2" fmla="*/ 9075 w 10000"/>
              <a:gd name="connsiteY2" fmla="*/ 8762 h 10208"/>
              <a:gd name="connsiteX3" fmla="*/ 3419 w 10000"/>
              <a:gd name="connsiteY3" fmla="*/ 9970 h 10208"/>
              <a:gd name="connsiteX4" fmla="*/ 847 w 10000"/>
              <a:gd name="connsiteY4" fmla="*/ 7453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08">
                <a:moveTo>
                  <a:pt x="0" y="2851"/>
                </a:moveTo>
                <a:cubicBezTo>
                  <a:pt x="698" y="-750"/>
                  <a:pt x="7551" y="-278"/>
                  <a:pt x="9063" y="707"/>
                </a:cubicBezTo>
                <a:cubicBezTo>
                  <a:pt x="10577" y="1693"/>
                  <a:pt x="10016" y="7219"/>
                  <a:pt x="9075" y="8762"/>
                </a:cubicBezTo>
                <a:cubicBezTo>
                  <a:pt x="8135" y="10306"/>
                  <a:pt x="5292" y="10438"/>
                  <a:pt x="3419" y="9970"/>
                </a:cubicBezTo>
                <a:cubicBezTo>
                  <a:pt x="2047" y="9034"/>
                  <a:pt x="1688" y="9970"/>
                  <a:pt x="847" y="7453"/>
                </a:cubicBezTo>
              </a:path>
            </a:pathLst>
          </a:custGeom>
          <a:noFill/>
          <a:ln w="5715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6174482" y="121173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5" name="Text Box 2076"/>
          <p:cNvSpPr txBox="1">
            <a:spLocks noChangeArrowheads="1"/>
          </p:cNvSpPr>
          <p:nvPr/>
        </p:nvSpPr>
        <p:spPr bwMode="auto">
          <a:xfrm>
            <a:off x="109222" y="658698"/>
            <a:ext cx="41189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求： 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6191076" y="2402036"/>
            <a:ext cx="439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5253899" y="5547148"/>
            <a:ext cx="254909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="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=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+ </a:t>
            </a:r>
            <a:r>
              <a:rPr lang="en-US" altLang="zh-CN" sz="26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FF0000"/>
                </a:solidFill>
                <a:ea typeface="隶书" panose="02010509060101010101" pitchFamily="49" charset="-122"/>
              </a:rPr>
              <a:t>3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3 </a:t>
            </a:r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>
          <a:xfrm>
            <a:off x="2647521" y="6084785"/>
            <a:ext cx="3508630" cy="5795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支路电流法</a:t>
            </a:r>
          </a:p>
        </p:txBody>
      </p:sp>
    </p:spTree>
    <p:extLst>
      <p:ext uri="{BB962C8B-B14F-4D97-AF65-F5344CB8AC3E}">
        <p14:creationId xmlns:p14="http://schemas.microsoft.com/office/powerpoint/2010/main" val="36282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5" grpId="0" animBg="1"/>
      <p:bldP spid="5" grpId="1" animBg="1"/>
      <p:bldP spid="62" grpId="0"/>
      <p:bldP spid="62" grpId="1"/>
      <p:bldP spid="52" grpId="0" animBg="1"/>
      <p:bldP spid="52" grpId="1" animBg="1"/>
      <p:bldP spid="60" grpId="0"/>
      <p:bldP spid="68" grpId="0" autoUpdateAnimBg="0"/>
      <p:bldP spid="68" grpId="1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4349" cy="6858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2.4、支路电流法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381000" y="129540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以支路电流为变量、利用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KCL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KVL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列写</a:t>
            </a:r>
            <a:r>
              <a:rPr kumimoji="1"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由支路电流描述的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结点电流方程和回路电压方程，联立求解出各支路电流的方法。</a:t>
            </a:r>
          </a:p>
        </p:txBody>
      </p:sp>
      <p:sp>
        <p:nvSpPr>
          <p:cNvPr id="334961" name="Text Box 113"/>
          <p:cNvSpPr txBox="1">
            <a:spLocks noChangeArrowheads="1"/>
          </p:cNvSpPr>
          <p:nvPr/>
        </p:nvSpPr>
        <p:spPr bwMode="auto">
          <a:xfrm>
            <a:off x="273050" y="715963"/>
            <a:ext cx="2352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1、定义：</a:t>
            </a:r>
          </a:p>
        </p:txBody>
      </p:sp>
      <p:sp>
        <p:nvSpPr>
          <p:cNvPr id="334965" name="Text Box 117"/>
          <p:cNvSpPr txBox="1">
            <a:spLocks noChangeArrowheads="1"/>
          </p:cNvSpPr>
          <p:nvPr/>
        </p:nvSpPr>
        <p:spPr bwMode="auto">
          <a:xfrm>
            <a:off x="273050" y="3640577"/>
            <a:ext cx="67665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●若电路中有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个结点，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则用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可列（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n-1）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个独立的电流方程。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可列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b-(n-1)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个独立的电压方程。</a:t>
            </a:r>
          </a:p>
        </p:txBody>
      </p:sp>
      <p:sp>
        <p:nvSpPr>
          <p:cNvPr id="334966" name="Text Box 118"/>
          <p:cNvSpPr txBox="1">
            <a:spLocks noChangeArrowheads="1"/>
          </p:cNvSpPr>
          <p:nvPr/>
        </p:nvSpPr>
        <p:spPr bwMode="auto">
          <a:xfrm>
            <a:off x="225251" y="2646229"/>
            <a:ext cx="1224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</p:txBody>
      </p:sp>
      <p:sp>
        <p:nvSpPr>
          <p:cNvPr id="334967" name="Text Box 119"/>
          <p:cNvSpPr txBox="1">
            <a:spLocks noChangeArrowheads="1"/>
          </p:cNvSpPr>
          <p:nvPr/>
        </p:nvSpPr>
        <p:spPr bwMode="auto">
          <a:xfrm>
            <a:off x="284358" y="3107894"/>
            <a:ext cx="7391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●若电路中有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条支路，需要列写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个独立的方程。</a:t>
            </a:r>
          </a:p>
        </p:txBody>
      </p:sp>
      <p:sp>
        <p:nvSpPr>
          <p:cNvPr id="33496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970" name="AutoShape 1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971" name="AutoShape 1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96838" y="2945715"/>
            <a:ext cx="2627511" cy="2958930"/>
            <a:chOff x="0" y="2708920"/>
            <a:chExt cx="3131840" cy="2996951"/>
          </a:xfrm>
        </p:grpSpPr>
        <p:sp>
          <p:nvSpPr>
            <p:cNvPr id="14" name="矩形 13"/>
            <p:cNvSpPr/>
            <p:nvPr/>
          </p:nvSpPr>
          <p:spPr>
            <a:xfrm>
              <a:off x="0" y="2708920"/>
              <a:ext cx="3131840" cy="2996951"/>
            </a:xfrm>
            <a:prstGeom prst="rect">
              <a:avLst/>
            </a:prstGeom>
            <a:solidFill>
              <a:srgbClr val="FFFFE7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 Box 54"/>
            <p:cNvSpPr txBox="1">
              <a:spLocks noChangeArrowheads="1"/>
            </p:cNvSpPr>
            <p:nvPr/>
          </p:nvSpPr>
          <p:spPr bwMode="auto">
            <a:xfrm>
              <a:off x="0" y="2995957"/>
              <a:ext cx="1981200" cy="249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支路：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节点：</a:t>
              </a:r>
              <a:endPara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KCL :</a:t>
              </a:r>
              <a:endParaRPr lang="en-US" altLang="zh-CN" sz="2800" b="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KVL :</a:t>
              </a:r>
              <a:endPara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7520827" y="3219806"/>
            <a:ext cx="160352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条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</a:t>
            </a:r>
            <a:endParaRPr lang="zh-CN" altLang="en-US" sz="2800" i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n-1</a:t>
            </a: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b-(n-1)</a:t>
            </a:r>
            <a:endParaRPr lang="zh-CN" altLang="en-US" sz="28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1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4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autoUpdateAnimBg="0"/>
      <p:bldP spid="334961" grpId="0" autoUpdateAnimBg="0"/>
      <p:bldP spid="334965" grpId="0" autoUpdateAnimBg="0"/>
      <p:bldP spid="334966" grpId="0" autoUpdateAnimBg="0"/>
      <p:bldP spid="334967" grpId="0" autoUpdateAnimBg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2296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147" name="Rectangl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724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148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3152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250825" y="620713"/>
            <a:ext cx="3505200" cy="53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6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[例]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kumimoji="1" lang="zh-CN" altLang="en-US" sz="2600" dirty="0">
                <a:ea typeface="微软雅黑" panose="020B0503020204020204" pitchFamily="34" charset="-122"/>
              </a:rPr>
              <a:t>求图示电路中 </a:t>
            </a:r>
            <a:r>
              <a:rPr kumimoji="1" lang="en-US" altLang="zh-CN" sz="2600" i="1" dirty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kumimoji="1" lang="en-US" altLang="zh-CN" sz="2600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3</a:t>
            </a:r>
            <a:r>
              <a:rPr kumimoji="1" lang="en-US" altLang="zh-CN" sz="2600" dirty="0"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34150" name="Group 6"/>
          <p:cNvGrpSpPr>
            <a:grpSpLocks/>
          </p:cNvGrpSpPr>
          <p:nvPr/>
        </p:nvGrpSpPr>
        <p:grpSpPr bwMode="auto">
          <a:xfrm>
            <a:off x="107950" y="1268413"/>
            <a:ext cx="4811713" cy="2032000"/>
            <a:chOff x="58" y="-30"/>
            <a:chExt cx="7578" cy="3892"/>
          </a:xfrm>
        </p:grpSpPr>
        <p:sp>
          <p:nvSpPr>
            <p:cNvPr id="134151" name="Text Box 7"/>
            <p:cNvSpPr txBox="1">
              <a:spLocks noChangeArrowheads="1"/>
            </p:cNvSpPr>
            <p:nvPr/>
          </p:nvSpPr>
          <p:spPr bwMode="auto">
            <a:xfrm>
              <a:off x="1265" y="1438"/>
              <a:ext cx="563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34152" name="Text Box 8"/>
            <p:cNvSpPr txBox="1">
              <a:spLocks noChangeArrowheads="1"/>
            </p:cNvSpPr>
            <p:nvPr/>
          </p:nvSpPr>
          <p:spPr bwMode="auto">
            <a:xfrm>
              <a:off x="1295" y="2098"/>
              <a:ext cx="530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34153" name="Oval 9"/>
            <p:cNvSpPr>
              <a:spLocks noChangeArrowheads="1"/>
            </p:cNvSpPr>
            <p:nvPr/>
          </p:nvSpPr>
          <p:spPr bwMode="auto">
            <a:xfrm>
              <a:off x="1634" y="2032"/>
              <a:ext cx="720" cy="7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4154" name="Rectangle 10"/>
            <p:cNvSpPr>
              <a:spLocks noChangeArrowheads="1"/>
            </p:cNvSpPr>
            <p:nvPr/>
          </p:nvSpPr>
          <p:spPr bwMode="auto">
            <a:xfrm>
              <a:off x="1981" y="862"/>
              <a:ext cx="2010" cy="3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4155" name="Rectangle 11"/>
            <p:cNvSpPr>
              <a:spLocks noChangeArrowheads="1"/>
            </p:cNvSpPr>
            <p:nvPr/>
          </p:nvSpPr>
          <p:spPr bwMode="auto">
            <a:xfrm>
              <a:off x="2596" y="772"/>
              <a:ext cx="84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3991" y="862"/>
              <a:ext cx="2010" cy="3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4157" name="Text Box 13"/>
            <p:cNvSpPr txBox="1">
              <a:spLocks noChangeArrowheads="1"/>
            </p:cNvSpPr>
            <p:nvPr/>
          </p:nvSpPr>
          <p:spPr bwMode="auto">
            <a:xfrm>
              <a:off x="6113" y="1361"/>
              <a:ext cx="615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34158" name="Text Box 14"/>
            <p:cNvSpPr txBox="1">
              <a:spLocks noChangeArrowheads="1"/>
            </p:cNvSpPr>
            <p:nvPr/>
          </p:nvSpPr>
          <p:spPr bwMode="auto">
            <a:xfrm>
              <a:off x="6268" y="2521"/>
              <a:ext cx="530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34159" name="Oval 15"/>
            <p:cNvSpPr>
              <a:spLocks noChangeArrowheads="1"/>
            </p:cNvSpPr>
            <p:nvPr/>
          </p:nvSpPr>
          <p:spPr bwMode="auto">
            <a:xfrm>
              <a:off x="5641" y="2027"/>
              <a:ext cx="720" cy="7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4160" name="Rectangle 16"/>
            <p:cNvSpPr>
              <a:spLocks noChangeArrowheads="1"/>
            </p:cNvSpPr>
            <p:nvPr/>
          </p:nvSpPr>
          <p:spPr bwMode="auto">
            <a:xfrm rot="-5400000">
              <a:off x="3586" y="2242"/>
              <a:ext cx="84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4161" name="Rectangle 17"/>
            <p:cNvSpPr>
              <a:spLocks noChangeArrowheads="1"/>
            </p:cNvSpPr>
            <p:nvPr/>
          </p:nvSpPr>
          <p:spPr bwMode="auto">
            <a:xfrm>
              <a:off x="4561" y="727"/>
              <a:ext cx="84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4162" name="Line 18"/>
            <p:cNvSpPr>
              <a:spLocks noChangeShapeType="1"/>
            </p:cNvSpPr>
            <p:nvPr/>
          </p:nvSpPr>
          <p:spPr bwMode="auto">
            <a:xfrm rot="5400000">
              <a:off x="3170" y="2389"/>
              <a:ext cx="915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63" name="Text Box 19"/>
            <p:cNvSpPr txBox="1">
              <a:spLocks noChangeArrowheads="1"/>
            </p:cNvSpPr>
            <p:nvPr/>
          </p:nvSpPr>
          <p:spPr bwMode="auto">
            <a:xfrm>
              <a:off x="3119" y="1668"/>
              <a:ext cx="642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rgbClr val="FF0000"/>
                  </a:solidFill>
                  <a:ea typeface="隶书" panose="02010509060101010101" pitchFamily="49" charset="-122"/>
                </a:rPr>
                <a:t>3</a:t>
              </a:r>
              <a:endParaRPr lang="en-US" altLang="zh-CN" sz="2400" i="1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4164" name="Text Box 20"/>
            <p:cNvSpPr txBox="1">
              <a:spLocks noChangeArrowheads="1"/>
            </p:cNvSpPr>
            <p:nvPr/>
          </p:nvSpPr>
          <p:spPr bwMode="auto">
            <a:xfrm>
              <a:off x="6398" y="2010"/>
              <a:ext cx="1238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a typeface="微软雅黑" panose="020B0503020204020204" pitchFamily="34" charset="-122"/>
                </a:rPr>
                <a:t>90 V</a:t>
              </a:r>
            </a:p>
          </p:txBody>
        </p:sp>
        <p:sp>
          <p:nvSpPr>
            <p:cNvPr id="134165" name="Text Box 21"/>
            <p:cNvSpPr txBox="1">
              <a:spLocks noChangeArrowheads="1"/>
            </p:cNvSpPr>
            <p:nvPr/>
          </p:nvSpPr>
          <p:spPr bwMode="auto">
            <a:xfrm>
              <a:off x="58" y="2010"/>
              <a:ext cx="1478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a typeface="微软雅黑" panose="020B0503020204020204" pitchFamily="34" charset="-122"/>
                </a:rPr>
                <a:t>140 V</a:t>
              </a:r>
            </a:p>
          </p:txBody>
        </p:sp>
        <p:sp>
          <p:nvSpPr>
            <p:cNvPr id="134166" name="Rectangle 22"/>
            <p:cNvSpPr>
              <a:spLocks noChangeArrowheads="1"/>
            </p:cNvSpPr>
            <p:nvPr/>
          </p:nvSpPr>
          <p:spPr bwMode="auto">
            <a:xfrm>
              <a:off x="2321" y="0"/>
              <a:ext cx="1260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a typeface="微软雅黑" panose="020B0503020204020204" pitchFamily="34" charset="-122"/>
                </a:rPr>
                <a:t>20 </a:t>
              </a:r>
              <a:r>
                <a:rPr lang="en-US" altLang="zh-CN" sz="240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34167" name="Rectangle 23"/>
            <p:cNvSpPr>
              <a:spLocks noChangeArrowheads="1"/>
            </p:cNvSpPr>
            <p:nvPr/>
          </p:nvSpPr>
          <p:spPr bwMode="auto">
            <a:xfrm>
              <a:off x="4521" y="-30"/>
              <a:ext cx="1020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a typeface="微软雅黑" panose="020B0503020204020204" pitchFamily="34" charset="-122"/>
                </a:rPr>
                <a:t>5 </a:t>
              </a:r>
              <a:r>
                <a:rPr lang="en-US" altLang="zh-CN" sz="240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34168" name="Rectangle 24"/>
            <p:cNvSpPr>
              <a:spLocks noChangeArrowheads="1"/>
            </p:cNvSpPr>
            <p:nvPr/>
          </p:nvSpPr>
          <p:spPr bwMode="auto">
            <a:xfrm>
              <a:off x="4037" y="1884"/>
              <a:ext cx="1028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a typeface="微软雅黑" panose="020B0503020204020204" pitchFamily="34" charset="-122"/>
                </a:rPr>
                <a:t>6 </a:t>
              </a:r>
              <a:r>
                <a:rPr lang="en-US" altLang="zh-CN" sz="2400" dirty="0"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</a:p>
          </p:txBody>
        </p:sp>
      </p:grpSp>
      <p:sp>
        <p:nvSpPr>
          <p:cNvPr id="134170" name="Text Box 40"/>
          <p:cNvSpPr txBox="1">
            <a:spLocks noChangeArrowheads="1"/>
          </p:cNvSpPr>
          <p:nvPr/>
        </p:nvSpPr>
        <p:spPr bwMode="auto">
          <a:xfrm>
            <a:off x="1403350" y="1700213"/>
            <a:ext cx="81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i="1" dirty="0">
                <a:solidFill>
                  <a:srgbClr val="6600FF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6600FF"/>
                </a:solidFill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34171" name="Text Box 41"/>
          <p:cNvSpPr txBox="1">
            <a:spLocks noChangeArrowheads="1"/>
          </p:cNvSpPr>
          <p:nvPr/>
        </p:nvSpPr>
        <p:spPr bwMode="auto">
          <a:xfrm>
            <a:off x="3467100" y="1700213"/>
            <a:ext cx="81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i="1" dirty="0">
                <a:solidFill>
                  <a:srgbClr val="6600FF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rgbClr val="6600FF"/>
                </a:solidFill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rgbClr val="6600FF"/>
              </a:solidFill>
              <a:ea typeface="微软雅黑" panose="020B0503020204020204" pitchFamily="34" charset="-122"/>
            </a:endParaRPr>
          </a:p>
        </p:txBody>
      </p:sp>
      <p:sp>
        <p:nvSpPr>
          <p:cNvPr id="134172" name="Line 53"/>
          <p:cNvSpPr>
            <a:spLocks noChangeShapeType="1"/>
          </p:cNvSpPr>
          <p:nvPr/>
        </p:nvSpPr>
        <p:spPr bwMode="auto">
          <a:xfrm>
            <a:off x="1763713" y="1916113"/>
            <a:ext cx="592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73" name="Line 54"/>
          <p:cNvSpPr>
            <a:spLocks noChangeShapeType="1"/>
          </p:cNvSpPr>
          <p:nvPr/>
        </p:nvSpPr>
        <p:spPr bwMode="auto">
          <a:xfrm flipH="1">
            <a:off x="2916238" y="1916113"/>
            <a:ext cx="49212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8063" name="Group 63"/>
          <p:cNvGrpSpPr>
            <a:grpSpLocks/>
          </p:cNvGrpSpPr>
          <p:nvPr/>
        </p:nvGrpSpPr>
        <p:grpSpPr bwMode="auto">
          <a:xfrm>
            <a:off x="1692275" y="2349500"/>
            <a:ext cx="1798638" cy="647700"/>
            <a:chOff x="1066" y="1480"/>
            <a:chExt cx="1133" cy="408"/>
          </a:xfrm>
        </p:grpSpPr>
        <p:sp>
          <p:nvSpPr>
            <p:cNvPr id="134175" name="Freeform 57"/>
            <p:cNvSpPr>
              <a:spLocks/>
            </p:cNvSpPr>
            <p:nvPr/>
          </p:nvSpPr>
          <p:spPr bwMode="auto">
            <a:xfrm>
              <a:off x="1066" y="1480"/>
              <a:ext cx="272" cy="408"/>
            </a:xfrm>
            <a:custGeom>
              <a:avLst/>
              <a:gdLst>
                <a:gd name="T0" fmla="*/ 0 w 370"/>
                <a:gd name="T1" fmla="*/ 0 h 408"/>
                <a:gd name="T2" fmla="*/ 267 w 370"/>
                <a:gd name="T3" fmla="*/ 227 h 408"/>
                <a:gd name="T4" fmla="*/ 33 w 370"/>
                <a:gd name="T5" fmla="*/ 408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0" h="408">
                  <a:moveTo>
                    <a:pt x="0" y="0"/>
                  </a:moveTo>
                  <a:cubicBezTo>
                    <a:pt x="178" y="79"/>
                    <a:pt x="356" y="159"/>
                    <a:pt x="363" y="227"/>
                  </a:cubicBezTo>
                  <a:cubicBezTo>
                    <a:pt x="370" y="295"/>
                    <a:pt x="207" y="351"/>
                    <a:pt x="45" y="408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76" name="Freeform 58"/>
            <p:cNvSpPr>
              <a:spLocks/>
            </p:cNvSpPr>
            <p:nvPr/>
          </p:nvSpPr>
          <p:spPr bwMode="auto">
            <a:xfrm flipH="1">
              <a:off x="2018" y="1480"/>
              <a:ext cx="181" cy="408"/>
            </a:xfrm>
            <a:custGeom>
              <a:avLst/>
              <a:gdLst>
                <a:gd name="T0" fmla="*/ 0 w 370"/>
                <a:gd name="T1" fmla="*/ 0 h 408"/>
                <a:gd name="T2" fmla="*/ 178 w 370"/>
                <a:gd name="T3" fmla="*/ 227 h 408"/>
                <a:gd name="T4" fmla="*/ 22 w 370"/>
                <a:gd name="T5" fmla="*/ 408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0" h="408">
                  <a:moveTo>
                    <a:pt x="0" y="0"/>
                  </a:moveTo>
                  <a:cubicBezTo>
                    <a:pt x="178" y="79"/>
                    <a:pt x="356" y="159"/>
                    <a:pt x="363" y="227"/>
                  </a:cubicBezTo>
                  <a:cubicBezTo>
                    <a:pt x="370" y="295"/>
                    <a:pt x="207" y="351"/>
                    <a:pt x="45" y="408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060" name="Text Box 60"/>
          <p:cNvSpPr txBox="1">
            <a:spLocks noChangeArrowheads="1"/>
          </p:cNvSpPr>
          <p:nvPr/>
        </p:nvSpPr>
        <p:spPr bwMode="auto">
          <a:xfrm>
            <a:off x="1116013" y="3789363"/>
            <a:ext cx="266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1 </a:t>
            </a:r>
            <a:r>
              <a:rPr lang="en-US" altLang="zh-CN" sz="2600" dirty="0">
                <a:solidFill>
                  <a:srgbClr val="0000FF"/>
                </a:solidFill>
                <a:ea typeface="微软雅黑" panose="020B0503020204020204" pitchFamily="34" charset="-122"/>
              </a:rPr>
              <a:t>+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– I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3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=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0</a:t>
            </a:r>
            <a:endParaRPr lang="en-US" altLang="zh-CN" sz="2600" i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128061" name="Text Box 61"/>
          <p:cNvSpPr txBox="1">
            <a:spLocks noChangeArrowheads="1"/>
          </p:cNvSpPr>
          <p:nvPr/>
        </p:nvSpPr>
        <p:spPr bwMode="auto">
          <a:xfrm>
            <a:off x="1042988" y="4452938"/>
            <a:ext cx="3168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20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1 </a:t>
            </a:r>
            <a:r>
              <a:rPr lang="en-US" altLang="zh-CN" sz="2600" dirty="0">
                <a:solidFill>
                  <a:srgbClr val="0000FF"/>
                </a:solidFill>
                <a:ea typeface="微软雅黑" panose="020B0503020204020204" pitchFamily="34" charset="-122"/>
              </a:rPr>
              <a:t>+ 6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3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=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140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endParaRPr lang="en-US" altLang="zh-CN" sz="2600" i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128062" name="Text Box 62"/>
          <p:cNvSpPr txBox="1">
            <a:spLocks noChangeArrowheads="1"/>
          </p:cNvSpPr>
          <p:nvPr/>
        </p:nvSpPr>
        <p:spPr bwMode="auto">
          <a:xfrm>
            <a:off x="1042988" y="5084763"/>
            <a:ext cx="3168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5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2 </a:t>
            </a:r>
            <a:r>
              <a:rPr lang="en-US" altLang="zh-CN" sz="2600" dirty="0">
                <a:solidFill>
                  <a:srgbClr val="0000FF"/>
                </a:solidFill>
                <a:ea typeface="微软雅黑" panose="020B0503020204020204" pitchFamily="34" charset="-122"/>
              </a:rPr>
              <a:t>+ 6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3 </a:t>
            </a:r>
            <a:r>
              <a:rPr lang="en-US" altLang="zh-CN" sz="2600" i="1" dirty="0">
                <a:solidFill>
                  <a:srgbClr val="0000FF"/>
                </a:solidFill>
                <a:ea typeface="隶书" panose="02010509060101010101" pitchFamily="49" charset="-122"/>
              </a:rPr>
              <a:t>= </a:t>
            </a:r>
            <a:r>
              <a:rPr lang="en-US" altLang="zh-CN" sz="2600" dirty="0">
                <a:solidFill>
                  <a:srgbClr val="0000FF"/>
                </a:solidFill>
                <a:ea typeface="隶书" panose="02010509060101010101" pitchFamily="49" charset="-122"/>
              </a:rPr>
              <a:t>90</a:t>
            </a:r>
            <a:r>
              <a:rPr lang="en-US" altLang="zh-CN" sz="2600" baseline="-25000" dirty="0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  <a:endParaRPr lang="en-US" altLang="zh-CN" sz="2600" i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2806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82525"/>
              </p:ext>
            </p:extLst>
          </p:nvPr>
        </p:nvGraphicFramePr>
        <p:xfrm>
          <a:off x="5010150" y="3871119"/>
          <a:ext cx="23050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50" name="Mathcad" r:id="rId3" imgW="942975" imgH="676275" progId="Mathcad">
                  <p:embed/>
                </p:oleObj>
              </mc:Choice>
              <mc:Fallback>
                <p:oleObj name="Mathcad" r:id="rId3" imgW="942975" imgH="676275" progId="Mathcad">
                  <p:embed/>
                  <p:pic>
                    <p:nvPicPr>
                      <p:cNvPr id="12806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871119"/>
                        <a:ext cx="230505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4182" name="Rectangle 6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24750" y="0"/>
            <a:ext cx="1619250" cy="549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72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0" grpId="0" autoUpdateAnimBg="0"/>
      <p:bldP spid="128061" grpId="0" autoUpdateAnimBg="0"/>
      <p:bldP spid="1280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2.1 电阻串并联联接的等效变换</a:t>
            </a:r>
          </a:p>
        </p:txBody>
      </p:sp>
      <p:sp>
        <p:nvSpPr>
          <p:cNvPr id="420872" name="Text Box 8"/>
          <p:cNvSpPr txBox="1">
            <a:spLocks noChangeArrowheads="1"/>
          </p:cNvSpPr>
          <p:nvPr/>
        </p:nvSpPr>
        <p:spPr bwMode="auto">
          <a:xfrm>
            <a:off x="0" y="533400"/>
            <a:ext cx="312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电阻串联</a:t>
            </a:r>
          </a:p>
        </p:txBody>
      </p:sp>
      <p:grpSp>
        <p:nvGrpSpPr>
          <p:cNvPr id="420873" name="Group 9"/>
          <p:cNvGrpSpPr>
            <a:grpSpLocks/>
          </p:cNvGrpSpPr>
          <p:nvPr/>
        </p:nvGrpSpPr>
        <p:grpSpPr bwMode="auto">
          <a:xfrm>
            <a:off x="381000" y="1030288"/>
            <a:ext cx="2293938" cy="2703512"/>
            <a:chOff x="240" y="649"/>
            <a:chExt cx="1445" cy="1703"/>
          </a:xfrm>
        </p:grpSpPr>
        <p:sp>
          <p:nvSpPr>
            <p:cNvPr id="420874" name="Line 10"/>
            <p:cNvSpPr>
              <a:spLocks noChangeShapeType="1"/>
            </p:cNvSpPr>
            <p:nvPr/>
          </p:nvSpPr>
          <p:spPr bwMode="auto">
            <a:xfrm>
              <a:off x="528" y="2313"/>
              <a:ext cx="784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875" name="Line 11"/>
            <p:cNvSpPr>
              <a:spLocks noChangeShapeType="1"/>
            </p:cNvSpPr>
            <p:nvPr/>
          </p:nvSpPr>
          <p:spPr bwMode="auto">
            <a:xfrm>
              <a:off x="1296" y="1024"/>
              <a:ext cx="0" cy="234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876" name="Rectangle 12"/>
            <p:cNvSpPr>
              <a:spLocks noChangeArrowheads="1"/>
            </p:cNvSpPr>
            <p:nvPr/>
          </p:nvSpPr>
          <p:spPr bwMode="auto">
            <a:xfrm>
              <a:off x="1376" y="1257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877" name="Rectangle 13"/>
            <p:cNvSpPr>
              <a:spLocks noChangeArrowheads="1"/>
            </p:cNvSpPr>
            <p:nvPr/>
          </p:nvSpPr>
          <p:spPr bwMode="auto">
            <a:xfrm rot="-10800000">
              <a:off x="1235" y="1257"/>
              <a:ext cx="109" cy="227"/>
            </a:xfrm>
            <a:prstGeom prst="rect">
              <a:avLst/>
            </a:prstGeom>
            <a:noFill/>
            <a:ln w="39751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</a:extLst>
          </p:spPr>
          <p:txBody>
            <a:bodyPr rot="10800000"/>
            <a:lstStyle/>
            <a:p>
              <a:pPr>
                <a:spcBef>
                  <a:spcPct val="0"/>
                </a:spcBef>
              </a:pPr>
              <a:endPara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878" name="Rectangle 14"/>
            <p:cNvSpPr>
              <a:spLocks noChangeArrowheads="1"/>
            </p:cNvSpPr>
            <p:nvPr/>
          </p:nvSpPr>
          <p:spPr bwMode="auto">
            <a:xfrm>
              <a:off x="929" y="1177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879" name="Line 15"/>
            <p:cNvSpPr>
              <a:spLocks noChangeShapeType="1"/>
            </p:cNvSpPr>
            <p:nvPr/>
          </p:nvSpPr>
          <p:spPr bwMode="auto">
            <a:xfrm rot="5400000" flipH="1" flipV="1">
              <a:off x="798" y="803"/>
              <a:ext cx="0" cy="3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880" name="Line 16"/>
            <p:cNvSpPr>
              <a:spLocks noChangeShapeType="1"/>
            </p:cNvSpPr>
            <p:nvPr/>
          </p:nvSpPr>
          <p:spPr bwMode="auto">
            <a:xfrm flipH="1" flipV="1">
              <a:off x="528" y="1017"/>
              <a:ext cx="768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881" name="Rectangle 17"/>
            <p:cNvSpPr>
              <a:spLocks noChangeArrowheads="1"/>
            </p:cNvSpPr>
            <p:nvPr/>
          </p:nvSpPr>
          <p:spPr bwMode="auto">
            <a:xfrm>
              <a:off x="369" y="15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en-US" altLang="zh-CN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882" name="Rectangle 18"/>
            <p:cNvSpPr>
              <a:spLocks noChangeArrowheads="1"/>
            </p:cNvSpPr>
            <p:nvPr/>
          </p:nvSpPr>
          <p:spPr bwMode="auto">
            <a:xfrm>
              <a:off x="1344" y="183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20883" name="Rectangle 19"/>
            <p:cNvSpPr>
              <a:spLocks noChangeArrowheads="1"/>
            </p:cNvSpPr>
            <p:nvPr/>
          </p:nvSpPr>
          <p:spPr bwMode="auto">
            <a:xfrm>
              <a:off x="911" y="1753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20884" name="Rectangle 20"/>
            <p:cNvSpPr>
              <a:spLocks noChangeArrowheads="1"/>
            </p:cNvSpPr>
            <p:nvPr/>
          </p:nvSpPr>
          <p:spPr bwMode="auto">
            <a:xfrm>
              <a:off x="726" y="649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420885" name="Text Box 21"/>
            <p:cNvSpPr txBox="1">
              <a:spLocks noChangeArrowheads="1"/>
            </p:cNvSpPr>
            <p:nvPr/>
          </p:nvSpPr>
          <p:spPr bwMode="auto">
            <a:xfrm>
              <a:off x="854" y="1017"/>
              <a:ext cx="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420886" name="Text Box 22"/>
            <p:cNvSpPr txBox="1">
              <a:spLocks noChangeArrowheads="1"/>
            </p:cNvSpPr>
            <p:nvPr/>
          </p:nvSpPr>
          <p:spPr bwMode="auto">
            <a:xfrm>
              <a:off x="960" y="1401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–</a:t>
              </a:r>
              <a:endPara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887" name="Text Box 23"/>
            <p:cNvSpPr txBox="1">
              <a:spLocks noChangeArrowheads="1"/>
            </p:cNvSpPr>
            <p:nvPr/>
          </p:nvSpPr>
          <p:spPr bwMode="auto">
            <a:xfrm>
              <a:off x="240" y="1017"/>
              <a:ext cx="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420888" name="Text Box 24"/>
            <p:cNvSpPr txBox="1">
              <a:spLocks noChangeArrowheads="1"/>
            </p:cNvSpPr>
            <p:nvPr/>
          </p:nvSpPr>
          <p:spPr bwMode="auto">
            <a:xfrm>
              <a:off x="854" y="1593"/>
              <a:ext cx="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420889" name="Text Box 25"/>
            <p:cNvSpPr txBox="1">
              <a:spLocks noChangeArrowheads="1"/>
            </p:cNvSpPr>
            <p:nvPr/>
          </p:nvSpPr>
          <p:spPr bwMode="auto">
            <a:xfrm>
              <a:off x="384" y="2025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–</a:t>
              </a:r>
              <a:endPara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890" name="Text Box 26"/>
            <p:cNvSpPr txBox="1">
              <a:spLocks noChangeArrowheads="1"/>
            </p:cNvSpPr>
            <p:nvPr/>
          </p:nvSpPr>
          <p:spPr bwMode="auto">
            <a:xfrm>
              <a:off x="960" y="1977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–</a:t>
              </a:r>
              <a:endPara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891" name="Line 27"/>
            <p:cNvSpPr>
              <a:spLocks noChangeShapeType="1"/>
            </p:cNvSpPr>
            <p:nvPr/>
          </p:nvSpPr>
          <p:spPr bwMode="auto">
            <a:xfrm>
              <a:off x="1296" y="2073"/>
              <a:ext cx="0" cy="234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892" name="Line 28"/>
            <p:cNvSpPr>
              <a:spLocks noChangeShapeType="1"/>
            </p:cNvSpPr>
            <p:nvPr/>
          </p:nvSpPr>
          <p:spPr bwMode="auto">
            <a:xfrm>
              <a:off x="1296" y="1497"/>
              <a:ext cx="0" cy="336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893" name="Oval 29"/>
            <p:cNvSpPr>
              <a:spLocks noChangeArrowheads="1"/>
            </p:cNvSpPr>
            <p:nvPr/>
          </p:nvSpPr>
          <p:spPr bwMode="auto">
            <a:xfrm>
              <a:off x="480" y="1009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894" name="Oval 30"/>
            <p:cNvSpPr>
              <a:spLocks noChangeArrowheads="1"/>
            </p:cNvSpPr>
            <p:nvPr/>
          </p:nvSpPr>
          <p:spPr bwMode="auto">
            <a:xfrm>
              <a:off x="480" y="2287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895" name="Rectangle 31"/>
            <p:cNvSpPr>
              <a:spLocks noChangeArrowheads="1"/>
            </p:cNvSpPr>
            <p:nvPr/>
          </p:nvSpPr>
          <p:spPr bwMode="auto">
            <a:xfrm rot="-10800000">
              <a:off x="1235" y="1846"/>
              <a:ext cx="109" cy="227"/>
            </a:xfrm>
            <a:prstGeom prst="rect">
              <a:avLst/>
            </a:prstGeom>
            <a:noFill/>
            <a:ln w="39751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</a:extLst>
          </p:spPr>
          <p:txBody>
            <a:bodyPr rot="10800000"/>
            <a:lstStyle/>
            <a:p>
              <a:pPr>
                <a:spcBef>
                  <a:spcPct val="0"/>
                </a:spcBef>
              </a:pPr>
              <a:endPara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20896" name="Rectangle 32"/>
          <p:cNvSpPr>
            <a:spLocks noChangeArrowheads="1"/>
          </p:cNvSpPr>
          <p:nvPr/>
        </p:nvSpPr>
        <p:spPr bwMode="auto">
          <a:xfrm>
            <a:off x="2971800" y="457200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特点:</a:t>
            </a:r>
          </a:p>
        </p:txBody>
      </p:sp>
      <p:sp>
        <p:nvSpPr>
          <p:cNvPr id="420897" name="Rectangle 33"/>
          <p:cNvSpPr>
            <a:spLocks noChangeArrowheads="1"/>
          </p:cNvSpPr>
          <p:nvPr/>
        </p:nvSpPr>
        <p:spPr bwMode="auto">
          <a:xfrm>
            <a:off x="3352800" y="876300"/>
            <a:ext cx="5791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kumimoji="1" lang="zh-CN" altLang="en-US" sz="2800" dirty="0">
                <a:ea typeface="微软雅黑" panose="020B0503020204020204" pitchFamily="34" charset="-122"/>
              </a:rPr>
              <a:t>各电阻一个接一个地顺序相联； </a:t>
            </a:r>
            <a:r>
              <a:rPr kumimoji="1"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kumimoji="1" lang="zh-CN" altLang="en-US" sz="2800" dirty="0">
                <a:ea typeface="微软雅黑" panose="020B0503020204020204" pitchFamily="34" charset="-122"/>
              </a:rPr>
              <a:t>各电阻中通过同一电流；</a:t>
            </a:r>
          </a:p>
        </p:txBody>
      </p:sp>
      <p:grpSp>
        <p:nvGrpSpPr>
          <p:cNvPr id="420898" name="Group 34"/>
          <p:cNvGrpSpPr>
            <a:grpSpLocks/>
          </p:cNvGrpSpPr>
          <p:nvPr/>
        </p:nvGrpSpPr>
        <p:grpSpPr bwMode="auto">
          <a:xfrm>
            <a:off x="381000" y="3962400"/>
            <a:ext cx="2209800" cy="2093913"/>
            <a:chOff x="240" y="2713"/>
            <a:chExt cx="1392" cy="1319"/>
          </a:xfrm>
        </p:grpSpPr>
        <p:sp>
          <p:nvSpPr>
            <p:cNvPr id="420899" name="Line 35"/>
            <p:cNvSpPr>
              <a:spLocks noChangeShapeType="1"/>
            </p:cNvSpPr>
            <p:nvPr/>
          </p:nvSpPr>
          <p:spPr bwMode="auto">
            <a:xfrm>
              <a:off x="528" y="3993"/>
              <a:ext cx="784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900" name="Rectangle 36"/>
            <p:cNvSpPr>
              <a:spLocks noChangeArrowheads="1"/>
            </p:cNvSpPr>
            <p:nvPr/>
          </p:nvSpPr>
          <p:spPr bwMode="auto">
            <a:xfrm>
              <a:off x="1328" y="3449"/>
              <a:ext cx="3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endPara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901" name="Rectangle 37"/>
            <p:cNvSpPr>
              <a:spLocks noChangeArrowheads="1"/>
            </p:cNvSpPr>
            <p:nvPr/>
          </p:nvSpPr>
          <p:spPr bwMode="auto">
            <a:xfrm rot="-10800000">
              <a:off x="1235" y="3439"/>
              <a:ext cx="109" cy="227"/>
            </a:xfrm>
            <a:prstGeom prst="rect">
              <a:avLst/>
            </a:prstGeom>
            <a:noFill/>
            <a:ln w="39751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</a:extLst>
          </p:spPr>
          <p:txBody>
            <a:bodyPr rot="10800000"/>
            <a:lstStyle/>
            <a:p>
              <a:pPr>
                <a:spcBef>
                  <a:spcPct val="0"/>
                </a:spcBef>
              </a:pPr>
              <a:endPara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902" name="Line 38"/>
            <p:cNvSpPr>
              <a:spLocks noChangeShapeType="1"/>
            </p:cNvSpPr>
            <p:nvPr/>
          </p:nvSpPr>
          <p:spPr bwMode="auto">
            <a:xfrm rot="5400000" flipH="1" flipV="1">
              <a:off x="798" y="2867"/>
              <a:ext cx="0" cy="3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903" name="Line 39"/>
            <p:cNvSpPr>
              <a:spLocks noChangeShapeType="1"/>
            </p:cNvSpPr>
            <p:nvPr/>
          </p:nvSpPr>
          <p:spPr bwMode="auto">
            <a:xfrm flipH="1" flipV="1">
              <a:off x="528" y="3081"/>
              <a:ext cx="768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904" name="Rectangle 40"/>
            <p:cNvSpPr>
              <a:spLocks noChangeArrowheads="1"/>
            </p:cNvSpPr>
            <p:nvPr/>
          </p:nvSpPr>
          <p:spPr bwMode="auto">
            <a:xfrm>
              <a:off x="369" y="340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en-US" altLang="zh-CN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905" name="Rectangle 41"/>
            <p:cNvSpPr>
              <a:spLocks noChangeArrowheads="1"/>
            </p:cNvSpPr>
            <p:nvPr/>
          </p:nvSpPr>
          <p:spPr bwMode="auto">
            <a:xfrm>
              <a:off x="726" y="2713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420906" name="Text Box 42"/>
            <p:cNvSpPr txBox="1">
              <a:spLocks noChangeArrowheads="1"/>
            </p:cNvSpPr>
            <p:nvPr/>
          </p:nvSpPr>
          <p:spPr bwMode="auto">
            <a:xfrm>
              <a:off x="240" y="3081"/>
              <a:ext cx="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420907" name="Text Box 43"/>
            <p:cNvSpPr txBox="1">
              <a:spLocks noChangeArrowheads="1"/>
            </p:cNvSpPr>
            <p:nvPr/>
          </p:nvSpPr>
          <p:spPr bwMode="auto">
            <a:xfrm>
              <a:off x="384" y="3705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–</a:t>
              </a:r>
              <a:endPara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0908" name="Line 44"/>
            <p:cNvSpPr>
              <a:spLocks noChangeShapeType="1"/>
            </p:cNvSpPr>
            <p:nvPr/>
          </p:nvSpPr>
          <p:spPr bwMode="auto">
            <a:xfrm>
              <a:off x="1296" y="3652"/>
              <a:ext cx="0" cy="336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909" name="Oval 45"/>
            <p:cNvSpPr>
              <a:spLocks noChangeArrowheads="1"/>
            </p:cNvSpPr>
            <p:nvPr/>
          </p:nvSpPr>
          <p:spPr bwMode="auto">
            <a:xfrm>
              <a:off x="480" y="3049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910" name="Oval 46"/>
            <p:cNvSpPr>
              <a:spLocks noChangeArrowheads="1"/>
            </p:cNvSpPr>
            <p:nvPr/>
          </p:nvSpPr>
          <p:spPr bwMode="auto">
            <a:xfrm>
              <a:off x="480" y="3967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911" name="Line 47"/>
            <p:cNvSpPr>
              <a:spLocks noChangeShapeType="1"/>
            </p:cNvSpPr>
            <p:nvPr/>
          </p:nvSpPr>
          <p:spPr bwMode="auto">
            <a:xfrm>
              <a:off x="1296" y="3079"/>
              <a:ext cx="0" cy="36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0912" name="AutoShape 48"/>
          <p:cNvSpPr>
            <a:spLocks noChangeArrowheads="1"/>
          </p:cNvSpPr>
          <p:nvPr/>
        </p:nvSpPr>
        <p:spPr bwMode="auto">
          <a:xfrm rot="16200000" flipH="1">
            <a:off x="1731169" y="3860006"/>
            <a:ext cx="604838" cy="504825"/>
          </a:xfrm>
          <a:prstGeom prst="notchedRightArrow">
            <a:avLst>
              <a:gd name="adj1" fmla="val 50000"/>
              <a:gd name="adj2" fmla="val 29953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913" name="Text Box 49"/>
          <p:cNvSpPr txBox="1">
            <a:spLocks noChangeArrowheads="1"/>
          </p:cNvSpPr>
          <p:nvPr/>
        </p:nvSpPr>
        <p:spPr bwMode="auto">
          <a:xfrm>
            <a:off x="3048000" y="1905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等效：</a:t>
            </a:r>
          </a:p>
        </p:txBody>
      </p:sp>
      <p:sp>
        <p:nvSpPr>
          <p:cNvPr id="420916" name="Rectangle 52"/>
          <p:cNvSpPr>
            <a:spLocks noChangeArrowheads="1"/>
          </p:cNvSpPr>
          <p:nvPr/>
        </p:nvSpPr>
        <p:spPr bwMode="auto">
          <a:xfrm>
            <a:off x="4413250" y="1828800"/>
            <a:ext cx="19113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sz="2800" i="1" dirty="0">
                <a:solidFill>
                  <a:srgbClr val="FF3300"/>
                </a:solidFill>
                <a:ea typeface="微软雅黑" panose="020B0503020204020204" pitchFamily="34" charset="-122"/>
              </a:rPr>
              <a:t>R </a:t>
            </a:r>
            <a:r>
              <a:rPr kumimoji="1" lang="en-US" altLang="zh-CN" sz="2800" dirty="0">
                <a:solidFill>
                  <a:srgbClr val="FF3300"/>
                </a:solidFill>
                <a:ea typeface="微软雅黑" panose="020B0503020204020204" pitchFamily="34" charset="-122"/>
              </a:rPr>
              <a:t>=</a:t>
            </a:r>
            <a:r>
              <a:rPr kumimoji="1" lang="en-US" altLang="zh-CN" sz="2800" i="1" dirty="0">
                <a:solidFill>
                  <a:srgbClr val="FF3300"/>
                </a:solidFill>
                <a:ea typeface="微软雅黑" panose="020B0503020204020204" pitchFamily="34" charset="-122"/>
              </a:rPr>
              <a:t>R</a:t>
            </a:r>
            <a:r>
              <a:rPr kumimoji="1" lang="en-US" altLang="zh-CN" sz="2800" baseline="-25000" dirty="0">
                <a:solidFill>
                  <a:srgbClr val="FF3300"/>
                </a:solidFill>
                <a:ea typeface="微软雅黑" panose="020B0503020204020204" pitchFamily="34" charset="-122"/>
              </a:rPr>
              <a:t>1</a:t>
            </a:r>
            <a:r>
              <a:rPr kumimoji="1" lang="en-US" altLang="zh-CN" sz="2800" dirty="0">
                <a:solidFill>
                  <a:srgbClr val="FF3300"/>
                </a:solidFill>
                <a:ea typeface="微软雅黑" panose="020B0503020204020204" pitchFamily="34" charset="-122"/>
              </a:rPr>
              <a:t>+</a:t>
            </a:r>
            <a:r>
              <a:rPr kumimoji="1" lang="en-US" altLang="zh-CN" sz="2800" i="1" dirty="0">
                <a:solidFill>
                  <a:srgbClr val="FF3300"/>
                </a:solidFill>
                <a:ea typeface="微软雅黑" panose="020B0503020204020204" pitchFamily="34" charset="-122"/>
              </a:rPr>
              <a:t>R</a:t>
            </a:r>
            <a:r>
              <a:rPr kumimoji="1" lang="en-US" altLang="zh-CN" sz="2800" baseline="-25000" dirty="0">
                <a:solidFill>
                  <a:srgbClr val="FF3300"/>
                </a:solidFill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20917" name="Text Box 53"/>
          <p:cNvSpPr txBox="1">
            <a:spLocks noChangeArrowheads="1"/>
          </p:cNvSpPr>
          <p:nvPr/>
        </p:nvSpPr>
        <p:spPr bwMode="auto">
          <a:xfrm>
            <a:off x="3048000" y="25908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电压分配关系：</a:t>
            </a:r>
          </a:p>
        </p:txBody>
      </p:sp>
      <p:sp>
        <p:nvSpPr>
          <p:cNvPr id="420918" name="Rectangle 54"/>
          <p:cNvSpPr>
            <a:spLocks noChangeArrowheads="1"/>
          </p:cNvSpPr>
          <p:nvPr/>
        </p:nvSpPr>
        <p:spPr bwMode="auto">
          <a:xfrm>
            <a:off x="3276600" y="3124200"/>
            <a:ext cx="5715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串联电阻上电压与电阻大小成正比。</a:t>
            </a:r>
          </a:p>
        </p:txBody>
      </p:sp>
      <p:sp>
        <p:nvSpPr>
          <p:cNvPr id="420919" name="Rectangle 55"/>
          <p:cNvSpPr>
            <a:spLocks noChangeArrowheads="1"/>
          </p:cNvSpPr>
          <p:nvPr/>
        </p:nvSpPr>
        <p:spPr bwMode="auto">
          <a:xfrm>
            <a:off x="3092450" y="3744913"/>
            <a:ext cx="528955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</a:rPr>
              <a:t>分压公式：</a:t>
            </a:r>
          </a:p>
        </p:txBody>
      </p:sp>
      <p:graphicFrame>
        <p:nvGraphicFramePr>
          <p:cNvPr id="420920" name="Object 56"/>
          <p:cNvGraphicFramePr>
            <a:graphicFrameLocks noChangeAspect="1"/>
          </p:cNvGraphicFramePr>
          <p:nvPr/>
        </p:nvGraphicFramePr>
        <p:xfrm>
          <a:off x="2286000" y="5608638"/>
          <a:ext cx="34020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07" name="Equation" r:id="rId4" imgW="1460160" imgH="431640" progId="Equation.3">
                  <p:embed/>
                </p:oleObj>
              </mc:Choice>
              <mc:Fallback>
                <p:oleObj name="Equation" r:id="rId4" imgW="1460160" imgH="4316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08638"/>
                        <a:ext cx="34020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21" name="Object 57"/>
          <p:cNvGraphicFramePr>
            <a:graphicFrameLocks noChangeAspect="1"/>
          </p:cNvGraphicFramePr>
          <p:nvPr/>
        </p:nvGraphicFramePr>
        <p:xfrm>
          <a:off x="6324600" y="5564188"/>
          <a:ext cx="24384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08" name="公式" r:id="rId6" imgW="1015920" imgH="444240" progId="Equation.3">
                  <p:embed/>
                </p:oleObj>
              </mc:Choice>
              <mc:Fallback>
                <p:oleObj name="公式" r:id="rId6" imgW="1015920" imgH="4442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64188"/>
                        <a:ext cx="24384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22" name="Object 58"/>
          <p:cNvGraphicFramePr>
            <a:graphicFrameLocks noChangeAspect="1"/>
          </p:cNvGraphicFramePr>
          <p:nvPr/>
        </p:nvGraphicFramePr>
        <p:xfrm>
          <a:off x="3276600" y="4267200"/>
          <a:ext cx="5334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09" name="Equation" r:id="rId8" imgW="1803240" imgH="469800" progId="Equation.3">
                  <p:embed/>
                </p:oleObj>
              </mc:Choice>
              <mc:Fallback>
                <p:oleObj name="Equation" r:id="rId8" imgW="1803240" imgH="4698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5334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23" name="AutoShape 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924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925" name="AutoShape 6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0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0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2" grpId="0" autoUpdateAnimBg="0"/>
      <p:bldP spid="420896" grpId="0" build="p" autoUpdateAnimBg="0"/>
      <p:bldP spid="420897" grpId="0" build="p" autoUpdateAnimBg="0"/>
      <p:bldP spid="420913" grpId="0" autoUpdateAnimBg="0"/>
      <p:bldP spid="420916" grpId="0" build="p" autoUpdateAnimBg="0"/>
      <p:bldP spid="420917" grpId="0" autoUpdateAnimBg="0"/>
      <p:bldP spid="420918" grpId="0" autoUpdateAnimBg="0"/>
      <p:bldP spid="42091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41" name="Group 121"/>
          <p:cNvGrpSpPr>
            <a:grpSpLocks/>
          </p:cNvGrpSpPr>
          <p:nvPr/>
        </p:nvGrpSpPr>
        <p:grpSpPr bwMode="auto">
          <a:xfrm>
            <a:off x="152400" y="120650"/>
            <a:ext cx="4248150" cy="5060950"/>
            <a:chOff x="120" y="0"/>
            <a:chExt cx="2676" cy="3188"/>
          </a:xfrm>
        </p:grpSpPr>
        <p:sp>
          <p:nvSpPr>
            <p:cNvPr id="337931" name="Text Box 11"/>
            <p:cNvSpPr txBox="1">
              <a:spLocks noChangeArrowheads="1"/>
            </p:cNvSpPr>
            <p:nvPr/>
          </p:nvSpPr>
          <p:spPr bwMode="auto">
            <a:xfrm>
              <a:off x="1213" y="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3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endPara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7936" name="Rectangle 16"/>
            <p:cNvSpPr>
              <a:spLocks noChangeArrowheads="1"/>
            </p:cNvSpPr>
            <p:nvPr/>
          </p:nvSpPr>
          <p:spPr bwMode="auto">
            <a:xfrm>
              <a:off x="1367" y="286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38040" name="Group 120"/>
            <p:cNvGrpSpPr>
              <a:grpSpLocks/>
            </p:cNvGrpSpPr>
            <p:nvPr/>
          </p:nvGrpSpPr>
          <p:grpSpPr bwMode="auto">
            <a:xfrm>
              <a:off x="120" y="240"/>
              <a:ext cx="2676" cy="2739"/>
              <a:chOff x="120" y="246"/>
              <a:chExt cx="2676" cy="2739"/>
            </a:xfrm>
          </p:grpSpPr>
          <p:sp>
            <p:nvSpPr>
              <p:cNvPr id="337932" name="Text Box 12"/>
              <p:cNvSpPr txBox="1">
                <a:spLocks noChangeArrowheads="1"/>
              </p:cNvSpPr>
              <p:nvPr/>
            </p:nvSpPr>
            <p:spPr bwMode="auto">
              <a:xfrm>
                <a:off x="120" y="117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3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d</a:t>
                </a:r>
                <a:endPara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33" name="Text Box 13"/>
              <p:cNvSpPr txBox="1">
                <a:spLocks noChangeArrowheads="1"/>
              </p:cNvSpPr>
              <p:nvPr/>
            </p:nvSpPr>
            <p:spPr bwMode="auto">
              <a:xfrm>
                <a:off x="2566" y="1145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3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  <a:endPara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37" name="Rectangle 17"/>
              <p:cNvSpPr>
                <a:spLocks noChangeArrowheads="1"/>
              </p:cNvSpPr>
              <p:nvPr/>
            </p:nvSpPr>
            <p:spPr bwMode="auto">
              <a:xfrm>
                <a:off x="1633" y="262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337938" name="Rectangle 18"/>
              <p:cNvSpPr>
                <a:spLocks noChangeArrowheads="1"/>
              </p:cNvSpPr>
              <p:nvPr/>
            </p:nvSpPr>
            <p:spPr bwMode="auto">
              <a:xfrm>
                <a:off x="1152" y="2694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337940" name="Line 20"/>
              <p:cNvSpPr>
                <a:spLocks noChangeShapeType="1"/>
              </p:cNvSpPr>
              <p:nvPr/>
            </p:nvSpPr>
            <p:spPr bwMode="auto">
              <a:xfrm>
                <a:off x="1436" y="929"/>
                <a:ext cx="0" cy="9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41" name="Rectangle 21"/>
              <p:cNvSpPr>
                <a:spLocks noChangeArrowheads="1"/>
              </p:cNvSpPr>
              <p:nvPr/>
            </p:nvSpPr>
            <p:spPr bwMode="auto">
              <a:xfrm>
                <a:off x="1385" y="1250"/>
                <a:ext cx="109" cy="332"/>
              </a:xfrm>
              <a:prstGeom prst="rect">
                <a:avLst/>
              </a:prstGeom>
              <a:solidFill>
                <a:srgbClr val="0066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43" name="Rectangle 23"/>
              <p:cNvSpPr>
                <a:spLocks noChangeArrowheads="1"/>
              </p:cNvSpPr>
              <p:nvPr/>
            </p:nvSpPr>
            <p:spPr bwMode="auto">
              <a:xfrm rot="-2700000">
                <a:off x="692" y="1357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44" name="Rectangle 24"/>
              <p:cNvSpPr>
                <a:spLocks noChangeArrowheads="1"/>
              </p:cNvSpPr>
              <p:nvPr/>
            </p:nvSpPr>
            <p:spPr bwMode="auto">
              <a:xfrm rot="2700000">
                <a:off x="1682" y="1550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4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45" name="Rectangle 25"/>
              <p:cNvSpPr>
                <a:spLocks noChangeArrowheads="1"/>
              </p:cNvSpPr>
              <p:nvPr/>
            </p:nvSpPr>
            <p:spPr bwMode="auto">
              <a:xfrm rot="2700000">
                <a:off x="830" y="87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46" name="Rectangle 26"/>
              <p:cNvSpPr>
                <a:spLocks noChangeArrowheads="1"/>
              </p:cNvSpPr>
              <p:nvPr/>
            </p:nvSpPr>
            <p:spPr bwMode="auto">
              <a:xfrm rot="-2700000">
                <a:off x="1730" y="900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47" name="Line 27"/>
              <p:cNvSpPr>
                <a:spLocks noChangeShapeType="1"/>
              </p:cNvSpPr>
              <p:nvPr/>
            </p:nvSpPr>
            <p:spPr bwMode="auto">
              <a:xfrm flipV="1">
                <a:off x="1440" y="280"/>
                <a:ext cx="0" cy="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48" name="Line 28"/>
              <p:cNvSpPr>
                <a:spLocks noChangeShapeType="1"/>
              </p:cNvSpPr>
              <p:nvPr/>
            </p:nvSpPr>
            <p:spPr bwMode="auto">
              <a:xfrm>
                <a:off x="1440" y="1863"/>
                <a:ext cx="0" cy="5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50" name="Line 30"/>
              <p:cNvSpPr>
                <a:spLocks noChangeShapeType="1"/>
              </p:cNvSpPr>
              <p:nvPr/>
            </p:nvSpPr>
            <p:spPr bwMode="auto">
              <a:xfrm>
                <a:off x="2547" y="1359"/>
                <a:ext cx="0" cy="13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52" name="Line 32"/>
              <p:cNvSpPr>
                <a:spLocks noChangeShapeType="1"/>
              </p:cNvSpPr>
              <p:nvPr/>
            </p:nvSpPr>
            <p:spPr bwMode="auto">
              <a:xfrm>
                <a:off x="1293" y="1193"/>
                <a:ext cx="0" cy="465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53" name="Text Box 33"/>
              <p:cNvSpPr txBox="1">
                <a:spLocks noChangeArrowheads="1"/>
              </p:cNvSpPr>
              <p:nvPr/>
            </p:nvSpPr>
            <p:spPr bwMode="auto">
              <a:xfrm>
                <a:off x="2044" y="382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54" name="Text Box 34"/>
              <p:cNvSpPr txBox="1">
                <a:spLocks noChangeArrowheads="1"/>
              </p:cNvSpPr>
              <p:nvPr/>
            </p:nvSpPr>
            <p:spPr bwMode="auto">
              <a:xfrm>
                <a:off x="2181" y="1658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4</a:t>
                </a:r>
                <a:endPara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55" name="Text Box 35"/>
              <p:cNvSpPr txBox="1">
                <a:spLocks noChangeArrowheads="1"/>
              </p:cNvSpPr>
              <p:nvPr/>
            </p:nvSpPr>
            <p:spPr bwMode="auto">
              <a:xfrm>
                <a:off x="1152" y="771"/>
                <a:ext cx="32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</a:t>
                </a:r>
                <a:endPara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56" name="Line 36"/>
              <p:cNvSpPr>
                <a:spLocks noChangeShapeType="1"/>
              </p:cNvSpPr>
              <p:nvPr/>
            </p:nvSpPr>
            <p:spPr bwMode="auto">
              <a:xfrm>
                <a:off x="345" y="1359"/>
                <a:ext cx="0" cy="13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57" name="Line 37"/>
              <p:cNvSpPr>
                <a:spLocks noChangeShapeType="1"/>
              </p:cNvSpPr>
              <p:nvPr/>
            </p:nvSpPr>
            <p:spPr bwMode="auto">
              <a:xfrm flipH="1" flipV="1">
                <a:off x="793" y="2646"/>
                <a:ext cx="40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58" name="Text Box 38"/>
              <p:cNvSpPr txBox="1">
                <a:spLocks noChangeArrowheads="1"/>
              </p:cNvSpPr>
              <p:nvPr/>
            </p:nvSpPr>
            <p:spPr bwMode="auto">
              <a:xfrm>
                <a:off x="385" y="750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59" name="Text Box 39"/>
              <p:cNvSpPr txBox="1">
                <a:spLocks noChangeArrowheads="1"/>
              </p:cNvSpPr>
              <p:nvPr/>
            </p:nvSpPr>
            <p:spPr bwMode="auto">
              <a:xfrm>
                <a:off x="453" y="1878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60" name="Text Box 40"/>
              <p:cNvSpPr txBox="1">
                <a:spLocks noChangeArrowheads="1"/>
              </p:cNvSpPr>
              <p:nvPr/>
            </p:nvSpPr>
            <p:spPr bwMode="auto">
              <a:xfrm>
                <a:off x="565" y="2463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endPara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7961" name="Group 41"/>
              <p:cNvGrpSpPr>
                <a:grpSpLocks/>
              </p:cNvGrpSpPr>
              <p:nvPr/>
            </p:nvGrpSpPr>
            <p:grpSpPr bwMode="auto">
              <a:xfrm>
                <a:off x="2011" y="424"/>
                <a:ext cx="119" cy="936"/>
                <a:chOff x="2155" y="766"/>
                <a:chExt cx="119" cy="936"/>
              </a:xfrm>
            </p:grpSpPr>
            <p:sp>
              <p:nvSpPr>
                <p:cNvPr id="337962" name="Line 42"/>
                <p:cNvSpPr>
                  <a:spLocks noChangeShapeType="1"/>
                </p:cNvSpPr>
                <p:nvPr/>
              </p:nvSpPr>
              <p:spPr bwMode="auto">
                <a:xfrm rot="-2700000">
                  <a:off x="2188" y="766"/>
                  <a:ext cx="0" cy="9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7963" name="Rectangle 43"/>
                <p:cNvSpPr>
                  <a:spLocks noChangeArrowheads="1"/>
                </p:cNvSpPr>
                <p:nvPr/>
              </p:nvSpPr>
              <p:spPr bwMode="auto">
                <a:xfrm rot="-2700000">
                  <a:off x="2155" y="1077"/>
                  <a:ext cx="119" cy="350"/>
                </a:xfrm>
                <a:prstGeom prst="rect">
                  <a:avLst/>
                </a:prstGeom>
                <a:solidFill>
                  <a:srgbClr val="006699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7964" name="Line 44"/>
              <p:cNvSpPr>
                <a:spLocks noChangeShapeType="1"/>
              </p:cNvSpPr>
              <p:nvPr/>
            </p:nvSpPr>
            <p:spPr bwMode="auto">
              <a:xfrm flipH="1" flipV="1">
                <a:off x="1440" y="282"/>
                <a:ext cx="324" cy="3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65" name="Line 45"/>
              <p:cNvSpPr>
                <a:spLocks noChangeShapeType="1"/>
              </p:cNvSpPr>
              <p:nvPr/>
            </p:nvSpPr>
            <p:spPr bwMode="auto">
              <a:xfrm>
                <a:off x="2352" y="1194"/>
                <a:ext cx="180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7966" name="Group 46"/>
              <p:cNvGrpSpPr>
                <a:grpSpLocks/>
              </p:cNvGrpSpPr>
              <p:nvPr/>
            </p:nvGrpSpPr>
            <p:grpSpPr bwMode="auto">
              <a:xfrm>
                <a:off x="1692" y="1638"/>
                <a:ext cx="540" cy="540"/>
                <a:chOff x="816" y="996"/>
                <a:chExt cx="516" cy="516"/>
              </a:xfrm>
            </p:grpSpPr>
            <p:sp>
              <p:nvSpPr>
                <p:cNvPr id="33796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816" y="996"/>
                  <a:ext cx="516" cy="5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7968" name="Rectangle 48"/>
                <p:cNvSpPr>
                  <a:spLocks noChangeArrowheads="1"/>
                </p:cNvSpPr>
                <p:nvPr/>
              </p:nvSpPr>
              <p:spPr bwMode="auto">
                <a:xfrm rot="-8100000">
                  <a:off x="1004" y="1102"/>
                  <a:ext cx="99" cy="342"/>
                </a:xfrm>
                <a:prstGeom prst="rect">
                  <a:avLst/>
                </a:prstGeom>
                <a:solidFill>
                  <a:srgbClr val="006699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7969" name="Line 49"/>
              <p:cNvSpPr>
                <a:spLocks noChangeShapeType="1"/>
              </p:cNvSpPr>
              <p:nvPr/>
            </p:nvSpPr>
            <p:spPr bwMode="auto">
              <a:xfrm flipV="1">
                <a:off x="2219" y="1362"/>
                <a:ext cx="289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70" name="Line 50"/>
              <p:cNvSpPr>
                <a:spLocks noChangeShapeType="1"/>
              </p:cNvSpPr>
              <p:nvPr/>
            </p:nvSpPr>
            <p:spPr bwMode="auto">
              <a:xfrm flipH="1">
                <a:off x="1428" y="2153"/>
                <a:ext cx="289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7971" name="Group 51"/>
              <p:cNvGrpSpPr>
                <a:grpSpLocks/>
              </p:cNvGrpSpPr>
              <p:nvPr/>
            </p:nvGrpSpPr>
            <p:grpSpPr bwMode="auto">
              <a:xfrm>
                <a:off x="648" y="534"/>
                <a:ext cx="516" cy="516"/>
                <a:chOff x="816" y="996"/>
                <a:chExt cx="516" cy="516"/>
              </a:xfrm>
            </p:grpSpPr>
            <p:sp>
              <p:nvSpPr>
                <p:cNvPr id="33797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816" y="996"/>
                  <a:ext cx="516" cy="5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7973" name="Rectangle 53"/>
                <p:cNvSpPr>
                  <a:spLocks noChangeArrowheads="1"/>
                </p:cNvSpPr>
                <p:nvPr/>
              </p:nvSpPr>
              <p:spPr bwMode="auto">
                <a:xfrm rot="-8100000">
                  <a:off x="1004" y="1102"/>
                  <a:ext cx="99" cy="342"/>
                </a:xfrm>
                <a:prstGeom prst="rect">
                  <a:avLst/>
                </a:prstGeom>
                <a:solidFill>
                  <a:srgbClr val="006699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7974" name="Line 54"/>
              <p:cNvSpPr>
                <a:spLocks noChangeShapeType="1"/>
              </p:cNvSpPr>
              <p:nvPr/>
            </p:nvSpPr>
            <p:spPr bwMode="auto">
              <a:xfrm flipV="1">
                <a:off x="1152" y="270"/>
                <a:ext cx="276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75" name="Line 55"/>
              <p:cNvSpPr>
                <a:spLocks noChangeShapeType="1"/>
              </p:cNvSpPr>
              <p:nvPr/>
            </p:nvSpPr>
            <p:spPr bwMode="auto">
              <a:xfrm flipH="1">
                <a:off x="348" y="1026"/>
                <a:ext cx="324" cy="3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78" name="Line 58"/>
              <p:cNvSpPr>
                <a:spLocks noChangeShapeType="1"/>
              </p:cNvSpPr>
              <p:nvPr/>
            </p:nvSpPr>
            <p:spPr bwMode="auto">
              <a:xfrm rot="-2700000">
                <a:off x="689" y="1199"/>
                <a:ext cx="0" cy="9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79" name="Rectangle 59"/>
              <p:cNvSpPr>
                <a:spLocks noChangeArrowheads="1"/>
              </p:cNvSpPr>
              <p:nvPr/>
            </p:nvSpPr>
            <p:spPr bwMode="auto">
              <a:xfrm rot="-2700000">
                <a:off x="679" y="1563"/>
                <a:ext cx="119" cy="350"/>
              </a:xfrm>
              <a:prstGeom prst="rect">
                <a:avLst/>
              </a:prstGeom>
              <a:solidFill>
                <a:srgbClr val="0066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81" name="Line 61"/>
              <p:cNvSpPr>
                <a:spLocks noChangeShapeType="1"/>
              </p:cNvSpPr>
              <p:nvPr/>
            </p:nvSpPr>
            <p:spPr bwMode="auto">
              <a:xfrm>
                <a:off x="1020" y="2022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83" name="Line 63"/>
              <p:cNvSpPr>
                <a:spLocks noChangeShapeType="1"/>
              </p:cNvSpPr>
              <p:nvPr/>
            </p:nvSpPr>
            <p:spPr bwMode="auto">
              <a:xfrm>
                <a:off x="1944" y="534"/>
                <a:ext cx="432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84" name="Line 64"/>
              <p:cNvSpPr>
                <a:spLocks noChangeShapeType="1"/>
              </p:cNvSpPr>
              <p:nvPr/>
            </p:nvSpPr>
            <p:spPr bwMode="auto">
              <a:xfrm flipV="1">
                <a:off x="1903" y="1863"/>
                <a:ext cx="305" cy="31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85" name="Line 65"/>
              <p:cNvSpPr>
                <a:spLocks noChangeShapeType="1"/>
              </p:cNvSpPr>
              <p:nvPr/>
            </p:nvSpPr>
            <p:spPr bwMode="auto">
              <a:xfrm>
                <a:off x="576" y="1830"/>
                <a:ext cx="325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86" name="Line 66"/>
              <p:cNvSpPr>
                <a:spLocks noChangeShapeType="1"/>
              </p:cNvSpPr>
              <p:nvPr/>
            </p:nvSpPr>
            <p:spPr bwMode="auto">
              <a:xfrm flipV="1">
                <a:off x="624" y="582"/>
                <a:ext cx="264" cy="2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87" name="Oval 67"/>
              <p:cNvSpPr>
                <a:spLocks noChangeArrowheads="1"/>
              </p:cNvSpPr>
              <p:nvPr/>
            </p:nvSpPr>
            <p:spPr bwMode="auto">
              <a:xfrm>
                <a:off x="1416" y="240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88" name="Oval 68"/>
              <p:cNvSpPr>
                <a:spLocks noChangeArrowheads="1"/>
              </p:cNvSpPr>
              <p:nvPr/>
            </p:nvSpPr>
            <p:spPr bwMode="auto">
              <a:xfrm>
                <a:off x="2508" y="133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89" name="Oval 69"/>
              <p:cNvSpPr>
                <a:spLocks noChangeArrowheads="1"/>
              </p:cNvSpPr>
              <p:nvPr/>
            </p:nvSpPr>
            <p:spPr bwMode="auto">
              <a:xfrm>
                <a:off x="1404" y="24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90" name="Oval 70"/>
              <p:cNvSpPr>
                <a:spLocks noChangeArrowheads="1"/>
              </p:cNvSpPr>
              <p:nvPr/>
            </p:nvSpPr>
            <p:spPr bwMode="auto">
              <a:xfrm>
                <a:off x="324" y="133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91" name="Oval 71"/>
              <p:cNvSpPr>
                <a:spLocks noChangeArrowheads="1"/>
              </p:cNvSpPr>
              <p:nvPr/>
            </p:nvSpPr>
            <p:spPr bwMode="auto">
              <a:xfrm rot="5400000">
                <a:off x="1356" y="2595"/>
                <a:ext cx="261" cy="290"/>
              </a:xfrm>
              <a:prstGeom prst="ellipse">
                <a:avLst/>
              </a:prstGeom>
              <a:solidFill>
                <a:srgbClr val="006699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92" name="Line 72"/>
              <p:cNvSpPr>
                <a:spLocks noChangeShapeType="1"/>
              </p:cNvSpPr>
              <p:nvPr/>
            </p:nvSpPr>
            <p:spPr bwMode="auto">
              <a:xfrm rot="5400000">
                <a:off x="2083" y="2293"/>
                <a:ext cx="2" cy="8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93" name="Text Box 73"/>
              <p:cNvSpPr txBox="1">
                <a:spLocks noChangeArrowheads="1"/>
              </p:cNvSpPr>
              <p:nvPr/>
            </p:nvSpPr>
            <p:spPr bwMode="auto">
              <a:xfrm>
                <a:off x="1394" y="2315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94" name="Text Box 74"/>
              <p:cNvSpPr txBox="1">
                <a:spLocks noChangeArrowheads="1"/>
              </p:cNvSpPr>
              <p:nvPr/>
            </p:nvSpPr>
            <p:spPr bwMode="auto">
              <a:xfrm>
                <a:off x="1440" y="23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3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b</a:t>
                </a:r>
                <a:endParaRPr lang="en-US" altLang="zh-CN" sz="3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7949" name="Line 29"/>
              <p:cNvSpPr>
                <a:spLocks noChangeShapeType="1"/>
              </p:cNvSpPr>
              <p:nvPr/>
            </p:nvSpPr>
            <p:spPr bwMode="auto">
              <a:xfrm flipH="1" flipV="1">
                <a:off x="333" y="2740"/>
                <a:ext cx="1303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024" name="Text Box 104"/>
              <p:cNvSpPr txBox="1">
                <a:spLocks noChangeArrowheads="1"/>
              </p:cNvSpPr>
              <p:nvPr/>
            </p:nvSpPr>
            <p:spPr bwMode="auto">
              <a:xfrm>
                <a:off x="1435" y="1299"/>
                <a:ext cx="45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</a:p>
            </p:txBody>
          </p:sp>
          <p:sp>
            <p:nvSpPr>
              <p:cNvPr id="338036" name="Line 116"/>
              <p:cNvSpPr>
                <a:spLocks noChangeShapeType="1"/>
              </p:cNvSpPr>
              <p:nvPr/>
            </p:nvSpPr>
            <p:spPr bwMode="auto">
              <a:xfrm flipV="1">
                <a:off x="432" y="1878"/>
                <a:ext cx="0" cy="109"/>
              </a:xfrm>
              <a:prstGeom prst="line">
                <a:avLst/>
              </a:prstGeom>
              <a:noFill/>
              <a:ln w="28575">
                <a:solidFill>
                  <a:srgbClr val="99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4552950" y="228600"/>
            <a:ext cx="382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  列结点电流方程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4953000" y="2039938"/>
            <a:ext cx="1244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结点</a:t>
            </a:r>
            <a:r>
              <a:rPr lang="en-US" altLang="zh-CN" b="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4953000" y="1366697"/>
            <a:ext cx="126188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结点</a:t>
            </a:r>
            <a:r>
              <a:rPr lang="en-US" altLang="zh-CN" b="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990600" y="5105400"/>
            <a:ext cx="198278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结点数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=4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支路数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=6</a:t>
            </a:r>
          </a:p>
        </p:txBody>
      </p:sp>
      <p:graphicFrame>
        <p:nvGraphicFramePr>
          <p:cNvPr id="338000" name="Object 80"/>
          <p:cNvGraphicFramePr>
            <a:graphicFrameLocks noChangeAspect="1"/>
          </p:cNvGraphicFramePr>
          <p:nvPr/>
        </p:nvGraphicFramePr>
        <p:xfrm>
          <a:off x="6434138" y="762000"/>
          <a:ext cx="201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68" name="公式" r:id="rId3" imgW="736560" imgH="228600" progId="Equation.3">
                  <p:embed/>
                </p:oleObj>
              </mc:Choice>
              <mc:Fallback>
                <p:oleObj name="公式" r:id="rId3" imgW="736560" imgH="228600" progId="Equation.3">
                  <p:embed/>
                  <p:pic>
                    <p:nvPicPr>
                      <p:cNvPr id="33800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762000"/>
                        <a:ext cx="2012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1" name="Rectangle 81" descr="40%"/>
          <p:cNvSpPr>
            <a:spLocks noChangeArrowheads="1"/>
          </p:cNvSpPr>
          <p:nvPr/>
        </p:nvSpPr>
        <p:spPr bwMode="auto">
          <a:xfrm>
            <a:off x="4953000" y="808038"/>
            <a:ext cx="12618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结点</a:t>
            </a:r>
            <a:r>
              <a:rPr lang="en-US" altLang="zh-CN" b="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338007" name="Object 87"/>
          <p:cNvGraphicFramePr>
            <a:graphicFrameLocks noChangeAspect="1"/>
          </p:cNvGraphicFramePr>
          <p:nvPr/>
        </p:nvGraphicFramePr>
        <p:xfrm>
          <a:off x="5959475" y="3827463"/>
          <a:ext cx="28035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69" name="Equation" r:id="rId5" imgW="1104840" imgH="228600" progId="Equation.3">
                  <p:embed/>
                </p:oleObj>
              </mc:Choice>
              <mc:Fallback>
                <p:oleObj name="Equation" r:id="rId5" imgW="1104840" imgH="228600" progId="Equation.3">
                  <p:embed/>
                  <p:pic>
                    <p:nvPicPr>
                      <p:cNvPr id="33800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3827463"/>
                        <a:ext cx="28035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8" name="Object 88"/>
          <p:cNvGraphicFramePr>
            <a:graphicFrameLocks noChangeAspect="1"/>
          </p:cNvGraphicFramePr>
          <p:nvPr/>
        </p:nvGraphicFramePr>
        <p:xfrm>
          <a:off x="4697413" y="5029200"/>
          <a:ext cx="40655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70" name="Equation" r:id="rId7" imgW="1498320" imgH="228600" progId="Equation.3">
                  <p:embed/>
                </p:oleObj>
              </mc:Choice>
              <mc:Fallback>
                <p:oleObj name="Equation" r:id="rId7" imgW="1498320" imgH="228600" progId="Equation.3">
                  <p:embed/>
                  <p:pic>
                    <p:nvPicPr>
                      <p:cNvPr id="338008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5029200"/>
                        <a:ext cx="40655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9" name="Object 89"/>
          <p:cNvGraphicFramePr>
            <a:graphicFrameLocks noChangeAspect="1"/>
          </p:cNvGraphicFramePr>
          <p:nvPr/>
        </p:nvGraphicFramePr>
        <p:xfrm>
          <a:off x="4729163" y="4419600"/>
          <a:ext cx="40338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71" name="Equation" r:id="rId9" imgW="1473120" imgH="228600" progId="Equation.3">
                  <p:embed/>
                </p:oleObj>
              </mc:Choice>
              <mc:Fallback>
                <p:oleObj name="Equation" r:id="rId9" imgW="1473120" imgH="228600" progId="Equation.3">
                  <p:embed/>
                  <p:pic>
                    <p:nvPicPr>
                      <p:cNvPr id="338009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419600"/>
                        <a:ext cx="40338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0" name="Text Box 90"/>
          <p:cNvSpPr txBox="1">
            <a:spLocks noChangeArrowheads="1"/>
          </p:cNvSpPr>
          <p:nvPr/>
        </p:nvSpPr>
        <p:spPr bwMode="auto">
          <a:xfrm>
            <a:off x="4629150" y="2895600"/>
            <a:ext cx="382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2.  列回路电压方程</a:t>
            </a:r>
          </a:p>
        </p:txBody>
      </p:sp>
      <p:sp>
        <p:nvSpPr>
          <p:cNvPr id="338012" name="Text Box 92"/>
          <p:cNvSpPr txBox="1">
            <a:spLocks noChangeArrowheads="1"/>
          </p:cNvSpPr>
          <p:nvPr/>
        </p:nvSpPr>
        <p:spPr bwMode="auto">
          <a:xfrm>
            <a:off x="4672013" y="5729288"/>
            <a:ext cx="3140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  联立求解得：</a:t>
            </a:r>
          </a:p>
        </p:txBody>
      </p:sp>
      <p:sp>
        <p:nvSpPr>
          <p:cNvPr id="338015" name="Rectangle 95"/>
          <p:cNvSpPr>
            <a:spLocks noGrp="1" noChangeArrowheads="1"/>
          </p:cNvSpPr>
          <p:nvPr>
            <p:ph type="title"/>
          </p:nvPr>
        </p:nvSpPr>
        <p:spPr>
          <a:xfrm>
            <a:off x="0" y="104775"/>
            <a:ext cx="8229600" cy="595313"/>
          </a:xfrm>
        </p:spPr>
        <p:txBody>
          <a:bodyPr/>
          <a:lstStyle/>
          <a:p>
            <a:pPr algn="l"/>
            <a:r>
              <a:rPr lang="zh-CN" altLang="en-US" sz="3300" b="1">
                <a:solidFill>
                  <a:srgbClr val="FFFF99"/>
                </a:solidFill>
              </a:rPr>
              <a:t> </a:t>
            </a:r>
            <a:r>
              <a:rPr lang="zh-CN" altLang="en-US" sz="3300" b="1"/>
              <a:t>例2.4.2</a:t>
            </a:r>
          </a:p>
        </p:txBody>
      </p:sp>
      <p:sp>
        <p:nvSpPr>
          <p:cNvPr id="338022" name="AutoShape 10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23" name="AutoShape 1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8025" name="Object 105"/>
          <p:cNvGraphicFramePr>
            <a:graphicFrameLocks noChangeAspect="1"/>
          </p:cNvGraphicFramePr>
          <p:nvPr/>
        </p:nvGraphicFramePr>
        <p:xfrm>
          <a:off x="6384925" y="1409700"/>
          <a:ext cx="20462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72" name="Equation" r:id="rId11" imgW="749160" imgH="228600" progId="Equation.3">
                  <p:embed/>
                </p:oleObj>
              </mc:Choice>
              <mc:Fallback>
                <p:oleObj name="Equation" r:id="rId11" imgW="749160" imgH="228600" progId="Equation.3">
                  <p:embed/>
                  <p:pic>
                    <p:nvPicPr>
                      <p:cNvPr id="338025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1409700"/>
                        <a:ext cx="20462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6" name="Object 106"/>
          <p:cNvGraphicFramePr>
            <a:graphicFrameLocks noChangeAspect="1"/>
          </p:cNvGraphicFramePr>
          <p:nvPr/>
        </p:nvGraphicFramePr>
        <p:xfrm>
          <a:off x="6486525" y="2036763"/>
          <a:ext cx="1873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73" name="Equation" r:id="rId13" imgW="685800" imgH="215640" progId="Equation.3">
                  <p:embed/>
                </p:oleObj>
              </mc:Choice>
              <mc:Fallback>
                <p:oleObj name="Equation" r:id="rId13" imgW="685800" imgH="215640" progId="Equation.3">
                  <p:embed/>
                  <p:pic>
                    <p:nvPicPr>
                      <p:cNvPr id="338026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2036763"/>
                        <a:ext cx="1873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0" name="Group 110"/>
          <p:cNvGrpSpPr>
            <a:grpSpLocks/>
          </p:cNvGrpSpPr>
          <p:nvPr/>
        </p:nvGrpSpPr>
        <p:grpSpPr bwMode="auto">
          <a:xfrm>
            <a:off x="914400" y="990600"/>
            <a:ext cx="1181100" cy="2578100"/>
            <a:chOff x="576" y="688"/>
            <a:chExt cx="744" cy="1624"/>
          </a:xfrm>
        </p:grpSpPr>
        <p:sp>
          <p:nvSpPr>
            <p:cNvPr id="338027" name="Freeform 107"/>
            <p:cNvSpPr>
              <a:spLocks/>
            </p:cNvSpPr>
            <p:nvPr/>
          </p:nvSpPr>
          <p:spPr bwMode="auto">
            <a:xfrm>
              <a:off x="576" y="688"/>
              <a:ext cx="744" cy="1624"/>
            </a:xfrm>
            <a:custGeom>
              <a:avLst/>
              <a:gdLst>
                <a:gd name="T0" fmla="*/ 0 w 744"/>
                <a:gd name="T1" fmla="*/ 704 h 1624"/>
                <a:gd name="T2" fmla="*/ 528 w 744"/>
                <a:gd name="T3" fmla="*/ 176 h 1624"/>
                <a:gd name="T4" fmla="*/ 672 w 744"/>
                <a:gd name="T5" fmla="*/ 80 h 1624"/>
                <a:gd name="T6" fmla="*/ 720 w 744"/>
                <a:gd name="T7" fmla="*/ 224 h 1624"/>
                <a:gd name="T8" fmla="*/ 720 w 744"/>
                <a:gd name="T9" fmla="*/ 1424 h 1624"/>
                <a:gd name="T10" fmla="*/ 576 w 744"/>
                <a:gd name="T11" fmla="*/ 1424 h 1624"/>
                <a:gd name="T12" fmla="*/ 96 w 744"/>
                <a:gd name="T13" fmla="*/ 896 h 1624"/>
                <a:gd name="T14" fmla="*/ 48 w 744"/>
                <a:gd name="T15" fmla="*/ 848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624">
                  <a:moveTo>
                    <a:pt x="0" y="704"/>
                  </a:moveTo>
                  <a:cubicBezTo>
                    <a:pt x="208" y="492"/>
                    <a:pt x="416" y="280"/>
                    <a:pt x="528" y="176"/>
                  </a:cubicBezTo>
                  <a:cubicBezTo>
                    <a:pt x="640" y="72"/>
                    <a:pt x="640" y="72"/>
                    <a:pt x="672" y="80"/>
                  </a:cubicBezTo>
                  <a:cubicBezTo>
                    <a:pt x="704" y="88"/>
                    <a:pt x="712" y="0"/>
                    <a:pt x="720" y="224"/>
                  </a:cubicBezTo>
                  <a:cubicBezTo>
                    <a:pt x="728" y="448"/>
                    <a:pt x="744" y="1224"/>
                    <a:pt x="720" y="1424"/>
                  </a:cubicBezTo>
                  <a:cubicBezTo>
                    <a:pt x="696" y="1624"/>
                    <a:pt x="680" y="1512"/>
                    <a:pt x="576" y="1424"/>
                  </a:cubicBezTo>
                  <a:cubicBezTo>
                    <a:pt x="472" y="1336"/>
                    <a:pt x="184" y="992"/>
                    <a:pt x="96" y="896"/>
                  </a:cubicBezTo>
                  <a:cubicBezTo>
                    <a:pt x="8" y="800"/>
                    <a:pt x="28" y="824"/>
                    <a:pt x="48" y="848"/>
                  </a:cubicBezTo>
                </a:path>
              </a:pathLst>
            </a:custGeom>
            <a:noFill/>
            <a:ln w="57150" cap="flat" cmpd="sng">
              <a:solidFill>
                <a:srgbClr val="9933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29" name="Line 109"/>
            <p:cNvSpPr>
              <a:spLocks noChangeShapeType="1"/>
            </p:cNvSpPr>
            <p:nvPr/>
          </p:nvSpPr>
          <p:spPr bwMode="auto">
            <a:xfrm flipH="1" flipV="1">
              <a:off x="576" y="1476"/>
              <a:ext cx="40" cy="48"/>
            </a:xfrm>
            <a:prstGeom prst="line">
              <a:avLst/>
            </a:prstGeom>
            <a:noFill/>
            <a:ln w="57150">
              <a:solidFill>
                <a:srgbClr val="99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33" name="Group 113"/>
          <p:cNvGrpSpPr>
            <a:grpSpLocks/>
          </p:cNvGrpSpPr>
          <p:nvPr/>
        </p:nvGrpSpPr>
        <p:grpSpPr bwMode="auto">
          <a:xfrm>
            <a:off x="2362200" y="1016000"/>
            <a:ext cx="1295400" cy="2565400"/>
            <a:chOff x="1520" y="720"/>
            <a:chExt cx="816" cy="1616"/>
          </a:xfrm>
        </p:grpSpPr>
        <p:sp>
          <p:nvSpPr>
            <p:cNvPr id="338031" name="Freeform 111"/>
            <p:cNvSpPr>
              <a:spLocks/>
            </p:cNvSpPr>
            <p:nvPr/>
          </p:nvSpPr>
          <p:spPr bwMode="auto">
            <a:xfrm>
              <a:off x="1520" y="720"/>
              <a:ext cx="816" cy="1616"/>
            </a:xfrm>
            <a:custGeom>
              <a:avLst/>
              <a:gdLst>
                <a:gd name="T0" fmla="*/ 64 w 816"/>
                <a:gd name="T1" fmla="*/ 0 h 1616"/>
                <a:gd name="T2" fmla="*/ 208 w 816"/>
                <a:gd name="T3" fmla="*/ 144 h 1616"/>
                <a:gd name="T4" fmla="*/ 736 w 816"/>
                <a:gd name="T5" fmla="*/ 672 h 1616"/>
                <a:gd name="T6" fmla="*/ 688 w 816"/>
                <a:gd name="T7" fmla="*/ 912 h 1616"/>
                <a:gd name="T8" fmla="*/ 112 w 816"/>
                <a:gd name="T9" fmla="*/ 1536 h 1616"/>
                <a:gd name="T10" fmla="*/ 16 w 816"/>
                <a:gd name="T11" fmla="*/ 1392 h 1616"/>
                <a:gd name="T12" fmla="*/ 16 w 816"/>
                <a:gd name="T13" fmla="*/ 288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616">
                  <a:moveTo>
                    <a:pt x="64" y="0"/>
                  </a:moveTo>
                  <a:cubicBezTo>
                    <a:pt x="80" y="16"/>
                    <a:pt x="96" y="32"/>
                    <a:pt x="208" y="144"/>
                  </a:cubicBezTo>
                  <a:cubicBezTo>
                    <a:pt x="320" y="256"/>
                    <a:pt x="656" y="544"/>
                    <a:pt x="736" y="672"/>
                  </a:cubicBezTo>
                  <a:cubicBezTo>
                    <a:pt x="816" y="800"/>
                    <a:pt x="792" y="768"/>
                    <a:pt x="688" y="912"/>
                  </a:cubicBezTo>
                  <a:cubicBezTo>
                    <a:pt x="584" y="1056"/>
                    <a:pt x="224" y="1456"/>
                    <a:pt x="112" y="1536"/>
                  </a:cubicBezTo>
                  <a:cubicBezTo>
                    <a:pt x="0" y="1616"/>
                    <a:pt x="32" y="1600"/>
                    <a:pt x="16" y="1392"/>
                  </a:cubicBezTo>
                  <a:cubicBezTo>
                    <a:pt x="0" y="1184"/>
                    <a:pt x="8" y="736"/>
                    <a:pt x="16" y="288"/>
                  </a:cubicBezTo>
                </a:path>
              </a:pathLst>
            </a:custGeom>
            <a:noFill/>
            <a:ln w="57150" cap="flat" cmpd="sng">
              <a:solidFill>
                <a:srgbClr val="9933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32" name="Line 112"/>
            <p:cNvSpPr>
              <a:spLocks noChangeShapeType="1"/>
            </p:cNvSpPr>
            <p:nvPr/>
          </p:nvSpPr>
          <p:spPr bwMode="auto">
            <a:xfrm flipV="1">
              <a:off x="1536" y="1008"/>
              <a:ext cx="0" cy="95"/>
            </a:xfrm>
            <a:prstGeom prst="line">
              <a:avLst/>
            </a:prstGeom>
            <a:noFill/>
            <a:ln w="57150">
              <a:solidFill>
                <a:srgbClr val="99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8035" name="Freeform 115"/>
          <p:cNvSpPr>
            <a:spLocks/>
          </p:cNvSpPr>
          <p:nvPr/>
        </p:nvSpPr>
        <p:spPr bwMode="auto">
          <a:xfrm>
            <a:off x="508000" y="2743200"/>
            <a:ext cx="3454400" cy="1625600"/>
          </a:xfrm>
          <a:custGeom>
            <a:avLst/>
            <a:gdLst>
              <a:gd name="T0" fmla="*/ 240 w 2176"/>
              <a:gd name="T1" fmla="*/ 0 h 1024"/>
              <a:gd name="T2" fmla="*/ 1104 w 2176"/>
              <a:gd name="T3" fmla="*/ 864 h 1024"/>
              <a:gd name="T4" fmla="*/ 1968 w 2176"/>
              <a:gd name="T5" fmla="*/ 288 h 1024"/>
              <a:gd name="T6" fmla="*/ 2112 w 2176"/>
              <a:gd name="T7" fmla="*/ 864 h 1024"/>
              <a:gd name="T8" fmla="*/ 1584 w 2176"/>
              <a:gd name="T9" fmla="*/ 960 h 1024"/>
              <a:gd name="T10" fmla="*/ 240 w 2176"/>
              <a:gd name="T11" fmla="*/ 960 h 1024"/>
              <a:gd name="T12" fmla="*/ 144 w 2176"/>
              <a:gd name="T13" fmla="*/ 960 h 1024"/>
              <a:gd name="T14" fmla="*/ 96 w 2176"/>
              <a:gd name="T15" fmla="*/ 912 h 1024"/>
              <a:gd name="T16" fmla="*/ 96 w 2176"/>
              <a:gd name="T17" fmla="*/ 288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6" h="1024">
                <a:moveTo>
                  <a:pt x="240" y="0"/>
                </a:moveTo>
                <a:cubicBezTo>
                  <a:pt x="528" y="408"/>
                  <a:pt x="816" y="816"/>
                  <a:pt x="1104" y="864"/>
                </a:cubicBezTo>
                <a:cubicBezTo>
                  <a:pt x="1392" y="912"/>
                  <a:pt x="1800" y="288"/>
                  <a:pt x="1968" y="288"/>
                </a:cubicBezTo>
                <a:cubicBezTo>
                  <a:pt x="2136" y="288"/>
                  <a:pt x="2176" y="752"/>
                  <a:pt x="2112" y="864"/>
                </a:cubicBezTo>
                <a:cubicBezTo>
                  <a:pt x="2048" y="976"/>
                  <a:pt x="1896" y="944"/>
                  <a:pt x="1584" y="960"/>
                </a:cubicBezTo>
                <a:cubicBezTo>
                  <a:pt x="1272" y="976"/>
                  <a:pt x="480" y="960"/>
                  <a:pt x="240" y="960"/>
                </a:cubicBezTo>
                <a:cubicBezTo>
                  <a:pt x="0" y="960"/>
                  <a:pt x="168" y="968"/>
                  <a:pt x="144" y="960"/>
                </a:cubicBezTo>
                <a:cubicBezTo>
                  <a:pt x="120" y="952"/>
                  <a:pt x="104" y="1024"/>
                  <a:pt x="96" y="912"/>
                </a:cubicBezTo>
                <a:cubicBezTo>
                  <a:pt x="88" y="800"/>
                  <a:pt x="96" y="392"/>
                  <a:pt x="96" y="288"/>
                </a:cubicBezTo>
              </a:path>
            </a:pathLst>
          </a:custGeom>
          <a:noFill/>
          <a:ln w="57150" cap="flat" cmpd="sng">
            <a:solidFill>
              <a:srgbClr val="9933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42" name="AutoShape 1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51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utoUpdateAnimBg="0"/>
      <p:bldP spid="337925" grpId="0" autoUpdateAnimBg="0"/>
      <p:bldP spid="337928" grpId="0" autoUpdateAnimBg="0"/>
      <p:bldP spid="337934" grpId="0" autoUpdateAnimBg="0"/>
      <p:bldP spid="338001" grpId="0" autoUpdateAnimBg="0"/>
      <p:bldP spid="338010" grpId="0" autoUpdateAnimBg="0"/>
      <p:bldP spid="338012" grpId="0" autoUpdateAnimBg="0"/>
      <p:bldP spid="3380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700087" y="765175"/>
            <a:ext cx="7400303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优点：</a:t>
            </a:r>
            <a:endParaRPr lang="en-US" altLang="zh-CN" b="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支路电流法是电路分析中</a:t>
            </a: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最基本的方法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之一。只要根据基氏定律、欧姆定律列方程，就能得出结果。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725606" y="2408702"/>
            <a:ext cx="73747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缺点：</a:t>
            </a:r>
            <a:endParaRPr lang="en-US" altLang="zh-CN" b="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电路中支路数多时，所需方程的个数较多，求解不方便。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1013" name="Text Box 5" descr="40%"/>
          <p:cNvSpPr txBox="1">
            <a:spLocks noChangeArrowheads="1"/>
          </p:cNvSpPr>
          <p:nvPr/>
        </p:nvSpPr>
        <p:spPr bwMode="auto">
          <a:xfrm>
            <a:off x="4724400" y="4895850"/>
            <a:ext cx="2844800" cy="1368425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支路数 </a:t>
            </a: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=4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需列4个方程式</a:t>
            </a:r>
          </a:p>
        </p:txBody>
      </p:sp>
      <p:grpSp>
        <p:nvGrpSpPr>
          <p:cNvPr id="171077" name="Group 69"/>
          <p:cNvGrpSpPr>
            <a:grpSpLocks/>
          </p:cNvGrpSpPr>
          <p:nvPr/>
        </p:nvGrpSpPr>
        <p:grpSpPr bwMode="auto">
          <a:xfrm>
            <a:off x="990600" y="4876800"/>
            <a:ext cx="2743200" cy="1466850"/>
            <a:chOff x="624" y="3072"/>
            <a:chExt cx="1728" cy="924"/>
          </a:xfrm>
        </p:grpSpPr>
        <p:sp>
          <p:nvSpPr>
            <p:cNvPr id="171041" name="Text Box 33"/>
            <p:cNvSpPr txBox="1">
              <a:spLocks noChangeArrowheads="1"/>
            </p:cNvSpPr>
            <p:nvPr/>
          </p:nvSpPr>
          <p:spPr bwMode="auto">
            <a:xfrm>
              <a:off x="1440" y="3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1392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171043" name="Oval 35"/>
            <p:cNvSpPr>
              <a:spLocks noChangeArrowheads="1"/>
            </p:cNvSpPr>
            <p:nvPr/>
          </p:nvSpPr>
          <p:spPr bwMode="auto">
            <a:xfrm>
              <a:off x="1488" y="3936"/>
              <a:ext cx="48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44" name="Oval 36"/>
            <p:cNvSpPr>
              <a:spLocks noChangeArrowheads="1"/>
            </p:cNvSpPr>
            <p:nvPr/>
          </p:nvSpPr>
          <p:spPr bwMode="auto">
            <a:xfrm>
              <a:off x="624" y="3636"/>
              <a:ext cx="192" cy="192"/>
            </a:xfrm>
            <a:prstGeom prst="ellipse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45" name="Line 37"/>
            <p:cNvSpPr>
              <a:spLocks noChangeShapeType="1"/>
            </p:cNvSpPr>
            <p:nvPr/>
          </p:nvSpPr>
          <p:spPr bwMode="auto">
            <a:xfrm>
              <a:off x="720" y="3108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46" name="Rectangle 38"/>
            <p:cNvSpPr>
              <a:spLocks noChangeArrowheads="1"/>
            </p:cNvSpPr>
            <p:nvPr/>
          </p:nvSpPr>
          <p:spPr bwMode="auto">
            <a:xfrm>
              <a:off x="672" y="3300"/>
              <a:ext cx="96" cy="192"/>
            </a:xfrm>
            <a:prstGeom prst="rect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48" name="Oval 40"/>
            <p:cNvSpPr>
              <a:spLocks noChangeArrowheads="1"/>
            </p:cNvSpPr>
            <p:nvPr/>
          </p:nvSpPr>
          <p:spPr bwMode="auto">
            <a:xfrm>
              <a:off x="1152" y="3636"/>
              <a:ext cx="192" cy="192"/>
            </a:xfrm>
            <a:prstGeom prst="ellipse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>
              <a:off x="1248" y="3108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50" name="Rectangle 42"/>
            <p:cNvSpPr>
              <a:spLocks noChangeArrowheads="1"/>
            </p:cNvSpPr>
            <p:nvPr/>
          </p:nvSpPr>
          <p:spPr bwMode="auto">
            <a:xfrm>
              <a:off x="1200" y="3300"/>
              <a:ext cx="96" cy="192"/>
            </a:xfrm>
            <a:prstGeom prst="rect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52" name="Oval 44"/>
            <p:cNvSpPr>
              <a:spLocks noChangeArrowheads="1"/>
            </p:cNvSpPr>
            <p:nvPr/>
          </p:nvSpPr>
          <p:spPr bwMode="auto">
            <a:xfrm>
              <a:off x="1680" y="3636"/>
              <a:ext cx="192" cy="192"/>
            </a:xfrm>
            <a:prstGeom prst="ellipse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>
              <a:off x="1776" y="3108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54" name="Rectangle 46"/>
            <p:cNvSpPr>
              <a:spLocks noChangeArrowheads="1"/>
            </p:cNvSpPr>
            <p:nvPr/>
          </p:nvSpPr>
          <p:spPr bwMode="auto">
            <a:xfrm>
              <a:off x="1728" y="3300"/>
              <a:ext cx="96" cy="192"/>
            </a:xfrm>
            <a:prstGeom prst="rect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55" name="Line 47"/>
            <p:cNvSpPr>
              <a:spLocks noChangeShapeType="1"/>
            </p:cNvSpPr>
            <p:nvPr/>
          </p:nvSpPr>
          <p:spPr bwMode="auto">
            <a:xfrm>
              <a:off x="720" y="3108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56" name="Line 48"/>
            <p:cNvSpPr>
              <a:spLocks noChangeShapeType="1"/>
            </p:cNvSpPr>
            <p:nvPr/>
          </p:nvSpPr>
          <p:spPr bwMode="auto">
            <a:xfrm>
              <a:off x="720" y="3972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57" name="Line 49"/>
            <p:cNvSpPr>
              <a:spLocks noChangeShapeType="1"/>
            </p:cNvSpPr>
            <p:nvPr/>
          </p:nvSpPr>
          <p:spPr bwMode="auto">
            <a:xfrm>
              <a:off x="2304" y="3108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58" name="Rectangle 50"/>
            <p:cNvSpPr>
              <a:spLocks noChangeArrowheads="1"/>
            </p:cNvSpPr>
            <p:nvPr/>
          </p:nvSpPr>
          <p:spPr bwMode="auto">
            <a:xfrm>
              <a:off x="2256" y="3396"/>
              <a:ext cx="96" cy="240"/>
            </a:xfrm>
            <a:prstGeom prst="rect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59" name="Oval 51"/>
            <p:cNvSpPr>
              <a:spLocks noChangeArrowheads="1"/>
            </p:cNvSpPr>
            <p:nvPr/>
          </p:nvSpPr>
          <p:spPr bwMode="auto">
            <a:xfrm>
              <a:off x="1212" y="39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60" name="Oval 52"/>
            <p:cNvSpPr>
              <a:spLocks noChangeArrowheads="1"/>
            </p:cNvSpPr>
            <p:nvPr/>
          </p:nvSpPr>
          <p:spPr bwMode="auto">
            <a:xfrm>
              <a:off x="1752" y="39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61" name="Oval 53"/>
            <p:cNvSpPr>
              <a:spLocks noChangeArrowheads="1"/>
            </p:cNvSpPr>
            <p:nvPr/>
          </p:nvSpPr>
          <p:spPr bwMode="auto">
            <a:xfrm>
              <a:off x="1752" y="3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62" name="Oval 54"/>
            <p:cNvSpPr>
              <a:spLocks noChangeArrowheads="1"/>
            </p:cNvSpPr>
            <p:nvPr/>
          </p:nvSpPr>
          <p:spPr bwMode="auto">
            <a:xfrm>
              <a:off x="1224" y="3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063" name="Oval 55"/>
            <p:cNvSpPr>
              <a:spLocks noChangeArrowheads="1"/>
            </p:cNvSpPr>
            <p:nvPr/>
          </p:nvSpPr>
          <p:spPr bwMode="auto">
            <a:xfrm>
              <a:off x="1488" y="3072"/>
              <a:ext cx="48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1076" name="Rectangle 68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4724400" cy="4572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支路电流法的优缺点:</a:t>
            </a:r>
          </a:p>
        </p:txBody>
      </p:sp>
      <p:sp>
        <p:nvSpPr>
          <p:cNvPr id="171078" name="AutoShape 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079" name="AutoShape 7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080" name="AutoShape 7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87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utoUpdateAnimBg="0"/>
      <p:bldP spid="171012" grpId="0" autoUpdateAnimBg="0"/>
      <p:bldP spid="17101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636" name="Group 4"/>
          <p:cNvGrpSpPr>
            <a:grpSpLocks/>
          </p:cNvGrpSpPr>
          <p:nvPr/>
        </p:nvGrpSpPr>
        <p:grpSpPr bwMode="auto">
          <a:xfrm>
            <a:off x="323850" y="-7938"/>
            <a:ext cx="4343400" cy="3581401"/>
            <a:chOff x="2640" y="192"/>
            <a:chExt cx="2736" cy="2256"/>
          </a:xfrm>
        </p:grpSpPr>
        <p:grpSp>
          <p:nvGrpSpPr>
            <p:cNvPr id="453637" name="Group 5"/>
            <p:cNvGrpSpPr>
              <a:grpSpLocks/>
            </p:cNvGrpSpPr>
            <p:nvPr/>
          </p:nvGrpSpPr>
          <p:grpSpPr bwMode="auto">
            <a:xfrm>
              <a:off x="2640" y="806"/>
              <a:ext cx="815" cy="1184"/>
              <a:chOff x="2834" y="902"/>
              <a:chExt cx="815" cy="1184"/>
            </a:xfrm>
          </p:grpSpPr>
          <p:sp>
            <p:nvSpPr>
              <p:cNvPr id="453638" name="Oval 6"/>
              <p:cNvSpPr>
                <a:spLocks noChangeArrowheads="1"/>
              </p:cNvSpPr>
              <p:nvPr/>
            </p:nvSpPr>
            <p:spPr bwMode="auto">
              <a:xfrm>
                <a:off x="3161" y="1117"/>
                <a:ext cx="275" cy="2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39" name="Rectangle 7"/>
              <p:cNvSpPr>
                <a:spLocks noChangeArrowheads="1"/>
              </p:cNvSpPr>
              <p:nvPr/>
            </p:nvSpPr>
            <p:spPr bwMode="auto">
              <a:xfrm>
                <a:off x="3229" y="1570"/>
                <a:ext cx="138" cy="2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3640" name="Line 8"/>
              <p:cNvSpPr>
                <a:spLocks noChangeShapeType="1"/>
              </p:cNvSpPr>
              <p:nvPr/>
            </p:nvSpPr>
            <p:spPr bwMode="auto">
              <a:xfrm>
                <a:off x="3298" y="1828"/>
                <a:ext cx="1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1" name="Line 9"/>
              <p:cNvSpPr>
                <a:spLocks noChangeShapeType="1"/>
              </p:cNvSpPr>
              <p:nvPr/>
            </p:nvSpPr>
            <p:spPr bwMode="auto">
              <a:xfrm flipV="1">
                <a:off x="3298" y="925"/>
                <a:ext cx="1" cy="6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2" name="Line 10"/>
              <p:cNvSpPr>
                <a:spLocks noChangeShapeType="1"/>
              </p:cNvSpPr>
              <p:nvPr/>
            </p:nvSpPr>
            <p:spPr bwMode="auto">
              <a:xfrm flipV="1">
                <a:off x="3092" y="1570"/>
                <a:ext cx="1" cy="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3" name="Text Box 11"/>
              <p:cNvSpPr txBox="1">
                <a:spLocks noChangeArrowheads="1"/>
              </p:cNvSpPr>
              <p:nvPr/>
            </p:nvSpPr>
            <p:spPr bwMode="auto">
              <a:xfrm>
                <a:off x="2834" y="11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3644" name="Text Box 12"/>
              <p:cNvSpPr txBox="1">
                <a:spLocks noChangeArrowheads="1"/>
              </p:cNvSpPr>
              <p:nvPr/>
            </p:nvSpPr>
            <p:spPr bwMode="auto">
              <a:xfrm>
                <a:off x="3024" y="902"/>
                <a:ext cx="276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  <a:p>
                <a:pPr eaLnBrk="1" hangingPunct="1"/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53645" name="Rectangle 13"/>
              <p:cNvSpPr>
                <a:spLocks noChangeArrowheads="1"/>
              </p:cNvSpPr>
              <p:nvPr/>
            </p:nvSpPr>
            <p:spPr bwMode="auto">
              <a:xfrm>
                <a:off x="2847" y="164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3646" name="Text Box 14"/>
              <p:cNvSpPr txBox="1">
                <a:spLocks noChangeArrowheads="1"/>
              </p:cNvSpPr>
              <p:nvPr/>
            </p:nvSpPr>
            <p:spPr bwMode="auto">
              <a:xfrm>
                <a:off x="3330" y="158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3647" name="Text Box 15"/>
            <p:cNvSpPr txBox="1">
              <a:spLocks noChangeArrowheads="1"/>
            </p:cNvSpPr>
            <p:nvPr/>
          </p:nvSpPr>
          <p:spPr bwMode="auto">
            <a:xfrm>
              <a:off x="3979" y="216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4065" y="19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453649" name="Oval 17"/>
            <p:cNvSpPr>
              <a:spLocks noChangeArrowheads="1"/>
            </p:cNvSpPr>
            <p:nvPr/>
          </p:nvSpPr>
          <p:spPr bwMode="auto">
            <a:xfrm flipV="1">
              <a:off x="4550" y="1280"/>
              <a:ext cx="276" cy="2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50" name="Line 18"/>
            <p:cNvSpPr>
              <a:spLocks noChangeShapeType="1"/>
            </p:cNvSpPr>
            <p:nvPr/>
          </p:nvSpPr>
          <p:spPr bwMode="auto">
            <a:xfrm flipV="1">
              <a:off x="4550" y="1409"/>
              <a:ext cx="27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51" name="Rectangle 19"/>
            <p:cNvSpPr>
              <a:spLocks noChangeArrowheads="1"/>
            </p:cNvSpPr>
            <p:nvPr/>
          </p:nvSpPr>
          <p:spPr bwMode="auto">
            <a:xfrm>
              <a:off x="5239" y="1280"/>
              <a:ext cx="137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>
              <a:off x="530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53" name="Line 21"/>
            <p:cNvSpPr>
              <a:spLocks noChangeShapeType="1"/>
            </p:cNvSpPr>
            <p:nvPr/>
          </p:nvSpPr>
          <p:spPr bwMode="auto">
            <a:xfrm flipV="1">
              <a:off x="530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54" name="Line 22"/>
            <p:cNvSpPr>
              <a:spLocks noChangeShapeType="1"/>
            </p:cNvSpPr>
            <p:nvPr/>
          </p:nvSpPr>
          <p:spPr bwMode="auto">
            <a:xfrm flipV="1">
              <a:off x="3655" y="1474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55" name="Line 23"/>
            <p:cNvSpPr>
              <a:spLocks noChangeShapeType="1"/>
            </p:cNvSpPr>
            <p:nvPr/>
          </p:nvSpPr>
          <p:spPr bwMode="auto">
            <a:xfrm flipV="1">
              <a:off x="4481" y="1151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56" name="Line 24"/>
            <p:cNvSpPr>
              <a:spLocks noChangeShapeType="1"/>
            </p:cNvSpPr>
            <p:nvPr/>
          </p:nvSpPr>
          <p:spPr bwMode="auto">
            <a:xfrm rot="10800000" flipV="1">
              <a:off x="5101" y="892"/>
              <a:ext cx="1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57" name="Line 25"/>
            <p:cNvSpPr>
              <a:spLocks noChangeShapeType="1"/>
            </p:cNvSpPr>
            <p:nvPr/>
          </p:nvSpPr>
          <p:spPr bwMode="auto">
            <a:xfrm rot="10800000" flipV="1">
              <a:off x="4223" y="864"/>
              <a:ext cx="1" cy="1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58" name="Line 26"/>
            <p:cNvSpPr>
              <a:spLocks noChangeShapeType="1"/>
            </p:cNvSpPr>
            <p:nvPr/>
          </p:nvSpPr>
          <p:spPr bwMode="auto">
            <a:xfrm>
              <a:off x="3104" y="1974"/>
              <a:ext cx="1119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59" name="Line 27"/>
            <p:cNvSpPr>
              <a:spLocks noChangeShapeType="1"/>
            </p:cNvSpPr>
            <p:nvPr/>
          </p:nvSpPr>
          <p:spPr bwMode="auto">
            <a:xfrm>
              <a:off x="468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60" name="Rectangle 28"/>
            <p:cNvSpPr>
              <a:spLocks noChangeArrowheads="1"/>
            </p:cNvSpPr>
            <p:nvPr/>
          </p:nvSpPr>
          <p:spPr bwMode="auto">
            <a:xfrm>
              <a:off x="3398" y="102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53661" name="Group 29"/>
            <p:cNvGrpSpPr>
              <a:grpSpLocks/>
            </p:cNvGrpSpPr>
            <p:nvPr/>
          </p:nvGrpSpPr>
          <p:grpSpPr bwMode="auto">
            <a:xfrm>
              <a:off x="3655" y="829"/>
              <a:ext cx="276" cy="580"/>
              <a:chOff x="3744" y="1440"/>
              <a:chExt cx="192" cy="432"/>
            </a:xfrm>
          </p:grpSpPr>
          <p:sp>
            <p:nvSpPr>
              <p:cNvPr id="453662" name="Oval 30"/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63" name="Line 31"/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3664" name="Group 32"/>
            <p:cNvGrpSpPr>
              <a:grpSpLocks/>
            </p:cNvGrpSpPr>
            <p:nvPr/>
          </p:nvGrpSpPr>
          <p:grpSpPr bwMode="auto">
            <a:xfrm>
              <a:off x="3724" y="1215"/>
              <a:ext cx="138" cy="775"/>
              <a:chOff x="1968" y="1776"/>
              <a:chExt cx="96" cy="576"/>
            </a:xfrm>
          </p:grpSpPr>
          <p:sp>
            <p:nvSpPr>
              <p:cNvPr id="453665" name="Rectangle 33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3666" name="Line 34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67" name="Line 35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3668" name="Text Box 36"/>
            <p:cNvSpPr txBox="1">
              <a:spLocks noChangeArrowheads="1"/>
            </p:cNvSpPr>
            <p:nvPr/>
          </p:nvSpPr>
          <p:spPr bwMode="auto">
            <a:xfrm>
              <a:off x="3517" y="806"/>
              <a:ext cx="27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  <a:p>
              <a:pPr eaLnBrk="1" hangingPunct="1"/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</a:p>
          </p:txBody>
        </p:sp>
        <p:sp>
          <p:nvSpPr>
            <p:cNvPr id="453669" name="Line 37"/>
            <p:cNvSpPr>
              <a:spLocks noChangeShapeType="1"/>
            </p:cNvSpPr>
            <p:nvPr/>
          </p:nvSpPr>
          <p:spPr bwMode="auto">
            <a:xfrm flipV="1">
              <a:off x="3104" y="538"/>
              <a:ext cx="1056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70" name="Line 38"/>
            <p:cNvSpPr>
              <a:spLocks noChangeShapeType="1"/>
            </p:cNvSpPr>
            <p:nvPr/>
          </p:nvSpPr>
          <p:spPr bwMode="auto">
            <a:xfrm flipV="1">
              <a:off x="468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71" name="Rectangle 39"/>
            <p:cNvSpPr>
              <a:spLocks noChangeArrowheads="1"/>
            </p:cNvSpPr>
            <p:nvPr/>
          </p:nvSpPr>
          <p:spPr bwMode="auto">
            <a:xfrm>
              <a:off x="3409" y="161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3672" name="Rectangle 40"/>
            <p:cNvSpPr>
              <a:spLocks noChangeArrowheads="1"/>
            </p:cNvSpPr>
            <p:nvPr/>
          </p:nvSpPr>
          <p:spPr bwMode="auto">
            <a:xfrm>
              <a:off x="4442" y="864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3673" name="Rectangle 41"/>
            <p:cNvSpPr>
              <a:spLocks noChangeArrowheads="1"/>
            </p:cNvSpPr>
            <p:nvPr/>
          </p:nvSpPr>
          <p:spPr bwMode="auto">
            <a:xfrm>
              <a:off x="4855" y="9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3674" name="Rectangle 42"/>
            <p:cNvSpPr>
              <a:spLocks noChangeArrowheads="1"/>
            </p:cNvSpPr>
            <p:nvPr/>
          </p:nvSpPr>
          <p:spPr bwMode="auto">
            <a:xfrm>
              <a:off x="3969" y="7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3675" name="Text Box 43"/>
            <p:cNvSpPr txBox="1">
              <a:spLocks noChangeArrowheads="1"/>
            </p:cNvSpPr>
            <p:nvPr/>
          </p:nvSpPr>
          <p:spPr bwMode="auto">
            <a:xfrm>
              <a:off x="3840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3676" name="Text Box 44"/>
            <p:cNvSpPr txBox="1">
              <a:spLocks noChangeArrowheads="1"/>
            </p:cNvSpPr>
            <p:nvPr/>
          </p:nvSpPr>
          <p:spPr bwMode="auto">
            <a:xfrm>
              <a:off x="4994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3677" name="Oval 45"/>
            <p:cNvSpPr>
              <a:spLocks noChangeArrowheads="1"/>
            </p:cNvSpPr>
            <p:nvPr/>
          </p:nvSpPr>
          <p:spPr bwMode="auto">
            <a:xfrm>
              <a:off x="4160" y="489"/>
              <a:ext cx="86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78" name="Oval 46"/>
            <p:cNvSpPr>
              <a:spLocks noChangeArrowheads="1"/>
            </p:cNvSpPr>
            <p:nvPr/>
          </p:nvSpPr>
          <p:spPr bwMode="auto">
            <a:xfrm>
              <a:off x="4228" y="2199"/>
              <a:ext cx="85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79" name="Line 47"/>
            <p:cNvSpPr>
              <a:spLocks noChangeShapeType="1"/>
            </p:cNvSpPr>
            <p:nvPr/>
          </p:nvSpPr>
          <p:spPr bwMode="auto">
            <a:xfrm>
              <a:off x="4246" y="538"/>
              <a:ext cx="1066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80" name="Line 48"/>
            <p:cNvSpPr>
              <a:spLocks noChangeShapeType="1"/>
            </p:cNvSpPr>
            <p:nvPr/>
          </p:nvSpPr>
          <p:spPr bwMode="auto">
            <a:xfrm flipV="1">
              <a:off x="4296" y="1974"/>
              <a:ext cx="1016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81" name="Line 49"/>
            <p:cNvSpPr>
              <a:spLocks noChangeShapeType="1"/>
            </p:cNvSpPr>
            <p:nvPr/>
          </p:nvSpPr>
          <p:spPr bwMode="auto">
            <a:xfrm flipV="1">
              <a:off x="3793" y="553"/>
              <a:ext cx="367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82" name="Line 50"/>
            <p:cNvSpPr>
              <a:spLocks noChangeShapeType="1"/>
            </p:cNvSpPr>
            <p:nvPr/>
          </p:nvSpPr>
          <p:spPr bwMode="auto">
            <a:xfrm flipH="1">
              <a:off x="4296" y="1974"/>
              <a:ext cx="396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83" name="Line 51"/>
            <p:cNvSpPr>
              <a:spLocks noChangeShapeType="1"/>
            </p:cNvSpPr>
            <p:nvPr/>
          </p:nvSpPr>
          <p:spPr bwMode="auto">
            <a:xfrm flipH="1" flipV="1">
              <a:off x="4246" y="556"/>
              <a:ext cx="468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84" name="Line 52"/>
            <p:cNvSpPr>
              <a:spLocks noChangeShapeType="1"/>
            </p:cNvSpPr>
            <p:nvPr/>
          </p:nvSpPr>
          <p:spPr bwMode="auto">
            <a:xfrm>
              <a:off x="3793" y="1974"/>
              <a:ext cx="452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3685" name="Group 53"/>
            <p:cNvGrpSpPr>
              <a:grpSpLocks/>
            </p:cNvGrpSpPr>
            <p:nvPr/>
          </p:nvGrpSpPr>
          <p:grpSpPr bwMode="auto">
            <a:xfrm>
              <a:off x="4128" y="2271"/>
              <a:ext cx="288" cy="144"/>
              <a:chOff x="1728" y="1904"/>
              <a:chExt cx="288" cy="144"/>
            </a:xfrm>
          </p:grpSpPr>
          <p:sp>
            <p:nvSpPr>
              <p:cNvPr id="453686" name="Line 54"/>
              <p:cNvSpPr>
                <a:spLocks noChangeShapeType="1"/>
              </p:cNvSpPr>
              <p:nvPr/>
            </p:nvSpPr>
            <p:spPr bwMode="auto">
              <a:xfrm>
                <a:off x="1872" y="19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87" name="Line 55"/>
              <p:cNvSpPr>
                <a:spLocks noChangeShapeType="1"/>
              </p:cNvSpPr>
              <p:nvPr/>
            </p:nvSpPr>
            <p:spPr bwMode="auto">
              <a:xfrm>
                <a:off x="1728" y="204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3703" name="Rectangle 71"/>
          <p:cNvSpPr>
            <a:spLocks noChangeArrowheads="1"/>
          </p:cNvSpPr>
          <p:nvPr/>
        </p:nvSpPr>
        <p:spPr bwMode="auto">
          <a:xfrm>
            <a:off x="5364163" y="915988"/>
            <a:ext cx="338455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已被求出，显然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可求。</a:t>
            </a:r>
          </a:p>
        </p:txBody>
      </p:sp>
      <p:grpSp>
        <p:nvGrpSpPr>
          <p:cNvPr id="453759" name="Group 127"/>
          <p:cNvGrpSpPr>
            <a:grpSpLocks/>
          </p:cNvGrpSpPr>
          <p:nvPr/>
        </p:nvGrpSpPr>
        <p:grpSpPr bwMode="auto">
          <a:xfrm>
            <a:off x="323850" y="541338"/>
            <a:ext cx="2514600" cy="2690812"/>
            <a:chOff x="280" y="2473"/>
            <a:chExt cx="1584" cy="1695"/>
          </a:xfrm>
        </p:grpSpPr>
        <p:grpSp>
          <p:nvGrpSpPr>
            <p:cNvPr id="453708" name="Group 76"/>
            <p:cNvGrpSpPr>
              <a:grpSpLocks/>
            </p:cNvGrpSpPr>
            <p:nvPr/>
          </p:nvGrpSpPr>
          <p:grpSpPr bwMode="auto">
            <a:xfrm>
              <a:off x="280" y="2741"/>
              <a:ext cx="815" cy="1184"/>
              <a:chOff x="2834" y="902"/>
              <a:chExt cx="815" cy="1184"/>
            </a:xfrm>
          </p:grpSpPr>
          <p:sp>
            <p:nvSpPr>
              <p:cNvPr id="453709" name="Oval 77"/>
              <p:cNvSpPr>
                <a:spLocks noChangeArrowheads="1"/>
              </p:cNvSpPr>
              <p:nvPr/>
            </p:nvSpPr>
            <p:spPr bwMode="auto">
              <a:xfrm>
                <a:off x="3161" y="1117"/>
                <a:ext cx="275" cy="2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10" name="Rectangle 78"/>
              <p:cNvSpPr>
                <a:spLocks noChangeArrowheads="1"/>
              </p:cNvSpPr>
              <p:nvPr/>
            </p:nvSpPr>
            <p:spPr bwMode="auto">
              <a:xfrm>
                <a:off x="3229" y="1570"/>
                <a:ext cx="138" cy="2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3711" name="Line 79"/>
              <p:cNvSpPr>
                <a:spLocks noChangeShapeType="1"/>
              </p:cNvSpPr>
              <p:nvPr/>
            </p:nvSpPr>
            <p:spPr bwMode="auto">
              <a:xfrm>
                <a:off x="3298" y="1828"/>
                <a:ext cx="1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12" name="Line 80"/>
              <p:cNvSpPr>
                <a:spLocks noChangeShapeType="1"/>
              </p:cNvSpPr>
              <p:nvPr/>
            </p:nvSpPr>
            <p:spPr bwMode="auto">
              <a:xfrm flipV="1">
                <a:off x="3298" y="925"/>
                <a:ext cx="1" cy="6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13" name="Line 81"/>
              <p:cNvSpPr>
                <a:spLocks noChangeShapeType="1"/>
              </p:cNvSpPr>
              <p:nvPr/>
            </p:nvSpPr>
            <p:spPr bwMode="auto">
              <a:xfrm flipV="1">
                <a:off x="3092" y="1570"/>
                <a:ext cx="1" cy="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714" name="Text Box 82"/>
              <p:cNvSpPr txBox="1">
                <a:spLocks noChangeArrowheads="1"/>
              </p:cNvSpPr>
              <p:nvPr/>
            </p:nvSpPr>
            <p:spPr bwMode="auto">
              <a:xfrm>
                <a:off x="2834" y="11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3715" name="Text Box 83"/>
              <p:cNvSpPr txBox="1">
                <a:spLocks noChangeArrowheads="1"/>
              </p:cNvSpPr>
              <p:nvPr/>
            </p:nvSpPr>
            <p:spPr bwMode="auto">
              <a:xfrm>
                <a:off x="3024" y="902"/>
                <a:ext cx="276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  <a:p>
                <a:pPr eaLnBrk="1" hangingPunct="1"/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53716" name="Rectangle 84"/>
              <p:cNvSpPr>
                <a:spLocks noChangeArrowheads="1"/>
              </p:cNvSpPr>
              <p:nvPr/>
            </p:nvSpPr>
            <p:spPr bwMode="auto">
              <a:xfrm>
                <a:off x="2847" y="164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3717" name="Text Box 85"/>
              <p:cNvSpPr txBox="1">
                <a:spLocks noChangeArrowheads="1"/>
              </p:cNvSpPr>
              <p:nvPr/>
            </p:nvSpPr>
            <p:spPr bwMode="auto">
              <a:xfrm>
                <a:off x="3330" y="158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3728" name="Line 96"/>
            <p:cNvSpPr>
              <a:spLocks noChangeShapeType="1"/>
            </p:cNvSpPr>
            <p:nvPr/>
          </p:nvSpPr>
          <p:spPr bwMode="auto">
            <a:xfrm rot="10800000" flipV="1">
              <a:off x="1863" y="2799"/>
              <a:ext cx="1" cy="1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29" name="Line 97"/>
            <p:cNvSpPr>
              <a:spLocks noChangeShapeType="1"/>
            </p:cNvSpPr>
            <p:nvPr/>
          </p:nvSpPr>
          <p:spPr bwMode="auto">
            <a:xfrm>
              <a:off x="744" y="3909"/>
              <a:ext cx="1119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40" name="Line 108"/>
            <p:cNvSpPr>
              <a:spLocks noChangeShapeType="1"/>
            </p:cNvSpPr>
            <p:nvPr/>
          </p:nvSpPr>
          <p:spPr bwMode="auto">
            <a:xfrm flipV="1">
              <a:off x="744" y="2473"/>
              <a:ext cx="1056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45" name="Rectangle 113"/>
            <p:cNvSpPr>
              <a:spLocks noChangeArrowheads="1"/>
            </p:cNvSpPr>
            <p:nvPr/>
          </p:nvSpPr>
          <p:spPr bwMode="auto">
            <a:xfrm>
              <a:off x="1609" y="265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53760" name="Freeform 128"/>
          <p:cNvSpPr>
            <a:spLocks/>
          </p:cNvSpPr>
          <p:nvPr/>
        </p:nvSpPr>
        <p:spPr bwMode="auto">
          <a:xfrm>
            <a:off x="1374775" y="4797425"/>
            <a:ext cx="960438" cy="803275"/>
          </a:xfrm>
          <a:custGeom>
            <a:avLst/>
            <a:gdLst>
              <a:gd name="T0" fmla="*/ 0 w 605"/>
              <a:gd name="T1" fmla="*/ 325 h 506"/>
              <a:gd name="T2" fmla="*/ 363 w 605"/>
              <a:gd name="T3" fmla="*/ 7 h 506"/>
              <a:gd name="T4" fmla="*/ 590 w 605"/>
              <a:gd name="T5" fmla="*/ 370 h 506"/>
              <a:gd name="T6" fmla="*/ 272 w 605"/>
              <a:gd name="T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5" h="506">
                <a:moveTo>
                  <a:pt x="0" y="325"/>
                </a:moveTo>
                <a:cubicBezTo>
                  <a:pt x="132" y="162"/>
                  <a:pt x="265" y="0"/>
                  <a:pt x="363" y="7"/>
                </a:cubicBezTo>
                <a:cubicBezTo>
                  <a:pt x="461" y="14"/>
                  <a:pt x="605" y="287"/>
                  <a:pt x="590" y="370"/>
                </a:cubicBezTo>
                <a:cubicBezTo>
                  <a:pt x="575" y="453"/>
                  <a:pt x="325" y="483"/>
                  <a:pt x="272" y="506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61" name="Rectangle 129"/>
          <p:cNvSpPr>
            <a:spLocks noChangeArrowheads="1"/>
          </p:cNvSpPr>
          <p:nvPr/>
        </p:nvSpPr>
        <p:spPr bwMode="auto">
          <a:xfrm>
            <a:off x="5364163" y="2133600"/>
            <a:ext cx="33845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同理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可求。</a:t>
            </a:r>
          </a:p>
        </p:txBody>
      </p:sp>
      <p:sp>
        <p:nvSpPr>
          <p:cNvPr id="453762" name="Rectangle 130"/>
          <p:cNvSpPr>
            <a:spLocks noChangeArrowheads="1"/>
          </p:cNvSpPr>
          <p:nvPr/>
        </p:nvSpPr>
        <p:spPr bwMode="auto">
          <a:xfrm>
            <a:off x="3009513" y="3575826"/>
            <a:ext cx="3384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4000" dirty="0">
                <a:latin typeface="Times New Roman" panose="02020603050405020304" pitchFamily="18" charset="0"/>
              </a:rPr>
              <a:t>U</a:t>
            </a:r>
            <a:r>
              <a:rPr lang="zh-CN" altLang="en-US" sz="4000" dirty="0">
                <a:latin typeface="Times New Roman" panose="02020603050405020304" pitchFamily="18" charset="0"/>
              </a:rPr>
              <a:t>如何求？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38552"/>
              </p:ext>
            </p:extLst>
          </p:nvPr>
        </p:nvGraphicFramePr>
        <p:xfrm>
          <a:off x="3248026" y="4347687"/>
          <a:ext cx="2679717" cy="626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6" name="Equation" r:id="rId3" imgW="977760" imgH="228600" progId="Equation.DSMT4">
                  <p:embed/>
                </p:oleObj>
              </mc:Choice>
              <mc:Fallback>
                <p:oleObj name="Equation" r:id="rId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8026" y="4347687"/>
                        <a:ext cx="2679717" cy="626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006079"/>
              </p:ext>
            </p:extLst>
          </p:nvPr>
        </p:nvGraphicFramePr>
        <p:xfrm>
          <a:off x="3296151" y="5108169"/>
          <a:ext cx="2020700" cy="995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7" name="Equation" r:id="rId5" imgW="876240" imgH="431640" progId="Equation.DSMT4">
                  <p:embed/>
                </p:oleObj>
              </mc:Choice>
              <mc:Fallback>
                <p:oleObj name="Equation" r:id="rId5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6151" y="5108169"/>
                        <a:ext cx="2020700" cy="995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00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2.5E-6 0.48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53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5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53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3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703" grpId="0"/>
      <p:bldP spid="453761" grpId="0"/>
      <p:bldP spid="4537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658" name="Group 2"/>
          <p:cNvGrpSpPr>
            <a:grpSpLocks/>
          </p:cNvGrpSpPr>
          <p:nvPr/>
        </p:nvGrpSpPr>
        <p:grpSpPr bwMode="auto">
          <a:xfrm>
            <a:off x="323850" y="-7938"/>
            <a:ext cx="4343400" cy="3581401"/>
            <a:chOff x="2640" y="192"/>
            <a:chExt cx="2736" cy="2256"/>
          </a:xfrm>
        </p:grpSpPr>
        <p:grpSp>
          <p:nvGrpSpPr>
            <p:cNvPr id="454659" name="Group 3"/>
            <p:cNvGrpSpPr>
              <a:grpSpLocks/>
            </p:cNvGrpSpPr>
            <p:nvPr/>
          </p:nvGrpSpPr>
          <p:grpSpPr bwMode="auto">
            <a:xfrm>
              <a:off x="2640" y="806"/>
              <a:ext cx="815" cy="1184"/>
              <a:chOff x="2834" y="902"/>
              <a:chExt cx="815" cy="1184"/>
            </a:xfrm>
          </p:grpSpPr>
          <p:sp>
            <p:nvSpPr>
              <p:cNvPr id="454660" name="Oval 4"/>
              <p:cNvSpPr>
                <a:spLocks noChangeArrowheads="1"/>
              </p:cNvSpPr>
              <p:nvPr/>
            </p:nvSpPr>
            <p:spPr bwMode="auto">
              <a:xfrm>
                <a:off x="3161" y="1117"/>
                <a:ext cx="275" cy="2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661" name="Rectangle 5"/>
              <p:cNvSpPr>
                <a:spLocks noChangeArrowheads="1"/>
              </p:cNvSpPr>
              <p:nvPr/>
            </p:nvSpPr>
            <p:spPr bwMode="auto">
              <a:xfrm>
                <a:off x="3229" y="1570"/>
                <a:ext cx="138" cy="2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4662" name="Line 6"/>
              <p:cNvSpPr>
                <a:spLocks noChangeShapeType="1"/>
              </p:cNvSpPr>
              <p:nvPr/>
            </p:nvSpPr>
            <p:spPr bwMode="auto">
              <a:xfrm>
                <a:off x="3298" y="1828"/>
                <a:ext cx="1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663" name="Line 7"/>
              <p:cNvSpPr>
                <a:spLocks noChangeShapeType="1"/>
              </p:cNvSpPr>
              <p:nvPr/>
            </p:nvSpPr>
            <p:spPr bwMode="auto">
              <a:xfrm flipV="1">
                <a:off x="3298" y="925"/>
                <a:ext cx="1" cy="6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664" name="Line 8"/>
              <p:cNvSpPr>
                <a:spLocks noChangeShapeType="1"/>
              </p:cNvSpPr>
              <p:nvPr/>
            </p:nvSpPr>
            <p:spPr bwMode="auto">
              <a:xfrm flipV="1">
                <a:off x="3092" y="1570"/>
                <a:ext cx="1" cy="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665" name="Text Box 9"/>
              <p:cNvSpPr txBox="1">
                <a:spLocks noChangeArrowheads="1"/>
              </p:cNvSpPr>
              <p:nvPr/>
            </p:nvSpPr>
            <p:spPr bwMode="auto">
              <a:xfrm>
                <a:off x="2834" y="11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4666" name="Text Box 10"/>
              <p:cNvSpPr txBox="1">
                <a:spLocks noChangeArrowheads="1"/>
              </p:cNvSpPr>
              <p:nvPr/>
            </p:nvSpPr>
            <p:spPr bwMode="auto">
              <a:xfrm>
                <a:off x="3024" y="902"/>
                <a:ext cx="276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  <a:p>
                <a:pPr eaLnBrk="1" hangingPunct="1"/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54667" name="Rectangle 11"/>
              <p:cNvSpPr>
                <a:spLocks noChangeArrowheads="1"/>
              </p:cNvSpPr>
              <p:nvPr/>
            </p:nvSpPr>
            <p:spPr bwMode="auto">
              <a:xfrm>
                <a:off x="2847" y="164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4668" name="Text Box 12"/>
              <p:cNvSpPr txBox="1">
                <a:spLocks noChangeArrowheads="1"/>
              </p:cNvSpPr>
              <p:nvPr/>
            </p:nvSpPr>
            <p:spPr bwMode="auto">
              <a:xfrm>
                <a:off x="3330" y="158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4669" name="Text Box 13"/>
            <p:cNvSpPr txBox="1">
              <a:spLocks noChangeArrowheads="1"/>
            </p:cNvSpPr>
            <p:nvPr/>
          </p:nvSpPr>
          <p:spPr bwMode="auto">
            <a:xfrm>
              <a:off x="3979" y="216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454670" name="Text Box 14"/>
            <p:cNvSpPr txBox="1">
              <a:spLocks noChangeArrowheads="1"/>
            </p:cNvSpPr>
            <p:nvPr/>
          </p:nvSpPr>
          <p:spPr bwMode="auto">
            <a:xfrm>
              <a:off x="4065" y="19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454671" name="Oval 15"/>
            <p:cNvSpPr>
              <a:spLocks noChangeArrowheads="1"/>
            </p:cNvSpPr>
            <p:nvPr/>
          </p:nvSpPr>
          <p:spPr bwMode="auto">
            <a:xfrm flipV="1">
              <a:off x="4550" y="1280"/>
              <a:ext cx="276" cy="2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2" name="Line 16"/>
            <p:cNvSpPr>
              <a:spLocks noChangeShapeType="1"/>
            </p:cNvSpPr>
            <p:nvPr/>
          </p:nvSpPr>
          <p:spPr bwMode="auto">
            <a:xfrm flipV="1">
              <a:off x="4550" y="1409"/>
              <a:ext cx="27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3" name="Rectangle 17"/>
            <p:cNvSpPr>
              <a:spLocks noChangeArrowheads="1"/>
            </p:cNvSpPr>
            <p:nvPr/>
          </p:nvSpPr>
          <p:spPr bwMode="auto">
            <a:xfrm>
              <a:off x="5239" y="1280"/>
              <a:ext cx="137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4674" name="Line 18"/>
            <p:cNvSpPr>
              <a:spLocks noChangeShapeType="1"/>
            </p:cNvSpPr>
            <p:nvPr/>
          </p:nvSpPr>
          <p:spPr bwMode="auto">
            <a:xfrm>
              <a:off x="530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5" name="Line 19"/>
            <p:cNvSpPr>
              <a:spLocks noChangeShapeType="1"/>
            </p:cNvSpPr>
            <p:nvPr/>
          </p:nvSpPr>
          <p:spPr bwMode="auto">
            <a:xfrm flipV="1">
              <a:off x="530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6" name="Line 20"/>
            <p:cNvSpPr>
              <a:spLocks noChangeShapeType="1"/>
            </p:cNvSpPr>
            <p:nvPr/>
          </p:nvSpPr>
          <p:spPr bwMode="auto">
            <a:xfrm flipV="1">
              <a:off x="3655" y="1474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7" name="Line 21"/>
            <p:cNvSpPr>
              <a:spLocks noChangeShapeType="1"/>
            </p:cNvSpPr>
            <p:nvPr/>
          </p:nvSpPr>
          <p:spPr bwMode="auto">
            <a:xfrm flipV="1">
              <a:off x="4481" y="1151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8" name="Line 22"/>
            <p:cNvSpPr>
              <a:spLocks noChangeShapeType="1"/>
            </p:cNvSpPr>
            <p:nvPr/>
          </p:nvSpPr>
          <p:spPr bwMode="auto">
            <a:xfrm rot="10800000" flipV="1">
              <a:off x="5101" y="892"/>
              <a:ext cx="1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9" name="Line 23"/>
            <p:cNvSpPr>
              <a:spLocks noChangeShapeType="1"/>
            </p:cNvSpPr>
            <p:nvPr/>
          </p:nvSpPr>
          <p:spPr bwMode="auto">
            <a:xfrm rot="10800000" flipV="1">
              <a:off x="4223" y="864"/>
              <a:ext cx="1" cy="1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0" name="Line 24"/>
            <p:cNvSpPr>
              <a:spLocks noChangeShapeType="1"/>
            </p:cNvSpPr>
            <p:nvPr/>
          </p:nvSpPr>
          <p:spPr bwMode="auto">
            <a:xfrm>
              <a:off x="3104" y="1974"/>
              <a:ext cx="1119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1" name="Line 25"/>
            <p:cNvSpPr>
              <a:spLocks noChangeShapeType="1"/>
            </p:cNvSpPr>
            <p:nvPr/>
          </p:nvSpPr>
          <p:spPr bwMode="auto">
            <a:xfrm>
              <a:off x="468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2" name="Rectangle 26"/>
            <p:cNvSpPr>
              <a:spLocks noChangeArrowheads="1"/>
            </p:cNvSpPr>
            <p:nvPr/>
          </p:nvSpPr>
          <p:spPr bwMode="auto">
            <a:xfrm>
              <a:off x="3398" y="102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54683" name="Group 27"/>
            <p:cNvGrpSpPr>
              <a:grpSpLocks/>
            </p:cNvGrpSpPr>
            <p:nvPr/>
          </p:nvGrpSpPr>
          <p:grpSpPr bwMode="auto">
            <a:xfrm>
              <a:off x="3655" y="829"/>
              <a:ext cx="276" cy="580"/>
              <a:chOff x="3744" y="1440"/>
              <a:chExt cx="192" cy="432"/>
            </a:xfrm>
          </p:grpSpPr>
          <p:sp>
            <p:nvSpPr>
              <p:cNvPr id="454684" name="Oval 28"/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685" name="Line 29"/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4686" name="Group 30"/>
            <p:cNvGrpSpPr>
              <a:grpSpLocks/>
            </p:cNvGrpSpPr>
            <p:nvPr/>
          </p:nvGrpSpPr>
          <p:grpSpPr bwMode="auto">
            <a:xfrm>
              <a:off x="3724" y="1215"/>
              <a:ext cx="138" cy="775"/>
              <a:chOff x="1968" y="1776"/>
              <a:chExt cx="96" cy="576"/>
            </a:xfrm>
          </p:grpSpPr>
          <p:sp>
            <p:nvSpPr>
              <p:cNvPr id="454687" name="Rectangle 31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4688" name="Line 32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689" name="Line 33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4690" name="Text Box 34"/>
            <p:cNvSpPr txBox="1">
              <a:spLocks noChangeArrowheads="1"/>
            </p:cNvSpPr>
            <p:nvPr/>
          </p:nvSpPr>
          <p:spPr bwMode="auto">
            <a:xfrm>
              <a:off x="3517" y="806"/>
              <a:ext cx="27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  <a:p>
              <a:pPr eaLnBrk="1" hangingPunct="1"/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</a:p>
          </p:txBody>
        </p:sp>
        <p:sp>
          <p:nvSpPr>
            <p:cNvPr id="454691" name="Line 35"/>
            <p:cNvSpPr>
              <a:spLocks noChangeShapeType="1"/>
            </p:cNvSpPr>
            <p:nvPr/>
          </p:nvSpPr>
          <p:spPr bwMode="auto">
            <a:xfrm flipV="1">
              <a:off x="3104" y="538"/>
              <a:ext cx="1056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92" name="Line 36"/>
            <p:cNvSpPr>
              <a:spLocks noChangeShapeType="1"/>
            </p:cNvSpPr>
            <p:nvPr/>
          </p:nvSpPr>
          <p:spPr bwMode="auto">
            <a:xfrm flipV="1">
              <a:off x="468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93" name="Rectangle 37"/>
            <p:cNvSpPr>
              <a:spLocks noChangeArrowheads="1"/>
            </p:cNvSpPr>
            <p:nvPr/>
          </p:nvSpPr>
          <p:spPr bwMode="auto">
            <a:xfrm>
              <a:off x="3409" y="161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4694" name="Rectangle 38"/>
            <p:cNvSpPr>
              <a:spLocks noChangeArrowheads="1"/>
            </p:cNvSpPr>
            <p:nvPr/>
          </p:nvSpPr>
          <p:spPr bwMode="auto">
            <a:xfrm>
              <a:off x="4442" y="864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4695" name="Rectangle 39"/>
            <p:cNvSpPr>
              <a:spLocks noChangeArrowheads="1"/>
            </p:cNvSpPr>
            <p:nvPr/>
          </p:nvSpPr>
          <p:spPr bwMode="auto">
            <a:xfrm>
              <a:off x="4855" y="9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4696" name="Rectangle 40"/>
            <p:cNvSpPr>
              <a:spLocks noChangeArrowheads="1"/>
            </p:cNvSpPr>
            <p:nvPr/>
          </p:nvSpPr>
          <p:spPr bwMode="auto">
            <a:xfrm>
              <a:off x="3969" y="7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4697" name="Text Box 41"/>
            <p:cNvSpPr txBox="1">
              <a:spLocks noChangeArrowheads="1"/>
            </p:cNvSpPr>
            <p:nvPr/>
          </p:nvSpPr>
          <p:spPr bwMode="auto">
            <a:xfrm>
              <a:off x="3840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4698" name="Text Box 42"/>
            <p:cNvSpPr txBox="1">
              <a:spLocks noChangeArrowheads="1"/>
            </p:cNvSpPr>
            <p:nvPr/>
          </p:nvSpPr>
          <p:spPr bwMode="auto">
            <a:xfrm>
              <a:off x="4994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4699" name="Oval 43"/>
            <p:cNvSpPr>
              <a:spLocks noChangeArrowheads="1"/>
            </p:cNvSpPr>
            <p:nvPr/>
          </p:nvSpPr>
          <p:spPr bwMode="auto">
            <a:xfrm>
              <a:off x="4160" y="489"/>
              <a:ext cx="86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00" name="Oval 44"/>
            <p:cNvSpPr>
              <a:spLocks noChangeArrowheads="1"/>
            </p:cNvSpPr>
            <p:nvPr/>
          </p:nvSpPr>
          <p:spPr bwMode="auto">
            <a:xfrm>
              <a:off x="4228" y="2199"/>
              <a:ext cx="85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01" name="Line 45"/>
            <p:cNvSpPr>
              <a:spLocks noChangeShapeType="1"/>
            </p:cNvSpPr>
            <p:nvPr/>
          </p:nvSpPr>
          <p:spPr bwMode="auto">
            <a:xfrm>
              <a:off x="4246" y="538"/>
              <a:ext cx="1066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02" name="Line 46"/>
            <p:cNvSpPr>
              <a:spLocks noChangeShapeType="1"/>
            </p:cNvSpPr>
            <p:nvPr/>
          </p:nvSpPr>
          <p:spPr bwMode="auto">
            <a:xfrm flipV="1">
              <a:off x="4296" y="1974"/>
              <a:ext cx="1016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03" name="Line 47"/>
            <p:cNvSpPr>
              <a:spLocks noChangeShapeType="1"/>
            </p:cNvSpPr>
            <p:nvPr/>
          </p:nvSpPr>
          <p:spPr bwMode="auto">
            <a:xfrm flipV="1">
              <a:off x="3793" y="553"/>
              <a:ext cx="367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04" name="Line 48"/>
            <p:cNvSpPr>
              <a:spLocks noChangeShapeType="1"/>
            </p:cNvSpPr>
            <p:nvPr/>
          </p:nvSpPr>
          <p:spPr bwMode="auto">
            <a:xfrm flipH="1">
              <a:off x="4296" y="1974"/>
              <a:ext cx="396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05" name="Line 49"/>
            <p:cNvSpPr>
              <a:spLocks noChangeShapeType="1"/>
            </p:cNvSpPr>
            <p:nvPr/>
          </p:nvSpPr>
          <p:spPr bwMode="auto">
            <a:xfrm flipH="1" flipV="1">
              <a:off x="4246" y="556"/>
              <a:ext cx="468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06" name="Line 50"/>
            <p:cNvSpPr>
              <a:spLocks noChangeShapeType="1"/>
            </p:cNvSpPr>
            <p:nvPr/>
          </p:nvSpPr>
          <p:spPr bwMode="auto">
            <a:xfrm>
              <a:off x="3793" y="1974"/>
              <a:ext cx="452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07" name="Group 51"/>
            <p:cNvGrpSpPr>
              <a:grpSpLocks/>
            </p:cNvGrpSpPr>
            <p:nvPr/>
          </p:nvGrpSpPr>
          <p:grpSpPr bwMode="auto">
            <a:xfrm>
              <a:off x="4128" y="2271"/>
              <a:ext cx="288" cy="144"/>
              <a:chOff x="1728" y="1904"/>
              <a:chExt cx="288" cy="144"/>
            </a:xfrm>
          </p:grpSpPr>
          <p:sp>
            <p:nvSpPr>
              <p:cNvPr id="454708" name="Line 52"/>
              <p:cNvSpPr>
                <a:spLocks noChangeShapeType="1"/>
              </p:cNvSpPr>
              <p:nvPr/>
            </p:nvSpPr>
            <p:spPr bwMode="auto">
              <a:xfrm>
                <a:off x="1872" y="19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709" name="Line 53"/>
              <p:cNvSpPr>
                <a:spLocks noChangeShapeType="1"/>
              </p:cNvSpPr>
              <p:nvPr/>
            </p:nvSpPr>
            <p:spPr bwMode="auto">
              <a:xfrm>
                <a:off x="1728" y="204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4731" name="Rectangle 75"/>
          <p:cNvSpPr>
            <a:spLocks noChangeArrowheads="1"/>
          </p:cNvSpPr>
          <p:nvPr/>
        </p:nvSpPr>
        <p:spPr bwMode="auto">
          <a:xfrm>
            <a:off x="2916238" y="3716338"/>
            <a:ext cx="3384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4000">
                <a:latin typeface="Times New Roman" panose="02020603050405020304" pitchFamily="18" charset="0"/>
              </a:rPr>
              <a:t>U</a:t>
            </a:r>
            <a:r>
              <a:rPr lang="zh-CN" altLang="en-US" sz="4000">
                <a:latin typeface="Times New Roman" panose="02020603050405020304" pitchFamily="18" charset="0"/>
              </a:rPr>
              <a:t>如何求？</a:t>
            </a:r>
          </a:p>
        </p:txBody>
      </p:sp>
      <p:grpSp>
        <p:nvGrpSpPr>
          <p:cNvPr id="454732" name="Group 76"/>
          <p:cNvGrpSpPr>
            <a:grpSpLocks/>
          </p:cNvGrpSpPr>
          <p:nvPr/>
        </p:nvGrpSpPr>
        <p:grpSpPr bwMode="auto">
          <a:xfrm>
            <a:off x="512763" y="3716338"/>
            <a:ext cx="3987800" cy="1565275"/>
            <a:chOff x="80" y="1021"/>
            <a:chExt cx="2512" cy="986"/>
          </a:xfrm>
        </p:grpSpPr>
        <p:graphicFrame>
          <p:nvGraphicFramePr>
            <p:cNvPr id="454733" name="Object 77"/>
            <p:cNvGraphicFramePr>
              <a:graphicFrameLocks noChangeAspect="1"/>
            </p:cNvGraphicFramePr>
            <p:nvPr/>
          </p:nvGraphicFramePr>
          <p:xfrm>
            <a:off x="127" y="1546"/>
            <a:ext cx="2173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02" name="公式" r:id="rId3" imgW="952200" imgH="228600" progId="Equation.3">
                    <p:embed/>
                  </p:oleObj>
                </mc:Choice>
                <mc:Fallback>
                  <p:oleObj name="公式" r:id="rId3" imgW="952200" imgH="228600" progId="Equation.3">
                    <p:embed/>
                    <p:pic>
                      <p:nvPicPr>
                        <p:cNvPr id="454733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1546"/>
                          <a:ext cx="2173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734" name="Text Box 78"/>
            <p:cNvSpPr txBox="1">
              <a:spLocks noChangeArrowheads="1"/>
            </p:cNvSpPr>
            <p:nvPr/>
          </p:nvSpPr>
          <p:spPr bwMode="auto">
            <a:xfrm>
              <a:off x="80" y="1021"/>
              <a:ext cx="2512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对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点列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KCL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方程：</a:t>
              </a:r>
              <a:endPara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54735" name="Object 79"/>
          <p:cNvGraphicFramePr>
            <a:graphicFrameLocks noGrp="1" noChangeAspect="1"/>
          </p:cNvGraphicFramePr>
          <p:nvPr>
            <p:ph/>
          </p:nvPr>
        </p:nvGraphicFramePr>
        <p:xfrm>
          <a:off x="6300788" y="2420938"/>
          <a:ext cx="2160587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03" name="公式" r:id="rId5" imgW="774360" imgH="457200" progId="Equation.3">
                  <p:embed/>
                </p:oleObj>
              </mc:Choice>
              <mc:Fallback>
                <p:oleObj name="公式" r:id="rId5" imgW="774360" imgH="457200" progId="Equation.3">
                  <p:embed/>
                  <p:pic>
                    <p:nvPicPr>
                      <p:cNvPr id="454735" name="Object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160587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42" name="Group 86"/>
          <p:cNvGrpSpPr>
            <a:grpSpLocks/>
          </p:cNvGrpSpPr>
          <p:nvPr/>
        </p:nvGrpSpPr>
        <p:grpSpPr bwMode="auto">
          <a:xfrm>
            <a:off x="6227763" y="3716338"/>
            <a:ext cx="1758950" cy="2638425"/>
            <a:chOff x="3923" y="2341"/>
            <a:chExt cx="1108" cy="1662"/>
          </a:xfrm>
        </p:grpSpPr>
        <p:graphicFrame>
          <p:nvGraphicFramePr>
            <p:cNvPr id="454740" name="Object 84"/>
            <p:cNvGraphicFramePr>
              <a:graphicFrameLocks noChangeAspect="1"/>
            </p:cNvGraphicFramePr>
            <p:nvPr/>
          </p:nvGraphicFramePr>
          <p:xfrm>
            <a:off x="3923" y="2341"/>
            <a:ext cx="1108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04" name="公式" r:id="rId7" imgW="761760" imgH="431640" progId="Equation.3">
                    <p:embed/>
                  </p:oleObj>
                </mc:Choice>
                <mc:Fallback>
                  <p:oleObj name="公式" r:id="rId7" imgW="761760" imgH="431640" progId="Equation.3">
                    <p:embed/>
                    <p:pic>
                      <p:nvPicPr>
                        <p:cNvPr id="45474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341"/>
                          <a:ext cx="1108" cy="8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741" name="Object 85"/>
            <p:cNvGraphicFramePr>
              <a:graphicFrameLocks noChangeAspect="1"/>
            </p:cNvGraphicFramePr>
            <p:nvPr/>
          </p:nvGraphicFramePr>
          <p:xfrm>
            <a:off x="3969" y="3158"/>
            <a:ext cx="718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05" name="公式" r:id="rId9" imgW="495000" imgH="431640" progId="Equation.3">
                    <p:embed/>
                  </p:oleObj>
                </mc:Choice>
                <mc:Fallback>
                  <p:oleObj name="公式" r:id="rId9" imgW="495000" imgH="431640" progId="Equation.3">
                    <p:embed/>
                    <p:pic>
                      <p:nvPicPr>
                        <p:cNvPr id="454741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8"/>
                          <a:ext cx="718" cy="8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743" name="Text Box 87"/>
          <p:cNvSpPr txBox="1">
            <a:spLocks noChangeArrowheads="1"/>
          </p:cNvSpPr>
          <p:nvPr/>
        </p:nvSpPr>
        <p:spPr bwMode="auto">
          <a:xfrm>
            <a:off x="179388" y="5516563"/>
            <a:ext cx="5184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代入，解得</a:t>
            </a:r>
            <a:r>
              <a:rPr lang="en-US" altLang="zh-CN" dirty="0">
                <a:solidFill>
                  <a:srgbClr val="0000CC"/>
                </a:solidFill>
              </a:rPr>
              <a:t>U,</a:t>
            </a:r>
            <a:r>
              <a:rPr lang="zh-CN" altLang="en-US" dirty="0">
                <a:solidFill>
                  <a:srgbClr val="0000CC"/>
                </a:solidFill>
              </a:rPr>
              <a:t>继而求的</a:t>
            </a:r>
            <a:r>
              <a:rPr lang="en-US" altLang="zh-CN" dirty="0">
                <a:solidFill>
                  <a:srgbClr val="0000CC"/>
                </a:solidFill>
              </a:rPr>
              <a:t>I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I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I</a:t>
            </a:r>
            <a:r>
              <a:rPr lang="en-US" altLang="zh-CN" baseline="-25000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，该方法被称为结点电压法</a:t>
            </a:r>
            <a:endParaRPr lang="zh-CN" altLang="en-US" baseline="-25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454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31" grpId="0"/>
      <p:bldP spid="4547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0" y="844550"/>
            <a:ext cx="31470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结点电压 的概念：</a:t>
            </a:r>
          </a:p>
        </p:txBody>
      </p:sp>
      <p:grpSp>
        <p:nvGrpSpPr>
          <p:cNvPr id="338971" name="Group 27"/>
          <p:cNvGrpSpPr>
            <a:grpSpLocks/>
          </p:cNvGrpSpPr>
          <p:nvPr/>
        </p:nvGrpSpPr>
        <p:grpSpPr bwMode="auto">
          <a:xfrm>
            <a:off x="186978" y="1402874"/>
            <a:ext cx="8219462" cy="830263"/>
            <a:chOff x="-197" y="854"/>
            <a:chExt cx="5368" cy="523"/>
          </a:xfrm>
        </p:grpSpPr>
        <p:grpSp>
          <p:nvGrpSpPr>
            <p:cNvPr id="338948" name="Group 4"/>
            <p:cNvGrpSpPr>
              <a:grpSpLocks/>
            </p:cNvGrpSpPr>
            <p:nvPr/>
          </p:nvGrpSpPr>
          <p:grpSpPr bwMode="auto">
            <a:xfrm>
              <a:off x="3856" y="912"/>
              <a:ext cx="180" cy="168"/>
              <a:chOff x="5100" y="780"/>
              <a:chExt cx="180" cy="168"/>
            </a:xfrm>
          </p:grpSpPr>
          <p:sp>
            <p:nvSpPr>
              <p:cNvPr id="338949" name="Line 5"/>
              <p:cNvSpPr>
                <a:spLocks noChangeShapeType="1"/>
              </p:cNvSpPr>
              <p:nvPr/>
            </p:nvSpPr>
            <p:spPr bwMode="auto">
              <a:xfrm>
                <a:off x="5184" y="780"/>
                <a:ext cx="0" cy="16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950" name="Line 6"/>
              <p:cNvSpPr>
                <a:spLocks noChangeShapeType="1"/>
              </p:cNvSpPr>
              <p:nvPr/>
            </p:nvSpPr>
            <p:spPr bwMode="auto">
              <a:xfrm>
                <a:off x="5100" y="948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8951" name="Text Box 7"/>
            <p:cNvSpPr txBox="1">
              <a:spLocks noChangeArrowheads="1"/>
            </p:cNvSpPr>
            <p:nvPr/>
          </p:nvSpPr>
          <p:spPr bwMode="auto">
            <a:xfrm>
              <a:off x="514" y="912"/>
              <a:ext cx="1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952" name="Text Box 8"/>
            <p:cNvSpPr txBox="1">
              <a:spLocks noChangeArrowheads="1"/>
            </p:cNvSpPr>
            <p:nvPr/>
          </p:nvSpPr>
          <p:spPr bwMode="auto">
            <a:xfrm>
              <a:off x="-197" y="854"/>
              <a:ext cx="536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b="0" dirty="0">
                  <a:solidFill>
                    <a:schemeClr val="tx1"/>
                  </a:solidFill>
                  <a:latin typeface="+mn-ea"/>
                  <a:ea typeface="+mn-ea"/>
                </a:rPr>
                <a:t>   任选电路中其一结点为零电位参考点（用    标记），其它各结点对参考点的电压，称为</a:t>
              </a:r>
              <a:r>
                <a:rPr lang="zh-CN" altLang="en-US" b="0" dirty="0">
                  <a:solidFill>
                    <a:srgbClr val="0000FF"/>
                  </a:solidFill>
                  <a:latin typeface="+mn-ea"/>
                  <a:ea typeface="+mn-ea"/>
                </a:rPr>
                <a:t>结点电压</a:t>
              </a:r>
              <a:r>
                <a:rPr lang="zh-CN" altLang="en-US" b="0" dirty="0">
                  <a:solidFill>
                    <a:schemeClr val="tx1"/>
                  </a:solidFill>
                  <a:latin typeface="+mn-ea"/>
                  <a:ea typeface="+mn-ea"/>
                </a:rPr>
                <a:t>。</a:t>
              </a:r>
            </a:p>
          </p:txBody>
        </p:sp>
      </p:grpSp>
      <p:sp>
        <p:nvSpPr>
          <p:cNvPr id="338963" name="Rectangle 19"/>
          <p:cNvSpPr>
            <a:spLocks noChangeArrowheads="1"/>
          </p:cNvSpPr>
          <p:nvPr/>
        </p:nvSpPr>
        <p:spPr bwMode="auto">
          <a:xfrm>
            <a:off x="1351895" y="5879681"/>
            <a:ext cx="6340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结点电压法适用于支路数多，结点少的电路。</a:t>
            </a:r>
          </a:p>
        </p:txBody>
      </p:sp>
      <p:sp>
        <p:nvSpPr>
          <p:cNvPr id="338967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55261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2.5、结点电压法</a:t>
            </a:r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517" y="2650143"/>
            <a:ext cx="3258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结点电压法：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197478"/>
              </p:ext>
            </p:extLst>
          </p:nvPr>
        </p:nvGraphicFramePr>
        <p:xfrm>
          <a:off x="2699792" y="2636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对话气泡: 圆角矩形 2"/>
          <p:cNvSpPr/>
          <p:nvPr/>
        </p:nvSpPr>
        <p:spPr>
          <a:xfrm>
            <a:off x="409162" y="4763099"/>
            <a:ext cx="2088232" cy="646986"/>
          </a:xfrm>
          <a:prstGeom prst="wedgeRoundRectCallout">
            <a:avLst>
              <a:gd name="adj1" fmla="val 103214"/>
              <a:gd name="adj2" fmla="val -394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r>
              <a:rPr lang="zh-CN" altLang="en-US" sz="1600" dirty="0">
                <a:solidFill>
                  <a:srgbClr val="FF3300"/>
                </a:solidFill>
                <a:latin typeface="+mn-ea"/>
                <a:ea typeface="+mn-ea"/>
              </a:rPr>
              <a:t>结点电压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描述</a:t>
            </a:r>
            <a:r>
              <a:rPr lang="zh-CN" altLang="en-US" sz="1600" dirty="0">
                <a:solidFill>
                  <a:srgbClr val="FF3300"/>
                </a:solidFill>
                <a:latin typeface="+mn-ea"/>
                <a:ea typeface="+mn-ea"/>
              </a:rPr>
              <a:t>流入</a:t>
            </a:r>
            <a:r>
              <a:rPr lang="en-US" altLang="zh-CN" sz="1600" dirty="0">
                <a:solidFill>
                  <a:srgbClr val="FF3300"/>
                </a:solidFill>
                <a:latin typeface="+mn-ea"/>
                <a:ea typeface="+mn-ea"/>
              </a:rPr>
              <a:t>/</a:t>
            </a:r>
            <a:r>
              <a:rPr lang="zh-CN" altLang="en-US" sz="1600" dirty="0">
                <a:solidFill>
                  <a:srgbClr val="FF3300"/>
                </a:solidFill>
                <a:latin typeface="+mn-ea"/>
                <a:ea typeface="+mn-ea"/>
              </a:rPr>
              <a:t>流出结点的电流 </a:t>
            </a:r>
            <a:endParaRPr lang="zh-CN" altLang="en-US" sz="20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D979406-3832-46C5-B552-6CEE5C991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3D979406-3832-46C5-B552-6CEE5C991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4F525C-4C18-4647-8245-099071E2A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A64F525C-4C18-4647-8245-099071E2A6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3263FF-1EAF-48D3-8E29-CB191DD82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6D3263FF-1EAF-48D3-8E29-CB191DD82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9DF531-CA99-478E-AA03-A33B95D02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ED9DF531-CA99-478E-AA03-A33B95D027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EFF301E-C315-4E5F-9B96-15D9DAAB3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2EFF301E-C315-4E5F-9B96-15D9DAAB38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63" grpId="0" autoUpdateAnimBg="0"/>
      <p:bldP spid="338968" grpId="0" autoUpdateAnimBg="0"/>
      <p:bldGraphic spid="2" grpId="0" uiExpand="1">
        <p:bldSub>
          <a:bldDgm bld="lvlOne"/>
        </p:bldSub>
      </p:bldGraphic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76200"/>
            <a:ext cx="6248400" cy="5778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结点电压方程的推导过程(2结点)</a:t>
            </a:r>
          </a:p>
        </p:txBody>
      </p:sp>
      <p:grpSp>
        <p:nvGrpSpPr>
          <p:cNvPr id="340057" name="Group 89"/>
          <p:cNvGrpSpPr>
            <a:grpSpLocks/>
          </p:cNvGrpSpPr>
          <p:nvPr/>
        </p:nvGrpSpPr>
        <p:grpSpPr bwMode="auto">
          <a:xfrm>
            <a:off x="122030" y="688181"/>
            <a:ext cx="4392612" cy="461963"/>
            <a:chOff x="36" y="525"/>
            <a:chExt cx="2767" cy="291"/>
          </a:xfrm>
        </p:grpSpPr>
        <p:sp>
          <p:nvSpPr>
            <p:cNvPr id="339974" name="Text Box 6"/>
            <p:cNvSpPr txBox="1">
              <a:spLocks noChangeArrowheads="1"/>
            </p:cNvSpPr>
            <p:nvPr/>
          </p:nvSpPr>
          <p:spPr bwMode="auto">
            <a:xfrm>
              <a:off x="36" y="525"/>
              <a:ext cx="27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设：             参考点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39973" name="Object 5" descr="40%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0626646"/>
                </p:ext>
              </p:extLst>
            </p:nvPr>
          </p:nvGraphicFramePr>
          <p:xfrm>
            <a:off x="452" y="556"/>
            <a:ext cx="6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43" name="公式" r:id="rId3" imgW="711000" imgH="253800" progId="Equation.3">
                    <p:embed/>
                  </p:oleObj>
                </mc:Choice>
                <mc:Fallback>
                  <p:oleObj name="公式" r:id="rId3" imgW="711000" imgH="253800" progId="Equation.3">
                    <p:embed/>
                    <p:pic>
                      <p:nvPicPr>
                        <p:cNvPr id="0" name="Object 5" descr="40%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556"/>
                          <a:ext cx="694" cy="240"/>
                        </a:xfrm>
                        <a:prstGeom prst="rect">
                          <a:avLst/>
                        </a:prstGeom>
                        <a:pattFill prst="pct40">
                          <a:fgClr>
                            <a:srgbClr val="FFFF00"/>
                          </a:fgClr>
                          <a:bgClr>
                            <a:srgbClr val="FFFFFF"/>
                          </a:bgClr>
                        </a:pattFill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9975" name="Group 7"/>
          <p:cNvGrpSpPr>
            <a:grpSpLocks/>
          </p:cNvGrpSpPr>
          <p:nvPr/>
        </p:nvGrpSpPr>
        <p:grpSpPr bwMode="auto">
          <a:xfrm>
            <a:off x="11112" y="3352800"/>
            <a:ext cx="2019300" cy="2133600"/>
            <a:chOff x="4471" y="2640"/>
            <a:chExt cx="1272" cy="1344"/>
          </a:xfrm>
        </p:grpSpPr>
        <p:sp>
          <p:nvSpPr>
            <p:cNvPr id="339976" name="Oval 8"/>
            <p:cNvSpPr>
              <a:spLocks noChangeArrowheads="1"/>
            </p:cNvSpPr>
            <p:nvPr/>
          </p:nvSpPr>
          <p:spPr bwMode="auto">
            <a:xfrm>
              <a:off x="4786" y="2842"/>
              <a:ext cx="292" cy="3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77" name="Rectangle 9"/>
            <p:cNvSpPr>
              <a:spLocks noChangeArrowheads="1"/>
            </p:cNvSpPr>
            <p:nvPr/>
          </p:nvSpPr>
          <p:spPr bwMode="auto">
            <a:xfrm>
              <a:off x="4858" y="3376"/>
              <a:ext cx="147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9978" name="Line 10"/>
            <p:cNvSpPr>
              <a:spLocks noChangeShapeType="1"/>
            </p:cNvSpPr>
            <p:nvPr/>
          </p:nvSpPr>
          <p:spPr bwMode="auto">
            <a:xfrm>
              <a:off x="4931" y="3680"/>
              <a:ext cx="1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79" name="Line 11"/>
            <p:cNvSpPr>
              <a:spLocks noChangeShapeType="1"/>
            </p:cNvSpPr>
            <p:nvPr/>
          </p:nvSpPr>
          <p:spPr bwMode="auto">
            <a:xfrm flipV="1">
              <a:off x="4931" y="2640"/>
              <a:ext cx="0" cy="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80" name="Line 12"/>
            <p:cNvSpPr>
              <a:spLocks noChangeShapeType="1"/>
            </p:cNvSpPr>
            <p:nvPr/>
          </p:nvSpPr>
          <p:spPr bwMode="auto">
            <a:xfrm flipV="1">
              <a:off x="4713" y="3376"/>
              <a:ext cx="1" cy="4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81" name="Text Box 13"/>
            <p:cNvSpPr txBox="1">
              <a:spLocks noChangeArrowheads="1"/>
            </p:cNvSpPr>
            <p:nvPr/>
          </p:nvSpPr>
          <p:spPr bwMode="auto">
            <a:xfrm>
              <a:off x="4471" y="2895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9982" name="Text Box 14"/>
            <p:cNvSpPr txBox="1">
              <a:spLocks noChangeArrowheads="1"/>
            </p:cNvSpPr>
            <p:nvPr/>
          </p:nvSpPr>
          <p:spPr bwMode="auto">
            <a:xfrm>
              <a:off x="4641" y="2718"/>
              <a:ext cx="293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  <a:p>
              <a:pPr eaLnBrk="1" hangingPunct="1"/>
              <a:r>
                <a:rPr kumimoji="1"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auto">
            <a:xfrm>
              <a:off x="4477" y="3522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1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9984" name="Text Box 16"/>
            <p:cNvSpPr txBox="1">
              <a:spLocks noChangeArrowheads="1"/>
            </p:cNvSpPr>
            <p:nvPr/>
          </p:nvSpPr>
          <p:spPr bwMode="auto">
            <a:xfrm>
              <a:off x="5000" y="3442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9985" name="Line 17"/>
            <p:cNvSpPr>
              <a:spLocks noChangeShapeType="1"/>
            </p:cNvSpPr>
            <p:nvPr/>
          </p:nvSpPr>
          <p:spPr bwMode="auto">
            <a:xfrm>
              <a:off x="493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86" name="Line 18"/>
            <p:cNvSpPr>
              <a:spLocks noChangeShapeType="1"/>
            </p:cNvSpPr>
            <p:nvPr/>
          </p:nvSpPr>
          <p:spPr bwMode="auto">
            <a:xfrm>
              <a:off x="4931" y="398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87" name="Line 19"/>
            <p:cNvSpPr>
              <a:spLocks noChangeShapeType="1"/>
            </p:cNvSpPr>
            <p:nvPr/>
          </p:nvSpPr>
          <p:spPr bwMode="auto">
            <a:xfrm rot="10800000" flipV="1">
              <a:off x="5476" y="3024"/>
              <a:ext cx="1" cy="6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88" name="Rectangle 20"/>
            <p:cNvSpPr>
              <a:spLocks noChangeArrowheads="1"/>
            </p:cNvSpPr>
            <p:nvPr/>
          </p:nvSpPr>
          <p:spPr bwMode="auto">
            <a:xfrm>
              <a:off x="5522" y="3193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399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827554"/>
              </p:ext>
            </p:extLst>
          </p:nvPr>
        </p:nvGraphicFramePr>
        <p:xfrm>
          <a:off x="82762" y="5810177"/>
          <a:ext cx="2231599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44" name="公式" r:id="rId5" imgW="952200" imgH="215640" progId="Equation.3">
                  <p:embed/>
                </p:oleObj>
              </mc:Choice>
              <mc:Fallback>
                <p:oleObj name="公式" r:id="rId5" imgW="95220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62" y="5810177"/>
                        <a:ext cx="2231599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64364"/>
              </p:ext>
            </p:extLst>
          </p:nvPr>
        </p:nvGraphicFramePr>
        <p:xfrm>
          <a:off x="67647" y="5502275"/>
          <a:ext cx="2381106" cy="118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45" name="公式" r:id="rId7" imgW="927000" imgH="457200" progId="Equation.3">
                  <p:embed/>
                </p:oleObj>
              </mc:Choice>
              <mc:Fallback>
                <p:oleObj name="公式" r:id="rId7" imgW="9270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7" y="5502275"/>
                        <a:ext cx="2381106" cy="1189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0062" name="Group 94"/>
          <p:cNvGrpSpPr>
            <a:grpSpLocks/>
          </p:cNvGrpSpPr>
          <p:nvPr/>
        </p:nvGrpSpPr>
        <p:grpSpPr bwMode="auto">
          <a:xfrm>
            <a:off x="4114800" y="762000"/>
            <a:ext cx="5029200" cy="6096000"/>
            <a:chOff x="2592" y="480"/>
            <a:chExt cx="3168" cy="3840"/>
          </a:xfrm>
        </p:grpSpPr>
        <p:sp>
          <p:nvSpPr>
            <p:cNvPr id="339972" name="Line 4"/>
            <p:cNvSpPr>
              <a:spLocks noChangeShapeType="1"/>
            </p:cNvSpPr>
            <p:nvPr/>
          </p:nvSpPr>
          <p:spPr bwMode="auto">
            <a:xfrm>
              <a:off x="2592" y="480"/>
              <a:ext cx="0" cy="3840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8" name="Line 70"/>
            <p:cNvSpPr>
              <a:spLocks noChangeShapeType="1"/>
            </p:cNvSpPr>
            <p:nvPr/>
          </p:nvSpPr>
          <p:spPr bwMode="auto">
            <a:xfrm>
              <a:off x="2592" y="2304"/>
              <a:ext cx="3168" cy="0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0039" name="Group 71"/>
          <p:cNvGrpSpPr>
            <a:grpSpLocks/>
          </p:cNvGrpSpPr>
          <p:nvPr/>
        </p:nvGrpSpPr>
        <p:grpSpPr bwMode="auto">
          <a:xfrm>
            <a:off x="4322762" y="3714750"/>
            <a:ext cx="4597401" cy="1722438"/>
            <a:chOff x="33" y="1020"/>
            <a:chExt cx="2896" cy="1085"/>
          </a:xfrm>
        </p:grpSpPr>
        <p:sp>
          <p:nvSpPr>
            <p:cNvPr id="340040" name="Text Box 72"/>
            <p:cNvSpPr txBox="1">
              <a:spLocks noChangeArrowheads="1"/>
            </p:cNvSpPr>
            <p:nvPr/>
          </p:nvSpPr>
          <p:spPr bwMode="auto">
            <a:xfrm>
              <a:off x="33" y="1020"/>
              <a:ext cx="161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各支路电流分别为 ：</a:t>
              </a:r>
            </a:p>
          </p:txBody>
        </p:sp>
        <p:graphicFrame>
          <p:nvGraphicFramePr>
            <p:cNvPr id="340041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075316"/>
                </p:ext>
              </p:extLst>
            </p:nvPr>
          </p:nvGraphicFramePr>
          <p:xfrm>
            <a:off x="219" y="1333"/>
            <a:ext cx="898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46" name="公式" r:id="rId9" imgW="774360" imgH="457200" progId="Equation.3">
                    <p:embed/>
                  </p:oleObj>
                </mc:Choice>
                <mc:Fallback>
                  <p:oleObj name="公式" r:id="rId9" imgW="774360" imgH="4572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" y="1333"/>
                          <a:ext cx="898" cy="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42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684937"/>
                </p:ext>
              </p:extLst>
            </p:nvPr>
          </p:nvGraphicFramePr>
          <p:xfrm>
            <a:off x="1303" y="1401"/>
            <a:ext cx="859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47" name="公式" r:id="rId11" imgW="761760" imgH="431640" progId="Equation.3">
                    <p:embed/>
                  </p:oleObj>
                </mc:Choice>
                <mc:Fallback>
                  <p:oleObj name="公式" r:id="rId11" imgW="761760" imgH="43164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1401"/>
                          <a:ext cx="859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43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7400005"/>
                </p:ext>
              </p:extLst>
            </p:nvPr>
          </p:nvGraphicFramePr>
          <p:xfrm>
            <a:off x="2300" y="1365"/>
            <a:ext cx="629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48" name="公式" r:id="rId13" imgW="495000" imgH="431640" progId="Equation.3">
                    <p:embed/>
                  </p:oleObj>
                </mc:Choice>
                <mc:Fallback>
                  <p:oleObj name="公式" r:id="rId13" imgW="495000" imgH="43164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" y="1365"/>
                          <a:ext cx="629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0061" name="Group 93"/>
          <p:cNvGrpSpPr>
            <a:grpSpLocks/>
          </p:cNvGrpSpPr>
          <p:nvPr/>
        </p:nvGrpSpPr>
        <p:grpSpPr bwMode="auto">
          <a:xfrm>
            <a:off x="4419600" y="0"/>
            <a:ext cx="4343400" cy="3581400"/>
            <a:chOff x="2640" y="192"/>
            <a:chExt cx="2736" cy="2256"/>
          </a:xfrm>
        </p:grpSpPr>
        <p:grpSp>
          <p:nvGrpSpPr>
            <p:cNvPr id="340018" name="Group 50"/>
            <p:cNvGrpSpPr>
              <a:grpSpLocks/>
            </p:cNvGrpSpPr>
            <p:nvPr/>
          </p:nvGrpSpPr>
          <p:grpSpPr bwMode="auto">
            <a:xfrm>
              <a:off x="2640" y="806"/>
              <a:ext cx="815" cy="1184"/>
              <a:chOff x="2834" y="902"/>
              <a:chExt cx="815" cy="1184"/>
            </a:xfrm>
          </p:grpSpPr>
          <p:sp>
            <p:nvSpPr>
              <p:cNvPr id="340019" name="Oval 51"/>
              <p:cNvSpPr>
                <a:spLocks noChangeArrowheads="1"/>
              </p:cNvSpPr>
              <p:nvPr/>
            </p:nvSpPr>
            <p:spPr bwMode="auto">
              <a:xfrm>
                <a:off x="3161" y="1117"/>
                <a:ext cx="275" cy="2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0" name="Rectangle 52"/>
              <p:cNvSpPr>
                <a:spLocks noChangeArrowheads="1"/>
              </p:cNvSpPr>
              <p:nvPr/>
            </p:nvSpPr>
            <p:spPr bwMode="auto">
              <a:xfrm>
                <a:off x="3229" y="1570"/>
                <a:ext cx="138" cy="2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1" name="Line 53"/>
              <p:cNvSpPr>
                <a:spLocks noChangeShapeType="1"/>
              </p:cNvSpPr>
              <p:nvPr/>
            </p:nvSpPr>
            <p:spPr bwMode="auto">
              <a:xfrm>
                <a:off x="3298" y="1828"/>
                <a:ext cx="1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2" name="Line 54"/>
              <p:cNvSpPr>
                <a:spLocks noChangeShapeType="1"/>
              </p:cNvSpPr>
              <p:nvPr/>
            </p:nvSpPr>
            <p:spPr bwMode="auto">
              <a:xfrm flipV="1">
                <a:off x="3298" y="925"/>
                <a:ext cx="1" cy="6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3" name="Line 55"/>
              <p:cNvSpPr>
                <a:spLocks noChangeShapeType="1"/>
              </p:cNvSpPr>
              <p:nvPr/>
            </p:nvSpPr>
            <p:spPr bwMode="auto">
              <a:xfrm flipV="1">
                <a:off x="3092" y="1570"/>
                <a:ext cx="1" cy="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4" name="Text Box 56"/>
              <p:cNvSpPr txBox="1">
                <a:spLocks noChangeArrowheads="1"/>
              </p:cNvSpPr>
              <p:nvPr/>
            </p:nvSpPr>
            <p:spPr bwMode="auto">
              <a:xfrm>
                <a:off x="2834" y="11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5" name="Text Box 57"/>
              <p:cNvSpPr txBox="1">
                <a:spLocks noChangeArrowheads="1"/>
              </p:cNvSpPr>
              <p:nvPr/>
            </p:nvSpPr>
            <p:spPr bwMode="auto">
              <a:xfrm>
                <a:off x="3024" y="902"/>
                <a:ext cx="276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  <a:p>
                <a:pPr eaLnBrk="1" hangingPunct="1"/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340026" name="Rectangle 58"/>
              <p:cNvSpPr>
                <a:spLocks noChangeArrowheads="1"/>
              </p:cNvSpPr>
              <p:nvPr/>
            </p:nvSpPr>
            <p:spPr bwMode="auto">
              <a:xfrm>
                <a:off x="2847" y="164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7" name="Text Box 59"/>
              <p:cNvSpPr txBox="1">
                <a:spLocks noChangeArrowheads="1"/>
              </p:cNvSpPr>
              <p:nvPr/>
            </p:nvSpPr>
            <p:spPr bwMode="auto">
              <a:xfrm>
                <a:off x="3330" y="158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9971" name="Text Box 3"/>
            <p:cNvSpPr txBox="1">
              <a:spLocks noChangeArrowheads="1"/>
            </p:cNvSpPr>
            <p:nvPr/>
          </p:nvSpPr>
          <p:spPr bwMode="auto">
            <a:xfrm>
              <a:off x="3979" y="216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339991" name="Text Box 23"/>
            <p:cNvSpPr txBox="1">
              <a:spLocks noChangeArrowheads="1"/>
            </p:cNvSpPr>
            <p:nvPr/>
          </p:nvSpPr>
          <p:spPr bwMode="auto">
            <a:xfrm>
              <a:off x="4065" y="19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39992" name="Oval 24"/>
            <p:cNvSpPr>
              <a:spLocks noChangeArrowheads="1"/>
            </p:cNvSpPr>
            <p:nvPr/>
          </p:nvSpPr>
          <p:spPr bwMode="auto">
            <a:xfrm flipV="1">
              <a:off x="4550" y="1280"/>
              <a:ext cx="276" cy="2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 flipV="1">
              <a:off x="4550" y="1409"/>
              <a:ext cx="27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auto">
            <a:xfrm>
              <a:off x="5239" y="1280"/>
              <a:ext cx="137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>
              <a:off x="530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6" name="Line 28"/>
            <p:cNvSpPr>
              <a:spLocks noChangeShapeType="1"/>
            </p:cNvSpPr>
            <p:nvPr/>
          </p:nvSpPr>
          <p:spPr bwMode="auto">
            <a:xfrm flipV="1">
              <a:off x="530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7" name="Line 29"/>
            <p:cNvSpPr>
              <a:spLocks noChangeShapeType="1"/>
            </p:cNvSpPr>
            <p:nvPr/>
          </p:nvSpPr>
          <p:spPr bwMode="auto">
            <a:xfrm flipV="1">
              <a:off x="3655" y="1474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8" name="Line 30"/>
            <p:cNvSpPr>
              <a:spLocks noChangeShapeType="1"/>
            </p:cNvSpPr>
            <p:nvPr/>
          </p:nvSpPr>
          <p:spPr bwMode="auto">
            <a:xfrm flipV="1">
              <a:off x="4481" y="1151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9" name="Line 31"/>
            <p:cNvSpPr>
              <a:spLocks noChangeShapeType="1"/>
            </p:cNvSpPr>
            <p:nvPr/>
          </p:nvSpPr>
          <p:spPr bwMode="auto">
            <a:xfrm rot="10800000" flipV="1">
              <a:off x="5101" y="892"/>
              <a:ext cx="1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00" name="Line 32"/>
            <p:cNvSpPr>
              <a:spLocks noChangeShapeType="1"/>
            </p:cNvSpPr>
            <p:nvPr/>
          </p:nvSpPr>
          <p:spPr bwMode="auto">
            <a:xfrm rot="10800000" flipV="1">
              <a:off x="4223" y="864"/>
              <a:ext cx="1" cy="1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01" name="Line 33"/>
            <p:cNvSpPr>
              <a:spLocks noChangeShapeType="1"/>
            </p:cNvSpPr>
            <p:nvPr/>
          </p:nvSpPr>
          <p:spPr bwMode="auto">
            <a:xfrm>
              <a:off x="3104" y="1974"/>
              <a:ext cx="1119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02" name="Line 34"/>
            <p:cNvSpPr>
              <a:spLocks noChangeShapeType="1"/>
            </p:cNvSpPr>
            <p:nvPr/>
          </p:nvSpPr>
          <p:spPr bwMode="auto">
            <a:xfrm>
              <a:off x="468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03" name="Rectangle 35"/>
            <p:cNvSpPr>
              <a:spLocks noChangeArrowheads="1"/>
            </p:cNvSpPr>
            <p:nvPr/>
          </p:nvSpPr>
          <p:spPr bwMode="auto">
            <a:xfrm>
              <a:off x="3398" y="102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40004" name="Group 36"/>
            <p:cNvGrpSpPr>
              <a:grpSpLocks/>
            </p:cNvGrpSpPr>
            <p:nvPr/>
          </p:nvGrpSpPr>
          <p:grpSpPr bwMode="auto">
            <a:xfrm>
              <a:off x="3655" y="829"/>
              <a:ext cx="276" cy="580"/>
              <a:chOff x="3744" y="1440"/>
              <a:chExt cx="192" cy="432"/>
            </a:xfrm>
          </p:grpSpPr>
          <p:sp>
            <p:nvSpPr>
              <p:cNvPr id="340005" name="Oval 37"/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06" name="Line 38"/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0007" name="Group 39"/>
            <p:cNvGrpSpPr>
              <a:grpSpLocks/>
            </p:cNvGrpSpPr>
            <p:nvPr/>
          </p:nvGrpSpPr>
          <p:grpSpPr bwMode="auto">
            <a:xfrm>
              <a:off x="3724" y="1215"/>
              <a:ext cx="138" cy="775"/>
              <a:chOff x="1968" y="1776"/>
              <a:chExt cx="96" cy="576"/>
            </a:xfrm>
          </p:grpSpPr>
          <p:sp>
            <p:nvSpPr>
              <p:cNvPr id="340008" name="Rectangle 40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09" name="Line 4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10" name="Line 42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3517" y="806"/>
              <a:ext cx="27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</a:p>
          </p:txBody>
        </p:sp>
        <p:sp>
          <p:nvSpPr>
            <p:cNvPr id="340012" name="Line 44"/>
            <p:cNvSpPr>
              <a:spLocks noChangeShapeType="1"/>
            </p:cNvSpPr>
            <p:nvPr/>
          </p:nvSpPr>
          <p:spPr bwMode="auto">
            <a:xfrm flipV="1">
              <a:off x="3104" y="538"/>
              <a:ext cx="1056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13" name="Line 45"/>
            <p:cNvSpPr>
              <a:spLocks noChangeShapeType="1"/>
            </p:cNvSpPr>
            <p:nvPr/>
          </p:nvSpPr>
          <p:spPr bwMode="auto">
            <a:xfrm flipV="1">
              <a:off x="468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14" name="Rectangle 46"/>
            <p:cNvSpPr>
              <a:spLocks noChangeArrowheads="1"/>
            </p:cNvSpPr>
            <p:nvPr/>
          </p:nvSpPr>
          <p:spPr bwMode="auto">
            <a:xfrm>
              <a:off x="3409" y="161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15" name="Rectangle 47"/>
            <p:cNvSpPr>
              <a:spLocks noChangeArrowheads="1"/>
            </p:cNvSpPr>
            <p:nvPr/>
          </p:nvSpPr>
          <p:spPr bwMode="auto">
            <a:xfrm>
              <a:off x="4442" y="864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16" name="Rectangle 48"/>
            <p:cNvSpPr>
              <a:spLocks noChangeArrowheads="1"/>
            </p:cNvSpPr>
            <p:nvPr/>
          </p:nvSpPr>
          <p:spPr bwMode="auto">
            <a:xfrm>
              <a:off x="4855" y="9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17" name="Rectangle 49"/>
            <p:cNvSpPr>
              <a:spLocks noChangeArrowheads="1"/>
            </p:cNvSpPr>
            <p:nvPr/>
          </p:nvSpPr>
          <p:spPr bwMode="auto">
            <a:xfrm>
              <a:off x="3969" y="7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28" name="Text Box 60"/>
            <p:cNvSpPr txBox="1">
              <a:spLocks noChangeArrowheads="1"/>
            </p:cNvSpPr>
            <p:nvPr/>
          </p:nvSpPr>
          <p:spPr bwMode="auto">
            <a:xfrm>
              <a:off x="3840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29" name="Text Box 61"/>
            <p:cNvSpPr txBox="1">
              <a:spLocks noChangeArrowheads="1"/>
            </p:cNvSpPr>
            <p:nvPr/>
          </p:nvSpPr>
          <p:spPr bwMode="auto">
            <a:xfrm>
              <a:off x="4994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30" name="Oval 62"/>
            <p:cNvSpPr>
              <a:spLocks noChangeArrowheads="1"/>
            </p:cNvSpPr>
            <p:nvPr/>
          </p:nvSpPr>
          <p:spPr bwMode="auto">
            <a:xfrm>
              <a:off x="4160" y="489"/>
              <a:ext cx="86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1" name="Oval 63"/>
            <p:cNvSpPr>
              <a:spLocks noChangeArrowheads="1"/>
            </p:cNvSpPr>
            <p:nvPr/>
          </p:nvSpPr>
          <p:spPr bwMode="auto">
            <a:xfrm>
              <a:off x="4228" y="2199"/>
              <a:ext cx="85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2" name="Line 64"/>
            <p:cNvSpPr>
              <a:spLocks noChangeShapeType="1"/>
            </p:cNvSpPr>
            <p:nvPr/>
          </p:nvSpPr>
          <p:spPr bwMode="auto">
            <a:xfrm>
              <a:off x="4246" y="538"/>
              <a:ext cx="1066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3" name="Line 65"/>
            <p:cNvSpPr>
              <a:spLocks noChangeShapeType="1"/>
            </p:cNvSpPr>
            <p:nvPr/>
          </p:nvSpPr>
          <p:spPr bwMode="auto">
            <a:xfrm flipV="1">
              <a:off x="4296" y="1974"/>
              <a:ext cx="1016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4" name="Line 66"/>
            <p:cNvSpPr>
              <a:spLocks noChangeShapeType="1"/>
            </p:cNvSpPr>
            <p:nvPr/>
          </p:nvSpPr>
          <p:spPr bwMode="auto">
            <a:xfrm flipV="1">
              <a:off x="3793" y="553"/>
              <a:ext cx="367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5" name="Line 67"/>
            <p:cNvSpPr>
              <a:spLocks noChangeShapeType="1"/>
            </p:cNvSpPr>
            <p:nvPr/>
          </p:nvSpPr>
          <p:spPr bwMode="auto">
            <a:xfrm flipH="1">
              <a:off x="4296" y="1974"/>
              <a:ext cx="396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6" name="Line 68"/>
            <p:cNvSpPr>
              <a:spLocks noChangeShapeType="1"/>
            </p:cNvSpPr>
            <p:nvPr/>
          </p:nvSpPr>
          <p:spPr bwMode="auto">
            <a:xfrm flipH="1" flipV="1">
              <a:off x="4246" y="556"/>
              <a:ext cx="468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7" name="Line 69"/>
            <p:cNvSpPr>
              <a:spLocks noChangeShapeType="1"/>
            </p:cNvSpPr>
            <p:nvPr/>
          </p:nvSpPr>
          <p:spPr bwMode="auto">
            <a:xfrm>
              <a:off x="3793" y="1974"/>
              <a:ext cx="452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0053" name="Group 85"/>
            <p:cNvGrpSpPr>
              <a:grpSpLocks/>
            </p:cNvGrpSpPr>
            <p:nvPr/>
          </p:nvGrpSpPr>
          <p:grpSpPr bwMode="auto">
            <a:xfrm>
              <a:off x="4128" y="2271"/>
              <a:ext cx="288" cy="144"/>
              <a:chOff x="1728" y="1904"/>
              <a:chExt cx="288" cy="144"/>
            </a:xfrm>
          </p:grpSpPr>
          <p:sp>
            <p:nvSpPr>
              <p:cNvPr id="340054" name="Line 86"/>
              <p:cNvSpPr>
                <a:spLocks noChangeShapeType="1"/>
              </p:cNvSpPr>
              <p:nvPr/>
            </p:nvSpPr>
            <p:spPr bwMode="auto">
              <a:xfrm>
                <a:off x="1872" y="19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55" name="Line 87"/>
              <p:cNvSpPr>
                <a:spLocks noChangeShapeType="1"/>
              </p:cNvSpPr>
              <p:nvPr/>
            </p:nvSpPr>
            <p:spPr bwMode="auto">
              <a:xfrm>
                <a:off x="1728" y="204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0059" name="Text Box 91"/>
          <p:cNvSpPr txBox="1">
            <a:spLocks noChangeArrowheads="1"/>
          </p:cNvSpPr>
          <p:nvPr/>
        </p:nvSpPr>
        <p:spPr bwMode="auto">
          <a:xfrm>
            <a:off x="127000" y="2757488"/>
            <a:ext cx="398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对支路 1 电流的描述：</a:t>
            </a:r>
          </a:p>
        </p:txBody>
      </p:sp>
      <p:sp>
        <p:nvSpPr>
          <p:cNvPr id="340063" name="AutoShape 9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064" name="AutoShape 9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065" name="AutoShape 9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78"/>
          <p:cNvSpPr txBox="1">
            <a:spLocks noChangeArrowheads="1"/>
          </p:cNvSpPr>
          <p:nvPr/>
        </p:nvSpPr>
        <p:spPr bwMode="auto">
          <a:xfrm>
            <a:off x="163965" y="1231754"/>
            <a:ext cx="13319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点：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549981"/>
              </p:ext>
            </p:extLst>
          </p:nvPr>
        </p:nvGraphicFramePr>
        <p:xfrm>
          <a:off x="1347473" y="1352442"/>
          <a:ext cx="2403156" cy="56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49" name="Equation" r:id="rId15" imgW="977760" imgH="228600" progId="Equation.DSMT4">
                  <p:embed/>
                </p:oleObj>
              </mc:Choice>
              <mc:Fallback>
                <p:oleObj name="Equation" r:id="rId15" imgW="977760" imgH="2286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7473" y="1352442"/>
                        <a:ext cx="2403156" cy="56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59" grpId="0" autoUpdateAnimBg="0"/>
      <p:bldP spid="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76200"/>
            <a:ext cx="6248400" cy="5778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结点电压方程的推导过程(2结点)</a:t>
            </a:r>
          </a:p>
        </p:txBody>
      </p:sp>
      <p:grpSp>
        <p:nvGrpSpPr>
          <p:cNvPr id="340057" name="Group 89"/>
          <p:cNvGrpSpPr>
            <a:grpSpLocks/>
          </p:cNvGrpSpPr>
          <p:nvPr/>
        </p:nvGrpSpPr>
        <p:grpSpPr bwMode="auto">
          <a:xfrm>
            <a:off x="103188" y="687388"/>
            <a:ext cx="4392612" cy="461963"/>
            <a:chOff x="65" y="557"/>
            <a:chExt cx="2767" cy="291"/>
          </a:xfrm>
        </p:grpSpPr>
        <p:sp>
          <p:nvSpPr>
            <p:cNvPr id="339974" name="Text Box 6"/>
            <p:cNvSpPr txBox="1">
              <a:spLocks noChangeArrowheads="1"/>
            </p:cNvSpPr>
            <p:nvPr/>
          </p:nvSpPr>
          <p:spPr bwMode="auto">
            <a:xfrm>
              <a:off x="65" y="557"/>
              <a:ext cx="27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设：            参考点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39973" name="Object 5" descr="40%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912781"/>
                </p:ext>
              </p:extLst>
            </p:nvPr>
          </p:nvGraphicFramePr>
          <p:xfrm>
            <a:off x="530" y="601"/>
            <a:ext cx="56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497" name="公式" r:id="rId3" imgW="711000" imgH="253800" progId="Equation.3">
                    <p:embed/>
                  </p:oleObj>
                </mc:Choice>
                <mc:Fallback>
                  <p:oleObj name="公式" r:id="rId3" imgW="711000" imgH="253800" progId="Equation.3">
                    <p:embed/>
                    <p:pic>
                      <p:nvPicPr>
                        <p:cNvPr id="339973" name="Object 5" descr="40%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601"/>
                          <a:ext cx="563" cy="195"/>
                        </a:xfrm>
                        <a:prstGeom prst="rect">
                          <a:avLst/>
                        </a:prstGeom>
                        <a:pattFill prst="pct40">
                          <a:fgClr>
                            <a:srgbClr val="FFFF00"/>
                          </a:fgClr>
                          <a:bgClr>
                            <a:srgbClr val="FFFFFF"/>
                          </a:bgClr>
                        </a:pattFill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0062" name="Group 94"/>
          <p:cNvGrpSpPr>
            <a:grpSpLocks/>
          </p:cNvGrpSpPr>
          <p:nvPr/>
        </p:nvGrpSpPr>
        <p:grpSpPr bwMode="auto">
          <a:xfrm>
            <a:off x="4083050" y="762000"/>
            <a:ext cx="5060950" cy="4675188"/>
            <a:chOff x="2572" y="480"/>
            <a:chExt cx="3188" cy="2945"/>
          </a:xfrm>
        </p:grpSpPr>
        <p:sp>
          <p:nvSpPr>
            <p:cNvPr id="339972" name="Line 4"/>
            <p:cNvSpPr>
              <a:spLocks noChangeShapeType="1"/>
            </p:cNvSpPr>
            <p:nvPr/>
          </p:nvSpPr>
          <p:spPr bwMode="auto">
            <a:xfrm flipH="1">
              <a:off x="2572" y="480"/>
              <a:ext cx="20" cy="2945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8" name="Line 70"/>
            <p:cNvSpPr>
              <a:spLocks noChangeShapeType="1"/>
            </p:cNvSpPr>
            <p:nvPr/>
          </p:nvSpPr>
          <p:spPr bwMode="auto">
            <a:xfrm>
              <a:off x="2592" y="2304"/>
              <a:ext cx="3168" cy="0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0039" name="Group 71"/>
          <p:cNvGrpSpPr>
            <a:grpSpLocks/>
          </p:cNvGrpSpPr>
          <p:nvPr/>
        </p:nvGrpSpPr>
        <p:grpSpPr bwMode="auto">
          <a:xfrm>
            <a:off x="4322762" y="3714750"/>
            <a:ext cx="4597401" cy="1722438"/>
            <a:chOff x="33" y="1020"/>
            <a:chExt cx="2896" cy="1085"/>
          </a:xfrm>
        </p:grpSpPr>
        <p:sp>
          <p:nvSpPr>
            <p:cNvPr id="340040" name="Text Box 72"/>
            <p:cNvSpPr txBox="1">
              <a:spLocks noChangeArrowheads="1"/>
            </p:cNvSpPr>
            <p:nvPr/>
          </p:nvSpPr>
          <p:spPr bwMode="auto">
            <a:xfrm>
              <a:off x="33" y="1020"/>
              <a:ext cx="161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各支路电流分别为 ：</a:t>
              </a:r>
            </a:p>
          </p:txBody>
        </p:sp>
        <p:graphicFrame>
          <p:nvGraphicFramePr>
            <p:cNvPr id="340041" name="Object 73"/>
            <p:cNvGraphicFramePr>
              <a:graphicFrameLocks noChangeAspect="1"/>
            </p:cNvGraphicFramePr>
            <p:nvPr/>
          </p:nvGraphicFramePr>
          <p:xfrm>
            <a:off x="219" y="1333"/>
            <a:ext cx="898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498" name="公式" r:id="rId5" imgW="774360" imgH="457200" progId="Equation.3">
                    <p:embed/>
                  </p:oleObj>
                </mc:Choice>
                <mc:Fallback>
                  <p:oleObj name="公式" r:id="rId5" imgW="774360" imgH="457200" progId="Equation.3">
                    <p:embed/>
                    <p:pic>
                      <p:nvPicPr>
                        <p:cNvPr id="340041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" y="1333"/>
                          <a:ext cx="898" cy="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42" name="Object 74"/>
            <p:cNvGraphicFramePr>
              <a:graphicFrameLocks noChangeAspect="1"/>
            </p:cNvGraphicFramePr>
            <p:nvPr/>
          </p:nvGraphicFramePr>
          <p:xfrm>
            <a:off x="1303" y="1401"/>
            <a:ext cx="859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499" name="公式" r:id="rId7" imgW="761760" imgH="431640" progId="Equation.3">
                    <p:embed/>
                  </p:oleObj>
                </mc:Choice>
                <mc:Fallback>
                  <p:oleObj name="公式" r:id="rId7" imgW="761760" imgH="431640" progId="Equation.3">
                    <p:embed/>
                    <p:pic>
                      <p:nvPicPr>
                        <p:cNvPr id="340042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1401"/>
                          <a:ext cx="859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43" name="Object 75"/>
            <p:cNvGraphicFramePr>
              <a:graphicFrameLocks noChangeAspect="1"/>
            </p:cNvGraphicFramePr>
            <p:nvPr/>
          </p:nvGraphicFramePr>
          <p:xfrm>
            <a:off x="2300" y="1365"/>
            <a:ext cx="629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500" name="公式" r:id="rId9" imgW="495000" imgH="431640" progId="Equation.3">
                    <p:embed/>
                  </p:oleObj>
                </mc:Choice>
                <mc:Fallback>
                  <p:oleObj name="公式" r:id="rId9" imgW="495000" imgH="431640" progId="Equation.3">
                    <p:embed/>
                    <p:pic>
                      <p:nvPicPr>
                        <p:cNvPr id="340043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" y="1365"/>
                          <a:ext cx="629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0046" name="Text Box 78"/>
          <p:cNvSpPr txBox="1">
            <a:spLocks noChangeArrowheads="1"/>
          </p:cNvSpPr>
          <p:nvPr/>
        </p:nvSpPr>
        <p:spPr bwMode="auto">
          <a:xfrm>
            <a:off x="163965" y="1231754"/>
            <a:ext cx="13319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点：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40061" name="Group 93"/>
          <p:cNvGrpSpPr>
            <a:grpSpLocks/>
          </p:cNvGrpSpPr>
          <p:nvPr/>
        </p:nvGrpSpPr>
        <p:grpSpPr bwMode="auto">
          <a:xfrm>
            <a:off x="4419600" y="0"/>
            <a:ext cx="4343400" cy="3581400"/>
            <a:chOff x="2640" y="192"/>
            <a:chExt cx="2736" cy="2256"/>
          </a:xfrm>
        </p:grpSpPr>
        <p:grpSp>
          <p:nvGrpSpPr>
            <p:cNvPr id="340018" name="Group 50"/>
            <p:cNvGrpSpPr>
              <a:grpSpLocks/>
            </p:cNvGrpSpPr>
            <p:nvPr/>
          </p:nvGrpSpPr>
          <p:grpSpPr bwMode="auto">
            <a:xfrm>
              <a:off x="2640" y="806"/>
              <a:ext cx="815" cy="1184"/>
              <a:chOff x="2834" y="902"/>
              <a:chExt cx="815" cy="1184"/>
            </a:xfrm>
          </p:grpSpPr>
          <p:sp>
            <p:nvSpPr>
              <p:cNvPr id="340019" name="Oval 51"/>
              <p:cNvSpPr>
                <a:spLocks noChangeArrowheads="1"/>
              </p:cNvSpPr>
              <p:nvPr/>
            </p:nvSpPr>
            <p:spPr bwMode="auto">
              <a:xfrm>
                <a:off x="3161" y="1117"/>
                <a:ext cx="275" cy="2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0" name="Rectangle 52"/>
              <p:cNvSpPr>
                <a:spLocks noChangeArrowheads="1"/>
              </p:cNvSpPr>
              <p:nvPr/>
            </p:nvSpPr>
            <p:spPr bwMode="auto">
              <a:xfrm>
                <a:off x="3229" y="1570"/>
                <a:ext cx="138" cy="2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1" name="Line 53"/>
              <p:cNvSpPr>
                <a:spLocks noChangeShapeType="1"/>
              </p:cNvSpPr>
              <p:nvPr/>
            </p:nvSpPr>
            <p:spPr bwMode="auto">
              <a:xfrm>
                <a:off x="3298" y="1828"/>
                <a:ext cx="1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2" name="Line 54"/>
              <p:cNvSpPr>
                <a:spLocks noChangeShapeType="1"/>
              </p:cNvSpPr>
              <p:nvPr/>
            </p:nvSpPr>
            <p:spPr bwMode="auto">
              <a:xfrm flipV="1">
                <a:off x="3298" y="925"/>
                <a:ext cx="1" cy="6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3" name="Line 55"/>
              <p:cNvSpPr>
                <a:spLocks noChangeShapeType="1"/>
              </p:cNvSpPr>
              <p:nvPr/>
            </p:nvSpPr>
            <p:spPr bwMode="auto">
              <a:xfrm flipV="1">
                <a:off x="3092" y="1570"/>
                <a:ext cx="1" cy="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4" name="Text Box 56"/>
              <p:cNvSpPr txBox="1">
                <a:spLocks noChangeArrowheads="1"/>
              </p:cNvSpPr>
              <p:nvPr/>
            </p:nvSpPr>
            <p:spPr bwMode="auto">
              <a:xfrm>
                <a:off x="2834" y="11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5" name="Text Box 57"/>
              <p:cNvSpPr txBox="1">
                <a:spLocks noChangeArrowheads="1"/>
              </p:cNvSpPr>
              <p:nvPr/>
            </p:nvSpPr>
            <p:spPr bwMode="auto">
              <a:xfrm>
                <a:off x="3024" y="902"/>
                <a:ext cx="276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  <a:p>
                <a:pPr eaLnBrk="1" hangingPunct="1"/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340026" name="Rectangle 58"/>
              <p:cNvSpPr>
                <a:spLocks noChangeArrowheads="1"/>
              </p:cNvSpPr>
              <p:nvPr/>
            </p:nvSpPr>
            <p:spPr bwMode="auto">
              <a:xfrm>
                <a:off x="2847" y="164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27" name="Text Box 59"/>
              <p:cNvSpPr txBox="1">
                <a:spLocks noChangeArrowheads="1"/>
              </p:cNvSpPr>
              <p:nvPr/>
            </p:nvSpPr>
            <p:spPr bwMode="auto">
              <a:xfrm>
                <a:off x="3330" y="158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9971" name="Text Box 3"/>
            <p:cNvSpPr txBox="1">
              <a:spLocks noChangeArrowheads="1"/>
            </p:cNvSpPr>
            <p:nvPr/>
          </p:nvSpPr>
          <p:spPr bwMode="auto">
            <a:xfrm>
              <a:off x="3979" y="216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339991" name="Text Box 23"/>
            <p:cNvSpPr txBox="1">
              <a:spLocks noChangeArrowheads="1"/>
            </p:cNvSpPr>
            <p:nvPr/>
          </p:nvSpPr>
          <p:spPr bwMode="auto">
            <a:xfrm>
              <a:off x="4065" y="19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39992" name="Oval 24"/>
            <p:cNvSpPr>
              <a:spLocks noChangeArrowheads="1"/>
            </p:cNvSpPr>
            <p:nvPr/>
          </p:nvSpPr>
          <p:spPr bwMode="auto">
            <a:xfrm flipV="1">
              <a:off x="4550" y="1280"/>
              <a:ext cx="276" cy="2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 flipV="1">
              <a:off x="4550" y="1409"/>
              <a:ext cx="27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auto">
            <a:xfrm>
              <a:off x="5239" y="1280"/>
              <a:ext cx="137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>
              <a:off x="530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6" name="Line 28"/>
            <p:cNvSpPr>
              <a:spLocks noChangeShapeType="1"/>
            </p:cNvSpPr>
            <p:nvPr/>
          </p:nvSpPr>
          <p:spPr bwMode="auto">
            <a:xfrm flipV="1">
              <a:off x="530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7" name="Line 29"/>
            <p:cNvSpPr>
              <a:spLocks noChangeShapeType="1"/>
            </p:cNvSpPr>
            <p:nvPr/>
          </p:nvSpPr>
          <p:spPr bwMode="auto">
            <a:xfrm flipV="1">
              <a:off x="3655" y="1474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8" name="Line 30"/>
            <p:cNvSpPr>
              <a:spLocks noChangeShapeType="1"/>
            </p:cNvSpPr>
            <p:nvPr/>
          </p:nvSpPr>
          <p:spPr bwMode="auto">
            <a:xfrm flipV="1">
              <a:off x="4481" y="1151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999" name="Line 31"/>
            <p:cNvSpPr>
              <a:spLocks noChangeShapeType="1"/>
            </p:cNvSpPr>
            <p:nvPr/>
          </p:nvSpPr>
          <p:spPr bwMode="auto">
            <a:xfrm rot="10800000" flipV="1">
              <a:off x="5101" y="892"/>
              <a:ext cx="1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00" name="Line 32"/>
            <p:cNvSpPr>
              <a:spLocks noChangeShapeType="1"/>
            </p:cNvSpPr>
            <p:nvPr/>
          </p:nvSpPr>
          <p:spPr bwMode="auto">
            <a:xfrm rot="10800000" flipV="1">
              <a:off x="4223" y="864"/>
              <a:ext cx="1" cy="1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01" name="Line 33"/>
            <p:cNvSpPr>
              <a:spLocks noChangeShapeType="1"/>
            </p:cNvSpPr>
            <p:nvPr/>
          </p:nvSpPr>
          <p:spPr bwMode="auto">
            <a:xfrm>
              <a:off x="3104" y="1974"/>
              <a:ext cx="1119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02" name="Line 34"/>
            <p:cNvSpPr>
              <a:spLocks noChangeShapeType="1"/>
            </p:cNvSpPr>
            <p:nvPr/>
          </p:nvSpPr>
          <p:spPr bwMode="auto">
            <a:xfrm>
              <a:off x="468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03" name="Rectangle 35"/>
            <p:cNvSpPr>
              <a:spLocks noChangeArrowheads="1"/>
            </p:cNvSpPr>
            <p:nvPr/>
          </p:nvSpPr>
          <p:spPr bwMode="auto">
            <a:xfrm>
              <a:off x="3398" y="102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40004" name="Group 36"/>
            <p:cNvGrpSpPr>
              <a:grpSpLocks/>
            </p:cNvGrpSpPr>
            <p:nvPr/>
          </p:nvGrpSpPr>
          <p:grpSpPr bwMode="auto">
            <a:xfrm>
              <a:off x="3655" y="829"/>
              <a:ext cx="276" cy="580"/>
              <a:chOff x="3744" y="1440"/>
              <a:chExt cx="192" cy="432"/>
            </a:xfrm>
          </p:grpSpPr>
          <p:sp>
            <p:nvSpPr>
              <p:cNvPr id="340005" name="Oval 37"/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06" name="Line 38"/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0007" name="Group 39"/>
            <p:cNvGrpSpPr>
              <a:grpSpLocks/>
            </p:cNvGrpSpPr>
            <p:nvPr/>
          </p:nvGrpSpPr>
          <p:grpSpPr bwMode="auto">
            <a:xfrm>
              <a:off x="3724" y="1215"/>
              <a:ext cx="138" cy="775"/>
              <a:chOff x="1968" y="1776"/>
              <a:chExt cx="96" cy="576"/>
            </a:xfrm>
          </p:grpSpPr>
          <p:sp>
            <p:nvSpPr>
              <p:cNvPr id="340008" name="Rectangle 40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09" name="Line 4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10" name="Line 42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3517" y="806"/>
              <a:ext cx="27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</a:p>
          </p:txBody>
        </p:sp>
        <p:sp>
          <p:nvSpPr>
            <p:cNvPr id="340012" name="Line 44"/>
            <p:cNvSpPr>
              <a:spLocks noChangeShapeType="1"/>
            </p:cNvSpPr>
            <p:nvPr/>
          </p:nvSpPr>
          <p:spPr bwMode="auto">
            <a:xfrm flipV="1">
              <a:off x="3104" y="538"/>
              <a:ext cx="1056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13" name="Line 45"/>
            <p:cNvSpPr>
              <a:spLocks noChangeShapeType="1"/>
            </p:cNvSpPr>
            <p:nvPr/>
          </p:nvSpPr>
          <p:spPr bwMode="auto">
            <a:xfrm flipV="1">
              <a:off x="468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14" name="Rectangle 46"/>
            <p:cNvSpPr>
              <a:spLocks noChangeArrowheads="1"/>
            </p:cNvSpPr>
            <p:nvPr/>
          </p:nvSpPr>
          <p:spPr bwMode="auto">
            <a:xfrm>
              <a:off x="3409" y="161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15" name="Rectangle 47"/>
            <p:cNvSpPr>
              <a:spLocks noChangeArrowheads="1"/>
            </p:cNvSpPr>
            <p:nvPr/>
          </p:nvSpPr>
          <p:spPr bwMode="auto">
            <a:xfrm>
              <a:off x="4442" y="864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16" name="Rectangle 48"/>
            <p:cNvSpPr>
              <a:spLocks noChangeArrowheads="1"/>
            </p:cNvSpPr>
            <p:nvPr/>
          </p:nvSpPr>
          <p:spPr bwMode="auto">
            <a:xfrm>
              <a:off x="4855" y="9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17" name="Rectangle 49"/>
            <p:cNvSpPr>
              <a:spLocks noChangeArrowheads="1"/>
            </p:cNvSpPr>
            <p:nvPr/>
          </p:nvSpPr>
          <p:spPr bwMode="auto">
            <a:xfrm>
              <a:off x="3969" y="7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28" name="Text Box 60"/>
            <p:cNvSpPr txBox="1">
              <a:spLocks noChangeArrowheads="1"/>
            </p:cNvSpPr>
            <p:nvPr/>
          </p:nvSpPr>
          <p:spPr bwMode="auto">
            <a:xfrm>
              <a:off x="3840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29" name="Text Box 61"/>
            <p:cNvSpPr txBox="1">
              <a:spLocks noChangeArrowheads="1"/>
            </p:cNvSpPr>
            <p:nvPr/>
          </p:nvSpPr>
          <p:spPr bwMode="auto">
            <a:xfrm>
              <a:off x="4994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0030" name="Oval 62"/>
            <p:cNvSpPr>
              <a:spLocks noChangeArrowheads="1"/>
            </p:cNvSpPr>
            <p:nvPr/>
          </p:nvSpPr>
          <p:spPr bwMode="auto">
            <a:xfrm>
              <a:off x="4160" y="489"/>
              <a:ext cx="86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1" name="Oval 63"/>
            <p:cNvSpPr>
              <a:spLocks noChangeArrowheads="1"/>
            </p:cNvSpPr>
            <p:nvPr/>
          </p:nvSpPr>
          <p:spPr bwMode="auto">
            <a:xfrm>
              <a:off x="4228" y="2199"/>
              <a:ext cx="85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2" name="Line 64"/>
            <p:cNvSpPr>
              <a:spLocks noChangeShapeType="1"/>
            </p:cNvSpPr>
            <p:nvPr/>
          </p:nvSpPr>
          <p:spPr bwMode="auto">
            <a:xfrm>
              <a:off x="4246" y="538"/>
              <a:ext cx="1066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3" name="Line 65"/>
            <p:cNvSpPr>
              <a:spLocks noChangeShapeType="1"/>
            </p:cNvSpPr>
            <p:nvPr/>
          </p:nvSpPr>
          <p:spPr bwMode="auto">
            <a:xfrm flipV="1">
              <a:off x="4296" y="1974"/>
              <a:ext cx="1016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4" name="Line 66"/>
            <p:cNvSpPr>
              <a:spLocks noChangeShapeType="1"/>
            </p:cNvSpPr>
            <p:nvPr/>
          </p:nvSpPr>
          <p:spPr bwMode="auto">
            <a:xfrm flipV="1">
              <a:off x="3793" y="553"/>
              <a:ext cx="367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5" name="Line 67"/>
            <p:cNvSpPr>
              <a:spLocks noChangeShapeType="1"/>
            </p:cNvSpPr>
            <p:nvPr/>
          </p:nvSpPr>
          <p:spPr bwMode="auto">
            <a:xfrm flipH="1">
              <a:off x="4296" y="1974"/>
              <a:ext cx="396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6" name="Line 68"/>
            <p:cNvSpPr>
              <a:spLocks noChangeShapeType="1"/>
            </p:cNvSpPr>
            <p:nvPr/>
          </p:nvSpPr>
          <p:spPr bwMode="auto">
            <a:xfrm flipH="1" flipV="1">
              <a:off x="4246" y="556"/>
              <a:ext cx="468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037" name="Line 69"/>
            <p:cNvSpPr>
              <a:spLocks noChangeShapeType="1"/>
            </p:cNvSpPr>
            <p:nvPr/>
          </p:nvSpPr>
          <p:spPr bwMode="auto">
            <a:xfrm>
              <a:off x="3793" y="1974"/>
              <a:ext cx="452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0053" name="Group 85"/>
            <p:cNvGrpSpPr>
              <a:grpSpLocks/>
            </p:cNvGrpSpPr>
            <p:nvPr/>
          </p:nvGrpSpPr>
          <p:grpSpPr bwMode="auto">
            <a:xfrm>
              <a:off x="4128" y="2271"/>
              <a:ext cx="288" cy="144"/>
              <a:chOff x="1728" y="1904"/>
              <a:chExt cx="288" cy="144"/>
            </a:xfrm>
          </p:grpSpPr>
          <p:sp>
            <p:nvSpPr>
              <p:cNvPr id="340054" name="Line 86"/>
              <p:cNvSpPr>
                <a:spLocks noChangeShapeType="1"/>
              </p:cNvSpPr>
              <p:nvPr/>
            </p:nvSpPr>
            <p:spPr bwMode="auto">
              <a:xfrm>
                <a:off x="1872" y="19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055" name="Line 87"/>
              <p:cNvSpPr>
                <a:spLocks noChangeShapeType="1"/>
              </p:cNvSpPr>
              <p:nvPr/>
            </p:nvSpPr>
            <p:spPr bwMode="auto">
              <a:xfrm>
                <a:off x="1728" y="204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0059" name="Text Box 91"/>
          <p:cNvSpPr txBox="1">
            <a:spLocks noChangeArrowheads="1"/>
          </p:cNvSpPr>
          <p:nvPr/>
        </p:nvSpPr>
        <p:spPr bwMode="auto">
          <a:xfrm>
            <a:off x="279400" y="2399661"/>
            <a:ext cx="13486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代入方程</a:t>
            </a:r>
          </a:p>
        </p:txBody>
      </p:sp>
      <p:sp>
        <p:nvSpPr>
          <p:cNvPr id="340063" name="AutoShape 9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064" name="AutoShape 9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065" name="AutoShape 9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9985"/>
              </p:ext>
            </p:extLst>
          </p:nvPr>
        </p:nvGraphicFramePr>
        <p:xfrm>
          <a:off x="250825" y="3033713"/>
          <a:ext cx="30019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01" name="公式" r:id="rId11" imgW="1625400" imgH="431640" progId="Equation.3">
                  <p:embed/>
                </p:oleObj>
              </mc:Choice>
              <mc:Fallback>
                <p:oleObj name="公式" r:id="rId11" imgW="1625400" imgH="431640" progId="Equation.3">
                  <p:embed/>
                  <p:pic>
                    <p:nvPicPr>
                      <p:cNvPr id="340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033713"/>
                        <a:ext cx="3001963" cy="855662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01874"/>
              </p:ext>
            </p:extLst>
          </p:nvPr>
        </p:nvGraphicFramePr>
        <p:xfrm>
          <a:off x="232664" y="4358009"/>
          <a:ext cx="3163868" cy="84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02" name="Equation" r:id="rId13" imgW="1638000" imgH="431640" progId="Equation.3">
                  <p:embed/>
                </p:oleObj>
              </mc:Choice>
              <mc:Fallback>
                <p:oleObj name="Equation" r:id="rId13" imgW="1638000" imgH="431640" progId="Equation.3">
                  <p:embed/>
                  <p:pic>
                    <p:nvPicPr>
                      <p:cNvPr id="341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4" y="4358009"/>
                        <a:ext cx="3163868" cy="845495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20638" y="5439445"/>
            <a:ext cx="9123362" cy="7778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19"/>
          <p:cNvGrpSpPr>
            <a:grpSpLocks/>
          </p:cNvGrpSpPr>
          <p:nvPr/>
        </p:nvGrpSpPr>
        <p:grpSpPr bwMode="auto">
          <a:xfrm>
            <a:off x="933225" y="5642978"/>
            <a:ext cx="7050005" cy="1098383"/>
            <a:chOff x="35" y="3042"/>
            <a:chExt cx="5410" cy="1878"/>
          </a:xfrm>
        </p:grpSpPr>
        <p:graphicFrame>
          <p:nvGraphicFramePr>
            <p:cNvPr id="9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2455029"/>
                </p:ext>
              </p:extLst>
            </p:nvPr>
          </p:nvGraphicFramePr>
          <p:xfrm>
            <a:off x="1642" y="3042"/>
            <a:ext cx="1865" cy="1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503" name="公式" r:id="rId15" imgW="1180800" imgH="583920" progId="Equation.3">
                    <p:embed/>
                  </p:oleObj>
                </mc:Choice>
                <mc:Fallback>
                  <p:oleObj name="公式" r:id="rId15" imgW="1180800" imgH="583920" progId="Equation.3">
                    <p:embed/>
                    <p:pic>
                      <p:nvPicPr>
                        <p:cNvPr id="3410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3042"/>
                          <a:ext cx="1865" cy="18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35" y="3408"/>
              <a:ext cx="1658" cy="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一般表达式：</a:t>
              </a:r>
            </a:p>
          </p:txBody>
        </p:sp>
        <p:sp>
          <p:nvSpPr>
            <p:cNvPr id="96" name="Text Box 12"/>
            <p:cNvSpPr txBox="1">
              <a:spLocks noChangeArrowheads="1"/>
            </p:cNvSpPr>
            <p:nvPr/>
          </p:nvSpPr>
          <p:spPr bwMode="auto">
            <a:xfrm>
              <a:off x="3650" y="3408"/>
              <a:ext cx="1795" cy="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（弥尔曼定理）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60446"/>
              </p:ext>
            </p:extLst>
          </p:nvPr>
        </p:nvGraphicFramePr>
        <p:xfrm>
          <a:off x="1347473" y="1352442"/>
          <a:ext cx="2403156" cy="56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04" name="Equation" r:id="rId17" imgW="977760" imgH="228600" progId="Equation.DSMT4">
                  <p:embed/>
                </p:oleObj>
              </mc:Choice>
              <mc:Fallback>
                <p:oleObj name="Equation" r:id="rId17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47473" y="1352442"/>
                        <a:ext cx="2403156" cy="56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90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754" name="Group 2"/>
          <p:cNvGrpSpPr>
            <a:grpSpLocks/>
          </p:cNvGrpSpPr>
          <p:nvPr/>
        </p:nvGrpSpPr>
        <p:grpSpPr bwMode="auto">
          <a:xfrm>
            <a:off x="755650" y="-26988"/>
            <a:ext cx="4343400" cy="3581401"/>
            <a:chOff x="2640" y="192"/>
            <a:chExt cx="2736" cy="2256"/>
          </a:xfrm>
        </p:grpSpPr>
        <p:grpSp>
          <p:nvGrpSpPr>
            <p:cNvPr id="458755" name="Group 3"/>
            <p:cNvGrpSpPr>
              <a:grpSpLocks/>
            </p:cNvGrpSpPr>
            <p:nvPr/>
          </p:nvGrpSpPr>
          <p:grpSpPr bwMode="auto">
            <a:xfrm>
              <a:off x="2640" y="806"/>
              <a:ext cx="815" cy="1184"/>
              <a:chOff x="2834" y="902"/>
              <a:chExt cx="815" cy="1184"/>
            </a:xfrm>
          </p:grpSpPr>
          <p:sp>
            <p:nvSpPr>
              <p:cNvPr id="458756" name="Oval 4"/>
              <p:cNvSpPr>
                <a:spLocks noChangeArrowheads="1"/>
              </p:cNvSpPr>
              <p:nvPr/>
            </p:nvSpPr>
            <p:spPr bwMode="auto">
              <a:xfrm>
                <a:off x="3161" y="1117"/>
                <a:ext cx="275" cy="2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757" name="Rectangle 5"/>
              <p:cNvSpPr>
                <a:spLocks noChangeArrowheads="1"/>
              </p:cNvSpPr>
              <p:nvPr/>
            </p:nvSpPr>
            <p:spPr bwMode="auto">
              <a:xfrm>
                <a:off x="3229" y="1570"/>
                <a:ext cx="138" cy="2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8758" name="Line 6"/>
              <p:cNvSpPr>
                <a:spLocks noChangeShapeType="1"/>
              </p:cNvSpPr>
              <p:nvPr/>
            </p:nvSpPr>
            <p:spPr bwMode="auto">
              <a:xfrm>
                <a:off x="3298" y="1828"/>
                <a:ext cx="1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759" name="Line 7"/>
              <p:cNvSpPr>
                <a:spLocks noChangeShapeType="1"/>
              </p:cNvSpPr>
              <p:nvPr/>
            </p:nvSpPr>
            <p:spPr bwMode="auto">
              <a:xfrm flipV="1">
                <a:off x="3298" y="925"/>
                <a:ext cx="1" cy="6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760" name="Line 8"/>
              <p:cNvSpPr>
                <a:spLocks noChangeShapeType="1"/>
              </p:cNvSpPr>
              <p:nvPr/>
            </p:nvSpPr>
            <p:spPr bwMode="auto">
              <a:xfrm flipV="1">
                <a:off x="3092" y="1570"/>
                <a:ext cx="1" cy="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761" name="Text Box 9"/>
              <p:cNvSpPr txBox="1">
                <a:spLocks noChangeArrowheads="1"/>
              </p:cNvSpPr>
              <p:nvPr/>
            </p:nvSpPr>
            <p:spPr bwMode="auto">
              <a:xfrm>
                <a:off x="2834" y="11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8762" name="Text Box 10"/>
              <p:cNvSpPr txBox="1">
                <a:spLocks noChangeArrowheads="1"/>
              </p:cNvSpPr>
              <p:nvPr/>
            </p:nvSpPr>
            <p:spPr bwMode="auto">
              <a:xfrm>
                <a:off x="3024" y="902"/>
                <a:ext cx="276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  <a:p>
                <a:pPr eaLnBrk="1" hangingPunct="1"/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  <p:sp>
            <p:nvSpPr>
              <p:cNvPr id="458763" name="Rectangle 11"/>
              <p:cNvSpPr>
                <a:spLocks noChangeArrowheads="1"/>
              </p:cNvSpPr>
              <p:nvPr/>
            </p:nvSpPr>
            <p:spPr bwMode="auto">
              <a:xfrm>
                <a:off x="2847" y="164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8764" name="Text Box 12"/>
              <p:cNvSpPr txBox="1">
                <a:spLocks noChangeArrowheads="1"/>
              </p:cNvSpPr>
              <p:nvPr/>
            </p:nvSpPr>
            <p:spPr bwMode="auto">
              <a:xfrm>
                <a:off x="3330" y="158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8765" name="Text Box 13"/>
            <p:cNvSpPr txBox="1">
              <a:spLocks noChangeArrowheads="1"/>
            </p:cNvSpPr>
            <p:nvPr/>
          </p:nvSpPr>
          <p:spPr bwMode="auto">
            <a:xfrm>
              <a:off x="3979" y="216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458766" name="Text Box 14"/>
            <p:cNvSpPr txBox="1">
              <a:spLocks noChangeArrowheads="1"/>
            </p:cNvSpPr>
            <p:nvPr/>
          </p:nvSpPr>
          <p:spPr bwMode="auto">
            <a:xfrm>
              <a:off x="4065" y="19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 flipV="1">
              <a:off x="4550" y="1280"/>
              <a:ext cx="276" cy="2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8" name="Line 16"/>
            <p:cNvSpPr>
              <a:spLocks noChangeShapeType="1"/>
            </p:cNvSpPr>
            <p:nvPr/>
          </p:nvSpPr>
          <p:spPr bwMode="auto">
            <a:xfrm flipV="1">
              <a:off x="4550" y="1409"/>
              <a:ext cx="27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9" name="Rectangle 17"/>
            <p:cNvSpPr>
              <a:spLocks noChangeArrowheads="1"/>
            </p:cNvSpPr>
            <p:nvPr/>
          </p:nvSpPr>
          <p:spPr bwMode="auto">
            <a:xfrm>
              <a:off x="5239" y="1280"/>
              <a:ext cx="137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770" name="Line 18"/>
            <p:cNvSpPr>
              <a:spLocks noChangeShapeType="1"/>
            </p:cNvSpPr>
            <p:nvPr/>
          </p:nvSpPr>
          <p:spPr bwMode="auto">
            <a:xfrm>
              <a:off x="530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1" name="Line 19"/>
            <p:cNvSpPr>
              <a:spLocks noChangeShapeType="1"/>
            </p:cNvSpPr>
            <p:nvPr/>
          </p:nvSpPr>
          <p:spPr bwMode="auto">
            <a:xfrm flipV="1">
              <a:off x="530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2" name="Line 20"/>
            <p:cNvSpPr>
              <a:spLocks noChangeShapeType="1"/>
            </p:cNvSpPr>
            <p:nvPr/>
          </p:nvSpPr>
          <p:spPr bwMode="auto">
            <a:xfrm flipV="1">
              <a:off x="3655" y="1474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3" name="Line 21"/>
            <p:cNvSpPr>
              <a:spLocks noChangeShapeType="1"/>
            </p:cNvSpPr>
            <p:nvPr/>
          </p:nvSpPr>
          <p:spPr bwMode="auto">
            <a:xfrm flipV="1">
              <a:off x="4481" y="1151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4" name="Line 22"/>
            <p:cNvSpPr>
              <a:spLocks noChangeShapeType="1"/>
            </p:cNvSpPr>
            <p:nvPr/>
          </p:nvSpPr>
          <p:spPr bwMode="auto">
            <a:xfrm rot="10800000" flipV="1">
              <a:off x="5101" y="892"/>
              <a:ext cx="1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5" name="Line 23"/>
            <p:cNvSpPr>
              <a:spLocks noChangeShapeType="1"/>
            </p:cNvSpPr>
            <p:nvPr/>
          </p:nvSpPr>
          <p:spPr bwMode="auto">
            <a:xfrm rot="10800000" flipV="1">
              <a:off x="4223" y="864"/>
              <a:ext cx="1" cy="1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6" name="Line 24"/>
            <p:cNvSpPr>
              <a:spLocks noChangeShapeType="1"/>
            </p:cNvSpPr>
            <p:nvPr/>
          </p:nvSpPr>
          <p:spPr bwMode="auto">
            <a:xfrm>
              <a:off x="3104" y="1974"/>
              <a:ext cx="1119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7" name="Line 25"/>
            <p:cNvSpPr>
              <a:spLocks noChangeShapeType="1"/>
            </p:cNvSpPr>
            <p:nvPr/>
          </p:nvSpPr>
          <p:spPr bwMode="auto">
            <a:xfrm>
              <a:off x="4688" y="1538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8" name="Rectangle 26"/>
            <p:cNvSpPr>
              <a:spLocks noChangeArrowheads="1"/>
            </p:cNvSpPr>
            <p:nvPr/>
          </p:nvSpPr>
          <p:spPr bwMode="auto">
            <a:xfrm>
              <a:off x="3398" y="102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58779" name="Group 27"/>
            <p:cNvGrpSpPr>
              <a:grpSpLocks/>
            </p:cNvGrpSpPr>
            <p:nvPr/>
          </p:nvGrpSpPr>
          <p:grpSpPr bwMode="auto">
            <a:xfrm>
              <a:off x="3655" y="829"/>
              <a:ext cx="276" cy="580"/>
              <a:chOff x="3744" y="1440"/>
              <a:chExt cx="192" cy="432"/>
            </a:xfrm>
          </p:grpSpPr>
          <p:sp>
            <p:nvSpPr>
              <p:cNvPr id="458780" name="Oval 28"/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781" name="Line 29"/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8782" name="Group 30"/>
            <p:cNvGrpSpPr>
              <a:grpSpLocks/>
            </p:cNvGrpSpPr>
            <p:nvPr/>
          </p:nvGrpSpPr>
          <p:grpSpPr bwMode="auto">
            <a:xfrm>
              <a:off x="3724" y="1215"/>
              <a:ext cx="138" cy="775"/>
              <a:chOff x="1968" y="1776"/>
              <a:chExt cx="96" cy="576"/>
            </a:xfrm>
          </p:grpSpPr>
          <p:sp>
            <p:nvSpPr>
              <p:cNvPr id="458783" name="Rectangle 31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8784" name="Line 32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785" name="Line 33"/>
              <p:cNvSpPr>
                <a:spLocks noChangeShapeType="1"/>
              </p:cNvSpPr>
              <p:nvPr/>
            </p:nvSpPr>
            <p:spPr bwMode="auto">
              <a:xfrm flipV="1">
                <a:off x="2016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8786" name="Text Box 34"/>
            <p:cNvSpPr txBox="1">
              <a:spLocks noChangeArrowheads="1"/>
            </p:cNvSpPr>
            <p:nvPr/>
          </p:nvSpPr>
          <p:spPr bwMode="auto">
            <a:xfrm>
              <a:off x="3517" y="806"/>
              <a:ext cx="27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  <a:p>
              <a:pPr eaLnBrk="1" hangingPunct="1"/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</a:p>
          </p:txBody>
        </p:sp>
        <p:sp>
          <p:nvSpPr>
            <p:cNvPr id="458787" name="Line 35"/>
            <p:cNvSpPr>
              <a:spLocks noChangeShapeType="1"/>
            </p:cNvSpPr>
            <p:nvPr/>
          </p:nvSpPr>
          <p:spPr bwMode="auto">
            <a:xfrm flipV="1">
              <a:off x="3104" y="538"/>
              <a:ext cx="1056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88" name="Line 36"/>
            <p:cNvSpPr>
              <a:spLocks noChangeShapeType="1"/>
            </p:cNvSpPr>
            <p:nvPr/>
          </p:nvSpPr>
          <p:spPr bwMode="auto">
            <a:xfrm flipV="1">
              <a:off x="4688" y="829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89" name="Rectangle 37"/>
            <p:cNvSpPr>
              <a:spLocks noChangeArrowheads="1"/>
            </p:cNvSpPr>
            <p:nvPr/>
          </p:nvSpPr>
          <p:spPr bwMode="auto">
            <a:xfrm>
              <a:off x="3409" y="161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790" name="Rectangle 38"/>
            <p:cNvSpPr>
              <a:spLocks noChangeArrowheads="1"/>
            </p:cNvSpPr>
            <p:nvPr/>
          </p:nvSpPr>
          <p:spPr bwMode="auto">
            <a:xfrm>
              <a:off x="4442" y="864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791" name="Rectangle 39"/>
            <p:cNvSpPr>
              <a:spLocks noChangeArrowheads="1"/>
            </p:cNvSpPr>
            <p:nvPr/>
          </p:nvSpPr>
          <p:spPr bwMode="auto">
            <a:xfrm>
              <a:off x="4855" y="9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792" name="Rectangle 40"/>
            <p:cNvSpPr>
              <a:spLocks noChangeArrowheads="1"/>
            </p:cNvSpPr>
            <p:nvPr/>
          </p:nvSpPr>
          <p:spPr bwMode="auto">
            <a:xfrm>
              <a:off x="3969" y="7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793" name="Text Box 41"/>
            <p:cNvSpPr txBox="1">
              <a:spLocks noChangeArrowheads="1"/>
            </p:cNvSpPr>
            <p:nvPr/>
          </p:nvSpPr>
          <p:spPr bwMode="auto">
            <a:xfrm>
              <a:off x="3840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794" name="Text Box 42"/>
            <p:cNvSpPr txBox="1">
              <a:spLocks noChangeArrowheads="1"/>
            </p:cNvSpPr>
            <p:nvPr/>
          </p:nvSpPr>
          <p:spPr bwMode="auto">
            <a:xfrm>
              <a:off x="4994" y="14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795" name="Oval 43"/>
            <p:cNvSpPr>
              <a:spLocks noChangeArrowheads="1"/>
            </p:cNvSpPr>
            <p:nvPr/>
          </p:nvSpPr>
          <p:spPr bwMode="auto">
            <a:xfrm>
              <a:off x="4160" y="489"/>
              <a:ext cx="86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96" name="Oval 44"/>
            <p:cNvSpPr>
              <a:spLocks noChangeArrowheads="1"/>
            </p:cNvSpPr>
            <p:nvPr/>
          </p:nvSpPr>
          <p:spPr bwMode="auto">
            <a:xfrm>
              <a:off x="4228" y="2199"/>
              <a:ext cx="85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97" name="Line 45"/>
            <p:cNvSpPr>
              <a:spLocks noChangeShapeType="1"/>
            </p:cNvSpPr>
            <p:nvPr/>
          </p:nvSpPr>
          <p:spPr bwMode="auto">
            <a:xfrm>
              <a:off x="4246" y="538"/>
              <a:ext cx="1066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98" name="Line 46"/>
            <p:cNvSpPr>
              <a:spLocks noChangeShapeType="1"/>
            </p:cNvSpPr>
            <p:nvPr/>
          </p:nvSpPr>
          <p:spPr bwMode="auto">
            <a:xfrm flipV="1">
              <a:off x="4296" y="1974"/>
              <a:ext cx="1016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99" name="Line 47"/>
            <p:cNvSpPr>
              <a:spLocks noChangeShapeType="1"/>
            </p:cNvSpPr>
            <p:nvPr/>
          </p:nvSpPr>
          <p:spPr bwMode="auto">
            <a:xfrm flipV="1">
              <a:off x="3793" y="553"/>
              <a:ext cx="367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00" name="Line 48"/>
            <p:cNvSpPr>
              <a:spLocks noChangeShapeType="1"/>
            </p:cNvSpPr>
            <p:nvPr/>
          </p:nvSpPr>
          <p:spPr bwMode="auto">
            <a:xfrm flipH="1">
              <a:off x="4296" y="1974"/>
              <a:ext cx="396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01" name="Line 49"/>
            <p:cNvSpPr>
              <a:spLocks noChangeShapeType="1"/>
            </p:cNvSpPr>
            <p:nvPr/>
          </p:nvSpPr>
          <p:spPr bwMode="auto">
            <a:xfrm flipH="1" flipV="1">
              <a:off x="4246" y="556"/>
              <a:ext cx="468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02" name="Line 50"/>
            <p:cNvSpPr>
              <a:spLocks noChangeShapeType="1"/>
            </p:cNvSpPr>
            <p:nvPr/>
          </p:nvSpPr>
          <p:spPr bwMode="auto">
            <a:xfrm>
              <a:off x="3793" y="1974"/>
              <a:ext cx="452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8803" name="Group 51"/>
            <p:cNvGrpSpPr>
              <a:grpSpLocks/>
            </p:cNvGrpSpPr>
            <p:nvPr/>
          </p:nvGrpSpPr>
          <p:grpSpPr bwMode="auto">
            <a:xfrm>
              <a:off x="4128" y="2271"/>
              <a:ext cx="288" cy="144"/>
              <a:chOff x="1728" y="1904"/>
              <a:chExt cx="288" cy="144"/>
            </a:xfrm>
          </p:grpSpPr>
          <p:sp>
            <p:nvSpPr>
              <p:cNvPr id="458804" name="Line 52"/>
              <p:cNvSpPr>
                <a:spLocks noChangeShapeType="1"/>
              </p:cNvSpPr>
              <p:nvPr/>
            </p:nvSpPr>
            <p:spPr bwMode="auto">
              <a:xfrm>
                <a:off x="1872" y="19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805" name="Line 53"/>
              <p:cNvSpPr>
                <a:spLocks noChangeShapeType="1"/>
              </p:cNvSpPr>
              <p:nvPr/>
            </p:nvSpPr>
            <p:spPr bwMode="auto">
              <a:xfrm>
                <a:off x="1728" y="204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5881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61299"/>
              </p:ext>
            </p:extLst>
          </p:nvPr>
        </p:nvGraphicFramePr>
        <p:xfrm>
          <a:off x="5635626" y="542546"/>
          <a:ext cx="3187700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50" name="公式" r:id="rId3" imgW="1180800" imgH="583920" progId="Equation.3">
                  <p:embed/>
                </p:oleObj>
              </mc:Choice>
              <mc:Fallback>
                <p:oleObj name="公式" r:id="rId3" imgW="1180800" imgH="583920" progId="Equation.3">
                  <p:embed/>
                  <p:pic>
                    <p:nvPicPr>
                      <p:cNvPr id="45881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6" y="542546"/>
                        <a:ext cx="3187700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8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900" name="Group 148"/>
          <p:cNvGrpSpPr>
            <a:grpSpLocks/>
          </p:cNvGrpSpPr>
          <p:nvPr/>
        </p:nvGrpSpPr>
        <p:grpSpPr bwMode="auto">
          <a:xfrm>
            <a:off x="3887788" y="1978025"/>
            <a:ext cx="609600" cy="1787525"/>
            <a:chOff x="3729" y="2434"/>
            <a:chExt cx="384" cy="1161"/>
          </a:xfrm>
        </p:grpSpPr>
        <p:sp>
          <p:nvSpPr>
            <p:cNvPr id="458828" name="Oval 76"/>
            <p:cNvSpPr>
              <a:spLocks noChangeArrowheads="1"/>
            </p:cNvSpPr>
            <p:nvPr/>
          </p:nvSpPr>
          <p:spPr bwMode="auto">
            <a:xfrm flipV="1">
              <a:off x="3837" y="2885"/>
              <a:ext cx="276" cy="2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29" name="Line 77"/>
            <p:cNvSpPr>
              <a:spLocks noChangeShapeType="1"/>
            </p:cNvSpPr>
            <p:nvPr/>
          </p:nvSpPr>
          <p:spPr bwMode="auto">
            <a:xfrm flipV="1">
              <a:off x="3837" y="3014"/>
              <a:ext cx="27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34" name="Line 82"/>
            <p:cNvSpPr>
              <a:spLocks noChangeShapeType="1"/>
            </p:cNvSpPr>
            <p:nvPr/>
          </p:nvSpPr>
          <p:spPr bwMode="auto">
            <a:xfrm flipV="1">
              <a:off x="3768" y="2756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38" name="Line 86"/>
            <p:cNvSpPr>
              <a:spLocks noChangeShapeType="1"/>
            </p:cNvSpPr>
            <p:nvPr/>
          </p:nvSpPr>
          <p:spPr bwMode="auto">
            <a:xfrm>
              <a:off x="3975" y="3143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49" name="Line 97"/>
            <p:cNvSpPr>
              <a:spLocks noChangeShapeType="1"/>
            </p:cNvSpPr>
            <p:nvPr/>
          </p:nvSpPr>
          <p:spPr bwMode="auto">
            <a:xfrm flipV="1">
              <a:off x="3975" y="2434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51" name="Rectangle 99"/>
            <p:cNvSpPr>
              <a:spLocks noChangeArrowheads="1"/>
            </p:cNvSpPr>
            <p:nvPr/>
          </p:nvSpPr>
          <p:spPr bwMode="auto">
            <a:xfrm>
              <a:off x="3729" y="2465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8908" name="Group 156"/>
          <p:cNvGrpSpPr>
            <a:grpSpLocks/>
          </p:cNvGrpSpPr>
          <p:nvPr/>
        </p:nvGrpSpPr>
        <p:grpSpPr bwMode="auto">
          <a:xfrm>
            <a:off x="5652120" y="4293096"/>
            <a:ext cx="314325" cy="1730375"/>
            <a:chOff x="4059" y="2603"/>
            <a:chExt cx="198" cy="1090"/>
          </a:xfrm>
        </p:grpSpPr>
        <p:sp>
          <p:nvSpPr>
            <p:cNvPr id="458836" name="Line 84"/>
            <p:cNvSpPr>
              <a:spLocks noChangeShapeType="1"/>
            </p:cNvSpPr>
            <p:nvPr/>
          </p:nvSpPr>
          <p:spPr bwMode="auto">
            <a:xfrm rot="10800000" flipV="1">
              <a:off x="4059" y="2603"/>
              <a:ext cx="0" cy="10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53" name="Rectangle 101"/>
            <p:cNvSpPr>
              <a:spLocks noChangeArrowheads="1"/>
            </p:cNvSpPr>
            <p:nvPr/>
          </p:nvSpPr>
          <p:spPr bwMode="auto">
            <a:xfrm>
              <a:off x="4083" y="3022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8905" name="Group 153"/>
          <p:cNvGrpSpPr>
            <a:grpSpLocks/>
          </p:cNvGrpSpPr>
          <p:nvPr/>
        </p:nvGrpSpPr>
        <p:grpSpPr bwMode="auto">
          <a:xfrm>
            <a:off x="5040317" y="1978025"/>
            <a:ext cx="617538" cy="1785938"/>
            <a:chOff x="3267" y="2585"/>
            <a:chExt cx="389" cy="1161"/>
          </a:xfrm>
        </p:grpSpPr>
        <p:sp>
          <p:nvSpPr>
            <p:cNvPr id="458830" name="Rectangle 78"/>
            <p:cNvSpPr>
              <a:spLocks noChangeArrowheads="1"/>
            </p:cNvSpPr>
            <p:nvPr/>
          </p:nvSpPr>
          <p:spPr bwMode="auto">
            <a:xfrm>
              <a:off x="3267" y="3036"/>
              <a:ext cx="137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831" name="Line 79"/>
            <p:cNvSpPr>
              <a:spLocks noChangeShapeType="1"/>
            </p:cNvSpPr>
            <p:nvPr/>
          </p:nvSpPr>
          <p:spPr bwMode="auto">
            <a:xfrm>
              <a:off x="3336" y="3294"/>
              <a:ext cx="1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32" name="Line 80"/>
            <p:cNvSpPr>
              <a:spLocks noChangeShapeType="1"/>
            </p:cNvSpPr>
            <p:nvPr/>
          </p:nvSpPr>
          <p:spPr bwMode="auto">
            <a:xfrm flipV="1">
              <a:off x="3336" y="2585"/>
              <a:ext cx="1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55" name="Text Box 103"/>
            <p:cNvSpPr txBox="1">
              <a:spLocks noChangeArrowheads="1"/>
            </p:cNvSpPr>
            <p:nvPr/>
          </p:nvSpPr>
          <p:spPr bwMode="auto">
            <a:xfrm>
              <a:off x="3335" y="2644"/>
              <a:ext cx="32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8904" name="Group 152"/>
          <p:cNvGrpSpPr>
            <a:grpSpLocks/>
          </p:cNvGrpSpPr>
          <p:nvPr/>
        </p:nvGrpSpPr>
        <p:grpSpPr bwMode="auto">
          <a:xfrm>
            <a:off x="4067175" y="5949950"/>
            <a:ext cx="457200" cy="342900"/>
            <a:chOff x="1901" y="3801"/>
            <a:chExt cx="288" cy="216"/>
          </a:xfrm>
        </p:grpSpPr>
        <p:sp>
          <p:nvSpPr>
            <p:cNvPr id="458857" name="Oval 105"/>
            <p:cNvSpPr>
              <a:spLocks noChangeArrowheads="1"/>
            </p:cNvSpPr>
            <p:nvPr/>
          </p:nvSpPr>
          <p:spPr bwMode="auto">
            <a:xfrm>
              <a:off x="2001" y="3801"/>
              <a:ext cx="85" cy="8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8864" name="Group 112"/>
            <p:cNvGrpSpPr>
              <a:grpSpLocks/>
            </p:cNvGrpSpPr>
            <p:nvPr/>
          </p:nvGrpSpPr>
          <p:grpSpPr bwMode="auto">
            <a:xfrm>
              <a:off x="1901" y="3873"/>
              <a:ext cx="288" cy="144"/>
              <a:chOff x="1728" y="1904"/>
              <a:chExt cx="288" cy="144"/>
            </a:xfrm>
          </p:grpSpPr>
          <p:sp>
            <p:nvSpPr>
              <p:cNvPr id="458865" name="Line 113"/>
              <p:cNvSpPr>
                <a:spLocks noChangeShapeType="1"/>
              </p:cNvSpPr>
              <p:nvPr/>
            </p:nvSpPr>
            <p:spPr bwMode="auto">
              <a:xfrm>
                <a:off x="1872" y="19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866" name="Line 114"/>
              <p:cNvSpPr>
                <a:spLocks noChangeShapeType="1"/>
              </p:cNvSpPr>
              <p:nvPr/>
            </p:nvSpPr>
            <p:spPr bwMode="auto">
              <a:xfrm>
                <a:off x="1728" y="204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58902" name="Group 150"/>
          <p:cNvGrpSpPr>
            <a:grpSpLocks/>
          </p:cNvGrpSpPr>
          <p:nvPr/>
        </p:nvGrpSpPr>
        <p:grpSpPr bwMode="auto">
          <a:xfrm>
            <a:off x="419100" y="1995488"/>
            <a:ext cx="1666875" cy="2159000"/>
            <a:chOff x="241" y="2614"/>
            <a:chExt cx="1050" cy="1360"/>
          </a:xfrm>
        </p:grpSpPr>
        <p:graphicFrame>
          <p:nvGraphicFramePr>
            <p:cNvPr id="458873" name="Object 121"/>
            <p:cNvGraphicFramePr>
              <a:graphicFrameLocks noChangeAspect="1"/>
            </p:cNvGraphicFramePr>
            <p:nvPr/>
          </p:nvGraphicFramePr>
          <p:xfrm>
            <a:off x="241" y="3384"/>
            <a:ext cx="28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151" name="公式" r:id="rId5" imgW="215640" imgH="431640" progId="Equation.3">
                    <p:embed/>
                  </p:oleObj>
                </mc:Choice>
                <mc:Fallback>
                  <p:oleObj name="公式" r:id="rId5" imgW="215640" imgH="431640" progId="Equation.3">
                    <p:embed/>
                    <p:pic>
                      <p:nvPicPr>
                        <p:cNvPr id="458873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" y="3384"/>
                          <a:ext cx="280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808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883" name="Text Box 131"/>
            <p:cNvSpPr txBox="1">
              <a:spLocks noChangeArrowheads="1"/>
            </p:cNvSpPr>
            <p:nvPr/>
          </p:nvSpPr>
          <p:spPr bwMode="auto">
            <a:xfrm>
              <a:off x="972" y="262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58899" name="Group 147"/>
            <p:cNvGrpSpPr>
              <a:grpSpLocks/>
            </p:cNvGrpSpPr>
            <p:nvPr/>
          </p:nvGrpSpPr>
          <p:grpSpPr bwMode="auto">
            <a:xfrm>
              <a:off x="379" y="2614"/>
              <a:ext cx="732" cy="1088"/>
              <a:chOff x="379" y="2614"/>
              <a:chExt cx="732" cy="1088"/>
            </a:xfrm>
          </p:grpSpPr>
          <p:sp>
            <p:nvSpPr>
              <p:cNvPr id="458878" name="Line 126"/>
              <p:cNvSpPr>
                <a:spLocks noChangeShapeType="1"/>
              </p:cNvSpPr>
              <p:nvPr/>
            </p:nvSpPr>
            <p:spPr bwMode="auto">
              <a:xfrm flipV="1">
                <a:off x="1020" y="2614"/>
                <a:ext cx="0" cy="10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867" name="Oval 115"/>
              <p:cNvSpPr>
                <a:spLocks noChangeArrowheads="1"/>
              </p:cNvSpPr>
              <p:nvPr/>
            </p:nvSpPr>
            <p:spPr bwMode="auto">
              <a:xfrm flipV="1">
                <a:off x="448" y="3021"/>
                <a:ext cx="276" cy="2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868" name="Line 116"/>
              <p:cNvSpPr>
                <a:spLocks noChangeShapeType="1"/>
              </p:cNvSpPr>
              <p:nvPr/>
            </p:nvSpPr>
            <p:spPr bwMode="auto">
              <a:xfrm flipV="1">
                <a:off x="448" y="3150"/>
                <a:ext cx="276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869" name="Line 117"/>
              <p:cNvSpPr>
                <a:spLocks noChangeShapeType="1"/>
              </p:cNvSpPr>
              <p:nvPr/>
            </p:nvSpPr>
            <p:spPr bwMode="auto">
              <a:xfrm flipV="1">
                <a:off x="379" y="2892"/>
                <a:ext cx="1" cy="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870" name="Line 118"/>
              <p:cNvSpPr>
                <a:spLocks noChangeShapeType="1"/>
              </p:cNvSpPr>
              <p:nvPr/>
            </p:nvSpPr>
            <p:spPr bwMode="auto">
              <a:xfrm>
                <a:off x="586" y="3279"/>
                <a:ext cx="1" cy="4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871" name="Line 119"/>
              <p:cNvSpPr>
                <a:spLocks noChangeShapeType="1"/>
              </p:cNvSpPr>
              <p:nvPr/>
            </p:nvSpPr>
            <p:spPr bwMode="auto">
              <a:xfrm flipV="1">
                <a:off x="586" y="2614"/>
                <a:ext cx="1" cy="4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8876" name="Rectangle 124"/>
              <p:cNvSpPr>
                <a:spLocks noChangeArrowheads="1"/>
              </p:cNvSpPr>
              <p:nvPr/>
            </p:nvSpPr>
            <p:spPr bwMode="auto">
              <a:xfrm>
                <a:off x="930" y="3022"/>
                <a:ext cx="181" cy="27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8884" name="Line 132"/>
              <p:cNvSpPr>
                <a:spLocks noChangeShapeType="1"/>
              </p:cNvSpPr>
              <p:nvPr/>
            </p:nvSpPr>
            <p:spPr bwMode="auto">
              <a:xfrm>
                <a:off x="586" y="2614"/>
                <a:ext cx="4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8885" name="Line 133"/>
              <p:cNvSpPr>
                <a:spLocks noChangeShapeType="1"/>
              </p:cNvSpPr>
              <p:nvPr/>
            </p:nvSpPr>
            <p:spPr bwMode="auto">
              <a:xfrm>
                <a:off x="586" y="3693"/>
                <a:ext cx="4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58903" name="Group 151"/>
          <p:cNvGrpSpPr>
            <a:grpSpLocks/>
          </p:cNvGrpSpPr>
          <p:nvPr/>
        </p:nvGrpSpPr>
        <p:grpSpPr bwMode="auto">
          <a:xfrm>
            <a:off x="1976438" y="1995488"/>
            <a:ext cx="1695450" cy="2084387"/>
            <a:chOff x="1222" y="2614"/>
            <a:chExt cx="1068" cy="1313"/>
          </a:xfrm>
        </p:grpSpPr>
        <p:graphicFrame>
          <p:nvGraphicFramePr>
            <p:cNvPr id="458887" name="Object 135"/>
            <p:cNvGraphicFramePr>
              <a:graphicFrameLocks noChangeAspect="1"/>
            </p:cNvGraphicFramePr>
            <p:nvPr/>
          </p:nvGraphicFramePr>
          <p:xfrm>
            <a:off x="1222" y="3337"/>
            <a:ext cx="297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152" name="公式" r:id="rId7" imgW="228600" imgH="431640" progId="Equation.3">
                    <p:embed/>
                  </p:oleObj>
                </mc:Choice>
                <mc:Fallback>
                  <p:oleObj name="公式" r:id="rId7" imgW="228600" imgH="431640" progId="Equation.3">
                    <p:embed/>
                    <p:pic>
                      <p:nvPicPr>
                        <p:cNvPr id="458887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3337"/>
                          <a:ext cx="297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808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889" name="Line 137"/>
            <p:cNvSpPr>
              <a:spLocks noChangeShapeType="1"/>
            </p:cNvSpPr>
            <p:nvPr/>
          </p:nvSpPr>
          <p:spPr bwMode="auto">
            <a:xfrm flipV="1">
              <a:off x="1997" y="2614"/>
              <a:ext cx="0" cy="1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90" name="Oval 138"/>
            <p:cNvSpPr>
              <a:spLocks noChangeArrowheads="1"/>
            </p:cNvSpPr>
            <p:nvPr/>
          </p:nvSpPr>
          <p:spPr bwMode="auto">
            <a:xfrm flipV="1">
              <a:off x="1425" y="3021"/>
              <a:ext cx="276" cy="2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91" name="Line 139"/>
            <p:cNvSpPr>
              <a:spLocks noChangeShapeType="1"/>
            </p:cNvSpPr>
            <p:nvPr/>
          </p:nvSpPr>
          <p:spPr bwMode="auto">
            <a:xfrm flipV="1">
              <a:off x="1425" y="3150"/>
              <a:ext cx="27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92" name="Line 140"/>
            <p:cNvSpPr>
              <a:spLocks noChangeShapeType="1"/>
            </p:cNvSpPr>
            <p:nvPr/>
          </p:nvSpPr>
          <p:spPr bwMode="auto">
            <a:xfrm flipV="1">
              <a:off x="1356" y="2892"/>
              <a:ext cx="1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93" name="Line 141"/>
            <p:cNvSpPr>
              <a:spLocks noChangeShapeType="1"/>
            </p:cNvSpPr>
            <p:nvPr/>
          </p:nvSpPr>
          <p:spPr bwMode="auto">
            <a:xfrm>
              <a:off x="1563" y="3279"/>
              <a:ext cx="1" cy="4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94" name="Line 142"/>
            <p:cNvSpPr>
              <a:spLocks noChangeShapeType="1"/>
            </p:cNvSpPr>
            <p:nvPr/>
          </p:nvSpPr>
          <p:spPr bwMode="auto">
            <a:xfrm flipV="1">
              <a:off x="1563" y="2614"/>
              <a:ext cx="1" cy="4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895" name="Rectangle 143"/>
            <p:cNvSpPr>
              <a:spLocks noChangeArrowheads="1"/>
            </p:cNvSpPr>
            <p:nvPr/>
          </p:nvSpPr>
          <p:spPr bwMode="auto">
            <a:xfrm>
              <a:off x="1907" y="3022"/>
              <a:ext cx="181" cy="2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896" name="Text Box 144"/>
            <p:cNvSpPr txBox="1">
              <a:spLocks noChangeArrowheads="1"/>
            </p:cNvSpPr>
            <p:nvPr/>
          </p:nvSpPr>
          <p:spPr bwMode="auto">
            <a:xfrm>
              <a:off x="1971" y="265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8897" name="Line 145"/>
            <p:cNvSpPr>
              <a:spLocks noChangeShapeType="1"/>
            </p:cNvSpPr>
            <p:nvPr/>
          </p:nvSpPr>
          <p:spPr bwMode="auto">
            <a:xfrm>
              <a:off x="1563" y="2614"/>
              <a:ext cx="4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898" name="Line 146"/>
            <p:cNvSpPr>
              <a:spLocks noChangeShapeType="1"/>
            </p:cNvSpPr>
            <p:nvPr/>
          </p:nvSpPr>
          <p:spPr bwMode="auto">
            <a:xfrm>
              <a:off x="1563" y="3693"/>
              <a:ext cx="4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8906" name="Line 154"/>
          <p:cNvSpPr>
            <a:spLocks noChangeShapeType="1"/>
          </p:cNvSpPr>
          <p:nvPr/>
        </p:nvSpPr>
        <p:spPr bwMode="auto">
          <a:xfrm>
            <a:off x="1527175" y="4265613"/>
            <a:ext cx="3656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907" name="Line 155"/>
          <p:cNvSpPr>
            <a:spLocks noChangeShapeType="1"/>
          </p:cNvSpPr>
          <p:nvPr/>
        </p:nvSpPr>
        <p:spPr bwMode="auto">
          <a:xfrm>
            <a:off x="1543050" y="6002338"/>
            <a:ext cx="3656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Text Box 105"/>
          <p:cNvSpPr txBox="1">
            <a:spLocks noChangeArrowheads="1"/>
          </p:cNvSpPr>
          <p:nvPr/>
        </p:nvSpPr>
        <p:spPr bwMode="auto">
          <a:xfrm>
            <a:off x="829065" y="3641249"/>
            <a:ext cx="508398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当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的正方向指向结点时取正，否则取负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0" y="-26988"/>
            <a:ext cx="9133652" cy="3599030"/>
          </a:xfrm>
          <a:prstGeom prst="rect">
            <a:avLst/>
          </a:prstGeom>
          <a:gradFill flip="none" rotWithShape="1">
            <a:gsLst>
              <a:gs pos="0">
                <a:srgbClr val="F2F2F2">
                  <a:alpha val="90000"/>
                </a:srgbClr>
              </a:gs>
              <a:gs pos="100000">
                <a:srgbClr val="FEFEFE"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627461" y="2874581"/>
            <a:ext cx="2409035" cy="3824912"/>
            <a:chOff x="6627461" y="2874581"/>
            <a:chExt cx="2409035" cy="3824912"/>
          </a:xfrm>
        </p:grpSpPr>
        <p:sp>
          <p:nvSpPr>
            <p:cNvPr id="2" name="矩形: 圆角 1"/>
            <p:cNvSpPr/>
            <p:nvPr/>
          </p:nvSpPr>
          <p:spPr>
            <a:xfrm>
              <a:off x="6627461" y="3502025"/>
              <a:ext cx="2409035" cy="319746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Rectangle 43"/>
            <p:cNvSpPr txBox="1">
              <a:spLocks noChangeArrowheads="1"/>
            </p:cNvSpPr>
            <p:nvPr/>
          </p:nvSpPr>
          <p:spPr>
            <a:xfrm>
              <a:off x="6727373" y="2874581"/>
              <a:ext cx="1004206" cy="4877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11021" indent="-211021" algn="l" defTabSz="844083" rtl="0" eaLnBrk="1" latinLnBrk="0" hangingPunct="1">
                <a:lnSpc>
                  <a:spcPct val="90000"/>
                </a:lnSpc>
                <a:spcBef>
                  <a:spcPts val="923"/>
                </a:spcBef>
                <a:buFont typeface="Arial" panose="020B0604020202020204" pitchFamily="34" charset="0"/>
                <a:buChar char="•"/>
                <a:defRPr sz="258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3062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22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55103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8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77145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99186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21227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69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65310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587351" indent="-211021" algn="l" defTabSz="844083" rtl="0" eaLnBrk="1" latinLnBrk="0" hangingPunct="1">
                <a:lnSpc>
                  <a:spcPct val="90000"/>
                </a:lnSpc>
                <a:spcBef>
                  <a:spcPts val="462"/>
                </a:spcBef>
                <a:buFont typeface="Arial" panose="020B0604020202020204" pitchFamily="34" charset="0"/>
                <a:buChar char="•"/>
                <a:defRPr sz="166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zh-CN" altLang="en-US" sz="2800" b="1" dirty="0"/>
                <a:t>注意:</a:t>
              </a:r>
            </a:p>
          </p:txBody>
        </p:sp>
      </p:grp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6627461" y="3572043"/>
            <a:ext cx="26408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弥尔曼定理仅适用于两个结点的电路.</a:t>
            </a:r>
          </a:p>
        </p:txBody>
      </p:sp>
      <p:sp>
        <p:nvSpPr>
          <p:cNvPr id="103" name="Rectangle 42" descr="40%"/>
          <p:cNvSpPr>
            <a:spLocks noChangeArrowheads="1"/>
          </p:cNvSpPr>
          <p:nvPr/>
        </p:nvSpPr>
        <p:spPr bwMode="auto">
          <a:xfrm>
            <a:off x="6627461" y="4605362"/>
            <a:ext cx="26408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分母是各支路电导之和, 恒为正值；</a:t>
            </a:r>
            <a:endParaRPr lang="zh-CN" altLang="en-US" sz="2000" dirty="0">
              <a:solidFill>
                <a:schemeClr val="hlin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5" name="Text Box 44"/>
          <p:cNvSpPr txBox="1">
            <a:spLocks noChangeArrowheads="1"/>
          </p:cNvSpPr>
          <p:nvPr/>
        </p:nvSpPr>
        <p:spPr bwMode="auto">
          <a:xfrm>
            <a:off x="6627461" y="5683830"/>
            <a:ext cx="26408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分子是各电源造成的电流之代数和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endParaRPr lang="zh-CN" altLang="en-US" sz="2000" dirty="0">
              <a:solidFill>
                <a:schemeClr val="hlin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59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9" dur="2000" fill="hold"/>
                                        <p:tgtEl>
                                          <p:spTgt spid="458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5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6" dur="2000" fill="hold"/>
                                        <p:tgtEl>
                                          <p:spTgt spid="458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5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23" dur="2000" fill="hold"/>
                                        <p:tgtEl>
                                          <p:spTgt spid="458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5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0" dur="2000" fill="hold"/>
                                        <p:tgtEl>
                                          <p:spTgt spid="458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09" grpId="0" animBg="1"/>
      <p:bldP spid="102" grpId="0" autoUpdateAnimBg="0"/>
      <p:bldP spid="103" grpId="0" autoUpdateAnimBg="0"/>
      <p:bldP spid="10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-141097" y="122915"/>
            <a:ext cx="1944216" cy="486886"/>
          </a:xfrm>
        </p:spPr>
        <p:txBody>
          <a:bodyPr anchor="ctr"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电路如图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5157" name="Group 1093"/>
          <p:cNvGrpSpPr>
            <a:grpSpLocks/>
          </p:cNvGrpSpPr>
          <p:nvPr/>
        </p:nvGrpSpPr>
        <p:grpSpPr bwMode="auto">
          <a:xfrm>
            <a:off x="4860925" y="71438"/>
            <a:ext cx="3648075" cy="2608262"/>
            <a:chOff x="3062" y="45"/>
            <a:chExt cx="2298" cy="1643"/>
          </a:xfrm>
        </p:grpSpPr>
        <p:grpSp>
          <p:nvGrpSpPr>
            <p:cNvPr id="345093" name="Group 1029"/>
            <p:cNvGrpSpPr>
              <a:grpSpLocks/>
            </p:cNvGrpSpPr>
            <p:nvPr/>
          </p:nvGrpSpPr>
          <p:grpSpPr bwMode="auto">
            <a:xfrm flipV="1">
              <a:off x="3854" y="717"/>
              <a:ext cx="226" cy="246"/>
              <a:chOff x="1344" y="1872"/>
              <a:chExt cx="192" cy="192"/>
            </a:xfrm>
          </p:grpSpPr>
          <p:sp>
            <p:nvSpPr>
              <p:cNvPr id="345094" name="Oval 1030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095" name="Line 1031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5096" name="Group 1032"/>
            <p:cNvGrpSpPr>
              <a:grpSpLocks/>
            </p:cNvGrpSpPr>
            <p:nvPr/>
          </p:nvGrpSpPr>
          <p:grpSpPr bwMode="auto">
            <a:xfrm>
              <a:off x="3062" y="251"/>
              <a:ext cx="510" cy="1147"/>
              <a:chOff x="2926" y="2131"/>
              <a:chExt cx="434" cy="893"/>
            </a:xfrm>
          </p:grpSpPr>
          <p:grpSp>
            <p:nvGrpSpPr>
              <p:cNvPr id="345097" name="Group 1033"/>
              <p:cNvGrpSpPr>
                <a:grpSpLocks/>
              </p:cNvGrpSpPr>
              <p:nvPr/>
            </p:nvGrpSpPr>
            <p:grpSpPr bwMode="auto">
              <a:xfrm>
                <a:off x="3073" y="2131"/>
                <a:ext cx="287" cy="893"/>
                <a:chOff x="1729" y="1459"/>
                <a:chExt cx="287" cy="893"/>
              </a:xfrm>
            </p:grpSpPr>
            <p:sp>
              <p:nvSpPr>
                <p:cNvPr id="345098" name="Line 1034"/>
                <p:cNvSpPr>
                  <a:spLocks noChangeShapeType="1"/>
                </p:cNvSpPr>
                <p:nvPr/>
              </p:nvSpPr>
              <p:spPr bwMode="auto">
                <a:xfrm>
                  <a:off x="1776" y="182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099" name="Oval 1035"/>
                <p:cNvSpPr>
                  <a:spLocks noChangeArrowheads="1"/>
                </p:cNvSpPr>
                <p:nvPr/>
              </p:nvSpPr>
              <p:spPr bwMode="auto">
                <a:xfrm>
                  <a:off x="1824" y="163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00" name="Line 1036"/>
                <p:cNvSpPr>
                  <a:spLocks noChangeShapeType="1"/>
                </p:cNvSpPr>
                <p:nvPr/>
              </p:nvSpPr>
              <p:spPr bwMode="auto">
                <a:xfrm>
                  <a:off x="1920" y="153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01" name="Rectangle 1037"/>
                <p:cNvSpPr>
                  <a:spLocks noChangeArrowheads="1"/>
                </p:cNvSpPr>
                <p:nvPr/>
              </p:nvSpPr>
              <p:spPr bwMode="auto">
                <a:xfrm>
                  <a:off x="1872" y="1968"/>
                  <a:ext cx="96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</a:pPr>
                  <a:endPara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02" name="Line 1038"/>
                <p:cNvSpPr>
                  <a:spLocks noChangeShapeType="1"/>
                </p:cNvSpPr>
                <p:nvPr/>
              </p:nvSpPr>
              <p:spPr bwMode="auto">
                <a:xfrm>
                  <a:off x="1920" y="21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03" name="Text Box 1039"/>
                <p:cNvSpPr txBox="1">
                  <a:spLocks noChangeArrowheads="1"/>
                </p:cNvSpPr>
                <p:nvPr/>
              </p:nvSpPr>
              <p:spPr bwMode="auto">
                <a:xfrm>
                  <a:off x="1729" y="1459"/>
                  <a:ext cx="191" cy="4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kumimoji="1" lang="zh-CN" altLang="en-US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+</a:t>
                  </a:r>
                  <a:endParaRPr kumimoji="1" lang="zh-CN" altLang="en-US" b="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  <a:p>
                  <a:pPr eaLnBrk="1" hangingPunct="1"/>
                  <a:r>
                    <a:rPr kumimoji="1" lang="zh-CN" altLang="en-US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-</a:t>
                  </a:r>
                </a:p>
              </p:txBody>
            </p:sp>
          </p:grpSp>
          <p:sp>
            <p:nvSpPr>
              <p:cNvPr id="345104" name="Text Box 1040"/>
              <p:cNvSpPr txBox="1">
                <a:spLocks noChangeArrowheads="1"/>
              </p:cNvSpPr>
              <p:nvPr/>
            </p:nvSpPr>
            <p:spPr bwMode="auto">
              <a:xfrm>
                <a:off x="2974" y="2642"/>
                <a:ext cx="271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05" name="Text Box 1041"/>
              <p:cNvSpPr txBox="1">
                <a:spLocks noChangeArrowheads="1"/>
              </p:cNvSpPr>
              <p:nvPr/>
            </p:nvSpPr>
            <p:spPr bwMode="auto">
              <a:xfrm>
                <a:off x="2926" y="2308"/>
                <a:ext cx="264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5106" name="Group 1042"/>
            <p:cNvGrpSpPr>
              <a:grpSpLocks/>
            </p:cNvGrpSpPr>
            <p:nvPr/>
          </p:nvGrpSpPr>
          <p:grpSpPr bwMode="auto">
            <a:xfrm>
              <a:off x="4376" y="255"/>
              <a:ext cx="376" cy="1138"/>
              <a:chOff x="1696" y="1465"/>
              <a:chExt cx="320" cy="887"/>
            </a:xfrm>
          </p:grpSpPr>
          <p:sp>
            <p:nvSpPr>
              <p:cNvPr id="345107" name="Line 1043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08" name="Oval 1044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09" name="Line 1045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10" name="Rectangle 1046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11" name="Line 1047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12" name="Text Box 1048"/>
              <p:cNvSpPr txBox="1">
                <a:spLocks noChangeArrowheads="1"/>
              </p:cNvSpPr>
              <p:nvPr/>
            </p:nvSpPr>
            <p:spPr bwMode="auto">
              <a:xfrm>
                <a:off x="1696" y="1465"/>
                <a:ext cx="191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  <a:endParaRPr kumimoji="1" lang="zh-CN" altLang="en-US" b="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kumimoji="1" lang="zh-CN" alt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</p:grpSp>
        <p:sp>
          <p:nvSpPr>
            <p:cNvPr id="345113" name="Text Box 1049"/>
            <p:cNvSpPr txBox="1">
              <a:spLocks noChangeArrowheads="1"/>
            </p:cNvSpPr>
            <p:nvPr/>
          </p:nvSpPr>
          <p:spPr bwMode="auto">
            <a:xfrm>
              <a:off x="4695" y="90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5114" name="Rectangle 1050"/>
            <p:cNvSpPr>
              <a:spLocks noChangeArrowheads="1"/>
            </p:cNvSpPr>
            <p:nvPr/>
          </p:nvSpPr>
          <p:spPr bwMode="auto">
            <a:xfrm>
              <a:off x="4247" y="43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45155" name="Group 1091"/>
            <p:cNvGrpSpPr>
              <a:grpSpLocks/>
            </p:cNvGrpSpPr>
            <p:nvPr/>
          </p:nvGrpSpPr>
          <p:grpSpPr bwMode="auto">
            <a:xfrm>
              <a:off x="5134" y="348"/>
              <a:ext cx="226" cy="1047"/>
              <a:chOff x="5134" y="348"/>
              <a:chExt cx="226" cy="1047"/>
            </a:xfrm>
          </p:grpSpPr>
          <p:grpSp>
            <p:nvGrpSpPr>
              <p:cNvPr id="345116" name="Group 1052"/>
              <p:cNvGrpSpPr>
                <a:grpSpLocks/>
              </p:cNvGrpSpPr>
              <p:nvPr/>
            </p:nvGrpSpPr>
            <p:grpSpPr bwMode="auto">
              <a:xfrm flipV="1">
                <a:off x="5134" y="534"/>
                <a:ext cx="226" cy="247"/>
                <a:chOff x="1344" y="1872"/>
                <a:chExt cx="192" cy="192"/>
              </a:xfrm>
            </p:grpSpPr>
            <p:sp>
              <p:nvSpPr>
                <p:cNvPr id="345117" name="Oval 1053"/>
                <p:cNvSpPr>
                  <a:spLocks noChangeArrowheads="1"/>
                </p:cNvSpPr>
                <p:nvPr/>
              </p:nvSpPr>
              <p:spPr bwMode="auto">
                <a:xfrm>
                  <a:off x="1344" y="187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18" name="Line 1054"/>
                <p:cNvSpPr>
                  <a:spLocks noChangeShapeType="1"/>
                </p:cNvSpPr>
                <p:nvPr/>
              </p:nvSpPr>
              <p:spPr bwMode="auto">
                <a:xfrm>
                  <a:off x="1344" y="19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5121" name="Line 1057"/>
              <p:cNvSpPr>
                <a:spLocks noChangeShapeType="1"/>
              </p:cNvSpPr>
              <p:nvPr/>
            </p:nvSpPr>
            <p:spPr bwMode="auto">
              <a:xfrm flipV="1">
                <a:off x="5247" y="781"/>
                <a:ext cx="0" cy="6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22" name="Line 1058"/>
              <p:cNvSpPr>
                <a:spLocks noChangeShapeType="1"/>
              </p:cNvSpPr>
              <p:nvPr/>
            </p:nvSpPr>
            <p:spPr bwMode="auto">
              <a:xfrm flipV="1">
                <a:off x="5247" y="348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5124" name="Line 1060"/>
            <p:cNvSpPr>
              <a:spLocks noChangeShapeType="1"/>
            </p:cNvSpPr>
            <p:nvPr/>
          </p:nvSpPr>
          <p:spPr bwMode="auto">
            <a:xfrm rot="-5400000">
              <a:off x="4362" y="-554"/>
              <a:ext cx="0" cy="18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25" name="Line 1061"/>
            <p:cNvSpPr>
              <a:spLocks noChangeShapeType="1"/>
            </p:cNvSpPr>
            <p:nvPr/>
          </p:nvSpPr>
          <p:spPr bwMode="auto">
            <a:xfrm rot="-5400000">
              <a:off x="4362" y="493"/>
              <a:ext cx="0" cy="18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26" name="Line 1062"/>
            <p:cNvSpPr>
              <a:spLocks noChangeShapeType="1"/>
            </p:cNvSpPr>
            <p:nvPr/>
          </p:nvSpPr>
          <p:spPr bwMode="auto">
            <a:xfrm>
              <a:off x="5095" y="471"/>
              <a:ext cx="0" cy="43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27" name="Rectangle 1063"/>
            <p:cNvSpPr>
              <a:spLocks noChangeArrowheads="1"/>
            </p:cNvSpPr>
            <p:nvPr/>
          </p:nvSpPr>
          <p:spPr bwMode="auto">
            <a:xfrm>
              <a:off x="3676" y="909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S1</a:t>
              </a:r>
              <a:endPara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5128" name="Rectangle 1064"/>
            <p:cNvSpPr>
              <a:spLocks noChangeArrowheads="1"/>
            </p:cNvSpPr>
            <p:nvPr/>
          </p:nvSpPr>
          <p:spPr bwMode="auto">
            <a:xfrm>
              <a:off x="4808" y="476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S2</a:t>
              </a:r>
              <a:endPara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5131" name="Line 1067"/>
            <p:cNvSpPr>
              <a:spLocks noChangeShapeType="1"/>
            </p:cNvSpPr>
            <p:nvPr/>
          </p:nvSpPr>
          <p:spPr bwMode="auto">
            <a:xfrm>
              <a:off x="3967" y="963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32" name="Line 1068"/>
            <p:cNvSpPr>
              <a:spLocks noChangeShapeType="1"/>
            </p:cNvSpPr>
            <p:nvPr/>
          </p:nvSpPr>
          <p:spPr bwMode="auto">
            <a:xfrm flipV="1">
              <a:off x="3967" y="348"/>
              <a:ext cx="0" cy="3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33" name="Line 1069"/>
            <p:cNvSpPr>
              <a:spLocks noChangeShapeType="1"/>
            </p:cNvSpPr>
            <p:nvPr/>
          </p:nvSpPr>
          <p:spPr bwMode="auto">
            <a:xfrm flipV="1">
              <a:off x="3798" y="594"/>
              <a:ext cx="0" cy="36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34" name="Rectangle 1070"/>
            <p:cNvSpPr>
              <a:spLocks noChangeArrowheads="1"/>
            </p:cNvSpPr>
            <p:nvPr/>
          </p:nvSpPr>
          <p:spPr bwMode="auto">
            <a:xfrm>
              <a:off x="4119" y="783"/>
              <a:ext cx="3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ab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5135" name="Line 1071"/>
            <p:cNvSpPr>
              <a:spLocks noChangeShapeType="1"/>
            </p:cNvSpPr>
            <p:nvPr/>
          </p:nvSpPr>
          <p:spPr bwMode="auto">
            <a:xfrm>
              <a:off x="4129" y="594"/>
              <a:ext cx="0" cy="5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5136" name="Group 1072"/>
            <p:cNvGrpSpPr>
              <a:grpSpLocks/>
            </p:cNvGrpSpPr>
            <p:nvPr/>
          </p:nvGrpSpPr>
          <p:grpSpPr bwMode="auto">
            <a:xfrm>
              <a:off x="4305" y="1395"/>
              <a:ext cx="113" cy="123"/>
              <a:chOff x="1968" y="1584"/>
              <a:chExt cx="96" cy="96"/>
            </a:xfrm>
          </p:grpSpPr>
          <p:sp>
            <p:nvSpPr>
              <p:cNvPr id="345137" name="Line 1073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38" name="Line 1074"/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5139" name="Text Box 1075"/>
            <p:cNvSpPr txBox="1">
              <a:spLocks noChangeArrowheads="1"/>
            </p:cNvSpPr>
            <p:nvPr/>
          </p:nvSpPr>
          <p:spPr bwMode="auto">
            <a:xfrm>
              <a:off x="4535" y="4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45140" name="Text Box 1076"/>
            <p:cNvSpPr txBox="1">
              <a:spLocks noChangeArrowheads="1"/>
            </p:cNvSpPr>
            <p:nvPr/>
          </p:nvSpPr>
          <p:spPr bwMode="auto">
            <a:xfrm>
              <a:off x="4591" y="140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4300" y="628625"/>
            <a:ext cx="3727450" cy="1288207"/>
            <a:chOff x="114300" y="730250"/>
            <a:chExt cx="3727450" cy="1288207"/>
          </a:xfrm>
        </p:grpSpPr>
        <p:sp>
          <p:nvSpPr>
            <p:cNvPr id="3" name="矩形 2"/>
            <p:cNvSpPr/>
            <p:nvPr/>
          </p:nvSpPr>
          <p:spPr>
            <a:xfrm>
              <a:off x="114300" y="730250"/>
              <a:ext cx="2657500" cy="128820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142" name="Text Box 1078"/>
            <p:cNvSpPr txBox="1">
              <a:spLocks noChangeArrowheads="1"/>
            </p:cNvSpPr>
            <p:nvPr/>
          </p:nvSpPr>
          <p:spPr bwMode="auto">
            <a:xfrm>
              <a:off x="152400" y="730250"/>
              <a:ext cx="34561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zh-CN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zh-CN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=50 V、E</a:t>
              </a:r>
              <a:r>
                <a:rPr kumimoji="1" lang="zh-CN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=30 V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5143" name="Text Box 1079"/>
            <p:cNvSpPr txBox="1">
              <a:spLocks noChangeArrowheads="1"/>
            </p:cNvSpPr>
            <p:nvPr/>
          </p:nvSpPr>
          <p:spPr bwMode="auto">
            <a:xfrm>
              <a:off x="179512" y="1124744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S1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=7 A、I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S2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=2 A</a:t>
              </a:r>
            </a:p>
          </p:txBody>
        </p:sp>
        <p:sp>
          <p:nvSpPr>
            <p:cNvPr id="345144" name="Text Box 1080"/>
            <p:cNvSpPr txBox="1">
              <a:spLocks noChangeArrowheads="1"/>
            </p:cNvSpPr>
            <p:nvPr/>
          </p:nvSpPr>
          <p:spPr bwMode="auto">
            <a:xfrm>
              <a:off x="154846" y="1556792"/>
              <a:ext cx="368690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=2 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、R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=3 </a:t>
              </a:r>
            </a:p>
          </p:txBody>
        </p:sp>
      </p:grpSp>
      <p:sp>
        <p:nvSpPr>
          <p:cNvPr id="345145" name="Text Box 1081"/>
          <p:cNvSpPr txBox="1">
            <a:spLocks noChangeArrowheads="1"/>
          </p:cNvSpPr>
          <p:nvPr/>
        </p:nvSpPr>
        <p:spPr bwMode="auto">
          <a:xfrm>
            <a:off x="157873" y="2100876"/>
            <a:ext cx="50589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试求：</a:t>
            </a:r>
            <a:r>
              <a:rPr kumimoji="1"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结点电压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000" b="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ab</a:t>
            </a:r>
            <a:endParaRPr kumimoji="1"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45146" name="Group 1082"/>
          <p:cNvGrpSpPr>
            <a:grpSpLocks/>
          </p:cNvGrpSpPr>
          <p:nvPr/>
        </p:nvGrpSpPr>
        <p:grpSpPr bwMode="auto">
          <a:xfrm>
            <a:off x="114300" y="3108322"/>
            <a:ext cx="8413750" cy="400050"/>
            <a:chOff x="72" y="2056"/>
            <a:chExt cx="5300" cy="252"/>
          </a:xfrm>
        </p:grpSpPr>
        <p:sp>
          <p:nvSpPr>
            <p:cNvPr id="345147" name="Text Box 1083"/>
            <p:cNvSpPr txBox="1">
              <a:spLocks noChangeArrowheads="1"/>
            </p:cNvSpPr>
            <p:nvPr/>
          </p:nvSpPr>
          <p:spPr bwMode="auto">
            <a:xfrm>
              <a:off x="72" y="2056"/>
              <a:ext cx="6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解：</a:t>
              </a:r>
            </a:p>
          </p:txBody>
        </p:sp>
        <p:sp>
          <p:nvSpPr>
            <p:cNvPr id="345148" name="Text Box 1084"/>
            <p:cNvSpPr txBox="1">
              <a:spLocks noChangeArrowheads="1"/>
            </p:cNvSpPr>
            <p:nvPr/>
          </p:nvSpPr>
          <p:spPr bwMode="auto">
            <a:xfrm>
              <a:off x="768" y="2056"/>
              <a:ext cx="4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应用弥尔曼定理求结点电压 </a:t>
              </a:r>
              <a:r>
                <a:rPr kumimoji="1" lang="en-US" altLang="zh-CN" sz="20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sz="20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ab</a:t>
              </a:r>
              <a:r>
                <a:rPr kumimoji="1"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：</a:t>
              </a:r>
              <a:endPara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36966"/>
              </p:ext>
            </p:extLst>
          </p:nvPr>
        </p:nvGraphicFramePr>
        <p:xfrm>
          <a:off x="911576" y="3861048"/>
          <a:ext cx="4157663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8" name="Equation" r:id="rId3" imgW="1612800" imgH="838080" progId="Equation.DSMT4">
                  <p:embed/>
                </p:oleObj>
              </mc:Choice>
              <mc:Fallback>
                <p:oleObj name="Equation" r:id="rId3" imgW="16128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576" y="3861048"/>
                        <a:ext cx="4157663" cy="216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822858"/>
              </p:ext>
            </p:extLst>
          </p:nvPr>
        </p:nvGraphicFramePr>
        <p:xfrm>
          <a:off x="5075683" y="3959473"/>
          <a:ext cx="3960813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9" name="Equation" r:id="rId5" imgW="1536480" imgH="761760" progId="Equation.DSMT4">
                  <p:embed/>
                </p:oleObj>
              </mc:Choice>
              <mc:Fallback>
                <p:oleObj name="Equation" r:id="rId5" imgW="1536480" imgH="7617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5683" y="3959473"/>
                        <a:ext cx="3960813" cy="196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5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-141097" y="122915"/>
            <a:ext cx="1944216" cy="486886"/>
          </a:xfrm>
        </p:spPr>
        <p:txBody>
          <a:bodyPr anchor="ctr"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电路如图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5157" name="Group 1093"/>
          <p:cNvGrpSpPr>
            <a:grpSpLocks/>
          </p:cNvGrpSpPr>
          <p:nvPr/>
        </p:nvGrpSpPr>
        <p:grpSpPr bwMode="auto">
          <a:xfrm>
            <a:off x="4860925" y="71438"/>
            <a:ext cx="4054475" cy="2608262"/>
            <a:chOff x="3062" y="45"/>
            <a:chExt cx="2554" cy="1643"/>
          </a:xfrm>
        </p:grpSpPr>
        <p:grpSp>
          <p:nvGrpSpPr>
            <p:cNvPr id="345093" name="Group 1029"/>
            <p:cNvGrpSpPr>
              <a:grpSpLocks/>
            </p:cNvGrpSpPr>
            <p:nvPr/>
          </p:nvGrpSpPr>
          <p:grpSpPr bwMode="auto">
            <a:xfrm flipV="1">
              <a:off x="3854" y="717"/>
              <a:ext cx="226" cy="246"/>
              <a:chOff x="1344" y="1872"/>
              <a:chExt cx="192" cy="192"/>
            </a:xfrm>
          </p:grpSpPr>
          <p:sp>
            <p:nvSpPr>
              <p:cNvPr id="345094" name="Oval 1030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095" name="Line 1031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5096" name="Group 1032"/>
            <p:cNvGrpSpPr>
              <a:grpSpLocks/>
            </p:cNvGrpSpPr>
            <p:nvPr/>
          </p:nvGrpSpPr>
          <p:grpSpPr bwMode="auto">
            <a:xfrm>
              <a:off x="3062" y="252"/>
              <a:ext cx="510" cy="1144"/>
              <a:chOff x="2926" y="2133"/>
              <a:chExt cx="434" cy="891"/>
            </a:xfrm>
          </p:grpSpPr>
          <p:grpSp>
            <p:nvGrpSpPr>
              <p:cNvPr id="345097" name="Group 1033"/>
              <p:cNvGrpSpPr>
                <a:grpSpLocks/>
              </p:cNvGrpSpPr>
              <p:nvPr/>
            </p:nvGrpSpPr>
            <p:grpSpPr bwMode="auto">
              <a:xfrm>
                <a:off x="3073" y="2133"/>
                <a:ext cx="287" cy="891"/>
                <a:chOff x="1729" y="1461"/>
                <a:chExt cx="287" cy="891"/>
              </a:xfrm>
            </p:grpSpPr>
            <p:sp>
              <p:nvSpPr>
                <p:cNvPr id="345098" name="Line 1034"/>
                <p:cNvSpPr>
                  <a:spLocks noChangeShapeType="1"/>
                </p:cNvSpPr>
                <p:nvPr/>
              </p:nvSpPr>
              <p:spPr bwMode="auto">
                <a:xfrm>
                  <a:off x="1776" y="182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099" name="Oval 1035"/>
                <p:cNvSpPr>
                  <a:spLocks noChangeArrowheads="1"/>
                </p:cNvSpPr>
                <p:nvPr/>
              </p:nvSpPr>
              <p:spPr bwMode="auto">
                <a:xfrm>
                  <a:off x="1824" y="163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00" name="Line 1036"/>
                <p:cNvSpPr>
                  <a:spLocks noChangeShapeType="1"/>
                </p:cNvSpPr>
                <p:nvPr/>
              </p:nvSpPr>
              <p:spPr bwMode="auto">
                <a:xfrm>
                  <a:off x="1920" y="153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01" name="Rectangle 1037"/>
                <p:cNvSpPr>
                  <a:spLocks noChangeArrowheads="1"/>
                </p:cNvSpPr>
                <p:nvPr/>
              </p:nvSpPr>
              <p:spPr bwMode="auto">
                <a:xfrm>
                  <a:off x="1872" y="1968"/>
                  <a:ext cx="96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</a:pPr>
                  <a:endPara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02" name="Line 1038"/>
                <p:cNvSpPr>
                  <a:spLocks noChangeShapeType="1"/>
                </p:cNvSpPr>
                <p:nvPr/>
              </p:nvSpPr>
              <p:spPr bwMode="auto">
                <a:xfrm>
                  <a:off x="1920" y="21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03" name="Text Box 1039"/>
                <p:cNvSpPr txBox="1">
                  <a:spLocks noChangeArrowheads="1"/>
                </p:cNvSpPr>
                <p:nvPr/>
              </p:nvSpPr>
              <p:spPr bwMode="auto">
                <a:xfrm>
                  <a:off x="1729" y="1461"/>
                  <a:ext cx="191" cy="4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kumimoji="1"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+</a:t>
                  </a:r>
                  <a:endParaRPr kumimoji="1"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  <a:p>
                  <a:pPr eaLnBrk="1" hangingPunct="1"/>
                  <a:r>
                    <a:rPr kumimoji="1"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-</a:t>
                  </a:r>
                </a:p>
              </p:txBody>
            </p:sp>
          </p:grpSp>
          <p:sp>
            <p:nvSpPr>
              <p:cNvPr id="345104" name="Text Box 1040"/>
              <p:cNvSpPr txBox="1">
                <a:spLocks noChangeArrowheads="1"/>
              </p:cNvSpPr>
              <p:nvPr/>
            </p:nvSpPr>
            <p:spPr bwMode="auto">
              <a:xfrm>
                <a:off x="2974" y="2642"/>
                <a:ext cx="271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05" name="Text Box 1041"/>
              <p:cNvSpPr txBox="1">
                <a:spLocks noChangeArrowheads="1"/>
              </p:cNvSpPr>
              <p:nvPr/>
            </p:nvSpPr>
            <p:spPr bwMode="auto">
              <a:xfrm>
                <a:off x="2926" y="2308"/>
                <a:ext cx="264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5106" name="Group 1042"/>
            <p:cNvGrpSpPr>
              <a:grpSpLocks/>
            </p:cNvGrpSpPr>
            <p:nvPr/>
          </p:nvGrpSpPr>
          <p:grpSpPr bwMode="auto">
            <a:xfrm>
              <a:off x="4418" y="251"/>
              <a:ext cx="339" cy="1144"/>
              <a:chOff x="1728" y="1461"/>
              <a:chExt cx="288" cy="891"/>
            </a:xfrm>
          </p:grpSpPr>
          <p:sp>
            <p:nvSpPr>
              <p:cNvPr id="345107" name="Line 1043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08" name="Oval 1044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09" name="Line 1045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10" name="Rectangle 1046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11" name="Line 1047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12" name="Text Box 1048"/>
              <p:cNvSpPr txBox="1">
                <a:spLocks noChangeArrowheads="1"/>
              </p:cNvSpPr>
              <p:nvPr/>
            </p:nvSpPr>
            <p:spPr bwMode="auto">
              <a:xfrm>
                <a:off x="1728" y="1461"/>
                <a:ext cx="191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  <a:endParaRPr kumimoji="1"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</p:grpSp>
        <p:sp>
          <p:nvSpPr>
            <p:cNvPr id="345113" name="Text Box 1049"/>
            <p:cNvSpPr txBox="1">
              <a:spLocks noChangeArrowheads="1"/>
            </p:cNvSpPr>
            <p:nvPr/>
          </p:nvSpPr>
          <p:spPr bwMode="auto">
            <a:xfrm>
              <a:off x="4695" y="90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5114" name="Rectangle 1050"/>
            <p:cNvSpPr>
              <a:spLocks noChangeArrowheads="1"/>
            </p:cNvSpPr>
            <p:nvPr/>
          </p:nvSpPr>
          <p:spPr bwMode="auto">
            <a:xfrm>
              <a:off x="4247" y="4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45155" name="Group 1091"/>
            <p:cNvGrpSpPr>
              <a:grpSpLocks/>
            </p:cNvGrpSpPr>
            <p:nvPr/>
          </p:nvGrpSpPr>
          <p:grpSpPr bwMode="auto">
            <a:xfrm>
              <a:off x="5134" y="348"/>
              <a:ext cx="482" cy="1052"/>
              <a:chOff x="5134" y="348"/>
              <a:chExt cx="482" cy="1052"/>
            </a:xfrm>
          </p:grpSpPr>
          <p:grpSp>
            <p:nvGrpSpPr>
              <p:cNvPr id="345116" name="Group 1052"/>
              <p:cNvGrpSpPr>
                <a:grpSpLocks/>
              </p:cNvGrpSpPr>
              <p:nvPr/>
            </p:nvGrpSpPr>
            <p:grpSpPr bwMode="auto">
              <a:xfrm flipV="1">
                <a:off x="5134" y="534"/>
                <a:ext cx="226" cy="247"/>
                <a:chOff x="1344" y="1872"/>
                <a:chExt cx="192" cy="192"/>
              </a:xfrm>
            </p:grpSpPr>
            <p:sp>
              <p:nvSpPr>
                <p:cNvPr id="345117" name="Oval 1053"/>
                <p:cNvSpPr>
                  <a:spLocks noChangeArrowheads="1"/>
                </p:cNvSpPr>
                <p:nvPr/>
              </p:nvSpPr>
              <p:spPr bwMode="auto">
                <a:xfrm>
                  <a:off x="1344" y="187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118" name="Line 1054"/>
                <p:cNvSpPr>
                  <a:spLocks noChangeShapeType="1"/>
                </p:cNvSpPr>
                <p:nvPr/>
              </p:nvSpPr>
              <p:spPr bwMode="auto">
                <a:xfrm>
                  <a:off x="1344" y="19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5119" name="Rectangle 1055"/>
              <p:cNvSpPr>
                <a:spLocks noChangeArrowheads="1"/>
              </p:cNvSpPr>
              <p:nvPr/>
            </p:nvSpPr>
            <p:spPr bwMode="auto">
              <a:xfrm>
                <a:off x="5190" y="967"/>
                <a:ext cx="113" cy="247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20" name="Line 1056"/>
              <p:cNvSpPr>
                <a:spLocks noChangeShapeType="1"/>
              </p:cNvSpPr>
              <p:nvPr/>
            </p:nvSpPr>
            <p:spPr bwMode="auto">
              <a:xfrm>
                <a:off x="5247" y="1214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21" name="Line 1057"/>
              <p:cNvSpPr>
                <a:spLocks noChangeShapeType="1"/>
              </p:cNvSpPr>
              <p:nvPr/>
            </p:nvSpPr>
            <p:spPr bwMode="auto">
              <a:xfrm flipV="1">
                <a:off x="5247" y="781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22" name="Line 1058"/>
              <p:cNvSpPr>
                <a:spLocks noChangeShapeType="1"/>
              </p:cNvSpPr>
              <p:nvPr/>
            </p:nvSpPr>
            <p:spPr bwMode="auto">
              <a:xfrm flipV="1">
                <a:off x="5247" y="348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23" name="Text Box 1059"/>
              <p:cNvSpPr txBox="1">
                <a:spLocks noChangeArrowheads="1"/>
              </p:cNvSpPr>
              <p:nvPr/>
            </p:nvSpPr>
            <p:spPr bwMode="auto">
              <a:xfrm>
                <a:off x="5297" y="969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5124" name="Line 1060"/>
            <p:cNvSpPr>
              <a:spLocks noChangeShapeType="1"/>
            </p:cNvSpPr>
            <p:nvPr/>
          </p:nvSpPr>
          <p:spPr bwMode="auto">
            <a:xfrm rot="-5400000">
              <a:off x="4362" y="-554"/>
              <a:ext cx="0" cy="18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25" name="Line 1061"/>
            <p:cNvSpPr>
              <a:spLocks noChangeShapeType="1"/>
            </p:cNvSpPr>
            <p:nvPr/>
          </p:nvSpPr>
          <p:spPr bwMode="auto">
            <a:xfrm rot="-5400000">
              <a:off x="4362" y="493"/>
              <a:ext cx="0" cy="18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26" name="Line 1062"/>
            <p:cNvSpPr>
              <a:spLocks noChangeShapeType="1"/>
            </p:cNvSpPr>
            <p:nvPr/>
          </p:nvSpPr>
          <p:spPr bwMode="auto">
            <a:xfrm>
              <a:off x="5095" y="471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27" name="Rectangle 1063"/>
            <p:cNvSpPr>
              <a:spLocks noChangeArrowheads="1"/>
            </p:cNvSpPr>
            <p:nvPr/>
          </p:nvSpPr>
          <p:spPr bwMode="auto">
            <a:xfrm>
              <a:off x="3676" y="909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S1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5128" name="Rectangle 1064"/>
            <p:cNvSpPr>
              <a:spLocks noChangeArrowheads="1"/>
            </p:cNvSpPr>
            <p:nvPr/>
          </p:nvSpPr>
          <p:spPr bwMode="auto">
            <a:xfrm>
              <a:off x="4808" y="476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S2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5131" name="Line 1067"/>
            <p:cNvSpPr>
              <a:spLocks noChangeShapeType="1"/>
            </p:cNvSpPr>
            <p:nvPr/>
          </p:nvSpPr>
          <p:spPr bwMode="auto">
            <a:xfrm>
              <a:off x="3967" y="963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32" name="Line 1068"/>
            <p:cNvSpPr>
              <a:spLocks noChangeShapeType="1"/>
            </p:cNvSpPr>
            <p:nvPr/>
          </p:nvSpPr>
          <p:spPr bwMode="auto">
            <a:xfrm flipV="1">
              <a:off x="3967" y="348"/>
              <a:ext cx="0" cy="3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33" name="Line 1069"/>
            <p:cNvSpPr>
              <a:spLocks noChangeShapeType="1"/>
            </p:cNvSpPr>
            <p:nvPr/>
          </p:nvSpPr>
          <p:spPr bwMode="auto">
            <a:xfrm flipV="1">
              <a:off x="3798" y="594"/>
              <a:ext cx="0" cy="3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134" name="Rectangle 1070"/>
            <p:cNvSpPr>
              <a:spLocks noChangeArrowheads="1"/>
            </p:cNvSpPr>
            <p:nvPr/>
          </p:nvSpPr>
          <p:spPr bwMode="auto">
            <a:xfrm>
              <a:off x="4119" y="783"/>
              <a:ext cx="3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ab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5135" name="Line 1071"/>
            <p:cNvSpPr>
              <a:spLocks noChangeShapeType="1"/>
            </p:cNvSpPr>
            <p:nvPr/>
          </p:nvSpPr>
          <p:spPr bwMode="auto">
            <a:xfrm>
              <a:off x="4129" y="594"/>
              <a:ext cx="0" cy="5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5136" name="Group 1072"/>
            <p:cNvGrpSpPr>
              <a:grpSpLocks/>
            </p:cNvGrpSpPr>
            <p:nvPr/>
          </p:nvGrpSpPr>
          <p:grpSpPr bwMode="auto">
            <a:xfrm>
              <a:off x="4305" y="1395"/>
              <a:ext cx="113" cy="123"/>
              <a:chOff x="1968" y="1584"/>
              <a:chExt cx="96" cy="96"/>
            </a:xfrm>
          </p:grpSpPr>
          <p:sp>
            <p:nvSpPr>
              <p:cNvPr id="345137" name="Line 1073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138" name="Line 1074"/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5139" name="Text Box 1075"/>
            <p:cNvSpPr txBox="1">
              <a:spLocks noChangeArrowheads="1"/>
            </p:cNvSpPr>
            <p:nvPr/>
          </p:nvSpPr>
          <p:spPr bwMode="auto">
            <a:xfrm>
              <a:off x="4535" y="4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45140" name="Text Box 1076"/>
            <p:cNvSpPr txBox="1">
              <a:spLocks noChangeArrowheads="1"/>
            </p:cNvSpPr>
            <p:nvPr/>
          </p:nvSpPr>
          <p:spPr bwMode="auto">
            <a:xfrm>
              <a:off x="4591" y="140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345145" name="Text Box 1081"/>
          <p:cNvSpPr txBox="1">
            <a:spLocks noChangeArrowheads="1"/>
          </p:cNvSpPr>
          <p:nvPr/>
        </p:nvSpPr>
        <p:spPr bwMode="auto">
          <a:xfrm>
            <a:off x="157873" y="2100876"/>
            <a:ext cx="50589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试求：</a:t>
            </a:r>
            <a:r>
              <a:rPr kumimoji="1"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结点电压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000" b="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ab</a:t>
            </a:r>
            <a:endParaRPr kumimoji="1"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45146" name="Group 1082"/>
          <p:cNvGrpSpPr>
            <a:grpSpLocks/>
          </p:cNvGrpSpPr>
          <p:nvPr/>
        </p:nvGrpSpPr>
        <p:grpSpPr bwMode="auto">
          <a:xfrm>
            <a:off x="114300" y="3108322"/>
            <a:ext cx="8413750" cy="400050"/>
            <a:chOff x="72" y="2056"/>
            <a:chExt cx="5300" cy="252"/>
          </a:xfrm>
        </p:grpSpPr>
        <p:sp>
          <p:nvSpPr>
            <p:cNvPr id="345147" name="Text Box 1083"/>
            <p:cNvSpPr txBox="1">
              <a:spLocks noChangeArrowheads="1"/>
            </p:cNvSpPr>
            <p:nvPr/>
          </p:nvSpPr>
          <p:spPr bwMode="auto">
            <a:xfrm>
              <a:off x="72" y="2056"/>
              <a:ext cx="6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解：</a:t>
              </a:r>
            </a:p>
          </p:txBody>
        </p:sp>
        <p:sp>
          <p:nvSpPr>
            <p:cNvPr id="345148" name="Text Box 1084"/>
            <p:cNvSpPr txBox="1">
              <a:spLocks noChangeArrowheads="1"/>
            </p:cNvSpPr>
            <p:nvPr/>
          </p:nvSpPr>
          <p:spPr bwMode="auto">
            <a:xfrm>
              <a:off x="768" y="2056"/>
              <a:ext cx="4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1）应用弥尔曼定理求结点电压 </a:t>
              </a:r>
              <a:r>
                <a:rPr kumimoji="1" lang="en-US" altLang="zh-CN" sz="20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sz="20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ab</a:t>
              </a:r>
              <a:r>
                <a:rPr kumimoji="1"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：</a:t>
              </a:r>
              <a:endPara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45153" name="Text Box 1089"/>
          <p:cNvSpPr txBox="1">
            <a:spLocks noChangeArrowheads="1"/>
          </p:cNvSpPr>
          <p:nvPr/>
        </p:nvSpPr>
        <p:spPr bwMode="auto">
          <a:xfrm>
            <a:off x="970757" y="6175910"/>
            <a:ext cx="5953125" cy="46166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注意:</a:t>
            </a:r>
            <a:r>
              <a:rPr lang="zh-CN" altLang="en-US" sz="20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方程中不考虑恒流源支路的电阻 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b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4502"/>
              </p:ext>
            </p:extLst>
          </p:nvPr>
        </p:nvGraphicFramePr>
        <p:xfrm>
          <a:off x="1568450" y="3802063"/>
          <a:ext cx="415607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1" name="Equation" r:id="rId3" imgW="1612800" imgH="838080" progId="Equation.DSMT4">
                  <p:embed/>
                </p:oleObj>
              </mc:Choice>
              <mc:Fallback>
                <p:oleObj name="Equation" r:id="rId3" imgW="1612800" imgH="8380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8450" y="3802063"/>
                        <a:ext cx="4156075" cy="216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377457" y="1939786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5 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14300" y="628625"/>
            <a:ext cx="3727450" cy="1288207"/>
            <a:chOff x="114300" y="730250"/>
            <a:chExt cx="3727450" cy="1288207"/>
          </a:xfrm>
        </p:grpSpPr>
        <p:sp>
          <p:nvSpPr>
            <p:cNvPr id="63" name="矩形 62"/>
            <p:cNvSpPr/>
            <p:nvPr/>
          </p:nvSpPr>
          <p:spPr>
            <a:xfrm>
              <a:off x="114300" y="730250"/>
              <a:ext cx="2657500" cy="128820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 Box 1078"/>
            <p:cNvSpPr txBox="1">
              <a:spLocks noChangeArrowheads="1"/>
            </p:cNvSpPr>
            <p:nvPr/>
          </p:nvSpPr>
          <p:spPr bwMode="auto">
            <a:xfrm>
              <a:off x="152400" y="730250"/>
              <a:ext cx="34561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zh-CN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zh-CN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=50 V、E</a:t>
              </a:r>
              <a:r>
                <a:rPr kumimoji="1" lang="zh-CN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=30 V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1079"/>
            <p:cNvSpPr txBox="1">
              <a:spLocks noChangeArrowheads="1"/>
            </p:cNvSpPr>
            <p:nvPr/>
          </p:nvSpPr>
          <p:spPr bwMode="auto">
            <a:xfrm>
              <a:off x="179512" y="1124744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S1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=7 A、I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S2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=2 A</a:t>
              </a:r>
            </a:p>
          </p:txBody>
        </p:sp>
        <p:sp>
          <p:nvSpPr>
            <p:cNvPr id="66" name="Text Box 1080"/>
            <p:cNvSpPr txBox="1">
              <a:spLocks noChangeArrowheads="1"/>
            </p:cNvSpPr>
            <p:nvPr/>
          </p:nvSpPr>
          <p:spPr bwMode="auto">
            <a:xfrm>
              <a:off x="154846" y="1556792"/>
              <a:ext cx="368690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=2 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、R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=3 </a:t>
              </a:r>
            </a:p>
          </p:txBody>
        </p:sp>
      </p:grp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691164"/>
              </p:ext>
            </p:extLst>
          </p:nvPr>
        </p:nvGraphicFramePr>
        <p:xfrm>
          <a:off x="1562209" y="3802650"/>
          <a:ext cx="5301818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2" name="Equation" r:id="rId5" imgW="2057400" imgH="838080" progId="Equation.DSMT4">
                  <p:embed/>
                </p:oleObj>
              </mc:Choice>
              <mc:Fallback>
                <p:oleObj name="Equation" r:id="rId5" imgW="2057400" imgH="8380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2209" y="3802650"/>
                        <a:ext cx="5301818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43" y="4567732"/>
            <a:ext cx="409632" cy="6287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64" y="5082505"/>
            <a:ext cx="657317" cy="676369"/>
          </a:xfrm>
          <a:prstGeom prst="rect">
            <a:avLst/>
          </a:prstGeom>
        </p:spPr>
      </p:pic>
      <p:sp>
        <p:nvSpPr>
          <p:cNvPr id="73" name="Text Box 1081"/>
          <p:cNvSpPr txBox="1">
            <a:spLocks noChangeArrowheads="1"/>
          </p:cNvSpPr>
          <p:nvPr/>
        </p:nvSpPr>
        <p:spPr bwMode="auto">
          <a:xfrm>
            <a:off x="2339752" y="2092786"/>
            <a:ext cx="2403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kumimoji="1" lang="zh-CN" altLang="en-US" sz="2000" b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各元件的功率</a:t>
            </a:r>
            <a:r>
              <a:rPr kumimoji="1"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12230"/>
              </p:ext>
            </p:extLst>
          </p:nvPr>
        </p:nvGraphicFramePr>
        <p:xfrm>
          <a:off x="1002545" y="2539937"/>
          <a:ext cx="1337207" cy="42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3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68" name="对象 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2545" y="2539937"/>
                        <a:ext cx="1337207" cy="4299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3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5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5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5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5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53" grpId="0" animBg="1" autoUpdateAnimBg="0"/>
      <p:bldP spid="345153" grpId="1" animBg="1"/>
      <p:bldP spid="4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8634"/>
            <a:ext cx="2987824" cy="4247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2.1.2  电阻并联</a:t>
            </a:r>
          </a:p>
        </p:txBody>
      </p:sp>
      <p:grpSp>
        <p:nvGrpSpPr>
          <p:cNvPr id="421891" name="Group 3"/>
          <p:cNvGrpSpPr>
            <a:grpSpLocks/>
          </p:cNvGrpSpPr>
          <p:nvPr/>
        </p:nvGrpSpPr>
        <p:grpSpPr bwMode="auto">
          <a:xfrm>
            <a:off x="381000" y="4186238"/>
            <a:ext cx="2209800" cy="2093912"/>
            <a:chOff x="240" y="2538"/>
            <a:chExt cx="1392" cy="1319"/>
          </a:xfrm>
        </p:grpSpPr>
        <p:sp>
          <p:nvSpPr>
            <p:cNvPr id="421892" name="Line 4"/>
            <p:cNvSpPr>
              <a:spLocks noChangeShapeType="1"/>
            </p:cNvSpPr>
            <p:nvPr/>
          </p:nvSpPr>
          <p:spPr bwMode="auto">
            <a:xfrm>
              <a:off x="528" y="3818"/>
              <a:ext cx="784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328" y="3274"/>
              <a:ext cx="3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endParaRPr kumimoji="1"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894" name="Rectangle 6"/>
            <p:cNvSpPr>
              <a:spLocks noChangeArrowheads="1"/>
            </p:cNvSpPr>
            <p:nvPr/>
          </p:nvSpPr>
          <p:spPr bwMode="auto">
            <a:xfrm rot="-10800000">
              <a:off x="1235" y="3264"/>
              <a:ext cx="109" cy="227"/>
            </a:xfrm>
            <a:prstGeom prst="rect">
              <a:avLst/>
            </a:prstGeom>
            <a:noFill/>
            <a:ln w="39751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</a:extLst>
          </p:spPr>
          <p:txBody>
            <a:bodyPr rot="10800000"/>
            <a:lstStyle/>
            <a:p>
              <a:pPr>
                <a:spcBef>
                  <a:spcPct val="0"/>
                </a:spcBef>
              </a:pPr>
              <a:endPara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895" name="Line 7"/>
            <p:cNvSpPr>
              <a:spLocks noChangeShapeType="1"/>
            </p:cNvSpPr>
            <p:nvPr/>
          </p:nvSpPr>
          <p:spPr bwMode="auto">
            <a:xfrm rot="5400000" flipH="1" flipV="1">
              <a:off x="798" y="2675"/>
              <a:ext cx="0" cy="3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896" name="Line 8"/>
            <p:cNvSpPr>
              <a:spLocks noChangeShapeType="1"/>
            </p:cNvSpPr>
            <p:nvPr/>
          </p:nvSpPr>
          <p:spPr bwMode="auto">
            <a:xfrm flipH="1" flipV="1">
              <a:off x="528" y="2906"/>
              <a:ext cx="768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897" name="Rectangle 9"/>
            <p:cNvSpPr>
              <a:spLocks noChangeArrowheads="1"/>
            </p:cNvSpPr>
            <p:nvPr/>
          </p:nvSpPr>
          <p:spPr bwMode="auto">
            <a:xfrm>
              <a:off x="369" y="323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en-US" altLang="zh-CN" sz="2800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898" name="Rectangle 10"/>
            <p:cNvSpPr>
              <a:spLocks noChangeArrowheads="1"/>
            </p:cNvSpPr>
            <p:nvPr/>
          </p:nvSpPr>
          <p:spPr bwMode="auto">
            <a:xfrm>
              <a:off x="726" y="2538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421899" name="Text Box 11"/>
            <p:cNvSpPr txBox="1">
              <a:spLocks noChangeArrowheads="1"/>
            </p:cNvSpPr>
            <p:nvPr/>
          </p:nvSpPr>
          <p:spPr bwMode="auto">
            <a:xfrm>
              <a:off x="240" y="2906"/>
              <a:ext cx="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421900" name="Text Box 12"/>
            <p:cNvSpPr txBox="1">
              <a:spLocks noChangeArrowheads="1"/>
            </p:cNvSpPr>
            <p:nvPr/>
          </p:nvSpPr>
          <p:spPr bwMode="auto">
            <a:xfrm>
              <a:off x="384" y="3530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–</a:t>
              </a:r>
              <a:endPara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901" name="Line 13"/>
            <p:cNvSpPr>
              <a:spLocks noChangeShapeType="1"/>
            </p:cNvSpPr>
            <p:nvPr/>
          </p:nvSpPr>
          <p:spPr bwMode="auto">
            <a:xfrm>
              <a:off x="1296" y="3477"/>
              <a:ext cx="0" cy="336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02" name="Oval 14"/>
            <p:cNvSpPr>
              <a:spLocks noChangeArrowheads="1"/>
            </p:cNvSpPr>
            <p:nvPr/>
          </p:nvSpPr>
          <p:spPr bwMode="auto">
            <a:xfrm>
              <a:off x="480" y="287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03" name="Oval 15"/>
            <p:cNvSpPr>
              <a:spLocks noChangeArrowheads="1"/>
            </p:cNvSpPr>
            <p:nvPr/>
          </p:nvSpPr>
          <p:spPr bwMode="auto">
            <a:xfrm>
              <a:off x="480" y="379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04" name="Line 16"/>
            <p:cNvSpPr>
              <a:spLocks noChangeShapeType="1"/>
            </p:cNvSpPr>
            <p:nvPr/>
          </p:nvSpPr>
          <p:spPr bwMode="auto">
            <a:xfrm>
              <a:off x="1296" y="2904"/>
              <a:ext cx="0" cy="36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1905" name="AutoShape 17"/>
          <p:cNvSpPr>
            <a:spLocks noChangeArrowheads="1"/>
          </p:cNvSpPr>
          <p:nvPr/>
        </p:nvSpPr>
        <p:spPr bwMode="auto">
          <a:xfrm rot="16200000" flipH="1">
            <a:off x="967582" y="3631406"/>
            <a:ext cx="604838" cy="504825"/>
          </a:xfrm>
          <a:prstGeom prst="notchedRightArrow">
            <a:avLst>
              <a:gd name="adj1" fmla="val 50000"/>
              <a:gd name="adj2" fmla="val 29953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1906" name="Group 18"/>
          <p:cNvGrpSpPr>
            <a:grpSpLocks/>
          </p:cNvGrpSpPr>
          <p:nvPr/>
        </p:nvGrpSpPr>
        <p:grpSpPr bwMode="auto">
          <a:xfrm>
            <a:off x="242888" y="609600"/>
            <a:ext cx="2293937" cy="2703513"/>
            <a:chOff x="240" y="400"/>
            <a:chExt cx="1445" cy="1703"/>
          </a:xfrm>
        </p:grpSpPr>
        <p:sp>
          <p:nvSpPr>
            <p:cNvPr id="421907" name="Rectangle 19"/>
            <p:cNvSpPr>
              <a:spLocks noChangeArrowheads="1"/>
            </p:cNvSpPr>
            <p:nvPr/>
          </p:nvSpPr>
          <p:spPr bwMode="auto">
            <a:xfrm>
              <a:off x="537" y="81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908" name="Rectangle 20"/>
            <p:cNvSpPr>
              <a:spLocks noChangeArrowheads="1"/>
            </p:cNvSpPr>
            <p:nvPr/>
          </p:nvSpPr>
          <p:spPr bwMode="auto">
            <a:xfrm>
              <a:off x="960" y="81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21909" name="Line 21"/>
            <p:cNvSpPr>
              <a:spLocks noChangeShapeType="1"/>
            </p:cNvSpPr>
            <p:nvPr/>
          </p:nvSpPr>
          <p:spPr bwMode="auto">
            <a:xfrm rot="10800000" flipH="1" flipV="1">
              <a:off x="816" y="864"/>
              <a:ext cx="0" cy="3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10" name="Line 22"/>
            <p:cNvSpPr>
              <a:spLocks noChangeShapeType="1"/>
            </p:cNvSpPr>
            <p:nvPr/>
          </p:nvSpPr>
          <p:spPr bwMode="auto">
            <a:xfrm rot="10800000" flipH="1" flipV="1">
              <a:off x="1248" y="864"/>
              <a:ext cx="0" cy="3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11" name="Line 23"/>
            <p:cNvSpPr>
              <a:spLocks noChangeShapeType="1"/>
            </p:cNvSpPr>
            <p:nvPr/>
          </p:nvSpPr>
          <p:spPr bwMode="auto">
            <a:xfrm>
              <a:off x="528" y="2064"/>
              <a:ext cx="784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864" y="1248"/>
              <a:ext cx="4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913" name="Rectangle 25"/>
            <p:cNvSpPr>
              <a:spLocks noChangeArrowheads="1"/>
            </p:cNvSpPr>
            <p:nvPr/>
          </p:nvSpPr>
          <p:spPr bwMode="auto">
            <a:xfrm rot="-10800000">
              <a:off x="816" y="1248"/>
              <a:ext cx="109" cy="227"/>
            </a:xfrm>
            <a:prstGeom prst="rect">
              <a:avLst/>
            </a:prstGeom>
            <a:noFill/>
            <a:ln w="39751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</a:extLst>
          </p:spPr>
          <p:txBody>
            <a:bodyPr rot="10800000"/>
            <a:lstStyle/>
            <a:p>
              <a:pPr>
                <a:spcBef>
                  <a:spcPct val="0"/>
                </a:spcBef>
              </a:pPr>
              <a:endPara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914" name="Line 26"/>
            <p:cNvSpPr>
              <a:spLocks noChangeShapeType="1"/>
            </p:cNvSpPr>
            <p:nvPr/>
          </p:nvSpPr>
          <p:spPr bwMode="auto">
            <a:xfrm rot="5400000" flipH="1" flipV="1">
              <a:off x="685" y="515"/>
              <a:ext cx="0" cy="3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15" name="Line 27"/>
            <p:cNvSpPr>
              <a:spLocks noChangeShapeType="1"/>
            </p:cNvSpPr>
            <p:nvPr/>
          </p:nvSpPr>
          <p:spPr bwMode="auto">
            <a:xfrm flipH="1" flipV="1">
              <a:off x="528" y="768"/>
              <a:ext cx="768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16" name="Rectangle 28"/>
            <p:cNvSpPr>
              <a:spLocks noChangeArrowheads="1"/>
            </p:cNvSpPr>
            <p:nvPr/>
          </p:nvSpPr>
          <p:spPr bwMode="auto">
            <a:xfrm>
              <a:off x="369" y="126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en-US" altLang="zh-CN" sz="2800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917" name="Rectangle 29"/>
            <p:cNvSpPr>
              <a:spLocks noChangeArrowheads="1"/>
            </p:cNvSpPr>
            <p:nvPr/>
          </p:nvSpPr>
          <p:spPr bwMode="auto">
            <a:xfrm>
              <a:off x="1344" y="124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21918" name="Rectangle 30"/>
            <p:cNvSpPr>
              <a:spLocks noChangeArrowheads="1"/>
            </p:cNvSpPr>
            <p:nvPr/>
          </p:nvSpPr>
          <p:spPr bwMode="auto">
            <a:xfrm>
              <a:off x="576" y="400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800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421919" name="Text Box 31"/>
            <p:cNvSpPr txBox="1">
              <a:spLocks noChangeArrowheads="1"/>
            </p:cNvSpPr>
            <p:nvPr/>
          </p:nvSpPr>
          <p:spPr bwMode="auto">
            <a:xfrm>
              <a:off x="240" y="768"/>
              <a:ext cx="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421920" name="Text Box 32"/>
            <p:cNvSpPr txBox="1">
              <a:spLocks noChangeArrowheads="1"/>
            </p:cNvSpPr>
            <p:nvPr/>
          </p:nvSpPr>
          <p:spPr bwMode="auto">
            <a:xfrm>
              <a:off x="384" y="1776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–</a:t>
              </a:r>
              <a:endPara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921" name="Line 33"/>
            <p:cNvSpPr>
              <a:spLocks noChangeShapeType="1"/>
            </p:cNvSpPr>
            <p:nvPr/>
          </p:nvSpPr>
          <p:spPr bwMode="auto">
            <a:xfrm>
              <a:off x="1296" y="1488"/>
              <a:ext cx="0" cy="567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22" name="Line 34"/>
            <p:cNvSpPr>
              <a:spLocks noChangeShapeType="1"/>
            </p:cNvSpPr>
            <p:nvPr/>
          </p:nvSpPr>
          <p:spPr bwMode="auto">
            <a:xfrm>
              <a:off x="1296" y="768"/>
              <a:ext cx="0" cy="48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23" name="Oval 35"/>
            <p:cNvSpPr>
              <a:spLocks noChangeArrowheads="1"/>
            </p:cNvSpPr>
            <p:nvPr/>
          </p:nvSpPr>
          <p:spPr bwMode="auto">
            <a:xfrm>
              <a:off x="480" y="760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24" name="Oval 36"/>
            <p:cNvSpPr>
              <a:spLocks noChangeArrowheads="1"/>
            </p:cNvSpPr>
            <p:nvPr/>
          </p:nvSpPr>
          <p:spPr bwMode="auto">
            <a:xfrm>
              <a:off x="480" y="203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25" name="Rectangle 37"/>
            <p:cNvSpPr>
              <a:spLocks noChangeArrowheads="1"/>
            </p:cNvSpPr>
            <p:nvPr/>
          </p:nvSpPr>
          <p:spPr bwMode="auto">
            <a:xfrm rot="-10800000">
              <a:off x="1248" y="1261"/>
              <a:ext cx="109" cy="227"/>
            </a:xfrm>
            <a:prstGeom prst="rect">
              <a:avLst/>
            </a:prstGeom>
            <a:noFill/>
            <a:ln w="39751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</a:extLst>
          </p:spPr>
          <p:txBody>
            <a:bodyPr rot="10800000"/>
            <a:lstStyle/>
            <a:p>
              <a:pPr>
                <a:spcBef>
                  <a:spcPct val="0"/>
                </a:spcBef>
              </a:pPr>
              <a:endPara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1926" name="Line 38"/>
            <p:cNvSpPr>
              <a:spLocks noChangeShapeType="1"/>
            </p:cNvSpPr>
            <p:nvPr/>
          </p:nvSpPr>
          <p:spPr bwMode="auto">
            <a:xfrm>
              <a:off x="877" y="1488"/>
              <a:ext cx="0" cy="567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927" name="Line 39"/>
            <p:cNvSpPr>
              <a:spLocks noChangeShapeType="1"/>
            </p:cNvSpPr>
            <p:nvPr/>
          </p:nvSpPr>
          <p:spPr bwMode="auto">
            <a:xfrm>
              <a:off x="877" y="768"/>
              <a:ext cx="0" cy="48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2667000" y="811213"/>
            <a:ext cx="14414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特点:</a:t>
            </a:r>
          </a:p>
        </p:txBody>
      </p:sp>
      <p:sp>
        <p:nvSpPr>
          <p:cNvPr id="421929" name="Text Box 41"/>
          <p:cNvSpPr txBox="1">
            <a:spLocks noChangeArrowheads="1"/>
          </p:cNvSpPr>
          <p:nvPr/>
        </p:nvSpPr>
        <p:spPr bwMode="auto">
          <a:xfrm>
            <a:off x="2743200" y="2563813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等效：</a:t>
            </a:r>
          </a:p>
        </p:txBody>
      </p:sp>
      <p:sp>
        <p:nvSpPr>
          <p:cNvPr id="421930" name="Text Box 42"/>
          <p:cNvSpPr txBox="1">
            <a:spLocks noChangeArrowheads="1"/>
          </p:cNvSpPr>
          <p:nvPr/>
        </p:nvSpPr>
        <p:spPr bwMode="auto">
          <a:xfrm>
            <a:off x="2743200" y="3173413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电流分配关系：</a:t>
            </a:r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2787650" y="4381500"/>
            <a:ext cx="52895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微软雅黑" panose="020B0503020204020204" pitchFamily="34" charset="-122"/>
              </a:rPr>
              <a:t>两电阻并联时的分流公式：</a:t>
            </a:r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2590801" y="1295400"/>
            <a:ext cx="579762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各电阻联接在两个公共的结点之间；</a:t>
            </a:r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2590800" y="1954213"/>
            <a:ext cx="495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各电阻两端的电压相同；</a:t>
            </a:r>
          </a:p>
        </p:txBody>
      </p:sp>
      <p:graphicFrame>
        <p:nvGraphicFramePr>
          <p:cNvPr id="4219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36172"/>
              </p:ext>
            </p:extLst>
          </p:nvPr>
        </p:nvGraphicFramePr>
        <p:xfrm>
          <a:off x="3976688" y="2259013"/>
          <a:ext cx="20431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87" name="Equation" r:id="rId3" imgW="901440" imgH="444240" progId="Equation.3">
                  <p:embed/>
                </p:oleObj>
              </mc:Choice>
              <mc:Fallback>
                <p:oleObj name="Equation" r:id="rId3" imgW="901440" imgH="4442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259013"/>
                        <a:ext cx="20431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2438400" y="3657600"/>
            <a:ext cx="67056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并联电阻上电流与电阻大小成反比。</a:t>
            </a:r>
          </a:p>
        </p:txBody>
      </p:sp>
      <p:graphicFrame>
        <p:nvGraphicFramePr>
          <p:cNvPr id="42193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07922"/>
              </p:ext>
            </p:extLst>
          </p:nvPr>
        </p:nvGraphicFramePr>
        <p:xfrm>
          <a:off x="2667000" y="5075238"/>
          <a:ext cx="23002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88" name="公式" r:id="rId5" imgW="927000" imgH="444240" progId="Equation.3">
                  <p:embed/>
                </p:oleObj>
              </mc:Choice>
              <mc:Fallback>
                <p:oleObj name="公式" r:id="rId5" imgW="927000" imgH="4442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75238"/>
                        <a:ext cx="2300288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13638"/>
              </p:ext>
            </p:extLst>
          </p:nvPr>
        </p:nvGraphicFramePr>
        <p:xfrm>
          <a:off x="5670550" y="5075238"/>
          <a:ext cx="23304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89" name="公式" r:id="rId7" imgW="939600" imgH="444240" progId="Equation.3">
                  <p:embed/>
                </p:oleObj>
              </mc:Choice>
              <mc:Fallback>
                <p:oleObj name="公式" r:id="rId7" imgW="939600" imgH="4442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5075238"/>
                        <a:ext cx="23304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39" name="AutoShape 5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1940" name="AutoShape 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1945" name="Group 57"/>
          <p:cNvGrpSpPr>
            <a:grpSpLocks/>
          </p:cNvGrpSpPr>
          <p:nvPr/>
        </p:nvGrpSpPr>
        <p:grpSpPr bwMode="auto">
          <a:xfrm>
            <a:off x="6096000" y="2438400"/>
            <a:ext cx="2667000" cy="933450"/>
            <a:chOff x="3840" y="1536"/>
            <a:chExt cx="1680" cy="588"/>
          </a:xfrm>
        </p:grpSpPr>
        <p:grpSp>
          <p:nvGrpSpPr>
            <p:cNvPr id="421943" name="Group 55"/>
            <p:cNvGrpSpPr>
              <a:grpSpLocks/>
            </p:cNvGrpSpPr>
            <p:nvPr/>
          </p:nvGrpSpPr>
          <p:grpSpPr bwMode="auto">
            <a:xfrm>
              <a:off x="3888" y="1536"/>
              <a:ext cx="1521" cy="328"/>
              <a:chOff x="3888" y="1536"/>
              <a:chExt cx="1521" cy="328"/>
            </a:xfrm>
          </p:grpSpPr>
          <p:graphicFrame>
            <p:nvGraphicFramePr>
              <p:cNvPr id="421941" name="Object 53"/>
              <p:cNvGraphicFramePr>
                <a:graphicFrameLocks noChangeAspect="1"/>
              </p:cNvGraphicFramePr>
              <p:nvPr/>
            </p:nvGraphicFramePr>
            <p:xfrm>
              <a:off x="4248" y="1555"/>
              <a:ext cx="1161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390" name="Equation" r:id="rId9" imgW="812520" imgH="215640" progId="Equation.3">
                      <p:embed/>
                    </p:oleObj>
                  </mc:Choice>
                  <mc:Fallback>
                    <p:oleObj name="Equation" r:id="rId9" imgW="812520" imgH="21564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8" y="1555"/>
                            <a:ext cx="1161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1942" name="Text Box 54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6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或：</a:t>
                </a:r>
              </a:p>
            </p:txBody>
          </p:sp>
        </p:grpSp>
        <p:sp>
          <p:nvSpPr>
            <p:cNvPr id="421944" name="Text Box 56"/>
            <p:cNvSpPr txBox="1">
              <a:spLocks noChangeArrowheads="1"/>
            </p:cNvSpPr>
            <p:nvPr/>
          </p:nvSpPr>
          <p:spPr bwMode="auto">
            <a:xfrm>
              <a:off x="3840" y="1872"/>
              <a:ext cx="1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为电导，单位</a:t>
              </a: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</p:grpSp>
      <p:sp>
        <p:nvSpPr>
          <p:cNvPr id="421946" name="AutoShape 5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utoUpdateAnimBg="0"/>
      <p:bldP spid="421928" grpId="0" build="p" autoUpdateAnimBg="0"/>
      <p:bldP spid="421929" grpId="0" autoUpdateAnimBg="0"/>
      <p:bldP spid="421930" grpId="0" autoUpdateAnimBg="0"/>
      <p:bldP spid="421931" grpId="0" build="p" autoUpdateAnimBg="0"/>
      <p:bldP spid="421932" grpId="0" build="p" autoUpdateAnimBg="0"/>
      <p:bldP spid="421933" grpId="0" build="p" autoUpdateAnimBg="0"/>
      <p:bldP spid="42193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Text Box 2052"/>
          <p:cNvSpPr txBox="1">
            <a:spLocks noChangeArrowheads="1"/>
          </p:cNvSpPr>
          <p:nvPr/>
        </p:nvSpPr>
        <p:spPr bwMode="auto">
          <a:xfrm>
            <a:off x="0" y="90488"/>
            <a:ext cx="723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2）应用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 定律求各支路电流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46117" name="Group 2053"/>
          <p:cNvGrpSpPr>
            <a:grpSpLocks/>
          </p:cNvGrpSpPr>
          <p:nvPr/>
        </p:nvGrpSpPr>
        <p:grpSpPr bwMode="auto">
          <a:xfrm>
            <a:off x="3191875" y="330200"/>
            <a:ext cx="5011822" cy="3022600"/>
            <a:chOff x="2988" y="1974"/>
            <a:chExt cx="2109" cy="1275"/>
          </a:xfrm>
        </p:grpSpPr>
        <p:grpSp>
          <p:nvGrpSpPr>
            <p:cNvPr id="346118" name="Group 2054"/>
            <p:cNvGrpSpPr>
              <a:grpSpLocks/>
            </p:cNvGrpSpPr>
            <p:nvPr/>
          </p:nvGrpSpPr>
          <p:grpSpPr bwMode="auto">
            <a:xfrm flipV="1">
              <a:off x="3600" y="2496"/>
              <a:ext cx="192" cy="192"/>
              <a:chOff x="1344" y="1872"/>
              <a:chExt cx="192" cy="192"/>
            </a:xfrm>
          </p:grpSpPr>
          <p:sp>
            <p:nvSpPr>
              <p:cNvPr id="346119" name="Oval 2055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20" name="Line 2056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6121" name="Group 2057"/>
            <p:cNvGrpSpPr>
              <a:grpSpLocks/>
            </p:cNvGrpSpPr>
            <p:nvPr/>
          </p:nvGrpSpPr>
          <p:grpSpPr bwMode="auto">
            <a:xfrm>
              <a:off x="2988" y="2154"/>
              <a:ext cx="372" cy="870"/>
              <a:chOff x="2988" y="2154"/>
              <a:chExt cx="372" cy="870"/>
            </a:xfrm>
          </p:grpSpPr>
          <p:grpSp>
            <p:nvGrpSpPr>
              <p:cNvPr id="346122" name="Group 2058"/>
              <p:cNvGrpSpPr>
                <a:grpSpLocks/>
              </p:cNvGrpSpPr>
              <p:nvPr/>
            </p:nvGrpSpPr>
            <p:grpSpPr bwMode="auto">
              <a:xfrm>
                <a:off x="3074" y="2154"/>
                <a:ext cx="286" cy="870"/>
                <a:chOff x="1730" y="1482"/>
                <a:chExt cx="286" cy="870"/>
              </a:xfrm>
            </p:grpSpPr>
            <p:sp>
              <p:nvSpPr>
                <p:cNvPr id="346123" name="Line 2059"/>
                <p:cNvSpPr>
                  <a:spLocks noChangeShapeType="1"/>
                </p:cNvSpPr>
                <p:nvPr/>
              </p:nvSpPr>
              <p:spPr bwMode="auto">
                <a:xfrm>
                  <a:off x="1776" y="182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6124" name="Oval 2060"/>
                <p:cNvSpPr>
                  <a:spLocks noChangeArrowheads="1"/>
                </p:cNvSpPr>
                <p:nvPr/>
              </p:nvSpPr>
              <p:spPr bwMode="auto">
                <a:xfrm>
                  <a:off x="1824" y="163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6125" name="Line 2061"/>
                <p:cNvSpPr>
                  <a:spLocks noChangeShapeType="1"/>
                </p:cNvSpPr>
                <p:nvPr/>
              </p:nvSpPr>
              <p:spPr bwMode="auto">
                <a:xfrm>
                  <a:off x="1920" y="153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6126" name="Rectangle 2062"/>
                <p:cNvSpPr>
                  <a:spLocks noChangeArrowheads="1"/>
                </p:cNvSpPr>
                <p:nvPr/>
              </p:nvSpPr>
              <p:spPr bwMode="auto">
                <a:xfrm>
                  <a:off x="1872" y="1968"/>
                  <a:ext cx="96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</a:pPr>
                  <a:endPara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6127" name="Line 2063"/>
                <p:cNvSpPr>
                  <a:spLocks noChangeShapeType="1"/>
                </p:cNvSpPr>
                <p:nvPr/>
              </p:nvSpPr>
              <p:spPr bwMode="auto">
                <a:xfrm>
                  <a:off x="1920" y="21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6128" name="Text Box 2064"/>
                <p:cNvSpPr txBox="1">
                  <a:spLocks noChangeArrowheads="1"/>
                </p:cNvSpPr>
                <p:nvPr/>
              </p:nvSpPr>
              <p:spPr bwMode="auto">
                <a:xfrm>
                  <a:off x="1730" y="1482"/>
                  <a:ext cx="191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kumimoji="1" lang="zh-CN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+</a:t>
                  </a:r>
                  <a:endParaRPr kumimoji="1"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  <a:p>
                  <a:pPr eaLnBrk="1" hangingPunct="1"/>
                  <a:r>
                    <a:rPr kumimoji="1" lang="zh-CN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-</a:t>
                  </a:r>
                </a:p>
              </p:txBody>
            </p:sp>
          </p:grpSp>
          <p:sp>
            <p:nvSpPr>
              <p:cNvPr id="346129" name="Text Box 2065"/>
              <p:cNvSpPr txBox="1">
                <a:spLocks noChangeArrowheads="1"/>
              </p:cNvSpPr>
              <p:nvPr/>
            </p:nvSpPr>
            <p:spPr bwMode="auto">
              <a:xfrm>
                <a:off x="2991" y="2645"/>
                <a:ext cx="23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30" name="Text Box 2066"/>
              <p:cNvSpPr txBox="1">
                <a:spLocks noChangeArrowheads="1"/>
              </p:cNvSpPr>
              <p:nvPr/>
            </p:nvSpPr>
            <p:spPr bwMode="auto">
              <a:xfrm>
                <a:off x="2988" y="2271"/>
                <a:ext cx="22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6131" name="Group 2067"/>
            <p:cNvGrpSpPr>
              <a:grpSpLocks/>
            </p:cNvGrpSpPr>
            <p:nvPr/>
          </p:nvGrpSpPr>
          <p:grpSpPr bwMode="auto">
            <a:xfrm>
              <a:off x="4080" y="2137"/>
              <a:ext cx="288" cy="887"/>
              <a:chOff x="1728" y="1465"/>
              <a:chExt cx="288" cy="887"/>
            </a:xfrm>
          </p:grpSpPr>
          <p:sp>
            <p:nvSpPr>
              <p:cNvPr id="346132" name="Line 2068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33" name="Oval 2069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34" name="Line 2070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35" name="Rectangle 2071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36" name="Line 2072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37" name="Text Box 2073"/>
              <p:cNvSpPr txBox="1">
                <a:spLocks noChangeArrowheads="1"/>
              </p:cNvSpPr>
              <p:nvPr/>
            </p:nvSpPr>
            <p:spPr bwMode="auto">
              <a:xfrm>
                <a:off x="1728" y="1465"/>
                <a:ext cx="193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  <a:endParaRPr kumimoji="1" lang="zh-CN" alt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</p:grpSp>
        <p:sp>
          <p:nvSpPr>
            <p:cNvPr id="346138" name="Text Box 2074"/>
            <p:cNvSpPr txBox="1">
              <a:spLocks noChangeArrowheads="1"/>
            </p:cNvSpPr>
            <p:nvPr/>
          </p:nvSpPr>
          <p:spPr bwMode="auto">
            <a:xfrm>
              <a:off x="4334" y="2645"/>
              <a:ext cx="23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6139" name="Rectangle 2075"/>
            <p:cNvSpPr>
              <a:spLocks noChangeArrowheads="1"/>
            </p:cNvSpPr>
            <p:nvPr/>
          </p:nvSpPr>
          <p:spPr bwMode="auto">
            <a:xfrm>
              <a:off x="3951" y="2310"/>
              <a:ext cx="228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46140" name="Group 2076"/>
            <p:cNvGrpSpPr>
              <a:grpSpLocks/>
            </p:cNvGrpSpPr>
            <p:nvPr/>
          </p:nvGrpSpPr>
          <p:grpSpPr bwMode="auto">
            <a:xfrm>
              <a:off x="4704" y="2208"/>
              <a:ext cx="393" cy="816"/>
              <a:chOff x="4704" y="2208"/>
              <a:chExt cx="393" cy="816"/>
            </a:xfrm>
          </p:grpSpPr>
          <p:grpSp>
            <p:nvGrpSpPr>
              <p:cNvPr id="346141" name="Group 2077"/>
              <p:cNvGrpSpPr>
                <a:grpSpLocks/>
              </p:cNvGrpSpPr>
              <p:nvPr/>
            </p:nvGrpSpPr>
            <p:grpSpPr bwMode="auto">
              <a:xfrm flipV="1">
                <a:off x="4704" y="2352"/>
                <a:ext cx="192" cy="192"/>
                <a:chOff x="1344" y="1872"/>
                <a:chExt cx="192" cy="192"/>
              </a:xfrm>
            </p:grpSpPr>
            <p:sp>
              <p:nvSpPr>
                <p:cNvPr id="346142" name="Oval 2078"/>
                <p:cNvSpPr>
                  <a:spLocks noChangeArrowheads="1"/>
                </p:cNvSpPr>
                <p:nvPr/>
              </p:nvSpPr>
              <p:spPr bwMode="auto">
                <a:xfrm>
                  <a:off x="1344" y="187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6143" name="Line 2079"/>
                <p:cNvSpPr>
                  <a:spLocks noChangeShapeType="1"/>
                </p:cNvSpPr>
                <p:nvPr/>
              </p:nvSpPr>
              <p:spPr bwMode="auto">
                <a:xfrm>
                  <a:off x="1344" y="19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6144" name="Rectangle 2080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45" name="Line 2081"/>
              <p:cNvSpPr>
                <a:spLocks noChangeShapeType="1"/>
              </p:cNvSpPr>
              <p:nvPr/>
            </p:nvSpPr>
            <p:spPr bwMode="auto">
              <a:xfrm>
                <a:off x="4800" y="288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46" name="Line 2082"/>
              <p:cNvSpPr>
                <a:spLocks noChangeShapeType="1"/>
              </p:cNvSpPr>
              <p:nvPr/>
            </p:nvSpPr>
            <p:spPr bwMode="auto">
              <a:xfrm flipV="1">
                <a:off x="4800" y="254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47" name="Line 2083"/>
              <p:cNvSpPr>
                <a:spLocks noChangeShapeType="1"/>
              </p:cNvSpPr>
              <p:nvPr/>
            </p:nvSpPr>
            <p:spPr bwMode="auto">
              <a:xfrm flipV="1">
                <a:off x="4800" y="220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48" name="Text Box 2084"/>
              <p:cNvSpPr txBox="1">
                <a:spLocks noChangeArrowheads="1"/>
              </p:cNvSpPr>
              <p:nvPr/>
            </p:nvSpPr>
            <p:spPr bwMode="auto">
              <a:xfrm>
                <a:off x="4861" y="2693"/>
                <a:ext cx="236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6149" name="Line 2085"/>
            <p:cNvSpPr>
              <a:spLocks noChangeShapeType="1"/>
            </p:cNvSpPr>
            <p:nvPr/>
          </p:nvSpPr>
          <p:spPr bwMode="auto">
            <a:xfrm rot="-5400000">
              <a:off x="4032" y="1440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150" name="Line 2086"/>
            <p:cNvSpPr>
              <a:spLocks noChangeShapeType="1"/>
            </p:cNvSpPr>
            <p:nvPr/>
          </p:nvSpPr>
          <p:spPr bwMode="auto">
            <a:xfrm rot="-5400000">
              <a:off x="4032" y="2256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151" name="Line 2087"/>
            <p:cNvSpPr>
              <a:spLocks noChangeShapeType="1"/>
            </p:cNvSpPr>
            <p:nvPr/>
          </p:nvSpPr>
          <p:spPr bwMode="auto">
            <a:xfrm>
              <a:off x="4801" y="2544"/>
              <a:ext cx="0" cy="1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156" name="Line 2092"/>
            <p:cNvSpPr>
              <a:spLocks noChangeShapeType="1"/>
            </p:cNvSpPr>
            <p:nvPr/>
          </p:nvSpPr>
          <p:spPr bwMode="auto">
            <a:xfrm>
              <a:off x="3696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157" name="Line 2093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158" name="Line 2094"/>
            <p:cNvSpPr>
              <a:spLocks noChangeShapeType="1"/>
            </p:cNvSpPr>
            <p:nvPr/>
          </p:nvSpPr>
          <p:spPr bwMode="auto">
            <a:xfrm flipV="1">
              <a:off x="3692" y="2340"/>
              <a:ext cx="0" cy="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6161" name="Group 2097"/>
            <p:cNvGrpSpPr>
              <a:grpSpLocks/>
            </p:cNvGrpSpPr>
            <p:nvPr/>
          </p:nvGrpSpPr>
          <p:grpSpPr bwMode="auto">
            <a:xfrm>
              <a:off x="3984" y="3024"/>
              <a:ext cx="96" cy="96"/>
              <a:chOff x="1968" y="1584"/>
              <a:chExt cx="96" cy="96"/>
            </a:xfrm>
          </p:grpSpPr>
          <p:sp>
            <p:nvSpPr>
              <p:cNvPr id="346162" name="Line 2098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163" name="Line 2099"/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6164" name="Text Box 2100"/>
            <p:cNvSpPr txBox="1">
              <a:spLocks noChangeArrowheads="1"/>
            </p:cNvSpPr>
            <p:nvPr/>
          </p:nvSpPr>
          <p:spPr bwMode="auto">
            <a:xfrm>
              <a:off x="4194" y="1974"/>
              <a:ext cx="153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46165" name="Text Box 2101"/>
            <p:cNvSpPr txBox="1">
              <a:spLocks noChangeArrowheads="1"/>
            </p:cNvSpPr>
            <p:nvPr/>
          </p:nvSpPr>
          <p:spPr bwMode="auto">
            <a:xfrm>
              <a:off x="4240" y="3030"/>
              <a:ext cx="16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346168" name="Line 2104"/>
          <p:cNvSpPr>
            <a:spLocks noChangeShapeType="1"/>
          </p:cNvSpPr>
          <p:nvPr/>
        </p:nvSpPr>
        <p:spPr bwMode="auto">
          <a:xfrm flipV="1">
            <a:off x="4080300" y="2209800"/>
            <a:ext cx="0" cy="5318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69" name="Text Box 2105"/>
          <p:cNvSpPr txBox="1">
            <a:spLocks noChangeArrowheads="1"/>
          </p:cNvSpPr>
          <p:nvPr/>
        </p:nvSpPr>
        <p:spPr bwMode="auto">
          <a:xfrm>
            <a:off x="4107287" y="2265363"/>
            <a:ext cx="79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6171" name="Text Box 2107"/>
          <p:cNvSpPr txBox="1">
            <a:spLocks noChangeArrowheads="1"/>
          </p:cNvSpPr>
          <p:nvPr/>
        </p:nvSpPr>
        <p:spPr bwMode="auto">
          <a:xfrm>
            <a:off x="5518575" y="2209800"/>
            <a:ext cx="79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6172" name="Line 2108"/>
          <p:cNvSpPr>
            <a:spLocks noChangeShapeType="1"/>
          </p:cNvSpPr>
          <p:nvPr/>
        </p:nvSpPr>
        <p:spPr bwMode="auto">
          <a:xfrm>
            <a:off x="6012287" y="1905000"/>
            <a:ext cx="0" cy="7699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81" name="AutoShape 2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82" name="AutoShape 21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83" name="AutoShape 21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64946"/>
              </p:ext>
            </p:extLst>
          </p:nvPr>
        </p:nvGraphicFramePr>
        <p:xfrm>
          <a:off x="3321375" y="3462296"/>
          <a:ext cx="4796471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11" name="Equation" r:id="rId3" imgW="1917360" imgH="431640" progId="Equation.DSMT4">
                  <p:embed/>
                </p:oleObj>
              </mc:Choice>
              <mc:Fallback>
                <p:oleObj name="Equation" r:id="rId3" imgW="1917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1375" y="3462296"/>
                        <a:ext cx="4796471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965803"/>
              </p:ext>
            </p:extLst>
          </p:nvPr>
        </p:nvGraphicFramePr>
        <p:xfrm>
          <a:off x="477893" y="3690106"/>
          <a:ext cx="231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12" name="Equation" r:id="rId5" imgW="977760" imgH="228600" progId="Equation.DSMT4">
                  <p:embed/>
                </p:oleObj>
              </mc:Choice>
              <mc:Fallback>
                <p:oleObj name="Equation" r:id="rId5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7893" y="3690106"/>
                        <a:ext cx="2310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886203"/>
              </p:ext>
            </p:extLst>
          </p:nvPr>
        </p:nvGraphicFramePr>
        <p:xfrm>
          <a:off x="3300413" y="4691063"/>
          <a:ext cx="4891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13" name="Equation" r:id="rId7" imgW="1955520" imgH="431640" progId="Equation.DSMT4">
                  <p:embed/>
                </p:oleObj>
              </mc:Choice>
              <mc:Fallback>
                <p:oleObj name="Equation" r:id="rId7" imgW="195552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0413" y="4691063"/>
                        <a:ext cx="4891087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497256"/>
              </p:ext>
            </p:extLst>
          </p:nvPr>
        </p:nvGraphicFramePr>
        <p:xfrm>
          <a:off x="442913" y="4918075"/>
          <a:ext cx="24320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14" name="Equation" r:id="rId9" imgW="1028520" imgH="228600" progId="Equation.DSMT4">
                  <p:embed/>
                </p:oleObj>
              </mc:Choice>
              <mc:Fallback>
                <p:oleObj name="Equation" r:id="rId9" imgW="102852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913" y="4918075"/>
                        <a:ext cx="2432050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494347" y="908720"/>
            <a:ext cx="3603790" cy="1889269"/>
            <a:chOff x="5111460" y="908720"/>
            <a:chExt cx="3603790" cy="1889269"/>
          </a:xfrm>
        </p:grpSpPr>
        <p:sp>
          <p:nvSpPr>
            <p:cNvPr id="4" name="矩形 3"/>
            <p:cNvSpPr/>
            <p:nvPr/>
          </p:nvSpPr>
          <p:spPr>
            <a:xfrm>
              <a:off x="5111460" y="908720"/>
              <a:ext cx="985999" cy="1888268"/>
            </a:xfrm>
            <a:prstGeom prst="rect">
              <a:avLst/>
            </a:prstGeom>
            <a:gradFill flip="none" rotWithShape="1">
              <a:gsLst>
                <a:gs pos="0">
                  <a:srgbClr val="F6F6F6">
                    <a:alpha val="90000"/>
                  </a:srgbClr>
                </a:gs>
                <a:gs pos="100000">
                  <a:srgbClr val="FCFCFC">
                    <a:alpha val="9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7729251" y="909721"/>
              <a:ext cx="985999" cy="1888268"/>
            </a:xfrm>
            <a:prstGeom prst="rect">
              <a:avLst/>
            </a:prstGeom>
            <a:gradFill flip="none" rotWithShape="1">
              <a:gsLst>
                <a:gs pos="0">
                  <a:srgbClr val="F6F6F6">
                    <a:alpha val="90000"/>
                  </a:srgbClr>
                </a:gs>
                <a:gs pos="100000">
                  <a:srgbClr val="FCFCFC">
                    <a:alpha val="9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86503" y="1149286"/>
            <a:ext cx="1182041" cy="1328738"/>
            <a:chOff x="6930324" y="1149286"/>
            <a:chExt cx="1182041" cy="1328738"/>
          </a:xfrm>
        </p:grpSpPr>
        <p:sp>
          <p:nvSpPr>
            <p:cNvPr id="346170" name="Line 2106"/>
            <p:cNvSpPr>
              <a:spLocks noChangeShapeType="1"/>
            </p:cNvSpPr>
            <p:nvPr/>
          </p:nvSpPr>
          <p:spPr bwMode="auto">
            <a:xfrm>
              <a:off x="6930324" y="1149286"/>
              <a:ext cx="0" cy="13287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2109"/>
            <p:cNvSpPr txBox="1">
              <a:spLocks noChangeArrowheads="1"/>
            </p:cNvSpPr>
            <p:nvPr/>
          </p:nvSpPr>
          <p:spPr bwMode="auto">
            <a:xfrm>
              <a:off x="6992477" y="1194681"/>
              <a:ext cx="1119888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  <a:p>
              <a:pPr algn="l"/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24V</a:t>
              </a:r>
            </a:p>
          </p:txBody>
        </p:sp>
      </p:grpSp>
      <p:sp>
        <p:nvSpPr>
          <p:cNvPr id="75" name="矩形 74"/>
          <p:cNvSpPr/>
          <p:nvPr/>
        </p:nvSpPr>
        <p:spPr>
          <a:xfrm>
            <a:off x="5553765" y="915797"/>
            <a:ext cx="1330240" cy="1888268"/>
          </a:xfrm>
          <a:prstGeom prst="rect">
            <a:avLst/>
          </a:prstGeom>
          <a:gradFill flip="none" rotWithShape="1">
            <a:gsLst>
              <a:gs pos="0">
                <a:srgbClr val="F6F6F6">
                  <a:alpha val="90000"/>
                </a:srgbClr>
              </a:gs>
              <a:gs pos="100000">
                <a:srgbClr val="FCFCFC"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191875" y="923465"/>
            <a:ext cx="1330240" cy="1888268"/>
          </a:xfrm>
          <a:prstGeom prst="rect">
            <a:avLst/>
          </a:prstGeom>
          <a:gradFill flip="none" rotWithShape="1">
            <a:gsLst>
              <a:gs pos="0">
                <a:srgbClr val="F6F6F6">
                  <a:alpha val="90000"/>
                </a:srgbClr>
              </a:gs>
              <a:gs pos="100000">
                <a:srgbClr val="FCFCFC"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0" y="3343178"/>
            <a:ext cx="9133652" cy="1215830"/>
          </a:xfrm>
          <a:prstGeom prst="rect">
            <a:avLst/>
          </a:prstGeom>
          <a:gradFill flip="none" rotWithShape="1">
            <a:gsLst>
              <a:gs pos="0">
                <a:srgbClr val="DEDEDE">
                  <a:alpha val="80000"/>
                </a:srgbClr>
              </a:gs>
              <a:gs pos="100000">
                <a:srgbClr val="F2F2F2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60576" y="994246"/>
            <a:ext cx="2339959" cy="881629"/>
            <a:chOff x="114300" y="730250"/>
            <a:chExt cx="2339959" cy="881629"/>
          </a:xfrm>
        </p:grpSpPr>
        <p:sp>
          <p:nvSpPr>
            <p:cNvPr id="79" name="矩形 78"/>
            <p:cNvSpPr/>
            <p:nvPr/>
          </p:nvSpPr>
          <p:spPr>
            <a:xfrm>
              <a:off x="114300" y="730250"/>
              <a:ext cx="2339959" cy="8816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Text Box 1078"/>
            <p:cNvSpPr txBox="1">
              <a:spLocks noChangeArrowheads="1"/>
            </p:cNvSpPr>
            <p:nvPr/>
          </p:nvSpPr>
          <p:spPr bwMode="auto">
            <a:xfrm>
              <a:off x="152400" y="730250"/>
              <a:ext cx="2268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zh-CN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=50 V、E</a:t>
              </a:r>
              <a:r>
                <a:rPr kumimoji="1" lang="zh-CN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=30 V</a:t>
              </a:r>
              <a:endPara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2" name="Text Box 1080"/>
            <p:cNvSpPr txBox="1">
              <a:spLocks noChangeArrowheads="1"/>
            </p:cNvSpPr>
            <p:nvPr/>
          </p:nvSpPr>
          <p:spPr bwMode="auto">
            <a:xfrm>
              <a:off x="139511" y="1119701"/>
              <a:ext cx="22241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=2 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、R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=3 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28600" y="182563"/>
            <a:ext cx="388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3）求功率：</a:t>
            </a:r>
          </a:p>
        </p:txBody>
      </p:sp>
      <p:grpSp>
        <p:nvGrpSpPr>
          <p:cNvPr id="347141" name="Group 5"/>
          <p:cNvGrpSpPr>
            <a:grpSpLocks/>
          </p:cNvGrpSpPr>
          <p:nvPr/>
        </p:nvGrpSpPr>
        <p:grpSpPr bwMode="auto">
          <a:xfrm>
            <a:off x="3740774" y="-76200"/>
            <a:ext cx="5035586" cy="3022600"/>
            <a:chOff x="2978" y="1974"/>
            <a:chExt cx="2119" cy="1275"/>
          </a:xfrm>
        </p:grpSpPr>
        <p:grpSp>
          <p:nvGrpSpPr>
            <p:cNvPr id="347142" name="Group 6"/>
            <p:cNvGrpSpPr>
              <a:grpSpLocks/>
            </p:cNvGrpSpPr>
            <p:nvPr/>
          </p:nvGrpSpPr>
          <p:grpSpPr bwMode="auto">
            <a:xfrm flipV="1">
              <a:off x="3600" y="2496"/>
              <a:ext cx="192" cy="192"/>
              <a:chOff x="1344" y="1872"/>
              <a:chExt cx="192" cy="192"/>
            </a:xfrm>
          </p:grpSpPr>
          <p:sp>
            <p:nvSpPr>
              <p:cNvPr id="347143" name="Oval 7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44" name="Line 8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7145" name="Group 9"/>
            <p:cNvGrpSpPr>
              <a:grpSpLocks/>
            </p:cNvGrpSpPr>
            <p:nvPr/>
          </p:nvGrpSpPr>
          <p:grpSpPr bwMode="auto">
            <a:xfrm>
              <a:off x="2978" y="2137"/>
              <a:ext cx="382" cy="887"/>
              <a:chOff x="2978" y="2137"/>
              <a:chExt cx="382" cy="887"/>
            </a:xfrm>
          </p:grpSpPr>
          <p:grpSp>
            <p:nvGrpSpPr>
              <p:cNvPr id="347146" name="Group 10"/>
              <p:cNvGrpSpPr>
                <a:grpSpLocks/>
              </p:cNvGrpSpPr>
              <p:nvPr/>
            </p:nvGrpSpPr>
            <p:grpSpPr bwMode="auto">
              <a:xfrm>
                <a:off x="3074" y="2137"/>
                <a:ext cx="286" cy="887"/>
                <a:chOff x="1730" y="1465"/>
                <a:chExt cx="286" cy="887"/>
              </a:xfrm>
            </p:grpSpPr>
            <p:sp>
              <p:nvSpPr>
                <p:cNvPr id="347147" name="Line 11"/>
                <p:cNvSpPr>
                  <a:spLocks noChangeShapeType="1"/>
                </p:cNvSpPr>
                <p:nvPr/>
              </p:nvSpPr>
              <p:spPr bwMode="auto">
                <a:xfrm>
                  <a:off x="1776" y="182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7148" name="Oval 12"/>
                <p:cNvSpPr>
                  <a:spLocks noChangeArrowheads="1"/>
                </p:cNvSpPr>
                <p:nvPr/>
              </p:nvSpPr>
              <p:spPr bwMode="auto">
                <a:xfrm>
                  <a:off x="1824" y="163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7149" name="Line 13"/>
                <p:cNvSpPr>
                  <a:spLocks noChangeShapeType="1"/>
                </p:cNvSpPr>
                <p:nvPr/>
              </p:nvSpPr>
              <p:spPr bwMode="auto">
                <a:xfrm>
                  <a:off x="1920" y="153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7150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968"/>
                  <a:ext cx="96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</a:pPr>
                  <a:endPara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7151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21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71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730" y="1465"/>
                  <a:ext cx="191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kumimoji="1" lang="zh-CN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+</a:t>
                  </a:r>
                  <a:endParaRPr kumimoji="1"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  <a:p>
                  <a:pPr eaLnBrk="1" hangingPunct="1"/>
                  <a:r>
                    <a:rPr kumimoji="1" lang="zh-CN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-</a:t>
                  </a:r>
                </a:p>
              </p:txBody>
            </p:sp>
          </p:grpSp>
          <p:sp>
            <p:nvSpPr>
              <p:cNvPr id="347153" name="Text Box 17"/>
              <p:cNvSpPr txBox="1">
                <a:spLocks noChangeArrowheads="1"/>
              </p:cNvSpPr>
              <p:nvPr/>
            </p:nvSpPr>
            <p:spPr bwMode="auto">
              <a:xfrm>
                <a:off x="2991" y="2645"/>
                <a:ext cx="23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4" name="Text Box 18"/>
              <p:cNvSpPr txBox="1">
                <a:spLocks noChangeArrowheads="1"/>
              </p:cNvSpPr>
              <p:nvPr/>
            </p:nvSpPr>
            <p:spPr bwMode="auto">
              <a:xfrm>
                <a:off x="2978" y="2231"/>
                <a:ext cx="22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7155" name="Group 19"/>
            <p:cNvGrpSpPr>
              <a:grpSpLocks/>
            </p:cNvGrpSpPr>
            <p:nvPr/>
          </p:nvGrpSpPr>
          <p:grpSpPr bwMode="auto">
            <a:xfrm>
              <a:off x="4080" y="2137"/>
              <a:ext cx="288" cy="887"/>
              <a:chOff x="1728" y="1465"/>
              <a:chExt cx="288" cy="887"/>
            </a:xfrm>
          </p:grpSpPr>
          <p:sp>
            <p:nvSpPr>
              <p:cNvPr id="347156" name="Line 20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7" name="Oval 21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8" name="Line 22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9" name="Rectangle 23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60" name="Line 24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61" name="Text Box 25"/>
              <p:cNvSpPr txBox="1">
                <a:spLocks noChangeArrowheads="1"/>
              </p:cNvSpPr>
              <p:nvPr/>
            </p:nvSpPr>
            <p:spPr bwMode="auto">
              <a:xfrm>
                <a:off x="1728" y="1465"/>
                <a:ext cx="193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  <a:endParaRPr kumimoji="1" lang="zh-CN" alt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</p:grp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4334" y="2645"/>
              <a:ext cx="23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7163" name="Rectangle 27"/>
            <p:cNvSpPr>
              <a:spLocks noChangeArrowheads="1"/>
            </p:cNvSpPr>
            <p:nvPr/>
          </p:nvSpPr>
          <p:spPr bwMode="auto">
            <a:xfrm>
              <a:off x="3971" y="2246"/>
              <a:ext cx="228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47164" name="Group 28"/>
            <p:cNvGrpSpPr>
              <a:grpSpLocks/>
            </p:cNvGrpSpPr>
            <p:nvPr/>
          </p:nvGrpSpPr>
          <p:grpSpPr bwMode="auto">
            <a:xfrm>
              <a:off x="4704" y="2208"/>
              <a:ext cx="393" cy="816"/>
              <a:chOff x="4704" y="2208"/>
              <a:chExt cx="393" cy="816"/>
            </a:xfrm>
          </p:grpSpPr>
          <p:grpSp>
            <p:nvGrpSpPr>
              <p:cNvPr id="347165" name="Group 29"/>
              <p:cNvGrpSpPr>
                <a:grpSpLocks/>
              </p:cNvGrpSpPr>
              <p:nvPr/>
            </p:nvGrpSpPr>
            <p:grpSpPr bwMode="auto">
              <a:xfrm flipV="1">
                <a:off x="4704" y="2352"/>
                <a:ext cx="192" cy="192"/>
                <a:chOff x="1344" y="1872"/>
                <a:chExt cx="192" cy="192"/>
              </a:xfrm>
            </p:grpSpPr>
            <p:sp>
              <p:nvSpPr>
                <p:cNvPr id="347166" name="Oval 30"/>
                <p:cNvSpPr>
                  <a:spLocks noChangeArrowheads="1"/>
                </p:cNvSpPr>
                <p:nvPr/>
              </p:nvSpPr>
              <p:spPr bwMode="auto">
                <a:xfrm>
                  <a:off x="1344" y="187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7167" name="Line 31"/>
                <p:cNvSpPr>
                  <a:spLocks noChangeShapeType="1"/>
                </p:cNvSpPr>
                <p:nvPr/>
              </p:nvSpPr>
              <p:spPr bwMode="auto">
                <a:xfrm>
                  <a:off x="1344" y="19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7168" name="Rectangle 32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69" name="Line 33"/>
              <p:cNvSpPr>
                <a:spLocks noChangeShapeType="1"/>
              </p:cNvSpPr>
              <p:nvPr/>
            </p:nvSpPr>
            <p:spPr bwMode="auto">
              <a:xfrm>
                <a:off x="4800" y="288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70" name="Line 34"/>
              <p:cNvSpPr>
                <a:spLocks noChangeShapeType="1"/>
              </p:cNvSpPr>
              <p:nvPr/>
            </p:nvSpPr>
            <p:spPr bwMode="auto">
              <a:xfrm flipV="1">
                <a:off x="4800" y="254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71" name="Line 35"/>
              <p:cNvSpPr>
                <a:spLocks noChangeShapeType="1"/>
              </p:cNvSpPr>
              <p:nvPr/>
            </p:nvSpPr>
            <p:spPr bwMode="auto">
              <a:xfrm flipV="1">
                <a:off x="4800" y="220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72" name="Text Box 36"/>
              <p:cNvSpPr txBox="1">
                <a:spLocks noChangeArrowheads="1"/>
              </p:cNvSpPr>
              <p:nvPr/>
            </p:nvSpPr>
            <p:spPr bwMode="auto">
              <a:xfrm>
                <a:off x="4861" y="2693"/>
                <a:ext cx="236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7173" name="Line 37"/>
            <p:cNvSpPr>
              <a:spLocks noChangeShapeType="1"/>
            </p:cNvSpPr>
            <p:nvPr/>
          </p:nvSpPr>
          <p:spPr bwMode="auto">
            <a:xfrm rot="-5400000">
              <a:off x="4032" y="1440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74" name="Line 38"/>
            <p:cNvSpPr>
              <a:spLocks noChangeShapeType="1"/>
            </p:cNvSpPr>
            <p:nvPr/>
          </p:nvSpPr>
          <p:spPr bwMode="auto">
            <a:xfrm rot="-5400000">
              <a:off x="4032" y="2256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75" name="Line 39"/>
            <p:cNvSpPr>
              <a:spLocks noChangeShapeType="1"/>
            </p:cNvSpPr>
            <p:nvPr/>
          </p:nvSpPr>
          <p:spPr bwMode="auto">
            <a:xfrm>
              <a:off x="4796" y="2559"/>
              <a:ext cx="0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80" name="Line 44"/>
            <p:cNvSpPr>
              <a:spLocks noChangeShapeType="1"/>
            </p:cNvSpPr>
            <p:nvPr/>
          </p:nvSpPr>
          <p:spPr bwMode="auto">
            <a:xfrm>
              <a:off x="3696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81" name="Line 45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82" name="Line 46"/>
            <p:cNvSpPr>
              <a:spLocks noChangeShapeType="1"/>
            </p:cNvSpPr>
            <p:nvPr/>
          </p:nvSpPr>
          <p:spPr bwMode="auto">
            <a:xfrm flipV="1">
              <a:off x="3696" y="2296"/>
              <a:ext cx="0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7185" name="Group 49"/>
            <p:cNvGrpSpPr>
              <a:grpSpLocks/>
            </p:cNvGrpSpPr>
            <p:nvPr/>
          </p:nvGrpSpPr>
          <p:grpSpPr bwMode="auto">
            <a:xfrm>
              <a:off x="3984" y="3024"/>
              <a:ext cx="96" cy="96"/>
              <a:chOff x="1968" y="1584"/>
              <a:chExt cx="96" cy="96"/>
            </a:xfrm>
          </p:grpSpPr>
          <p:sp>
            <p:nvSpPr>
              <p:cNvPr id="347186" name="Line 50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87" name="Line 51"/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7188" name="Text Box 52"/>
            <p:cNvSpPr txBox="1">
              <a:spLocks noChangeArrowheads="1"/>
            </p:cNvSpPr>
            <p:nvPr/>
          </p:nvSpPr>
          <p:spPr bwMode="auto">
            <a:xfrm>
              <a:off x="4194" y="1974"/>
              <a:ext cx="153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47189" name="Text Box 53"/>
            <p:cNvSpPr txBox="1">
              <a:spLocks noChangeArrowheads="1"/>
            </p:cNvSpPr>
            <p:nvPr/>
          </p:nvSpPr>
          <p:spPr bwMode="auto">
            <a:xfrm>
              <a:off x="4240" y="3030"/>
              <a:ext cx="16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347190" name="Line 54"/>
          <p:cNvSpPr>
            <a:spLocks noChangeShapeType="1"/>
          </p:cNvSpPr>
          <p:nvPr/>
        </p:nvSpPr>
        <p:spPr bwMode="auto">
          <a:xfrm flipV="1">
            <a:off x="4672013" y="1828800"/>
            <a:ext cx="0" cy="5318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91" name="Text Box 55"/>
          <p:cNvSpPr txBox="1">
            <a:spLocks noChangeArrowheads="1"/>
          </p:cNvSpPr>
          <p:nvPr/>
        </p:nvSpPr>
        <p:spPr bwMode="auto">
          <a:xfrm>
            <a:off x="4724400" y="1828800"/>
            <a:ext cx="79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7193" name="Text Box 57"/>
          <p:cNvSpPr txBox="1">
            <a:spLocks noChangeArrowheads="1"/>
          </p:cNvSpPr>
          <p:nvPr/>
        </p:nvSpPr>
        <p:spPr bwMode="auto">
          <a:xfrm>
            <a:off x="6096000" y="1905000"/>
            <a:ext cx="79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8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7194" name="Line 58"/>
          <p:cNvSpPr>
            <a:spLocks noChangeShapeType="1"/>
          </p:cNvSpPr>
          <p:nvPr/>
        </p:nvSpPr>
        <p:spPr bwMode="auto">
          <a:xfrm>
            <a:off x="6553200" y="1600200"/>
            <a:ext cx="0" cy="7699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213" name="Text Box 77"/>
          <p:cNvSpPr txBox="1">
            <a:spLocks noChangeArrowheads="1"/>
          </p:cNvSpPr>
          <p:nvPr/>
        </p:nvSpPr>
        <p:spPr bwMode="auto">
          <a:xfrm>
            <a:off x="341313" y="2528888"/>
            <a:ext cx="4154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理想电源发出功率：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064837"/>
              </p:ext>
            </p:extLst>
          </p:nvPr>
        </p:nvGraphicFramePr>
        <p:xfrm>
          <a:off x="365125" y="3217932"/>
          <a:ext cx="409263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12" name="Equation" r:id="rId3" imgW="1828800" imgH="241200" progId="Equation.DSMT4">
                  <p:embed/>
                </p:oleObj>
              </mc:Choice>
              <mc:Fallback>
                <p:oleObj name="Equation" r:id="rId3" imgW="1828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" y="3217932"/>
                        <a:ext cx="4092632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37167"/>
              </p:ext>
            </p:extLst>
          </p:nvPr>
        </p:nvGraphicFramePr>
        <p:xfrm>
          <a:off x="365125" y="3769550"/>
          <a:ext cx="42068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13" name="Equation" r:id="rId5" imgW="1879560" imgH="241200" progId="Equation.DSMT4">
                  <p:embed/>
                </p:oleObj>
              </mc:Choice>
              <mc:Fallback>
                <p:oleObj name="Equation" r:id="rId5" imgW="1879560" imgH="241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125" y="3769550"/>
                        <a:ext cx="42068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5069181" y="505587"/>
            <a:ext cx="3523668" cy="1889269"/>
            <a:chOff x="5111460" y="908720"/>
            <a:chExt cx="3603790" cy="1889269"/>
          </a:xfrm>
        </p:grpSpPr>
        <p:sp>
          <p:nvSpPr>
            <p:cNvPr id="69" name="矩形 68"/>
            <p:cNvSpPr/>
            <p:nvPr/>
          </p:nvSpPr>
          <p:spPr>
            <a:xfrm>
              <a:off x="5111460" y="908720"/>
              <a:ext cx="985999" cy="1888268"/>
            </a:xfrm>
            <a:prstGeom prst="rect">
              <a:avLst/>
            </a:prstGeom>
            <a:gradFill flip="none" rotWithShape="1">
              <a:gsLst>
                <a:gs pos="0">
                  <a:srgbClr val="F6F6F6">
                    <a:alpha val="90000"/>
                  </a:srgbClr>
                </a:gs>
                <a:gs pos="100000">
                  <a:srgbClr val="FCFCFC">
                    <a:alpha val="9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7729251" y="909721"/>
              <a:ext cx="985999" cy="1888268"/>
            </a:xfrm>
            <a:prstGeom prst="rect">
              <a:avLst/>
            </a:prstGeom>
            <a:gradFill flip="none" rotWithShape="1">
              <a:gsLst>
                <a:gs pos="0">
                  <a:srgbClr val="F6F6F6">
                    <a:alpha val="90000"/>
                  </a:srgbClr>
                </a:gs>
                <a:gs pos="100000">
                  <a:srgbClr val="FCFCFC">
                    <a:alpha val="9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0576" y="994246"/>
            <a:ext cx="2427836" cy="834555"/>
            <a:chOff x="114300" y="730250"/>
            <a:chExt cx="2427836" cy="834555"/>
          </a:xfrm>
        </p:grpSpPr>
        <p:sp>
          <p:nvSpPr>
            <p:cNvPr id="76" name="矩形 75"/>
            <p:cNvSpPr/>
            <p:nvPr/>
          </p:nvSpPr>
          <p:spPr>
            <a:xfrm>
              <a:off x="114300" y="730251"/>
              <a:ext cx="2427836" cy="834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 Box 1078"/>
            <p:cNvSpPr txBox="1">
              <a:spLocks noChangeArrowheads="1"/>
            </p:cNvSpPr>
            <p:nvPr/>
          </p:nvSpPr>
          <p:spPr bwMode="auto">
            <a:xfrm>
              <a:off x="152400" y="730250"/>
              <a:ext cx="23897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kumimoji="1" lang="zh-CN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=50 V、E</a:t>
              </a:r>
              <a:r>
                <a:rPr kumimoji="1" lang="zh-CN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=30 V</a:t>
              </a:r>
              <a:endPara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1079"/>
            <p:cNvSpPr txBox="1">
              <a:spLocks noChangeArrowheads="1"/>
            </p:cNvSpPr>
            <p:nvPr/>
          </p:nvSpPr>
          <p:spPr bwMode="auto">
            <a:xfrm>
              <a:off x="179513" y="1124744"/>
              <a:ext cx="21419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=13 A、I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=18 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1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28600" y="182563"/>
            <a:ext cx="388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3）求功率：</a:t>
            </a:r>
          </a:p>
        </p:txBody>
      </p:sp>
      <p:grpSp>
        <p:nvGrpSpPr>
          <p:cNvPr id="347141" name="Group 5"/>
          <p:cNvGrpSpPr>
            <a:grpSpLocks/>
          </p:cNvGrpSpPr>
          <p:nvPr/>
        </p:nvGrpSpPr>
        <p:grpSpPr bwMode="auto">
          <a:xfrm>
            <a:off x="3968909" y="-76200"/>
            <a:ext cx="5199558" cy="3022600"/>
            <a:chOff x="3074" y="1974"/>
            <a:chExt cx="2188" cy="1275"/>
          </a:xfrm>
        </p:grpSpPr>
        <p:grpSp>
          <p:nvGrpSpPr>
            <p:cNvPr id="347142" name="Group 6"/>
            <p:cNvGrpSpPr>
              <a:grpSpLocks/>
            </p:cNvGrpSpPr>
            <p:nvPr/>
          </p:nvGrpSpPr>
          <p:grpSpPr bwMode="auto">
            <a:xfrm flipV="1">
              <a:off x="3600" y="2496"/>
              <a:ext cx="192" cy="192"/>
              <a:chOff x="1344" y="1872"/>
              <a:chExt cx="192" cy="192"/>
            </a:xfrm>
          </p:grpSpPr>
          <p:sp>
            <p:nvSpPr>
              <p:cNvPr id="347143" name="Oval 7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44" name="Line 8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7146" name="Group 10"/>
            <p:cNvGrpSpPr>
              <a:grpSpLocks/>
            </p:cNvGrpSpPr>
            <p:nvPr/>
          </p:nvGrpSpPr>
          <p:grpSpPr bwMode="auto">
            <a:xfrm>
              <a:off x="3074" y="2137"/>
              <a:ext cx="286" cy="887"/>
              <a:chOff x="1730" y="1465"/>
              <a:chExt cx="286" cy="887"/>
            </a:xfrm>
          </p:grpSpPr>
          <p:sp>
            <p:nvSpPr>
              <p:cNvPr id="347147" name="Line 11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48" name="Oval 12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49" name="Line 13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0" name="Rectangle 14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1" name="Line 15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2" name="Text Box 16"/>
              <p:cNvSpPr txBox="1">
                <a:spLocks noChangeArrowheads="1"/>
              </p:cNvSpPr>
              <p:nvPr/>
            </p:nvSpPr>
            <p:spPr bwMode="auto">
              <a:xfrm>
                <a:off x="1730" y="1465"/>
                <a:ext cx="191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  <a:endParaRPr kumimoji="1" lang="zh-CN" alt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</p:grpSp>
        <p:grpSp>
          <p:nvGrpSpPr>
            <p:cNvPr id="347155" name="Group 19"/>
            <p:cNvGrpSpPr>
              <a:grpSpLocks/>
            </p:cNvGrpSpPr>
            <p:nvPr/>
          </p:nvGrpSpPr>
          <p:grpSpPr bwMode="auto">
            <a:xfrm>
              <a:off x="4080" y="2137"/>
              <a:ext cx="288" cy="887"/>
              <a:chOff x="1728" y="1465"/>
              <a:chExt cx="288" cy="887"/>
            </a:xfrm>
          </p:grpSpPr>
          <p:sp>
            <p:nvSpPr>
              <p:cNvPr id="347156" name="Line 20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7" name="Oval 21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8" name="Line 22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59" name="Rectangle 23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60" name="Line 24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61" name="Text Box 25"/>
              <p:cNvSpPr txBox="1">
                <a:spLocks noChangeArrowheads="1"/>
              </p:cNvSpPr>
              <p:nvPr/>
            </p:nvSpPr>
            <p:spPr bwMode="auto">
              <a:xfrm>
                <a:off x="1728" y="1465"/>
                <a:ext cx="193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  <a:endParaRPr kumimoji="1" lang="zh-CN" alt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</p:grpSp>
        <p:grpSp>
          <p:nvGrpSpPr>
            <p:cNvPr id="347164" name="Group 28"/>
            <p:cNvGrpSpPr>
              <a:grpSpLocks/>
            </p:cNvGrpSpPr>
            <p:nvPr/>
          </p:nvGrpSpPr>
          <p:grpSpPr bwMode="auto">
            <a:xfrm>
              <a:off x="4704" y="2208"/>
              <a:ext cx="393" cy="816"/>
              <a:chOff x="4704" y="2208"/>
              <a:chExt cx="393" cy="816"/>
            </a:xfrm>
          </p:grpSpPr>
          <p:grpSp>
            <p:nvGrpSpPr>
              <p:cNvPr id="347165" name="Group 29"/>
              <p:cNvGrpSpPr>
                <a:grpSpLocks/>
              </p:cNvGrpSpPr>
              <p:nvPr/>
            </p:nvGrpSpPr>
            <p:grpSpPr bwMode="auto">
              <a:xfrm flipV="1">
                <a:off x="4704" y="2352"/>
                <a:ext cx="192" cy="192"/>
                <a:chOff x="1344" y="1872"/>
                <a:chExt cx="192" cy="192"/>
              </a:xfrm>
            </p:grpSpPr>
            <p:sp>
              <p:nvSpPr>
                <p:cNvPr id="347166" name="Oval 30"/>
                <p:cNvSpPr>
                  <a:spLocks noChangeArrowheads="1"/>
                </p:cNvSpPr>
                <p:nvPr/>
              </p:nvSpPr>
              <p:spPr bwMode="auto">
                <a:xfrm>
                  <a:off x="1344" y="187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7167" name="Line 31"/>
                <p:cNvSpPr>
                  <a:spLocks noChangeShapeType="1"/>
                </p:cNvSpPr>
                <p:nvPr/>
              </p:nvSpPr>
              <p:spPr bwMode="auto">
                <a:xfrm>
                  <a:off x="1344" y="19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7168" name="Rectangle 32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69" name="Line 33"/>
              <p:cNvSpPr>
                <a:spLocks noChangeShapeType="1"/>
              </p:cNvSpPr>
              <p:nvPr/>
            </p:nvSpPr>
            <p:spPr bwMode="auto">
              <a:xfrm>
                <a:off x="4800" y="288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70" name="Line 34"/>
              <p:cNvSpPr>
                <a:spLocks noChangeShapeType="1"/>
              </p:cNvSpPr>
              <p:nvPr/>
            </p:nvSpPr>
            <p:spPr bwMode="auto">
              <a:xfrm flipV="1">
                <a:off x="4800" y="254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71" name="Line 35"/>
              <p:cNvSpPr>
                <a:spLocks noChangeShapeType="1"/>
              </p:cNvSpPr>
              <p:nvPr/>
            </p:nvSpPr>
            <p:spPr bwMode="auto">
              <a:xfrm flipV="1">
                <a:off x="4800" y="220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72" name="Text Box 36"/>
              <p:cNvSpPr txBox="1">
                <a:spLocks noChangeArrowheads="1"/>
              </p:cNvSpPr>
              <p:nvPr/>
            </p:nvSpPr>
            <p:spPr bwMode="auto">
              <a:xfrm>
                <a:off x="4861" y="2693"/>
                <a:ext cx="236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7173" name="Line 37"/>
            <p:cNvSpPr>
              <a:spLocks noChangeShapeType="1"/>
            </p:cNvSpPr>
            <p:nvPr/>
          </p:nvSpPr>
          <p:spPr bwMode="auto">
            <a:xfrm rot="-5400000">
              <a:off x="4032" y="1440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74" name="Line 38"/>
            <p:cNvSpPr>
              <a:spLocks noChangeShapeType="1"/>
            </p:cNvSpPr>
            <p:nvPr/>
          </p:nvSpPr>
          <p:spPr bwMode="auto">
            <a:xfrm rot="-5400000">
              <a:off x="4032" y="2256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75" name="Line 39"/>
            <p:cNvSpPr>
              <a:spLocks noChangeShapeType="1"/>
            </p:cNvSpPr>
            <p:nvPr/>
          </p:nvSpPr>
          <p:spPr bwMode="auto">
            <a:xfrm>
              <a:off x="4799" y="2559"/>
              <a:ext cx="0" cy="12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76" name="Rectangle 40"/>
            <p:cNvSpPr>
              <a:spLocks noChangeArrowheads="1"/>
            </p:cNvSpPr>
            <p:nvPr/>
          </p:nvSpPr>
          <p:spPr bwMode="auto">
            <a:xfrm>
              <a:off x="3481" y="2250"/>
              <a:ext cx="244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S1</a:t>
              </a:r>
              <a:endPara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7177" name="Rectangle 41"/>
            <p:cNvSpPr>
              <a:spLocks noChangeArrowheads="1"/>
            </p:cNvSpPr>
            <p:nvPr/>
          </p:nvSpPr>
          <p:spPr bwMode="auto">
            <a:xfrm>
              <a:off x="4556" y="2432"/>
              <a:ext cx="243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S2</a:t>
              </a:r>
              <a:endParaRPr kumimoji="1"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7178" name="Line 42"/>
            <p:cNvSpPr>
              <a:spLocks noChangeShapeType="1"/>
            </p:cNvSpPr>
            <p:nvPr/>
          </p:nvSpPr>
          <p:spPr bwMode="auto">
            <a:xfrm>
              <a:off x="4944" y="2304"/>
              <a:ext cx="0" cy="33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79" name="Rectangle 43"/>
            <p:cNvSpPr>
              <a:spLocks noChangeArrowheads="1"/>
            </p:cNvSpPr>
            <p:nvPr/>
          </p:nvSpPr>
          <p:spPr bwMode="auto">
            <a:xfrm>
              <a:off x="4929" y="2309"/>
              <a:ext cx="33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sz="2800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aseline="-500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S2</a:t>
              </a:r>
              <a:endParaRPr kumimoji="1" lang="zh-CN" altLang="en-US" sz="2800" baseline="-50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7180" name="Line 44"/>
            <p:cNvSpPr>
              <a:spLocks noChangeShapeType="1"/>
            </p:cNvSpPr>
            <p:nvPr/>
          </p:nvSpPr>
          <p:spPr bwMode="auto">
            <a:xfrm>
              <a:off x="3696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81" name="Line 45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82" name="Line 46"/>
            <p:cNvSpPr>
              <a:spLocks noChangeShapeType="1"/>
            </p:cNvSpPr>
            <p:nvPr/>
          </p:nvSpPr>
          <p:spPr bwMode="auto">
            <a:xfrm flipV="1">
              <a:off x="3696" y="2296"/>
              <a:ext cx="0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183" name="Rectangle 47"/>
            <p:cNvSpPr>
              <a:spLocks noChangeArrowheads="1"/>
            </p:cNvSpPr>
            <p:nvPr/>
          </p:nvSpPr>
          <p:spPr bwMode="auto">
            <a:xfrm>
              <a:off x="3813" y="2463"/>
              <a:ext cx="33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aseline="-5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S1</a:t>
              </a:r>
              <a:endParaRPr kumimoji="1" lang="zh-CN" altLang="en-US" sz="2800" baseline="-5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7184" name="Line 48"/>
            <p:cNvSpPr>
              <a:spLocks noChangeShapeType="1"/>
            </p:cNvSpPr>
            <p:nvPr/>
          </p:nvSpPr>
          <p:spPr bwMode="auto">
            <a:xfrm>
              <a:off x="3840" y="244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7185" name="Group 49"/>
            <p:cNvGrpSpPr>
              <a:grpSpLocks/>
            </p:cNvGrpSpPr>
            <p:nvPr/>
          </p:nvGrpSpPr>
          <p:grpSpPr bwMode="auto">
            <a:xfrm>
              <a:off x="3984" y="3024"/>
              <a:ext cx="96" cy="96"/>
              <a:chOff x="1968" y="1584"/>
              <a:chExt cx="96" cy="96"/>
            </a:xfrm>
          </p:grpSpPr>
          <p:sp>
            <p:nvSpPr>
              <p:cNvPr id="347186" name="Line 50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187" name="Line 51"/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7188" name="Text Box 52"/>
            <p:cNvSpPr txBox="1">
              <a:spLocks noChangeArrowheads="1"/>
            </p:cNvSpPr>
            <p:nvPr/>
          </p:nvSpPr>
          <p:spPr bwMode="auto">
            <a:xfrm>
              <a:off x="4194" y="1974"/>
              <a:ext cx="153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47189" name="Text Box 53"/>
            <p:cNvSpPr txBox="1">
              <a:spLocks noChangeArrowheads="1"/>
            </p:cNvSpPr>
            <p:nvPr/>
          </p:nvSpPr>
          <p:spPr bwMode="auto">
            <a:xfrm>
              <a:off x="4240" y="3030"/>
              <a:ext cx="16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347213" name="Text Box 77"/>
          <p:cNvSpPr txBox="1">
            <a:spLocks noChangeArrowheads="1"/>
          </p:cNvSpPr>
          <p:nvPr/>
        </p:nvSpPr>
        <p:spPr bwMode="auto">
          <a:xfrm>
            <a:off x="341313" y="2528888"/>
            <a:ext cx="4154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理想电源发出功率：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65125" y="3217932"/>
          <a:ext cx="409263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47" name="Equation" r:id="rId3" imgW="1828800" imgH="241200" progId="Equation.DSMT4">
                  <p:embed/>
                </p:oleObj>
              </mc:Choice>
              <mc:Fallback>
                <p:oleObj name="Equation" r:id="rId3" imgW="1828800" imgH="241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" y="3217932"/>
                        <a:ext cx="4092632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/>
          </p:nvPr>
        </p:nvGraphicFramePr>
        <p:xfrm>
          <a:off x="365125" y="3769550"/>
          <a:ext cx="42068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48" name="Equation" r:id="rId5" imgW="1879560" imgH="241200" progId="Equation.DSMT4">
                  <p:embed/>
                </p:oleObj>
              </mc:Choice>
              <mc:Fallback>
                <p:oleObj name="Equation" r:id="rId5" imgW="1879560" imgH="241200" progId="Equation.DSMT4">
                  <p:embed/>
                  <p:pic>
                    <p:nvPicPr>
                      <p:cNvPr id="70" name="对象 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125" y="3769550"/>
                        <a:ext cx="42068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852811"/>
              </p:ext>
            </p:extLst>
          </p:nvPr>
        </p:nvGraphicFramePr>
        <p:xfrm>
          <a:off x="323528" y="4569048"/>
          <a:ext cx="5627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49" name="Equation" r:id="rId7" imgW="2514600" imgH="241200" progId="Equation.DSMT4">
                  <p:embed/>
                </p:oleObj>
              </mc:Choice>
              <mc:Fallback>
                <p:oleObj name="Equation" r:id="rId7" imgW="2514600" imgH="241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8" y="4569048"/>
                        <a:ext cx="5627688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119538"/>
              </p:ext>
            </p:extLst>
          </p:nvPr>
        </p:nvGraphicFramePr>
        <p:xfrm>
          <a:off x="300395" y="5151306"/>
          <a:ext cx="86963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50" name="Equation" r:id="rId9" imgW="3886200" imgH="241200" progId="Equation.DSMT4">
                  <p:embed/>
                </p:oleObj>
              </mc:Choice>
              <mc:Fallback>
                <p:oleObj name="Equation" r:id="rId9" imgW="3886200" imgH="241200" progId="Equation.DSMT4">
                  <p:embed/>
                  <p:pic>
                    <p:nvPicPr>
                      <p:cNvPr id="67" name="对象 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395" y="5151306"/>
                        <a:ext cx="8696325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3891694" y="505587"/>
            <a:ext cx="3603790" cy="1889269"/>
            <a:chOff x="5111460" y="908720"/>
            <a:chExt cx="3603790" cy="1889269"/>
          </a:xfrm>
        </p:grpSpPr>
        <p:sp>
          <p:nvSpPr>
            <p:cNvPr id="72" name="矩形 71"/>
            <p:cNvSpPr/>
            <p:nvPr/>
          </p:nvSpPr>
          <p:spPr>
            <a:xfrm>
              <a:off x="5111460" y="908720"/>
              <a:ext cx="985999" cy="1888268"/>
            </a:xfrm>
            <a:prstGeom prst="rect">
              <a:avLst/>
            </a:prstGeom>
            <a:gradFill flip="none" rotWithShape="1">
              <a:gsLst>
                <a:gs pos="0">
                  <a:srgbClr val="F6F6F6">
                    <a:alpha val="90000"/>
                  </a:srgbClr>
                </a:gs>
                <a:gs pos="100000">
                  <a:srgbClr val="FCFCFC">
                    <a:alpha val="9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7729251" y="909721"/>
              <a:ext cx="985999" cy="1888268"/>
            </a:xfrm>
            <a:prstGeom prst="rect">
              <a:avLst/>
            </a:prstGeom>
            <a:gradFill flip="none" rotWithShape="1">
              <a:gsLst>
                <a:gs pos="0">
                  <a:srgbClr val="F6F6F6">
                    <a:alpha val="90000"/>
                  </a:srgbClr>
                </a:gs>
                <a:gs pos="100000">
                  <a:srgbClr val="FCFCFC">
                    <a:alpha val="9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0" y="3212976"/>
            <a:ext cx="9133652" cy="1215830"/>
          </a:xfrm>
          <a:prstGeom prst="rect">
            <a:avLst/>
          </a:prstGeom>
          <a:gradFill flip="none" rotWithShape="1">
            <a:gsLst>
              <a:gs pos="0">
                <a:srgbClr val="DEDEDE">
                  <a:alpha val="80000"/>
                </a:srgbClr>
              </a:gs>
              <a:gs pos="100000">
                <a:srgbClr val="F2F2F2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60576" y="994246"/>
            <a:ext cx="2331377" cy="1288207"/>
            <a:chOff x="114300" y="730250"/>
            <a:chExt cx="2331377" cy="1288207"/>
          </a:xfrm>
        </p:grpSpPr>
        <p:sp>
          <p:nvSpPr>
            <p:cNvPr id="76" name="矩形 75"/>
            <p:cNvSpPr/>
            <p:nvPr/>
          </p:nvSpPr>
          <p:spPr>
            <a:xfrm>
              <a:off x="114300" y="730250"/>
              <a:ext cx="2331377" cy="12882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 Box 1078"/>
            <p:cNvSpPr txBox="1">
              <a:spLocks noChangeArrowheads="1"/>
            </p:cNvSpPr>
            <p:nvPr/>
          </p:nvSpPr>
          <p:spPr bwMode="auto">
            <a:xfrm>
              <a:off x="152400" y="730250"/>
              <a:ext cx="138311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U=24</a:t>
              </a:r>
              <a:r>
                <a:rPr kumimoji="1" lang="zh-CN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V</a:t>
              </a:r>
              <a:endPara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1079"/>
            <p:cNvSpPr txBox="1">
              <a:spLocks noChangeArrowheads="1"/>
            </p:cNvSpPr>
            <p:nvPr/>
          </p:nvSpPr>
          <p:spPr bwMode="auto">
            <a:xfrm>
              <a:off x="179512" y="1124744"/>
              <a:ext cx="20404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S1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=7 A、</a:t>
              </a:r>
              <a:r>
                <a:rPr kumimoji="1" lang="en-US" altLang="zh-CN" sz="20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S2</a:t>
              </a:r>
              <a:r>
                <a:rPr kumimoji="1" lang="en-US" altLang="zh-CN" sz="200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=2 A</a:t>
              </a:r>
            </a:p>
          </p:txBody>
        </p:sp>
        <p:sp>
          <p:nvSpPr>
            <p:cNvPr id="79" name="Text Box 1080"/>
            <p:cNvSpPr txBox="1">
              <a:spLocks noChangeArrowheads="1"/>
            </p:cNvSpPr>
            <p:nvPr/>
          </p:nvSpPr>
          <p:spPr bwMode="auto">
            <a:xfrm>
              <a:off x="154846" y="1556792"/>
              <a:ext cx="12305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=5 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418555" y="742886"/>
            <a:ext cx="548583" cy="1328738"/>
            <a:chOff x="6381741" y="1149286"/>
            <a:chExt cx="548583" cy="1328738"/>
          </a:xfrm>
        </p:grpSpPr>
        <p:sp>
          <p:nvSpPr>
            <p:cNvPr id="68" name="Line 2106"/>
            <p:cNvSpPr>
              <a:spLocks noChangeShapeType="1"/>
            </p:cNvSpPr>
            <p:nvPr/>
          </p:nvSpPr>
          <p:spPr bwMode="auto">
            <a:xfrm>
              <a:off x="6930324" y="1149286"/>
              <a:ext cx="0" cy="13287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2109"/>
            <p:cNvSpPr txBox="1">
              <a:spLocks noChangeArrowheads="1"/>
            </p:cNvSpPr>
            <p:nvPr/>
          </p:nvSpPr>
          <p:spPr bwMode="auto">
            <a:xfrm>
              <a:off x="6381741" y="1545647"/>
              <a:ext cx="5239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</a:p>
          </p:txBody>
        </p:sp>
      </p:grp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21610"/>
              </p:ext>
            </p:extLst>
          </p:nvPr>
        </p:nvGraphicFramePr>
        <p:xfrm>
          <a:off x="251520" y="5157192"/>
          <a:ext cx="87233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51" name="Equation" r:id="rId11" imgW="3898800" imgH="241200" progId="Equation.DSMT4">
                  <p:embed/>
                </p:oleObj>
              </mc:Choice>
              <mc:Fallback>
                <p:oleObj name="Equation" r:id="rId11" imgW="3898800" imgH="241200" progId="Equation.DSMT4">
                  <p:embed/>
                  <p:pic>
                    <p:nvPicPr>
                      <p:cNvPr id="67" name="对象 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520" y="5157192"/>
                        <a:ext cx="8723313" cy="541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4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63" name="Group 3"/>
          <p:cNvGrpSpPr>
            <a:grpSpLocks/>
          </p:cNvGrpSpPr>
          <p:nvPr/>
        </p:nvGrpSpPr>
        <p:grpSpPr bwMode="auto">
          <a:xfrm>
            <a:off x="3731980" y="-76200"/>
            <a:ext cx="5004693" cy="3022600"/>
            <a:chOff x="2991" y="1974"/>
            <a:chExt cx="2106" cy="1275"/>
          </a:xfrm>
        </p:grpSpPr>
        <p:grpSp>
          <p:nvGrpSpPr>
            <p:cNvPr id="348164" name="Group 4"/>
            <p:cNvGrpSpPr>
              <a:grpSpLocks/>
            </p:cNvGrpSpPr>
            <p:nvPr/>
          </p:nvGrpSpPr>
          <p:grpSpPr bwMode="auto">
            <a:xfrm flipV="1">
              <a:off x="3600" y="2496"/>
              <a:ext cx="192" cy="192"/>
              <a:chOff x="1344" y="1872"/>
              <a:chExt cx="192" cy="192"/>
            </a:xfrm>
          </p:grpSpPr>
          <p:sp>
            <p:nvSpPr>
              <p:cNvPr id="348165" name="Oval 5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66" name="Line 6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167" name="Group 7"/>
            <p:cNvGrpSpPr>
              <a:grpSpLocks/>
            </p:cNvGrpSpPr>
            <p:nvPr/>
          </p:nvGrpSpPr>
          <p:grpSpPr bwMode="auto">
            <a:xfrm>
              <a:off x="2991" y="2137"/>
              <a:ext cx="369" cy="887"/>
              <a:chOff x="2991" y="2137"/>
              <a:chExt cx="369" cy="887"/>
            </a:xfrm>
          </p:grpSpPr>
          <p:grpSp>
            <p:nvGrpSpPr>
              <p:cNvPr id="348168" name="Group 8"/>
              <p:cNvGrpSpPr>
                <a:grpSpLocks/>
              </p:cNvGrpSpPr>
              <p:nvPr/>
            </p:nvGrpSpPr>
            <p:grpSpPr bwMode="auto">
              <a:xfrm>
                <a:off x="3074" y="2137"/>
                <a:ext cx="286" cy="887"/>
                <a:chOff x="1730" y="1465"/>
                <a:chExt cx="286" cy="887"/>
              </a:xfrm>
            </p:grpSpPr>
            <p:sp>
              <p:nvSpPr>
                <p:cNvPr id="348169" name="Line 9"/>
                <p:cNvSpPr>
                  <a:spLocks noChangeShapeType="1"/>
                </p:cNvSpPr>
                <p:nvPr/>
              </p:nvSpPr>
              <p:spPr bwMode="auto">
                <a:xfrm>
                  <a:off x="1776" y="182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8170" name="Oval 10"/>
                <p:cNvSpPr>
                  <a:spLocks noChangeArrowheads="1"/>
                </p:cNvSpPr>
                <p:nvPr/>
              </p:nvSpPr>
              <p:spPr bwMode="auto">
                <a:xfrm>
                  <a:off x="1824" y="163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8171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153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8172" name="Rectangle 12"/>
                <p:cNvSpPr>
                  <a:spLocks noChangeArrowheads="1"/>
                </p:cNvSpPr>
                <p:nvPr/>
              </p:nvSpPr>
              <p:spPr bwMode="auto">
                <a:xfrm>
                  <a:off x="1872" y="1968"/>
                  <a:ext cx="96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</a:pPr>
                  <a:endPara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8173" name="Line 13"/>
                <p:cNvSpPr>
                  <a:spLocks noChangeShapeType="1"/>
                </p:cNvSpPr>
                <p:nvPr/>
              </p:nvSpPr>
              <p:spPr bwMode="auto">
                <a:xfrm>
                  <a:off x="1920" y="21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81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730" y="1465"/>
                  <a:ext cx="191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kumimoji="1" lang="zh-CN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+</a:t>
                  </a:r>
                  <a:endParaRPr kumimoji="1"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  <a:p>
                  <a:pPr eaLnBrk="1" hangingPunct="1"/>
                  <a:r>
                    <a:rPr kumimoji="1" lang="zh-CN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-</a:t>
                  </a:r>
                </a:p>
              </p:txBody>
            </p:sp>
          </p:grpSp>
          <p:sp>
            <p:nvSpPr>
              <p:cNvPr id="348175" name="Text Box 15"/>
              <p:cNvSpPr txBox="1">
                <a:spLocks noChangeArrowheads="1"/>
              </p:cNvSpPr>
              <p:nvPr/>
            </p:nvSpPr>
            <p:spPr bwMode="auto">
              <a:xfrm>
                <a:off x="2991" y="2645"/>
                <a:ext cx="23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177" name="Group 17"/>
            <p:cNvGrpSpPr>
              <a:grpSpLocks/>
            </p:cNvGrpSpPr>
            <p:nvPr/>
          </p:nvGrpSpPr>
          <p:grpSpPr bwMode="auto">
            <a:xfrm>
              <a:off x="4080" y="2137"/>
              <a:ext cx="288" cy="887"/>
              <a:chOff x="1728" y="1465"/>
              <a:chExt cx="288" cy="887"/>
            </a:xfrm>
          </p:grpSpPr>
          <p:sp>
            <p:nvSpPr>
              <p:cNvPr id="348178" name="Line 18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79" name="Oval 19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80" name="Line 20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81" name="Rectangle 21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82" name="Line 22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83" name="Text Box 23"/>
              <p:cNvSpPr txBox="1">
                <a:spLocks noChangeArrowheads="1"/>
              </p:cNvSpPr>
              <p:nvPr/>
            </p:nvSpPr>
            <p:spPr bwMode="auto">
              <a:xfrm>
                <a:off x="1728" y="1465"/>
                <a:ext cx="193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  <a:endParaRPr kumimoji="1" lang="zh-CN" alt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</a:p>
            </p:txBody>
          </p:sp>
        </p:grpSp>
        <p:sp>
          <p:nvSpPr>
            <p:cNvPr id="348184" name="Text Box 24"/>
            <p:cNvSpPr txBox="1">
              <a:spLocks noChangeArrowheads="1"/>
            </p:cNvSpPr>
            <p:nvPr/>
          </p:nvSpPr>
          <p:spPr bwMode="auto">
            <a:xfrm>
              <a:off x="4334" y="2645"/>
              <a:ext cx="236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48186" name="Group 26"/>
            <p:cNvGrpSpPr>
              <a:grpSpLocks/>
            </p:cNvGrpSpPr>
            <p:nvPr/>
          </p:nvGrpSpPr>
          <p:grpSpPr bwMode="auto">
            <a:xfrm>
              <a:off x="3258" y="2202"/>
              <a:ext cx="1839" cy="822"/>
              <a:chOff x="3258" y="2202"/>
              <a:chExt cx="1839" cy="822"/>
            </a:xfrm>
          </p:grpSpPr>
          <p:grpSp>
            <p:nvGrpSpPr>
              <p:cNvPr id="348187" name="Group 27"/>
              <p:cNvGrpSpPr>
                <a:grpSpLocks/>
              </p:cNvGrpSpPr>
              <p:nvPr/>
            </p:nvGrpSpPr>
            <p:grpSpPr bwMode="auto">
              <a:xfrm flipV="1">
                <a:off x="4704" y="2352"/>
                <a:ext cx="192" cy="192"/>
                <a:chOff x="1344" y="1872"/>
                <a:chExt cx="192" cy="192"/>
              </a:xfrm>
            </p:grpSpPr>
            <p:sp>
              <p:nvSpPr>
                <p:cNvPr id="348188" name="Oval 28"/>
                <p:cNvSpPr>
                  <a:spLocks noChangeArrowheads="1"/>
                </p:cNvSpPr>
                <p:nvPr/>
              </p:nvSpPr>
              <p:spPr bwMode="auto">
                <a:xfrm>
                  <a:off x="1344" y="1872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8189" name="Line 29"/>
                <p:cNvSpPr>
                  <a:spLocks noChangeShapeType="1"/>
                </p:cNvSpPr>
                <p:nvPr/>
              </p:nvSpPr>
              <p:spPr bwMode="auto">
                <a:xfrm>
                  <a:off x="1344" y="19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8190" name="Rectangle 30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91" name="Line 31"/>
              <p:cNvSpPr>
                <a:spLocks noChangeShapeType="1"/>
              </p:cNvSpPr>
              <p:nvPr/>
            </p:nvSpPr>
            <p:spPr bwMode="auto">
              <a:xfrm>
                <a:off x="4800" y="288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92" name="Line 32"/>
              <p:cNvSpPr>
                <a:spLocks noChangeShapeType="1"/>
              </p:cNvSpPr>
              <p:nvPr/>
            </p:nvSpPr>
            <p:spPr bwMode="auto">
              <a:xfrm flipV="1">
                <a:off x="4800" y="254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93" name="Line 33"/>
              <p:cNvSpPr>
                <a:spLocks noChangeShapeType="1"/>
              </p:cNvSpPr>
              <p:nvPr/>
            </p:nvSpPr>
            <p:spPr bwMode="auto">
              <a:xfrm flipV="1">
                <a:off x="4800" y="220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94" name="Text Box 34"/>
              <p:cNvSpPr txBox="1">
                <a:spLocks noChangeArrowheads="1"/>
              </p:cNvSpPr>
              <p:nvPr/>
            </p:nvSpPr>
            <p:spPr bwMode="auto">
              <a:xfrm>
                <a:off x="4861" y="2693"/>
                <a:ext cx="236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 Box 34"/>
              <p:cNvSpPr txBox="1">
                <a:spLocks noChangeArrowheads="1"/>
              </p:cNvSpPr>
              <p:nvPr/>
            </p:nvSpPr>
            <p:spPr bwMode="auto">
              <a:xfrm>
                <a:off x="3258" y="2202"/>
                <a:ext cx="294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1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650W</a:t>
                </a:r>
              </a:p>
            </p:txBody>
          </p:sp>
          <p:sp>
            <p:nvSpPr>
              <p:cNvPr id="75" name="Text Box 34"/>
              <p:cNvSpPr txBox="1">
                <a:spLocks noChangeArrowheads="1"/>
              </p:cNvSpPr>
              <p:nvPr/>
            </p:nvSpPr>
            <p:spPr bwMode="auto">
              <a:xfrm>
                <a:off x="3909" y="2295"/>
                <a:ext cx="294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1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540W</a:t>
                </a:r>
              </a:p>
            </p:txBody>
          </p:sp>
          <p:sp>
            <p:nvSpPr>
              <p:cNvPr id="76" name="Text Box 34"/>
              <p:cNvSpPr txBox="1">
                <a:spLocks noChangeArrowheads="1"/>
              </p:cNvSpPr>
              <p:nvPr/>
            </p:nvSpPr>
            <p:spPr bwMode="auto">
              <a:xfrm>
                <a:off x="3397" y="2387"/>
                <a:ext cx="294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1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168W</a:t>
                </a:r>
              </a:p>
            </p:txBody>
          </p:sp>
          <p:sp>
            <p:nvSpPr>
              <p:cNvPr id="77" name="Text Box 34"/>
              <p:cNvSpPr txBox="1">
                <a:spLocks noChangeArrowheads="1"/>
              </p:cNvSpPr>
              <p:nvPr/>
            </p:nvSpPr>
            <p:spPr bwMode="auto">
              <a:xfrm>
                <a:off x="4518" y="2231"/>
                <a:ext cx="279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1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-28W</a:t>
                </a:r>
              </a:p>
            </p:txBody>
          </p:sp>
        </p:grpSp>
        <p:sp>
          <p:nvSpPr>
            <p:cNvPr id="348195" name="Line 35"/>
            <p:cNvSpPr>
              <a:spLocks noChangeShapeType="1"/>
            </p:cNvSpPr>
            <p:nvPr/>
          </p:nvSpPr>
          <p:spPr bwMode="auto">
            <a:xfrm rot="-5400000">
              <a:off x="4032" y="1440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196" name="Line 36"/>
            <p:cNvSpPr>
              <a:spLocks noChangeShapeType="1"/>
            </p:cNvSpPr>
            <p:nvPr/>
          </p:nvSpPr>
          <p:spPr bwMode="auto">
            <a:xfrm rot="-5400000">
              <a:off x="4032" y="2256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197" name="Line 37"/>
            <p:cNvSpPr>
              <a:spLocks noChangeShapeType="1"/>
            </p:cNvSpPr>
            <p:nvPr/>
          </p:nvSpPr>
          <p:spPr bwMode="auto">
            <a:xfrm>
              <a:off x="4799" y="2542"/>
              <a:ext cx="0" cy="1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199" name="Rectangle 39"/>
            <p:cNvSpPr>
              <a:spLocks noChangeArrowheads="1"/>
            </p:cNvSpPr>
            <p:nvPr/>
          </p:nvSpPr>
          <p:spPr bwMode="auto">
            <a:xfrm>
              <a:off x="4842" y="2478"/>
              <a:ext cx="243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S2</a:t>
              </a:r>
              <a:endPara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8202" name="Line 42"/>
            <p:cNvSpPr>
              <a:spLocks noChangeShapeType="1"/>
            </p:cNvSpPr>
            <p:nvPr/>
          </p:nvSpPr>
          <p:spPr bwMode="auto">
            <a:xfrm>
              <a:off x="3696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03" name="Line 43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04" name="Line 44"/>
            <p:cNvSpPr>
              <a:spLocks noChangeShapeType="1"/>
            </p:cNvSpPr>
            <p:nvPr/>
          </p:nvSpPr>
          <p:spPr bwMode="auto">
            <a:xfrm flipV="1">
              <a:off x="3695" y="2312"/>
              <a:ext cx="0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8207" name="Group 47"/>
            <p:cNvGrpSpPr>
              <a:grpSpLocks/>
            </p:cNvGrpSpPr>
            <p:nvPr/>
          </p:nvGrpSpPr>
          <p:grpSpPr bwMode="auto">
            <a:xfrm>
              <a:off x="3984" y="3024"/>
              <a:ext cx="96" cy="96"/>
              <a:chOff x="1968" y="1584"/>
              <a:chExt cx="96" cy="96"/>
            </a:xfrm>
          </p:grpSpPr>
          <p:sp>
            <p:nvSpPr>
              <p:cNvPr id="348208" name="Line 48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209" name="Line 49"/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8210" name="Text Box 50"/>
            <p:cNvSpPr txBox="1">
              <a:spLocks noChangeArrowheads="1"/>
            </p:cNvSpPr>
            <p:nvPr/>
          </p:nvSpPr>
          <p:spPr bwMode="auto">
            <a:xfrm>
              <a:off x="4194" y="1974"/>
              <a:ext cx="153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348211" name="Text Box 51"/>
            <p:cNvSpPr txBox="1">
              <a:spLocks noChangeArrowheads="1"/>
            </p:cNvSpPr>
            <p:nvPr/>
          </p:nvSpPr>
          <p:spPr bwMode="auto">
            <a:xfrm>
              <a:off x="4240" y="3030"/>
              <a:ext cx="16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08513" y="1524000"/>
            <a:ext cx="2236787" cy="879475"/>
            <a:chOff x="4608513" y="1524000"/>
            <a:chExt cx="2236787" cy="879475"/>
          </a:xfrm>
        </p:grpSpPr>
        <p:sp>
          <p:nvSpPr>
            <p:cNvPr id="348212" name="Line 52"/>
            <p:cNvSpPr>
              <a:spLocks noChangeShapeType="1"/>
            </p:cNvSpPr>
            <p:nvPr/>
          </p:nvSpPr>
          <p:spPr bwMode="auto">
            <a:xfrm flipV="1">
              <a:off x="4608513" y="1828800"/>
              <a:ext cx="0" cy="5318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13" name="Text Box 53"/>
            <p:cNvSpPr txBox="1">
              <a:spLocks noChangeArrowheads="1"/>
            </p:cNvSpPr>
            <p:nvPr/>
          </p:nvSpPr>
          <p:spPr bwMode="auto">
            <a:xfrm>
              <a:off x="4635500" y="1884363"/>
              <a:ext cx="7985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sz="2800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8215" name="Text Box 55"/>
            <p:cNvSpPr txBox="1">
              <a:spLocks noChangeArrowheads="1"/>
            </p:cNvSpPr>
            <p:nvPr/>
          </p:nvSpPr>
          <p:spPr bwMode="auto">
            <a:xfrm>
              <a:off x="6046788" y="1828800"/>
              <a:ext cx="79851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sz="2800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8216" name="Line 56"/>
            <p:cNvSpPr>
              <a:spLocks noChangeShapeType="1"/>
            </p:cNvSpPr>
            <p:nvPr/>
          </p:nvSpPr>
          <p:spPr bwMode="auto">
            <a:xfrm>
              <a:off x="6540500" y="1524000"/>
              <a:ext cx="0" cy="7699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8218" name="Text Box 58"/>
          <p:cNvSpPr txBox="1">
            <a:spLocks noChangeArrowheads="1"/>
          </p:cNvSpPr>
          <p:nvPr/>
        </p:nvSpPr>
        <p:spPr bwMode="auto">
          <a:xfrm>
            <a:off x="171997" y="2078771"/>
            <a:ext cx="2866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各电阻消耗的功率：</a:t>
            </a:r>
          </a:p>
        </p:txBody>
      </p:sp>
      <p:grpSp>
        <p:nvGrpSpPr>
          <p:cNvPr id="348263" name="Group 103"/>
          <p:cNvGrpSpPr>
            <a:grpSpLocks noChangeAspect="1"/>
          </p:cNvGrpSpPr>
          <p:nvPr/>
        </p:nvGrpSpPr>
        <p:grpSpPr bwMode="auto">
          <a:xfrm>
            <a:off x="152400" y="2667000"/>
            <a:ext cx="4228337" cy="540000"/>
            <a:chOff x="528" y="1728"/>
            <a:chExt cx="3312" cy="480"/>
          </a:xfrm>
        </p:grpSpPr>
        <p:graphicFrame>
          <p:nvGraphicFramePr>
            <p:cNvPr id="348219" name="Object 59"/>
            <p:cNvGraphicFramePr>
              <a:graphicFrameLocks noChangeAspect="1"/>
            </p:cNvGraphicFramePr>
            <p:nvPr/>
          </p:nvGraphicFramePr>
          <p:xfrm>
            <a:off x="528" y="1728"/>
            <a:ext cx="1152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35" name="公式" r:id="rId3" imgW="660240" imgH="228600" progId="Equation.3">
                    <p:embed/>
                  </p:oleObj>
                </mc:Choice>
                <mc:Fallback>
                  <p:oleObj name="公式" r:id="rId3" imgW="66024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28"/>
                          <a:ext cx="1152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1" name="Object 61"/>
            <p:cNvGraphicFramePr>
              <a:graphicFrameLocks noChangeAspect="1"/>
            </p:cNvGraphicFramePr>
            <p:nvPr/>
          </p:nvGraphicFramePr>
          <p:xfrm>
            <a:off x="1728" y="1735"/>
            <a:ext cx="912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36" name="公式" r:id="rId5" imgW="558720" imgH="228600" progId="Equation.3">
                    <p:embed/>
                  </p:oleObj>
                </mc:Choice>
                <mc:Fallback>
                  <p:oleObj name="公式" r:id="rId5" imgW="55872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735"/>
                          <a:ext cx="912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2" name="Object 62"/>
            <p:cNvGraphicFramePr>
              <a:graphicFrameLocks noChangeAspect="1"/>
            </p:cNvGraphicFramePr>
            <p:nvPr/>
          </p:nvGraphicFramePr>
          <p:xfrm>
            <a:off x="2762" y="1792"/>
            <a:ext cx="107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37" name="公式" r:id="rId7" imgW="660240" imgH="203040" progId="Equation.3">
                    <p:embed/>
                  </p:oleObj>
                </mc:Choice>
                <mc:Fallback>
                  <p:oleObj name="公式" r:id="rId7" imgW="660240" imgH="20304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2" y="1792"/>
                          <a:ext cx="107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2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118538"/>
              </p:ext>
            </p:extLst>
          </p:nvPr>
        </p:nvGraphicFramePr>
        <p:xfrm>
          <a:off x="156042" y="3382043"/>
          <a:ext cx="42306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8" name="公式" r:id="rId9" imgW="2260440" imgH="241200" progId="Equation.3">
                  <p:embed/>
                </p:oleObj>
              </mc:Choice>
              <mc:Fallback>
                <p:oleObj name="公式" r:id="rId9" imgW="2260440" imgH="241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42" y="3382043"/>
                        <a:ext cx="42306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4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25038"/>
              </p:ext>
            </p:extLst>
          </p:nvPr>
        </p:nvGraphicFramePr>
        <p:xfrm>
          <a:off x="93662" y="4191000"/>
          <a:ext cx="406844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9" name="公式" r:id="rId11" imgW="1815840" imgH="241200" progId="Equation.3">
                  <p:embed/>
                </p:oleObj>
              </mc:Choice>
              <mc:Fallback>
                <p:oleObj name="公式" r:id="rId11" imgW="1815840" imgH="2412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" y="4191000"/>
                        <a:ext cx="4068445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4" name="Text Box 104"/>
          <p:cNvSpPr txBox="1">
            <a:spLocks noChangeArrowheads="1"/>
          </p:cNvSpPr>
          <p:nvPr/>
        </p:nvSpPr>
        <p:spPr bwMode="auto">
          <a:xfrm>
            <a:off x="171997" y="5280237"/>
            <a:ext cx="274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defRPr sz="20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功率平衡关系：</a:t>
            </a:r>
          </a:p>
        </p:txBody>
      </p:sp>
      <p:graphicFrame>
        <p:nvGraphicFramePr>
          <p:cNvPr id="34826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631101"/>
              </p:ext>
            </p:extLst>
          </p:nvPr>
        </p:nvGraphicFramePr>
        <p:xfrm>
          <a:off x="228600" y="5715000"/>
          <a:ext cx="742908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0" name="Equation" r:id="rId13" imgW="2286000" imgH="177480" progId="Equation.3">
                  <p:embed/>
                </p:oleObj>
              </mc:Choice>
              <mc:Fallback>
                <p:oleObj name="Equation" r:id="rId13" imgW="2286000" imgH="17748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715000"/>
                        <a:ext cx="7429084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40447" y="705701"/>
            <a:ext cx="3218724" cy="923099"/>
            <a:chOff x="82426" y="730250"/>
            <a:chExt cx="3218724" cy="923099"/>
          </a:xfrm>
        </p:grpSpPr>
        <p:sp>
          <p:nvSpPr>
            <p:cNvPr id="70" name="矩形 69"/>
            <p:cNvSpPr/>
            <p:nvPr/>
          </p:nvSpPr>
          <p:spPr>
            <a:xfrm>
              <a:off x="114300" y="730250"/>
              <a:ext cx="3092624" cy="9230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Text Box 1079"/>
            <p:cNvSpPr txBox="1">
              <a:spLocks noChangeArrowheads="1"/>
            </p:cNvSpPr>
            <p:nvPr/>
          </p:nvSpPr>
          <p:spPr bwMode="auto">
            <a:xfrm>
              <a:off x="109767" y="798071"/>
              <a:ext cx="31913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=13 A、I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=18 A 、I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S2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=2 A</a:t>
              </a:r>
            </a:p>
          </p:txBody>
        </p:sp>
        <p:sp>
          <p:nvSpPr>
            <p:cNvPr id="73" name="Text Box 1080"/>
            <p:cNvSpPr txBox="1">
              <a:spLocks noChangeArrowheads="1"/>
            </p:cNvSpPr>
            <p:nvPr/>
          </p:nvSpPr>
          <p:spPr bwMode="auto">
            <a:xfrm>
              <a:off x="82426" y="1202003"/>
              <a:ext cx="31297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=2 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、R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=3 、R</a:t>
              </a:r>
              <a:r>
                <a:rPr kumimoji="1" lang="en-US" altLang="zh-CN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=5 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4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8" grpId="0" autoUpdateAnimBg="0"/>
      <p:bldP spid="3482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059113" y="188913"/>
            <a:ext cx="4251325" cy="2046287"/>
            <a:chOff x="381" y="96"/>
            <a:chExt cx="2678" cy="1289"/>
          </a:xfrm>
        </p:grpSpPr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381" y="96"/>
              <a:ext cx="2678" cy="1289"/>
              <a:chOff x="511" y="200"/>
              <a:chExt cx="2678" cy="1289"/>
            </a:xfrm>
          </p:grpSpPr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931" y="486"/>
                <a:ext cx="1893" cy="1003"/>
                <a:chOff x="414" y="900"/>
                <a:chExt cx="1893" cy="1003"/>
              </a:xfrm>
            </p:grpSpPr>
            <p:sp>
              <p:nvSpPr>
                <p:cNvPr id="15" name="Rectangle 37"/>
                <p:cNvSpPr>
                  <a:spLocks noChangeArrowheads="1"/>
                </p:cNvSpPr>
                <p:nvPr/>
              </p:nvSpPr>
              <p:spPr bwMode="auto">
                <a:xfrm>
                  <a:off x="507" y="962"/>
                  <a:ext cx="1707" cy="94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" name="Rectangle 38"/>
                <p:cNvSpPr>
                  <a:spLocks noChangeArrowheads="1"/>
                </p:cNvSpPr>
                <p:nvPr/>
              </p:nvSpPr>
              <p:spPr bwMode="auto">
                <a:xfrm>
                  <a:off x="714" y="900"/>
                  <a:ext cx="331" cy="11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" name="Line 39"/>
                <p:cNvSpPr>
                  <a:spLocks noChangeShapeType="1"/>
                </p:cNvSpPr>
                <p:nvPr/>
              </p:nvSpPr>
              <p:spPr bwMode="auto">
                <a:xfrm>
                  <a:off x="1521" y="962"/>
                  <a:ext cx="0" cy="94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18" name="Rectangle 40"/>
                <p:cNvSpPr>
                  <a:spLocks noChangeArrowheads="1"/>
                </p:cNvSpPr>
                <p:nvPr/>
              </p:nvSpPr>
              <p:spPr bwMode="auto">
                <a:xfrm>
                  <a:off x="1469" y="1210"/>
                  <a:ext cx="93" cy="29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" name="Line 41"/>
                <p:cNvSpPr>
                  <a:spLocks noChangeShapeType="1"/>
                </p:cNvSpPr>
                <p:nvPr/>
              </p:nvSpPr>
              <p:spPr bwMode="auto">
                <a:xfrm>
                  <a:off x="1521" y="1622"/>
                  <a:ext cx="0" cy="12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Oval 42"/>
                <p:cNvSpPr>
                  <a:spLocks noChangeArrowheads="1"/>
                </p:cNvSpPr>
                <p:nvPr/>
              </p:nvSpPr>
              <p:spPr bwMode="auto">
                <a:xfrm>
                  <a:off x="414" y="1334"/>
                  <a:ext cx="197" cy="1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" name="Oval 43"/>
                <p:cNvSpPr>
                  <a:spLocks noChangeArrowheads="1"/>
                </p:cNvSpPr>
                <p:nvPr/>
              </p:nvSpPr>
              <p:spPr bwMode="auto">
                <a:xfrm>
                  <a:off x="2110" y="1323"/>
                  <a:ext cx="197" cy="19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>
                  <a:off x="2110" y="1427"/>
                  <a:ext cx="19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214" y="1117"/>
                  <a:ext cx="0" cy="13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Text Box 46"/>
              <p:cNvSpPr txBox="1">
                <a:spLocks noChangeArrowheads="1"/>
              </p:cNvSpPr>
              <p:nvPr/>
            </p:nvSpPr>
            <p:spPr bwMode="auto">
              <a:xfrm>
                <a:off x="790" y="655"/>
                <a:ext cx="355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kumimoji="1" lang="zh-CN" altLang="en-US" sz="2000" b="0"/>
                  <a:t>＋－</a:t>
                </a:r>
                <a:endParaRPr kumimoji="1" lang="zh-CN" altLang="en-US" sz="2000" b="0">
                  <a:sym typeface="Symbol" panose="05050102010706020507" pitchFamily="18" charset="2"/>
                </a:endParaRPr>
              </a:p>
            </p:txBody>
          </p:sp>
          <p:sp>
            <p:nvSpPr>
              <p:cNvPr id="9" name="Rectangle 47"/>
              <p:cNvSpPr>
                <a:spLocks noChangeArrowheads="1"/>
              </p:cNvSpPr>
              <p:nvPr/>
            </p:nvSpPr>
            <p:spPr bwMode="auto">
              <a:xfrm>
                <a:off x="511" y="872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/>
                  <a:t>4V</a:t>
                </a:r>
              </a:p>
            </p:txBody>
          </p:sp>
          <p:sp>
            <p:nvSpPr>
              <p:cNvPr id="10" name="Rectangle 48"/>
              <p:cNvSpPr>
                <a:spLocks noChangeArrowheads="1"/>
              </p:cNvSpPr>
              <p:nvPr/>
            </p:nvSpPr>
            <p:spPr bwMode="auto">
              <a:xfrm>
                <a:off x="1266" y="20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i="1"/>
                  <a:t>R</a:t>
                </a:r>
                <a:r>
                  <a:rPr kumimoji="1" lang="en-US" altLang="zh-CN" sz="2400" b="0" baseline="-25000"/>
                  <a:t>1</a:t>
                </a:r>
              </a:p>
            </p:txBody>
          </p:sp>
          <p:sp>
            <p:nvSpPr>
              <p:cNvPr id="11" name="Rectangle 49"/>
              <p:cNvSpPr>
                <a:spLocks noChangeArrowheads="1"/>
              </p:cNvSpPr>
              <p:nvPr/>
            </p:nvSpPr>
            <p:spPr bwMode="auto">
              <a:xfrm>
                <a:off x="2063" y="81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i="1"/>
                  <a:t>R</a:t>
                </a:r>
                <a:r>
                  <a:rPr kumimoji="1" lang="en-US" altLang="zh-CN" sz="2400" b="0" baseline="-25000"/>
                  <a:t>2</a:t>
                </a:r>
              </a:p>
            </p:txBody>
          </p:sp>
          <p:sp>
            <p:nvSpPr>
              <p:cNvPr id="12" name="Rectangle 50"/>
              <p:cNvSpPr>
                <a:spLocks noChangeArrowheads="1"/>
              </p:cNvSpPr>
              <p:nvPr/>
            </p:nvSpPr>
            <p:spPr bwMode="auto">
              <a:xfrm>
                <a:off x="2838" y="862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/>
                  <a:t>4A</a:t>
                </a:r>
              </a:p>
            </p:txBody>
          </p:sp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1214" y="558"/>
                <a:ext cx="3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/>
                  <a:t>2</a:t>
                </a:r>
                <a:r>
                  <a:rPr kumimoji="1" lang="en-US" altLang="zh-CN" sz="2400" b="0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4" name="Rectangle 52"/>
              <p:cNvSpPr>
                <a:spLocks noChangeArrowheads="1"/>
              </p:cNvSpPr>
              <p:nvPr/>
            </p:nvSpPr>
            <p:spPr bwMode="auto">
              <a:xfrm>
                <a:off x="1638" y="795"/>
                <a:ext cx="3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/>
                  <a:t>2</a:t>
                </a:r>
                <a:r>
                  <a:rPr kumimoji="1" lang="en-US" altLang="zh-CN" sz="2400" b="0">
                    <a:sym typeface="Symbol" panose="05050102010706020507" pitchFamily="18" charset="2"/>
                  </a:rPr>
                  <a:t></a:t>
                </a:r>
              </a:p>
            </p:txBody>
          </p:sp>
        </p:grpSp>
        <p:sp>
          <p:nvSpPr>
            <p:cNvPr id="6" name="Text Box 53"/>
            <p:cNvSpPr txBox="1">
              <a:spLocks noChangeArrowheads="1"/>
            </p:cNvSpPr>
            <p:nvPr/>
          </p:nvSpPr>
          <p:spPr bwMode="auto">
            <a:xfrm>
              <a:off x="1294" y="1008"/>
              <a:ext cx="5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kumimoji="1" lang="en-US" altLang="zh-CN" i="1" dirty="0">
                  <a:solidFill>
                    <a:srgbClr val="FF0000"/>
                  </a:solidFill>
                </a:rPr>
                <a:t>I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=?</a:t>
              </a:r>
            </a:p>
          </p:txBody>
        </p:sp>
      </p:grpSp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900113" y="893763"/>
            <a:ext cx="178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dirty="0">
                <a:solidFill>
                  <a:srgbClr val="000000"/>
                </a:solidFill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</a:rPr>
              <a:t>：求</a:t>
            </a:r>
            <a:r>
              <a:rPr kumimoji="1" lang="en-US" altLang="zh-CN" dirty="0">
                <a:solidFill>
                  <a:srgbClr val="000000"/>
                </a:solidFill>
              </a:rPr>
              <a:t>I?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326609" y="264468"/>
            <a:ext cx="32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0157" y="2229680"/>
            <a:ext cx="32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704165"/>
              </p:ext>
            </p:extLst>
          </p:nvPr>
        </p:nvGraphicFramePr>
        <p:xfrm>
          <a:off x="1220082" y="3042358"/>
          <a:ext cx="2700000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4" name="Equation" r:id="rId3" imgW="1143000" imgH="761760" progId="Equation.DSMT4">
                  <p:embed/>
                </p:oleObj>
              </mc:Choice>
              <mc:Fallback>
                <p:oleObj name="Equation" r:id="rId3" imgW="11430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082" y="3042358"/>
                        <a:ext cx="2700000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29205"/>
              </p:ext>
            </p:extLst>
          </p:nvPr>
        </p:nvGraphicFramePr>
        <p:xfrm>
          <a:off x="5483226" y="3525552"/>
          <a:ext cx="164337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5" name="Equation" r:id="rId5" imgW="787320" imgH="431640" progId="Equation.DSMT4">
                  <p:embed/>
                </p:oleObj>
              </mc:Choice>
              <mc:Fallback>
                <p:oleObj name="Equation" r:id="rId5" imgW="787320" imgH="431640" progId="Equation.DSMT4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3226" y="3525552"/>
                        <a:ext cx="1643377" cy="9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9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2"/>
          <p:cNvGrpSpPr>
            <a:grpSpLocks/>
          </p:cNvGrpSpPr>
          <p:nvPr/>
        </p:nvGrpSpPr>
        <p:grpSpPr bwMode="auto">
          <a:xfrm>
            <a:off x="5392738" y="3333750"/>
            <a:ext cx="2516187" cy="1716088"/>
            <a:chOff x="1986" y="1794"/>
            <a:chExt cx="1585" cy="1081"/>
          </a:xfrm>
        </p:grpSpPr>
        <p:grpSp>
          <p:nvGrpSpPr>
            <p:cNvPr id="142339" name="Group 3"/>
            <p:cNvGrpSpPr>
              <a:grpSpLocks/>
            </p:cNvGrpSpPr>
            <p:nvPr/>
          </p:nvGrpSpPr>
          <p:grpSpPr bwMode="auto">
            <a:xfrm>
              <a:off x="1986" y="2079"/>
              <a:ext cx="1222" cy="796"/>
              <a:chOff x="1986" y="2079"/>
              <a:chExt cx="1222" cy="796"/>
            </a:xfrm>
          </p:grpSpPr>
          <p:sp>
            <p:nvSpPr>
              <p:cNvPr id="142340" name="Rectangle 4"/>
              <p:cNvSpPr>
                <a:spLocks noChangeArrowheads="1"/>
              </p:cNvSpPr>
              <p:nvPr/>
            </p:nvSpPr>
            <p:spPr bwMode="auto">
              <a:xfrm>
                <a:off x="1986" y="2120"/>
                <a:ext cx="1128" cy="75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341" name="Line 5"/>
              <p:cNvSpPr>
                <a:spLocks noChangeShapeType="1"/>
              </p:cNvSpPr>
              <p:nvPr/>
            </p:nvSpPr>
            <p:spPr bwMode="auto">
              <a:xfrm>
                <a:off x="2421" y="2120"/>
                <a:ext cx="0" cy="7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42" name="Rectangle 6"/>
              <p:cNvSpPr>
                <a:spLocks noChangeArrowheads="1"/>
              </p:cNvSpPr>
              <p:nvPr/>
            </p:nvSpPr>
            <p:spPr bwMode="auto">
              <a:xfrm>
                <a:off x="2111" y="2079"/>
                <a:ext cx="207" cy="8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343" name="Rectangle 7"/>
              <p:cNvSpPr>
                <a:spLocks noChangeArrowheads="1"/>
              </p:cNvSpPr>
              <p:nvPr/>
            </p:nvSpPr>
            <p:spPr bwMode="auto">
              <a:xfrm>
                <a:off x="2380" y="2278"/>
                <a:ext cx="93" cy="2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344" name="Line 8"/>
              <p:cNvSpPr>
                <a:spLocks noChangeShapeType="1"/>
              </p:cNvSpPr>
              <p:nvPr/>
            </p:nvSpPr>
            <p:spPr bwMode="auto">
              <a:xfrm>
                <a:off x="2420" y="2596"/>
                <a:ext cx="0" cy="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45" name="Oval 9"/>
              <p:cNvSpPr>
                <a:spLocks noChangeArrowheads="1"/>
              </p:cNvSpPr>
              <p:nvPr/>
            </p:nvSpPr>
            <p:spPr bwMode="auto">
              <a:xfrm>
                <a:off x="3022" y="2380"/>
                <a:ext cx="186" cy="1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346" name="Line 10"/>
              <p:cNvSpPr>
                <a:spLocks noChangeShapeType="1"/>
              </p:cNvSpPr>
              <p:nvPr/>
            </p:nvSpPr>
            <p:spPr bwMode="auto">
              <a:xfrm>
                <a:off x="3021" y="2472"/>
                <a:ext cx="1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47" name="Line 11"/>
              <p:cNvSpPr>
                <a:spLocks noChangeShapeType="1"/>
              </p:cNvSpPr>
              <p:nvPr/>
            </p:nvSpPr>
            <p:spPr bwMode="auto">
              <a:xfrm flipV="1">
                <a:off x="3114" y="2235"/>
                <a:ext cx="0" cy="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2348" name="Text Box 12"/>
            <p:cNvSpPr txBox="1">
              <a:spLocks noChangeArrowheads="1"/>
            </p:cNvSpPr>
            <p:nvPr/>
          </p:nvSpPr>
          <p:spPr bwMode="auto">
            <a:xfrm>
              <a:off x="2073" y="179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i="1"/>
                <a:t>R</a:t>
              </a:r>
              <a:r>
                <a:rPr kumimoji="1" lang="en-US" altLang="zh-CN" sz="2400" b="0" baseline="-25000"/>
                <a:t>1</a:t>
              </a:r>
              <a:endParaRPr kumimoji="1" lang="en-US" altLang="zh-CN" sz="2400" b="0"/>
            </a:p>
          </p:txBody>
        </p:sp>
        <p:sp>
          <p:nvSpPr>
            <p:cNvPr id="142349" name="Rectangle 13"/>
            <p:cNvSpPr>
              <a:spLocks noChangeArrowheads="1"/>
            </p:cNvSpPr>
            <p:nvPr/>
          </p:nvSpPr>
          <p:spPr bwMode="auto">
            <a:xfrm>
              <a:off x="3220" y="2320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/>
                <a:t>4A</a:t>
              </a:r>
            </a:p>
          </p:txBody>
        </p:sp>
        <p:sp>
          <p:nvSpPr>
            <p:cNvPr id="142350" name="Rectangle 14"/>
            <p:cNvSpPr>
              <a:spLocks noChangeArrowheads="1"/>
            </p:cNvSpPr>
            <p:nvPr/>
          </p:nvSpPr>
          <p:spPr bwMode="auto">
            <a:xfrm>
              <a:off x="2415" y="2512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i="1"/>
                <a:t>I</a:t>
              </a:r>
              <a:r>
                <a:rPr kumimoji="1" lang="en-US" altLang="zh-CN" sz="2400" b="0">
                  <a:sym typeface="Symbol" panose="05050102010706020507" pitchFamily="18" charset="2"/>
                </a:rPr>
                <a:t></a:t>
              </a:r>
              <a:endParaRPr kumimoji="1" lang="en-US" altLang="zh-CN" sz="2400" b="0" baseline="-25000"/>
            </a:p>
          </p:txBody>
        </p:sp>
        <p:sp>
          <p:nvSpPr>
            <p:cNvPr id="142351" name="Rectangle 15"/>
            <p:cNvSpPr>
              <a:spLocks noChangeArrowheads="1"/>
            </p:cNvSpPr>
            <p:nvPr/>
          </p:nvSpPr>
          <p:spPr bwMode="auto">
            <a:xfrm>
              <a:off x="2125" y="221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 b="0" i="1"/>
                <a:t>R</a:t>
              </a:r>
              <a:r>
                <a:rPr kumimoji="1" lang="en-US" altLang="zh-CN" sz="2400" b="0" baseline="-25000"/>
                <a:t>2</a:t>
              </a:r>
            </a:p>
          </p:txBody>
        </p:sp>
      </p:grp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4060825" y="3789363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4400" b="0"/>
              <a:t>＋</a:t>
            </a:r>
          </a:p>
        </p:txBody>
      </p:sp>
      <p:graphicFrame>
        <p:nvGraphicFramePr>
          <p:cNvPr id="120850" name="Object 18"/>
          <p:cNvGraphicFramePr>
            <a:graphicFrameLocks noChangeAspect="1"/>
          </p:cNvGraphicFramePr>
          <p:nvPr/>
        </p:nvGraphicFramePr>
        <p:xfrm>
          <a:off x="1763713" y="4868863"/>
          <a:ext cx="201453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30" name="Equation" r:id="rId3" imgW="723586" imgH="393529" progId="Equation.3">
                  <p:embed/>
                </p:oleObj>
              </mc:Choice>
              <mc:Fallback>
                <p:oleObj name="Equation" r:id="rId3" imgW="723586" imgH="393529" progId="Equation.3">
                  <p:embed/>
                  <p:pic>
                    <p:nvPicPr>
                      <p:cNvPr id="1208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68863"/>
                        <a:ext cx="201453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1" name="Object 19"/>
          <p:cNvGraphicFramePr>
            <a:graphicFrameLocks noChangeAspect="1"/>
          </p:cNvGraphicFramePr>
          <p:nvPr/>
        </p:nvGraphicFramePr>
        <p:xfrm>
          <a:off x="4854575" y="4911725"/>
          <a:ext cx="31670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31" name="公式" r:id="rId5" imgW="1180800" imgH="393480" progId="Equation.3">
                  <p:embed/>
                </p:oleObj>
              </mc:Choice>
              <mc:Fallback>
                <p:oleObj name="公式" r:id="rId5" imgW="1180800" imgH="393480" progId="Equation.3">
                  <p:embed/>
                  <p:pic>
                    <p:nvPicPr>
                      <p:cNvPr id="1208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4911725"/>
                        <a:ext cx="31670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2" name="Object 20"/>
          <p:cNvGraphicFramePr>
            <a:graphicFrameLocks noChangeAspect="1"/>
          </p:cNvGraphicFramePr>
          <p:nvPr/>
        </p:nvGraphicFramePr>
        <p:xfrm>
          <a:off x="2846388" y="5981700"/>
          <a:ext cx="32194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32" name="公式" r:id="rId7" imgW="863280" imgH="177480" progId="Equation.3">
                  <p:embed/>
                </p:oleObj>
              </mc:Choice>
              <mc:Fallback>
                <p:oleObj name="公式" r:id="rId7" imgW="863280" imgH="177480" progId="Equation.3">
                  <p:embed/>
                  <p:pic>
                    <p:nvPicPr>
                      <p:cNvPr id="1208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5981700"/>
                        <a:ext cx="32194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53" name="Group 21"/>
          <p:cNvGrpSpPr>
            <a:grpSpLocks/>
          </p:cNvGrpSpPr>
          <p:nvPr/>
        </p:nvGrpSpPr>
        <p:grpSpPr bwMode="auto">
          <a:xfrm>
            <a:off x="1547813" y="3265488"/>
            <a:ext cx="2149475" cy="1684337"/>
            <a:chOff x="1071" y="1488"/>
            <a:chExt cx="1354" cy="1061"/>
          </a:xfrm>
        </p:grpSpPr>
        <p:grpSp>
          <p:nvGrpSpPr>
            <p:cNvPr id="142357" name="Group 22"/>
            <p:cNvGrpSpPr>
              <a:grpSpLocks/>
            </p:cNvGrpSpPr>
            <p:nvPr/>
          </p:nvGrpSpPr>
          <p:grpSpPr bwMode="auto">
            <a:xfrm>
              <a:off x="1243" y="1488"/>
              <a:ext cx="1182" cy="1061"/>
              <a:chOff x="396" y="1803"/>
              <a:chExt cx="1182" cy="1061"/>
            </a:xfrm>
          </p:grpSpPr>
          <p:grpSp>
            <p:nvGrpSpPr>
              <p:cNvPr id="142358" name="Group 23"/>
              <p:cNvGrpSpPr>
                <a:grpSpLocks/>
              </p:cNvGrpSpPr>
              <p:nvPr/>
            </p:nvGrpSpPr>
            <p:grpSpPr bwMode="auto">
              <a:xfrm>
                <a:off x="559" y="2089"/>
                <a:ext cx="848" cy="775"/>
                <a:chOff x="559" y="2089"/>
                <a:chExt cx="848" cy="775"/>
              </a:xfrm>
            </p:grpSpPr>
            <p:sp>
              <p:nvSpPr>
                <p:cNvPr id="142359" name="Rectangle 24"/>
                <p:cNvSpPr>
                  <a:spLocks noChangeArrowheads="1"/>
                </p:cNvSpPr>
                <p:nvPr/>
              </p:nvSpPr>
              <p:spPr bwMode="auto">
                <a:xfrm>
                  <a:off x="662" y="2151"/>
                  <a:ext cx="703" cy="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2360" name="Rectangle 25"/>
                <p:cNvSpPr>
                  <a:spLocks noChangeArrowheads="1"/>
                </p:cNvSpPr>
                <p:nvPr/>
              </p:nvSpPr>
              <p:spPr bwMode="auto">
                <a:xfrm>
                  <a:off x="860" y="2089"/>
                  <a:ext cx="258" cy="11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2361" name="Rectangle 26"/>
                <p:cNvSpPr>
                  <a:spLocks noChangeArrowheads="1"/>
                </p:cNvSpPr>
                <p:nvPr/>
              </p:nvSpPr>
              <p:spPr bwMode="auto">
                <a:xfrm>
                  <a:off x="1314" y="2369"/>
                  <a:ext cx="93" cy="22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2362" name="Line 27"/>
                <p:cNvSpPr>
                  <a:spLocks noChangeShapeType="1"/>
                </p:cNvSpPr>
                <p:nvPr/>
              </p:nvSpPr>
              <p:spPr bwMode="auto">
                <a:xfrm>
                  <a:off x="1365" y="2627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63" name="Oval 28"/>
                <p:cNvSpPr>
                  <a:spLocks noChangeArrowheads="1"/>
                </p:cNvSpPr>
                <p:nvPr/>
              </p:nvSpPr>
              <p:spPr bwMode="auto">
                <a:xfrm>
                  <a:off x="559" y="2441"/>
                  <a:ext cx="207" cy="20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42364" name="Text Box 29"/>
              <p:cNvSpPr txBox="1">
                <a:spLocks noChangeArrowheads="1"/>
              </p:cNvSpPr>
              <p:nvPr/>
            </p:nvSpPr>
            <p:spPr bwMode="auto">
              <a:xfrm>
                <a:off x="396" y="2205"/>
                <a:ext cx="283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0000"/>
                  </a:lnSpc>
                </a:pPr>
                <a:r>
                  <a:rPr kumimoji="1" lang="zh-CN" altLang="en-US" sz="2000" b="0"/>
                  <a:t>＋－</a:t>
                </a:r>
              </a:p>
            </p:txBody>
          </p:sp>
          <p:sp>
            <p:nvSpPr>
              <p:cNvPr id="142365" name="Rectangle 30"/>
              <p:cNvSpPr>
                <a:spLocks noChangeArrowheads="1"/>
              </p:cNvSpPr>
              <p:nvPr/>
            </p:nvSpPr>
            <p:spPr bwMode="auto">
              <a:xfrm>
                <a:off x="852" y="1803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i="1"/>
                  <a:t>R</a:t>
                </a:r>
                <a:r>
                  <a:rPr kumimoji="1" lang="en-US" altLang="zh-CN" sz="2400" b="0" baseline="-25000"/>
                  <a:t>1</a:t>
                </a:r>
              </a:p>
            </p:txBody>
          </p:sp>
          <p:sp>
            <p:nvSpPr>
              <p:cNvPr id="142366" name="Rectangle 31"/>
              <p:cNvSpPr>
                <a:spLocks noChangeArrowheads="1"/>
              </p:cNvSpPr>
              <p:nvPr/>
            </p:nvSpPr>
            <p:spPr bwMode="auto">
              <a:xfrm>
                <a:off x="1038" y="2321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i="1"/>
                  <a:t>R</a:t>
                </a:r>
                <a:r>
                  <a:rPr kumimoji="1" lang="en-US" altLang="zh-CN" sz="2400" b="0" baseline="-25000"/>
                  <a:t>2</a:t>
                </a:r>
              </a:p>
            </p:txBody>
          </p:sp>
          <p:sp>
            <p:nvSpPr>
              <p:cNvPr id="142367" name="Rectangle 32"/>
              <p:cNvSpPr>
                <a:spLocks noChangeArrowheads="1"/>
              </p:cNvSpPr>
              <p:nvPr/>
            </p:nvSpPr>
            <p:spPr bwMode="auto">
              <a:xfrm>
                <a:off x="1351" y="2574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i="1"/>
                  <a:t>I</a:t>
                </a:r>
                <a:r>
                  <a:rPr kumimoji="1" lang="en-US" altLang="zh-CN" sz="2400" b="0">
                    <a:sym typeface="Symbol" panose="05050102010706020507" pitchFamily="18" charset="2"/>
                  </a:rPr>
                  <a:t></a:t>
                </a:r>
                <a:endParaRPr kumimoji="1" lang="en-US" altLang="zh-CN" sz="2400" b="0" baseline="-25000"/>
              </a:p>
            </p:txBody>
          </p:sp>
        </p:grpSp>
        <p:sp>
          <p:nvSpPr>
            <p:cNvPr id="142368" name="Text Box 33"/>
            <p:cNvSpPr txBox="1">
              <a:spLocks noChangeArrowheads="1"/>
            </p:cNvSpPr>
            <p:nvPr/>
          </p:nvSpPr>
          <p:spPr bwMode="auto">
            <a:xfrm>
              <a:off x="1071" y="208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0"/>
                <a:t>4V</a:t>
              </a:r>
            </a:p>
          </p:txBody>
        </p:sp>
      </p:grpSp>
      <p:grpSp>
        <p:nvGrpSpPr>
          <p:cNvPr id="142369" name="Group 34"/>
          <p:cNvGrpSpPr>
            <a:grpSpLocks/>
          </p:cNvGrpSpPr>
          <p:nvPr/>
        </p:nvGrpSpPr>
        <p:grpSpPr bwMode="auto">
          <a:xfrm>
            <a:off x="3059113" y="188913"/>
            <a:ext cx="4251325" cy="2046287"/>
            <a:chOff x="381" y="96"/>
            <a:chExt cx="2678" cy="1289"/>
          </a:xfrm>
        </p:grpSpPr>
        <p:grpSp>
          <p:nvGrpSpPr>
            <p:cNvPr id="142370" name="Group 35"/>
            <p:cNvGrpSpPr>
              <a:grpSpLocks/>
            </p:cNvGrpSpPr>
            <p:nvPr/>
          </p:nvGrpSpPr>
          <p:grpSpPr bwMode="auto">
            <a:xfrm>
              <a:off x="381" y="96"/>
              <a:ext cx="2678" cy="1289"/>
              <a:chOff x="511" y="200"/>
              <a:chExt cx="2678" cy="1289"/>
            </a:xfrm>
          </p:grpSpPr>
          <p:grpSp>
            <p:nvGrpSpPr>
              <p:cNvPr id="142371" name="Group 36"/>
              <p:cNvGrpSpPr>
                <a:grpSpLocks/>
              </p:cNvGrpSpPr>
              <p:nvPr/>
            </p:nvGrpSpPr>
            <p:grpSpPr bwMode="auto">
              <a:xfrm>
                <a:off x="931" y="486"/>
                <a:ext cx="1893" cy="1003"/>
                <a:chOff x="414" y="900"/>
                <a:chExt cx="1893" cy="1003"/>
              </a:xfrm>
            </p:grpSpPr>
            <p:sp>
              <p:nvSpPr>
                <p:cNvPr id="142372" name="Rectangle 37"/>
                <p:cNvSpPr>
                  <a:spLocks noChangeArrowheads="1"/>
                </p:cNvSpPr>
                <p:nvPr/>
              </p:nvSpPr>
              <p:spPr bwMode="auto">
                <a:xfrm>
                  <a:off x="507" y="962"/>
                  <a:ext cx="1707" cy="94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2373" name="Rectangle 38"/>
                <p:cNvSpPr>
                  <a:spLocks noChangeArrowheads="1"/>
                </p:cNvSpPr>
                <p:nvPr/>
              </p:nvSpPr>
              <p:spPr bwMode="auto">
                <a:xfrm>
                  <a:off x="714" y="900"/>
                  <a:ext cx="331" cy="11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2374" name="Line 39"/>
                <p:cNvSpPr>
                  <a:spLocks noChangeShapeType="1"/>
                </p:cNvSpPr>
                <p:nvPr/>
              </p:nvSpPr>
              <p:spPr bwMode="auto">
                <a:xfrm>
                  <a:off x="1521" y="962"/>
                  <a:ext cx="0" cy="94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75" name="Rectangle 40"/>
                <p:cNvSpPr>
                  <a:spLocks noChangeArrowheads="1"/>
                </p:cNvSpPr>
                <p:nvPr/>
              </p:nvSpPr>
              <p:spPr bwMode="auto">
                <a:xfrm>
                  <a:off x="1469" y="1210"/>
                  <a:ext cx="93" cy="29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2376" name="Line 41"/>
                <p:cNvSpPr>
                  <a:spLocks noChangeShapeType="1"/>
                </p:cNvSpPr>
                <p:nvPr/>
              </p:nvSpPr>
              <p:spPr bwMode="auto">
                <a:xfrm>
                  <a:off x="1521" y="1622"/>
                  <a:ext cx="0" cy="1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77" name="Oval 42"/>
                <p:cNvSpPr>
                  <a:spLocks noChangeArrowheads="1"/>
                </p:cNvSpPr>
                <p:nvPr/>
              </p:nvSpPr>
              <p:spPr bwMode="auto">
                <a:xfrm>
                  <a:off x="414" y="1334"/>
                  <a:ext cx="197" cy="1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2378" name="Oval 43"/>
                <p:cNvSpPr>
                  <a:spLocks noChangeArrowheads="1"/>
                </p:cNvSpPr>
                <p:nvPr/>
              </p:nvSpPr>
              <p:spPr bwMode="auto">
                <a:xfrm>
                  <a:off x="2110" y="1323"/>
                  <a:ext cx="197" cy="19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2379" name="Line 44"/>
                <p:cNvSpPr>
                  <a:spLocks noChangeShapeType="1"/>
                </p:cNvSpPr>
                <p:nvPr/>
              </p:nvSpPr>
              <p:spPr bwMode="auto">
                <a:xfrm>
                  <a:off x="2110" y="1427"/>
                  <a:ext cx="19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23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214" y="1117"/>
                  <a:ext cx="0" cy="13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2381" name="Text Box 46"/>
              <p:cNvSpPr txBox="1">
                <a:spLocks noChangeArrowheads="1"/>
              </p:cNvSpPr>
              <p:nvPr/>
            </p:nvSpPr>
            <p:spPr bwMode="auto">
              <a:xfrm>
                <a:off x="790" y="655"/>
                <a:ext cx="355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kumimoji="1" lang="zh-CN" altLang="en-US" sz="2000" b="0"/>
                  <a:t>＋－</a:t>
                </a:r>
                <a:endParaRPr kumimoji="1" lang="zh-CN" altLang="en-US" sz="2000" b="0">
                  <a:sym typeface="Symbol" panose="05050102010706020507" pitchFamily="18" charset="2"/>
                </a:endParaRPr>
              </a:p>
            </p:txBody>
          </p:sp>
          <p:sp>
            <p:nvSpPr>
              <p:cNvPr id="142382" name="Rectangle 47"/>
              <p:cNvSpPr>
                <a:spLocks noChangeArrowheads="1"/>
              </p:cNvSpPr>
              <p:nvPr/>
            </p:nvSpPr>
            <p:spPr bwMode="auto">
              <a:xfrm>
                <a:off x="511" y="872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/>
                  <a:t>4V</a:t>
                </a:r>
              </a:p>
            </p:txBody>
          </p:sp>
          <p:sp>
            <p:nvSpPr>
              <p:cNvPr id="142383" name="Rectangle 48"/>
              <p:cNvSpPr>
                <a:spLocks noChangeArrowheads="1"/>
              </p:cNvSpPr>
              <p:nvPr/>
            </p:nvSpPr>
            <p:spPr bwMode="auto">
              <a:xfrm>
                <a:off x="1266" y="20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i="1"/>
                  <a:t>R</a:t>
                </a:r>
                <a:r>
                  <a:rPr kumimoji="1" lang="en-US" altLang="zh-CN" sz="2400" b="0" baseline="-25000"/>
                  <a:t>1</a:t>
                </a:r>
              </a:p>
            </p:txBody>
          </p:sp>
          <p:sp>
            <p:nvSpPr>
              <p:cNvPr id="142384" name="Rectangle 49"/>
              <p:cNvSpPr>
                <a:spLocks noChangeArrowheads="1"/>
              </p:cNvSpPr>
              <p:nvPr/>
            </p:nvSpPr>
            <p:spPr bwMode="auto">
              <a:xfrm>
                <a:off x="2063" y="81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 i="1"/>
                  <a:t>R</a:t>
                </a:r>
                <a:r>
                  <a:rPr kumimoji="1" lang="en-US" altLang="zh-CN" sz="2400" b="0" baseline="-25000"/>
                  <a:t>2</a:t>
                </a:r>
              </a:p>
            </p:txBody>
          </p:sp>
          <p:sp>
            <p:nvSpPr>
              <p:cNvPr id="142385" name="Rectangle 50"/>
              <p:cNvSpPr>
                <a:spLocks noChangeArrowheads="1"/>
              </p:cNvSpPr>
              <p:nvPr/>
            </p:nvSpPr>
            <p:spPr bwMode="auto">
              <a:xfrm>
                <a:off x="2838" y="862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/>
                  <a:t>4A</a:t>
                </a:r>
              </a:p>
            </p:txBody>
          </p:sp>
          <p:sp>
            <p:nvSpPr>
              <p:cNvPr id="142386" name="Rectangle 51"/>
              <p:cNvSpPr>
                <a:spLocks noChangeArrowheads="1"/>
              </p:cNvSpPr>
              <p:nvPr/>
            </p:nvSpPr>
            <p:spPr bwMode="auto">
              <a:xfrm>
                <a:off x="1214" y="558"/>
                <a:ext cx="3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/>
                  <a:t>2</a:t>
                </a:r>
                <a:r>
                  <a:rPr kumimoji="1" lang="en-US" altLang="zh-CN" sz="2400" b="0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42387" name="Rectangle 52"/>
              <p:cNvSpPr>
                <a:spLocks noChangeArrowheads="1"/>
              </p:cNvSpPr>
              <p:nvPr/>
            </p:nvSpPr>
            <p:spPr bwMode="auto">
              <a:xfrm>
                <a:off x="1638" y="795"/>
                <a:ext cx="3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kumimoji="1" lang="en-US" altLang="zh-CN" sz="2400" b="0"/>
                  <a:t>2</a:t>
                </a:r>
                <a:r>
                  <a:rPr kumimoji="1" lang="en-US" altLang="zh-CN" sz="2400" b="0">
                    <a:sym typeface="Symbol" panose="05050102010706020507" pitchFamily="18" charset="2"/>
                  </a:rPr>
                  <a:t></a:t>
                </a:r>
              </a:p>
            </p:txBody>
          </p:sp>
        </p:grpSp>
        <p:sp>
          <p:nvSpPr>
            <p:cNvPr id="142388" name="Text Box 53"/>
            <p:cNvSpPr txBox="1">
              <a:spLocks noChangeArrowheads="1"/>
            </p:cNvSpPr>
            <p:nvPr/>
          </p:nvSpPr>
          <p:spPr bwMode="auto">
            <a:xfrm>
              <a:off x="1584" y="10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kumimoji="1" lang="en-US" altLang="zh-CN" b="0" i="1"/>
                <a:t>I</a:t>
              </a:r>
              <a:endParaRPr kumimoji="1" lang="en-US" altLang="zh-CN" b="0"/>
            </a:p>
          </p:txBody>
        </p:sp>
      </p:grpSp>
      <p:sp>
        <p:nvSpPr>
          <p:cNvPr id="142389" name="Text Box 54"/>
          <p:cNvSpPr txBox="1">
            <a:spLocks noChangeArrowheads="1"/>
          </p:cNvSpPr>
          <p:nvPr/>
        </p:nvSpPr>
        <p:spPr bwMode="auto">
          <a:xfrm>
            <a:off x="611561" y="893763"/>
            <a:ext cx="1882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第二种方法</a:t>
            </a:r>
            <a:endParaRPr kumimoji="1" lang="en-US" altLang="zh-CN" sz="2400" b="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0887" name="Object 55"/>
          <p:cNvGraphicFramePr>
            <a:graphicFrameLocks noChangeAspect="1"/>
          </p:cNvGraphicFramePr>
          <p:nvPr/>
        </p:nvGraphicFramePr>
        <p:xfrm>
          <a:off x="4067175" y="1557338"/>
          <a:ext cx="3556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33" name="公式" r:id="rId9" imgW="152268" imgH="164957" progId="Equation.3">
                  <p:embed/>
                </p:oleObj>
              </mc:Choice>
              <mc:Fallback>
                <p:oleObj name="公式" r:id="rId9" imgW="152268" imgH="164957" progId="Equation.3">
                  <p:embed/>
                  <p:pic>
                    <p:nvPicPr>
                      <p:cNvPr id="12088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557338"/>
                        <a:ext cx="3556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8" name="Object 56"/>
          <p:cNvGraphicFramePr>
            <a:graphicFrameLocks noChangeAspect="1"/>
          </p:cNvGraphicFramePr>
          <p:nvPr/>
        </p:nvGraphicFramePr>
        <p:xfrm>
          <a:off x="6877050" y="1671638"/>
          <a:ext cx="358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34" name="公式" r:id="rId11" imgW="177492" imgH="164814" progId="Equation.3">
                  <p:embed/>
                </p:oleObj>
              </mc:Choice>
              <mc:Fallback>
                <p:oleObj name="公式" r:id="rId11" imgW="177492" imgH="164814" progId="Equation.3">
                  <p:embed/>
                  <p:pic>
                    <p:nvPicPr>
                      <p:cNvPr id="12088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671638"/>
                        <a:ext cx="3587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90" name="Object 58"/>
          <p:cNvGraphicFramePr>
            <a:graphicFrameLocks noChangeAspect="1"/>
          </p:cNvGraphicFramePr>
          <p:nvPr/>
        </p:nvGraphicFramePr>
        <p:xfrm>
          <a:off x="5219700" y="2341563"/>
          <a:ext cx="5207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35" name="公式" r:id="rId13" imgW="139700" imgH="139700" progId="Equation.3">
                  <p:embed/>
                </p:oleObj>
              </mc:Choice>
              <mc:Fallback>
                <p:oleObj name="公式" r:id="rId13" imgW="139700" imgH="139700" progId="Equation.3">
                  <p:embed/>
                  <p:pic>
                    <p:nvPicPr>
                      <p:cNvPr id="12089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341563"/>
                        <a:ext cx="5207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917" name="Group 85"/>
          <p:cNvGrpSpPr>
            <a:grpSpLocks/>
          </p:cNvGrpSpPr>
          <p:nvPr/>
        </p:nvGrpSpPr>
        <p:grpSpPr bwMode="auto">
          <a:xfrm>
            <a:off x="3851275" y="1196975"/>
            <a:ext cx="2665413" cy="579438"/>
            <a:chOff x="2426" y="752"/>
            <a:chExt cx="1679" cy="365"/>
          </a:xfrm>
        </p:grpSpPr>
        <p:sp>
          <p:nvSpPr>
            <p:cNvPr id="142394" name="Text Box 59"/>
            <p:cNvSpPr txBox="1">
              <a:spLocks noChangeArrowheads="1"/>
            </p:cNvSpPr>
            <p:nvPr/>
          </p:nvSpPr>
          <p:spPr bwMode="auto">
            <a:xfrm>
              <a:off x="2426" y="752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FF3300"/>
                  </a:solidFill>
                </a:rPr>
                <a:t>√</a:t>
              </a:r>
            </a:p>
          </p:txBody>
        </p:sp>
        <p:sp>
          <p:nvSpPr>
            <p:cNvPr id="142395" name="Text Box 81"/>
            <p:cNvSpPr txBox="1">
              <a:spLocks noChangeArrowheads="1"/>
            </p:cNvSpPr>
            <p:nvPr/>
          </p:nvSpPr>
          <p:spPr bwMode="auto">
            <a:xfrm>
              <a:off x="3787" y="75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×</a:t>
              </a:r>
              <a:endParaRPr lang="zh-CN" altLang="en-US">
                <a:solidFill>
                  <a:srgbClr val="FF3300"/>
                </a:solidFill>
              </a:endParaRPr>
            </a:p>
          </p:txBody>
        </p:sp>
      </p:grpSp>
      <p:grpSp>
        <p:nvGrpSpPr>
          <p:cNvPr id="120916" name="Group 84"/>
          <p:cNvGrpSpPr>
            <a:grpSpLocks/>
          </p:cNvGrpSpPr>
          <p:nvPr/>
        </p:nvGrpSpPr>
        <p:grpSpPr bwMode="auto">
          <a:xfrm>
            <a:off x="3924300" y="1196975"/>
            <a:ext cx="2449513" cy="590550"/>
            <a:chOff x="2471" y="1026"/>
            <a:chExt cx="1543" cy="372"/>
          </a:xfrm>
        </p:grpSpPr>
        <p:sp>
          <p:nvSpPr>
            <p:cNvPr id="142397" name="Text Box 82"/>
            <p:cNvSpPr txBox="1">
              <a:spLocks noChangeArrowheads="1"/>
            </p:cNvSpPr>
            <p:nvPr/>
          </p:nvSpPr>
          <p:spPr bwMode="auto">
            <a:xfrm>
              <a:off x="3742" y="1026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0000FF"/>
                  </a:solidFill>
                </a:rPr>
                <a:t>√</a:t>
              </a:r>
            </a:p>
          </p:txBody>
        </p:sp>
        <p:sp>
          <p:nvSpPr>
            <p:cNvPr id="142398" name="Text Box 83"/>
            <p:cNvSpPr txBox="1">
              <a:spLocks noChangeArrowheads="1"/>
            </p:cNvSpPr>
            <p:nvPr/>
          </p:nvSpPr>
          <p:spPr bwMode="auto">
            <a:xfrm>
              <a:off x="2471" y="1071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35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9913 0.1196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13785 0.105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20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8"/>
          <p:cNvSpPr>
            <a:spLocks noGrp="1" noChangeArrowheads="1"/>
          </p:cNvSpPr>
          <p:nvPr>
            <p:ph type="title" idx="4294967295"/>
          </p:nvPr>
        </p:nvSpPr>
        <p:spPr>
          <a:xfrm>
            <a:off x="19050" y="19050"/>
            <a:ext cx="9124950" cy="517525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</a:rPr>
              <a:t>2.6　</a:t>
            </a:r>
            <a:r>
              <a:rPr lang="zh-CN" altLang="en-US" sz="2800" b="1" dirty="0">
                <a:solidFill>
                  <a:schemeClr val="bg1"/>
                </a:solidFill>
              </a:rPr>
              <a:t>叠加定理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-68263" y="835025"/>
            <a:ext cx="184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2400" b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1625" y="1035050"/>
            <a:ext cx="86391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>
                <a:solidFill>
                  <a:srgbClr val="0066FF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600">
                <a:solidFill>
                  <a:srgbClr val="FF0066"/>
                </a:solidFill>
                <a:latin typeface="宋体" panose="02010600030101010101" pitchFamily="2" charset="-122"/>
              </a:rPr>
              <a:t>线性</a:t>
            </a:r>
            <a:r>
              <a:rPr lang="zh-CN" altLang="en-US" sz="2600">
                <a:solidFill>
                  <a:srgbClr val="0066FF"/>
                </a:solidFill>
                <a:latin typeface="宋体" panose="02010600030101010101" pitchFamily="2" charset="-122"/>
              </a:rPr>
              <a:t>电路</a:t>
            </a:r>
            <a:r>
              <a:rPr lang="en-US" altLang="zh-CN" sz="2600">
                <a:solidFill>
                  <a:srgbClr val="0066FF"/>
                </a:solidFill>
                <a:latin typeface="宋体" panose="02010600030101010101" pitchFamily="2" charset="-122"/>
              </a:rPr>
              <a:t>:</a:t>
            </a:r>
          </a:p>
          <a:p>
            <a:pPr algn="just" eaLnBrk="1" hangingPunct="1"/>
            <a:r>
              <a:rPr lang="zh-CN" altLang="en-US" sz="2600">
                <a:solidFill>
                  <a:srgbClr val="0066FF"/>
                </a:solidFill>
                <a:latin typeface="宋体" panose="02010600030101010101" pitchFamily="2" charset="-122"/>
              </a:rPr>
              <a:t>多个电源</a:t>
            </a:r>
            <a:r>
              <a:rPr lang="zh-CN" altLang="en-US" sz="2600">
                <a:solidFill>
                  <a:srgbClr val="FF3300"/>
                </a:solidFill>
                <a:latin typeface="宋体" panose="02010600030101010101" pitchFamily="2" charset="-122"/>
              </a:rPr>
              <a:t>共同作用</a:t>
            </a:r>
            <a:r>
              <a:rPr lang="zh-CN" altLang="en-US" sz="2600">
                <a:solidFill>
                  <a:srgbClr val="0066CC"/>
                </a:solidFill>
                <a:latin typeface="宋体" panose="02010600030101010101" pitchFamily="2" charset="-122"/>
              </a:rPr>
              <a:t>结果</a:t>
            </a:r>
            <a:r>
              <a:rPr lang="zh-CN" altLang="en-US" sz="2000">
                <a:latin typeface="宋体" panose="02010600030101010101" pitchFamily="2" charset="-122"/>
              </a:rPr>
              <a:t>（电压</a:t>
            </a:r>
            <a:r>
              <a:rPr lang="en-US" altLang="zh-CN" sz="2000">
                <a:latin typeface="宋体" panose="0201060003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</a:rPr>
              <a:t>电流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600">
                <a:solidFill>
                  <a:srgbClr val="0066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600">
                <a:solidFill>
                  <a:srgbClr val="0066FF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2600">
                <a:solidFill>
                  <a:srgbClr val="0066FF"/>
                </a:solidFill>
                <a:latin typeface="宋体" panose="02010600030101010101" pitchFamily="2" charset="-122"/>
              </a:rPr>
              <a:t>每个电源</a:t>
            </a:r>
            <a:r>
              <a:rPr lang="zh-CN" altLang="en-US" sz="2600">
                <a:solidFill>
                  <a:srgbClr val="FF3300"/>
                </a:solidFill>
                <a:latin typeface="宋体" panose="02010600030101010101" pitchFamily="2" charset="-122"/>
              </a:rPr>
              <a:t>单独作用</a:t>
            </a:r>
            <a:r>
              <a:rPr lang="zh-CN" altLang="en-US" sz="2600">
                <a:solidFill>
                  <a:srgbClr val="0066FF"/>
                </a:solidFill>
                <a:latin typeface="宋体" panose="02010600030101010101" pitchFamily="2" charset="-122"/>
              </a:rPr>
              <a:t>结果的</a:t>
            </a:r>
            <a:r>
              <a:rPr lang="zh-CN" altLang="en-US" sz="2600">
                <a:solidFill>
                  <a:srgbClr val="FF3300"/>
                </a:solidFill>
                <a:latin typeface="宋体" panose="02010600030101010101" pitchFamily="2" charset="-122"/>
              </a:rPr>
              <a:t>代数和</a:t>
            </a:r>
            <a:r>
              <a:rPr lang="zh-CN" altLang="en-US" sz="2600">
                <a:solidFill>
                  <a:srgbClr val="0066FF"/>
                </a:solidFill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40983" name="Group 23"/>
          <p:cNvGrpSpPr>
            <a:grpSpLocks/>
          </p:cNvGrpSpPr>
          <p:nvPr/>
        </p:nvGrpSpPr>
        <p:grpSpPr bwMode="auto">
          <a:xfrm>
            <a:off x="217488" y="2514600"/>
            <a:ext cx="2811462" cy="1828800"/>
            <a:chOff x="0" y="0"/>
            <a:chExt cx="1771" cy="1152"/>
          </a:xfrm>
        </p:grpSpPr>
        <p:grpSp>
          <p:nvGrpSpPr>
            <p:cNvPr id="42043" name="Group 24"/>
            <p:cNvGrpSpPr>
              <a:grpSpLocks/>
            </p:cNvGrpSpPr>
            <p:nvPr/>
          </p:nvGrpSpPr>
          <p:grpSpPr bwMode="auto">
            <a:xfrm>
              <a:off x="1171" y="144"/>
              <a:ext cx="234" cy="336"/>
              <a:chOff x="0" y="0"/>
              <a:chExt cx="234" cy="336"/>
            </a:xfrm>
          </p:grpSpPr>
          <p:sp>
            <p:nvSpPr>
              <p:cNvPr id="42058" name="Text Box 25"/>
              <p:cNvSpPr txBox="1">
                <a:spLocks noChangeArrowheads="1"/>
              </p:cNvSpPr>
              <p:nvPr/>
            </p:nvSpPr>
            <p:spPr bwMode="auto">
              <a:xfrm>
                <a:off x="43" y="0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FF0066"/>
                    </a:solidFill>
                  </a:rPr>
                  <a:t>I</a:t>
                </a:r>
                <a:endParaRPr lang="en-US" altLang="zh-CN" sz="2400" b="0">
                  <a:solidFill>
                    <a:srgbClr val="FF0066"/>
                  </a:solidFill>
                </a:endParaRPr>
              </a:p>
            </p:txBody>
          </p:sp>
          <p:sp>
            <p:nvSpPr>
              <p:cNvPr id="42059" name="Line 26"/>
              <p:cNvSpPr>
                <a:spLocks noChangeShapeType="1"/>
              </p:cNvSpPr>
              <p:nvPr/>
            </p:nvSpPr>
            <p:spPr bwMode="auto">
              <a:xfrm rot="5400000" flipV="1">
                <a:off x="-168" y="168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44" name="Line 27"/>
            <p:cNvSpPr>
              <a:spLocks noChangeShapeType="1"/>
            </p:cNvSpPr>
            <p:nvPr/>
          </p:nvSpPr>
          <p:spPr bwMode="auto">
            <a:xfrm rot="5400000" flipV="1">
              <a:off x="1243" y="62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5" name="Text Box 28"/>
            <p:cNvSpPr txBox="1">
              <a:spLocks noChangeArrowheads="1"/>
            </p:cNvSpPr>
            <p:nvPr/>
          </p:nvSpPr>
          <p:spPr bwMode="auto">
            <a:xfrm>
              <a:off x="403" y="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1</a:t>
              </a:r>
              <a:endParaRPr lang="en-US" altLang="zh-CN" sz="2400" b="0"/>
            </a:p>
          </p:txBody>
        </p:sp>
        <p:sp>
          <p:nvSpPr>
            <p:cNvPr id="42046" name="Line 29"/>
            <p:cNvSpPr>
              <a:spLocks noChangeShapeType="1"/>
            </p:cNvSpPr>
            <p:nvPr/>
          </p:nvSpPr>
          <p:spPr bwMode="auto">
            <a:xfrm>
              <a:off x="1051" y="48"/>
              <a:ext cx="0" cy="1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7" name="Text Box 30"/>
            <p:cNvSpPr txBox="1">
              <a:spLocks noChangeArrowheads="1"/>
            </p:cNvSpPr>
            <p:nvPr/>
          </p:nvSpPr>
          <p:spPr bwMode="auto">
            <a:xfrm>
              <a:off x="191" y="28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/>
                <a:t>+</a:t>
              </a:r>
            </a:p>
          </p:txBody>
        </p:sp>
        <p:sp>
          <p:nvSpPr>
            <p:cNvPr id="42048" name="Text Box 31"/>
            <p:cNvSpPr txBox="1">
              <a:spLocks noChangeArrowheads="1"/>
            </p:cNvSpPr>
            <p:nvPr/>
          </p:nvSpPr>
          <p:spPr bwMode="auto">
            <a:xfrm>
              <a:off x="203" y="6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/>
                <a:t>–</a:t>
              </a:r>
            </a:p>
          </p:txBody>
        </p:sp>
        <p:sp>
          <p:nvSpPr>
            <p:cNvPr id="42049" name="Rectangle 32"/>
            <p:cNvSpPr>
              <a:spLocks noChangeArrowheads="1"/>
            </p:cNvSpPr>
            <p:nvPr/>
          </p:nvSpPr>
          <p:spPr bwMode="auto">
            <a:xfrm rot="-5400000">
              <a:off x="909" y="534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50" name="Text Box 33"/>
            <p:cNvSpPr txBox="1">
              <a:spLocks noChangeArrowheads="1"/>
            </p:cNvSpPr>
            <p:nvPr/>
          </p:nvSpPr>
          <p:spPr bwMode="auto">
            <a:xfrm>
              <a:off x="663" y="39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2</a:t>
              </a:r>
              <a:endParaRPr lang="en-US" altLang="zh-CN" sz="2400" b="0"/>
            </a:p>
          </p:txBody>
        </p:sp>
        <p:sp>
          <p:nvSpPr>
            <p:cNvPr id="42051" name="Oval 34"/>
            <p:cNvSpPr>
              <a:spLocks noChangeArrowheads="1"/>
            </p:cNvSpPr>
            <p:nvPr/>
          </p:nvSpPr>
          <p:spPr bwMode="auto">
            <a:xfrm>
              <a:off x="0" y="47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52" name="Text Box 35"/>
            <p:cNvSpPr txBox="1">
              <a:spLocks noChangeArrowheads="1"/>
            </p:cNvSpPr>
            <p:nvPr/>
          </p:nvSpPr>
          <p:spPr bwMode="auto">
            <a:xfrm>
              <a:off x="1127" y="582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I</a:t>
              </a:r>
              <a:r>
                <a:rPr lang="en-US" altLang="zh-CN" sz="2400" baseline="-25000"/>
                <a:t>S</a:t>
              </a:r>
              <a:endParaRPr lang="en-US" altLang="zh-CN" sz="2400" b="0"/>
            </a:p>
          </p:txBody>
        </p:sp>
        <p:sp>
          <p:nvSpPr>
            <p:cNvPr id="42053" name="Text Box 36"/>
            <p:cNvSpPr txBox="1">
              <a:spLocks noChangeArrowheads="1"/>
            </p:cNvSpPr>
            <p:nvPr/>
          </p:nvSpPr>
          <p:spPr bwMode="auto">
            <a:xfrm>
              <a:off x="287" y="43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E</a:t>
              </a:r>
              <a:r>
                <a:rPr lang="en-US" altLang="zh-CN" sz="2400" baseline="-25000"/>
                <a:t>1</a:t>
              </a:r>
              <a:endParaRPr lang="en-US" altLang="zh-CN" sz="2400" b="0"/>
            </a:p>
          </p:txBody>
        </p:sp>
        <p:sp>
          <p:nvSpPr>
            <p:cNvPr id="42054" name="Rectangle 37"/>
            <p:cNvSpPr>
              <a:spLocks noChangeArrowheads="1"/>
            </p:cNvSpPr>
            <p:nvPr/>
          </p:nvSpPr>
          <p:spPr bwMode="auto">
            <a:xfrm>
              <a:off x="139" y="48"/>
              <a:ext cx="1488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55" name="Oval 38"/>
            <p:cNvSpPr>
              <a:spLocks noChangeArrowheads="1"/>
            </p:cNvSpPr>
            <p:nvPr/>
          </p:nvSpPr>
          <p:spPr bwMode="auto">
            <a:xfrm>
              <a:off x="1483" y="48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56" name="Line 39"/>
            <p:cNvSpPr>
              <a:spLocks noChangeShapeType="1"/>
            </p:cNvSpPr>
            <p:nvPr/>
          </p:nvSpPr>
          <p:spPr bwMode="auto">
            <a:xfrm>
              <a:off x="1483" y="6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7" name="Rectangle 40"/>
            <p:cNvSpPr>
              <a:spLocks noChangeArrowheads="1"/>
            </p:cNvSpPr>
            <p:nvPr/>
          </p:nvSpPr>
          <p:spPr bwMode="auto">
            <a:xfrm>
              <a:off x="427" y="0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2990850" y="3257550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=</a:t>
            </a:r>
          </a:p>
        </p:txBody>
      </p:sp>
      <p:grpSp>
        <p:nvGrpSpPr>
          <p:cNvPr id="41002" name="Group 42"/>
          <p:cNvGrpSpPr>
            <a:grpSpLocks/>
          </p:cNvGrpSpPr>
          <p:nvPr/>
        </p:nvGrpSpPr>
        <p:grpSpPr bwMode="auto">
          <a:xfrm>
            <a:off x="3390900" y="2514600"/>
            <a:ext cx="2582863" cy="1828800"/>
            <a:chOff x="0" y="0"/>
            <a:chExt cx="1627" cy="1152"/>
          </a:xfrm>
        </p:grpSpPr>
        <p:grpSp>
          <p:nvGrpSpPr>
            <p:cNvPr id="42029" name="Group 43"/>
            <p:cNvGrpSpPr>
              <a:grpSpLocks/>
            </p:cNvGrpSpPr>
            <p:nvPr/>
          </p:nvGrpSpPr>
          <p:grpSpPr bwMode="auto">
            <a:xfrm>
              <a:off x="1171" y="144"/>
              <a:ext cx="317" cy="336"/>
              <a:chOff x="0" y="0"/>
              <a:chExt cx="317" cy="336"/>
            </a:xfrm>
          </p:grpSpPr>
          <p:sp>
            <p:nvSpPr>
              <p:cNvPr id="42041" name="Text Box 44"/>
              <p:cNvSpPr txBox="1">
                <a:spLocks noChangeArrowheads="1"/>
              </p:cNvSpPr>
              <p:nvPr/>
            </p:nvSpPr>
            <p:spPr bwMode="auto">
              <a:xfrm>
                <a:off x="78" y="0"/>
                <a:ext cx="2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FF0066"/>
                    </a:solidFill>
                  </a:rPr>
                  <a:t>I</a:t>
                </a:r>
                <a:r>
                  <a:rPr lang="en-US" altLang="zh-CN" sz="2400">
                    <a:solidFill>
                      <a:srgbClr val="FF0066"/>
                    </a:solidFill>
                    <a:sym typeface="Symbol" panose="05050102010706020507" pitchFamily="18" charset="2"/>
                  </a:rPr>
                  <a:t></a:t>
                </a:r>
                <a:endParaRPr lang="en-US" altLang="zh-CN" sz="2400" b="0">
                  <a:solidFill>
                    <a:srgbClr val="FF0066"/>
                  </a:solidFill>
                </a:endParaRPr>
              </a:p>
            </p:txBody>
          </p:sp>
          <p:sp>
            <p:nvSpPr>
              <p:cNvPr id="42042" name="Line 45"/>
              <p:cNvSpPr>
                <a:spLocks noChangeShapeType="1"/>
              </p:cNvSpPr>
              <p:nvPr/>
            </p:nvSpPr>
            <p:spPr bwMode="auto">
              <a:xfrm rot="5400000" flipV="1">
                <a:off x="-168" y="168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30" name="Text Box 46"/>
            <p:cNvSpPr txBox="1">
              <a:spLocks noChangeArrowheads="1"/>
            </p:cNvSpPr>
            <p:nvPr/>
          </p:nvSpPr>
          <p:spPr bwMode="auto">
            <a:xfrm>
              <a:off x="403" y="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1</a:t>
              </a:r>
              <a:endParaRPr lang="en-US" altLang="zh-CN" sz="2400" b="0"/>
            </a:p>
          </p:txBody>
        </p:sp>
        <p:sp>
          <p:nvSpPr>
            <p:cNvPr id="42031" name="Line 47"/>
            <p:cNvSpPr>
              <a:spLocks noChangeShapeType="1"/>
            </p:cNvSpPr>
            <p:nvPr/>
          </p:nvSpPr>
          <p:spPr bwMode="auto">
            <a:xfrm>
              <a:off x="1051" y="48"/>
              <a:ext cx="0" cy="1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2" name="Text Box 48"/>
            <p:cNvSpPr txBox="1">
              <a:spLocks noChangeArrowheads="1"/>
            </p:cNvSpPr>
            <p:nvPr/>
          </p:nvSpPr>
          <p:spPr bwMode="auto">
            <a:xfrm>
              <a:off x="191" y="28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/>
                <a:t>+</a:t>
              </a:r>
            </a:p>
          </p:txBody>
        </p:sp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>
              <a:off x="203" y="6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/>
                <a:t>–</a:t>
              </a:r>
            </a:p>
          </p:txBody>
        </p:sp>
        <p:sp>
          <p:nvSpPr>
            <p:cNvPr id="42034" name="Rectangle 50"/>
            <p:cNvSpPr>
              <a:spLocks noChangeArrowheads="1"/>
            </p:cNvSpPr>
            <p:nvPr/>
          </p:nvSpPr>
          <p:spPr bwMode="auto">
            <a:xfrm rot="-5400000">
              <a:off x="909" y="534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35" name="Text Box 51"/>
            <p:cNvSpPr txBox="1">
              <a:spLocks noChangeArrowheads="1"/>
            </p:cNvSpPr>
            <p:nvPr/>
          </p:nvSpPr>
          <p:spPr bwMode="auto">
            <a:xfrm>
              <a:off x="663" y="39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2</a:t>
              </a:r>
              <a:endParaRPr lang="en-US" altLang="zh-CN" sz="2400" b="0"/>
            </a:p>
          </p:txBody>
        </p:sp>
        <p:sp>
          <p:nvSpPr>
            <p:cNvPr id="42036" name="Oval 52"/>
            <p:cNvSpPr>
              <a:spLocks noChangeArrowheads="1"/>
            </p:cNvSpPr>
            <p:nvPr/>
          </p:nvSpPr>
          <p:spPr bwMode="auto">
            <a:xfrm>
              <a:off x="0" y="47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37" name="Text Box 53"/>
            <p:cNvSpPr txBox="1">
              <a:spLocks noChangeArrowheads="1"/>
            </p:cNvSpPr>
            <p:nvPr/>
          </p:nvSpPr>
          <p:spPr bwMode="auto">
            <a:xfrm>
              <a:off x="287" y="43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/>
                <a:t>E</a:t>
              </a:r>
              <a:r>
                <a:rPr lang="en-US" altLang="zh-CN" sz="2400" baseline="-25000"/>
                <a:t>1</a:t>
              </a:r>
              <a:endParaRPr lang="en-US" altLang="zh-CN" sz="2400" b="0"/>
            </a:p>
          </p:txBody>
        </p:sp>
        <p:sp>
          <p:nvSpPr>
            <p:cNvPr id="42038" name="Rectangle 54"/>
            <p:cNvSpPr>
              <a:spLocks noChangeArrowheads="1"/>
            </p:cNvSpPr>
            <p:nvPr/>
          </p:nvSpPr>
          <p:spPr bwMode="auto">
            <a:xfrm>
              <a:off x="139" y="48"/>
              <a:ext cx="1488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39" name="Rectangle 55"/>
            <p:cNvSpPr>
              <a:spLocks noChangeArrowheads="1"/>
            </p:cNvSpPr>
            <p:nvPr/>
          </p:nvSpPr>
          <p:spPr bwMode="auto">
            <a:xfrm>
              <a:off x="427" y="0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40" name="Text Box 56"/>
            <p:cNvSpPr txBox="1">
              <a:spLocks noChangeArrowheads="1"/>
            </p:cNvSpPr>
            <p:nvPr/>
          </p:nvSpPr>
          <p:spPr bwMode="auto">
            <a:xfrm>
              <a:off x="1320" y="518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aseline="-25000"/>
            </a:p>
          </p:txBody>
        </p: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5619750" y="3276600"/>
            <a:ext cx="685800" cy="552450"/>
            <a:chOff x="0" y="0"/>
            <a:chExt cx="432" cy="348"/>
          </a:xfrm>
        </p:grpSpPr>
        <p:sp useBgFill="1">
          <p:nvSpPr>
            <p:cNvPr id="42026" name="Rectangle 58"/>
            <p:cNvSpPr>
              <a:spLocks noChangeArrowheads="1"/>
            </p:cNvSpPr>
            <p:nvPr/>
          </p:nvSpPr>
          <p:spPr bwMode="auto">
            <a:xfrm>
              <a:off x="0" y="12"/>
              <a:ext cx="432" cy="336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27" name="Oval 59"/>
            <p:cNvSpPr>
              <a:spLocks noChangeArrowheads="1"/>
            </p:cNvSpPr>
            <p:nvPr/>
          </p:nvSpPr>
          <p:spPr bwMode="auto">
            <a:xfrm>
              <a:off x="204" y="288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028" name="Oval 60"/>
            <p:cNvSpPr>
              <a:spLocks noChangeArrowheads="1"/>
            </p:cNvSpPr>
            <p:nvPr/>
          </p:nvSpPr>
          <p:spPr bwMode="auto">
            <a:xfrm>
              <a:off x="204" y="0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1021" name="Group 61"/>
          <p:cNvGrpSpPr>
            <a:grpSpLocks/>
          </p:cNvGrpSpPr>
          <p:nvPr/>
        </p:nvGrpSpPr>
        <p:grpSpPr bwMode="auto">
          <a:xfrm>
            <a:off x="6191250" y="2514600"/>
            <a:ext cx="2952750" cy="1828800"/>
            <a:chOff x="0" y="0"/>
            <a:chExt cx="1860" cy="1152"/>
          </a:xfrm>
        </p:grpSpPr>
        <p:grpSp>
          <p:nvGrpSpPr>
            <p:cNvPr id="42005" name="Group 62"/>
            <p:cNvGrpSpPr>
              <a:grpSpLocks/>
            </p:cNvGrpSpPr>
            <p:nvPr/>
          </p:nvGrpSpPr>
          <p:grpSpPr bwMode="auto">
            <a:xfrm>
              <a:off x="0" y="468"/>
              <a:ext cx="432" cy="336"/>
              <a:chOff x="0" y="0"/>
              <a:chExt cx="432" cy="348"/>
            </a:xfrm>
          </p:grpSpPr>
          <p:sp useBgFill="1">
            <p:nvSpPr>
              <p:cNvPr id="42023" name="Rectangle 63"/>
              <p:cNvSpPr>
                <a:spLocks noChangeArrowheads="1"/>
              </p:cNvSpPr>
              <p:nvPr/>
            </p:nvSpPr>
            <p:spPr bwMode="auto">
              <a:xfrm>
                <a:off x="0" y="12"/>
                <a:ext cx="432" cy="336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024" name="Oval 64"/>
              <p:cNvSpPr>
                <a:spLocks noChangeArrowheads="1"/>
              </p:cNvSpPr>
              <p:nvPr/>
            </p:nvSpPr>
            <p:spPr bwMode="auto">
              <a:xfrm>
                <a:off x="204" y="288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025" name="Oval 65"/>
              <p:cNvSpPr>
                <a:spLocks noChangeArrowheads="1"/>
              </p:cNvSpPr>
              <p:nvPr/>
            </p:nvSpPr>
            <p:spPr bwMode="auto">
              <a:xfrm>
                <a:off x="204" y="0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42006" name="Group 66"/>
            <p:cNvGrpSpPr>
              <a:grpSpLocks/>
            </p:cNvGrpSpPr>
            <p:nvPr/>
          </p:nvGrpSpPr>
          <p:grpSpPr bwMode="auto">
            <a:xfrm>
              <a:off x="228" y="0"/>
              <a:ext cx="1632" cy="1152"/>
              <a:chOff x="0" y="0"/>
              <a:chExt cx="1632" cy="1152"/>
            </a:xfrm>
          </p:grpSpPr>
          <p:grpSp>
            <p:nvGrpSpPr>
              <p:cNvPr id="42007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1488" cy="1152"/>
                <a:chOff x="0" y="0"/>
                <a:chExt cx="1488" cy="1152"/>
              </a:xfrm>
            </p:grpSpPr>
            <p:grpSp>
              <p:nvGrpSpPr>
                <p:cNvPr id="42010" name="Group 68"/>
                <p:cNvGrpSpPr>
                  <a:grpSpLocks/>
                </p:cNvGrpSpPr>
                <p:nvPr/>
              </p:nvGrpSpPr>
              <p:grpSpPr bwMode="auto">
                <a:xfrm>
                  <a:off x="989" y="144"/>
                  <a:ext cx="366" cy="336"/>
                  <a:chOff x="68" y="0"/>
                  <a:chExt cx="366" cy="336"/>
                </a:xfrm>
              </p:grpSpPr>
              <p:sp>
                <p:nvSpPr>
                  <p:cNvPr id="4202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" y="0"/>
                    <a:ext cx="36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 i="1">
                        <a:solidFill>
                          <a:srgbClr val="FF0066"/>
                        </a:solidFill>
                      </a:rPr>
                      <a:t>  </a:t>
                    </a:r>
                    <a:r>
                      <a:rPr lang="en-US" altLang="zh-CN" sz="2400" i="1">
                        <a:solidFill>
                          <a:srgbClr val="FF0066"/>
                        </a:solidFill>
                      </a:rPr>
                      <a:t>I</a:t>
                    </a:r>
                    <a:r>
                      <a:rPr lang="en-US" altLang="zh-CN" sz="2400">
                        <a:solidFill>
                          <a:srgbClr val="FF0066"/>
                        </a:solidFill>
                        <a:sym typeface="Symbol" panose="05050102010706020507" pitchFamily="18" charset="2"/>
                      </a:rPr>
                      <a:t></a:t>
                    </a:r>
                    <a:endParaRPr lang="en-US" altLang="zh-CN" b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42022" name="Line 70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-57" y="168"/>
                    <a:ext cx="33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11" name="Line 7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1104" y="624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64" y="96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1</a:t>
                  </a:r>
                  <a:endParaRPr lang="en-US" altLang="zh-CN" sz="2400" b="0"/>
                </a:p>
              </p:txBody>
            </p:sp>
            <p:sp>
              <p:nvSpPr>
                <p:cNvPr id="42013" name="Line 73"/>
                <p:cNvSpPr>
                  <a:spLocks noChangeShapeType="1"/>
                </p:cNvSpPr>
                <p:nvPr/>
              </p:nvSpPr>
              <p:spPr bwMode="auto">
                <a:xfrm>
                  <a:off x="912" y="48"/>
                  <a:ext cx="0" cy="1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4" name="Rectangle 74"/>
                <p:cNvSpPr>
                  <a:spLocks noChangeArrowheads="1"/>
                </p:cNvSpPr>
                <p:nvPr/>
              </p:nvSpPr>
              <p:spPr bwMode="auto">
                <a:xfrm rot="-5400000">
                  <a:off x="770" y="534"/>
                  <a:ext cx="288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01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524" y="39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2</a:t>
                  </a:r>
                  <a:endParaRPr lang="en-US" altLang="zh-CN" sz="2400" b="0"/>
                </a:p>
              </p:txBody>
            </p:sp>
            <p:sp>
              <p:nvSpPr>
                <p:cNvPr id="4201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988" y="582"/>
                  <a:ext cx="2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i="1"/>
                    <a:t>I</a:t>
                  </a:r>
                  <a:r>
                    <a:rPr lang="en-US" altLang="zh-CN" sz="2400" baseline="-25000"/>
                    <a:t>S</a:t>
                  </a:r>
                  <a:endParaRPr lang="en-US" altLang="zh-CN" sz="2400" b="0"/>
                </a:p>
              </p:txBody>
            </p:sp>
            <p:sp>
              <p:nvSpPr>
                <p:cNvPr id="4201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48" y="435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i="1"/>
                    <a:t>E</a:t>
                  </a:r>
                  <a:r>
                    <a:rPr lang="en-US" altLang="zh-CN" sz="2400" baseline="-25000"/>
                    <a:t>1</a:t>
                  </a:r>
                  <a:endParaRPr lang="en-US" altLang="zh-CN" sz="2400" b="0"/>
                </a:p>
              </p:txBody>
            </p:sp>
            <p:sp>
              <p:nvSpPr>
                <p:cNvPr id="42018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48"/>
                  <a:ext cx="1488" cy="110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019" name="Rectangle 79"/>
                <p:cNvSpPr>
                  <a:spLocks noChangeArrowheads="1"/>
                </p:cNvSpPr>
                <p:nvPr/>
              </p:nvSpPr>
              <p:spPr bwMode="auto">
                <a:xfrm>
                  <a:off x="288" y="0"/>
                  <a:ext cx="288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020" name="Line 80"/>
                <p:cNvSpPr>
                  <a:spLocks noChangeShapeType="1"/>
                </p:cNvSpPr>
                <p:nvPr/>
              </p:nvSpPr>
              <p:spPr bwMode="auto">
                <a:xfrm>
                  <a:off x="0" y="48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08" name="Oval 81"/>
              <p:cNvSpPr>
                <a:spLocks noChangeArrowheads="1"/>
              </p:cNvSpPr>
              <p:nvPr/>
            </p:nvSpPr>
            <p:spPr bwMode="auto">
              <a:xfrm>
                <a:off x="1344" y="48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009" name="Line 82"/>
              <p:cNvSpPr>
                <a:spLocks noChangeShapeType="1"/>
              </p:cNvSpPr>
              <p:nvPr/>
            </p:nvSpPr>
            <p:spPr bwMode="auto">
              <a:xfrm>
                <a:off x="1332" y="62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043" name="Text Box 83"/>
          <p:cNvSpPr txBox="1">
            <a:spLocks noChangeArrowheads="1"/>
          </p:cNvSpPr>
          <p:nvPr/>
        </p:nvSpPr>
        <p:spPr bwMode="auto">
          <a:xfrm>
            <a:off x="6019800" y="3200400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41998" name="Rectangle 8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2296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999" name="Rectangle 8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724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000" name="Rectangle 8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3152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49" name="Text Box 89"/>
          <p:cNvSpPr txBox="1">
            <a:spLocks noChangeArrowheads="1"/>
          </p:cNvSpPr>
          <p:nvPr/>
        </p:nvSpPr>
        <p:spPr bwMode="auto">
          <a:xfrm>
            <a:off x="457200" y="4572000"/>
            <a:ext cx="2590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i="1">
                <a:solidFill>
                  <a:srgbClr val="FF3300"/>
                </a:solidFill>
              </a:rPr>
              <a:t>I</a:t>
            </a:r>
            <a:r>
              <a:rPr lang="en-US" altLang="zh-CN" sz="2600">
                <a:solidFill>
                  <a:srgbClr val="FF3300"/>
                </a:solidFill>
              </a:rPr>
              <a:t> = </a:t>
            </a:r>
            <a:r>
              <a:rPr lang="en-US" altLang="zh-CN" sz="2600" i="1">
                <a:solidFill>
                  <a:srgbClr val="FF3300"/>
                </a:solidFill>
              </a:rPr>
              <a:t>I</a:t>
            </a:r>
            <a:r>
              <a:rPr lang="en-US" altLang="zh-CN" sz="2600">
                <a:solidFill>
                  <a:srgbClr val="FF3300"/>
                </a:solidFill>
                <a:sym typeface="Symbol" panose="05050102010706020507" pitchFamily="18" charset="2"/>
              </a:rPr>
              <a:t> + </a:t>
            </a:r>
            <a:r>
              <a:rPr lang="en-US" altLang="zh-CN" sz="2600" i="1">
                <a:solidFill>
                  <a:srgbClr val="FF33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600">
                <a:solidFill>
                  <a:srgbClr val="FF3300"/>
                </a:solidFill>
                <a:sym typeface="Symbol" panose="05050102010706020507" pitchFamily="18" charset="2"/>
              </a:rPr>
              <a:t></a:t>
            </a:r>
            <a:endParaRPr lang="en-US" altLang="zh-CN" sz="2600">
              <a:solidFill>
                <a:srgbClr val="FF3300"/>
              </a:solidFill>
            </a:endParaRPr>
          </a:p>
        </p:txBody>
      </p:sp>
      <p:sp>
        <p:nvSpPr>
          <p:cNvPr id="42002" name="Text Box 90"/>
          <p:cNvSpPr txBox="1">
            <a:spLocks noChangeArrowheads="1"/>
          </p:cNvSpPr>
          <p:nvPr/>
        </p:nvSpPr>
        <p:spPr bwMode="auto">
          <a:xfrm>
            <a:off x="2876550" y="4518025"/>
            <a:ext cx="5886450" cy="88582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dirty="0"/>
              <a:t>　　当</a:t>
            </a:r>
            <a:r>
              <a:rPr lang="zh-CN" altLang="en-US" sz="2600" dirty="0">
                <a:solidFill>
                  <a:srgbClr val="FF3300"/>
                </a:solidFill>
              </a:rPr>
              <a:t>电压源</a:t>
            </a:r>
            <a:r>
              <a:rPr lang="zh-CN" altLang="en-US" sz="2600" dirty="0"/>
              <a:t>不作用时应视其</a:t>
            </a:r>
            <a:r>
              <a:rPr lang="zh-CN" altLang="en-US" sz="2600" dirty="0">
                <a:solidFill>
                  <a:srgbClr val="FF3300"/>
                </a:solidFill>
              </a:rPr>
              <a:t>短路</a:t>
            </a:r>
            <a:r>
              <a:rPr lang="zh-CN" altLang="en-US" sz="2600" dirty="0"/>
              <a:t>，而</a:t>
            </a:r>
            <a:r>
              <a:rPr lang="zh-CN" altLang="en-US" sz="2600" dirty="0">
                <a:solidFill>
                  <a:srgbClr val="0000FF"/>
                </a:solidFill>
              </a:rPr>
              <a:t>电流源</a:t>
            </a:r>
            <a:r>
              <a:rPr lang="zh-CN" altLang="en-US" sz="2600" dirty="0"/>
              <a:t>不作用时则应视其</a:t>
            </a:r>
            <a:r>
              <a:rPr lang="zh-CN" altLang="en-US" sz="2600" dirty="0">
                <a:solidFill>
                  <a:srgbClr val="0000FF"/>
                </a:solidFill>
              </a:rPr>
              <a:t>开路</a:t>
            </a:r>
            <a:r>
              <a:rPr lang="zh-CN" altLang="en-US" sz="2600" dirty="0"/>
              <a:t>。</a:t>
            </a:r>
          </a:p>
        </p:txBody>
      </p:sp>
      <p:sp>
        <p:nvSpPr>
          <p:cNvPr id="42003" name="Text Box 91"/>
          <p:cNvSpPr txBox="1">
            <a:spLocks noChangeArrowheads="1"/>
          </p:cNvSpPr>
          <p:nvPr/>
        </p:nvSpPr>
        <p:spPr bwMode="auto">
          <a:xfrm>
            <a:off x="1763713" y="6021388"/>
            <a:ext cx="6192837" cy="517525"/>
          </a:xfrm>
          <a:prstGeom prst="rect">
            <a:avLst/>
          </a:prstGeom>
          <a:solidFill>
            <a:srgbClr val="FFFFE7"/>
          </a:solidFill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/>
              <a:t>计算功率时</a:t>
            </a:r>
            <a:r>
              <a:rPr lang="zh-CN" altLang="en-US" sz="2600">
                <a:solidFill>
                  <a:srgbClr val="FF3300"/>
                </a:solidFill>
              </a:rPr>
              <a:t>不能</a:t>
            </a:r>
            <a:r>
              <a:rPr lang="zh-CN" altLang="en-US" sz="2600"/>
              <a:t>应用叠加定理。为什么？</a:t>
            </a:r>
          </a:p>
        </p:txBody>
      </p:sp>
      <p:sp>
        <p:nvSpPr>
          <p:cNvPr id="42064" name="Rectangle 80"/>
          <p:cNvSpPr>
            <a:spLocks noChangeArrowheads="1"/>
          </p:cNvSpPr>
          <p:nvPr/>
        </p:nvSpPr>
        <p:spPr bwMode="auto">
          <a:xfrm>
            <a:off x="323850" y="1052513"/>
            <a:ext cx="1873250" cy="431800"/>
          </a:xfrm>
          <a:prstGeom prst="rect">
            <a:avLst/>
          </a:prstGeom>
          <a:solidFill>
            <a:srgbClr val="FF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1001" grpId="0" autoUpdateAnimBg="0"/>
      <p:bldP spid="41043" grpId="0" autoUpdateAnimBg="0"/>
      <p:bldP spid="41049" grpId="0" autoUpdateAnimBg="0"/>
      <p:bldP spid="42002" grpId="0" animBg="1" autoUpdateAnimBg="0"/>
      <p:bldP spid="4200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844550"/>
            <a:ext cx="1079500" cy="4333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600" b="1">
                <a:solidFill>
                  <a:srgbClr val="FF0066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600" b="1">
                <a:solidFill>
                  <a:srgbClr val="FF0066"/>
                </a:solidFill>
              </a:rPr>
              <a:t>例 </a:t>
            </a:r>
            <a:r>
              <a:rPr lang="en-US" altLang="zh-CN" sz="2600" b="1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>
                <a:solidFill>
                  <a:srgbClr val="FF0066"/>
                </a:solidFill>
                <a:latin typeface="宋体" panose="02010600030101010101" pitchFamily="2" charset="-122"/>
              </a:rPr>
              <a:t>]</a:t>
            </a:r>
            <a:endParaRPr lang="en-US" altLang="zh-CN" sz="2600" b="1">
              <a:solidFill>
                <a:srgbClr val="66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44387" name="Text Box 37"/>
          <p:cNvSpPr txBox="1">
            <a:spLocks noChangeArrowheads="1"/>
          </p:cNvSpPr>
          <p:nvPr/>
        </p:nvSpPr>
        <p:spPr bwMode="auto">
          <a:xfrm>
            <a:off x="180181" y="732677"/>
            <a:ext cx="8064500" cy="193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600" dirty="0">
                <a:solidFill>
                  <a:srgbClr val="6600FF"/>
                </a:solidFill>
              </a:rPr>
              <a:t>　　　　　</a:t>
            </a:r>
            <a:r>
              <a:rPr lang="zh-CN" altLang="en-US" sz="2600" dirty="0"/>
              <a:t>用叠加定理计算下图中的各个电流 。其中</a:t>
            </a:r>
          </a:p>
          <a:p>
            <a:pPr>
              <a:lnSpc>
                <a:spcPct val="120000"/>
              </a:lnSpc>
            </a:pPr>
            <a:r>
              <a:rPr lang="en-US" altLang="zh-CN" sz="2600" i="1" dirty="0">
                <a:highlight>
                  <a:srgbClr val="FFFF00"/>
                </a:highlight>
              </a:rPr>
              <a:t>E</a:t>
            </a:r>
            <a:r>
              <a:rPr lang="en-US" altLang="zh-CN" sz="2600" baseline="-25000" dirty="0">
                <a:highlight>
                  <a:srgbClr val="FFFF00"/>
                </a:highlight>
              </a:rPr>
              <a:t>1</a:t>
            </a:r>
            <a:r>
              <a:rPr lang="en-US" altLang="zh-CN" sz="2600" dirty="0">
                <a:highlight>
                  <a:srgbClr val="FFFF00"/>
                </a:highlight>
              </a:rPr>
              <a:t> = 140</a:t>
            </a:r>
            <a:r>
              <a:rPr lang="zh-CN" altLang="en-US" sz="2600" dirty="0">
                <a:highlight>
                  <a:srgbClr val="FFFF00"/>
                </a:highlight>
              </a:rPr>
              <a:t> </a:t>
            </a:r>
            <a:r>
              <a:rPr lang="en-US" altLang="zh-CN" sz="2600" dirty="0">
                <a:highlight>
                  <a:srgbClr val="FFFF00"/>
                </a:highlight>
              </a:rPr>
              <a:t>V</a:t>
            </a:r>
            <a:r>
              <a:rPr lang="zh-CN" altLang="en-US" sz="2600" dirty="0">
                <a:highlight>
                  <a:srgbClr val="FFFF00"/>
                </a:highlight>
              </a:rPr>
              <a:t>　</a:t>
            </a:r>
            <a:r>
              <a:rPr lang="en-US" altLang="zh-CN" sz="2600" i="1" dirty="0">
                <a:highlight>
                  <a:srgbClr val="FFFF00"/>
                </a:highlight>
              </a:rPr>
              <a:t>E</a:t>
            </a:r>
            <a:r>
              <a:rPr lang="en-US" altLang="zh-CN" sz="2600" baseline="-25000" dirty="0">
                <a:highlight>
                  <a:srgbClr val="FFFF00"/>
                </a:highlight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highlight>
                  <a:srgbClr val="FFFF00"/>
                </a:highlight>
                <a:sym typeface="Arial" panose="020B0604020202020204" pitchFamily="34" charset="0"/>
              </a:rPr>
              <a:t> </a:t>
            </a:r>
            <a:r>
              <a:rPr lang="en-US" altLang="zh-CN" sz="2600" dirty="0">
                <a:highlight>
                  <a:srgbClr val="FFFF00"/>
                </a:highlight>
              </a:rPr>
              <a:t>= 90 V</a:t>
            </a:r>
            <a:r>
              <a:rPr lang="zh-CN" altLang="en-US" sz="2600" dirty="0">
                <a:highlight>
                  <a:srgbClr val="FFFF00"/>
                </a:highlight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600" i="1" dirty="0">
                <a:highlight>
                  <a:srgbClr val="FFFF00"/>
                </a:highlight>
              </a:rPr>
              <a:t>R</a:t>
            </a:r>
            <a:r>
              <a:rPr lang="en-US" altLang="zh-CN" sz="2600" baseline="-25000" dirty="0">
                <a:highlight>
                  <a:srgbClr val="FFFF00"/>
                </a:highlight>
                <a:sym typeface="Arial" panose="020B0604020202020204" pitchFamily="34" charset="0"/>
              </a:rPr>
              <a:t>1</a:t>
            </a:r>
            <a:r>
              <a:rPr lang="en-US" altLang="zh-CN" sz="2600" dirty="0">
                <a:highlight>
                  <a:srgbClr val="FFFF00"/>
                </a:highlight>
                <a:sym typeface="Arial" panose="020B0604020202020204" pitchFamily="34" charset="0"/>
              </a:rPr>
              <a:t> </a:t>
            </a:r>
            <a:r>
              <a:rPr lang="en-US" altLang="zh-CN" sz="2600" dirty="0">
                <a:highlight>
                  <a:srgbClr val="FFFF00"/>
                </a:highlight>
              </a:rPr>
              <a:t>= 20 </a:t>
            </a:r>
            <a:r>
              <a:rPr lang="en-US" altLang="zh-CN" sz="2600" dirty="0">
                <a:highlight>
                  <a:srgbClr val="FFFF00"/>
                </a:highlight>
                <a:sym typeface="Symbol" panose="05050102010706020507" pitchFamily="18" charset="2"/>
              </a:rPr>
              <a:t></a:t>
            </a:r>
            <a:r>
              <a:rPr lang="zh-CN" altLang="en-US" sz="2600" dirty="0">
                <a:highlight>
                  <a:srgbClr val="FFFF00"/>
                </a:highlight>
                <a:sym typeface="宋体" panose="02010600030101010101" pitchFamily="2" charset="-122"/>
              </a:rPr>
              <a:t>　</a:t>
            </a:r>
            <a:r>
              <a:rPr lang="en-US" altLang="zh-CN" sz="2600" i="1" dirty="0">
                <a:highlight>
                  <a:srgbClr val="FFFF00"/>
                </a:highlight>
              </a:rPr>
              <a:t>R</a:t>
            </a:r>
            <a:r>
              <a:rPr lang="en-US" altLang="zh-CN" sz="2600" baseline="-25000" dirty="0">
                <a:highlight>
                  <a:srgbClr val="FFFF00"/>
                </a:highlight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highlight>
                  <a:srgbClr val="FFFF00"/>
                </a:highlight>
                <a:sym typeface="Arial" panose="020B0604020202020204" pitchFamily="34" charset="0"/>
              </a:rPr>
              <a:t> </a:t>
            </a:r>
            <a:r>
              <a:rPr lang="en-US" altLang="zh-CN" sz="2600" dirty="0">
                <a:highlight>
                  <a:srgbClr val="FFFF00"/>
                </a:highlight>
              </a:rPr>
              <a:t>= 5 </a:t>
            </a:r>
            <a:r>
              <a:rPr lang="en-US" altLang="zh-CN" sz="2600" dirty="0">
                <a:highlight>
                  <a:srgbClr val="FFFF00"/>
                </a:highlight>
                <a:sym typeface="Symbol" panose="05050102010706020507" pitchFamily="18" charset="2"/>
              </a:rPr>
              <a:t></a:t>
            </a:r>
            <a:r>
              <a:rPr lang="zh-CN" altLang="en-US" sz="2600" i="1" dirty="0">
                <a:highlight>
                  <a:srgbClr val="FFFF00"/>
                </a:highlight>
              </a:rPr>
              <a:t>　</a:t>
            </a:r>
            <a:r>
              <a:rPr lang="en-US" altLang="zh-CN" sz="2600" i="1" dirty="0">
                <a:highlight>
                  <a:srgbClr val="FFFF00"/>
                </a:highlight>
              </a:rPr>
              <a:t>R</a:t>
            </a:r>
            <a:r>
              <a:rPr lang="en-US" altLang="zh-CN" sz="2600" baseline="-25000" dirty="0">
                <a:highlight>
                  <a:srgbClr val="FFFF00"/>
                </a:highlight>
                <a:sym typeface="Arial" panose="020B0604020202020204" pitchFamily="34" charset="0"/>
              </a:rPr>
              <a:t>3</a:t>
            </a:r>
            <a:r>
              <a:rPr lang="en-US" altLang="zh-CN" sz="2600" dirty="0">
                <a:highlight>
                  <a:srgbClr val="FFFF00"/>
                </a:highlight>
                <a:sym typeface="Arial" panose="020B0604020202020204" pitchFamily="34" charset="0"/>
              </a:rPr>
              <a:t> </a:t>
            </a:r>
            <a:r>
              <a:rPr lang="en-US" altLang="zh-CN" sz="2600" dirty="0">
                <a:highlight>
                  <a:srgbClr val="FFFF00"/>
                </a:highlight>
              </a:rPr>
              <a:t>= 6 </a:t>
            </a:r>
            <a:r>
              <a:rPr lang="en-US" altLang="zh-CN" sz="2600" dirty="0">
                <a:highlight>
                  <a:srgbClr val="FFFF00"/>
                </a:highlight>
                <a:sym typeface="Symbol" panose="05050102010706020507" pitchFamily="18" charset="2"/>
              </a:rPr>
              <a:t></a:t>
            </a:r>
            <a:endParaRPr lang="zh-CN" altLang="en-US" sz="2600" dirty="0">
              <a:highlight>
                <a:srgbClr val="FFFF00"/>
              </a:highlight>
              <a:sym typeface="Symbol" panose="05050102010706020507" pitchFamily="18" charset="2"/>
            </a:endParaRPr>
          </a:p>
        </p:txBody>
      </p:sp>
      <p:grpSp>
        <p:nvGrpSpPr>
          <p:cNvPr id="144388" name="Group 4"/>
          <p:cNvGrpSpPr>
            <a:grpSpLocks/>
          </p:cNvGrpSpPr>
          <p:nvPr/>
        </p:nvGrpSpPr>
        <p:grpSpPr bwMode="auto">
          <a:xfrm>
            <a:off x="2339975" y="2708275"/>
            <a:ext cx="4811713" cy="2032000"/>
            <a:chOff x="2729" y="1842"/>
            <a:chExt cx="3031" cy="1280"/>
          </a:xfrm>
        </p:grpSpPr>
        <p:sp>
          <p:nvSpPr>
            <p:cNvPr id="144389" name="Text Box 20"/>
            <p:cNvSpPr txBox="1">
              <a:spLocks noChangeArrowheads="1"/>
            </p:cNvSpPr>
            <p:nvPr/>
          </p:nvSpPr>
          <p:spPr bwMode="auto">
            <a:xfrm>
              <a:off x="3777" y="2197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6600FF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6600FF"/>
                  </a:solidFill>
                </a:rPr>
                <a:t>1</a:t>
              </a:r>
            </a:p>
          </p:txBody>
        </p:sp>
        <p:sp>
          <p:nvSpPr>
            <p:cNvPr id="144390" name="Text Box 21"/>
            <p:cNvSpPr txBox="1">
              <a:spLocks noChangeArrowheads="1"/>
            </p:cNvSpPr>
            <p:nvPr/>
          </p:nvSpPr>
          <p:spPr bwMode="auto">
            <a:xfrm>
              <a:off x="4604" y="2205"/>
              <a:ext cx="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FF3300"/>
                  </a:solidFill>
                </a:rPr>
                <a:t>I</a:t>
              </a:r>
              <a:r>
                <a:rPr lang="en-US" altLang="zh-CN" sz="2400" baseline="-25000">
                  <a:solidFill>
                    <a:srgbClr val="FF3300"/>
                  </a:solidFill>
                </a:rPr>
                <a:t>2</a:t>
              </a:r>
              <a:endParaRPr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144391" name="Line 33"/>
            <p:cNvSpPr>
              <a:spLocks noChangeShapeType="1"/>
            </p:cNvSpPr>
            <p:nvPr/>
          </p:nvSpPr>
          <p:spPr bwMode="auto">
            <a:xfrm>
              <a:off x="3696" y="2251"/>
              <a:ext cx="37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Line 34"/>
            <p:cNvSpPr>
              <a:spLocks noChangeShapeType="1"/>
            </p:cNvSpPr>
            <p:nvPr/>
          </p:nvSpPr>
          <p:spPr bwMode="auto">
            <a:xfrm flipH="1">
              <a:off x="4558" y="2251"/>
              <a:ext cx="31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393" name="Group 6"/>
            <p:cNvGrpSpPr>
              <a:grpSpLocks/>
            </p:cNvGrpSpPr>
            <p:nvPr/>
          </p:nvGrpSpPr>
          <p:grpSpPr bwMode="auto">
            <a:xfrm>
              <a:off x="2729" y="1842"/>
              <a:ext cx="3031" cy="1280"/>
              <a:chOff x="58" y="-30"/>
              <a:chExt cx="7578" cy="3892"/>
            </a:xfrm>
          </p:grpSpPr>
          <p:sp>
            <p:nvSpPr>
              <p:cNvPr id="144394" name="Text Box 7"/>
              <p:cNvSpPr txBox="1">
                <a:spLocks noChangeArrowheads="1"/>
              </p:cNvSpPr>
              <p:nvPr/>
            </p:nvSpPr>
            <p:spPr bwMode="auto">
              <a:xfrm>
                <a:off x="1265" y="1438"/>
                <a:ext cx="563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+</a:t>
                </a:r>
              </a:p>
            </p:txBody>
          </p:sp>
          <p:sp>
            <p:nvSpPr>
              <p:cNvPr id="144395" name="Text Box 8"/>
              <p:cNvSpPr txBox="1">
                <a:spLocks noChangeArrowheads="1"/>
              </p:cNvSpPr>
              <p:nvPr/>
            </p:nvSpPr>
            <p:spPr bwMode="auto">
              <a:xfrm>
                <a:off x="1295" y="2098"/>
                <a:ext cx="530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_</a:t>
                </a: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1634" y="2032"/>
                <a:ext cx="720" cy="72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397" name="Rectangle 10"/>
              <p:cNvSpPr>
                <a:spLocks noChangeArrowheads="1"/>
              </p:cNvSpPr>
              <p:nvPr/>
            </p:nvSpPr>
            <p:spPr bwMode="auto">
              <a:xfrm>
                <a:off x="1981" y="862"/>
                <a:ext cx="2010" cy="3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398" name="Rectangle 11"/>
              <p:cNvSpPr>
                <a:spLocks noChangeArrowheads="1"/>
              </p:cNvSpPr>
              <p:nvPr/>
            </p:nvSpPr>
            <p:spPr bwMode="auto">
              <a:xfrm>
                <a:off x="2596" y="772"/>
                <a:ext cx="840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399" name="Rectangle 12"/>
              <p:cNvSpPr>
                <a:spLocks noChangeArrowheads="1"/>
              </p:cNvSpPr>
              <p:nvPr/>
            </p:nvSpPr>
            <p:spPr bwMode="auto">
              <a:xfrm>
                <a:off x="3991" y="862"/>
                <a:ext cx="2010" cy="3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400" name="Text Box 13"/>
              <p:cNvSpPr txBox="1">
                <a:spLocks noChangeArrowheads="1"/>
              </p:cNvSpPr>
              <p:nvPr/>
            </p:nvSpPr>
            <p:spPr bwMode="auto">
              <a:xfrm>
                <a:off x="6113" y="1366"/>
                <a:ext cx="615" cy="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+</a:t>
                </a:r>
              </a:p>
            </p:txBody>
          </p:sp>
          <p:sp>
            <p:nvSpPr>
              <p:cNvPr id="144401" name="Text Box 14"/>
              <p:cNvSpPr txBox="1">
                <a:spLocks noChangeArrowheads="1"/>
              </p:cNvSpPr>
              <p:nvPr/>
            </p:nvSpPr>
            <p:spPr bwMode="auto">
              <a:xfrm>
                <a:off x="6268" y="2521"/>
                <a:ext cx="530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_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5641" y="2027"/>
                <a:ext cx="720" cy="72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403" name="Rectangle 16"/>
              <p:cNvSpPr>
                <a:spLocks noChangeArrowheads="1"/>
              </p:cNvSpPr>
              <p:nvPr/>
            </p:nvSpPr>
            <p:spPr bwMode="auto">
              <a:xfrm rot="-5400000">
                <a:off x="3586" y="2242"/>
                <a:ext cx="840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404" name="Rectangle 17"/>
              <p:cNvSpPr>
                <a:spLocks noChangeArrowheads="1"/>
              </p:cNvSpPr>
              <p:nvPr/>
            </p:nvSpPr>
            <p:spPr bwMode="auto">
              <a:xfrm>
                <a:off x="4561" y="727"/>
                <a:ext cx="840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 rot="5400000">
                <a:off x="3170" y="2389"/>
                <a:ext cx="915" cy="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06" name="Text Box 19"/>
              <p:cNvSpPr txBox="1">
                <a:spLocks noChangeArrowheads="1"/>
              </p:cNvSpPr>
              <p:nvPr/>
            </p:nvSpPr>
            <p:spPr bwMode="auto">
              <a:xfrm>
                <a:off x="2965" y="1673"/>
                <a:ext cx="638" cy="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ea typeface="隶书" panose="02010509060101010101" pitchFamily="49" charset="-122"/>
                  </a:rPr>
                  <a:t>I</a:t>
                </a:r>
                <a:r>
                  <a:rPr lang="en-US" altLang="zh-CN" sz="2400" baseline="-25000">
                    <a:ea typeface="隶书" panose="02010509060101010101" pitchFamily="49" charset="-122"/>
                  </a:rPr>
                  <a:t>3</a:t>
                </a:r>
                <a:endParaRPr lang="en-US" altLang="zh-CN" sz="2400" i="1">
                  <a:ea typeface="隶书" panose="02010509060101010101" pitchFamily="49" charset="-122"/>
                </a:endParaRPr>
              </a:p>
            </p:txBody>
          </p:sp>
          <p:sp>
            <p:nvSpPr>
              <p:cNvPr id="144407" name="Text Box 20"/>
              <p:cNvSpPr txBox="1">
                <a:spLocks noChangeArrowheads="1"/>
              </p:cNvSpPr>
              <p:nvPr/>
            </p:nvSpPr>
            <p:spPr bwMode="auto">
              <a:xfrm>
                <a:off x="6398" y="2010"/>
                <a:ext cx="1238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90 V</a:t>
                </a:r>
              </a:p>
            </p:txBody>
          </p:sp>
          <p:sp>
            <p:nvSpPr>
              <p:cNvPr id="144408" name="Text Box 21"/>
              <p:cNvSpPr txBox="1">
                <a:spLocks noChangeArrowheads="1"/>
              </p:cNvSpPr>
              <p:nvPr/>
            </p:nvSpPr>
            <p:spPr bwMode="auto">
              <a:xfrm>
                <a:off x="58" y="2010"/>
                <a:ext cx="1478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140 V</a:t>
                </a:r>
              </a:p>
            </p:txBody>
          </p:sp>
          <p:sp>
            <p:nvSpPr>
              <p:cNvPr id="144409" name="Rectangle 22"/>
              <p:cNvSpPr>
                <a:spLocks noChangeArrowheads="1"/>
              </p:cNvSpPr>
              <p:nvPr/>
            </p:nvSpPr>
            <p:spPr bwMode="auto">
              <a:xfrm>
                <a:off x="2321" y="0"/>
                <a:ext cx="1260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20 </a:t>
                </a:r>
                <a:r>
                  <a:rPr lang="en-US" altLang="zh-CN" sz="2400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44410" name="Rectangle 23"/>
              <p:cNvSpPr>
                <a:spLocks noChangeArrowheads="1"/>
              </p:cNvSpPr>
              <p:nvPr/>
            </p:nvSpPr>
            <p:spPr bwMode="auto">
              <a:xfrm>
                <a:off x="4521" y="-30"/>
                <a:ext cx="1020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5 </a:t>
                </a:r>
                <a:r>
                  <a:rPr lang="en-US" altLang="zh-CN" sz="2400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44411" name="Rectangle 24"/>
              <p:cNvSpPr>
                <a:spLocks noChangeArrowheads="1"/>
              </p:cNvSpPr>
              <p:nvPr/>
            </p:nvSpPr>
            <p:spPr bwMode="auto">
              <a:xfrm>
                <a:off x="4041" y="1889"/>
                <a:ext cx="1020" cy="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6 </a:t>
                </a:r>
                <a:r>
                  <a:rPr lang="en-US" altLang="zh-CN" sz="2400">
                    <a:sym typeface="Symbol" panose="05050102010706020507" pitchFamily="18" charset="2"/>
                  </a:rPr>
                  <a:t>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707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844550"/>
            <a:ext cx="1079500" cy="4333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600" b="1">
                <a:solidFill>
                  <a:srgbClr val="FF0066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600" b="1">
                <a:solidFill>
                  <a:srgbClr val="FF0066"/>
                </a:solidFill>
              </a:rPr>
              <a:t>例 </a:t>
            </a:r>
            <a:r>
              <a:rPr lang="en-US" altLang="zh-CN" sz="2600" b="1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>
                <a:solidFill>
                  <a:srgbClr val="FF0066"/>
                </a:solidFill>
                <a:latin typeface="宋体" panose="02010600030101010101" pitchFamily="2" charset="-122"/>
              </a:rPr>
              <a:t>]</a:t>
            </a:r>
            <a:endParaRPr lang="en-US" altLang="zh-CN" sz="2600" b="1">
              <a:solidFill>
                <a:srgbClr val="66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43059" name="Group 51"/>
          <p:cNvGrpSpPr>
            <a:grpSpLocks/>
          </p:cNvGrpSpPr>
          <p:nvPr/>
        </p:nvGrpSpPr>
        <p:grpSpPr bwMode="auto">
          <a:xfrm>
            <a:off x="2339975" y="2708275"/>
            <a:ext cx="4811713" cy="2032000"/>
            <a:chOff x="2729" y="1842"/>
            <a:chExt cx="3031" cy="1280"/>
          </a:xfrm>
        </p:grpSpPr>
        <p:sp>
          <p:nvSpPr>
            <p:cNvPr id="43023" name="Text Box 20"/>
            <p:cNvSpPr txBox="1">
              <a:spLocks noChangeArrowheads="1"/>
            </p:cNvSpPr>
            <p:nvPr/>
          </p:nvSpPr>
          <p:spPr bwMode="auto">
            <a:xfrm>
              <a:off x="3756" y="2205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6600FF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6600FF"/>
                  </a:solidFill>
                </a:rPr>
                <a:t>1</a:t>
              </a:r>
            </a:p>
          </p:txBody>
        </p:sp>
        <p:sp>
          <p:nvSpPr>
            <p:cNvPr id="43024" name="Text Box 21"/>
            <p:cNvSpPr txBox="1">
              <a:spLocks noChangeArrowheads="1"/>
            </p:cNvSpPr>
            <p:nvPr/>
          </p:nvSpPr>
          <p:spPr bwMode="auto">
            <a:xfrm>
              <a:off x="4604" y="2205"/>
              <a:ext cx="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FF3300"/>
                  </a:solidFill>
                </a:rPr>
                <a:t>I</a:t>
              </a:r>
              <a:r>
                <a:rPr lang="en-US" altLang="zh-CN" sz="2400" baseline="-25000">
                  <a:solidFill>
                    <a:srgbClr val="FF3300"/>
                  </a:solidFill>
                </a:rPr>
                <a:t>2</a:t>
              </a:r>
              <a:endParaRPr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43036" name="Line 33"/>
            <p:cNvSpPr>
              <a:spLocks noChangeShapeType="1"/>
            </p:cNvSpPr>
            <p:nvPr/>
          </p:nvSpPr>
          <p:spPr bwMode="auto">
            <a:xfrm>
              <a:off x="3696" y="2251"/>
              <a:ext cx="37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3037" name="Line 34"/>
            <p:cNvSpPr>
              <a:spLocks noChangeShapeType="1"/>
            </p:cNvSpPr>
            <p:nvPr/>
          </p:nvSpPr>
          <p:spPr bwMode="auto">
            <a:xfrm flipH="1">
              <a:off x="4558" y="2251"/>
              <a:ext cx="31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40" name="Group 6"/>
            <p:cNvGrpSpPr>
              <a:grpSpLocks/>
            </p:cNvGrpSpPr>
            <p:nvPr/>
          </p:nvGrpSpPr>
          <p:grpSpPr bwMode="auto">
            <a:xfrm>
              <a:off x="2729" y="1842"/>
              <a:ext cx="3031" cy="1280"/>
              <a:chOff x="58" y="-30"/>
              <a:chExt cx="7578" cy="3892"/>
            </a:xfrm>
          </p:grpSpPr>
          <p:sp>
            <p:nvSpPr>
              <p:cNvPr id="43041" name="Text Box 7"/>
              <p:cNvSpPr txBox="1">
                <a:spLocks noChangeArrowheads="1"/>
              </p:cNvSpPr>
              <p:nvPr/>
            </p:nvSpPr>
            <p:spPr bwMode="auto">
              <a:xfrm>
                <a:off x="1265" y="1438"/>
                <a:ext cx="563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+</a:t>
                </a:r>
              </a:p>
            </p:txBody>
          </p:sp>
          <p:sp>
            <p:nvSpPr>
              <p:cNvPr id="43042" name="Text Box 8"/>
              <p:cNvSpPr txBox="1">
                <a:spLocks noChangeArrowheads="1"/>
              </p:cNvSpPr>
              <p:nvPr/>
            </p:nvSpPr>
            <p:spPr bwMode="auto">
              <a:xfrm>
                <a:off x="1295" y="2098"/>
                <a:ext cx="530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_</a:t>
                </a:r>
              </a:p>
            </p:txBody>
          </p:sp>
          <p:sp>
            <p:nvSpPr>
              <p:cNvPr id="43043" name="Oval 9"/>
              <p:cNvSpPr>
                <a:spLocks noChangeArrowheads="1"/>
              </p:cNvSpPr>
              <p:nvPr/>
            </p:nvSpPr>
            <p:spPr bwMode="auto">
              <a:xfrm>
                <a:off x="1634" y="2032"/>
                <a:ext cx="720" cy="72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44" name="Rectangle 10"/>
              <p:cNvSpPr>
                <a:spLocks noChangeArrowheads="1"/>
              </p:cNvSpPr>
              <p:nvPr/>
            </p:nvSpPr>
            <p:spPr bwMode="auto">
              <a:xfrm>
                <a:off x="1981" y="862"/>
                <a:ext cx="2010" cy="3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45" name="Rectangle 11"/>
              <p:cNvSpPr>
                <a:spLocks noChangeArrowheads="1"/>
              </p:cNvSpPr>
              <p:nvPr/>
            </p:nvSpPr>
            <p:spPr bwMode="auto">
              <a:xfrm>
                <a:off x="2596" y="772"/>
                <a:ext cx="840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46" name="Rectangle 12"/>
              <p:cNvSpPr>
                <a:spLocks noChangeArrowheads="1"/>
              </p:cNvSpPr>
              <p:nvPr/>
            </p:nvSpPr>
            <p:spPr bwMode="auto">
              <a:xfrm>
                <a:off x="3991" y="862"/>
                <a:ext cx="2010" cy="3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47" name="Text Box 13"/>
              <p:cNvSpPr txBox="1">
                <a:spLocks noChangeArrowheads="1"/>
              </p:cNvSpPr>
              <p:nvPr/>
            </p:nvSpPr>
            <p:spPr bwMode="auto">
              <a:xfrm>
                <a:off x="6113" y="1366"/>
                <a:ext cx="615" cy="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+</a:t>
                </a:r>
              </a:p>
            </p:txBody>
          </p:sp>
          <p:sp>
            <p:nvSpPr>
              <p:cNvPr id="43048" name="Text Box 14"/>
              <p:cNvSpPr txBox="1">
                <a:spLocks noChangeArrowheads="1"/>
              </p:cNvSpPr>
              <p:nvPr/>
            </p:nvSpPr>
            <p:spPr bwMode="auto">
              <a:xfrm>
                <a:off x="6268" y="2521"/>
                <a:ext cx="530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_</a:t>
                </a:r>
              </a:p>
            </p:txBody>
          </p:sp>
          <p:sp>
            <p:nvSpPr>
              <p:cNvPr id="43049" name="Oval 15"/>
              <p:cNvSpPr>
                <a:spLocks noChangeArrowheads="1"/>
              </p:cNvSpPr>
              <p:nvPr/>
            </p:nvSpPr>
            <p:spPr bwMode="auto">
              <a:xfrm>
                <a:off x="5641" y="2027"/>
                <a:ext cx="720" cy="72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50" name="Rectangle 16"/>
              <p:cNvSpPr>
                <a:spLocks noChangeArrowheads="1"/>
              </p:cNvSpPr>
              <p:nvPr/>
            </p:nvSpPr>
            <p:spPr bwMode="auto">
              <a:xfrm rot="-5400000">
                <a:off x="3586" y="2242"/>
                <a:ext cx="840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51" name="Rectangle 17"/>
              <p:cNvSpPr>
                <a:spLocks noChangeArrowheads="1"/>
              </p:cNvSpPr>
              <p:nvPr/>
            </p:nvSpPr>
            <p:spPr bwMode="auto">
              <a:xfrm>
                <a:off x="4561" y="727"/>
                <a:ext cx="840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52" name="Line 18"/>
              <p:cNvSpPr>
                <a:spLocks noChangeShapeType="1"/>
              </p:cNvSpPr>
              <p:nvPr/>
            </p:nvSpPr>
            <p:spPr bwMode="auto">
              <a:xfrm rot="5400000">
                <a:off x="3170" y="2389"/>
                <a:ext cx="915" cy="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3" name="Text Box 19"/>
              <p:cNvSpPr txBox="1">
                <a:spLocks noChangeArrowheads="1"/>
              </p:cNvSpPr>
              <p:nvPr/>
            </p:nvSpPr>
            <p:spPr bwMode="auto">
              <a:xfrm>
                <a:off x="2965" y="1673"/>
                <a:ext cx="638" cy="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ea typeface="隶书" panose="02010509060101010101" pitchFamily="49" charset="-122"/>
                  </a:rPr>
                  <a:t>I</a:t>
                </a:r>
                <a:r>
                  <a:rPr lang="en-US" altLang="zh-CN" sz="2400" baseline="-25000">
                    <a:ea typeface="隶书" panose="02010509060101010101" pitchFamily="49" charset="-122"/>
                  </a:rPr>
                  <a:t>3</a:t>
                </a:r>
                <a:endParaRPr lang="en-US" altLang="zh-CN" sz="2400" i="1">
                  <a:ea typeface="隶书" panose="02010509060101010101" pitchFamily="49" charset="-122"/>
                </a:endParaRPr>
              </a:p>
            </p:txBody>
          </p:sp>
          <p:sp>
            <p:nvSpPr>
              <p:cNvPr id="43054" name="Text Box 20"/>
              <p:cNvSpPr txBox="1">
                <a:spLocks noChangeArrowheads="1"/>
              </p:cNvSpPr>
              <p:nvPr/>
            </p:nvSpPr>
            <p:spPr bwMode="auto">
              <a:xfrm>
                <a:off x="6398" y="2010"/>
                <a:ext cx="1238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90 V</a:t>
                </a:r>
              </a:p>
            </p:txBody>
          </p:sp>
          <p:sp>
            <p:nvSpPr>
              <p:cNvPr id="43055" name="Text Box 21"/>
              <p:cNvSpPr txBox="1">
                <a:spLocks noChangeArrowheads="1"/>
              </p:cNvSpPr>
              <p:nvPr/>
            </p:nvSpPr>
            <p:spPr bwMode="auto">
              <a:xfrm>
                <a:off x="58" y="2010"/>
                <a:ext cx="1478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140 V</a:t>
                </a:r>
              </a:p>
            </p:txBody>
          </p:sp>
          <p:sp>
            <p:nvSpPr>
              <p:cNvPr id="43056" name="Rectangle 22"/>
              <p:cNvSpPr>
                <a:spLocks noChangeArrowheads="1"/>
              </p:cNvSpPr>
              <p:nvPr/>
            </p:nvSpPr>
            <p:spPr bwMode="auto">
              <a:xfrm>
                <a:off x="2321" y="0"/>
                <a:ext cx="1260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20 </a:t>
                </a:r>
                <a:r>
                  <a:rPr lang="en-US" altLang="zh-CN" sz="2400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43057" name="Rectangle 23"/>
              <p:cNvSpPr>
                <a:spLocks noChangeArrowheads="1"/>
              </p:cNvSpPr>
              <p:nvPr/>
            </p:nvSpPr>
            <p:spPr bwMode="auto">
              <a:xfrm>
                <a:off x="4521" y="-30"/>
                <a:ext cx="1020" cy="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5 </a:t>
                </a:r>
                <a:r>
                  <a:rPr lang="en-US" altLang="zh-CN" sz="2400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43058" name="Rectangle 24"/>
              <p:cNvSpPr>
                <a:spLocks noChangeArrowheads="1"/>
              </p:cNvSpPr>
              <p:nvPr/>
            </p:nvSpPr>
            <p:spPr bwMode="auto">
              <a:xfrm>
                <a:off x="4041" y="1889"/>
                <a:ext cx="1020" cy="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6 </a:t>
                </a:r>
                <a:r>
                  <a:rPr lang="en-US" altLang="zh-CN" sz="2400">
                    <a:sym typeface="Symbol" panose="05050102010706020507" pitchFamily="18" charset="2"/>
                  </a:rPr>
                  <a:t></a:t>
                </a:r>
              </a:p>
            </p:txBody>
          </p:sp>
        </p:grpSp>
      </p:grpSp>
      <p:grpSp>
        <p:nvGrpSpPr>
          <p:cNvPr id="43060" name="Group 35"/>
          <p:cNvGrpSpPr>
            <a:grpSpLocks/>
          </p:cNvGrpSpPr>
          <p:nvPr/>
        </p:nvGrpSpPr>
        <p:grpSpPr bwMode="auto">
          <a:xfrm>
            <a:off x="481937" y="3665539"/>
            <a:ext cx="3359150" cy="2312988"/>
            <a:chOff x="3497" y="708"/>
            <a:chExt cx="2116" cy="1457"/>
          </a:xfrm>
        </p:grpSpPr>
        <p:sp>
          <p:nvSpPr>
            <p:cNvPr id="43061" name="Text Box 5"/>
            <p:cNvSpPr txBox="1">
              <a:spLocks noChangeArrowheads="1"/>
            </p:cNvSpPr>
            <p:nvPr/>
          </p:nvSpPr>
          <p:spPr bwMode="auto">
            <a:xfrm>
              <a:off x="4418" y="1517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I</a:t>
              </a:r>
              <a:r>
                <a:rPr lang="en-US" altLang="zh-CN" sz="2400" baseline="-25000" dirty="0"/>
                <a:t>3</a:t>
              </a:r>
              <a:r>
                <a:rPr lang="en-US" altLang="zh-CN" sz="2400" dirty="0">
                  <a:sym typeface="Symbol" panose="05050102010706020507" pitchFamily="18" charset="2"/>
                </a:rPr>
                <a:t></a:t>
              </a:r>
              <a:endParaRPr lang="en-US" altLang="en-US" sz="2400" dirty="0">
                <a:sym typeface="Symbol" panose="05050102010706020507" pitchFamily="18" charset="2"/>
              </a:endParaRPr>
            </a:p>
          </p:txBody>
        </p:sp>
        <p:sp>
          <p:nvSpPr>
            <p:cNvPr id="43062" name="Line 7"/>
            <p:cNvSpPr>
              <a:spLocks noChangeShapeType="1"/>
            </p:cNvSpPr>
            <p:nvPr/>
          </p:nvSpPr>
          <p:spPr bwMode="auto">
            <a:xfrm>
              <a:off x="4024" y="1162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Oval 8"/>
            <p:cNvSpPr>
              <a:spLocks noChangeArrowheads="1"/>
            </p:cNvSpPr>
            <p:nvPr/>
          </p:nvSpPr>
          <p:spPr bwMode="auto">
            <a:xfrm>
              <a:off x="3878" y="1509"/>
              <a:ext cx="317" cy="3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64" name="Line 9"/>
            <p:cNvSpPr>
              <a:spLocks noChangeShapeType="1"/>
            </p:cNvSpPr>
            <p:nvPr/>
          </p:nvSpPr>
          <p:spPr bwMode="auto">
            <a:xfrm>
              <a:off x="4821" y="1161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10"/>
            <p:cNvSpPr>
              <a:spLocks noChangeShapeType="1"/>
            </p:cNvSpPr>
            <p:nvPr/>
          </p:nvSpPr>
          <p:spPr bwMode="auto">
            <a:xfrm>
              <a:off x="4024" y="2165"/>
              <a:ext cx="1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Line 11"/>
            <p:cNvSpPr>
              <a:spLocks noChangeShapeType="1"/>
            </p:cNvSpPr>
            <p:nvPr/>
          </p:nvSpPr>
          <p:spPr bwMode="auto">
            <a:xfrm>
              <a:off x="4024" y="1162"/>
              <a:ext cx="1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Rectangle 12"/>
            <p:cNvSpPr>
              <a:spLocks noChangeArrowheads="1"/>
            </p:cNvSpPr>
            <p:nvPr/>
          </p:nvSpPr>
          <p:spPr bwMode="auto">
            <a:xfrm>
              <a:off x="4193" y="1117"/>
              <a:ext cx="377" cy="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68" name="Rectangle 13"/>
            <p:cNvSpPr>
              <a:spLocks noChangeArrowheads="1"/>
            </p:cNvSpPr>
            <p:nvPr/>
          </p:nvSpPr>
          <p:spPr bwMode="auto">
            <a:xfrm>
              <a:off x="5032" y="1117"/>
              <a:ext cx="377" cy="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69" name="Rectangle 14"/>
            <p:cNvSpPr>
              <a:spLocks noChangeArrowheads="1"/>
            </p:cNvSpPr>
            <p:nvPr/>
          </p:nvSpPr>
          <p:spPr bwMode="auto">
            <a:xfrm rot="5400000">
              <a:off x="4647" y="1635"/>
              <a:ext cx="34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70" name="Text Box 15"/>
            <p:cNvSpPr txBox="1">
              <a:spLocks noChangeArrowheads="1"/>
            </p:cNvSpPr>
            <p:nvPr/>
          </p:nvSpPr>
          <p:spPr bwMode="auto">
            <a:xfrm>
              <a:off x="4242" y="1170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071" name="Text Box 16"/>
            <p:cNvSpPr txBox="1">
              <a:spLocks noChangeArrowheads="1"/>
            </p:cNvSpPr>
            <p:nvPr/>
          </p:nvSpPr>
          <p:spPr bwMode="auto">
            <a:xfrm>
              <a:off x="5057" y="1162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072" name="Text Box 17"/>
            <p:cNvSpPr txBox="1">
              <a:spLocks noChangeArrowheads="1"/>
            </p:cNvSpPr>
            <p:nvPr/>
          </p:nvSpPr>
          <p:spPr bwMode="auto">
            <a:xfrm>
              <a:off x="4830" y="1525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073" name="Text Box 18"/>
            <p:cNvSpPr txBox="1">
              <a:spLocks noChangeArrowheads="1"/>
            </p:cNvSpPr>
            <p:nvPr/>
          </p:nvSpPr>
          <p:spPr bwMode="auto">
            <a:xfrm>
              <a:off x="3497" y="1343"/>
              <a:ext cx="57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+</a:t>
              </a:r>
              <a:r>
                <a:rPr lang="en-US" altLang="zh-CN" sz="2400" b="0"/>
                <a:t>                 </a:t>
              </a:r>
              <a:endParaRPr lang="en-US" altLang="zh-CN" sz="2400" b="0">
                <a:sym typeface="宋体" panose="02010600030101010101" pitchFamily="2" charset="-122"/>
              </a:endParaRPr>
            </a:p>
          </p:txBody>
        </p:sp>
        <p:sp>
          <p:nvSpPr>
            <p:cNvPr id="43074" name="Text Box 19"/>
            <p:cNvSpPr txBox="1">
              <a:spLocks noChangeArrowheads="1"/>
            </p:cNvSpPr>
            <p:nvPr/>
          </p:nvSpPr>
          <p:spPr bwMode="auto">
            <a:xfrm>
              <a:off x="3783" y="1677"/>
              <a:ext cx="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_</a:t>
              </a:r>
            </a:p>
          </p:txBody>
        </p:sp>
        <p:sp>
          <p:nvSpPr>
            <p:cNvPr id="43075" name="Text Box 20"/>
            <p:cNvSpPr txBox="1">
              <a:spLocks noChangeArrowheads="1"/>
            </p:cNvSpPr>
            <p:nvPr/>
          </p:nvSpPr>
          <p:spPr bwMode="auto">
            <a:xfrm>
              <a:off x="3561" y="1500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0" dirty="0"/>
                <a:t> </a:t>
              </a:r>
              <a:r>
                <a:rPr lang="en-US" altLang="zh-CN" sz="2400" i="1" dirty="0">
                  <a:solidFill>
                    <a:srgbClr val="6600FF"/>
                  </a:solidFill>
                </a:rPr>
                <a:t>E</a:t>
              </a:r>
              <a:r>
                <a:rPr lang="en-US" altLang="zh-CN" sz="2400" baseline="-25000" dirty="0">
                  <a:solidFill>
                    <a:srgbClr val="6600FF"/>
                  </a:solidFill>
                </a:rPr>
                <a:t>1</a:t>
              </a:r>
              <a:endParaRPr lang="en-US" altLang="zh-CN" sz="2400" dirty="0">
                <a:solidFill>
                  <a:srgbClr val="6600FF"/>
                </a:solidFill>
              </a:endParaRPr>
            </a:p>
          </p:txBody>
        </p:sp>
        <p:sp>
          <p:nvSpPr>
            <p:cNvPr id="43076" name="Text Box 21"/>
            <p:cNvSpPr txBox="1">
              <a:spLocks noChangeArrowheads="1"/>
            </p:cNvSpPr>
            <p:nvPr/>
          </p:nvSpPr>
          <p:spPr bwMode="auto">
            <a:xfrm>
              <a:off x="4241" y="844"/>
              <a:ext cx="1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sz="2400" b="0"/>
            </a:p>
          </p:txBody>
        </p:sp>
        <p:sp>
          <p:nvSpPr>
            <p:cNvPr id="43077" name="Oval 22"/>
            <p:cNvSpPr>
              <a:spLocks noChangeArrowheads="1"/>
            </p:cNvSpPr>
            <p:nvPr/>
          </p:nvSpPr>
          <p:spPr bwMode="auto">
            <a:xfrm>
              <a:off x="5567" y="1574"/>
              <a:ext cx="46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78" name="Oval 23"/>
            <p:cNvSpPr>
              <a:spLocks noChangeArrowheads="1"/>
            </p:cNvSpPr>
            <p:nvPr/>
          </p:nvSpPr>
          <p:spPr bwMode="auto">
            <a:xfrm>
              <a:off x="5563" y="17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79" name="Line 24"/>
            <p:cNvSpPr>
              <a:spLocks noChangeShapeType="1"/>
            </p:cNvSpPr>
            <p:nvPr/>
          </p:nvSpPr>
          <p:spPr bwMode="auto">
            <a:xfrm>
              <a:off x="5587" y="1162"/>
              <a:ext cx="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0" name="Line 25"/>
            <p:cNvSpPr>
              <a:spLocks noChangeShapeType="1"/>
            </p:cNvSpPr>
            <p:nvPr/>
          </p:nvSpPr>
          <p:spPr bwMode="auto">
            <a:xfrm flipV="1">
              <a:off x="5587" y="18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1" name="Line 26"/>
            <p:cNvSpPr>
              <a:spLocks noChangeShapeType="1"/>
            </p:cNvSpPr>
            <p:nvPr/>
          </p:nvSpPr>
          <p:spPr bwMode="auto">
            <a:xfrm>
              <a:off x="5587" y="1615"/>
              <a:ext cx="0" cy="18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2" name="Line 27"/>
            <p:cNvSpPr>
              <a:spLocks noChangeShapeType="1"/>
            </p:cNvSpPr>
            <p:nvPr/>
          </p:nvSpPr>
          <p:spPr bwMode="auto">
            <a:xfrm>
              <a:off x="4270" y="1052"/>
              <a:ext cx="226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Line 28"/>
            <p:cNvSpPr>
              <a:spLocks noChangeShapeType="1"/>
            </p:cNvSpPr>
            <p:nvPr/>
          </p:nvSpPr>
          <p:spPr bwMode="auto">
            <a:xfrm>
              <a:off x="5090" y="1052"/>
              <a:ext cx="2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4" name="Text Box 29"/>
            <p:cNvSpPr txBox="1">
              <a:spLocks noChangeArrowheads="1"/>
            </p:cNvSpPr>
            <p:nvPr/>
          </p:nvSpPr>
          <p:spPr bwMode="auto">
            <a:xfrm>
              <a:off x="5057" y="708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FF3300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sz="2400" dirty="0">
                  <a:solidFill>
                    <a:srgbClr val="FF3300"/>
                  </a:solidFill>
                  <a:sym typeface="Symbol" panose="05050102010706020507" pitchFamily="18" charset="2"/>
                </a:rPr>
                <a:t></a:t>
              </a:r>
              <a:endParaRPr lang="zh-CN" altLang="en-US" sz="2400" b="0" dirty="0">
                <a:solidFill>
                  <a:srgbClr val="FF3300"/>
                </a:solidFill>
              </a:endParaRPr>
            </a:p>
          </p:txBody>
        </p:sp>
        <p:sp>
          <p:nvSpPr>
            <p:cNvPr id="43085" name="Text Box 30"/>
            <p:cNvSpPr txBox="1">
              <a:spLocks noChangeArrowheads="1"/>
            </p:cNvSpPr>
            <p:nvPr/>
          </p:nvSpPr>
          <p:spPr bwMode="auto">
            <a:xfrm>
              <a:off x="4195" y="708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6600FF"/>
                  </a:solidFill>
                </a:rPr>
                <a:t>I</a:t>
              </a:r>
              <a:r>
                <a:rPr lang="en-US" altLang="zh-CN" sz="2400" baseline="-25000">
                  <a:solidFill>
                    <a:srgbClr val="6600FF"/>
                  </a:solidFill>
                </a:rPr>
                <a:t>1</a:t>
              </a:r>
              <a:r>
                <a:rPr lang="en-US" altLang="zh-CN" sz="2400">
                  <a:solidFill>
                    <a:srgbClr val="6600FF"/>
                  </a:solidFill>
                  <a:sym typeface="Symbol" panose="05050102010706020507" pitchFamily="18" charset="2"/>
                </a:rPr>
                <a:t></a:t>
              </a:r>
              <a:endParaRPr lang="zh-CN" altLang="en-US" sz="2400" b="0"/>
            </a:p>
          </p:txBody>
        </p:sp>
        <p:sp>
          <p:nvSpPr>
            <p:cNvPr id="43086" name="Line 31"/>
            <p:cNvSpPr>
              <a:spLocks noChangeShapeType="1"/>
            </p:cNvSpPr>
            <p:nvPr/>
          </p:nvSpPr>
          <p:spPr bwMode="auto">
            <a:xfrm>
              <a:off x="4713" y="156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87" name="Group 46"/>
          <p:cNvGrpSpPr>
            <a:grpSpLocks/>
          </p:cNvGrpSpPr>
          <p:nvPr/>
        </p:nvGrpSpPr>
        <p:grpSpPr bwMode="auto">
          <a:xfrm>
            <a:off x="5030719" y="3651250"/>
            <a:ext cx="3536950" cy="2305051"/>
            <a:chOff x="1920" y="390"/>
            <a:chExt cx="2228" cy="1452"/>
          </a:xfrm>
        </p:grpSpPr>
        <p:sp>
          <p:nvSpPr>
            <p:cNvPr id="43088" name="Text Box 19"/>
            <p:cNvSpPr txBox="1">
              <a:spLocks noChangeArrowheads="1"/>
            </p:cNvSpPr>
            <p:nvPr/>
          </p:nvSpPr>
          <p:spPr bwMode="auto">
            <a:xfrm>
              <a:off x="3770" y="1208"/>
              <a:ext cx="3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6600FF"/>
                  </a:solidFill>
                </a:rPr>
                <a:t>E</a:t>
              </a:r>
              <a:r>
                <a:rPr lang="en-US" altLang="zh-CN" sz="2400" baseline="-25000" dirty="0">
                  <a:solidFill>
                    <a:srgbClr val="6600FF"/>
                  </a:solidFill>
                </a:rPr>
                <a:t>2</a:t>
              </a:r>
              <a:endParaRPr lang="en-US" altLang="zh-CN" sz="2400" dirty="0">
                <a:solidFill>
                  <a:srgbClr val="6600FF"/>
                </a:solidFill>
              </a:endParaRPr>
            </a:p>
          </p:txBody>
        </p:sp>
        <p:sp>
          <p:nvSpPr>
            <p:cNvPr id="43089" name="Line 6"/>
            <p:cNvSpPr>
              <a:spLocks noChangeShapeType="1"/>
            </p:cNvSpPr>
            <p:nvPr/>
          </p:nvSpPr>
          <p:spPr bwMode="auto">
            <a:xfrm>
              <a:off x="2764" y="839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Line 7"/>
            <p:cNvSpPr>
              <a:spLocks noChangeShapeType="1"/>
            </p:cNvSpPr>
            <p:nvPr/>
          </p:nvSpPr>
          <p:spPr bwMode="auto">
            <a:xfrm>
              <a:off x="3547" y="839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1" name="Oval 8"/>
            <p:cNvSpPr>
              <a:spLocks noChangeArrowheads="1"/>
            </p:cNvSpPr>
            <p:nvPr/>
          </p:nvSpPr>
          <p:spPr bwMode="auto">
            <a:xfrm>
              <a:off x="3310" y="1093"/>
              <a:ext cx="460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92" name="Line 9"/>
            <p:cNvSpPr>
              <a:spLocks noChangeShapeType="1"/>
            </p:cNvSpPr>
            <p:nvPr/>
          </p:nvSpPr>
          <p:spPr bwMode="auto">
            <a:xfrm>
              <a:off x="1968" y="1842"/>
              <a:ext cx="1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3" name="Line 10"/>
            <p:cNvSpPr>
              <a:spLocks noChangeShapeType="1"/>
            </p:cNvSpPr>
            <p:nvPr/>
          </p:nvSpPr>
          <p:spPr bwMode="auto">
            <a:xfrm>
              <a:off x="1968" y="839"/>
              <a:ext cx="15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4" name="Rectangle 11"/>
            <p:cNvSpPr>
              <a:spLocks noChangeArrowheads="1"/>
            </p:cNvSpPr>
            <p:nvPr/>
          </p:nvSpPr>
          <p:spPr bwMode="auto">
            <a:xfrm>
              <a:off x="2135" y="800"/>
              <a:ext cx="377" cy="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95" name="Rectangle 12"/>
            <p:cNvSpPr>
              <a:spLocks noChangeArrowheads="1"/>
            </p:cNvSpPr>
            <p:nvPr/>
          </p:nvSpPr>
          <p:spPr bwMode="auto">
            <a:xfrm>
              <a:off x="2974" y="800"/>
              <a:ext cx="378" cy="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96" name="Rectangle 13"/>
            <p:cNvSpPr>
              <a:spLocks noChangeArrowheads="1"/>
            </p:cNvSpPr>
            <p:nvPr/>
          </p:nvSpPr>
          <p:spPr bwMode="auto">
            <a:xfrm rot="5400000">
              <a:off x="2590" y="1317"/>
              <a:ext cx="347" cy="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97" name="Text Box 14"/>
            <p:cNvSpPr txBox="1">
              <a:spLocks noChangeArrowheads="1"/>
            </p:cNvSpPr>
            <p:nvPr/>
          </p:nvSpPr>
          <p:spPr bwMode="auto">
            <a:xfrm>
              <a:off x="2216" y="845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098" name="Text Box 15"/>
            <p:cNvSpPr txBox="1">
              <a:spLocks noChangeArrowheads="1"/>
            </p:cNvSpPr>
            <p:nvPr/>
          </p:nvSpPr>
          <p:spPr bwMode="auto">
            <a:xfrm>
              <a:off x="3032" y="845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099" name="Text Box 16"/>
            <p:cNvSpPr txBox="1">
              <a:spLocks noChangeArrowheads="1"/>
            </p:cNvSpPr>
            <p:nvPr/>
          </p:nvSpPr>
          <p:spPr bwMode="auto">
            <a:xfrm>
              <a:off x="2840" y="1208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100" name="Text Box 17"/>
            <p:cNvSpPr txBox="1">
              <a:spLocks noChangeArrowheads="1"/>
            </p:cNvSpPr>
            <p:nvPr/>
          </p:nvSpPr>
          <p:spPr bwMode="auto">
            <a:xfrm>
              <a:off x="3643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_</a:t>
              </a:r>
            </a:p>
          </p:txBody>
        </p:sp>
        <p:sp>
          <p:nvSpPr>
            <p:cNvPr id="43101" name="Text Box 18"/>
            <p:cNvSpPr txBox="1">
              <a:spLocks noChangeArrowheads="1"/>
            </p:cNvSpPr>
            <p:nvPr/>
          </p:nvSpPr>
          <p:spPr bwMode="auto">
            <a:xfrm>
              <a:off x="3598" y="89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+</a:t>
              </a:r>
            </a:p>
          </p:txBody>
        </p:sp>
        <p:sp>
          <p:nvSpPr>
            <p:cNvPr id="43102" name="Oval 20"/>
            <p:cNvSpPr>
              <a:spLocks noChangeArrowheads="1"/>
            </p:cNvSpPr>
            <p:nvPr/>
          </p:nvSpPr>
          <p:spPr bwMode="auto">
            <a:xfrm>
              <a:off x="1924" y="12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103" name="Oval 21"/>
            <p:cNvSpPr>
              <a:spLocks noChangeArrowheads="1"/>
            </p:cNvSpPr>
            <p:nvPr/>
          </p:nvSpPr>
          <p:spPr bwMode="auto">
            <a:xfrm>
              <a:off x="1920" y="1463"/>
              <a:ext cx="48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104" name="Line 22"/>
            <p:cNvSpPr>
              <a:spLocks noChangeShapeType="1"/>
            </p:cNvSpPr>
            <p:nvPr/>
          </p:nvSpPr>
          <p:spPr bwMode="auto">
            <a:xfrm>
              <a:off x="1944" y="831"/>
              <a:ext cx="1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5" name="Line 23"/>
            <p:cNvSpPr>
              <a:spLocks noChangeShapeType="1"/>
            </p:cNvSpPr>
            <p:nvPr/>
          </p:nvSpPr>
          <p:spPr bwMode="auto">
            <a:xfrm flipV="1">
              <a:off x="1944" y="1511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6" name="Line 24"/>
            <p:cNvSpPr>
              <a:spLocks noChangeShapeType="1"/>
            </p:cNvSpPr>
            <p:nvPr/>
          </p:nvSpPr>
          <p:spPr bwMode="auto">
            <a:xfrm>
              <a:off x="1944" y="1284"/>
              <a:ext cx="1" cy="181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7" name="Line 25"/>
            <p:cNvSpPr>
              <a:spLocks noChangeShapeType="1"/>
            </p:cNvSpPr>
            <p:nvPr/>
          </p:nvSpPr>
          <p:spPr bwMode="auto">
            <a:xfrm flipH="1">
              <a:off x="2208" y="709"/>
              <a:ext cx="227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8" name="Line 26"/>
            <p:cNvSpPr>
              <a:spLocks noChangeShapeType="1"/>
            </p:cNvSpPr>
            <p:nvPr/>
          </p:nvSpPr>
          <p:spPr bwMode="auto">
            <a:xfrm flipH="1">
              <a:off x="3120" y="709"/>
              <a:ext cx="1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9" name="Line 27"/>
            <p:cNvSpPr>
              <a:spLocks noChangeShapeType="1"/>
            </p:cNvSpPr>
            <p:nvPr/>
          </p:nvSpPr>
          <p:spPr bwMode="auto">
            <a:xfrm>
              <a:off x="2665" y="121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2300" y="1183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I</a:t>
              </a:r>
              <a:r>
                <a:rPr lang="en-US" altLang="zh-CN" sz="2400" baseline="-25000" dirty="0"/>
                <a:t>3</a:t>
              </a:r>
              <a:r>
                <a:rPr lang="en-US" altLang="zh-CN" sz="2400" dirty="0">
                  <a:cs typeface="Times New Roman" panose="02020603050405020304" pitchFamily="18" charset="0"/>
                </a:rPr>
                <a:t>′′</a:t>
              </a:r>
              <a:endParaRPr lang="en-US" altLang="zh-CN" sz="2400" dirty="0"/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2225" y="390"/>
              <a:ext cx="3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6600FF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6600FF"/>
                  </a:solidFill>
                </a:rPr>
                <a:t>1</a:t>
              </a:r>
              <a:r>
                <a:rPr lang="en-US" altLang="zh-CN" sz="2400" dirty="0">
                  <a:solidFill>
                    <a:srgbClr val="6600FF"/>
                  </a:solidFill>
                  <a:cs typeface="Times New Roman" panose="02020603050405020304" pitchFamily="18" charset="0"/>
                </a:rPr>
                <a:t>′′</a:t>
              </a:r>
              <a:endParaRPr lang="en-US" altLang="zh-CN" sz="2400" dirty="0">
                <a:solidFill>
                  <a:srgbClr val="6600FF"/>
                </a:solidFill>
              </a:endParaRPr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3111" y="409"/>
              <a:ext cx="3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FF3300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sz="2400" dirty="0">
                  <a:solidFill>
                    <a:srgbClr val="FF3300"/>
                  </a:solidFill>
                  <a:cs typeface="Times New Roman" panose="02020603050405020304" pitchFamily="18" charset="0"/>
                </a:rPr>
                <a:t>′′</a:t>
              </a:r>
              <a:endParaRPr lang="en-US" altLang="zh-CN" sz="2400" dirty="0">
                <a:solidFill>
                  <a:srgbClr val="FF3300"/>
                </a:solidFill>
              </a:endParaRPr>
            </a:p>
          </p:txBody>
        </p:sp>
      </p:grpSp>
      <p:sp>
        <p:nvSpPr>
          <p:cNvPr id="41043" name="Text Box 83"/>
          <p:cNvSpPr txBox="1">
            <a:spLocks noChangeArrowheads="1"/>
          </p:cNvSpPr>
          <p:nvPr/>
        </p:nvSpPr>
        <p:spPr bwMode="auto">
          <a:xfrm>
            <a:off x="4356100" y="4941888"/>
            <a:ext cx="38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952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6" dur="2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4958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>
                <a:solidFill>
                  <a:srgbClr val="FF0066"/>
                </a:solidFill>
              </a:rPr>
              <a:t>　　</a:t>
            </a:r>
            <a:r>
              <a:rPr lang="en-US" altLang="zh-CN" sz="2600">
                <a:solidFill>
                  <a:srgbClr val="0000FF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600">
                <a:solidFill>
                  <a:srgbClr val="0000FF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600">
                <a:solidFill>
                  <a:srgbClr val="FF0066"/>
                </a:solidFill>
              </a:rPr>
              <a:t>　</a:t>
            </a:r>
            <a:r>
              <a:rPr lang="zh-CN" altLang="en-US" sz="2600"/>
              <a:t>把原图拆分成由 </a:t>
            </a:r>
            <a:r>
              <a:rPr lang="en-US" altLang="zh-CN" sz="2600" i="1"/>
              <a:t>E</a:t>
            </a:r>
            <a:r>
              <a:rPr lang="en-US" altLang="zh-CN" sz="2600" baseline="-25000"/>
              <a:t>1</a:t>
            </a:r>
            <a:r>
              <a:rPr lang="en-US" altLang="zh-CN" sz="2600"/>
              <a:t> </a:t>
            </a:r>
            <a:r>
              <a:rPr lang="zh-CN" altLang="en-US" sz="2600"/>
              <a:t>和 </a:t>
            </a:r>
            <a:r>
              <a:rPr lang="en-US" altLang="zh-CN" sz="2600" i="1"/>
              <a:t>E</a:t>
            </a:r>
            <a:r>
              <a:rPr lang="en-US" altLang="zh-CN" sz="2600" baseline="-25000"/>
              <a:t>2</a:t>
            </a:r>
            <a:r>
              <a:rPr lang="en-US" altLang="zh-CN" sz="2600"/>
              <a:t> </a:t>
            </a:r>
            <a:r>
              <a:rPr lang="zh-CN" altLang="en-US" sz="2600"/>
              <a:t>单独作用两个电路。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124075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2400" b="0"/>
          </a:p>
        </p:txBody>
      </p:sp>
      <p:grpSp>
        <p:nvGrpSpPr>
          <p:cNvPr id="44036" name="Group 35"/>
          <p:cNvGrpSpPr>
            <a:grpSpLocks/>
          </p:cNvGrpSpPr>
          <p:nvPr/>
        </p:nvGrpSpPr>
        <p:grpSpPr bwMode="auto">
          <a:xfrm>
            <a:off x="4919663" y="620713"/>
            <a:ext cx="3443288" cy="2312987"/>
            <a:chOff x="3444" y="708"/>
            <a:chExt cx="2169" cy="1457"/>
          </a:xfrm>
        </p:grpSpPr>
        <p:sp>
          <p:nvSpPr>
            <p:cNvPr id="44040" name="Text Box 5"/>
            <p:cNvSpPr txBox="1">
              <a:spLocks noChangeArrowheads="1"/>
            </p:cNvSpPr>
            <p:nvPr/>
          </p:nvSpPr>
          <p:spPr bwMode="auto">
            <a:xfrm>
              <a:off x="4390" y="1517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I</a:t>
              </a:r>
              <a:r>
                <a:rPr lang="en-US" altLang="zh-CN" sz="2400" baseline="-25000" dirty="0"/>
                <a:t>3</a:t>
              </a:r>
              <a:r>
                <a:rPr lang="en-US" altLang="zh-CN" sz="2400" dirty="0">
                  <a:sym typeface="Symbol" panose="05050102010706020507" pitchFamily="18" charset="2"/>
                </a:rPr>
                <a:t></a:t>
              </a:r>
              <a:endParaRPr lang="en-US" altLang="en-US" sz="2400" dirty="0">
                <a:sym typeface="Symbol" panose="05050102010706020507" pitchFamily="18" charset="2"/>
              </a:endParaRPr>
            </a:p>
          </p:txBody>
        </p:sp>
        <p:sp>
          <p:nvSpPr>
            <p:cNvPr id="44041" name="Line 7"/>
            <p:cNvSpPr>
              <a:spLocks noChangeShapeType="1"/>
            </p:cNvSpPr>
            <p:nvPr/>
          </p:nvSpPr>
          <p:spPr bwMode="auto">
            <a:xfrm>
              <a:off x="4024" y="1162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Oval 8"/>
            <p:cNvSpPr>
              <a:spLocks noChangeArrowheads="1"/>
            </p:cNvSpPr>
            <p:nvPr/>
          </p:nvSpPr>
          <p:spPr bwMode="auto">
            <a:xfrm>
              <a:off x="3878" y="1509"/>
              <a:ext cx="317" cy="3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43" name="Line 9"/>
            <p:cNvSpPr>
              <a:spLocks noChangeShapeType="1"/>
            </p:cNvSpPr>
            <p:nvPr/>
          </p:nvSpPr>
          <p:spPr bwMode="auto">
            <a:xfrm>
              <a:off x="4821" y="1161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0"/>
            <p:cNvSpPr>
              <a:spLocks noChangeShapeType="1"/>
            </p:cNvSpPr>
            <p:nvPr/>
          </p:nvSpPr>
          <p:spPr bwMode="auto">
            <a:xfrm>
              <a:off x="4024" y="2165"/>
              <a:ext cx="1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11"/>
            <p:cNvSpPr>
              <a:spLocks noChangeShapeType="1"/>
            </p:cNvSpPr>
            <p:nvPr/>
          </p:nvSpPr>
          <p:spPr bwMode="auto">
            <a:xfrm>
              <a:off x="4024" y="1162"/>
              <a:ext cx="1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Rectangle 12"/>
            <p:cNvSpPr>
              <a:spLocks noChangeArrowheads="1"/>
            </p:cNvSpPr>
            <p:nvPr/>
          </p:nvSpPr>
          <p:spPr bwMode="auto">
            <a:xfrm>
              <a:off x="4193" y="1117"/>
              <a:ext cx="377" cy="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47" name="Rectangle 13"/>
            <p:cNvSpPr>
              <a:spLocks noChangeArrowheads="1"/>
            </p:cNvSpPr>
            <p:nvPr/>
          </p:nvSpPr>
          <p:spPr bwMode="auto">
            <a:xfrm>
              <a:off x="5032" y="1117"/>
              <a:ext cx="377" cy="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48" name="Rectangle 14"/>
            <p:cNvSpPr>
              <a:spLocks noChangeArrowheads="1"/>
            </p:cNvSpPr>
            <p:nvPr/>
          </p:nvSpPr>
          <p:spPr bwMode="auto">
            <a:xfrm rot="5400000">
              <a:off x="4647" y="1635"/>
              <a:ext cx="34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49" name="Text Box 15"/>
            <p:cNvSpPr txBox="1">
              <a:spLocks noChangeArrowheads="1"/>
            </p:cNvSpPr>
            <p:nvPr/>
          </p:nvSpPr>
          <p:spPr bwMode="auto">
            <a:xfrm>
              <a:off x="4150" y="1162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bg2">
                      <a:lumMod val="50000"/>
                    </a:schemeClr>
                  </a:solidFill>
                </a:rPr>
                <a:t>20</a:t>
              </a:r>
              <a:r>
                <a:rPr lang="en-US" altLang="zh-CN" sz="1800" dirty="0">
                  <a:solidFill>
                    <a:schemeClr val="bg2">
                      <a:lumMod val="50000"/>
                    </a:schemeClr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4050" name="Text Box 16"/>
            <p:cNvSpPr txBox="1">
              <a:spLocks noChangeArrowheads="1"/>
            </p:cNvSpPr>
            <p:nvPr/>
          </p:nvSpPr>
          <p:spPr bwMode="auto">
            <a:xfrm>
              <a:off x="5057" y="1162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chemeClr val="bg2">
                      <a:lumMod val="50000"/>
                    </a:schemeClr>
                  </a:solidFill>
                </a:rPr>
                <a:t>5</a:t>
              </a:r>
              <a:r>
                <a:rPr lang="en-US" altLang="zh-CN" sz="2400" i="1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zh-CN" sz="1800">
                  <a:solidFill>
                    <a:schemeClr val="bg2">
                      <a:lumMod val="50000"/>
                    </a:schemeClr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4051" name="Text Box 17"/>
            <p:cNvSpPr txBox="1">
              <a:spLocks noChangeArrowheads="1"/>
            </p:cNvSpPr>
            <p:nvPr/>
          </p:nvSpPr>
          <p:spPr bwMode="auto">
            <a:xfrm>
              <a:off x="4830" y="1525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bg2">
                      <a:lumMod val="50000"/>
                    </a:schemeClr>
                  </a:solidFill>
                </a:rPr>
                <a:t>6 </a:t>
              </a:r>
              <a:r>
                <a:rPr lang="en-US" altLang="zh-CN" sz="1800" dirty="0">
                  <a:solidFill>
                    <a:schemeClr val="bg2">
                      <a:lumMod val="50000"/>
                    </a:schemeClr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4052" name="Text Box 18"/>
            <p:cNvSpPr txBox="1">
              <a:spLocks noChangeArrowheads="1"/>
            </p:cNvSpPr>
            <p:nvPr/>
          </p:nvSpPr>
          <p:spPr bwMode="auto">
            <a:xfrm>
              <a:off x="3497" y="1343"/>
              <a:ext cx="57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+</a:t>
              </a:r>
              <a:r>
                <a:rPr lang="en-US" altLang="zh-CN" sz="2400" b="0"/>
                <a:t>                 </a:t>
              </a:r>
              <a:endParaRPr lang="en-US" altLang="zh-CN" sz="2400" b="0">
                <a:sym typeface="宋体" panose="02010600030101010101" pitchFamily="2" charset="-122"/>
              </a:endParaRPr>
            </a:p>
          </p:txBody>
        </p:sp>
        <p:sp>
          <p:nvSpPr>
            <p:cNvPr id="44053" name="Text Box 19"/>
            <p:cNvSpPr txBox="1">
              <a:spLocks noChangeArrowheads="1"/>
            </p:cNvSpPr>
            <p:nvPr/>
          </p:nvSpPr>
          <p:spPr bwMode="auto">
            <a:xfrm>
              <a:off x="3782" y="1619"/>
              <a:ext cx="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_</a:t>
              </a:r>
            </a:p>
          </p:txBody>
        </p:sp>
        <p:sp>
          <p:nvSpPr>
            <p:cNvPr id="44054" name="Text Box 20"/>
            <p:cNvSpPr txBox="1">
              <a:spLocks noChangeArrowheads="1"/>
            </p:cNvSpPr>
            <p:nvPr/>
          </p:nvSpPr>
          <p:spPr bwMode="auto">
            <a:xfrm>
              <a:off x="3444" y="1521"/>
              <a:ext cx="5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dirty="0">
                  <a:solidFill>
                    <a:srgbClr val="6600FF"/>
                  </a:solidFill>
                </a:rPr>
                <a:t>140V</a:t>
              </a:r>
            </a:p>
          </p:txBody>
        </p:sp>
        <p:sp>
          <p:nvSpPr>
            <p:cNvPr id="44055" name="Text Box 21"/>
            <p:cNvSpPr txBox="1">
              <a:spLocks noChangeArrowheads="1"/>
            </p:cNvSpPr>
            <p:nvPr/>
          </p:nvSpPr>
          <p:spPr bwMode="auto">
            <a:xfrm>
              <a:off x="4241" y="844"/>
              <a:ext cx="1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sz="2400" b="0"/>
            </a:p>
          </p:txBody>
        </p:sp>
        <p:sp>
          <p:nvSpPr>
            <p:cNvPr id="44056" name="Oval 22"/>
            <p:cNvSpPr>
              <a:spLocks noChangeArrowheads="1"/>
            </p:cNvSpPr>
            <p:nvPr/>
          </p:nvSpPr>
          <p:spPr bwMode="auto">
            <a:xfrm>
              <a:off x="5567" y="1574"/>
              <a:ext cx="46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7" name="Oval 23"/>
            <p:cNvSpPr>
              <a:spLocks noChangeArrowheads="1"/>
            </p:cNvSpPr>
            <p:nvPr/>
          </p:nvSpPr>
          <p:spPr bwMode="auto">
            <a:xfrm>
              <a:off x="5563" y="17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8" name="Line 24"/>
            <p:cNvSpPr>
              <a:spLocks noChangeShapeType="1"/>
            </p:cNvSpPr>
            <p:nvPr/>
          </p:nvSpPr>
          <p:spPr bwMode="auto">
            <a:xfrm>
              <a:off x="5587" y="1162"/>
              <a:ext cx="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Line 25"/>
            <p:cNvSpPr>
              <a:spLocks noChangeShapeType="1"/>
            </p:cNvSpPr>
            <p:nvPr/>
          </p:nvSpPr>
          <p:spPr bwMode="auto">
            <a:xfrm flipV="1">
              <a:off x="5587" y="18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5587" y="1615"/>
              <a:ext cx="0" cy="18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4241" y="105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28"/>
            <p:cNvSpPr>
              <a:spLocks noChangeShapeType="1"/>
            </p:cNvSpPr>
            <p:nvPr/>
          </p:nvSpPr>
          <p:spPr bwMode="auto">
            <a:xfrm>
              <a:off x="5116" y="107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Text Box 29"/>
            <p:cNvSpPr txBox="1">
              <a:spLocks noChangeArrowheads="1"/>
            </p:cNvSpPr>
            <p:nvPr/>
          </p:nvSpPr>
          <p:spPr bwMode="auto">
            <a:xfrm>
              <a:off x="5057" y="708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FF3300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sz="2400" dirty="0">
                  <a:solidFill>
                    <a:srgbClr val="FF3300"/>
                  </a:solidFill>
                  <a:sym typeface="Symbol" panose="05050102010706020507" pitchFamily="18" charset="2"/>
                </a:rPr>
                <a:t></a:t>
              </a:r>
              <a:endParaRPr lang="zh-CN" altLang="en-US" sz="2400" b="0" dirty="0">
                <a:solidFill>
                  <a:srgbClr val="FF3300"/>
                </a:solidFill>
              </a:endParaRPr>
            </a:p>
          </p:txBody>
        </p:sp>
        <p:sp>
          <p:nvSpPr>
            <p:cNvPr id="44064" name="Text Box 30"/>
            <p:cNvSpPr txBox="1">
              <a:spLocks noChangeArrowheads="1"/>
            </p:cNvSpPr>
            <p:nvPr/>
          </p:nvSpPr>
          <p:spPr bwMode="auto">
            <a:xfrm>
              <a:off x="4195" y="708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6600FF"/>
                  </a:solidFill>
                </a:rPr>
                <a:t>I</a:t>
              </a:r>
              <a:r>
                <a:rPr lang="en-US" altLang="zh-CN" sz="2400" baseline="-25000">
                  <a:solidFill>
                    <a:srgbClr val="6600FF"/>
                  </a:solidFill>
                </a:rPr>
                <a:t>1</a:t>
              </a:r>
              <a:r>
                <a:rPr lang="en-US" altLang="zh-CN" sz="2400">
                  <a:solidFill>
                    <a:srgbClr val="6600FF"/>
                  </a:solidFill>
                  <a:sym typeface="Symbol" panose="05050102010706020507" pitchFamily="18" charset="2"/>
                </a:rPr>
                <a:t></a:t>
              </a:r>
              <a:endParaRPr lang="zh-CN" altLang="en-US" sz="2400" b="0"/>
            </a:p>
          </p:txBody>
        </p:sp>
        <p:sp>
          <p:nvSpPr>
            <p:cNvPr id="44065" name="Line 31"/>
            <p:cNvSpPr>
              <a:spLocks noChangeShapeType="1"/>
            </p:cNvSpPr>
            <p:nvPr/>
          </p:nvSpPr>
          <p:spPr bwMode="auto">
            <a:xfrm>
              <a:off x="4695" y="1552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32756"/>
              </p:ext>
            </p:extLst>
          </p:nvPr>
        </p:nvGraphicFramePr>
        <p:xfrm>
          <a:off x="1736926" y="3095626"/>
          <a:ext cx="4884184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07" name="Equation" r:id="rId3" imgW="2590560" imgH="622080" progId="Equation.DSMT4">
                  <p:embed/>
                </p:oleObj>
              </mc:Choice>
              <mc:Fallback>
                <p:oleObj name="Equation" r:id="rId3" imgW="25905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6926" y="3095626"/>
                        <a:ext cx="4884184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55016"/>
              </p:ext>
            </p:extLst>
          </p:nvPr>
        </p:nvGraphicFramePr>
        <p:xfrm>
          <a:off x="1734373" y="4390127"/>
          <a:ext cx="4790045" cy="82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08" name="Equation" r:id="rId5" imgW="2514600" imgH="431640" progId="Equation.DSMT4">
                  <p:embed/>
                </p:oleObj>
              </mc:Choice>
              <mc:Fallback>
                <p:oleObj name="Equation" r:id="rId5" imgW="2514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4373" y="4390127"/>
                        <a:ext cx="4790045" cy="822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9714"/>
              </p:ext>
            </p:extLst>
          </p:nvPr>
        </p:nvGraphicFramePr>
        <p:xfrm>
          <a:off x="1785608" y="5427318"/>
          <a:ext cx="4552486" cy="78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09" name="Equation" r:id="rId7" imgW="2514600" imgH="431640" progId="Equation.DSMT4">
                  <p:embed/>
                </p:oleObj>
              </mc:Choice>
              <mc:Fallback>
                <p:oleObj name="Equation" r:id="rId7" imgW="2514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5608" y="5427318"/>
                        <a:ext cx="4552486" cy="78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5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5410200" cy="800100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电阻等效变换举例：</a:t>
            </a:r>
          </a:p>
        </p:txBody>
      </p:sp>
      <p:sp>
        <p:nvSpPr>
          <p:cNvPr id="424970" name="Text Box 10"/>
          <p:cNvSpPr txBox="1">
            <a:spLocks noChangeArrowheads="1"/>
          </p:cNvSpPr>
          <p:nvPr/>
        </p:nvSpPr>
        <p:spPr bwMode="auto">
          <a:xfrm>
            <a:off x="381000" y="762000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利用串并联变换</a:t>
            </a:r>
          </a:p>
        </p:txBody>
      </p:sp>
      <p:sp>
        <p:nvSpPr>
          <p:cNvPr id="424971" name="Text Box 11"/>
          <p:cNvSpPr txBox="1">
            <a:spLocks noChangeArrowheads="1"/>
          </p:cNvSpPr>
          <p:nvPr/>
        </p:nvSpPr>
        <p:spPr bwMode="auto">
          <a:xfrm>
            <a:off x="4876800" y="808038"/>
            <a:ext cx="426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利用对称性(相同电位短接）</a:t>
            </a:r>
          </a:p>
        </p:txBody>
      </p:sp>
      <p:grpSp>
        <p:nvGrpSpPr>
          <p:cNvPr id="425027" name="Group 67"/>
          <p:cNvGrpSpPr>
            <a:grpSpLocks/>
          </p:cNvGrpSpPr>
          <p:nvPr/>
        </p:nvGrpSpPr>
        <p:grpSpPr bwMode="auto">
          <a:xfrm>
            <a:off x="381000" y="762000"/>
            <a:ext cx="8229600" cy="3856038"/>
            <a:chOff x="240" y="1891"/>
            <a:chExt cx="5184" cy="2429"/>
          </a:xfrm>
        </p:grpSpPr>
        <p:sp>
          <p:nvSpPr>
            <p:cNvPr id="424972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0" cy="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973" name="Line 13"/>
            <p:cNvSpPr>
              <a:spLocks noChangeShapeType="1"/>
            </p:cNvSpPr>
            <p:nvPr/>
          </p:nvSpPr>
          <p:spPr bwMode="auto">
            <a:xfrm>
              <a:off x="240" y="1891"/>
              <a:ext cx="5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4984" name="Group 24"/>
          <p:cNvGrpSpPr>
            <a:grpSpLocks/>
          </p:cNvGrpSpPr>
          <p:nvPr/>
        </p:nvGrpSpPr>
        <p:grpSpPr bwMode="auto">
          <a:xfrm>
            <a:off x="4724400" y="1219200"/>
            <a:ext cx="4114800" cy="3124200"/>
            <a:chOff x="2976" y="2208"/>
            <a:chExt cx="2592" cy="1929"/>
          </a:xfrm>
        </p:grpSpPr>
        <p:pic>
          <p:nvPicPr>
            <p:cNvPr id="424979" name="Picture 19" descr="图2－1－4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208"/>
              <a:ext cx="2592" cy="1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4980" name="Line 20"/>
            <p:cNvSpPr>
              <a:spLocks noChangeShapeType="1"/>
            </p:cNvSpPr>
            <p:nvPr/>
          </p:nvSpPr>
          <p:spPr bwMode="auto">
            <a:xfrm>
              <a:off x="3072" y="2592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981" name="Line 21"/>
            <p:cNvSpPr>
              <a:spLocks noChangeShapeType="1"/>
            </p:cNvSpPr>
            <p:nvPr/>
          </p:nvSpPr>
          <p:spPr bwMode="auto">
            <a:xfrm>
              <a:off x="3072" y="2688"/>
              <a:ext cx="0" cy="1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982" name="Text Box 22"/>
            <p:cNvSpPr txBox="1">
              <a:spLocks noChangeArrowheads="1"/>
            </p:cNvSpPr>
            <p:nvPr/>
          </p:nvSpPr>
          <p:spPr bwMode="auto">
            <a:xfrm>
              <a:off x="3168" y="2592"/>
              <a:ext cx="24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424983" name="Text Box 23"/>
            <p:cNvSpPr txBox="1">
              <a:spLocks noChangeArrowheads="1"/>
            </p:cNvSpPr>
            <p:nvPr/>
          </p:nvSpPr>
          <p:spPr bwMode="auto">
            <a:xfrm>
              <a:off x="3072" y="3120"/>
              <a:ext cx="33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</a:p>
          </p:txBody>
        </p:sp>
      </p:grpSp>
      <p:pic>
        <p:nvPicPr>
          <p:cNvPr id="425002" name="Picture 42" descr="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41148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5009" name="Group 49"/>
          <p:cNvGrpSpPr>
            <a:grpSpLocks/>
          </p:cNvGrpSpPr>
          <p:nvPr/>
        </p:nvGrpSpPr>
        <p:grpSpPr bwMode="auto">
          <a:xfrm>
            <a:off x="4724400" y="1219200"/>
            <a:ext cx="4114800" cy="3111500"/>
            <a:chOff x="2496" y="2158"/>
            <a:chExt cx="2592" cy="1960"/>
          </a:xfrm>
        </p:grpSpPr>
        <p:pic>
          <p:nvPicPr>
            <p:cNvPr id="425003" name="Picture 43" descr="2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2158"/>
              <a:ext cx="2592" cy="1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5007" name="Text Box 47"/>
            <p:cNvSpPr txBox="1">
              <a:spLocks noChangeArrowheads="1"/>
            </p:cNvSpPr>
            <p:nvPr/>
          </p:nvSpPr>
          <p:spPr bwMode="auto">
            <a:xfrm>
              <a:off x="4560" y="3494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1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25008" name="Text Box 48"/>
            <p:cNvSpPr txBox="1">
              <a:spLocks noChangeArrowheads="1"/>
            </p:cNvSpPr>
            <p:nvPr/>
          </p:nvSpPr>
          <p:spPr bwMode="auto">
            <a:xfrm>
              <a:off x="4560" y="2736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1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425014" name="Group 54"/>
          <p:cNvGrpSpPr>
            <a:grpSpLocks/>
          </p:cNvGrpSpPr>
          <p:nvPr/>
        </p:nvGrpSpPr>
        <p:grpSpPr bwMode="auto">
          <a:xfrm>
            <a:off x="4724400" y="1219200"/>
            <a:ext cx="4114800" cy="3111500"/>
            <a:chOff x="3168" y="24"/>
            <a:chExt cx="2592" cy="1960"/>
          </a:xfrm>
        </p:grpSpPr>
        <p:pic>
          <p:nvPicPr>
            <p:cNvPr id="425004" name="Picture 44" descr="33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4"/>
              <a:ext cx="2592" cy="1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5011" name="Text Box 51"/>
            <p:cNvSpPr txBox="1">
              <a:spLocks noChangeArrowheads="1"/>
            </p:cNvSpPr>
            <p:nvPr/>
          </p:nvSpPr>
          <p:spPr bwMode="auto">
            <a:xfrm>
              <a:off x="4128" y="576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2/3</a:t>
              </a:r>
            </a:p>
          </p:txBody>
        </p:sp>
        <p:sp>
          <p:nvSpPr>
            <p:cNvPr id="425012" name="Text Box 52"/>
            <p:cNvSpPr txBox="1">
              <a:spLocks noChangeArrowheads="1"/>
            </p:cNvSpPr>
            <p:nvPr/>
          </p:nvSpPr>
          <p:spPr bwMode="auto">
            <a:xfrm>
              <a:off x="4128" y="1344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2/3</a:t>
              </a:r>
            </a:p>
          </p:txBody>
        </p:sp>
      </p:grpSp>
      <p:grpSp>
        <p:nvGrpSpPr>
          <p:cNvPr id="425017" name="Group 57"/>
          <p:cNvGrpSpPr>
            <a:grpSpLocks/>
          </p:cNvGrpSpPr>
          <p:nvPr/>
        </p:nvGrpSpPr>
        <p:grpSpPr bwMode="auto">
          <a:xfrm>
            <a:off x="4724400" y="1219200"/>
            <a:ext cx="4114800" cy="3111500"/>
            <a:chOff x="240" y="24"/>
            <a:chExt cx="2592" cy="1960"/>
          </a:xfrm>
        </p:grpSpPr>
        <p:pic>
          <p:nvPicPr>
            <p:cNvPr id="425005" name="Picture 45" descr="44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4"/>
              <a:ext cx="2592" cy="1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5015" name="Text Box 55"/>
            <p:cNvSpPr txBox="1">
              <a:spLocks noChangeArrowheads="1"/>
            </p:cNvSpPr>
            <p:nvPr/>
          </p:nvSpPr>
          <p:spPr bwMode="auto">
            <a:xfrm>
              <a:off x="1200" y="576"/>
              <a:ext cx="5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5/3</a:t>
              </a:r>
            </a:p>
          </p:txBody>
        </p:sp>
        <p:sp>
          <p:nvSpPr>
            <p:cNvPr id="425016" name="Text Box 56"/>
            <p:cNvSpPr txBox="1">
              <a:spLocks noChangeArrowheads="1"/>
            </p:cNvSpPr>
            <p:nvPr/>
          </p:nvSpPr>
          <p:spPr bwMode="auto">
            <a:xfrm>
              <a:off x="1200" y="1344"/>
              <a:ext cx="5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5/3</a:t>
              </a:r>
            </a:p>
          </p:txBody>
        </p:sp>
      </p:grpSp>
      <p:grpSp>
        <p:nvGrpSpPr>
          <p:cNvPr id="425020" name="Group 60"/>
          <p:cNvGrpSpPr>
            <a:grpSpLocks/>
          </p:cNvGrpSpPr>
          <p:nvPr/>
        </p:nvGrpSpPr>
        <p:grpSpPr bwMode="auto">
          <a:xfrm>
            <a:off x="4724400" y="1219200"/>
            <a:ext cx="4114800" cy="3111500"/>
            <a:chOff x="2976" y="2218"/>
            <a:chExt cx="2592" cy="1960"/>
          </a:xfrm>
        </p:grpSpPr>
        <p:pic>
          <p:nvPicPr>
            <p:cNvPr id="425006" name="Picture 46" descr="55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218"/>
              <a:ext cx="2592" cy="1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5018" name="Text Box 58"/>
            <p:cNvSpPr txBox="1">
              <a:spLocks noChangeArrowheads="1"/>
            </p:cNvSpPr>
            <p:nvPr/>
          </p:nvSpPr>
          <p:spPr bwMode="auto">
            <a:xfrm>
              <a:off x="3072" y="2784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5/8</a:t>
              </a:r>
            </a:p>
          </p:txBody>
        </p:sp>
        <p:sp>
          <p:nvSpPr>
            <p:cNvPr id="425019" name="Text Box 59"/>
            <p:cNvSpPr txBox="1">
              <a:spLocks noChangeArrowheads="1"/>
            </p:cNvSpPr>
            <p:nvPr/>
          </p:nvSpPr>
          <p:spPr bwMode="auto">
            <a:xfrm>
              <a:off x="3072" y="3504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5/8</a:t>
              </a:r>
            </a:p>
          </p:txBody>
        </p:sp>
      </p:grpSp>
      <p:grpSp>
        <p:nvGrpSpPr>
          <p:cNvPr id="425034" name="Group 74"/>
          <p:cNvGrpSpPr>
            <a:grpSpLocks/>
          </p:cNvGrpSpPr>
          <p:nvPr/>
        </p:nvGrpSpPr>
        <p:grpSpPr bwMode="auto">
          <a:xfrm>
            <a:off x="76200" y="1265238"/>
            <a:ext cx="4422775" cy="3200400"/>
            <a:chOff x="48" y="1920"/>
            <a:chExt cx="2786" cy="2369"/>
          </a:xfrm>
        </p:grpSpPr>
        <p:pic>
          <p:nvPicPr>
            <p:cNvPr id="425028" name="Picture 68" descr="图2－1－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920"/>
              <a:ext cx="2786" cy="2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5029" name="Line 69"/>
            <p:cNvSpPr>
              <a:spLocks noChangeShapeType="1"/>
            </p:cNvSpPr>
            <p:nvPr/>
          </p:nvSpPr>
          <p:spPr bwMode="auto">
            <a:xfrm>
              <a:off x="240" y="2352"/>
              <a:ext cx="0" cy="141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031" name="Line 71"/>
            <p:cNvSpPr>
              <a:spLocks noChangeShapeType="1"/>
            </p:cNvSpPr>
            <p:nvPr/>
          </p:nvSpPr>
          <p:spPr bwMode="auto">
            <a:xfrm>
              <a:off x="240" y="2064"/>
              <a:ext cx="22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032" name="Text Box 72"/>
            <p:cNvSpPr txBox="1">
              <a:spLocks noChangeArrowheads="1"/>
            </p:cNvSpPr>
            <p:nvPr/>
          </p:nvSpPr>
          <p:spPr bwMode="auto">
            <a:xfrm>
              <a:off x="288" y="3007"/>
              <a:ext cx="33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</a:p>
          </p:txBody>
        </p:sp>
        <p:sp>
          <p:nvSpPr>
            <p:cNvPr id="425033" name="Text Box 73"/>
            <p:cNvSpPr txBox="1">
              <a:spLocks noChangeArrowheads="1"/>
            </p:cNvSpPr>
            <p:nvPr/>
          </p:nvSpPr>
          <p:spPr bwMode="auto">
            <a:xfrm>
              <a:off x="465" y="1920"/>
              <a:ext cx="303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</p:grpSp>
      <p:pic>
        <p:nvPicPr>
          <p:cNvPr id="425035" name="Picture 75" descr="图2－1－4-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5238"/>
            <a:ext cx="44227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036" name="Picture 76" descr="图2－1－4-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5238"/>
            <a:ext cx="44227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037" name="Picture 77" descr="图2－1－4-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265238"/>
            <a:ext cx="44227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038" name="Picture 78" descr="图2－1－4-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265238"/>
            <a:ext cx="44227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039" name="Picture 79" descr="图2－1－4-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5238"/>
            <a:ext cx="44227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040" name="Text Box 80"/>
          <p:cNvSpPr txBox="1">
            <a:spLocks noChangeArrowheads="1"/>
          </p:cNvSpPr>
          <p:nvPr/>
        </p:nvSpPr>
        <p:spPr bwMode="auto">
          <a:xfrm>
            <a:off x="688975" y="5181600"/>
            <a:ext cx="7159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b="0" dirty="0">
                <a:solidFill>
                  <a:srgbClr val="0000FF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对于相同的电源电压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电流越大</a:t>
            </a:r>
            <a:r>
              <a:rPr kumimoji="1" lang="zh-CN" altLang="en-US" b="0" dirty="0">
                <a:solidFill>
                  <a:srgbClr val="0000FF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负载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</a:t>
            </a:r>
            <a:endParaRPr kumimoji="1" lang="zh-CN" altLang="en-US" b="0" dirty="0">
              <a:solidFill>
                <a:srgbClr val="0000FF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5041" name="Text Box 81"/>
          <p:cNvSpPr txBox="1">
            <a:spLocks noChangeArrowheads="1"/>
          </p:cNvSpPr>
          <p:nvPr/>
        </p:nvSpPr>
        <p:spPr bwMode="auto">
          <a:xfrm>
            <a:off x="688975" y="5715000"/>
            <a:ext cx="6835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电阻串联，电阻增大，负载减小</a:t>
            </a:r>
          </a:p>
        </p:txBody>
      </p:sp>
      <p:sp>
        <p:nvSpPr>
          <p:cNvPr id="425042" name="Text Box 82"/>
          <p:cNvSpPr txBox="1">
            <a:spLocks noChangeArrowheads="1"/>
          </p:cNvSpPr>
          <p:nvPr/>
        </p:nvSpPr>
        <p:spPr bwMode="auto">
          <a:xfrm>
            <a:off x="738188" y="6172200"/>
            <a:ext cx="6351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电阻并联，电阻减小，负载增大</a:t>
            </a:r>
          </a:p>
        </p:txBody>
      </p:sp>
      <p:sp>
        <p:nvSpPr>
          <p:cNvPr id="425043" name="Text Box 83"/>
          <p:cNvSpPr txBox="1">
            <a:spLocks noChangeArrowheads="1"/>
          </p:cNvSpPr>
          <p:nvPr/>
        </p:nvSpPr>
        <p:spPr bwMode="auto">
          <a:xfrm>
            <a:off x="76200" y="4648200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0" dirty="0">
                <a:latin typeface="Tahoma" panose="020B0604030504040204" pitchFamily="34" charset="0"/>
                <a:ea typeface="微软雅黑" panose="020B0503020204020204" pitchFamily="34" charset="-122"/>
              </a:rPr>
              <a:t>注意：</a:t>
            </a:r>
          </a:p>
        </p:txBody>
      </p:sp>
      <p:sp>
        <p:nvSpPr>
          <p:cNvPr id="425045" name="AutoShape 8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5046" name="AutoShape 8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5047" name="AutoShape 8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2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4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2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0" grpId="0" autoUpdateAnimBg="0"/>
      <p:bldP spid="424971" grpId="0" autoUpdateAnimBg="0"/>
      <p:bldP spid="425040" grpId="0" autoUpdateAnimBg="0"/>
      <p:bldP spid="425041" grpId="0" autoUpdateAnimBg="0"/>
      <p:bldP spid="425042" grpId="0" autoUpdateAnimBg="0"/>
      <p:bldP spid="42504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78213"/>
              </p:ext>
            </p:extLst>
          </p:nvPr>
        </p:nvGraphicFramePr>
        <p:xfrm>
          <a:off x="1561847" y="3279638"/>
          <a:ext cx="445650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9" name="Equation" r:id="rId3" imgW="2603160" imgH="622080" progId="Equation.DSMT4">
                  <p:embed/>
                </p:oleObj>
              </mc:Choice>
              <mc:Fallback>
                <p:oleObj name="Equation" r:id="rId3" imgW="26031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1847" y="3279638"/>
                        <a:ext cx="4456503" cy="106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111811"/>
              </p:ext>
            </p:extLst>
          </p:nvPr>
        </p:nvGraphicFramePr>
        <p:xfrm>
          <a:off x="1483623" y="4472337"/>
          <a:ext cx="4652754" cy="77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0" name="Equation" r:id="rId5" imgW="2590560" imgH="431640" progId="Equation.DSMT4">
                  <p:embed/>
                </p:oleObj>
              </mc:Choice>
              <mc:Fallback>
                <p:oleObj name="Equation" r:id="rId5" imgW="2590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3623" y="4472337"/>
                        <a:ext cx="4652754" cy="775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0603"/>
              </p:ext>
            </p:extLst>
          </p:nvPr>
        </p:nvGraphicFramePr>
        <p:xfrm>
          <a:off x="1453739" y="5375282"/>
          <a:ext cx="4931186" cy="82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1" name="Equation" r:id="rId7" imgW="2577960" imgH="431640" progId="Equation.DSMT4">
                  <p:embed/>
                </p:oleObj>
              </mc:Choice>
              <mc:Fallback>
                <p:oleObj name="Equation" r:id="rId7" imgW="2577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3739" y="5375282"/>
                        <a:ext cx="4931186" cy="82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3106737" y="439238"/>
            <a:ext cx="3736975" cy="2305051"/>
            <a:chOff x="1920" y="390"/>
            <a:chExt cx="2354" cy="1452"/>
          </a:xfrm>
        </p:grpSpPr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3770" y="1208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6600FF"/>
                  </a:solidFill>
                </a:rPr>
                <a:t>90V</a:t>
              </a: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>
              <a:off x="2764" y="839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3547" y="839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310" y="1093"/>
              <a:ext cx="460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968" y="1842"/>
              <a:ext cx="1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1968" y="839"/>
              <a:ext cx="15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135" y="800"/>
              <a:ext cx="377" cy="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974" y="800"/>
              <a:ext cx="378" cy="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 rot="5400000">
              <a:off x="2590" y="1317"/>
              <a:ext cx="347" cy="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2110" y="845"/>
              <a:ext cx="4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bg2">
                      <a:lumMod val="50000"/>
                    </a:schemeClr>
                  </a:solidFill>
                </a:rPr>
                <a:t>20</a:t>
              </a:r>
              <a:r>
                <a:rPr lang="el-GR" altLang="zh-CN" sz="2400" dirty="0">
                  <a:solidFill>
                    <a:schemeClr val="bg2">
                      <a:lumMod val="50000"/>
                    </a:schemeClr>
                  </a:solidFill>
                </a:rPr>
                <a:t>Ω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3032" y="845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bg2">
                      <a:lumMod val="50000"/>
                    </a:schemeClr>
                  </a:solidFill>
                </a:rPr>
                <a:t>5</a:t>
              </a:r>
              <a:r>
                <a:rPr lang="el-GR" altLang="zh-CN" sz="2400" dirty="0">
                  <a:solidFill>
                    <a:schemeClr val="bg2">
                      <a:lumMod val="50000"/>
                    </a:schemeClr>
                  </a:solidFill>
                </a:rPr>
                <a:t>Ω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791" y="1200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bg2">
                      <a:lumMod val="50000"/>
                    </a:schemeClr>
                  </a:solidFill>
                </a:rPr>
                <a:t>6</a:t>
              </a:r>
              <a:r>
                <a:rPr lang="el-GR" altLang="zh-CN" sz="2400" dirty="0">
                  <a:solidFill>
                    <a:schemeClr val="bg2">
                      <a:lumMod val="50000"/>
                    </a:schemeClr>
                  </a:solidFill>
                </a:rPr>
                <a:t>Ω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3643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_</a:t>
              </a: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3598" y="89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+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924" y="12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920" y="1463"/>
              <a:ext cx="48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1944" y="831"/>
              <a:ext cx="1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 flipV="1">
              <a:off x="1944" y="1511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1944" y="1284"/>
              <a:ext cx="1" cy="181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flipH="1">
              <a:off x="2208" y="709"/>
              <a:ext cx="227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 flipH="1">
              <a:off x="3120" y="709"/>
              <a:ext cx="1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2665" y="121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2300" y="1183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I</a:t>
              </a:r>
              <a:r>
                <a:rPr lang="en-US" altLang="zh-CN" sz="2400" baseline="-25000" dirty="0"/>
                <a:t>3</a:t>
              </a:r>
              <a:r>
                <a:rPr lang="en-US" altLang="zh-CN" sz="2400" dirty="0">
                  <a:cs typeface="Times New Roman" panose="02020603050405020304" pitchFamily="18" charset="0"/>
                </a:rPr>
                <a:t>′′</a:t>
              </a:r>
              <a:endParaRPr lang="en-US" altLang="zh-CN" sz="2400" dirty="0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2225" y="390"/>
              <a:ext cx="3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6600FF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6600FF"/>
                  </a:solidFill>
                </a:rPr>
                <a:t>1</a:t>
              </a:r>
              <a:r>
                <a:rPr lang="en-US" altLang="zh-CN" sz="2400" dirty="0">
                  <a:solidFill>
                    <a:srgbClr val="6600FF"/>
                  </a:solidFill>
                  <a:cs typeface="Times New Roman" panose="02020603050405020304" pitchFamily="18" charset="0"/>
                </a:rPr>
                <a:t>′′</a:t>
              </a:r>
              <a:endParaRPr lang="en-US" altLang="zh-CN" sz="2400" dirty="0">
                <a:solidFill>
                  <a:srgbClr val="6600FF"/>
                </a:solidFill>
              </a:endParaRPr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3111" y="409"/>
              <a:ext cx="3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FF3300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sz="2400" dirty="0">
                  <a:solidFill>
                    <a:srgbClr val="FF3300"/>
                  </a:solidFill>
                  <a:cs typeface="Times New Roman" panose="02020603050405020304" pitchFamily="18" charset="0"/>
                </a:rPr>
                <a:t>′′</a:t>
              </a:r>
              <a:endParaRPr lang="en-US" altLang="zh-CN" sz="2400" dirty="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7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5" name="Text Box 59"/>
          <p:cNvSpPr txBox="1">
            <a:spLocks noChangeArrowheads="1"/>
          </p:cNvSpPr>
          <p:nvPr/>
        </p:nvSpPr>
        <p:spPr bwMode="auto">
          <a:xfrm>
            <a:off x="685800" y="4869160"/>
            <a:ext cx="1447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600" dirty="0"/>
              <a:t>所以</a:t>
            </a:r>
          </a:p>
        </p:txBody>
      </p:sp>
      <p:grpSp>
        <p:nvGrpSpPr>
          <p:cNvPr id="59" name="Group 35"/>
          <p:cNvGrpSpPr>
            <a:grpSpLocks/>
          </p:cNvGrpSpPr>
          <p:nvPr/>
        </p:nvGrpSpPr>
        <p:grpSpPr bwMode="auto">
          <a:xfrm>
            <a:off x="386687" y="2147145"/>
            <a:ext cx="3359150" cy="2312988"/>
            <a:chOff x="3497" y="708"/>
            <a:chExt cx="2116" cy="1457"/>
          </a:xfrm>
        </p:grpSpPr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4418" y="1517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I</a:t>
              </a:r>
              <a:r>
                <a:rPr lang="en-US" altLang="zh-CN" sz="2400" baseline="-25000" dirty="0"/>
                <a:t>3</a:t>
              </a:r>
              <a:r>
                <a:rPr lang="en-US" altLang="zh-CN" sz="2400" dirty="0">
                  <a:sym typeface="Symbol" panose="05050102010706020507" pitchFamily="18" charset="2"/>
                </a:rPr>
                <a:t></a:t>
              </a:r>
              <a:endParaRPr lang="en-US" altLang="en-US" sz="2400" dirty="0">
                <a:sym typeface="Symbol" panose="05050102010706020507" pitchFamily="18" charset="2"/>
              </a:endParaRPr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4024" y="1162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Oval 8"/>
            <p:cNvSpPr>
              <a:spLocks noChangeArrowheads="1"/>
            </p:cNvSpPr>
            <p:nvPr/>
          </p:nvSpPr>
          <p:spPr bwMode="auto">
            <a:xfrm>
              <a:off x="3878" y="1509"/>
              <a:ext cx="317" cy="3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4821" y="1161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4024" y="2165"/>
              <a:ext cx="1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4024" y="1162"/>
              <a:ext cx="1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4193" y="1117"/>
              <a:ext cx="377" cy="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5032" y="1117"/>
              <a:ext cx="377" cy="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 rot="5400000">
              <a:off x="4647" y="1635"/>
              <a:ext cx="34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Text Box 15"/>
            <p:cNvSpPr txBox="1">
              <a:spLocks noChangeArrowheads="1"/>
            </p:cNvSpPr>
            <p:nvPr/>
          </p:nvSpPr>
          <p:spPr bwMode="auto">
            <a:xfrm>
              <a:off x="4242" y="1170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5057" y="1162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1" name="Text Box 17"/>
            <p:cNvSpPr txBox="1">
              <a:spLocks noChangeArrowheads="1"/>
            </p:cNvSpPr>
            <p:nvPr/>
          </p:nvSpPr>
          <p:spPr bwMode="auto">
            <a:xfrm>
              <a:off x="4830" y="1525"/>
              <a:ext cx="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497" y="1343"/>
              <a:ext cx="57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+</a:t>
              </a:r>
              <a:r>
                <a:rPr lang="en-US" altLang="zh-CN" sz="2400" b="0"/>
                <a:t>                 </a:t>
              </a:r>
              <a:endParaRPr lang="en-US" altLang="zh-CN" sz="2400" b="0">
                <a:sym typeface="宋体" panose="02010600030101010101" pitchFamily="2" charset="-122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3783" y="1677"/>
              <a:ext cx="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_</a:t>
              </a:r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3561" y="1500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0" dirty="0"/>
                <a:t> </a:t>
              </a:r>
              <a:r>
                <a:rPr lang="en-US" altLang="zh-CN" sz="2400" i="1" dirty="0">
                  <a:solidFill>
                    <a:srgbClr val="6600FF"/>
                  </a:solidFill>
                </a:rPr>
                <a:t>E</a:t>
              </a:r>
              <a:r>
                <a:rPr lang="en-US" altLang="zh-CN" sz="2400" baseline="-25000" dirty="0">
                  <a:solidFill>
                    <a:srgbClr val="6600FF"/>
                  </a:solidFill>
                </a:rPr>
                <a:t>1</a:t>
              </a:r>
              <a:endParaRPr lang="en-US" altLang="zh-CN" sz="2400" dirty="0">
                <a:solidFill>
                  <a:srgbClr val="6600FF"/>
                </a:solidFill>
              </a:endParaRPr>
            </a:p>
          </p:txBody>
        </p:sp>
        <p:sp>
          <p:nvSpPr>
            <p:cNvPr id="75" name="Text Box 21"/>
            <p:cNvSpPr txBox="1">
              <a:spLocks noChangeArrowheads="1"/>
            </p:cNvSpPr>
            <p:nvPr/>
          </p:nvSpPr>
          <p:spPr bwMode="auto">
            <a:xfrm>
              <a:off x="4241" y="844"/>
              <a:ext cx="1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sz="2400" b="0"/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5567" y="1574"/>
              <a:ext cx="46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Oval 23"/>
            <p:cNvSpPr>
              <a:spLocks noChangeArrowheads="1"/>
            </p:cNvSpPr>
            <p:nvPr/>
          </p:nvSpPr>
          <p:spPr bwMode="auto">
            <a:xfrm>
              <a:off x="5563" y="17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>
              <a:off x="5587" y="1162"/>
              <a:ext cx="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"/>
            <p:cNvSpPr>
              <a:spLocks noChangeShapeType="1"/>
            </p:cNvSpPr>
            <p:nvPr/>
          </p:nvSpPr>
          <p:spPr bwMode="auto">
            <a:xfrm flipV="1">
              <a:off x="5587" y="18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>
              <a:off x="5587" y="1615"/>
              <a:ext cx="0" cy="18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4270" y="1052"/>
              <a:ext cx="226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5090" y="1052"/>
              <a:ext cx="2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5057" y="708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FF3300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sz="2400" dirty="0">
                  <a:solidFill>
                    <a:srgbClr val="FF3300"/>
                  </a:solidFill>
                  <a:sym typeface="Symbol" panose="05050102010706020507" pitchFamily="18" charset="2"/>
                </a:rPr>
                <a:t></a:t>
              </a:r>
              <a:endParaRPr lang="zh-CN" altLang="en-US" sz="2400" b="0" dirty="0">
                <a:solidFill>
                  <a:srgbClr val="FF3300"/>
                </a:solidFill>
              </a:endParaRPr>
            </a:p>
          </p:txBody>
        </p: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4195" y="708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6600FF"/>
                  </a:solidFill>
                </a:rPr>
                <a:t>I</a:t>
              </a:r>
              <a:r>
                <a:rPr lang="en-US" altLang="zh-CN" sz="2400" baseline="-25000">
                  <a:solidFill>
                    <a:srgbClr val="6600FF"/>
                  </a:solidFill>
                </a:rPr>
                <a:t>1</a:t>
              </a:r>
              <a:r>
                <a:rPr lang="en-US" altLang="zh-CN" sz="2400">
                  <a:solidFill>
                    <a:srgbClr val="6600FF"/>
                  </a:solidFill>
                  <a:sym typeface="Symbol" panose="05050102010706020507" pitchFamily="18" charset="2"/>
                </a:rPr>
                <a:t></a:t>
              </a:r>
              <a:endParaRPr lang="zh-CN" altLang="en-US" sz="2400" b="0"/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4713" y="156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" name="Group 46"/>
          <p:cNvGrpSpPr>
            <a:grpSpLocks/>
          </p:cNvGrpSpPr>
          <p:nvPr/>
        </p:nvGrpSpPr>
        <p:grpSpPr bwMode="auto">
          <a:xfrm>
            <a:off x="4935469" y="2132856"/>
            <a:ext cx="3536950" cy="2305051"/>
            <a:chOff x="1920" y="390"/>
            <a:chExt cx="2228" cy="1452"/>
          </a:xfrm>
        </p:grpSpPr>
        <p:sp>
          <p:nvSpPr>
            <p:cNvPr id="87" name="Text Box 19"/>
            <p:cNvSpPr txBox="1">
              <a:spLocks noChangeArrowheads="1"/>
            </p:cNvSpPr>
            <p:nvPr/>
          </p:nvSpPr>
          <p:spPr bwMode="auto">
            <a:xfrm>
              <a:off x="3770" y="1208"/>
              <a:ext cx="3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6600FF"/>
                  </a:solidFill>
                </a:rPr>
                <a:t>E</a:t>
              </a:r>
              <a:r>
                <a:rPr lang="en-US" altLang="zh-CN" sz="2400" baseline="-25000" dirty="0">
                  <a:solidFill>
                    <a:srgbClr val="6600FF"/>
                  </a:solidFill>
                </a:rPr>
                <a:t>2</a:t>
              </a:r>
              <a:endParaRPr lang="en-US" altLang="zh-CN" sz="2400" dirty="0">
                <a:solidFill>
                  <a:srgbClr val="6600FF"/>
                </a:solidFill>
              </a:endParaRPr>
            </a:p>
          </p:txBody>
        </p:sp>
        <p:sp>
          <p:nvSpPr>
            <p:cNvPr id="88" name="Line 6"/>
            <p:cNvSpPr>
              <a:spLocks noChangeShapeType="1"/>
            </p:cNvSpPr>
            <p:nvPr/>
          </p:nvSpPr>
          <p:spPr bwMode="auto">
            <a:xfrm>
              <a:off x="2764" y="839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>
              <a:off x="3547" y="839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3310" y="1093"/>
              <a:ext cx="460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Line 9"/>
            <p:cNvSpPr>
              <a:spLocks noChangeShapeType="1"/>
            </p:cNvSpPr>
            <p:nvPr/>
          </p:nvSpPr>
          <p:spPr bwMode="auto">
            <a:xfrm>
              <a:off x="1968" y="1842"/>
              <a:ext cx="1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1968" y="839"/>
              <a:ext cx="15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2135" y="800"/>
              <a:ext cx="377" cy="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2974" y="800"/>
              <a:ext cx="378" cy="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 rot="5400000">
              <a:off x="2590" y="1317"/>
              <a:ext cx="347" cy="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Text Box 14"/>
            <p:cNvSpPr txBox="1">
              <a:spLocks noChangeArrowheads="1"/>
            </p:cNvSpPr>
            <p:nvPr/>
          </p:nvSpPr>
          <p:spPr bwMode="auto">
            <a:xfrm>
              <a:off x="2216" y="845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Text Box 15"/>
            <p:cNvSpPr txBox="1">
              <a:spLocks noChangeArrowheads="1"/>
            </p:cNvSpPr>
            <p:nvPr/>
          </p:nvSpPr>
          <p:spPr bwMode="auto">
            <a:xfrm>
              <a:off x="3032" y="845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8" name="Text Box 16"/>
            <p:cNvSpPr txBox="1">
              <a:spLocks noChangeArrowheads="1"/>
            </p:cNvSpPr>
            <p:nvPr/>
          </p:nvSpPr>
          <p:spPr bwMode="auto">
            <a:xfrm>
              <a:off x="2840" y="1208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en-US" altLang="zh-CN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9" name="Text Box 17"/>
            <p:cNvSpPr txBox="1">
              <a:spLocks noChangeArrowheads="1"/>
            </p:cNvSpPr>
            <p:nvPr/>
          </p:nvSpPr>
          <p:spPr bwMode="auto">
            <a:xfrm>
              <a:off x="3643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_</a:t>
              </a:r>
            </a:p>
          </p:txBody>
        </p:sp>
        <p:sp>
          <p:nvSpPr>
            <p:cNvPr id="100" name="Text Box 18"/>
            <p:cNvSpPr txBox="1">
              <a:spLocks noChangeArrowheads="1"/>
            </p:cNvSpPr>
            <p:nvPr/>
          </p:nvSpPr>
          <p:spPr bwMode="auto">
            <a:xfrm>
              <a:off x="3598" y="89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FF0066"/>
                  </a:solidFill>
                </a:rPr>
                <a:t>+</a:t>
              </a:r>
            </a:p>
          </p:txBody>
        </p:sp>
        <p:sp>
          <p:nvSpPr>
            <p:cNvPr id="101" name="Oval 20"/>
            <p:cNvSpPr>
              <a:spLocks noChangeArrowheads="1"/>
            </p:cNvSpPr>
            <p:nvPr/>
          </p:nvSpPr>
          <p:spPr bwMode="auto">
            <a:xfrm>
              <a:off x="1924" y="12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Oval 21"/>
            <p:cNvSpPr>
              <a:spLocks noChangeArrowheads="1"/>
            </p:cNvSpPr>
            <p:nvPr/>
          </p:nvSpPr>
          <p:spPr bwMode="auto">
            <a:xfrm>
              <a:off x="1920" y="1463"/>
              <a:ext cx="48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Line 22"/>
            <p:cNvSpPr>
              <a:spLocks noChangeShapeType="1"/>
            </p:cNvSpPr>
            <p:nvPr/>
          </p:nvSpPr>
          <p:spPr bwMode="auto">
            <a:xfrm>
              <a:off x="1944" y="831"/>
              <a:ext cx="1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3"/>
            <p:cNvSpPr>
              <a:spLocks noChangeShapeType="1"/>
            </p:cNvSpPr>
            <p:nvPr/>
          </p:nvSpPr>
          <p:spPr bwMode="auto">
            <a:xfrm flipV="1">
              <a:off x="1944" y="1511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4"/>
            <p:cNvSpPr>
              <a:spLocks noChangeShapeType="1"/>
            </p:cNvSpPr>
            <p:nvPr/>
          </p:nvSpPr>
          <p:spPr bwMode="auto">
            <a:xfrm>
              <a:off x="1944" y="1284"/>
              <a:ext cx="1" cy="181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5"/>
            <p:cNvSpPr>
              <a:spLocks noChangeShapeType="1"/>
            </p:cNvSpPr>
            <p:nvPr/>
          </p:nvSpPr>
          <p:spPr bwMode="auto">
            <a:xfrm flipH="1">
              <a:off x="2208" y="709"/>
              <a:ext cx="227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6"/>
            <p:cNvSpPr>
              <a:spLocks noChangeShapeType="1"/>
            </p:cNvSpPr>
            <p:nvPr/>
          </p:nvSpPr>
          <p:spPr bwMode="auto">
            <a:xfrm flipH="1">
              <a:off x="3120" y="709"/>
              <a:ext cx="1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2665" y="121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2300" y="1183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I</a:t>
              </a:r>
              <a:r>
                <a:rPr lang="en-US" altLang="zh-CN" sz="2400" baseline="-25000" dirty="0"/>
                <a:t>3</a:t>
              </a:r>
              <a:r>
                <a:rPr lang="en-US" altLang="zh-CN" sz="2400" dirty="0">
                  <a:cs typeface="Times New Roman" panose="02020603050405020304" pitchFamily="18" charset="0"/>
                </a:rPr>
                <a:t>′′</a:t>
              </a:r>
              <a:endParaRPr lang="en-US" altLang="zh-CN" sz="2400" dirty="0"/>
            </a:p>
          </p:txBody>
        </p:sp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2225" y="390"/>
              <a:ext cx="3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6600FF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6600FF"/>
                  </a:solidFill>
                </a:rPr>
                <a:t>1</a:t>
              </a:r>
              <a:r>
                <a:rPr lang="en-US" altLang="zh-CN" sz="2400" dirty="0">
                  <a:solidFill>
                    <a:srgbClr val="6600FF"/>
                  </a:solidFill>
                  <a:cs typeface="Times New Roman" panose="02020603050405020304" pitchFamily="18" charset="0"/>
                </a:rPr>
                <a:t>′′</a:t>
              </a:r>
              <a:endParaRPr lang="en-US" altLang="zh-CN" sz="2400" dirty="0">
                <a:solidFill>
                  <a:srgbClr val="6600FF"/>
                </a:solidFill>
              </a:endParaRPr>
            </a:p>
          </p:txBody>
        </p:sp>
        <p:sp>
          <p:nvSpPr>
            <p:cNvPr id="111" name="Text Box 19"/>
            <p:cNvSpPr txBox="1">
              <a:spLocks noChangeArrowheads="1"/>
            </p:cNvSpPr>
            <p:nvPr/>
          </p:nvSpPr>
          <p:spPr bwMode="auto">
            <a:xfrm>
              <a:off x="3111" y="409"/>
              <a:ext cx="3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FF3300"/>
                  </a:solidFill>
                </a:rPr>
                <a:t>I</a:t>
              </a:r>
              <a:r>
                <a:rPr lang="en-US" altLang="zh-CN" sz="2400" baseline="-25000" dirty="0">
                  <a:solidFill>
                    <a:srgbClr val="FF3300"/>
                  </a:solidFill>
                </a:rPr>
                <a:t>2</a:t>
              </a:r>
              <a:r>
                <a:rPr lang="en-US" altLang="zh-CN" sz="2400" dirty="0">
                  <a:solidFill>
                    <a:srgbClr val="FF3300"/>
                  </a:solidFill>
                  <a:cs typeface="Times New Roman" panose="02020603050405020304" pitchFamily="18" charset="0"/>
                </a:rPr>
                <a:t>′′</a:t>
              </a:r>
              <a:endParaRPr lang="en-US" altLang="zh-CN" sz="2400" dirty="0">
                <a:solidFill>
                  <a:srgbClr val="FF3300"/>
                </a:solidFill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40386"/>
              </p:ext>
            </p:extLst>
          </p:nvPr>
        </p:nvGraphicFramePr>
        <p:xfrm>
          <a:off x="2308349" y="4869160"/>
          <a:ext cx="5098706" cy="51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3" name="Equation" r:id="rId3" imgW="2247840" imgH="228600" progId="Equation.DSMT4">
                  <p:embed/>
                </p:oleObj>
              </mc:Choice>
              <mc:Fallback>
                <p:oleObj name="Equation" r:id="rId3" imgW="2247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8349" y="4869160"/>
                        <a:ext cx="5098706" cy="51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179321"/>
              </p:ext>
            </p:extLst>
          </p:nvPr>
        </p:nvGraphicFramePr>
        <p:xfrm>
          <a:off x="2252804" y="5515255"/>
          <a:ext cx="4920887" cy="49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4" name="Equation" r:id="rId5" imgW="2286000" imgH="228600" progId="Equation.DSMT4">
                  <p:embed/>
                </p:oleObj>
              </mc:Choice>
              <mc:Fallback>
                <p:oleObj name="Equation" r:id="rId5" imgW="228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2804" y="5515255"/>
                        <a:ext cx="4920887" cy="492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173880"/>
              </p:ext>
            </p:extLst>
          </p:nvPr>
        </p:nvGraphicFramePr>
        <p:xfrm>
          <a:off x="2218096" y="6153447"/>
          <a:ext cx="5306232" cy="51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5" name="Equation" r:id="rId7" imgW="2349360" imgH="228600" progId="Equation.DSMT4">
                  <p:embed/>
                </p:oleObj>
              </mc:Choice>
              <mc:Fallback>
                <p:oleObj name="Equation" r:id="rId7" imgW="234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8096" y="6153447"/>
                        <a:ext cx="5306232" cy="51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133600" y="-1847"/>
            <a:ext cx="4811713" cy="2178358"/>
            <a:chOff x="1034893" y="3318949"/>
            <a:chExt cx="4811713" cy="2178358"/>
          </a:xfrm>
        </p:grpSpPr>
        <p:sp>
          <p:nvSpPr>
            <p:cNvPr id="7" name="矩形 6"/>
            <p:cNvSpPr/>
            <p:nvPr/>
          </p:nvSpPr>
          <p:spPr>
            <a:xfrm>
              <a:off x="1067691" y="3358014"/>
              <a:ext cx="4685341" cy="21392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6" name="Group 51"/>
            <p:cNvGrpSpPr>
              <a:grpSpLocks/>
            </p:cNvGrpSpPr>
            <p:nvPr/>
          </p:nvGrpSpPr>
          <p:grpSpPr bwMode="auto">
            <a:xfrm>
              <a:off x="1034893" y="3318949"/>
              <a:ext cx="4811713" cy="2032000"/>
              <a:chOff x="2729" y="1842"/>
              <a:chExt cx="3031" cy="1280"/>
            </a:xfrm>
          </p:grpSpPr>
          <p:sp>
            <p:nvSpPr>
              <p:cNvPr id="137" name="Text Box 20"/>
              <p:cNvSpPr txBox="1">
                <a:spLocks noChangeArrowheads="1"/>
              </p:cNvSpPr>
              <p:nvPr/>
            </p:nvSpPr>
            <p:spPr bwMode="auto">
              <a:xfrm>
                <a:off x="3756" y="2205"/>
                <a:ext cx="5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 dirty="0">
                    <a:solidFill>
                      <a:srgbClr val="6600FF"/>
                    </a:solidFill>
                  </a:rPr>
                  <a:t>I</a:t>
                </a:r>
                <a:r>
                  <a:rPr lang="en-US" altLang="zh-CN" sz="2400" baseline="-25000" dirty="0">
                    <a:solidFill>
                      <a:srgbClr val="6600FF"/>
                    </a:solidFill>
                  </a:rPr>
                  <a:t>1</a:t>
                </a:r>
              </a:p>
            </p:txBody>
          </p:sp>
          <p:sp>
            <p:nvSpPr>
              <p:cNvPr id="138" name="Text Box 21"/>
              <p:cNvSpPr txBox="1">
                <a:spLocks noChangeArrowheads="1"/>
              </p:cNvSpPr>
              <p:nvPr/>
            </p:nvSpPr>
            <p:spPr bwMode="auto">
              <a:xfrm>
                <a:off x="4604" y="2205"/>
                <a:ext cx="4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 dirty="0">
                    <a:solidFill>
                      <a:srgbClr val="FF3300"/>
                    </a:solidFill>
                  </a:rPr>
                  <a:t>I</a:t>
                </a:r>
                <a:r>
                  <a:rPr lang="en-US" altLang="zh-CN" sz="2400" baseline="-25000" dirty="0">
                    <a:solidFill>
                      <a:srgbClr val="FF3300"/>
                    </a:solidFill>
                  </a:rPr>
                  <a:t>2</a:t>
                </a:r>
                <a:endParaRPr lang="en-US" altLang="zh-CN" sz="2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139" name="Line 33"/>
              <p:cNvSpPr>
                <a:spLocks noChangeShapeType="1"/>
              </p:cNvSpPr>
              <p:nvPr/>
            </p:nvSpPr>
            <p:spPr bwMode="auto">
              <a:xfrm>
                <a:off x="3696" y="2251"/>
                <a:ext cx="373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40" name="Line 34"/>
              <p:cNvSpPr>
                <a:spLocks noChangeShapeType="1"/>
              </p:cNvSpPr>
              <p:nvPr/>
            </p:nvSpPr>
            <p:spPr bwMode="auto">
              <a:xfrm flipH="1">
                <a:off x="4558" y="2251"/>
                <a:ext cx="31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1" name="Group 6"/>
              <p:cNvGrpSpPr>
                <a:grpSpLocks/>
              </p:cNvGrpSpPr>
              <p:nvPr/>
            </p:nvGrpSpPr>
            <p:grpSpPr bwMode="auto">
              <a:xfrm>
                <a:off x="2729" y="1842"/>
                <a:ext cx="3031" cy="1280"/>
                <a:chOff x="58" y="-30"/>
                <a:chExt cx="7578" cy="3892"/>
              </a:xfrm>
            </p:grpSpPr>
            <p:sp>
              <p:nvSpPr>
                <p:cNvPr id="1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65" y="1438"/>
                  <a:ext cx="563" cy="8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+</a:t>
                  </a:r>
                </a:p>
              </p:txBody>
            </p:sp>
            <p:sp>
              <p:nvSpPr>
                <p:cNvPr id="14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95" y="2098"/>
                  <a:ext cx="530" cy="8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_</a:t>
                  </a:r>
                </a:p>
              </p:txBody>
            </p:sp>
            <p:sp>
              <p:nvSpPr>
                <p:cNvPr id="144" name="Oval 9"/>
                <p:cNvSpPr>
                  <a:spLocks noChangeArrowheads="1"/>
                </p:cNvSpPr>
                <p:nvPr/>
              </p:nvSpPr>
              <p:spPr bwMode="auto">
                <a:xfrm>
                  <a:off x="1634" y="2032"/>
                  <a:ext cx="720" cy="72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5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1" y="862"/>
                  <a:ext cx="2010" cy="30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6" name="Rectangle 11"/>
                <p:cNvSpPr>
                  <a:spLocks noChangeArrowheads="1"/>
                </p:cNvSpPr>
                <p:nvPr/>
              </p:nvSpPr>
              <p:spPr bwMode="auto">
                <a:xfrm>
                  <a:off x="2596" y="772"/>
                  <a:ext cx="840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7" name="Rectangle 12"/>
                <p:cNvSpPr>
                  <a:spLocks noChangeArrowheads="1"/>
                </p:cNvSpPr>
                <p:nvPr/>
              </p:nvSpPr>
              <p:spPr bwMode="auto">
                <a:xfrm>
                  <a:off x="3991" y="862"/>
                  <a:ext cx="2010" cy="30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113" y="1366"/>
                  <a:ext cx="615" cy="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dirty="0"/>
                    <a:t>+</a:t>
                  </a:r>
                </a:p>
              </p:txBody>
            </p:sp>
            <p:sp>
              <p:nvSpPr>
                <p:cNvPr id="1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268" y="2521"/>
                  <a:ext cx="530" cy="8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_</a:t>
                  </a:r>
                </a:p>
              </p:txBody>
            </p:sp>
            <p:sp>
              <p:nvSpPr>
                <p:cNvPr id="150" name="Oval 15"/>
                <p:cNvSpPr>
                  <a:spLocks noChangeArrowheads="1"/>
                </p:cNvSpPr>
                <p:nvPr/>
              </p:nvSpPr>
              <p:spPr bwMode="auto">
                <a:xfrm>
                  <a:off x="5641" y="2027"/>
                  <a:ext cx="720" cy="72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1" name="Rectangle 16"/>
                <p:cNvSpPr>
                  <a:spLocks noChangeArrowheads="1"/>
                </p:cNvSpPr>
                <p:nvPr/>
              </p:nvSpPr>
              <p:spPr bwMode="auto">
                <a:xfrm rot="-5400000">
                  <a:off x="3586" y="2242"/>
                  <a:ext cx="840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2" name="Rectangle 17"/>
                <p:cNvSpPr>
                  <a:spLocks noChangeArrowheads="1"/>
                </p:cNvSpPr>
                <p:nvPr/>
              </p:nvSpPr>
              <p:spPr bwMode="auto">
                <a:xfrm>
                  <a:off x="4561" y="727"/>
                  <a:ext cx="840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3" name="Line 18"/>
                <p:cNvSpPr>
                  <a:spLocks noChangeShapeType="1"/>
                </p:cNvSpPr>
                <p:nvPr/>
              </p:nvSpPr>
              <p:spPr bwMode="auto">
                <a:xfrm rot="5400000">
                  <a:off x="3170" y="2389"/>
                  <a:ext cx="915" cy="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965" y="1673"/>
                  <a:ext cx="638" cy="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i="1">
                      <a:ea typeface="隶书" panose="02010509060101010101" pitchFamily="49" charset="-122"/>
                    </a:rPr>
                    <a:t>I</a:t>
                  </a:r>
                  <a:r>
                    <a:rPr lang="en-US" altLang="zh-CN" sz="2400" baseline="-25000">
                      <a:ea typeface="隶书" panose="02010509060101010101" pitchFamily="49" charset="-122"/>
                    </a:rPr>
                    <a:t>3</a:t>
                  </a:r>
                  <a:endParaRPr lang="en-US" altLang="zh-CN" sz="2400" i="1"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5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398" y="2010"/>
                  <a:ext cx="1238" cy="8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90 V</a:t>
                  </a:r>
                </a:p>
              </p:txBody>
            </p:sp>
            <p:sp>
              <p:nvSpPr>
                <p:cNvPr id="1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8" y="2010"/>
                  <a:ext cx="1478" cy="8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140 V</a:t>
                  </a:r>
                </a:p>
              </p:txBody>
            </p:sp>
            <p:sp>
              <p:nvSpPr>
                <p:cNvPr id="157" name="Rectangle 22"/>
                <p:cNvSpPr>
                  <a:spLocks noChangeArrowheads="1"/>
                </p:cNvSpPr>
                <p:nvPr/>
              </p:nvSpPr>
              <p:spPr bwMode="auto">
                <a:xfrm>
                  <a:off x="2321" y="0"/>
                  <a:ext cx="1260" cy="8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dirty="0"/>
                    <a:t>20 </a:t>
                  </a:r>
                  <a:r>
                    <a:rPr lang="en-US" altLang="zh-CN" sz="2400" dirty="0">
                      <a:sym typeface="Symbol" panose="05050102010706020507" pitchFamily="18" charset="2"/>
                    </a:rPr>
                    <a:t></a:t>
                  </a:r>
                </a:p>
              </p:txBody>
            </p:sp>
            <p:sp>
              <p:nvSpPr>
                <p:cNvPr id="158" name="Rectangle 23"/>
                <p:cNvSpPr>
                  <a:spLocks noChangeArrowheads="1"/>
                </p:cNvSpPr>
                <p:nvPr/>
              </p:nvSpPr>
              <p:spPr bwMode="auto">
                <a:xfrm>
                  <a:off x="4521" y="-30"/>
                  <a:ext cx="1020" cy="8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5 </a:t>
                  </a:r>
                  <a:r>
                    <a:rPr lang="en-US" altLang="zh-CN" sz="2400">
                      <a:sym typeface="Symbol" panose="05050102010706020507" pitchFamily="18" charset="2"/>
                    </a:rPr>
                    <a:t></a:t>
                  </a:r>
                </a:p>
              </p:txBody>
            </p:sp>
            <p:sp>
              <p:nvSpPr>
                <p:cNvPr id="159" name="Rectangle 24"/>
                <p:cNvSpPr>
                  <a:spLocks noChangeArrowheads="1"/>
                </p:cNvSpPr>
                <p:nvPr/>
              </p:nvSpPr>
              <p:spPr bwMode="auto">
                <a:xfrm>
                  <a:off x="4041" y="1889"/>
                  <a:ext cx="1020" cy="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6 </a:t>
                  </a:r>
                  <a:r>
                    <a:rPr lang="en-US" altLang="zh-CN" sz="2400">
                      <a:sym typeface="Symbol" panose="05050102010706020507" pitchFamily="18" charset="2"/>
                    </a:rPr>
                    <a:t>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11550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-15874" y="15876"/>
            <a:ext cx="9144000" cy="517525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</a:rPr>
              <a:t>2.7　</a:t>
            </a:r>
            <a:r>
              <a:rPr lang="zh-CN" altLang="en-US" sz="2800" b="1" dirty="0">
                <a:solidFill>
                  <a:schemeClr val="bg1"/>
                </a:solidFill>
              </a:rPr>
              <a:t>戴维宁定理</a:t>
            </a:r>
          </a:p>
        </p:txBody>
      </p:sp>
      <p:sp>
        <p:nvSpPr>
          <p:cNvPr id="56323" name="Rectangle 40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2296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24" name="Rectangle 4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724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25" name="Rectangle 4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315200" y="640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752600" y="2667000"/>
            <a:ext cx="3505200" cy="2476500"/>
          </a:xfrm>
          <a:prstGeom prst="rect">
            <a:avLst/>
          </a:prstGeom>
          <a:noFill/>
          <a:ln w="38100">
            <a:solidFill>
              <a:srgbClr val="FF00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0">
              <a:solidFill>
                <a:srgbClr val="FF0066"/>
              </a:solidFill>
            </a:endParaRP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5562600" y="2667000"/>
            <a:ext cx="3048000" cy="609600"/>
          </a:xfrm>
          <a:prstGeom prst="wedgeRectCallout">
            <a:avLst>
              <a:gd name="adj1" fmla="val -68125"/>
              <a:gd name="adj2" fmla="val 11275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6666FF"/>
                </a:solidFill>
              </a:rPr>
              <a:t>无源二端网络 </a:t>
            </a:r>
            <a:r>
              <a:rPr lang="en-US" altLang="zh-CN" sz="2400">
                <a:solidFill>
                  <a:srgbClr val="6666FF"/>
                </a:solidFill>
              </a:rPr>
              <a:t>N</a:t>
            </a:r>
          </a:p>
        </p:txBody>
      </p:sp>
      <p:sp>
        <p:nvSpPr>
          <p:cNvPr id="56328" name="Text Box 5"/>
          <p:cNvSpPr txBox="1">
            <a:spLocks noChangeArrowheads="1"/>
          </p:cNvSpPr>
          <p:nvPr/>
        </p:nvSpPr>
        <p:spPr bwMode="auto">
          <a:xfrm>
            <a:off x="1116013" y="5589588"/>
            <a:ext cx="604837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600"/>
              <a:t>对于 </a:t>
            </a:r>
            <a:r>
              <a:rPr lang="en-US" altLang="zh-CN" sz="2600" i="1">
                <a:solidFill>
                  <a:srgbClr val="0000FF"/>
                </a:solidFill>
              </a:rPr>
              <a:t>R</a:t>
            </a:r>
            <a:r>
              <a:rPr lang="zh-CN" altLang="en-US" sz="2600"/>
              <a:t>，有源二端网络 </a:t>
            </a:r>
            <a:r>
              <a:rPr lang="en-US" altLang="zh-CN" sz="2600">
                <a:solidFill>
                  <a:srgbClr val="FF3300"/>
                </a:solidFill>
              </a:rPr>
              <a:t>N</a:t>
            </a:r>
            <a:r>
              <a:rPr lang="en-US" altLang="zh-CN" sz="2600"/>
              <a:t> </a:t>
            </a:r>
            <a:r>
              <a:rPr lang="zh-CN" altLang="en-US" sz="2600"/>
              <a:t>相当一个电源。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95288" y="6092825"/>
            <a:ext cx="85598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600">
                <a:solidFill>
                  <a:srgbClr val="6600FF"/>
                </a:solidFill>
              </a:rPr>
              <a:t>        用电压源模型等效代替称为</a:t>
            </a:r>
            <a:r>
              <a:rPr lang="zh-CN" altLang="en-US" sz="2600">
                <a:solidFill>
                  <a:srgbClr val="FF0066"/>
                </a:solidFill>
              </a:rPr>
              <a:t>戴维宁定理</a:t>
            </a:r>
            <a:r>
              <a:rPr lang="zh-CN" altLang="en-US" sz="2600">
                <a:solidFill>
                  <a:srgbClr val="6600FF"/>
                </a:solidFill>
              </a:rPr>
              <a:t>。</a:t>
            </a:r>
          </a:p>
        </p:txBody>
      </p: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1447800" y="2838450"/>
            <a:ext cx="115888" cy="2239963"/>
            <a:chOff x="0" y="0"/>
            <a:chExt cx="73" cy="1411"/>
          </a:xfrm>
        </p:grpSpPr>
        <p:sp>
          <p:nvSpPr>
            <p:cNvPr id="56361" name="Oval 8"/>
            <p:cNvSpPr>
              <a:spLocks noChangeArrowheads="1"/>
            </p:cNvSpPr>
            <p:nvPr/>
          </p:nvSpPr>
          <p:spPr bwMode="auto">
            <a:xfrm flipV="1">
              <a:off x="0" y="0"/>
              <a:ext cx="61" cy="6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362" name="Oval 9"/>
            <p:cNvSpPr>
              <a:spLocks noChangeArrowheads="1"/>
            </p:cNvSpPr>
            <p:nvPr/>
          </p:nvSpPr>
          <p:spPr bwMode="auto">
            <a:xfrm flipV="1">
              <a:off x="12" y="1344"/>
              <a:ext cx="61" cy="67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250825" y="1460500"/>
            <a:ext cx="172878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600"/>
              <a:t> </a:t>
            </a:r>
            <a:r>
              <a:rPr lang="zh-CN" altLang="en-US" sz="2600">
                <a:solidFill>
                  <a:srgbClr val="CC0000"/>
                </a:solidFill>
              </a:rPr>
              <a:t>二端网络</a:t>
            </a:r>
            <a:r>
              <a:rPr lang="en-US" altLang="zh-CN" sz="2600">
                <a:solidFill>
                  <a:srgbClr val="CC0000"/>
                </a:solidFill>
              </a:rPr>
              <a:t>:</a:t>
            </a:r>
            <a:endParaRPr lang="en-US" altLang="zh-CN" sz="2600"/>
          </a:p>
        </p:txBody>
      </p: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1778000" y="3756025"/>
            <a:ext cx="849313" cy="1184275"/>
            <a:chOff x="10" y="38"/>
            <a:chExt cx="535" cy="746"/>
          </a:xfrm>
        </p:grpSpPr>
        <p:grpSp>
          <p:nvGrpSpPr>
            <p:cNvPr id="56355" name="Group 12"/>
            <p:cNvGrpSpPr>
              <a:grpSpLocks/>
            </p:cNvGrpSpPr>
            <p:nvPr/>
          </p:nvGrpSpPr>
          <p:grpSpPr bwMode="auto">
            <a:xfrm>
              <a:off x="10" y="38"/>
              <a:ext cx="535" cy="746"/>
              <a:chOff x="10" y="38"/>
              <a:chExt cx="535" cy="746"/>
            </a:xfrm>
          </p:grpSpPr>
          <p:sp useBgFill="1">
            <p:nvSpPr>
              <p:cNvPr id="56357" name="Oval 13"/>
              <p:cNvSpPr>
                <a:spLocks noChangeArrowheads="1"/>
              </p:cNvSpPr>
              <p:nvPr/>
            </p:nvSpPr>
            <p:spPr bwMode="auto">
              <a:xfrm>
                <a:off x="257" y="305"/>
                <a:ext cx="288" cy="288"/>
              </a:xfrm>
              <a:prstGeom prst="ellipse">
                <a:avLst/>
              </a:prstGeom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358" name="Text Box 14"/>
              <p:cNvSpPr txBox="1">
                <a:spLocks noChangeArrowheads="1"/>
              </p:cNvSpPr>
              <p:nvPr/>
            </p:nvSpPr>
            <p:spPr bwMode="auto">
              <a:xfrm>
                <a:off x="10" y="28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chemeClr val="accent2"/>
                    </a:solidFill>
                  </a:rPr>
                  <a:t>E</a:t>
                </a:r>
              </a:p>
            </p:txBody>
          </p:sp>
          <p:sp>
            <p:nvSpPr>
              <p:cNvPr id="56359" name="Text Box 15"/>
              <p:cNvSpPr txBox="1">
                <a:spLocks noChangeArrowheads="1"/>
              </p:cNvSpPr>
              <p:nvPr/>
            </p:nvSpPr>
            <p:spPr bwMode="auto">
              <a:xfrm>
                <a:off x="178" y="4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FF0066"/>
                    </a:solidFill>
                  </a:rPr>
                  <a:t>–</a:t>
                </a:r>
              </a:p>
            </p:txBody>
          </p:sp>
          <p:sp>
            <p:nvSpPr>
              <p:cNvPr id="56360" name="Text Box 16"/>
              <p:cNvSpPr txBox="1">
                <a:spLocks noChangeArrowheads="1"/>
              </p:cNvSpPr>
              <p:nvPr/>
            </p:nvSpPr>
            <p:spPr bwMode="auto">
              <a:xfrm>
                <a:off x="166" y="3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FF0066"/>
                    </a:solidFill>
                  </a:rPr>
                  <a:t>+</a:t>
                </a:r>
              </a:p>
            </p:txBody>
          </p:sp>
        </p:grpSp>
        <p:sp>
          <p:nvSpPr>
            <p:cNvPr id="56356" name="Line 17"/>
            <p:cNvSpPr>
              <a:spLocks noChangeShapeType="1"/>
            </p:cNvSpPr>
            <p:nvPr/>
          </p:nvSpPr>
          <p:spPr bwMode="auto">
            <a:xfrm>
              <a:off x="408" y="96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628650" y="2876550"/>
            <a:ext cx="4171950" cy="2133600"/>
            <a:chOff x="60" y="0"/>
            <a:chExt cx="2628" cy="1344"/>
          </a:xfrm>
        </p:grpSpPr>
        <p:sp>
          <p:nvSpPr>
            <p:cNvPr id="56343" name="Text Box 19"/>
            <p:cNvSpPr txBox="1">
              <a:spLocks noChangeArrowheads="1"/>
            </p:cNvSpPr>
            <p:nvPr/>
          </p:nvSpPr>
          <p:spPr bwMode="auto">
            <a:xfrm>
              <a:off x="60" y="53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grpSp>
          <p:nvGrpSpPr>
            <p:cNvPr id="56344" name="Group 20"/>
            <p:cNvGrpSpPr>
              <a:grpSpLocks/>
            </p:cNvGrpSpPr>
            <p:nvPr/>
          </p:nvGrpSpPr>
          <p:grpSpPr bwMode="auto">
            <a:xfrm>
              <a:off x="343" y="0"/>
              <a:ext cx="2345" cy="1344"/>
              <a:chOff x="0" y="0"/>
              <a:chExt cx="2345" cy="1344"/>
            </a:xfrm>
          </p:grpSpPr>
          <p:sp>
            <p:nvSpPr>
              <p:cNvPr id="56345" name="Text Box 21"/>
              <p:cNvSpPr txBox="1">
                <a:spLocks noChangeArrowheads="1"/>
              </p:cNvSpPr>
              <p:nvPr/>
            </p:nvSpPr>
            <p:spPr bwMode="auto">
              <a:xfrm>
                <a:off x="1037" y="40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3</a:t>
                </a:r>
                <a:endParaRPr lang="en-US" altLang="zh-CN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346" name="Text Box 22"/>
              <p:cNvSpPr txBox="1">
                <a:spLocks noChangeArrowheads="1"/>
              </p:cNvSpPr>
              <p:nvPr/>
            </p:nvSpPr>
            <p:spPr bwMode="auto">
              <a:xfrm>
                <a:off x="474" y="14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2</a:t>
                </a:r>
                <a:endParaRPr lang="en-US" altLang="zh-CN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347" name="Rectangle 23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20" cy="13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348" name="Line 24"/>
              <p:cNvSpPr>
                <a:spLocks noChangeShapeType="1"/>
              </p:cNvSpPr>
              <p:nvPr/>
            </p:nvSpPr>
            <p:spPr bwMode="auto">
              <a:xfrm>
                <a:off x="1411" y="0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9" name="Line 25"/>
              <p:cNvSpPr>
                <a:spLocks noChangeShapeType="1"/>
              </p:cNvSpPr>
              <p:nvPr/>
            </p:nvSpPr>
            <p:spPr bwMode="auto">
              <a:xfrm>
                <a:off x="835" y="0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0" name="Rectangle 26"/>
              <p:cNvSpPr>
                <a:spLocks noChangeArrowheads="1"/>
              </p:cNvSpPr>
              <p:nvPr/>
            </p:nvSpPr>
            <p:spPr bwMode="auto">
              <a:xfrm rot="-5400000">
                <a:off x="1241" y="537"/>
                <a:ext cx="317" cy="101"/>
              </a:xfrm>
              <a:prstGeom prst="rect">
                <a:avLst/>
              </a:prstGeom>
              <a:solidFill>
                <a:srgbClr val="FFFF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351" name="Rectangle 27"/>
              <p:cNvSpPr>
                <a:spLocks noChangeArrowheads="1"/>
              </p:cNvSpPr>
              <p:nvPr/>
            </p:nvSpPr>
            <p:spPr bwMode="auto">
              <a:xfrm rot="-5400000">
                <a:off x="-108" y="628"/>
                <a:ext cx="317" cy="102"/>
              </a:xfrm>
              <a:prstGeom prst="rect">
                <a:avLst/>
              </a:prstGeom>
              <a:solidFill>
                <a:srgbClr val="FFFF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352" name="Rectangle 28"/>
              <p:cNvSpPr>
                <a:spLocks noChangeArrowheads="1"/>
              </p:cNvSpPr>
              <p:nvPr/>
            </p:nvSpPr>
            <p:spPr bwMode="auto">
              <a:xfrm rot="-5400000">
                <a:off x="668" y="273"/>
                <a:ext cx="317" cy="102"/>
              </a:xfrm>
              <a:prstGeom prst="rect">
                <a:avLst/>
              </a:prstGeom>
              <a:solidFill>
                <a:srgbClr val="FFFF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353" name="Text Box 29"/>
              <p:cNvSpPr txBox="1">
                <a:spLocks noChangeArrowheads="1"/>
              </p:cNvSpPr>
              <p:nvPr/>
            </p:nvSpPr>
            <p:spPr bwMode="auto">
              <a:xfrm>
                <a:off x="2037" y="60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1</a:t>
                </a:r>
                <a:endParaRPr lang="en-US" altLang="zh-CN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354" name="Rectangle 30"/>
              <p:cNvSpPr>
                <a:spLocks noChangeArrowheads="1"/>
              </p:cNvSpPr>
              <p:nvPr/>
            </p:nvSpPr>
            <p:spPr bwMode="auto">
              <a:xfrm rot="-5400000">
                <a:off x="1790" y="729"/>
                <a:ext cx="317" cy="101"/>
              </a:xfrm>
              <a:prstGeom prst="rect">
                <a:avLst/>
              </a:prstGeom>
              <a:solidFill>
                <a:srgbClr val="FFFF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54303" name="Group 31"/>
          <p:cNvGrpSpPr>
            <a:grpSpLocks/>
          </p:cNvGrpSpPr>
          <p:nvPr/>
        </p:nvGrpSpPr>
        <p:grpSpPr bwMode="auto">
          <a:xfrm>
            <a:off x="3962400" y="3619500"/>
            <a:ext cx="990600" cy="1066800"/>
            <a:chOff x="0" y="0"/>
            <a:chExt cx="624" cy="672"/>
          </a:xfrm>
        </p:grpSpPr>
        <p:sp useBgFill="1">
          <p:nvSpPr>
            <p:cNvPr id="56336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624" cy="576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337" name="Text Box 33"/>
            <p:cNvSpPr txBox="1">
              <a:spLocks noChangeArrowheads="1"/>
            </p:cNvSpPr>
            <p:nvPr/>
          </p:nvSpPr>
          <p:spPr bwMode="auto">
            <a:xfrm>
              <a:off x="349" y="211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accent2"/>
                  </a:solidFill>
                </a:rPr>
                <a:t>I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S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56338" name="Line 34"/>
            <p:cNvSpPr>
              <a:spLocks noChangeShapeType="1"/>
            </p:cNvSpPr>
            <p:nvPr/>
          </p:nvSpPr>
          <p:spPr bwMode="auto">
            <a:xfrm flipH="1" flipV="1">
              <a:off x="335" y="68"/>
              <a:ext cx="0" cy="3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Line 35"/>
            <p:cNvSpPr>
              <a:spLocks noChangeShapeType="1"/>
            </p:cNvSpPr>
            <p:nvPr/>
          </p:nvSpPr>
          <p:spPr bwMode="auto">
            <a:xfrm>
              <a:off x="144" y="0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340" name="Group 36"/>
            <p:cNvGrpSpPr>
              <a:grpSpLocks/>
            </p:cNvGrpSpPr>
            <p:nvPr/>
          </p:nvGrpSpPr>
          <p:grpSpPr bwMode="auto">
            <a:xfrm>
              <a:off x="0" y="144"/>
              <a:ext cx="288" cy="288"/>
              <a:chOff x="0" y="0"/>
              <a:chExt cx="288" cy="288"/>
            </a:xfrm>
          </p:grpSpPr>
          <p:sp>
            <p:nvSpPr>
              <p:cNvPr id="56341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solidFill>
                <a:srgbClr val="FFFFF3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342" name="Line 38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311" name="AutoShape 39"/>
          <p:cNvSpPr>
            <a:spLocks noChangeArrowheads="1"/>
          </p:cNvSpPr>
          <p:nvPr/>
        </p:nvSpPr>
        <p:spPr bwMode="auto">
          <a:xfrm>
            <a:off x="5562600" y="2667000"/>
            <a:ext cx="3048000" cy="609600"/>
          </a:xfrm>
          <a:prstGeom prst="wedgeRectCallout">
            <a:avLst>
              <a:gd name="adj1" fmla="val -66458"/>
              <a:gd name="adj2" fmla="val 11067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600">
                <a:solidFill>
                  <a:srgbClr val="FF0066"/>
                </a:solidFill>
              </a:rPr>
              <a:t>有源二端网络 </a:t>
            </a:r>
            <a:r>
              <a:rPr lang="en-US" altLang="zh-CN" sz="2600">
                <a:solidFill>
                  <a:srgbClr val="FF0066"/>
                </a:solidFill>
              </a:rPr>
              <a:t>N</a:t>
            </a:r>
          </a:p>
        </p:txBody>
      </p:sp>
      <p:sp>
        <p:nvSpPr>
          <p:cNvPr id="56365" name="Text Box 10"/>
          <p:cNvSpPr txBox="1">
            <a:spLocks noChangeArrowheads="1"/>
          </p:cNvSpPr>
          <p:nvPr/>
        </p:nvSpPr>
        <p:spPr bwMode="auto">
          <a:xfrm>
            <a:off x="1835150" y="1196975"/>
            <a:ext cx="2592388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600"/>
              <a:t>是指具有两个出线端部分的电路。</a:t>
            </a:r>
            <a:endParaRPr lang="en-US" altLang="zh-CN" sz="2600"/>
          </a:p>
        </p:txBody>
      </p:sp>
      <p:grpSp>
        <p:nvGrpSpPr>
          <p:cNvPr id="56368" name="Group 48"/>
          <p:cNvGrpSpPr>
            <a:grpSpLocks/>
          </p:cNvGrpSpPr>
          <p:nvPr/>
        </p:nvGrpSpPr>
        <p:grpSpPr bwMode="auto">
          <a:xfrm>
            <a:off x="5292725" y="1196975"/>
            <a:ext cx="2411413" cy="1008063"/>
            <a:chOff x="3334" y="754"/>
            <a:chExt cx="1519" cy="635"/>
          </a:xfrm>
        </p:grpSpPr>
        <p:sp>
          <p:nvSpPr>
            <p:cNvPr id="56364" name="Text Box 10"/>
            <p:cNvSpPr txBox="1">
              <a:spLocks noChangeArrowheads="1"/>
            </p:cNvSpPr>
            <p:nvPr/>
          </p:nvSpPr>
          <p:spPr bwMode="auto">
            <a:xfrm>
              <a:off x="3470" y="754"/>
              <a:ext cx="1383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zh-CN" altLang="en-US" sz="2600">
                  <a:solidFill>
                    <a:srgbClr val="990099"/>
                  </a:solidFill>
                </a:rPr>
                <a:t>无源二端网络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lang="zh-CN" altLang="en-US" sz="2600">
                  <a:solidFill>
                    <a:srgbClr val="990099"/>
                  </a:solidFill>
                </a:rPr>
                <a:t>有源二端网络</a:t>
              </a:r>
            </a:p>
          </p:txBody>
        </p:sp>
        <p:sp>
          <p:nvSpPr>
            <p:cNvPr id="56367" name="AutoShape 47"/>
            <p:cNvSpPr>
              <a:spLocks/>
            </p:cNvSpPr>
            <p:nvPr/>
          </p:nvSpPr>
          <p:spPr bwMode="auto">
            <a:xfrm>
              <a:off x="3334" y="799"/>
              <a:ext cx="181" cy="590"/>
            </a:xfrm>
            <a:prstGeom prst="leftBrace">
              <a:avLst>
                <a:gd name="adj1" fmla="val 27164"/>
                <a:gd name="adj2" fmla="val 50000"/>
              </a:avLst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>
                      <a:alpha val="8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 useBgFill="1">
        <p:nvSpPr>
          <p:cNvPr id="56369" name="Rectangle 49"/>
          <p:cNvSpPr>
            <a:spLocks noChangeArrowheads="1"/>
          </p:cNvSpPr>
          <p:nvPr/>
        </p:nvSpPr>
        <p:spPr bwMode="auto">
          <a:xfrm>
            <a:off x="395288" y="2349500"/>
            <a:ext cx="1008062" cy="30972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75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 autoUpdateAnimBg="0"/>
      <p:bldP spid="54275" grpId="0" animBg="1" autoUpdateAnimBg="0"/>
      <p:bldP spid="56328" grpId="0" autoUpdateAnimBg="0"/>
      <p:bldP spid="54278" grpId="0" autoUpdateAnimBg="0"/>
      <p:bldP spid="56331" grpId="0" autoUpdateAnimBg="0"/>
      <p:bldP spid="54311" grpId="0" animBg="1" autoUpdateAnimBg="0"/>
      <p:bldP spid="5636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792163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2.7　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戴维宁定理  </a:t>
            </a:r>
          </a:p>
        </p:txBody>
      </p:sp>
      <p:sp>
        <p:nvSpPr>
          <p:cNvPr id="57359" name="Text Box 2"/>
          <p:cNvSpPr txBox="1">
            <a:spLocks noChangeArrowheads="1"/>
          </p:cNvSpPr>
          <p:nvPr/>
        </p:nvSpPr>
        <p:spPr bwMode="auto">
          <a:xfrm>
            <a:off x="827088" y="1594926"/>
            <a:ext cx="7583487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highlight>
                  <a:srgbClr val="D6EEB3"/>
                </a:highlight>
                <a:latin typeface="宋体" panose="02010600030101010101" pitchFamily="2" charset="-122"/>
              </a:rPr>
              <a:t>线性有源二端网络</a:t>
            </a:r>
            <a:r>
              <a:rPr lang="en-US" altLang="zh-CN" sz="2400" dirty="0">
                <a:solidFill>
                  <a:srgbClr val="FF3300"/>
                </a:solidFill>
                <a:highlight>
                  <a:srgbClr val="D6EEB3"/>
                </a:highlight>
              </a:rPr>
              <a:t>N  </a:t>
            </a:r>
            <a:r>
              <a:rPr lang="zh-CN" altLang="en-US" sz="2400" dirty="0">
                <a:solidFill>
                  <a:srgbClr val="CC3300"/>
                </a:solidFill>
                <a:latin typeface="宋体" panose="02010600030101010101" pitchFamily="2" charset="-122"/>
              </a:rPr>
              <a:t>等效为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highlight>
                  <a:srgbClr val="D6EEB3"/>
                </a:highlight>
                <a:latin typeface="宋体" panose="02010600030101010101" pitchFamily="2" charset="-122"/>
              </a:rPr>
              <a:t>恒压源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D6EEB3"/>
                </a:highlight>
                <a:latin typeface="宋体" panose="02010600030101010101" pitchFamily="2" charset="-122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highlight>
                  <a:srgbClr val="D6EEB3"/>
                </a:highlight>
                <a:latin typeface="宋体" panose="02010600030101010101" pitchFamily="2" charset="-122"/>
              </a:rPr>
              <a:t>电阻（串联）</a:t>
            </a:r>
          </a:p>
        </p:txBody>
      </p:sp>
      <p:grpSp>
        <p:nvGrpSpPr>
          <p:cNvPr id="57361" name="Group 3"/>
          <p:cNvGrpSpPr>
            <a:grpSpLocks/>
          </p:cNvGrpSpPr>
          <p:nvPr/>
        </p:nvGrpSpPr>
        <p:grpSpPr bwMode="auto">
          <a:xfrm>
            <a:off x="1116013" y="2492375"/>
            <a:ext cx="3130550" cy="2620963"/>
            <a:chOff x="0" y="19"/>
            <a:chExt cx="1972" cy="1651"/>
          </a:xfrm>
        </p:grpSpPr>
        <p:sp>
          <p:nvSpPr>
            <p:cNvPr id="57362" name="Line 4"/>
            <p:cNvSpPr>
              <a:spLocks noChangeShapeType="1"/>
            </p:cNvSpPr>
            <p:nvPr/>
          </p:nvSpPr>
          <p:spPr bwMode="auto">
            <a:xfrm flipH="1">
              <a:off x="512" y="126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Line 5"/>
            <p:cNvSpPr>
              <a:spLocks noChangeShapeType="1"/>
            </p:cNvSpPr>
            <p:nvPr/>
          </p:nvSpPr>
          <p:spPr bwMode="auto">
            <a:xfrm flipH="1">
              <a:off x="513" y="403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Rectangle 6"/>
            <p:cNvSpPr>
              <a:spLocks noChangeArrowheads="1"/>
            </p:cNvSpPr>
            <p:nvPr/>
          </p:nvSpPr>
          <p:spPr bwMode="auto">
            <a:xfrm flipH="1">
              <a:off x="0" y="306"/>
              <a:ext cx="672" cy="10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sz="2400"/>
            </a:p>
          </p:txBody>
        </p:sp>
        <p:sp>
          <p:nvSpPr>
            <p:cNvPr id="57365" name="Text Box 7"/>
            <p:cNvSpPr txBox="1">
              <a:spLocks noChangeArrowheads="1"/>
            </p:cNvSpPr>
            <p:nvPr/>
          </p:nvSpPr>
          <p:spPr bwMode="auto">
            <a:xfrm flipH="1">
              <a:off x="970" y="69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FF0066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57366" name="Text Box 8"/>
            <p:cNvSpPr txBox="1">
              <a:spLocks noChangeArrowheads="1"/>
            </p:cNvSpPr>
            <p:nvPr/>
          </p:nvSpPr>
          <p:spPr bwMode="auto">
            <a:xfrm flipH="1">
              <a:off x="1289" y="19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FF0066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57367" name="Text Box 9"/>
            <p:cNvSpPr txBox="1">
              <a:spLocks noChangeArrowheads="1"/>
            </p:cNvSpPr>
            <p:nvPr/>
          </p:nvSpPr>
          <p:spPr bwMode="auto">
            <a:xfrm>
              <a:off x="76" y="340"/>
              <a:ext cx="409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dirty="0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</a:t>
              </a:r>
            </a:p>
            <a:p>
              <a:pPr algn="l" eaLnBrk="1" hangingPunct="1"/>
              <a:r>
                <a:rPr lang="zh-CN" altLang="en-US" sz="1800" dirty="0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有源</a:t>
              </a:r>
            </a:p>
            <a:p>
              <a:pPr algn="l" eaLnBrk="1" hangingPunct="1"/>
              <a:r>
                <a:rPr lang="zh-CN" altLang="en-US" sz="1800" dirty="0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二端</a:t>
              </a:r>
            </a:p>
            <a:p>
              <a:pPr algn="l" eaLnBrk="1" hangingPunct="1"/>
              <a:r>
                <a:rPr lang="zh-CN" altLang="en-US" sz="1800" dirty="0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68" name="Text Box 10"/>
            <p:cNvSpPr txBox="1">
              <a:spLocks noChangeArrowheads="1"/>
            </p:cNvSpPr>
            <p:nvPr/>
          </p:nvSpPr>
          <p:spPr bwMode="auto">
            <a:xfrm>
              <a:off x="251" y="138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57369" name="Text Box 11"/>
            <p:cNvSpPr txBox="1">
              <a:spLocks noChangeArrowheads="1"/>
            </p:cNvSpPr>
            <p:nvPr/>
          </p:nvSpPr>
          <p:spPr bwMode="auto">
            <a:xfrm>
              <a:off x="978" y="1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66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57370" name="Text Box 12"/>
            <p:cNvSpPr txBox="1">
              <a:spLocks noChangeArrowheads="1"/>
            </p:cNvSpPr>
            <p:nvPr/>
          </p:nvSpPr>
          <p:spPr bwMode="auto">
            <a:xfrm>
              <a:off x="987" y="126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66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57371" name="Text Box 13"/>
            <p:cNvSpPr txBox="1">
              <a:spLocks noChangeArrowheads="1"/>
            </p:cNvSpPr>
            <p:nvPr/>
          </p:nvSpPr>
          <p:spPr bwMode="auto">
            <a:xfrm>
              <a:off x="1016" y="9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66"/>
                  </a:solidFill>
                </a:rPr>
                <a:t>–</a:t>
              </a:r>
            </a:p>
          </p:txBody>
        </p:sp>
        <p:sp>
          <p:nvSpPr>
            <p:cNvPr id="57372" name="Text Box 14"/>
            <p:cNvSpPr txBox="1">
              <a:spLocks noChangeArrowheads="1"/>
            </p:cNvSpPr>
            <p:nvPr/>
          </p:nvSpPr>
          <p:spPr bwMode="auto">
            <a:xfrm>
              <a:off x="992" y="41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FF0066"/>
                  </a:solidFill>
                </a:rPr>
                <a:t>+</a:t>
              </a:r>
            </a:p>
          </p:txBody>
        </p:sp>
        <p:sp>
          <p:nvSpPr>
            <p:cNvPr id="57373" name="Line 15"/>
            <p:cNvSpPr>
              <a:spLocks noChangeShapeType="1"/>
            </p:cNvSpPr>
            <p:nvPr/>
          </p:nvSpPr>
          <p:spPr bwMode="auto">
            <a:xfrm rot="16200000" flipH="1">
              <a:off x="1413" y="148"/>
              <a:ext cx="0" cy="2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1728" y="73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accent2"/>
                  </a:solidFill>
                  <a:ea typeface="隶书" panose="02010509060101010101" pitchFamily="49" charset="-122"/>
                </a:rPr>
                <a:t>R</a:t>
              </a:r>
              <a:endParaRPr lang="en-US" altLang="zh-CN" sz="2400" baseline="-25000">
                <a:solidFill>
                  <a:schemeClr val="accent2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57375" name="Oval 17"/>
            <p:cNvSpPr>
              <a:spLocks noChangeArrowheads="1"/>
            </p:cNvSpPr>
            <p:nvPr/>
          </p:nvSpPr>
          <p:spPr bwMode="auto">
            <a:xfrm>
              <a:off x="1068" y="379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76" name="Oval 18"/>
            <p:cNvSpPr>
              <a:spLocks noChangeArrowheads="1"/>
            </p:cNvSpPr>
            <p:nvPr/>
          </p:nvSpPr>
          <p:spPr bwMode="auto">
            <a:xfrm>
              <a:off x="1068" y="1243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377" name="未知"/>
            <p:cNvSpPr>
              <a:spLocks/>
            </p:cNvSpPr>
            <p:nvPr/>
          </p:nvSpPr>
          <p:spPr bwMode="auto">
            <a:xfrm>
              <a:off x="1104" y="403"/>
              <a:ext cx="528" cy="864"/>
            </a:xfrm>
            <a:custGeom>
              <a:avLst/>
              <a:gdLst>
                <a:gd name="T0" fmla="*/ 0 w 432"/>
                <a:gd name="T1" fmla="*/ 0 h 864"/>
                <a:gd name="T2" fmla="*/ 528 w 432"/>
                <a:gd name="T3" fmla="*/ 0 h 864"/>
                <a:gd name="T4" fmla="*/ 528 w 432"/>
                <a:gd name="T5" fmla="*/ 864 h 864"/>
                <a:gd name="T6" fmla="*/ 0 w 432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864">
                  <a:moveTo>
                    <a:pt x="0" y="0"/>
                  </a:moveTo>
                  <a:lnTo>
                    <a:pt x="432" y="0"/>
                  </a:lnTo>
                  <a:lnTo>
                    <a:pt x="432" y="864"/>
                  </a:lnTo>
                  <a:lnTo>
                    <a:pt x="0" y="86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Rectangle 20"/>
            <p:cNvSpPr>
              <a:spLocks noChangeArrowheads="1"/>
            </p:cNvSpPr>
            <p:nvPr/>
          </p:nvSpPr>
          <p:spPr bwMode="auto">
            <a:xfrm rot="-5400000">
              <a:off x="1464" y="823"/>
              <a:ext cx="336" cy="96"/>
            </a:xfrm>
            <a:prstGeom prst="rect">
              <a:avLst/>
            </a:prstGeom>
            <a:solidFill>
              <a:srgbClr val="FFFFF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6341" name="Group 21"/>
          <p:cNvGrpSpPr>
            <a:grpSpLocks/>
          </p:cNvGrpSpPr>
          <p:nvPr/>
        </p:nvGrpSpPr>
        <p:grpSpPr bwMode="auto">
          <a:xfrm>
            <a:off x="5411788" y="2205038"/>
            <a:ext cx="3073400" cy="3238500"/>
            <a:chOff x="0" y="19"/>
            <a:chExt cx="1936" cy="2040"/>
          </a:xfrm>
        </p:grpSpPr>
        <p:grpSp>
          <p:nvGrpSpPr>
            <p:cNvPr id="57380" name="Group 22"/>
            <p:cNvGrpSpPr>
              <a:grpSpLocks/>
            </p:cNvGrpSpPr>
            <p:nvPr/>
          </p:nvGrpSpPr>
          <p:grpSpPr bwMode="auto">
            <a:xfrm>
              <a:off x="0" y="19"/>
              <a:ext cx="1936" cy="1908"/>
              <a:chOff x="0" y="19"/>
              <a:chExt cx="1936" cy="1908"/>
            </a:xfrm>
          </p:grpSpPr>
          <p:sp>
            <p:nvSpPr>
              <p:cNvPr id="57381" name="Text Box 23"/>
              <p:cNvSpPr txBox="1">
                <a:spLocks noChangeArrowheads="1"/>
              </p:cNvSpPr>
              <p:nvPr/>
            </p:nvSpPr>
            <p:spPr bwMode="auto">
              <a:xfrm>
                <a:off x="915" y="163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FF0066"/>
                    </a:solidFill>
                  </a:rPr>
                  <a:t>b</a:t>
                </a:r>
              </a:p>
            </p:txBody>
          </p:sp>
          <p:sp>
            <p:nvSpPr>
              <p:cNvPr id="57383" name="Text Box 25"/>
              <p:cNvSpPr txBox="1">
                <a:spLocks noChangeArrowheads="1"/>
              </p:cNvSpPr>
              <p:nvPr/>
            </p:nvSpPr>
            <p:spPr bwMode="auto">
              <a:xfrm>
                <a:off x="851" y="81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FF0066"/>
                    </a:solidFill>
                  </a:rPr>
                  <a:t>U</a:t>
                </a:r>
                <a:endParaRPr lang="en-US" altLang="zh-CN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7384" name="Text Box 26"/>
              <p:cNvSpPr txBox="1">
                <a:spLocks noChangeArrowheads="1"/>
              </p:cNvSpPr>
              <p:nvPr/>
            </p:nvSpPr>
            <p:spPr bwMode="auto">
              <a:xfrm>
                <a:off x="179" y="106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chemeClr val="accent2"/>
                    </a:solidFill>
                    <a:ea typeface="隶书" panose="02010509060101010101" pitchFamily="49" charset="-122"/>
                  </a:rPr>
                  <a:t>R</a:t>
                </a:r>
                <a:r>
                  <a:rPr lang="en-US" altLang="zh-CN" sz="2400" baseline="-25000">
                    <a:solidFill>
                      <a:schemeClr val="accent2"/>
                    </a:solidFill>
                    <a:ea typeface="隶书" panose="02010509060101010101" pitchFamily="49" charset="-122"/>
                  </a:rPr>
                  <a:t>0</a:t>
                </a:r>
                <a:endParaRPr lang="en-US" altLang="zh-CN" sz="2400" i="1">
                  <a:solidFill>
                    <a:schemeClr val="accent2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57385" name="Text Box 27"/>
              <p:cNvSpPr txBox="1">
                <a:spLocks noChangeArrowheads="1"/>
              </p:cNvSpPr>
              <p:nvPr/>
            </p:nvSpPr>
            <p:spPr bwMode="auto">
              <a:xfrm>
                <a:off x="1692" y="83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chemeClr val="accent2"/>
                    </a:solidFill>
                    <a:ea typeface="隶书" panose="02010509060101010101" pitchFamily="49" charset="-122"/>
                  </a:rPr>
                  <a:t>R</a:t>
                </a:r>
                <a:endParaRPr lang="en-US" altLang="zh-CN" sz="2400" baseline="-25000">
                  <a:solidFill>
                    <a:schemeClr val="accent2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57386" name="Text Box 28"/>
              <p:cNvSpPr txBox="1">
                <a:spLocks noChangeArrowheads="1"/>
              </p:cNvSpPr>
              <p:nvPr/>
            </p:nvSpPr>
            <p:spPr bwMode="auto">
              <a:xfrm>
                <a:off x="881" y="29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FF0066"/>
                    </a:solidFill>
                  </a:rPr>
                  <a:t>+</a:t>
                </a:r>
              </a:p>
            </p:txBody>
          </p:sp>
          <p:sp>
            <p:nvSpPr>
              <p:cNvPr id="57387" name="Text Box 29"/>
              <p:cNvSpPr txBox="1">
                <a:spLocks noChangeArrowheads="1"/>
              </p:cNvSpPr>
              <p:nvPr/>
            </p:nvSpPr>
            <p:spPr bwMode="auto">
              <a:xfrm>
                <a:off x="896" y="120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FF0066"/>
                    </a:solidFill>
                  </a:rPr>
                  <a:t>_</a:t>
                </a:r>
              </a:p>
            </p:txBody>
          </p:sp>
          <p:sp>
            <p:nvSpPr>
              <p:cNvPr id="57391" name="Rectangle 33"/>
              <p:cNvSpPr>
                <a:spLocks noChangeArrowheads="1"/>
              </p:cNvSpPr>
              <p:nvPr/>
            </p:nvSpPr>
            <p:spPr bwMode="auto">
              <a:xfrm>
                <a:off x="528" y="324"/>
                <a:ext cx="1056" cy="12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92" name="Rectangle 34"/>
              <p:cNvSpPr>
                <a:spLocks noChangeArrowheads="1"/>
              </p:cNvSpPr>
              <p:nvPr/>
            </p:nvSpPr>
            <p:spPr bwMode="auto">
              <a:xfrm rot="-5400000">
                <a:off x="360" y="1172"/>
                <a:ext cx="336" cy="96"/>
              </a:xfrm>
              <a:prstGeom prst="rect">
                <a:avLst/>
              </a:prstGeom>
              <a:solidFill>
                <a:srgbClr val="FFFFF3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93" name="Rectangle 35"/>
              <p:cNvSpPr>
                <a:spLocks noChangeArrowheads="1"/>
              </p:cNvSpPr>
              <p:nvPr/>
            </p:nvSpPr>
            <p:spPr bwMode="auto">
              <a:xfrm rot="-5400000">
                <a:off x="1428" y="953"/>
                <a:ext cx="336" cy="96"/>
              </a:xfrm>
              <a:prstGeom prst="rect">
                <a:avLst/>
              </a:prstGeom>
              <a:solidFill>
                <a:srgbClr val="FFFFF3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94" name="Oval 36"/>
              <p:cNvSpPr>
                <a:spLocks noChangeArrowheads="1"/>
              </p:cNvSpPr>
              <p:nvPr/>
            </p:nvSpPr>
            <p:spPr bwMode="auto">
              <a:xfrm>
                <a:off x="972" y="30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95" name="Oval 37"/>
              <p:cNvSpPr>
                <a:spLocks noChangeArrowheads="1"/>
              </p:cNvSpPr>
              <p:nvPr/>
            </p:nvSpPr>
            <p:spPr bwMode="auto">
              <a:xfrm>
                <a:off x="960" y="15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96" name="Text Box 38"/>
              <p:cNvSpPr txBox="1">
                <a:spLocks noChangeArrowheads="1"/>
              </p:cNvSpPr>
              <p:nvPr/>
            </p:nvSpPr>
            <p:spPr bwMode="auto">
              <a:xfrm>
                <a:off x="896" y="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FF0066"/>
                    </a:solidFill>
                  </a:rPr>
                  <a:t>a</a:t>
                </a:r>
              </a:p>
            </p:txBody>
          </p:sp>
          <p:sp>
            <p:nvSpPr>
              <p:cNvPr id="57397" name="Text Box 39"/>
              <p:cNvSpPr txBox="1">
                <a:spLocks noChangeArrowheads="1"/>
              </p:cNvSpPr>
              <p:nvPr/>
            </p:nvSpPr>
            <p:spPr bwMode="auto">
              <a:xfrm flipH="1">
                <a:off x="1718" y="384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FF00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57398" name="Line 40"/>
              <p:cNvSpPr>
                <a:spLocks noChangeShapeType="1"/>
              </p:cNvSpPr>
              <p:nvPr/>
            </p:nvSpPr>
            <p:spPr bwMode="auto">
              <a:xfrm flipH="1">
                <a:off x="1680" y="384"/>
                <a:ext cx="0" cy="28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9" name="Rectangle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816" cy="1584"/>
              </a:xfrm>
              <a:prstGeom prst="rect">
                <a:avLst/>
              </a:prstGeom>
              <a:noFill/>
              <a:ln w="25400">
                <a:solidFill>
                  <a:srgbClr val="CC3300"/>
                </a:solidFill>
                <a:prstDash val="dash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7400" name="Text Box 42"/>
            <p:cNvSpPr txBox="1">
              <a:spLocks noChangeArrowheads="1"/>
            </p:cNvSpPr>
            <p:nvPr/>
          </p:nvSpPr>
          <p:spPr bwMode="auto">
            <a:xfrm>
              <a:off x="299" y="177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56363" name="AutoShape 43"/>
          <p:cNvSpPr>
            <a:spLocks noChangeArrowheads="1"/>
          </p:cNvSpPr>
          <p:nvPr/>
        </p:nvSpPr>
        <p:spPr bwMode="auto">
          <a:xfrm>
            <a:off x="4392613" y="3641725"/>
            <a:ext cx="762000" cy="381000"/>
          </a:xfrm>
          <a:prstGeom prst="notchedRightArrow">
            <a:avLst>
              <a:gd name="adj1" fmla="val 50000"/>
              <a:gd name="adj2" fmla="val 87500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7402" name="Text Box 2"/>
          <p:cNvSpPr txBox="1">
            <a:spLocks noChangeArrowheads="1"/>
          </p:cNvSpPr>
          <p:nvPr/>
        </p:nvSpPr>
        <p:spPr bwMode="auto">
          <a:xfrm>
            <a:off x="1116013" y="5471319"/>
            <a:ext cx="361188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eaLnBrk="1" hangingPunct="1">
              <a:defRPr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0" dirty="0"/>
              <a:t>N </a:t>
            </a:r>
            <a:r>
              <a:rPr lang="zh-CN" altLang="en-US" sz="2000" i="0" dirty="0"/>
              <a:t>的开路电压 </a:t>
            </a:r>
            <a:r>
              <a:rPr lang="en-US" altLang="zh-CN" sz="2000" i="0" dirty="0"/>
              <a:t>= </a:t>
            </a:r>
            <a:r>
              <a:rPr lang="zh-CN" altLang="en-US" sz="2000" i="0" dirty="0"/>
              <a:t>恒压源电动势 </a:t>
            </a:r>
            <a:endParaRPr lang="en-US" altLang="zh-CN" sz="2000" i="0" dirty="0"/>
          </a:p>
        </p:txBody>
      </p:sp>
      <p:sp>
        <p:nvSpPr>
          <p:cNvPr id="57403" name="Text Box 2"/>
          <p:cNvSpPr txBox="1">
            <a:spLocks noChangeArrowheads="1"/>
          </p:cNvSpPr>
          <p:nvPr/>
        </p:nvSpPr>
        <p:spPr bwMode="auto">
          <a:xfrm>
            <a:off x="827088" y="1546489"/>
            <a:ext cx="6913265" cy="5355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如何确定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恒压源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电阻（串联）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97213" y="2407444"/>
            <a:ext cx="5459398" cy="2620963"/>
            <a:chOff x="3097213" y="2407444"/>
            <a:chExt cx="5459398" cy="2620963"/>
          </a:xfrm>
        </p:grpSpPr>
        <p:sp useBgFill="1">
          <p:nvSpPr>
            <p:cNvPr id="2" name="矩形 1"/>
            <p:cNvSpPr/>
            <p:nvPr/>
          </p:nvSpPr>
          <p:spPr>
            <a:xfrm>
              <a:off x="7476491" y="2407444"/>
              <a:ext cx="1080120" cy="26209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48" name="矩形 47"/>
            <p:cNvSpPr/>
            <p:nvPr/>
          </p:nvSpPr>
          <p:spPr>
            <a:xfrm>
              <a:off x="3097213" y="2407444"/>
              <a:ext cx="1080120" cy="26209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1116013" y="5966247"/>
            <a:ext cx="4128053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eaLnBrk="1" hangingPunct="1">
              <a:defRPr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0" dirty="0">
                <a:solidFill>
                  <a:srgbClr val="9933FF"/>
                </a:solidFill>
              </a:rPr>
              <a:t>N </a:t>
            </a:r>
            <a:r>
              <a:rPr lang="zh-CN" altLang="en-US" sz="2000" i="0" dirty="0">
                <a:solidFill>
                  <a:srgbClr val="9933FF"/>
                </a:solidFill>
              </a:rPr>
              <a:t>被除源后的等效电阻 </a:t>
            </a:r>
            <a:r>
              <a:rPr lang="en-US" altLang="zh-CN" sz="2000" i="0" dirty="0">
                <a:solidFill>
                  <a:srgbClr val="9933FF"/>
                </a:solidFill>
              </a:rPr>
              <a:t>= </a:t>
            </a:r>
            <a:r>
              <a:rPr lang="zh-CN" altLang="en-US" sz="2000" i="0" dirty="0">
                <a:solidFill>
                  <a:srgbClr val="9933FF"/>
                </a:solidFill>
              </a:rPr>
              <a:t>串联电阻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580063" y="2719388"/>
            <a:ext cx="898525" cy="952500"/>
            <a:chOff x="5580063" y="2719388"/>
            <a:chExt cx="898525" cy="952500"/>
          </a:xfrm>
        </p:grpSpPr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5580063" y="3073401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accent2"/>
                  </a:solidFill>
                  <a:ea typeface="隶书" panose="02010509060101010101" pitchFamily="49" charset="-122"/>
                </a:rPr>
                <a:t>E</a:t>
              </a:r>
            </a:p>
          </p:txBody>
        </p:sp>
        <p:sp>
          <p:nvSpPr>
            <p:cNvPr id="74" name="Text Box 30"/>
            <p:cNvSpPr txBox="1">
              <a:spLocks noChangeArrowheads="1"/>
            </p:cNvSpPr>
            <p:nvPr/>
          </p:nvSpPr>
          <p:spPr bwMode="auto">
            <a:xfrm>
              <a:off x="5807076" y="2719388"/>
              <a:ext cx="3571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6600FF"/>
                  </a:solidFill>
                </a:rPr>
                <a:t>+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5805488" y="321468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6600FF"/>
                  </a:solidFill>
                </a:rPr>
                <a:t>_</a:t>
              </a:r>
            </a:p>
          </p:txBody>
        </p:sp>
        <p:sp>
          <p:nvSpPr>
            <p:cNvPr id="76" name="Oval 32"/>
            <p:cNvSpPr>
              <a:spLocks noChangeArrowheads="1"/>
            </p:cNvSpPr>
            <p:nvPr/>
          </p:nvSpPr>
          <p:spPr bwMode="auto">
            <a:xfrm>
              <a:off x="6021388" y="308927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32262" y="3408800"/>
            <a:ext cx="676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</a:p>
        </p:txBody>
      </p:sp>
    </p:spTree>
    <p:extLst>
      <p:ext uri="{BB962C8B-B14F-4D97-AF65-F5344CB8AC3E}">
        <p14:creationId xmlns:p14="http://schemas.microsoft.com/office/powerpoint/2010/main" val="30455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9" grpId="0" autoUpdateAnimBg="0"/>
      <p:bldP spid="56363" grpId="0" animBg="1"/>
      <p:bldP spid="57402" grpId="0" animBg="1" autoUpdateAnimBg="0"/>
      <p:bldP spid="57403" grpId="0" animBg="1" autoUpdateAnimBg="0"/>
      <p:bldP spid="50" grpId="0" animBg="1" autoUpdateAnimBg="0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95400" y="584200"/>
            <a:ext cx="2569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2.7　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戴维宁定理  </a:t>
            </a:r>
          </a:p>
        </p:txBody>
      </p:sp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5219700" y="3860800"/>
            <a:ext cx="2336800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600">
                <a:latin typeface="宋体" panose="02010600030101010101" pitchFamily="2" charset="-122"/>
              </a:rPr>
              <a:t>除去独立源：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　恒压源短路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600">
                <a:solidFill>
                  <a:srgbClr val="0000FF"/>
                </a:solidFill>
                <a:latin typeface="宋体" panose="02010600030101010101" pitchFamily="2" charset="-122"/>
              </a:rPr>
              <a:t>　恒流源开路</a:t>
            </a:r>
          </a:p>
        </p:txBody>
      </p:sp>
      <p:grpSp>
        <p:nvGrpSpPr>
          <p:cNvPr id="56365" name="Group 45"/>
          <p:cNvGrpSpPr>
            <a:grpSpLocks/>
          </p:cNvGrpSpPr>
          <p:nvPr/>
        </p:nvGrpSpPr>
        <p:grpSpPr bwMode="auto">
          <a:xfrm>
            <a:off x="971550" y="3789363"/>
            <a:ext cx="2301875" cy="1447800"/>
            <a:chOff x="0" y="19"/>
            <a:chExt cx="1450" cy="912"/>
          </a:xfrm>
        </p:grpSpPr>
        <p:sp>
          <p:nvSpPr>
            <p:cNvPr id="58395" name="Line 46"/>
            <p:cNvSpPr>
              <a:spLocks noChangeShapeType="1"/>
            </p:cNvSpPr>
            <p:nvPr/>
          </p:nvSpPr>
          <p:spPr bwMode="auto">
            <a:xfrm flipH="1">
              <a:off x="428" y="72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Rectangle 47"/>
            <p:cNvSpPr>
              <a:spLocks noChangeArrowheads="1"/>
            </p:cNvSpPr>
            <p:nvPr/>
          </p:nvSpPr>
          <p:spPr bwMode="auto">
            <a:xfrm flipH="1">
              <a:off x="0" y="191"/>
              <a:ext cx="480" cy="6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397" name="Line 48"/>
            <p:cNvSpPr>
              <a:spLocks noChangeShapeType="1"/>
            </p:cNvSpPr>
            <p:nvPr/>
          </p:nvSpPr>
          <p:spPr bwMode="auto">
            <a:xfrm flipH="1">
              <a:off x="480" y="315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8" name="Oval 49"/>
            <p:cNvSpPr>
              <a:spLocks noChangeArrowheads="1"/>
            </p:cNvSpPr>
            <p:nvPr/>
          </p:nvSpPr>
          <p:spPr bwMode="auto">
            <a:xfrm flipH="1">
              <a:off x="1008" y="287"/>
              <a:ext cx="48" cy="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399" name="Oval 50"/>
            <p:cNvSpPr>
              <a:spLocks noChangeArrowheads="1"/>
            </p:cNvSpPr>
            <p:nvPr/>
          </p:nvSpPr>
          <p:spPr bwMode="auto">
            <a:xfrm flipH="1">
              <a:off x="1008" y="699"/>
              <a:ext cx="48" cy="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400" name="Text Box 51"/>
            <p:cNvSpPr txBox="1">
              <a:spLocks noChangeArrowheads="1"/>
            </p:cNvSpPr>
            <p:nvPr/>
          </p:nvSpPr>
          <p:spPr bwMode="auto">
            <a:xfrm flipH="1">
              <a:off x="86" y="479"/>
              <a:ext cx="346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58401" name="Line 52"/>
            <p:cNvSpPr>
              <a:spLocks noChangeShapeType="1"/>
            </p:cNvSpPr>
            <p:nvPr/>
          </p:nvSpPr>
          <p:spPr bwMode="auto">
            <a:xfrm flipH="1">
              <a:off x="1008" y="527"/>
              <a:ext cx="240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2" name="Line 53"/>
            <p:cNvSpPr>
              <a:spLocks noChangeShapeType="1"/>
            </p:cNvSpPr>
            <p:nvPr/>
          </p:nvSpPr>
          <p:spPr bwMode="auto">
            <a:xfrm>
              <a:off x="1248" y="527"/>
              <a:ext cx="0" cy="336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3" name="Text Box 54"/>
            <p:cNvSpPr txBox="1">
              <a:spLocks noChangeArrowheads="1"/>
            </p:cNvSpPr>
            <p:nvPr/>
          </p:nvSpPr>
          <p:spPr bwMode="auto">
            <a:xfrm>
              <a:off x="1142" y="28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66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FF0066"/>
                  </a:solidFill>
                </a:rPr>
                <a:t>0</a:t>
              </a:r>
              <a:endParaRPr lang="en-US" altLang="zh-CN" sz="2400" dirty="0"/>
            </a:p>
          </p:txBody>
        </p:sp>
        <p:sp>
          <p:nvSpPr>
            <p:cNvPr id="58404" name="Text Box 55"/>
            <p:cNvSpPr txBox="1">
              <a:spLocks noChangeArrowheads="1"/>
            </p:cNvSpPr>
            <p:nvPr/>
          </p:nvSpPr>
          <p:spPr bwMode="auto">
            <a:xfrm>
              <a:off x="85" y="40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66FF"/>
                  </a:solidFill>
                </a:rPr>
                <a:t>N</a:t>
              </a:r>
              <a:r>
                <a:rPr lang="en-US" altLang="zh-CN" sz="2400" baseline="-25000">
                  <a:solidFill>
                    <a:srgbClr val="0066FF"/>
                  </a:solidFill>
                </a:rPr>
                <a:t>0</a:t>
              </a:r>
              <a:endParaRPr lang="en-US" altLang="zh-CN" sz="2400"/>
            </a:p>
          </p:txBody>
        </p:sp>
        <p:sp>
          <p:nvSpPr>
            <p:cNvPr id="58405" name="Text Box 56"/>
            <p:cNvSpPr txBox="1">
              <a:spLocks noChangeArrowheads="1"/>
            </p:cNvSpPr>
            <p:nvPr/>
          </p:nvSpPr>
          <p:spPr bwMode="auto">
            <a:xfrm>
              <a:off x="1026" y="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58406" name="Text Box 57"/>
            <p:cNvSpPr txBox="1">
              <a:spLocks noChangeArrowheads="1"/>
            </p:cNvSpPr>
            <p:nvPr/>
          </p:nvSpPr>
          <p:spPr bwMode="auto">
            <a:xfrm>
              <a:off x="1059" y="64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66"/>
                  </a:solidFill>
                </a:rPr>
                <a:t>b</a:t>
              </a:r>
            </a:p>
          </p:txBody>
        </p:sp>
      </p:grpSp>
      <p:grpSp>
        <p:nvGrpSpPr>
          <p:cNvPr id="56378" name="Group 58"/>
          <p:cNvGrpSpPr>
            <a:grpSpLocks/>
          </p:cNvGrpSpPr>
          <p:nvPr/>
        </p:nvGrpSpPr>
        <p:grpSpPr bwMode="auto">
          <a:xfrm>
            <a:off x="1042988" y="1125538"/>
            <a:ext cx="2628900" cy="1790700"/>
            <a:chOff x="0" y="0"/>
            <a:chExt cx="1656" cy="1128"/>
          </a:xfrm>
        </p:grpSpPr>
        <p:sp>
          <p:nvSpPr>
            <p:cNvPr id="58382" name="Line 59"/>
            <p:cNvSpPr>
              <a:spLocks noChangeShapeType="1"/>
            </p:cNvSpPr>
            <p:nvPr/>
          </p:nvSpPr>
          <p:spPr bwMode="auto">
            <a:xfrm flipH="1">
              <a:off x="428" y="86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Text Box 60"/>
            <p:cNvSpPr txBox="1">
              <a:spLocks noChangeArrowheads="1"/>
            </p:cNvSpPr>
            <p:nvPr/>
          </p:nvSpPr>
          <p:spPr bwMode="auto">
            <a:xfrm flipH="1">
              <a:off x="176" y="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58384" name="Rectangle 61"/>
            <p:cNvSpPr>
              <a:spLocks noChangeArrowheads="1"/>
            </p:cNvSpPr>
            <p:nvPr/>
          </p:nvSpPr>
          <p:spPr bwMode="auto">
            <a:xfrm flipH="1">
              <a:off x="0" y="336"/>
              <a:ext cx="480" cy="6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385" name="Line 62"/>
            <p:cNvSpPr>
              <a:spLocks noChangeShapeType="1"/>
            </p:cNvSpPr>
            <p:nvPr/>
          </p:nvSpPr>
          <p:spPr bwMode="auto">
            <a:xfrm flipH="1">
              <a:off x="480" y="46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Oval 63"/>
            <p:cNvSpPr>
              <a:spLocks noChangeArrowheads="1"/>
            </p:cNvSpPr>
            <p:nvPr/>
          </p:nvSpPr>
          <p:spPr bwMode="auto">
            <a:xfrm flipH="1">
              <a:off x="1008" y="432"/>
              <a:ext cx="48" cy="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387" name="Oval 64"/>
            <p:cNvSpPr>
              <a:spLocks noChangeArrowheads="1"/>
            </p:cNvSpPr>
            <p:nvPr/>
          </p:nvSpPr>
          <p:spPr bwMode="auto">
            <a:xfrm flipH="1">
              <a:off x="1008" y="836"/>
              <a:ext cx="48" cy="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388" name="Text Box 65"/>
            <p:cNvSpPr txBox="1">
              <a:spLocks noChangeArrowheads="1"/>
            </p:cNvSpPr>
            <p:nvPr/>
          </p:nvSpPr>
          <p:spPr bwMode="auto">
            <a:xfrm flipH="1">
              <a:off x="812" y="528"/>
              <a:ext cx="8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</a:rPr>
                <a:t>    </a:t>
              </a:r>
              <a:r>
                <a:rPr lang="en-US" altLang="zh-CN" sz="2400" i="1">
                  <a:solidFill>
                    <a:srgbClr val="FF0000"/>
                  </a:solidFill>
                </a:rPr>
                <a:t>E</a:t>
              </a:r>
              <a:r>
                <a:rPr lang="en-US" altLang="zh-CN" sz="2400">
                  <a:solidFill>
                    <a:srgbClr val="FF0000"/>
                  </a:solidFill>
                </a:rPr>
                <a:t> = </a:t>
              </a:r>
              <a:r>
                <a:rPr lang="en-US" altLang="zh-CN" sz="2400" i="1">
                  <a:solidFill>
                    <a:srgbClr val="FF0000"/>
                  </a:solidFill>
                </a:rPr>
                <a:t>U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8389" name="Text Box 66"/>
            <p:cNvSpPr txBox="1">
              <a:spLocks noChangeArrowheads="1"/>
            </p:cNvSpPr>
            <p:nvPr/>
          </p:nvSpPr>
          <p:spPr bwMode="auto">
            <a:xfrm flipH="1">
              <a:off x="38" y="672"/>
              <a:ext cx="346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58390" name="Text Box 67"/>
            <p:cNvSpPr txBox="1">
              <a:spLocks noChangeArrowheads="1"/>
            </p:cNvSpPr>
            <p:nvPr/>
          </p:nvSpPr>
          <p:spPr bwMode="auto">
            <a:xfrm>
              <a:off x="129" y="52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66FF"/>
                  </a:solidFill>
                </a:rPr>
                <a:t>N</a:t>
              </a:r>
              <a:endParaRPr lang="en-US" altLang="zh-CN" sz="2400"/>
            </a:p>
          </p:txBody>
        </p:sp>
        <p:sp>
          <p:nvSpPr>
            <p:cNvPr id="58391" name="Text Box 68"/>
            <p:cNvSpPr txBox="1">
              <a:spLocks noChangeArrowheads="1"/>
            </p:cNvSpPr>
            <p:nvPr/>
          </p:nvSpPr>
          <p:spPr bwMode="auto">
            <a:xfrm>
              <a:off x="962" y="17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58392" name="Text Box 69"/>
            <p:cNvSpPr txBox="1">
              <a:spLocks noChangeArrowheads="1"/>
            </p:cNvSpPr>
            <p:nvPr/>
          </p:nvSpPr>
          <p:spPr bwMode="auto">
            <a:xfrm>
              <a:off x="986" y="8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58393" name="Text Box 70"/>
            <p:cNvSpPr txBox="1">
              <a:spLocks noChangeArrowheads="1"/>
            </p:cNvSpPr>
            <p:nvPr/>
          </p:nvSpPr>
          <p:spPr bwMode="auto">
            <a:xfrm>
              <a:off x="830" y="6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66"/>
                  </a:solidFill>
                </a:rPr>
                <a:t>–</a:t>
              </a:r>
            </a:p>
          </p:txBody>
        </p:sp>
        <p:sp>
          <p:nvSpPr>
            <p:cNvPr id="58394" name="Text Box 71"/>
            <p:cNvSpPr txBox="1">
              <a:spLocks noChangeArrowheads="1"/>
            </p:cNvSpPr>
            <p:nvPr/>
          </p:nvSpPr>
          <p:spPr bwMode="auto">
            <a:xfrm>
              <a:off x="818" y="39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FF0066"/>
                  </a:solidFill>
                </a:rPr>
                <a:t>+</a:t>
              </a:r>
            </a:p>
          </p:txBody>
        </p:sp>
      </p:grpSp>
      <p:sp>
        <p:nvSpPr>
          <p:cNvPr id="56392" name="Text Box 72"/>
          <p:cNvSpPr txBox="1">
            <a:spLocks noChangeArrowheads="1"/>
          </p:cNvSpPr>
          <p:nvPr/>
        </p:nvSpPr>
        <p:spPr bwMode="auto">
          <a:xfrm>
            <a:off x="5292725" y="1700213"/>
            <a:ext cx="31242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lang="en-US" altLang="zh-CN" sz="2600" i="1">
                <a:solidFill>
                  <a:srgbClr val="FF3300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600" i="1">
                <a:solidFill>
                  <a:schemeClr val="accent2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2600"/>
              <a:t>为有源二端网络的开路电压</a:t>
            </a:r>
          </a:p>
        </p:txBody>
      </p:sp>
    </p:spTree>
    <p:extLst>
      <p:ext uri="{BB962C8B-B14F-4D97-AF65-F5344CB8AC3E}">
        <p14:creationId xmlns:p14="http://schemas.microsoft.com/office/powerpoint/2010/main" val="32826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6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4" grpId="0" autoUpdateAnimBg="0"/>
      <p:bldP spid="5639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04800" y="548680"/>
            <a:ext cx="8534400" cy="965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600" dirty="0">
                <a:solidFill>
                  <a:srgbClr val="FF0066"/>
                </a:solidFill>
                <a:latin typeface="宋体" panose="02010600030101010101" pitchFamily="2" charset="-122"/>
              </a:rPr>
              <a:t>　　[</a:t>
            </a:r>
            <a:r>
              <a:rPr lang="zh-CN" altLang="en-US" sz="2600" dirty="0">
                <a:solidFill>
                  <a:srgbClr val="FF0066"/>
                </a:solidFill>
              </a:rPr>
              <a:t>例 </a:t>
            </a:r>
            <a:r>
              <a:rPr lang="en-US" altLang="zh-CN" sz="2600" dirty="0">
                <a:solidFill>
                  <a:srgbClr val="FF0066"/>
                </a:solidFill>
              </a:rPr>
              <a:t>1</a:t>
            </a:r>
            <a:r>
              <a:rPr lang="en-US" altLang="zh-CN" sz="2600" dirty="0">
                <a:solidFill>
                  <a:srgbClr val="FF0066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600" dirty="0">
                <a:solidFill>
                  <a:srgbClr val="FF0066"/>
                </a:solidFill>
              </a:rPr>
              <a:t>　</a:t>
            </a:r>
            <a:r>
              <a:rPr lang="zh-CN" altLang="en-US" sz="2600" dirty="0"/>
              <a:t>用戴维宁定理求图示电路中电流</a:t>
            </a:r>
            <a:r>
              <a:rPr lang="en-US" altLang="zh-CN" sz="2600" dirty="0"/>
              <a:t> </a:t>
            </a:r>
            <a:r>
              <a:rPr lang="zh-CN" altLang="zh-CN" sz="2600" i="1" dirty="0"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ea typeface="隶书" panose="02010509060101010101" pitchFamily="49" charset="-122"/>
              </a:rPr>
              <a:t>3</a:t>
            </a:r>
            <a:r>
              <a:rPr lang="zh-CN" altLang="en-US" sz="2600" dirty="0"/>
              <a:t>。其中 </a:t>
            </a:r>
            <a:r>
              <a:rPr lang="en-US" altLang="zh-CN" sz="2600" i="1" dirty="0"/>
              <a:t>E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 = 140 V，</a:t>
            </a:r>
            <a:r>
              <a:rPr lang="en-US" altLang="zh-CN" sz="2600" i="1" dirty="0"/>
              <a:t>E</a:t>
            </a:r>
            <a:r>
              <a:rPr lang="en-US" altLang="zh-CN" sz="2600" baseline="-25000" dirty="0"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90 V，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1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20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en-US" altLang="zh-CN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5 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en-US" altLang="zh-CN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3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6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zh-CN" altLang="en-US" sz="2600" dirty="0">
                <a:sym typeface="宋体" panose="02010600030101010101" pitchFamily="2" charset="-122"/>
              </a:rPr>
              <a:t>。</a:t>
            </a:r>
          </a:p>
        </p:txBody>
      </p:sp>
      <p:grpSp>
        <p:nvGrpSpPr>
          <p:cNvPr id="59395" name="Group 63"/>
          <p:cNvGrpSpPr>
            <a:grpSpLocks/>
          </p:cNvGrpSpPr>
          <p:nvPr/>
        </p:nvGrpSpPr>
        <p:grpSpPr bwMode="auto">
          <a:xfrm>
            <a:off x="9525" y="1917700"/>
            <a:ext cx="4298950" cy="2654300"/>
            <a:chOff x="6" y="1071"/>
            <a:chExt cx="2708" cy="1672"/>
          </a:xfrm>
        </p:grpSpPr>
        <p:grpSp>
          <p:nvGrpSpPr>
            <p:cNvPr id="59418" name="Group 62"/>
            <p:cNvGrpSpPr>
              <a:grpSpLocks/>
            </p:cNvGrpSpPr>
            <p:nvPr/>
          </p:nvGrpSpPr>
          <p:grpSpPr bwMode="auto">
            <a:xfrm>
              <a:off x="6" y="1071"/>
              <a:ext cx="2708" cy="1429"/>
              <a:chOff x="6" y="1071"/>
              <a:chExt cx="2708" cy="1429"/>
            </a:xfrm>
          </p:grpSpPr>
          <p:sp>
            <p:nvSpPr>
              <p:cNvPr id="59420" name="Text Box 4"/>
              <p:cNvSpPr txBox="1">
                <a:spLocks noChangeArrowheads="1"/>
              </p:cNvSpPr>
              <p:nvPr/>
            </p:nvSpPr>
            <p:spPr bwMode="auto">
              <a:xfrm>
                <a:off x="976" y="1071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I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59421" name="Text Box 5"/>
              <p:cNvSpPr txBox="1">
                <a:spLocks noChangeArrowheads="1"/>
              </p:cNvSpPr>
              <p:nvPr/>
            </p:nvSpPr>
            <p:spPr bwMode="auto">
              <a:xfrm>
                <a:off x="1837" y="1071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I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59422" name="Line 10"/>
              <p:cNvSpPr>
                <a:spLocks noChangeShapeType="1"/>
              </p:cNvSpPr>
              <p:nvPr/>
            </p:nvSpPr>
            <p:spPr bwMode="auto">
              <a:xfrm>
                <a:off x="534" y="1498"/>
                <a:ext cx="0" cy="10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3" name="Oval 11"/>
              <p:cNvSpPr>
                <a:spLocks noChangeArrowheads="1"/>
              </p:cNvSpPr>
              <p:nvPr/>
            </p:nvSpPr>
            <p:spPr bwMode="auto">
              <a:xfrm>
                <a:off x="385" y="1845"/>
                <a:ext cx="318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24" name="Line 12"/>
              <p:cNvSpPr>
                <a:spLocks noChangeShapeType="1"/>
              </p:cNvSpPr>
              <p:nvPr/>
            </p:nvSpPr>
            <p:spPr bwMode="auto">
              <a:xfrm>
                <a:off x="1330" y="1498"/>
                <a:ext cx="0" cy="10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5" name="Line 14"/>
              <p:cNvSpPr>
                <a:spLocks noChangeShapeType="1"/>
              </p:cNvSpPr>
              <p:nvPr/>
            </p:nvSpPr>
            <p:spPr bwMode="auto">
              <a:xfrm>
                <a:off x="2113" y="1498"/>
                <a:ext cx="0" cy="10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6" name="Oval 15"/>
              <p:cNvSpPr>
                <a:spLocks noChangeArrowheads="1"/>
              </p:cNvSpPr>
              <p:nvPr/>
            </p:nvSpPr>
            <p:spPr bwMode="auto">
              <a:xfrm>
                <a:off x="1927" y="1845"/>
                <a:ext cx="363" cy="36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27" name="Line 16"/>
              <p:cNvSpPr>
                <a:spLocks noChangeShapeType="1"/>
              </p:cNvSpPr>
              <p:nvPr/>
            </p:nvSpPr>
            <p:spPr bwMode="auto">
              <a:xfrm>
                <a:off x="534" y="2500"/>
                <a:ext cx="15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8" name="Line 17"/>
              <p:cNvSpPr>
                <a:spLocks noChangeShapeType="1"/>
              </p:cNvSpPr>
              <p:nvPr/>
            </p:nvSpPr>
            <p:spPr bwMode="auto">
              <a:xfrm>
                <a:off x="533" y="1498"/>
                <a:ext cx="1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9" name="Rectangle 18"/>
              <p:cNvSpPr>
                <a:spLocks noChangeArrowheads="1"/>
              </p:cNvSpPr>
              <p:nvPr/>
            </p:nvSpPr>
            <p:spPr bwMode="auto">
              <a:xfrm>
                <a:off x="701" y="1459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30" name="Rectangle 19"/>
              <p:cNvSpPr>
                <a:spLocks noChangeArrowheads="1"/>
              </p:cNvSpPr>
              <p:nvPr/>
            </p:nvSpPr>
            <p:spPr bwMode="auto">
              <a:xfrm>
                <a:off x="1540" y="1459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31" name="Rectangle 20"/>
              <p:cNvSpPr>
                <a:spLocks noChangeArrowheads="1"/>
              </p:cNvSpPr>
              <p:nvPr/>
            </p:nvSpPr>
            <p:spPr bwMode="auto">
              <a:xfrm rot="5400000">
                <a:off x="1155" y="1975"/>
                <a:ext cx="347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32" name="Text Box 21"/>
              <p:cNvSpPr txBox="1">
                <a:spLocks noChangeArrowheads="1"/>
              </p:cNvSpPr>
              <p:nvPr/>
            </p:nvSpPr>
            <p:spPr bwMode="auto">
              <a:xfrm>
                <a:off x="703" y="1505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59433" name="Text Box 22"/>
              <p:cNvSpPr txBox="1">
                <a:spLocks noChangeArrowheads="1"/>
              </p:cNvSpPr>
              <p:nvPr/>
            </p:nvSpPr>
            <p:spPr bwMode="auto">
              <a:xfrm>
                <a:off x="1565" y="1504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59434" name="Text Box 23"/>
              <p:cNvSpPr txBox="1">
                <a:spLocks noChangeArrowheads="1"/>
              </p:cNvSpPr>
              <p:nvPr/>
            </p:nvSpPr>
            <p:spPr bwMode="auto">
              <a:xfrm>
                <a:off x="1066" y="1821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I</a:t>
                </a:r>
                <a:r>
                  <a:rPr lang="en-US" altLang="zh-CN" sz="2400" baseline="-25000"/>
                  <a:t>3</a:t>
                </a:r>
                <a:endParaRPr lang="en-US" altLang="zh-CN" sz="2400"/>
              </a:p>
            </p:txBody>
          </p:sp>
          <p:sp>
            <p:nvSpPr>
              <p:cNvPr id="59435" name="Text Box 24"/>
              <p:cNvSpPr txBox="1">
                <a:spLocks noChangeArrowheads="1"/>
              </p:cNvSpPr>
              <p:nvPr/>
            </p:nvSpPr>
            <p:spPr bwMode="auto">
              <a:xfrm>
                <a:off x="1338" y="1866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3</a:t>
                </a:r>
                <a:endParaRPr lang="en-US" altLang="zh-CN" sz="2400"/>
              </a:p>
            </p:txBody>
          </p:sp>
          <p:sp>
            <p:nvSpPr>
              <p:cNvPr id="59436" name="Text Box 25"/>
              <p:cNvSpPr txBox="1">
                <a:spLocks noChangeArrowheads="1"/>
              </p:cNvSpPr>
              <p:nvPr/>
            </p:nvSpPr>
            <p:spPr bwMode="auto">
              <a:xfrm>
                <a:off x="6" y="1685"/>
                <a:ext cx="5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+                 </a:t>
                </a:r>
                <a:endParaRPr lang="en-US" altLang="zh-CN" sz="2400">
                  <a:sym typeface="宋体" panose="02010600030101010101" pitchFamily="2" charset="-122"/>
                </a:endParaRPr>
              </a:p>
            </p:txBody>
          </p:sp>
          <p:sp>
            <p:nvSpPr>
              <p:cNvPr id="59437" name="Text Box 26"/>
              <p:cNvSpPr txBox="1">
                <a:spLocks noChangeArrowheads="1"/>
              </p:cNvSpPr>
              <p:nvPr/>
            </p:nvSpPr>
            <p:spPr bwMode="auto">
              <a:xfrm>
                <a:off x="341" y="2093"/>
                <a:ext cx="4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_</a:t>
                </a:r>
                <a:endParaRPr lang="zh-CN" altLang="zh-CN" sz="2400"/>
              </a:p>
            </p:txBody>
          </p:sp>
          <p:sp>
            <p:nvSpPr>
              <p:cNvPr id="59438" name="Text Box 27"/>
              <p:cNvSpPr txBox="1">
                <a:spLocks noChangeArrowheads="1"/>
              </p:cNvSpPr>
              <p:nvPr/>
            </p:nvSpPr>
            <p:spPr bwMode="auto">
              <a:xfrm>
                <a:off x="2156" y="2003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_</a:t>
                </a:r>
                <a:endParaRPr lang="zh-CN" altLang="zh-CN" sz="2400"/>
              </a:p>
            </p:txBody>
          </p:sp>
          <p:sp>
            <p:nvSpPr>
              <p:cNvPr id="59439" name="Text Box 28"/>
              <p:cNvSpPr txBox="1">
                <a:spLocks noChangeArrowheads="1"/>
              </p:cNvSpPr>
              <p:nvPr/>
            </p:nvSpPr>
            <p:spPr bwMode="auto">
              <a:xfrm>
                <a:off x="2110" y="1595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+</a:t>
                </a:r>
              </a:p>
            </p:txBody>
          </p:sp>
          <p:sp>
            <p:nvSpPr>
              <p:cNvPr id="59440" name="Text Box 29"/>
              <p:cNvSpPr txBox="1">
                <a:spLocks noChangeArrowheads="1"/>
              </p:cNvSpPr>
              <p:nvPr/>
            </p:nvSpPr>
            <p:spPr bwMode="auto">
              <a:xfrm>
                <a:off x="703" y="1866"/>
                <a:ext cx="3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E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59441" name="Text Box 30"/>
              <p:cNvSpPr txBox="1">
                <a:spLocks noChangeArrowheads="1"/>
              </p:cNvSpPr>
              <p:nvPr/>
            </p:nvSpPr>
            <p:spPr bwMode="auto">
              <a:xfrm>
                <a:off x="2336" y="1866"/>
                <a:ext cx="3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E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59442" name="Line 31"/>
              <p:cNvSpPr>
                <a:spLocks noChangeShapeType="1"/>
              </p:cNvSpPr>
              <p:nvPr/>
            </p:nvSpPr>
            <p:spPr bwMode="auto">
              <a:xfrm>
                <a:off x="885" y="14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3" name="Line 32"/>
              <p:cNvSpPr>
                <a:spLocks noChangeShapeType="1"/>
              </p:cNvSpPr>
              <p:nvPr/>
            </p:nvSpPr>
            <p:spPr bwMode="auto">
              <a:xfrm flipH="1">
                <a:off x="1837" y="1413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4" name="Line 33"/>
              <p:cNvSpPr>
                <a:spLocks noChangeShapeType="1"/>
              </p:cNvSpPr>
              <p:nvPr/>
            </p:nvSpPr>
            <p:spPr bwMode="auto">
              <a:xfrm>
                <a:off x="1247" y="1685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5" name="Text Box 34"/>
              <p:cNvSpPr txBox="1">
                <a:spLocks noChangeArrowheads="1"/>
              </p:cNvSpPr>
              <p:nvPr/>
            </p:nvSpPr>
            <p:spPr bwMode="auto">
              <a:xfrm>
                <a:off x="1199" y="1208"/>
                <a:ext cx="230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a</a:t>
                </a:r>
              </a:p>
            </p:txBody>
          </p:sp>
        </p:grpSp>
        <p:sp>
          <p:nvSpPr>
            <p:cNvPr id="59419" name="Text Box 35"/>
            <p:cNvSpPr txBox="1">
              <a:spLocks noChangeArrowheads="1"/>
            </p:cNvSpPr>
            <p:nvPr/>
          </p:nvSpPr>
          <p:spPr bwMode="auto">
            <a:xfrm>
              <a:off x="1157" y="2456"/>
              <a:ext cx="23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b</a:t>
              </a:r>
            </a:p>
          </p:txBody>
        </p:sp>
      </p:grpSp>
      <p:grpSp>
        <p:nvGrpSpPr>
          <p:cNvPr id="57418" name="Group 74"/>
          <p:cNvGrpSpPr>
            <a:grpSpLocks/>
          </p:cNvGrpSpPr>
          <p:nvPr/>
        </p:nvGrpSpPr>
        <p:grpSpPr bwMode="auto">
          <a:xfrm>
            <a:off x="5091112" y="1858962"/>
            <a:ext cx="3135313" cy="2803525"/>
            <a:chOff x="3312" y="1594"/>
            <a:chExt cx="1975" cy="1766"/>
          </a:xfrm>
        </p:grpSpPr>
        <p:sp>
          <p:nvSpPr>
            <p:cNvPr id="59398" name="Text Box 38"/>
            <p:cNvSpPr txBox="1">
              <a:spLocks noChangeArrowheads="1"/>
            </p:cNvSpPr>
            <p:nvPr/>
          </p:nvSpPr>
          <p:spPr bwMode="auto">
            <a:xfrm>
              <a:off x="3312" y="2208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E</a:t>
              </a:r>
            </a:p>
          </p:txBody>
        </p:sp>
        <p:sp>
          <p:nvSpPr>
            <p:cNvPr id="59399" name="Text Box 40"/>
            <p:cNvSpPr txBox="1">
              <a:spLocks noChangeArrowheads="1"/>
            </p:cNvSpPr>
            <p:nvPr/>
          </p:nvSpPr>
          <p:spPr bwMode="auto">
            <a:xfrm>
              <a:off x="4219" y="3072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b</a:t>
              </a:r>
            </a:p>
          </p:txBody>
        </p:sp>
        <p:grpSp>
          <p:nvGrpSpPr>
            <p:cNvPr id="59400" name="Group 65"/>
            <p:cNvGrpSpPr>
              <a:grpSpLocks/>
            </p:cNvGrpSpPr>
            <p:nvPr/>
          </p:nvGrpSpPr>
          <p:grpSpPr bwMode="auto">
            <a:xfrm>
              <a:off x="3540" y="1876"/>
              <a:ext cx="1359" cy="1225"/>
              <a:chOff x="3652" y="2100"/>
              <a:chExt cx="1359" cy="1225"/>
            </a:xfrm>
          </p:grpSpPr>
          <p:sp>
            <p:nvSpPr>
              <p:cNvPr id="59408" name="Line 43"/>
              <p:cNvSpPr>
                <a:spLocks noChangeShapeType="1"/>
              </p:cNvSpPr>
              <p:nvPr/>
            </p:nvSpPr>
            <p:spPr bwMode="auto">
              <a:xfrm>
                <a:off x="3879" y="2146"/>
                <a:ext cx="0" cy="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409" name="Group 64"/>
              <p:cNvGrpSpPr>
                <a:grpSpLocks/>
              </p:cNvGrpSpPr>
              <p:nvPr/>
            </p:nvGrpSpPr>
            <p:grpSpPr bwMode="auto">
              <a:xfrm>
                <a:off x="3652" y="2100"/>
                <a:ext cx="1359" cy="1225"/>
                <a:chOff x="3652" y="2100"/>
                <a:chExt cx="1359" cy="1225"/>
              </a:xfrm>
            </p:grpSpPr>
            <p:sp>
              <p:nvSpPr>
                <p:cNvPr id="59410" name="Oval 45"/>
                <p:cNvSpPr>
                  <a:spLocks noChangeArrowheads="1"/>
                </p:cNvSpPr>
                <p:nvPr/>
              </p:nvSpPr>
              <p:spPr bwMode="auto">
                <a:xfrm>
                  <a:off x="3652" y="2372"/>
                  <a:ext cx="453" cy="42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11" name="Rectangle 46"/>
                <p:cNvSpPr>
                  <a:spLocks noChangeArrowheads="1"/>
                </p:cNvSpPr>
                <p:nvPr/>
              </p:nvSpPr>
              <p:spPr bwMode="auto">
                <a:xfrm>
                  <a:off x="3833" y="2917"/>
                  <a:ext cx="9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12" name="Line 47"/>
                <p:cNvSpPr>
                  <a:spLocks noChangeShapeType="1"/>
                </p:cNvSpPr>
                <p:nvPr/>
              </p:nvSpPr>
              <p:spPr bwMode="auto">
                <a:xfrm>
                  <a:off x="3878" y="3279"/>
                  <a:ext cx="1088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3" name="Line 48"/>
                <p:cNvSpPr>
                  <a:spLocks noChangeShapeType="1"/>
                </p:cNvSpPr>
                <p:nvPr/>
              </p:nvSpPr>
              <p:spPr bwMode="auto">
                <a:xfrm>
                  <a:off x="3878" y="2146"/>
                  <a:ext cx="10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4" name="Oval 49"/>
                <p:cNvSpPr>
                  <a:spLocks noChangeArrowheads="1"/>
                </p:cNvSpPr>
                <p:nvPr/>
              </p:nvSpPr>
              <p:spPr bwMode="auto">
                <a:xfrm flipV="1">
                  <a:off x="4422" y="3229"/>
                  <a:ext cx="90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15" name="Oval 50"/>
                <p:cNvSpPr>
                  <a:spLocks noChangeArrowheads="1"/>
                </p:cNvSpPr>
                <p:nvPr/>
              </p:nvSpPr>
              <p:spPr bwMode="auto">
                <a:xfrm flipV="1">
                  <a:off x="4422" y="2100"/>
                  <a:ext cx="90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16" name="Line 51"/>
                <p:cNvSpPr>
                  <a:spLocks noChangeShapeType="1"/>
                </p:cNvSpPr>
                <p:nvPr/>
              </p:nvSpPr>
              <p:spPr bwMode="auto">
                <a:xfrm>
                  <a:off x="4966" y="2146"/>
                  <a:ext cx="0" cy="1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7" name="Rectangle 52"/>
                <p:cNvSpPr>
                  <a:spLocks noChangeArrowheads="1"/>
                </p:cNvSpPr>
                <p:nvPr/>
              </p:nvSpPr>
              <p:spPr bwMode="auto">
                <a:xfrm>
                  <a:off x="4921" y="2508"/>
                  <a:ext cx="90" cy="27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59401" name="Text Box 53"/>
            <p:cNvSpPr txBox="1">
              <a:spLocks noChangeArrowheads="1"/>
            </p:cNvSpPr>
            <p:nvPr/>
          </p:nvSpPr>
          <p:spPr bwMode="auto">
            <a:xfrm>
              <a:off x="4244" y="1594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a</a:t>
              </a:r>
            </a:p>
          </p:txBody>
        </p:sp>
        <p:sp>
          <p:nvSpPr>
            <p:cNvPr id="59402" name="Text Box 54"/>
            <p:cNvSpPr txBox="1">
              <a:spLocks noChangeArrowheads="1"/>
            </p:cNvSpPr>
            <p:nvPr/>
          </p:nvSpPr>
          <p:spPr bwMode="auto">
            <a:xfrm>
              <a:off x="3504" y="1918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+</a:t>
              </a:r>
              <a:endParaRPr lang="zh-CN" altLang="zh-CN" sz="2400"/>
            </a:p>
          </p:txBody>
        </p:sp>
        <p:sp>
          <p:nvSpPr>
            <p:cNvPr id="59403" name="Text Box 55"/>
            <p:cNvSpPr txBox="1">
              <a:spLocks noChangeArrowheads="1"/>
            </p:cNvSpPr>
            <p:nvPr/>
          </p:nvSpPr>
          <p:spPr bwMode="auto">
            <a:xfrm>
              <a:off x="3504" y="2470"/>
              <a:ext cx="19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600">
                  <a:sym typeface="Symbol" panose="05050102010706020507" pitchFamily="18" charset="2"/>
                </a:rPr>
                <a:t></a:t>
              </a:r>
              <a:endParaRPr lang="en-US" altLang="zh-CN" sz="2600"/>
            </a:p>
          </p:txBody>
        </p:sp>
        <p:sp>
          <p:nvSpPr>
            <p:cNvPr id="59404" name="Text Box 56"/>
            <p:cNvSpPr txBox="1">
              <a:spLocks noChangeArrowheads="1"/>
            </p:cNvSpPr>
            <p:nvPr/>
          </p:nvSpPr>
          <p:spPr bwMode="auto">
            <a:xfrm>
              <a:off x="3358" y="269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0</a:t>
              </a:r>
            </a:p>
          </p:txBody>
        </p:sp>
        <p:sp>
          <p:nvSpPr>
            <p:cNvPr id="59405" name="Line 57"/>
            <p:cNvSpPr>
              <a:spLocks noChangeShapeType="1"/>
            </p:cNvSpPr>
            <p:nvPr/>
          </p:nvSpPr>
          <p:spPr bwMode="auto">
            <a:xfrm>
              <a:off x="4719" y="228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Text Box 58"/>
            <p:cNvSpPr txBox="1">
              <a:spLocks noChangeArrowheads="1"/>
            </p:cNvSpPr>
            <p:nvPr/>
          </p:nvSpPr>
          <p:spPr bwMode="auto">
            <a:xfrm>
              <a:off x="4401" y="2330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I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59407" name="Text Box 59"/>
            <p:cNvSpPr txBox="1">
              <a:spLocks noChangeArrowheads="1"/>
            </p:cNvSpPr>
            <p:nvPr/>
          </p:nvSpPr>
          <p:spPr bwMode="auto">
            <a:xfrm>
              <a:off x="4944" y="2288"/>
              <a:ext cx="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3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727697" y="4642619"/>
            <a:ext cx="20193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等效目标</a:t>
            </a:r>
          </a:p>
        </p:txBody>
      </p:sp>
      <p:sp>
        <p:nvSpPr>
          <p:cNvPr id="55" name="矩形 54"/>
          <p:cNvSpPr/>
          <p:nvPr/>
        </p:nvSpPr>
        <p:spPr>
          <a:xfrm>
            <a:off x="1128356" y="4642619"/>
            <a:ext cx="20193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原电路</a:t>
            </a:r>
          </a:p>
        </p:txBody>
      </p:sp>
    </p:spTree>
    <p:extLst>
      <p:ext uri="{BB962C8B-B14F-4D97-AF65-F5344CB8AC3E}">
        <p14:creationId xmlns:p14="http://schemas.microsoft.com/office/powerpoint/2010/main" val="49706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5" name="Group 63"/>
          <p:cNvGrpSpPr>
            <a:grpSpLocks/>
          </p:cNvGrpSpPr>
          <p:nvPr/>
        </p:nvGrpSpPr>
        <p:grpSpPr bwMode="auto">
          <a:xfrm>
            <a:off x="9525" y="1917700"/>
            <a:ext cx="4298950" cy="2654300"/>
            <a:chOff x="6" y="1071"/>
            <a:chExt cx="2708" cy="1672"/>
          </a:xfrm>
        </p:grpSpPr>
        <p:grpSp>
          <p:nvGrpSpPr>
            <p:cNvPr id="59418" name="Group 62"/>
            <p:cNvGrpSpPr>
              <a:grpSpLocks/>
            </p:cNvGrpSpPr>
            <p:nvPr/>
          </p:nvGrpSpPr>
          <p:grpSpPr bwMode="auto">
            <a:xfrm>
              <a:off x="6" y="1071"/>
              <a:ext cx="2708" cy="1429"/>
              <a:chOff x="6" y="1071"/>
              <a:chExt cx="2708" cy="1429"/>
            </a:xfrm>
          </p:grpSpPr>
          <p:sp>
            <p:nvSpPr>
              <p:cNvPr id="59420" name="Text Box 4"/>
              <p:cNvSpPr txBox="1">
                <a:spLocks noChangeArrowheads="1"/>
              </p:cNvSpPr>
              <p:nvPr/>
            </p:nvSpPr>
            <p:spPr bwMode="auto">
              <a:xfrm>
                <a:off x="976" y="1071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I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59421" name="Text Box 5"/>
              <p:cNvSpPr txBox="1">
                <a:spLocks noChangeArrowheads="1"/>
              </p:cNvSpPr>
              <p:nvPr/>
            </p:nvSpPr>
            <p:spPr bwMode="auto">
              <a:xfrm>
                <a:off x="1837" y="1071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I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59422" name="Line 10"/>
              <p:cNvSpPr>
                <a:spLocks noChangeShapeType="1"/>
              </p:cNvSpPr>
              <p:nvPr/>
            </p:nvSpPr>
            <p:spPr bwMode="auto">
              <a:xfrm>
                <a:off x="534" y="1498"/>
                <a:ext cx="0" cy="10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3" name="Oval 11"/>
              <p:cNvSpPr>
                <a:spLocks noChangeArrowheads="1"/>
              </p:cNvSpPr>
              <p:nvPr/>
            </p:nvSpPr>
            <p:spPr bwMode="auto">
              <a:xfrm>
                <a:off x="385" y="1845"/>
                <a:ext cx="318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24" name="Line 12"/>
              <p:cNvSpPr>
                <a:spLocks noChangeShapeType="1"/>
              </p:cNvSpPr>
              <p:nvPr/>
            </p:nvSpPr>
            <p:spPr bwMode="auto">
              <a:xfrm>
                <a:off x="1330" y="1498"/>
                <a:ext cx="0" cy="10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5" name="Line 14"/>
              <p:cNvSpPr>
                <a:spLocks noChangeShapeType="1"/>
              </p:cNvSpPr>
              <p:nvPr/>
            </p:nvSpPr>
            <p:spPr bwMode="auto">
              <a:xfrm>
                <a:off x="2113" y="1498"/>
                <a:ext cx="0" cy="10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6" name="Oval 15"/>
              <p:cNvSpPr>
                <a:spLocks noChangeArrowheads="1"/>
              </p:cNvSpPr>
              <p:nvPr/>
            </p:nvSpPr>
            <p:spPr bwMode="auto">
              <a:xfrm>
                <a:off x="1927" y="1845"/>
                <a:ext cx="363" cy="36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27" name="Line 16"/>
              <p:cNvSpPr>
                <a:spLocks noChangeShapeType="1"/>
              </p:cNvSpPr>
              <p:nvPr/>
            </p:nvSpPr>
            <p:spPr bwMode="auto">
              <a:xfrm>
                <a:off x="534" y="2500"/>
                <a:ext cx="15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8" name="Line 17"/>
              <p:cNvSpPr>
                <a:spLocks noChangeShapeType="1"/>
              </p:cNvSpPr>
              <p:nvPr/>
            </p:nvSpPr>
            <p:spPr bwMode="auto">
              <a:xfrm>
                <a:off x="533" y="1498"/>
                <a:ext cx="1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9" name="Rectangle 18"/>
              <p:cNvSpPr>
                <a:spLocks noChangeArrowheads="1"/>
              </p:cNvSpPr>
              <p:nvPr/>
            </p:nvSpPr>
            <p:spPr bwMode="auto">
              <a:xfrm>
                <a:off x="701" y="1459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30" name="Rectangle 19"/>
              <p:cNvSpPr>
                <a:spLocks noChangeArrowheads="1"/>
              </p:cNvSpPr>
              <p:nvPr/>
            </p:nvSpPr>
            <p:spPr bwMode="auto">
              <a:xfrm>
                <a:off x="1540" y="1459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31" name="Rectangle 20"/>
              <p:cNvSpPr>
                <a:spLocks noChangeArrowheads="1"/>
              </p:cNvSpPr>
              <p:nvPr/>
            </p:nvSpPr>
            <p:spPr bwMode="auto">
              <a:xfrm rot="5400000">
                <a:off x="1155" y="1975"/>
                <a:ext cx="347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32" name="Text Box 21"/>
              <p:cNvSpPr txBox="1">
                <a:spLocks noChangeArrowheads="1"/>
              </p:cNvSpPr>
              <p:nvPr/>
            </p:nvSpPr>
            <p:spPr bwMode="auto">
              <a:xfrm>
                <a:off x="703" y="1505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59433" name="Text Box 22"/>
              <p:cNvSpPr txBox="1">
                <a:spLocks noChangeArrowheads="1"/>
              </p:cNvSpPr>
              <p:nvPr/>
            </p:nvSpPr>
            <p:spPr bwMode="auto">
              <a:xfrm>
                <a:off x="1565" y="1504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59434" name="Text Box 23"/>
              <p:cNvSpPr txBox="1">
                <a:spLocks noChangeArrowheads="1"/>
              </p:cNvSpPr>
              <p:nvPr/>
            </p:nvSpPr>
            <p:spPr bwMode="auto">
              <a:xfrm>
                <a:off x="1066" y="1821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I</a:t>
                </a:r>
                <a:r>
                  <a:rPr lang="en-US" altLang="zh-CN" sz="2400" baseline="-25000"/>
                  <a:t>3</a:t>
                </a:r>
                <a:endParaRPr lang="en-US" altLang="zh-CN" sz="2400"/>
              </a:p>
            </p:txBody>
          </p:sp>
          <p:sp>
            <p:nvSpPr>
              <p:cNvPr id="59435" name="Text Box 24"/>
              <p:cNvSpPr txBox="1">
                <a:spLocks noChangeArrowheads="1"/>
              </p:cNvSpPr>
              <p:nvPr/>
            </p:nvSpPr>
            <p:spPr bwMode="auto">
              <a:xfrm>
                <a:off x="1338" y="1866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3</a:t>
                </a:r>
                <a:endParaRPr lang="en-US" altLang="zh-CN" sz="2400"/>
              </a:p>
            </p:txBody>
          </p:sp>
          <p:sp>
            <p:nvSpPr>
              <p:cNvPr id="59436" name="Text Box 25"/>
              <p:cNvSpPr txBox="1">
                <a:spLocks noChangeArrowheads="1"/>
              </p:cNvSpPr>
              <p:nvPr/>
            </p:nvSpPr>
            <p:spPr bwMode="auto">
              <a:xfrm>
                <a:off x="6" y="1685"/>
                <a:ext cx="5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+                 </a:t>
                </a:r>
                <a:endParaRPr lang="en-US" altLang="zh-CN" sz="2400">
                  <a:sym typeface="宋体" panose="02010600030101010101" pitchFamily="2" charset="-122"/>
                </a:endParaRPr>
              </a:p>
            </p:txBody>
          </p:sp>
          <p:sp>
            <p:nvSpPr>
              <p:cNvPr id="59437" name="Text Box 26"/>
              <p:cNvSpPr txBox="1">
                <a:spLocks noChangeArrowheads="1"/>
              </p:cNvSpPr>
              <p:nvPr/>
            </p:nvSpPr>
            <p:spPr bwMode="auto">
              <a:xfrm>
                <a:off x="341" y="2093"/>
                <a:ext cx="4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_</a:t>
                </a:r>
                <a:endParaRPr lang="zh-CN" altLang="zh-CN" sz="2400"/>
              </a:p>
            </p:txBody>
          </p:sp>
          <p:sp>
            <p:nvSpPr>
              <p:cNvPr id="59438" name="Text Box 27"/>
              <p:cNvSpPr txBox="1">
                <a:spLocks noChangeArrowheads="1"/>
              </p:cNvSpPr>
              <p:nvPr/>
            </p:nvSpPr>
            <p:spPr bwMode="auto">
              <a:xfrm>
                <a:off x="2156" y="2003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_</a:t>
                </a:r>
                <a:endParaRPr lang="zh-CN" altLang="zh-CN" sz="2400"/>
              </a:p>
            </p:txBody>
          </p:sp>
          <p:sp>
            <p:nvSpPr>
              <p:cNvPr id="59439" name="Text Box 28"/>
              <p:cNvSpPr txBox="1">
                <a:spLocks noChangeArrowheads="1"/>
              </p:cNvSpPr>
              <p:nvPr/>
            </p:nvSpPr>
            <p:spPr bwMode="auto">
              <a:xfrm>
                <a:off x="2110" y="1595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+</a:t>
                </a:r>
              </a:p>
            </p:txBody>
          </p:sp>
          <p:sp>
            <p:nvSpPr>
              <p:cNvPr id="59440" name="Text Box 29"/>
              <p:cNvSpPr txBox="1">
                <a:spLocks noChangeArrowheads="1"/>
              </p:cNvSpPr>
              <p:nvPr/>
            </p:nvSpPr>
            <p:spPr bwMode="auto">
              <a:xfrm>
                <a:off x="703" y="1866"/>
                <a:ext cx="3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E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59441" name="Text Box 30"/>
              <p:cNvSpPr txBox="1">
                <a:spLocks noChangeArrowheads="1"/>
              </p:cNvSpPr>
              <p:nvPr/>
            </p:nvSpPr>
            <p:spPr bwMode="auto">
              <a:xfrm>
                <a:off x="2336" y="1866"/>
                <a:ext cx="3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E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59442" name="Line 31"/>
              <p:cNvSpPr>
                <a:spLocks noChangeShapeType="1"/>
              </p:cNvSpPr>
              <p:nvPr/>
            </p:nvSpPr>
            <p:spPr bwMode="auto">
              <a:xfrm>
                <a:off x="885" y="14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3" name="Line 32"/>
              <p:cNvSpPr>
                <a:spLocks noChangeShapeType="1"/>
              </p:cNvSpPr>
              <p:nvPr/>
            </p:nvSpPr>
            <p:spPr bwMode="auto">
              <a:xfrm flipH="1">
                <a:off x="1837" y="1413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4" name="Line 33"/>
              <p:cNvSpPr>
                <a:spLocks noChangeShapeType="1"/>
              </p:cNvSpPr>
              <p:nvPr/>
            </p:nvSpPr>
            <p:spPr bwMode="auto">
              <a:xfrm>
                <a:off x="1247" y="1685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5" name="Text Box 34"/>
              <p:cNvSpPr txBox="1">
                <a:spLocks noChangeArrowheads="1"/>
              </p:cNvSpPr>
              <p:nvPr/>
            </p:nvSpPr>
            <p:spPr bwMode="auto">
              <a:xfrm>
                <a:off x="1199" y="1208"/>
                <a:ext cx="230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a</a:t>
                </a:r>
              </a:p>
            </p:txBody>
          </p:sp>
        </p:grpSp>
        <p:sp>
          <p:nvSpPr>
            <p:cNvPr id="59419" name="Text Box 35"/>
            <p:cNvSpPr txBox="1">
              <a:spLocks noChangeArrowheads="1"/>
            </p:cNvSpPr>
            <p:nvPr/>
          </p:nvSpPr>
          <p:spPr bwMode="auto">
            <a:xfrm>
              <a:off x="1157" y="2456"/>
              <a:ext cx="23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b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1128356" y="4642619"/>
            <a:ext cx="20193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原电路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680271" y="1704578"/>
            <a:ext cx="4140201" cy="2580086"/>
            <a:chOff x="4319472" y="1704578"/>
            <a:chExt cx="4140201" cy="2580086"/>
          </a:xfrm>
        </p:grpSpPr>
        <p:sp>
          <p:nvSpPr>
            <p:cNvPr id="3" name="矩形: 圆角 2"/>
            <p:cNvSpPr/>
            <p:nvPr/>
          </p:nvSpPr>
          <p:spPr>
            <a:xfrm>
              <a:off x="4572000" y="1704578"/>
              <a:ext cx="3744539" cy="2551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Group 41"/>
            <p:cNvGrpSpPr>
              <a:grpSpLocks/>
            </p:cNvGrpSpPr>
            <p:nvPr/>
          </p:nvGrpSpPr>
          <p:grpSpPr bwMode="auto">
            <a:xfrm>
              <a:off x="4319472" y="1773238"/>
              <a:ext cx="4140201" cy="2511426"/>
              <a:chOff x="2818" y="724"/>
              <a:chExt cx="2608" cy="1582"/>
            </a:xfrm>
          </p:grpSpPr>
          <p:grpSp>
            <p:nvGrpSpPr>
              <p:cNvPr id="57" name="Group 40"/>
              <p:cNvGrpSpPr>
                <a:grpSpLocks/>
              </p:cNvGrpSpPr>
              <p:nvPr/>
            </p:nvGrpSpPr>
            <p:grpSpPr bwMode="auto">
              <a:xfrm>
                <a:off x="2818" y="724"/>
                <a:ext cx="2608" cy="1309"/>
                <a:chOff x="2818" y="724"/>
                <a:chExt cx="2608" cy="1309"/>
              </a:xfrm>
            </p:grpSpPr>
            <p:sp>
              <p:nvSpPr>
                <p:cNvPr id="59" name="Line 7"/>
                <p:cNvSpPr>
                  <a:spLocks noChangeShapeType="1"/>
                </p:cNvSpPr>
                <p:nvPr/>
              </p:nvSpPr>
              <p:spPr bwMode="auto">
                <a:xfrm>
                  <a:off x="3345" y="1029"/>
                  <a:ext cx="0" cy="10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Oval 8"/>
                <p:cNvSpPr>
                  <a:spLocks noChangeArrowheads="1"/>
                </p:cNvSpPr>
                <p:nvPr/>
              </p:nvSpPr>
              <p:spPr bwMode="auto">
                <a:xfrm>
                  <a:off x="3152" y="1376"/>
                  <a:ext cx="363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Line 10"/>
                <p:cNvSpPr>
                  <a:spLocks noChangeShapeType="1"/>
                </p:cNvSpPr>
                <p:nvPr/>
              </p:nvSpPr>
              <p:spPr bwMode="auto">
                <a:xfrm>
                  <a:off x="4924" y="1029"/>
                  <a:ext cx="0" cy="10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Oval 11"/>
                <p:cNvSpPr>
                  <a:spLocks noChangeArrowheads="1"/>
                </p:cNvSpPr>
                <p:nvPr/>
              </p:nvSpPr>
              <p:spPr bwMode="auto">
                <a:xfrm>
                  <a:off x="4740" y="1376"/>
                  <a:ext cx="363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3" name="Line 12"/>
                <p:cNvSpPr>
                  <a:spLocks noChangeShapeType="1"/>
                </p:cNvSpPr>
                <p:nvPr/>
              </p:nvSpPr>
              <p:spPr bwMode="auto">
                <a:xfrm>
                  <a:off x="3345" y="2031"/>
                  <a:ext cx="15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13"/>
                <p:cNvSpPr>
                  <a:spLocks noChangeShapeType="1"/>
                </p:cNvSpPr>
                <p:nvPr/>
              </p:nvSpPr>
              <p:spPr bwMode="auto">
                <a:xfrm>
                  <a:off x="3345" y="1029"/>
                  <a:ext cx="15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3" y="990"/>
                  <a:ext cx="377" cy="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52" y="990"/>
                  <a:ext cx="377" cy="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16" y="1036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  <p:sp>
              <p:nvSpPr>
                <p:cNvPr id="6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78" y="1035"/>
                  <a:ext cx="3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2</a:t>
                  </a:r>
                  <a:endParaRPr lang="en-US" altLang="zh-CN" sz="2400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818" y="1217"/>
                  <a:ext cx="576" cy="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+                 </a:t>
                  </a:r>
                  <a:endParaRPr lang="en-US" altLang="zh-CN" sz="2400"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153" y="1625"/>
                  <a:ext cx="4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_</a:t>
                  </a:r>
                  <a:endParaRPr lang="zh-CN" altLang="zh-CN" sz="2400"/>
                </a:p>
              </p:txBody>
            </p:sp>
            <p:sp>
              <p:nvSpPr>
                <p:cNvPr id="7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68" y="1535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_</a:t>
                  </a:r>
                  <a:endParaRPr lang="zh-CN" altLang="zh-CN" sz="2400"/>
                </a:p>
              </p:txBody>
            </p:sp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923" y="1126"/>
                  <a:ext cx="31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+</a:t>
                  </a:r>
                </a:p>
              </p:txBody>
            </p: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516" y="1398"/>
                  <a:ext cx="3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E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  <p:sp>
              <p:nvSpPr>
                <p:cNvPr id="7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049" y="1388"/>
                  <a:ext cx="3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/>
                    <a:t>E</a:t>
                  </a:r>
                  <a:r>
                    <a:rPr lang="en-US" altLang="zh-CN" sz="2400" baseline="-25000" dirty="0"/>
                    <a:t>2</a:t>
                  </a:r>
                  <a:endParaRPr lang="en-US" altLang="zh-CN" sz="2400" dirty="0"/>
                </a:p>
              </p:txBody>
            </p:sp>
            <p:sp>
              <p:nvSpPr>
                <p:cNvPr id="75" name="Line 24"/>
                <p:cNvSpPr>
                  <a:spLocks noChangeShapeType="1"/>
                </p:cNvSpPr>
                <p:nvPr/>
              </p:nvSpPr>
              <p:spPr bwMode="auto">
                <a:xfrm>
                  <a:off x="3970" y="990"/>
                  <a:ext cx="31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79" y="1217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a</a:t>
                  </a:r>
                </a:p>
              </p:txBody>
            </p:sp>
            <p:sp>
              <p:nvSpPr>
                <p:cNvPr id="7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79" y="1489"/>
                  <a:ext cx="22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b</a:t>
                  </a:r>
                </a:p>
              </p:txBody>
            </p:sp>
            <p:sp>
              <p:nvSpPr>
                <p:cNvPr id="78" name="Line 27"/>
                <p:cNvSpPr>
                  <a:spLocks noChangeShapeType="1"/>
                </p:cNvSpPr>
                <p:nvPr/>
              </p:nvSpPr>
              <p:spPr bwMode="auto">
                <a:xfrm>
                  <a:off x="4105" y="1036"/>
                  <a:ext cx="0" cy="3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108" y="1671"/>
                  <a:ext cx="0" cy="3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Oval 29"/>
                <p:cNvSpPr>
                  <a:spLocks noChangeArrowheads="1"/>
                </p:cNvSpPr>
                <p:nvPr/>
              </p:nvSpPr>
              <p:spPr bwMode="auto">
                <a:xfrm>
                  <a:off x="4060" y="1580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" name="Oval 30"/>
                <p:cNvSpPr>
                  <a:spLocks noChangeArrowheads="1"/>
                </p:cNvSpPr>
                <p:nvPr/>
              </p:nvSpPr>
              <p:spPr bwMode="auto">
                <a:xfrm>
                  <a:off x="4060" y="1353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088" y="1268"/>
                  <a:ext cx="349" cy="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dirty="0">
                      <a:solidFill>
                        <a:srgbClr val="FF0000"/>
                      </a:solidFill>
                    </a:rPr>
                    <a:t>+                 </a:t>
                  </a:r>
                  <a:endParaRPr lang="en-US" altLang="zh-CN" sz="2400" dirty="0">
                    <a:solidFill>
                      <a:srgbClr val="FF0000"/>
                    </a:solidFill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8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156" y="1486"/>
                  <a:ext cx="4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dirty="0">
                      <a:solidFill>
                        <a:srgbClr val="FF0000"/>
                      </a:solidFill>
                    </a:rPr>
                    <a:t>_</a:t>
                  </a:r>
                  <a:endParaRPr lang="zh-CN" altLang="zh-CN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158" y="1359"/>
                  <a:ext cx="4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>
                      <a:solidFill>
                        <a:srgbClr val="FF0000"/>
                      </a:solidFill>
                    </a:rPr>
                    <a:t>U</a:t>
                  </a:r>
                  <a:r>
                    <a:rPr lang="en-US" altLang="zh-CN" sz="2400" baseline="-25000" dirty="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8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52" y="724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>
                      <a:solidFill>
                        <a:srgbClr val="FF0000"/>
                      </a:solidFill>
                    </a:rPr>
                    <a:t>I</a:t>
                  </a:r>
                </a:p>
              </p:txBody>
            </p:sp>
          </p:grpSp>
          <p:sp>
            <p:nvSpPr>
              <p:cNvPr id="58" name="Text Box 35"/>
              <p:cNvSpPr txBox="1">
                <a:spLocks noChangeArrowheads="1"/>
              </p:cNvSpPr>
              <p:nvPr/>
            </p:nvSpPr>
            <p:spPr bwMode="auto">
              <a:xfrm>
                <a:off x="3903" y="2018"/>
                <a:ext cx="6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latin typeface="宋体" panose="02010600030101010101" pitchFamily="2" charset="-122"/>
                  </a:rPr>
                  <a:t>(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)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911066" y="4559517"/>
            <a:ext cx="3744539" cy="2238730"/>
            <a:chOff x="4808752" y="4559517"/>
            <a:chExt cx="3744539" cy="2238730"/>
          </a:xfrm>
        </p:grpSpPr>
        <p:sp>
          <p:nvSpPr>
            <p:cNvPr id="86" name="矩形: 圆角 85"/>
            <p:cNvSpPr/>
            <p:nvPr/>
          </p:nvSpPr>
          <p:spPr>
            <a:xfrm>
              <a:off x="4808752" y="4559517"/>
              <a:ext cx="3744539" cy="22387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Group 36"/>
            <p:cNvGrpSpPr>
              <a:grpSpLocks/>
            </p:cNvGrpSpPr>
            <p:nvPr/>
          </p:nvGrpSpPr>
          <p:grpSpPr bwMode="auto">
            <a:xfrm>
              <a:off x="5349109" y="4639246"/>
              <a:ext cx="2663825" cy="2159000"/>
              <a:chOff x="3379" y="528"/>
              <a:chExt cx="1678" cy="1360"/>
            </a:xfrm>
          </p:grpSpPr>
          <p:sp>
            <p:nvSpPr>
              <p:cNvPr id="89" name="Line 3"/>
              <p:cNvSpPr>
                <a:spLocks noChangeShapeType="1"/>
              </p:cNvSpPr>
              <p:nvPr/>
            </p:nvSpPr>
            <p:spPr bwMode="auto">
              <a:xfrm flipV="1">
                <a:off x="3436" y="1566"/>
                <a:ext cx="1576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4"/>
              <p:cNvSpPr>
                <a:spLocks noChangeShapeType="1"/>
              </p:cNvSpPr>
              <p:nvPr/>
            </p:nvSpPr>
            <p:spPr bwMode="auto">
              <a:xfrm>
                <a:off x="3435" y="567"/>
                <a:ext cx="1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Rectangle 5"/>
              <p:cNvSpPr>
                <a:spLocks noChangeArrowheads="1"/>
              </p:cNvSpPr>
              <p:nvPr/>
            </p:nvSpPr>
            <p:spPr bwMode="auto">
              <a:xfrm>
                <a:off x="3603" y="528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Rectangle 6"/>
              <p:cNvSpPr>
                <a:spLocks noChangeArrowheads="1"/>
              </p:cNvSpPr>
              <p:nvPr/>
            </p:nvSpPr>
            <p:spPr bwMode="auto">
              <a:xfrm>
                <a:off x="4442" y="528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Text Box 7"/>
              <p:cNvSpPr txBox="1">
                <a:spLocks noChangeArrowheads="1"/>
              </p:cNvSpPr>
              <p:nvPr/>
            </p:nvSpPr>
            <p:spPr bwMode="auto">
              <a:xfrm>
                <a:off x="3606" y="574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94" name="Text Box 8"/>
              <p:cNvSpPr txBox="1">
                <a:spLocks noChangeArrowheads="1"/>
              </p:cNvSpPr>
              <p:nvPr/>
            </p:nvSpPr>
            <p:spPr bwMode="auto">
              <a:xfrm>
                <a:off x="4468" y="573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95" name="Text Box 10"/>
              <p:cNvSpPr txBox="1">
                <a:spLocks noChangeArrowheads="1"/>
              </p:cNvSpPr>
              <p:nvPr/>
            </p:nvSpPr>
            <p:spPr bwMode="auto">
              <a:xfrm>
                <a:off x="3969" y="755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a</a:t>
                </a:r>
              </a:p>
            </p:txBody>
          </p:sp>
          <p:sp>
            <p:nvSpPr>
              <p:cNvPr id="96" name="Text Box 11"/>
              <p:cNvSpPr txBox="1">
                <a:spLocks noChangeArrowheads="1"/>
              </p:cNvSpPr>
              <p:nvPr/>
            </p:nvSpPr>
            <p:spPr bwMode="auto">
              <a:xfrm>
                <a:off x="3969" y="1027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b</a:t>
                </a:r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4195" y="573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 flipH="1" flipV="1">
                <a:off x="4196" y="1248"/>
                <a:ext cx="2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4150" y="1158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Oval 15"/>
              <p:cNvSpPr>
                <a:spLocks noChangeArrowheads="1"/>
              </p:cNvSpPr>
              <p:nvPr/>
            </p:nvSpPr>
            <p:spPr bwMode="auto">
              <a:xfrm>
                <a:off x="4150" y="891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1" name="Group 16"/>
              <p:cNvGrpSpPr>
                <a:grpSpLocks/>
              </p:cNvGrpSpPr>
              <p:nvPr/>
            </p:nvGrpSpPr>
            <p:grpSpPr bwMode="auto">
              <a:xfrm>
                <a:off x="3379" y="568"/>
                <a:ext cx="90" cy="997"/>
                <a:chOff x="0" y="0"/>
                <a:chExt cx="226" cy="2494"/>
              </a:xfrm>
            </p:grpSpPr>
            <p:sp>
              <p:nvSpPr>
                <p:cNvPr id="110" name="Oval 17"/>
                <p:cNvSpPr>
                  <a:spLocks noChangeArrowheads="1"/>
                </p:cNvSpPr>
                <p:nvPr/>
              </p:nvSpPr>
              <p:spPr bwMode="auto">
                <a:xfrm>
                  <a:off x="0" y="795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1" name="Oval 18"/>
                <p:cNvSpPr>
                  <a:spLocks noChangeArrowheads="1"/>
                </p:cNvSpPr>
                <p:nvPr/>
              </p:nvSpPr>
              <p:spPr bwMode="auto">
                <a:xfrm>
                  <a:off x="0" y="1362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12" name="Group 19"/>
                <p:cNvGrpSpPr>
                  <a:grpSpLocks/>
                </p:cNvGrpSpPr>
                <p:nvPr/>
              </p:nvGrpSpPr>
              <p:grpSpPr bwMode="auto">
                <a:xfrm>
                  <a:off x="113" y="0"/>
                  <a:ext cx="1" cy="2495"/>
                  <a:chOff x="0" y="0"/>
                  <a:chExt cx="1" cy="2495"/>
                </a:xfrm>
              </p:grpSpPr>
              <p:sp>
                <p:nvSpPr>
                  <p:cNvPr id="11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" y="0"/>
                    <a:ext cx="0" cy="7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" y="1589"/>
                    <a:ext cx="0" cy="90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22"/>
                    <a:ext cx="1" cy="3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2" name="Group 23"/>
              <p:cNvGrpSpPr>
                <a:grpSpLocks/>
              </p:cNvGrpSpPr>
              <p:nvPr/>
            </p:nvGrpSpPr>
            <p:grpSpPr bwMode="auto">
              <a:xfrm>
                <a:off x="4967" y="568"/>
                <a:ext cx="90" cy="998"/>
                <a:chOff x="0" y="0"/>
                <a:chExt cx="226" cy="2494"/>
              </a:xfrm>
            </p:grpSpPr>
            <p:sp>
              <p:nvSpPr>
                <p:cNvPr id="104" name="Oval 24"/>
                <p:cNvSpPr>
                  <a:spLocks noChangeArrowheads="1"/>
                </p:cNvSpPr>
                <p:nvPr/>
              </p:nvSpPr>
              <p:spPr bwMode="auto">
                <a:xfrm>
                  <a:off x="0" y="795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5" name="Oval 25"/>
                <p:cNvSpPr>
                  <a:spLocks noChangeArrowheads="1"/>
                </p:cNvSpPr>
                <p:nvPr/>
              </p:nvSpPr>
              <p:spPr bwMode="auto">
                <a:xfrm>
                  <a:off x="0" y="1362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06" name="Group 26"/>
                <p:cNvGrpSpPr>
                  <a:grpSpLocks/>
                </p:cNvGrpSpPr>
                <p:nvPr/>
              </p:nvGrpSpPr>
              <p:grpSpPr bwMode="auto">
                <a:xfrm>
                  <a:off x="113" y="0"/>
                  <a:ext cx="1" cy="2495"/>
                  <a:chOff x="0" y="0"/>
                  <a:chExt cx="1" cy="2495"/>
                </a:xfrm>
              </p:grpSpPr>
              <p:sp>
                <p:nvSpPr>
                  <p:cNvPr id="10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" y="0"/>
                    <a:ext cx="0" cy="7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" y="1589"/>
                    <a:ext cx="0" cy="90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22"/>
                    <a:ext cx="1" cy="3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3" name="Text Box 30"/>
              <p:cNvSpPr txBox="1">
                <a:spLocks noChangeArrowheads="1"/>
              </p:cNvSpPr>
              <p:nvPr/>
            </p:nvSpPr>
            <p:spPr bwMode="auto">
              <a:xfrm>
                <a:off x="4085" y="1600"/>
                <a:ext cx="7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>
                    <a:latin typeface="宋体" panose="02010600030101010101" pitchFamily="2" charset="-122"/>
                  </a:rPr>
                  <a:t>(</a:t>
                </a:r>
                <a:r>
                  <a:rPr lang="en-US" altLang="zh-CN" sz="2400"/>
                  <a:t>b</a:t>
                </a:r>
                <a:r>
                  <a:rPr lang="en-US" altLang="zh-CN" sz="2400">
                    <a:latin typeface="宋体" panose="02010600030101010101" pitchFamily="2" charset="-122"/>
                  </a:rPr>
                  <a:t>)</a:t>
                </a:r>
              </a:p>
            </p:txBody>
          </p:sp>
        </p:grpSp>
      </p:grp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304800" y="548680"/>
            <a:ext cx="8534400" cy="965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600" dirty="0">
                <a:solidFill>
                  <a:srgbClr val="FF0066"/>
                </a:solidFill>
                <a:latin typeface="宋体" panose="02010600030101010101" pitchFamily="2" charset="-122"/>
              </a:rPr>
              <a:t>　　[</a:t>
            </a:r>
            <a:r>
              <a:rPr lang="zh-CN" altLang="en-US" sz="2600" dirty="0">
                <a:solidFill>
                  <a:srgbClr val="FF0066"/>
                </a:solidFill>
              </a:rPr>
              <a:t>例 </a:t>
            </a:r>
            <a:r>
              <a:rPr lang="en-US" altLang="zh-CN" sz="2600" dirty="0">
                <a:solidFill>
                  <a:srgbClr val="FF0066"/>
                </a:solidFill>
              </a:rPr>
              <a:t>1</a:t>
            </a:r>
            <a:r>
              <a:rPr lang="en-US" altLang="zh-CN" sz="2600" dirty="0">
                <a:solidFill>
                  <a:srgbClr val="FF0066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600" dirty="0">
                <a:solidFill>
                  <a:srgbClr val="FF0066"/>
                </a:solidFill>
              </a:rPr>
              <a:t>　</a:t>
            </a:r>
            <a:r>
              <a:rPr lang="zh-CN" altLang="en-US" sz="2600" dirty="0"/>
              <a:t>用戴维宁定理求图示电路中电流</a:t>
            </a:r>
            <a:r>
              <a:rPr lang="en-US" altLang="zh-CN" sz="2600" dirty="0"/>
              <a:t> </a:t>
            </a:r>
            <a:r>
              <a:rPr lang="zh-CN" altLang="zh-CN" sz="2600" i="1" dirty="0"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ea typeface="隶书" panose="02010509060101010101" pitchFamily="49" charset="-122"/>
              </a:rPr>
              <a:t>3</a:t>
            </a:r>
            <a:r>
              <a:rPr lang="zh-CN" altLang="en-US" sz="2600" dirty="0"/>
              <a:t>。其中 </a:t>
            </a:r>
            <a:r>
              <a:rPr lang="en-US" altLang="zh-CN" sz="2600" i="1" dirty="0"/>
              <a:t>E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 = 140 V，</a:t>
            </a:r>
            <a:r>
              <a:rPr lang="en-US" altLang="zh-CN" sz="2600" i="1" dirty="0"/>
              <a:t>E</a:t>
            </a:r>
            <a:r>
              <a:rPr lang="en-US" altLang="zh-CN" sz="2600" baseline="-25000" dirty="0"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90 V，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1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20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en-US" altLang="zh-CN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5 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en-US" altLang="zh-CN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3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6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zh-CN" altLang="en-US" sz="2600" dirty="0">
                <a:sym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59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25" y="1917700"/>
            <a:ext cx="4298950" cy="3186584"/>
            <a:chOff x="9525" y="1917700"/>
            <a:chExt cx="4298950" cy="3186584"/>
          </a:xfrm>
        </p:grpSpPr>
        <p:grpSp>
          <p:nvGrpSpPr>
            <p:cNvPr id="59395" name="Group 63"/>
            <p:cNvGrpSpPr>
              <a:grpSpLocks/>
            </p:cNvGrpSpPr>
            <p:nvPr/>
          </p:nvGrpSpPr>
          <p:grpSpPr bwMode="auto">
            <a:xfrm>
              <a:off x="9525" y="1917700"/>
              <a:ext cx="4298950" cy="2654300"/>
              <a:chOff x="6" y="1071"/>
              <a:chExt cx="2708" cy="1672"/>
            </a:xfrm>
          </p:grpSpPr>
          <p:grpSp>
            <p:nvGrpSpPr>
              <p:cNvPr id="59418" name="Group 62"/>
              <p:cNvGrpSpPr>
                <a:grpSpLocks/>
              </p:cNvGrpSpPr>
              <p:nvPr/>
            </p:nvGrpSpPr>
            <p:grpSpPr bwMode="auto">
              <a:xfrm>
                <a:off x="6" y="1071"/>
                <a:ext cx="2708" cy="1429"/>
                <a:chOff x="6" y="1071"/>
                <a:chExt cx="2708" cy="1429"/>
              </a:xfrm>
            </p:grpSpPr>
            <p:sp>
              <p:nvSpPr>
                <p:cNvPr id="59420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976" y="1071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I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  <p:sp>
              <p:nvSpPr>
                <p:cNvPr id="5942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7" y="1071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I</a:t>
                  </a:r>
                  <a:r>
                    <a:rPr lang="en-US" altLang="zh-CN" sz="2400" baseline="-25000"/>
                    <a:t>2</a:t>
                  </a:r>
                  <a:endParaRPr lang="en-US" altLang="zh-CN" sz="2400"/>
                </a:p>
              </p:txBody>
            </p:sp>
            <p:sp>
              <p:nvSpPr>
                <p:cNvPr id="59422" name="Line 10"/>
                <p:cNvSpPr>
                  <a:spLocks noChangeShapeType="1"/>
                </p:cNvSpPr>
                <p:nvPr/>
              </p:nvSpPr>
              <p:spPr bwMode="auto">
                <a:xfrm>
                  <a:off x="534" y="1498"/>
                  <a:ext cx="0" cy="10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3" name="Oval 11"/>
                <p:cNvSpPr>
                  <a:spLocks noChangeArrowheads="1"/>
                </p:cNvSpPr>
                <p:nvPr/>
              </p:nvSpPr>
              <p:spPr bwMode="auto">
                <a:xfrm>
                  <a:off x="385" y="1845"/>
                  <a:ext cx="318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24" name="Line 12"/>
                <p:cNvSpPr>
                  <a:spLocks noChangeShapeType="1"/>
                </p:cNvSpPr>
                <p:nvPr/>
              </p:nvSpPr>
              <p:spPr bwMode="auto">
                <a:xfrm>
                  <a:off x="1330" y="1498"/>
                  <a:ext cx="0" cy="10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5" name="Line 14"/>
                <p:cNvSpPr>
                  <a:spLocks noChangeShapeType="1"/>
                </p:cNvSpPr>
                <p:nvPr/>
              </p:nvSpPr>
              <p:spPr bwMode="auto">
                <a:xfrm>
                  <a:off x="2113" y="1498"/>
                  <a:ext cx="0" cy="10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6" name="Oval 15"/>
                <p:cNvSpPr>
                  <a:spLocks noChangeArrowheads="1"/>
                </p:cNvSpPr>
                <p:nvPr/>
              </p:nvSpPr>
              <p:spPr bwMode="auto">
                <a:xfrm>
                  <a:off x="1927" y="1845"/>
                  <a:ext cx="363" cy="36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27" name="Line 16"/>
                <p:cNvSpPr>
                  <a:spLocks noChangeShapeType="1"/>
                </p:cNvSpPr>
                <p:nvPr/>
              </p:nvSpPr>
              <p:spPr bwMode="auto">
                <a:xfrm>
                  <a:off x="534" y="2500"/>
                  <a:ext cx="15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8" name="Line 17"/>
                <p:cNvSpPr>
                  <a:spLocks noChangeShapeType="1"/>
                </p:cNvSpPr>
                <p:nvPr/>
              </p:nvSpPr>
              <p:spPr bwMode="auto">
                <a:xfrm>
                  <a:off x="533" y="1498"/>
                  <a:ext cx="15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9" name="Rectangle 18"/>
                <p:cNvSpPr>
                  <a:spLocks noChangeArrowheads="1"/>
                </p:cNvSpPr>
                <p:nvPr/>
              </p:nvSpPr>
              <p:spPr bwMode="auto">
                <a:xfrm>
                  <a:off x="701" y="1459"/>
                  <a:ext cx="377" cy="7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30" name="Rectangle 19"/>
                <p:cNvSpPr>
                  <a:spLocks noChangeArrowheads="1"/>
                </p:cNvSpPr>
                <p:nvPr/>
              </p:nvSpPr>
              <p:spPr bwMode="auto">
                <a:xfrm>
                  <a:off x="1540" y="1459"/>
                  <a:ext cx="377" cy="7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31" name="Rectangle 20"/>
                <p:cNvSpPr>
                  <a:spLocks noChangeArrowheads="1"/>
                </p:cNvSpPr>
                <p:nvPr/>
              </p:nvSpPr>
              <p:spPr bwMode="auto">
                <a:xfrm rot="5400000">
                  <a:off x="1155" y="1975"/>
                  <a:ext cx="347" cy="8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3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03" y="1505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  <p:sp>
              <p:nvSpPr>
                <p:cNvPr id="5943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565" y="1504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2</a:t>
                  </a:r>
                  <a:endParaRPr lang="en-US" altLang="zh-CN" sz="2400"/>
                </a:p>
              </p:txBody>
            </p:sp>
            <p:sp>
              <p:nvSpPr>
                <p:cNvPr id="5943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066" y="1821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I</a:t>
                  </a:r>
                  <a:r>
                    <a:rPr lang="en-US" altLang="zh-CN" sz="2400" baseline="-25000"/>
                    <a:t>3</a:t>
                  </a:r>
                  <a:endParaRPr lang="en-US" altLang="zh-CN" sz="2400"/>
                </a:p>
              </p:txBody>
            </p:sp>
            <p:sp>
              <p:nvSpPr>
                <p:cNvPr id="5943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338" y="1866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3</a:t>
                  </a:r>
                  <a:endParaRPr lang="en-US" altLang="zh-CN" sz="2400"/>
                </a:p>
              </p:txBody>
            </p:sp>
            <p:sp>
              <p:nvSpPr>
                <p:cNvPr id="5943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" y="1685"/>
                  <a:ext cx="5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+                 </a:t>
                  </a:r>
                  <a:endParaRPr lang="en-US" altLang="zh-CN" sz="2400"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943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1" y="2093"/>
                  <a:ext cx="4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_</a:t>
                  </a:r>
                  <a:endParaRPr lang="zh-CN" altLang="zh-CN" sz="2400"/>
                </a:p>
              </p:txBody>
            </p:sp>
            <p:sp>
              <p:nvSpPr>
                <p:cNvPr id="594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6" y="2003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_</a:t>
                  </a:r>
                  <a:endParaRPr lang="zh-CN" altLang="zh-CN" sz="2400"/>
                </a:p>
              </p:txBody>
            </p:sp>
            <p:sp>
              <p:nvSpPr>
                <p:cNvPr id="5943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110" y="1595"/>
                  <a:ext cx="31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+</a:t>
                  </a:r>
                </a:p>
              </p:txBody>
            </p:sp>
            <p:sp>
              <p:nvSpPr>
                <p:cNvPr id="5944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03" y="1866"/>
                  <a:ext cx="3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E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  <p:sp>
              <p:nvSpPr>
                <p:cNvPr id="5944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36" y="1866"/>
                  <a:ext cx="3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E</a:t>
                  </a:r>
                  <a:r>
                    <a:rPr lang="en-US" altLang="zh-CN" sz="2400" baseline="-25000"/>
                    <a:t>2</a:t>
                  </a:r>
                  <a:endParaRPr lang="en-US" altLang="zh-CN" sz="2400"/>
                </a:p>
              </p:txBody>
            </p:sp>
            <p:sp>
              <p:nvSpPr>
                <p:cNvPr id="59442" name="Line 31"/>
                <p:cNvSpPr>
                  <a:spLocks noChangeShapeType="1"/>
                </p:cNvSpPr>
                <p:nvPr/>
              </p:nvSpPr>
              <p:spPr bwMode="auto">
                <a:xfrm>
                  <a:off x="885" y="1412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43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837" y="1413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44" name="Line 33"/>
                <p:cNvSpPr>
                  <a:spLocks noChangeShapeType="1"/>
                </p:cNvSpPr>
                <p:nvPr/>
              </p:nvSpPr>
              <p:spPr bwMode="auto">
                <a:xfrm>
                  <a:off x="1247" y="1685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4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99" y="1208"/>
                  <a:ext cx="230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a</a:t>
                  </a:r>
                </a:p>
              </p:txBody>
            </p:sp>
          </p:grpSp>
          <p:sp>
            <p:nvSpPr>
              <p:cNvPr id="59419" name="Text Box 35"/>
              <p:cNvSpPr txBox="1">
                <a:spLocks noChangeArrowheads="1"/>
              </p:cNvSpPr>
              <p:nvPr/>
            </p:nvSpPr>
            <p:spPr bwMode="auto">
              <a:xfrm>
                <a:off x="1157" y="2456"/>
                <a:ext cx="230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b</a:t>
                </a: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128356" y="4642619"/>
              <a:ext cx="201930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dirty="0"/>
                <a:t>原电路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80271" y="1704578"/>
            <a:ext cx="4140201" cy="2580086"/>
            <a:chOff x="4319472" y="1704578"/>
            <a:chExt cx="4140201" cy="2580086"/>
          </a:xfrm>
        </p:grpSpPr>
        <p:sp>
          <p:nvSpPr>
            <p:cNvPr id="3" name="矩形: 圆角 2"/>
            <p:cNvSpPr/>
            <p:nvPr/>
          </p:nvSpPr>
          <p:spPr>
            <a:xfrm>
              <a:off x="4572000" y="1704578"/>
              <a:ext cx="3744539" cy="2551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Group 41"/>
            <p:cNvGrpSpPr>
              <a:grpSpLocks/>
            </p:cNvGrpSpPr>
            <p:nvPr/>
          </p:nvGrpSpPr>
          <p:grpSpPr bwMode="auto">
            <a:xfrm>
              <a:off x="4319472" y="1773238"/>
              <a:ext cx="4140201" cy="2511426"/>
              <a:chOff x="2818" y="724"/>
              <a:chExt cx="2608" cy="1582"/>
            </a:xfrm>
          </p:grpSpPr>
          <p:grpSp>
            <p:nvGrpSpPr>
              <p:cNvPr id="57" name="Group 40"/>
              <p:cNvGrpSpPr>
                <a:grpSpLocks/>
              </p:cNvGrpSpPr>
              <p:nvPr/>
            </p:nvGrpSpPr>
            <p:grpSpPr bwMode="auto">
              <a:xfrm>
                <a:off x="2818" y="724"/>
                <a:ext cx="2608" cy="1309"/>
                <a:chOff x="2818" y="724"/>
                <a:chExt cx="2608" cy="1309"/>
              </a:xfrm>
            </p:grpSpPr>
            <p:sp>
              <p:nvSpPr>
                <p:cNvPr id="59" name="Line 7"/>
                <p:cNvSpPr>
                  <a:spLocks noChangeShapeType="1"/>
                </p:cNvSpPr>
                <p:nvPr/>
              </p:nvSpPr>
              <p:spPr bwMode="auto">
                <a:xfrm>
                  <a:off x="3345" y="1029"/>
                  <a:ext cx="0" cy="10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Oval 8"/>
                <p:cNvSpPr>
                  <a:spLocks noChangeArrowheads="1"/>
                </p:cNvSpPr>
                <p:nvPr/>
              </p:nvSpPr>
              <p:spPr bwMode="auto">
                <a:xfrm>
                  <a:off x="3152" y="1376"/>
                  <a:ext cx="363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Line 10"/>
                <p:cNvSpPr>
                  <a:spLocks noChangeShapeType="1"/>
                </p:cNvSpPr>
                <p:nvPr/>
              </p:nvSpPr>
              <p:spPr bwMode="auto">
                <a:xfrm>
                  <a:off x="4924" y="1029"/>
                  <a:ext cx="0" cy="10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Oval 11"/>
                <p:cNvSpPr>
                  <a:spLocks noChangeArrowheads="1"/>
                </p:cNvSpPr>
                <p:nvPr/>
              </p:nvSpPr>
              <p:spPr bwMode="auto">
                <a:xfrm>
                  <a:off x="4740" y="1376"/>
                  <a:ext cx="363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3" name="Line 12"/>
                <p:cNvSpPr>
                  <a:spLocks noChangeShapeType="1"/>
                </p:cNvSpPr>
                <p:nvPr/>
              </p:nvSpPr>
              <p:spPr bwMode="auto">
                <a:xfrm>
                  <a:off x="3345" y="2031"/>
                  <a:ext cx="15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13"/>
                <p:cNvSpPr>
                  <a:spLocks noChangeShapeType="1"/>
                </p:cNvSpPr>
                <p:nvPr/>
              </p:nvSpPr>
              <p:spPr bwMode="auto">
                <a:xfrm>
                  <a:off x="3345" y="1029"/>
                  <a:ext cx="15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3" y="990"/>
                  <a:ext cx="377" cy="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52" y="990"/>
                  <a:ext cx="377" cy="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16" y="1036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  <p:sp>
              <p:nvSpPr>
                <p:cNvPr id="6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78" y="1035"/>
                  <a:ext cx="3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2</a:t>
                  </a:r>
                  <a:endParaRPr lang="en-US" altLang="zh-CN" sz="2400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818" y="1217"/>
                  <a:ext cx="576" cy="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+                 </a:t>
                  </a:r>
                  <a:endParaRPr lang="en-US" altLang="zh-CN" sz="2400"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153" y="1625"/>
                  <a:ext cx="4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_</a:t>
                  </a:r>
                  <a:endParaRPr lang="zh-CN" altLang="zh-CN" sz="2400"/>
                </a:p>
              </p:txBody>
            </p:sp>
            <p:sp>
              <p:nvSpPr>
                <p:cNvPr id="7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68" y="1535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_</a:t>
                  </a:r>
                  <a:endParaRPr lang="zh-CN" altLang="zh-CN" sz="2400"/>
                </a:p>
              </p:txBody>
            </p:sp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923" y="1126"/>
                  <a:ext cx="31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+</a:t>
                  </a:r>
                </a:p>
              </p:txBody>
            </p: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516" y="1398"/>
                  <a:ext cx="3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E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  <p:sp>
              <p:nvSpPr>
                <p:cNvPr id="7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049" y="1388"/>
                  <a:ext cx="3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/>
                    <a:t>E</a:t>
                  </a:r>
                  <a:r>
                    <a:rPr lang="en-US" altLang="zh-CN" sz="2400" baseline="-25000" dirty="0"/>
                    <a:t>2</a:t>
                  </a:r>
                  <a:endParaRPr lang="en-US" altLang="zh-CN" sz="2400" dirty="0"/>
                </a:p>
              </p:txBody>
            </p:sp>
            <p:sp>
              <p:nvSpPr>
                <p:cNvPr id="75" name="Line 24"/>
                <p:cNvSpPr>
                  <a:spLocks noChangeShapeType="1"/>
                </p:cNvSpPr>
                <p:nvPr/>
              </p:nvSpPr>
              <p:spPr bwMode="auto">
                <a:xfrm>
                  <a:off x="3970" y="990"/>
                  <a:ext cx="31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79" y="1217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a</a:t>
                  </a:r>
                </a:p>
              </p:txBody>
            </p:sp>
            <p:sp>
              <p:nvSpPr>
                <p:cNvPr id="7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79" y="1489"/>
                  <a:ext cx="22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b</a:t>
                  </a:r>
                </a:p>
              </p:txBody>
            </p:sp>
            <p:sp>
              <p:nvSpPr>
                <p:cNvPr id="78" name="Line 27"/>
                <p:cNvSpPr>
                  <a:spLocks noChangeShapeType="1"/>
                </p:cNvSpPr>
                <p:nvPr/>
              </p:nvSpPr>
              <p:spPr bwMode="auto">
                <a:xfrm>
                  <a:off x="4105" y="1036"/>
                  <a:ext cx="0" cy="3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108" y="1671"/>
                  <a:ext cx="0" cy="3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Oval 29"/>
                <p:cNvSpPr>
                  <a:spLocks noChangeArrowheads="1"/>
                </p:cNvSpPr>
                <p:nvPr/>
              </p:nvSpPr>
              <p:spPr bwMode="auto">
                <a:xfrm>
                  <a:off x="4060" y="1580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" name="Oval 30"/>
                <p:cNvSpPr>
                  <a:spLocks noChangeArrowheads="1"/>
                </p:cNvSpPr>
                <p:nvPr/>
              </p:nvSpPr>
              <p:spPr bwMode="auto">
                <a:xfrm>
                  <a:off x="4060" y="1353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088" y="1313"/>
                  <a:ext cx="349" cy="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dirty="0">
                      <a:solidFill>
                        <a:srgbClr val="FF0000"/>
                      </a:solidFill>
                    </a:rPr>
                    <a:t>+                 </a:t>
                  </a:r>
                  <a:endParaRPr lang="en-US" altLang="zh-CN" sz="2400" dirty="0">
                    <a:solidFill>
                      <a:srgbClr val="FF0000"/>
                    </a:solidFill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8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156" y="1479"/>
                  <a:ext cx="4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>
                      <a:solidFill>
                        <a:srgbClr val="FF0000"/>
                      </a:solidFill>
                    </a:rPr>
                    <a:t>_</a:t>
                  </a:r>
                  <a:endParaRPr lang="zh-CN" altLang="zh-CN" sz="2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156" y="1404"/>
                  <a:ext cx="4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>
                      <a:solidFill>
                        <a:srgbClr val="FF0000"/>
                      </a:solidFill>
                    </a:rPr>
                    <a:t>U</a:t>
                  </a:r>
                  <a:r>
                    <a:rPr lang="en-US" altLang="zh-CN" sz="2400" baseline="-25000" dirty="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8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4" y="724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>
                      <a:solidFill>
                        <a:srgbClr val="FF0000"/>
                      </a:solidFill>
                    </a:rPr>
                    <a:t>I</a:t>
                  </a:r>
                </a:p>
              </p:txBody>
            </p:sp>
          </p:grpSp>
          <p:sp>
            <p:nvSpPr>
              <p:cNvPr id="58" name="Text Box 35"/>
              <p:cNvSpPr txBox="1">
                <a:spLocks noChangeArrowheads="1"/>
              </p:cNvSpPr>
              <p:nvPr/>
            </p:nvSpPr>
            <p:spPr bwMode="auto">
              <a:xfrm>
                <a:off x="3838" y="2018"/>
                <a:ext cx="6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latin typeface="宋体" panose="02010600030101010101" pitchFamily="2" charset="-122"/>
                  </a:rPr>
                  <a:t>(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)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911066" y="4559517"/>
            <a:ext cx="3744539" cy="2238730"/>
            <a:chOff x="4808752" y="4559517"/>
            <a:chExt cx="3744539" cy="2238730"/>
          </a:xfrm>
        </p:grpSpPr>
        <p:sp>
          <p:nvSpPr>
            <p:cNvPr id="86" name="矩形: 圆角 85"/>
            <p:cNvSpPr/>
            <p:nvPr/>
          </p:nvSpPr>
          <p:spPr>
            <a:xfrm>
              <a:off x="4808752" y="4559517"/>
              <a:ext cx="3744539" cy="22387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Group 36"/>
            <p:cNvGrpSpPr>
              <a:grpSpLocks/>
            </p:cNvGrpSpPr>
            <p:nvPr/>
          </p:nvGrpSpPr>
          <p:grpSpPr bwMode="auto">
            <a:xfrm>
              <a:off x="5349109" y="4639246"/>
              <a:ext cx="2663825" cy="2159000"/>
              <a:chOff x="3379" y="528"/>
              <a:chExt cx="1678" cy="1360"/>
            </a:xfrm>
          </p:grpSpPr>
          <p:sp>
            <p:nvSpPr>
              <p:cNvPr id="89" name="Line 3"/>
              <p:cNvSpPr>
                <a:spLocks noChangeShapeType="1"/>
              </p:cNvSpPr>
              <p:nvPr/>
            </p:nvSpPr>
            <p:spPr bwMode="auto">
              <a:xfrm flipV="1">
                <a:off x="3436" y="1566"/>
                <a:ext cx="1576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4"/>
              <p:cNvSpPr>
                <a:spLocks noChangeShapeType="1"/>
              </p:cNvSpPr>
              <p:nvPr/>
            </p:nvSpPr>
            <p:spPr bwMode="auto">
              <a:xfrm>
                <a:off x="3435" y="567"/>
                <a:ext cx="1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Rectangle 5"/>
              <p:cNvSpPr>
                <a:spLocks noChangeArrowheads="1"/>
              </p:cNvSpPr>
              <p:nvPr/>
            </p:nvSpPr>
            <p:spPr bwMode="auto">
              <a:xfrm>
                <a:off x="3603" y="528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Rectangle 6"/>
              <p:cNvSpPr>
                <a:spLocks noChangeArrowheads="1"/>
              </p:cNvSpPr>
              <p:nvPr/>
            </p:nvSpPr>
            <p:spPr bwMode="auto">
              <a:xfrm>
                <a:off x="4442" y="528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Text Box 7"/>
              <p:cNvSpPr txBox="1">
                <a:spLocks noChangeArrowheads="1"/>
              </p:cNvSpPr>
              <p:nvPr/>
            </p:nvSpPr>
            <p:spPr bwMode="auto">
              <a:xfrm>
                <a:off x="3606" y="574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94" name="Text Box 8"/>
              <p:cNvSpPr txBox="1">
                <a:spLocks noChangeArrowheads="1"/>
              </p:cNvSpPr>
              <p:nvPr/>
            </p:nvSpPr>
            <p:spPr bwMode="auto">
              <a:xfrm>
                <a:off x="4468" y="573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95" name="Text Box 10"/>
              <p:cNvSpPr txBox="1">
                <a:spLocks noChangeArrowheads="1"/>
              </p:cNvSpPr>
              <p:nvPr/>
            </p:nvSpPr>
            <p:spPr bwMode="auto">
              <a:xfrm>
                <a:off x="3969" y="755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a</a:t>
                </a:r>
              </a:p>
            </p:txBody>
          </p:sp>
          <p:sp>
            <p:nvSpPr>
              <p:cNvPr id="96" name="Text Box 11"/>
              <p:cNvSpPr txBox="1">
                <a:spLocks noChangeArrowheads="1"/>
              </p:cNvSpPr>
              <p:nvPr/>
            </p:nvSpPr>
            <p:spPr bwMode="auto">
              <a:xfrm>
                <a:off x="3969" y="1027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b</a:t>
                </a:r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4195" y="573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 flipH="1" flipV="1">
                <a:off x="4196" y="1248"/>
                <a:ext cx="2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4150" y="1158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Oval 15"/>
              <p:cNvSpPr>
                <a:spLocks noChangeArrowheads="1"/>
              </p:cNvSpPr>
              <p:nvPr/>
            </p:nvSpPr>
            <p:spPr bwMode="auto">
              <a:xfrm>
                <a:off x="4150" y="891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1" name="Group 16"/>
              <p:cNvGrpSpPr>
                <a:grpSpLocks/>
              </p:cNvGrpSpPr>
              <p:nvPr/>
            </p:nvGrpSpPr>
            <p:grpSpPr bwMode="auto">
              <a:xfrm>
                <a:off x="3379" y="568"/>
                <a:ext cx="90" cy="997"/>
                <a:chOff x="0" y="0"/>
                <a:chExt cx="226" cy="2494"/>
              </a:xfrm>
            </p:grpSpPr>
            <p:sp>
              <p:nvSpPr>
                <p:cNvPr id="110" name="Oval 17"/>
                <p:cNvSpPr>
                  <a:spLocks noChangeArrowheads="1"/>
                </p:cNvSpPr>
                <p:nvPr/>
              </p:nvSpPr>
              <p:spPr bwMode="auto">
                <a:xfrm>
                  <a:off x="0" y="795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1" name="Oval 18"/>
                <p:cNvSpPr>
                  <a:spLocks noChangeArrowheads="1"/>
                </p:cNvSpPr>
                <p:nvPr/>
              </p:nvSpPr>
              <p:spPr bwMode="auto">
                <a:xfrm>
                  <a:off x="0" y="1362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12" name="Group 19"/>
                <p:cNvGrpSpPr>
                  <a:grpSpLocks/>
                </p:cNvGrpSpPr>
                <p:nvPr/>
              </p:nvGrpSpPr>
              <p:grpSpPr bwMode="auto">
                <a:xfrm>
                  <a:off x="113" y="0"/>
                  <a:ext cx="1" cy="2495"/>
                  <a:chOff x="0" y="0"/>
                  <a:chExt cx="1" cy="2495"/>
                </a:xfrm>
              </p:grpSpPr>
              <p:sp>
                <p:nvSpPr>
                  <p:cNvPr id="11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" y="0"/>
                    <a:ext cx="0" cy="7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" y="1589"/>
                    <a:ext cx="0" cy="90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22"/>
                    <a:ext cx="1" cy="3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2" name="Group 23"/>
              <p:cNvGrpSpPr>
                <a:grpSpLocks/>
              </p:cNvGrpSpPr>
              <p:nvPr/>
            </p:nvGrpSpPr>
            <p:grpSpPr bwMode="auto">
              <a:xfrm>
                <a:off x="4967" y="568"/>
                <a:ext cx="90" cy="998"/>
                <a:chOff x="0" y="0"/>
                <a:chExt cx="226" cy="2494"/>
              </a:xfrm>
            </p:grpSpPr>
            <p:sp>
              <p:nvSpPr>
                <p:cNvPr id="104" name="Oval 24"/>
                <p:cNvSpPr>
                  <a:spLocks noChangeArrowheads="1"/>
                </p:cNvSpPr>
                <p:nvPr/>
              </p:nvSpPr>
              <p:spPr bwMode="auto">
                <a:xfrm>
                  <a:off x="0" y="795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5" name="Oval 25"/>
                <p:cNvSpPr>
                  <a:spLocks noChangeArrowheads="1"/>
                </p:cNvSpPr>
                <p:nvPr/>
              </p:nvSpPr>
              <p:spPr bwMode="auto">
                <a:xfrm>
                  <a:off x="0" y="1362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06" name="Group 26"/>
                <p:cNvGrpSpPr>
                  <a:grpSpLocks/>
                </p:cNvGrpSpPr>
                <p:nvPr/>
              </p:nvGrpSpPr>
              <p:grpSpPr bwMode="auto">
                <a:xfrm>
                  <a:off x="113" y="0"/>
                  <a:ext cx="1" cy="2495"/>
                  <a:chOff x="0" y="0"/>
                  <a:chExt cx="1" cy="2495"/>
                </a:xfrm>
              </p:grpSpPr>
              <p:sp>
                <p:nvSpPr>
                  <p:cNvPr id="10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" y="0"/>
                    <a:ext cx="0" cy="7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" y="1589"/>
                    <a:ext cx="0" cy="90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22"/>
                    <a:ext cx="1" cy="3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3" name="Text Box 30"/>
              <p:cNvSpPr txBox="1">
                <a:spLocks noChangeArrowheads="1"/>
              </p:cNvSpPr>
              <p:nvPr/>
            </p:nvSpPr>
            <p:spPr bwMode="auto">
              <a:xfrm>
                <a:off x="4085" y="1600"/>
                <a:ext cx="7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>
                    <a:latin typeface="宋体" panose="02010600030101010101" pitchFamily="2" charset="-122"/>
                  </a:rPr>
                  <a:t>(</a:t>
                </a:r>
                <a:r>
                  <a:rPr lang="en-US" altLang="zh-CN" sz="2400"/>
                  <a:t>b</a:t>
                </a:r>
                <a:r>
                  <a:rPr lang="en-US" altLang="zh-CN" sz="2400">
                    <a:latin typeface="宋体" panose="02010600030101010101" pitchFamily="2" charset="-122"/>
                  </a:rPr>
                  <a:t>)</a:t>
                </a:r>
              </a:p>
            </p:txBody>
          </p:sp>
        </p:grp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71922"/>
              </p:ext>
            </p:extLst>
          </p:nvPr>
        </p:nvGraphicFramePr>
        <p:xfrm>
          <a:off x="279197" y="1884993"/>
          <a:ext cx="410294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57" name="Equation" r:id="rId3" imgW="1968480" imgH="431640" progId="Equation.DSMT4">
                  <p:embed/>
                </p:oleObj>
              </mc:Choice>
              <mc:Fallback>
                <p:oleObj name="Equation" r:id="rId3" imgW="1968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197" y="1884993"/>
                        <a:ext cx="4102941" cy="9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 Box 55"/>
          <p:cNvSpPr txBox="1">
            <a:spLocks noChangeArrowheads="1"/>
          </p:cNvSpPr>
          <p:nvPr/>
        </p:nvSpPr>
        <p:spPr bwMode="auto">
          <a:xfrm>
            <a:off x="251520" y="2909054"/>
            <a:ext cx="39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i="1" dirty="0">
                <a:solidFill>
                  <a:srgbClr val="FF0000"/>
                </a:solidFill>
              </a:rPr>
              <a:t>U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=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</a:p>
          <a:p>
            <a:pPr algn="l" eaLnBrk="1" hangingPunct="1"/>
            <a:r>
              <a:rPr lang="en-US" altLang="zh-CN" sz="2400" dirty="0">
                <a:sym typeface="Symbol" panose="05050102010706020507" pitchFamily="18" charset="2"/>
              </a:rPr>
              <a:t>   = (90 + 5  2) V = 100 V</a:t>
            </a:r>
            <a:endParaRPr lang="zh-CN" altLang="en-US" sz="24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04432"/>
              </p:ext>
            </p:extLst>
          </p:nvPr>
        </p:nvGraphicFramePr>
        <p:xfrm>
          <a:off x="212930" y="5260146"/>
          <a:ext cx="3970588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58" name="Equation" r:id="rId5" imgW="1904760" imgH="431640" progId="Equation.DSMT4">
                  <p:embed/>
                </p:oleObj>
              </mc:Choice>
              <mc:Fallback>
                <p:oleObj name="Equation" r:id="rId5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930" y="5260146"/>
                        <a:ext cx="3970588" cy="9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 Box 2"/>
          <p:cNvSpPr txBox="1">
            <a:spLocks noChangeArrowheads="1"/>
          </p:cNvSpPr>
          <p:nvPr/>
        </p:nvSpPr>
        <p:spPr bwMode="auto">
          <a:xfrm>
            <a:off x="304800" y="548680"/>
            <a:ext cx="8534400" cy="965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600" dirty="0">
                <a:solidFill>
                  <a:srgbClr val="FF0066"/>
                </a:solidFill>
                <a:latin typeface="宋体" panose="02010600030101010101" pitchFamily="2" charset="-122"/>
              </a:rPr>
              <a:t>　　[</a:t>
            </a:r>
            <a:r>
              <a:rPr lang="zh-CN" altLang="en-US" sz="2600" dirty="0">
                <a:solidFill>
                  <a:srgbClr val="FF0066"/>
                </a:solidFill>
              </a:rPr>
              <a:t>例 </a:t>
            </a:r>
            <a:r>
              <a:rPr lang="en-US" altLang="zh-CN" sz="2600" dirty="0">
                <a:solidFill>
                  <a:srgbClr val="FF0066"/>
                </a:solidFill>
              </a:rPr>
              <a:t>1</a:t>
            </a:r>
            <a:r>
              <a:rPr lang="en-US" altLang="zh-CN" sz="2600" dirty="0">
                <a:solidFill>
                  <a:srgbClr val="FF0066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600" dirty="0">
                <a:solidFill>
                  <a:srgbClr val="FF0066"/>
                </a:solidFill>
              </a:rPr>
              <a:t>　</a:t>
            </a:r>
            <a:r>
              <a:rPr lang="zh-CN" altLang="en-US" sz="2600" dirty="0"/>
              <a:t>用戴维宁定理求图示电路中电流</a:t>
            </a:r>
            <a:r>
              <a:rPr lang="en-US" altLang="zh-CN" sz="2600" dirty="0"/>
              <a:t> </a:t>
            </a:r>
            <a:r>
              <a:rPr lang="zh-CN" altLang="zh-CN" sz="2600" i="1" dirty="0"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ea typeface="隶书" panose="02010509060101010101" pitchFamily="49" charset="-122"/>
              </a:rPr>
              <a:t>3</a:t>
            </a:r>
            <a:r>
              <a:rPr lang="zh-CN" altLang="en-US" sz="2600" dirty="0"/>
              <a:t>。其中 </a:t>
            </a:r>
            <a:r>
              <a:rPr lang="en-US" altLang="zh-CN" sz="2600" i="1" dirty="0"/>
              <a:t>E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 = 140 V，</a:t>
            </a:r>
            <a:r>
              <a:rPr lang="en-US" altLang="zh-CN" sz="2600" i="1" dirty="0"/>
              <a:t>E</a:t>
            </a:r>
            <a:r>
              <a:rPr lang="en-US" altLang="zh-CN" sz="2600" baseline="-25000" dirty="0"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90 V，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1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20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en-US" altLang="zh-CN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5 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en-US" altLang="zh-CN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3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6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zh-CN" altLang="en-US" sz="2600" dirty="0">
                <a:sym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28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80271" y="1704578"/>
            <a:ext cx="4140201" cy="2580086"/>
            <a:chOff x="4319472" y="1704578"/>
            <a:chExt cx="4140201" cy="2580086"/>
          </a:xfrm>
        </p:grpSpPr>
        <p:sp>
          <p:nvSpPr>
            <p:cNvPr id="3" name="矩形: 圆角 2"/>
            <p:cNvSpPr/>
            <p:nvPr/>
          </p:nvSpPr>
          <p:spPr>
            <a:xfrm>
              <a:off x="4572000" y="1704578"/>
              <a:ext cx="3744539" cy="2551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Group 41"/>
            <p:cNvGrpSpPr>
              <a:grpSpLocks/>
            </p:cNvGrpSpPr>
            <p:nvPr/>
          </p:nvGrpSpPr>
          <p:grpSpPr bwMode="auto">
            <a:xfrm>
              <a:off x="4319472" y="1773238"/>
              <a:ext cx="4140201" cy="2511426"/>
              <a:chOff x="2818" y="724"/>
              <a:chExt cx="2608" cy="1582"/>
            </a:xfrm>
          </p:grpSpPr>
          <p:grpSp>
            <p:nvGrpSpPr>
              <p:cNvPr id="57" name="Group 40"/>
              <p:cNvGrpSpPr>
                <a:grpSpLocks/>
              </p:cNvGrpSpPr>
              <p:nvPr/>
            </p:nvGrpSpPr>
            <p:grpSpPr bwMode="auto">
              <a:xfrm>
                <a:off x="2818" y="724"/>
                <a:ext cx="2608" cy="1309"/>
                <a:chOff x="2818" y="724"/>
                <a:chExt cx="2608" cy="1309"/>
              </a:xfrm>
            </p:grpSpPr>
            <p:sp>
              <p:nvSpPr>
                <p:cNvPr id="59" name="Line 7"/>
                <p:cNvSpPr>
                  <a:spLocks noChangeShapeType="1"/>
                </p:cNvSpPr>
                <p:nvPr/>
              </p:nvSpPr>
              <p:spPr bwMode="auto">
                <a:xfrm>
                  <a:off x="3345" y="1029"/>
                  <a:ext cx="0" cy="10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Oval 8"/>
                <p:cNvSpPr>
                  <a:spLocks noChangeArrowheads="1"/>
                </p:cNvSpPr>
                <p:nvPr/>
              </p:nvSpPr>
              <p:spPr bwMode="auto">
                <a:xfrm>
                  <a:off x="3152" y="1376"/>
                  <a:ext cx="363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Line 10"/>
                <p:cNvSpPr>
                  <a:spLocks noChangeShapeType="1"/>
                </p:cNvSpPr>
                <p:nvPr/>
              </p:nvSpPr>
              <p:spPr bwMode="auto">
                <a:xfrm>
                  <a:off x="4924" y="1029"/>
                  <a:ext cx="0" cy="10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Oval 11"/>
                <p:cNvSpPr>
                  <a:spLocks noChangeArrowheads="1"/>
                </p:cNvSpPr>
                <p:nvPr/>
              </p:nvSpPr>
              <p:spPr bwMode="auto">
                <a:xfrm>
                  <a:off x="4740" y="1376"/>
                  <a:ext cx="363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3" name="Line 12"/>
                <p:cNvSpPr>
                  <a:spLocks noChangeShapeType="1"/>
                </p:cNvSpPr>
                <p:nvPr/>
              </p:nvSpPr>
              <p:spPr bwMode="auto">
                <a:xfrm>
                  <a:off x="3345" y="2031"/>
                  <a:ext cx="15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13"/>
                <p:cNvSpPr>
                  <a:spLocks noChangeShapeType="1"/>
                </p:cNvSpPr>
                <p:nvPr/>
              </p:nvSpPr>
              <p:spPr bwMode="auto">
                <a:xfrm>
                  <a:off x="3345" y="1029"/>
                  <a:ext cx="15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3" y="990"/>
                  <a:ext cx="377" cy="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52" y="990"/>
                  <a:ext cx="377" cy="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16" y="1036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  <p:sp>
              <p:nvSpPr>
                <p:cNvPr id="6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78" y="1035"/>
                  <a:ext cx="3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R</a:t>
                  </a:r>
                  <a:r>
                    <a:rPr lang="en-US" altLang="zh-CN" sz="2400" baseline="-25000"/>
                    <a:t>2</a:t>
                  </a:r>
                  <a:endParaRPr lang="en-US" altLang="zh-CN" sz="2400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818" y="1217"/>
                  <a:ext cx="576" cy="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+                 </a:t>
                  </a:r>
                  <a:endParaRPr lang="en-US" altLang="zh-CN" sz="2400"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153" y="1625"/>
                  <a:ext cx="4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_</a:t>
                  </a:r>
                  <a:endParaRPr lang="zh-CN" altLang="zh-CN" sz="2400"/>
                </a:p>
              </p:txBody>
            </p:sp>
            <p:sp>
              <p:nvSpPr>
                <p:cNvPr id="7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68" y="1535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_</a:t>
                  </a:r>
                  <a:endParaRPr lang="zh-CN" altLang="zh-CN" sz="2400"/>
                </a:p>
              </p:txBody>
            </p:sp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923" y="1126"/>
                  <a:ext cx="31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+</a:t>
                  </a:r>
                </a:p>
              </p:txBody>
            </p: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516" y="1398"/>
                  <a:ext cx="3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/>
                    <a:t>E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  <p:sp>
              <p:nvSpPr>
                <p:cNvPr id="7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049" y="1388"/>
                  <a:ext cx="3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/>
                    <a:t>E</a:t>
                  </a:r>
                  <a:r>
                    <a:rPr lang="en-US" altLang="zh-CN" sz="2400" baseline="-25000" dirty="0"/>
                    <a:t>2</a:t>
                  </a:r>
                  <a:endParaRPr lang="en-US" altLang="zh-CN" sz="2400" dirty="0"/>
                </a:p>
              </p:txBody>
            </p:sp>
            <p:sp>
              <p:nvSpPr>
                <p:cNvPr id="75" name="Line 24"/>
                <p:cNvSpPr>
                  <a:spLocks noChangeShapeType="1"/>
                </p:cNvSpPr>
                <p:nvPr/>
              </p:nvSpPr>
              <p:spPr bwMode="auto">
                <a:xfrm>
                  <a:off x="3970" y="990"/>
                  <a:ext cx="31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79" y="1217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a</a:t>
                  </a:r>
                </a:p>
              </p:txBody>
            </p:sp>
            <p:sp>
              <p:nvSpPr>
                <p:cNvPr id="7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79" y="1489"/>
                  <a:ext cx="22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/>
                    <a:t>b</a:t>
                  </a:r>
                </a:p>
              </p:txBody>
            </p:sp>
            <p:sp>
              <p:nvSpPr>
                <p:cNvPr id="78" name="Line 27"/>
                <p:cNvSpPr>
                  <a:spLocks noChangeShapeType="1"/>
                </p:cNvSpPr>
                <p:nvPr/>
              </p:nvSpPr>
              <p:spPr bwMode="auto">
                <a:xfrm>
                  <a:off x="4105" y="1036"/>
                  <a:ext cx="0" cy="3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108" y="1671"/>
                  <a:ext cx="0" cy="3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Oval 29"/>
                <p:cNvSpPr>
                  <a:spLocks noChangeArrowheads="1"/>
                </p:cNvSpPr>
                <p:nvPr/>
              </p:nvSpPr>
              <p:spPr bwMode="auto">
                <a:xfrm>
                  <a:off x="4060" y="1580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" name="Oval 30"/>
                <p:cNvSpPr>
                  <a:spLocks noChangeArrowheads="1"/>
                </p:cNvSpPr>
                <p:nvPr/>
              </p:nvSpPr>
              <p:spPr bwMode="auto">
                <a:xfrm>
                  <a:off x="4060" y="1353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088" y="1313"/>
                  <a:ext cx="349" cy="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dirty="0">
                      <a:solidFill>
                        <a:srgbClr val="FF0000"/>
                      </a:solidFill>
                    </a:rPr>
                    <a:t>+                 </a:t>
                  </a:r>
                  <a:endParaRPr lang="en-US" altLang="zh-CN" sz="2400" dirty="0">
                    <a:solidFill>
                      <a:srgbClr val="FF0000"/>
                    </a:solidFill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8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156" y="1479"/>
                  <a:ext cx="4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>
                      <a:solidFill>
                        <a:srgbClr val="FF0000"/>
                      </a:solidFill>
                    </a:rPr>
                    <a:t>_</a:t>
                  </a:r>
                  <a:endParaRPr lang="zh-CN" altLang="zh-CN" sz="2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156" y="1404"/>
                  <a:ext cx="4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>
                      <a:solidFill>
                        <a:srgbClr val="FF0000"/>
                      </a:solidFill>
                    </a:rPr>
                    <a:t>U</a:t>
                  </a:r>
                  <a:r>
                    <a:rPr lang="en-US" altLang="zh-CN" sz="2400" baseline="-25000" dirty="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8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4" y="724"/>
                  <a:ext cx="3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>
                      <a:solidFill>
                        <a:srgbClr val="FF0000"/>
                      </a:solidFill>
                    </a:rPr>
                    <a:t>I</a:t>
                  </a:r>
                </a:p>
              </p:txBody>
            </p:sp>
          </p:grpSp>
          <p:sp>
            <p:nvSpPr>
              <p:cNvPr id="58" name="Text Box 35"/>
              <p:cNvSpPr txBox="1">
                <a:spLocks noChangeArrowheads="1"/>
              </p:cNvSpPr>
              <p:nvPr/>
            </p:nvSpPr>
            <p:spPr bwMode="auto">
              <a:xfrm>
                <a:off x="3838" y="2018"/>
                <a:ext cx="6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latin typeface="宋体" panose="02010600030101010101" pitchFamily="2" charset="-122"/>
                  </a:rPr>
                  <a:t>(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)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911066" y="4559517"/>
            <a:ext cx="3744539" cy="2238730"/>
            <a:chOff x="4808752" y="4559517"/>
            <a:chExt cx="3744539" cy="2238730"/>
          </a:xfrm>
        </p:grpSpPr>
        <p:sp>
          <p:nvSpPr>
            <p:cNvPr id="86" name="矩形: 圆角 85"/>
            <p:cNvSpPr/>
            <p:nvPr/>
          </p:nvSpPr>
          <p:spPr>
            <a:xfrm>
              <a:off x="4808752" y="4559517"/>
              <a:ext cx="3744539" cy="22387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Group 36"/>
            <p:cNvGrpSpPr>
              <a:grpSpLocks/>
            </p:cNvGrpSpPr>
            <p:nvPr/>
          </p:nvGrpSpPr>
          <p:grpSpPr bwMode="auto">
            <a:xfrm>
              <a:off x="5349109" y="4639246"/>
              <a:ext cx="2663825" cy="2159000"/>
              <a:chOff x="3379" y="528"/>
              <a:chExt cx="1678" cy="1360"/>
            </a:xfrm>
          </p:grpSpPr>
          <p:sp>
            <p:nvSpPr>
              <p:cNvPr id="89" name="Line 3"/>
              <p:cNvSpPr>
                <a:spLocks noChangeShapeType="1"/>
              </p:cNvSpPr>
              <p:nvPr/>
            </p:nvSpPr>
            <p:spPr bwMode="auto">
              <a:xfrm flipV="1">
                <a:off x="3436" y="1566"/>
                <a:ext cx="1576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4"/>
              <p:cNvSpPr>
                <a:spLocks noChangeShapeType="1"/>
              </p:cNvSpPr>
              <p:nvPr/>
            </p:nvSpPr>
            <p:spPr bwMode="auto">
              <a:xfrm>
                <a:off x="3435" y="567"/>
                <a:ext cx="1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Rectangle 5"/>
              <p:cNvSpPr>
                <a:spLocks noChangeArrowheads="1"/>
              </p:cNvSpPr>
              <p:nvPr/>
            </p:nvSpPr>
            <p:spPr bwMode="auto">
              <a:xfrm>
                <a:off x="3603" y="528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Rectangle 6"/>
              <p:cNvSpPr>
                <a:spLocks noChangeArrowheads="1"/>
              </p:cNvSpPr>
              <p:nvPr/>
            </p:nvSpPr>
            <p:spPr bwMode="auto">
              <a:xfrm>
                <a:off x="4442" y="528"/>
                <a:ext cx="377" cy="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Text Box 7"/>
              <p:cNvSpPr txBox="1">
                <a:spLocks noChangeArrowheads="1"/>
              </p:cNvSpPr>
              <p:nvPr/>
            </p:nvSpPr>
            <p:spPr bwMode="auto">
              <a:xfrm>
                <a:off x="3606" y="574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94" name="Text Box 8"/>
              <p:cNvSpPr txBox="1">
                <a:spLocks noChangeArrowheads="1"/>
              </p:cNvSpPr>
              <p:nvPr/>
            </p:nvSpPr>
            <p:spPr bwMode="auto">
              <a:xfrm>
                <a:off x="4468" y="573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R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95" name="Text Box 10"/>
              <p:cNvSpPr txBox="1">
                <a:spLocks noChangeArrowheads="1"/>
              </p:cNvSpPr>
              <p:nvPr/>
            </p:nvSpPr>
            <p:spPr bwMode="auto">
              <a:xfrm>
                <a:off x="3969" y="755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a</a:t>
                </a:r>
              </a:p>
            </p:txBody>
          </p:sp>
          <p:sp>
            <p:nvSpPr>
              <p:cNvPr id="96" name="Text Box 11"/>
              <p:cNvSpPr txBox="1">
                <a:spLocks noChangeArrowheads="1"/>
              </p:cNvSpPr>
              <p:nvPr/>
            </p:nvSpPr>
            <p:spPr bwMode="auto">
              <a:xfrm>
                <a:off x="3969" y="1027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/>
                  <a:t>b</a:t>
                </a:r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4195" y="573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 flipH="1" flipV="1">
                <a:off x="4196" y="1248"/>
                <a:ext cx="2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4150" y="1158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Oval 15"/>
              <p:cNvSpPr>
                <a:spLocks noChangeArrowheads="1"/>
              </p:cNvSpPr>
              <p:nvPr/>
            </p:nvSpPr>
            <p:spPr bwMode="auto">
              <a:xfrm>
                <a:off x="4150" y="891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1" name="Group 16"/>
              <p:cNvGrpSpPr>
                <a:grpSpLocks/>
              </p:cNvGrpSpPr>
              <p:nvPr/>
            </p:nvGrpSpPr>
            <p:grpSpPr bwMode="auto">
              <a:xfrm>
                <a:off x="3379" y="568"/>
                <a:ext cx="90" cy="997"/>
                <a:chOff x="0" y="0"/>
                <a:chExt cx="226" cy="2494"/>
              </a:xfrm>
            </p:grpSpPr>
            <p:sp>
              <p:nvSpPr>
                <p:cNvPr id="110" name="Oval 17"/>
                <p:cNvSpPr>
                  <a:spLocks noChangeArrowheads="1"/>
                </p:cNvSpPr>
                <p:nvPr/>
              </p:nvSpPr>
              <p:spPr bwMode="auto">
                <a:xfrm>
                  <a:off x="0" y="795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1" name="Oval 18"/>
                <p:cNvSpPr>
                  <a:spLocks noChangeArrowheads="1"/>
                </p:cNvSpPr>
                <p:nvPr/>
              </p:nvSpPr>
              <p:spPr bwMode="auto">
                <a:xfrm>
                  <a:off x="0" y="1362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12" name="Group 19"/>
                <p:cNvGrpSpPr>
                  <a:grpSpLocks/>
                </p:cNvGrpSpPr>
                <p:nvPr/>
              </p:nvGrpSpPr>
              <p:grpSpPr bwMode="auto">
                <a:xfrm>
                  <a:off x="113" y="0"/>
                  <a:ext cx="1" cy="2495"/>
                  <a:chOff x="0" y="0"/>
                  <a:chExt cx="1" cy="2495"/>
                </a:xfrm>
              </p:grpSpPr>
              <p:sp>
                <p:nvSpPr>
                  <p:cNvPr id="11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" y="0"/>
                    <a:ext cx="0" cy="7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" y="1589"/>
                    <a:ext cx="0" cy="90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22"/>
                    <a:ext cx="1" cy="3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2" name="Group 23"/>
              <p:cNvGrpSpPr>
                <a:grpSpLocks/>
              </p:cNvGrpSpPr>
              <p:nvPr/>
            </p:nvGrpSpPr>
            <p:grpSpPr bwMode="auto">
              <a:xfrm>
                <a:off x="4967" y="568"/>
                <a:ext cx="90" cy="998"/>
                <a:chOff x="0" y="0"/>
                <a:chExt cx="226" cy="2494"/>
              </a:xfrm>
            </p:grpSpPr>
            <p:sp>
              <p:nvSpPr>
                <p:cNvPr id="104" name="Oval 24"/>
                <p:cNvSpPr>
                  <a:spLocks noChangeArrowheads="1"/>
                </p:cNvSpPr>
                <p:nvPr/>
              </p:nvSpPr>
              <p:spPr bwMode="auto">
                <a:xfrm>
                  <a:off x="0" y="795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5" name="Oval 25"/>
                <p:cNvSpPr>
                  <a:spLocks noChangeArrowheads="1"/>
                </p:cNvSpPr>
                <p:nvPr/>
              </p:nvSpPr>
              <p:spPr bwMode="auto">
                <a:xfrm>
                  <a:off x="0" y="1362"/>
                  <a:ext cx="22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06" name="Group 26"/>
                <p:cNvGrpSpPr>
                  <a:grpSpLocks/>
                </p:cNvGrpSpPr>
                <p:nvPr/>
              </p:nvGrpSpPr>
              <p:grpSpPr bwMode="auto">
                <a:xfrm>
                  <a:off x="113" y="0"/>
                  <a:ext cx="1" cy="2495"/>
                  <a:chOff x="0" y="0"/>
                  <a:chExt cx="1" cy="2495"/>
                </a:xfrm>
              </p:grpSpPr>
              <p:sp>
                <p:nvSpPr>
                  <p:cNvPr id="10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" y="0"/>
                    <a:ext cx="0" cy="7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" y="1589"/>
                    <a:ext cx="0" cy="90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22"/>
                    <a:ext cx="1" cy="3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3" name="Text Box 30"/>
              <p:cNvSpPr txBox="1">
                <a:spLocks noChangeArrowheads="1"/>
              </p:cNvSpPr>
              <p:nvPr/>
            </p:nvSpPr>
            <p:spPr bwMode="auto">
              <a:xfrm>
                <a:off x="4085" y="1600"/>
                <a:ext cx="7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>
                    <a:latin typeface="宋体" panose="02010600030101010101" pitchFamily="2" charset="-122"/>
                  </a:rPr>
                  <a:t>(</a:t>
                </a:r>
                <a:r>
                  <a:rPr lang="en-US" altLang="zh-CN" sz="2400"/>
                  <a:t>b</a:t>
                </a:r>
                <a:r>
                  <a:rPr lang="en-US" altLang="zh-CN" sz="2400">
                    <a:latin typeface="宋体" panose="02010600030101010101" pitchFamily="2" charset="-122"/>
                  </a:rPr>
                  <a:t>)</a:t>
                </a:r>
              </a:p>
            </p:txBody>
          </p:sp>
        </p:grp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9197" y="1884993"/>
          <a:ext cx="410294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47" name="Equation" r:id="rId3" imgW="1968480" imgH="431640" progId="Equation.DSMT4">
                  <p:embed/>
                </p:oleObj>
              </mc:Choice>
              <mc:Fallback>
                <p:oleObj name="Equation" r:id="rId3" imgW="1968480" imgH="431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197" y="1884993"/>
                        <a:ext cx="4102941" cy="9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 Box 55"/>
          <p:cNvSpPr txBox="1">
            <a:spLocks noChangeArrowheads="1"/>
          </p:cNvSpPr>
          <p:nvPr/>
        </p:nvSpPr>
        <p:spPr bwMode="auto">
          <a:xfrm>
            <a:off x="251520" y="2909054"/>
            <a:ext cx="39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i="1" dirty="0">
                <a:solidFill>
                  <a:srgbClr val="FF0000"/>
                </a:solidFill>
              </a:rPr>
              <a:t>U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=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</a:p>
          <a:p>
            <a:pPr algn="l" eaLnBrk="1" hangingPunct="1"/>
            <a:r>
              <a:rPr lang="en-US" altLang="zh-CN" sz="2400" dirty="0">
                <a:sym typeface="Symbol" panose="05050102010706020507" pitchFamily="18" charset="2"/>
              </a:rPr>
              <a:t>   = (90 + 5  2) V = 100 V</a:t>
            </a:r>
            <a:endParaRPr lang="zh-CN" altLang="en-US" sz="24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2930" y="5260146"/>
          <a:ext cx="3970588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48" name="Equation" r:id="rId5" imgW="1904760" imgH="431640" progId="Equation.DSMT4">
                  <p:embed/>
                </p:oleObj>
              </mc:Choice>
              <mc:Fallback>
                <p:oleObj name="Equation" r:id="rId5" imgW="1904760" imgH="4316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930" y="5260146"/>
                        <a:ext cx="3970588" cy="9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" name="Group 74"/>
          <p:cNvGrpSpPr>
            <a:grpSpLocks/>
          </p:cNvGrpSpPr>
          <p:nvPr/>
        </p:nvGrpSpPr>
        <p:grpSpPr bwMode="auto">
          <a:xfrm>
            <a:off x="5091112" y="1858962"/>
            <a:ext cx="3135313" cy="2803525"/>
            <a:chOff x="3312" y="1594"/>
            <a:chExt cx="1975" cy="1766"/>
          </a:xfrm>
        </p:grpSpPr>
        <p:sp>
          <p:nvSpPr>
            <p:cNvPr id="118" name="Text Box 38"/>
            <p:cNvSpPr txBox="1">
              <a:spLocks noChangeArrowheads="1"/>
            </p:cNvSpPr>
            <p:nvPr/>
          </p:nvSpPr>
          <p:spPr bwMode="auto">
            <a:xfrm>
              <a:off x="3312" y="2208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E</a:t>
              </a:r>
            </a:p>
          </p:txBody>
        </p:sp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4219" y="3072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b</a:t>
              </a:r>
            </a:p>
          </p:txBody>
        </p:sp>
        <p:grpSp>
          <p:nvGrpSpPr>
            <p:cNvPr id="120" name="Group 65"/>
            <p:cNvGrpSpPr>
              <a:grpSpLocks/>
            </p:cNvGrpSpPr>
            <p:nvPr/>
          </p:nvGrpSpPr>
          <p:grpSpPr bwMode="auto">
            <a:xfrm>
              <a:off x="3540" y="1876"/>
              <a:ext cx="1359" cy="1225"/>
              <a:chOff x="3652" y="2100"/>
              <a:chExt cx="1359" cy="1225"/>
            </a:xfrm>
          </p:grpSpPr>
          <p:sp>
            <p:nvSpPr>
              <p:cNvPr id="128" name="Line 43"/>
              <p:cNvSpPr>
                <a:spLocks noChangeShapeType="1"/>
              </p:cNvSpPr>
              <p:nvPr/>
            </p:nvSpPr>
            <p:spPr bwMode="auto">
              <a:xfrm>
                <a:off x="3879" y="2146"/>
                <a:ext cx="0" cy="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9" name="Group 64"/>
              <p:cNvGrpSpPr>
                <a:grpSpLocks/>
              </p:cNvGrpSpPr>
              <p:nvPr/>
            </p:nvGrpSpPr>
            <p:grpSpPr bwMode="auto">
              <a:xfrm>
                <a:off x="3652" y="2100"/>
                <a:ext cx="1359" cy="1225"/>
                <a:chOff x="3652" y="2100"/>
                <a:chExt cx="1359" cy="1225"/>
              </a:xfrm>
            </p:grpSpPr>
            <p:sp>
              <p:nvSpPr>
                <p:cNvPr id="130" name="Oval 45"/>
                <p:cNvSpPr>
                  <a:spLocks noChangeArrowheads="1"/>
                </p:cNvSpPr>
                <p:nvPr/>
              </p:nvSpPr>
              <p:spPr bwMode="auto">
                <a:xfrm>
                  <a:off x="3652" y="2372"/>
                  <a:ext cx="453" cy="42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1" name="Rectangle 46"/>
                <p:cNvSpPr>
                  <a:spLocks noChangeArrowheads="1"/>
                </p:cNvSpPr>
                <p:nvPr/>
              </p:nvSpPr>
              <p:spPr bwMode="auto">
                <a:xfrm>
                  <a:off x="3833" y="2917"/>
                  <a:ext cx="9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2" name="Line 47"/>
                <p:cNvSpPr>
                  <a:spLocks noChangeShapeType="1"/>
                </p:cNvSpPr>
                <p:nvPr/>
              </p:nvSpPr>
              <p:spPr bwMode="auto">
                <a:xfrm>
                  <a:off x="3878" y="3279"/>
                  <a:ext cx="1088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Line 48"/>
                <p:cNvSpPr>
                  <a:spLocks noChangeShapeType="1"/>
                </p:cNvSpPr>
                <p:nvPr/>
              </p:nvSpPr>
              <p:spPr bwMode="auto">
                <a:xfrm>
                  <a:off x="3878" y="2146"/>
                  <a:ext cx="10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Oval 49"/>
                <p:cNvSpPr>
                  <a:spLocks noChangeArrowheads="1"/>
                </p:cNvSpPr>
                <p:nvPr/>
              </p:nvSpPr>
              <p:spPr bwMode="auto">
                <a:xfrm flipV="1">
                  <a:off x="4422" y="3229"/>
                  <a:ext cx="90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5" name="Oval 50"/>
                <p:cNvSpPr>
                  <a:spLocks noChangeArrowheads="1"/>
                </p:cNvSpPr>
                <p:nvPr/>
              </p:nvSpPr>
              <p:spPr bwMode="auto">
                <a:xfrm flipV="1">
                  <a:off x="4422" y="2100"/>
                  <a:ext cx="90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6" name="Line 51"/>
                <p:cNvSpPr>
                  <a:spLocks noChangeShapeType="1"/>
                </p:cNvSpPr>
                <p:nvPr/>
              </p:nvSpPr>
              <p:spPr bwMode="auto">
                <a:xfrm>
                  <a:off x="4966" y="2146"/>
                  <a:ext cx="0" cy="1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52"/>
                <p:cNvSpPr>
                  <a:spLocks noChangeArrowheads="1"/>
                </p:cNvSpPr>
                <p:nvPr/>
              </p:nvSpPr>
              <p:spPr bwMode="auto">
                <a:xfrm>
                  <a:off x="4921" y="2508"/>
                  <a:ext cx="90" cy="27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121" name="Text Box 53"/>
            <p:cNvSpPr txBox="1">
              <a:spLocks noChangeArrowheads="1"/>
            </p:cNvSpPr>
            <p:nvPr/>
          </p:nvSpPr>
          <p:spPr bwMode="auto">
            <a:xfrm>
              <a:off x="4244" y="1594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a</a:t>
              </a:r>
            </a:p>
          </p:txBody>
        </p:sp>
        <p:sp>
          <p:nvSpPr>
            <p:cNvPr id="122" name="Text Box 54"/>
            <p:cNvSpPr txBox="1">
              <a:spLocks noChangeArrowheads="1"/>
            </p:cNvSpPr>
            <p:nvPr/>
          </p:nvSpPr>
          <p:spPr bwMode="auto">
            <a:xfrm>
              <a:off x="3504" y="1918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/>
                <a:t>+</a:t>
              </a:r>
              <a:endParaRPr lang="zh-CN" altLang="zh-CN" sz="2400"/>
            </a:p>
          </p:txBody>
        </p:sp>
        <p:sp>
          <p:nvSpPr>
            <p:cNvPr id="123" name="Text Box 55"/>
            <p:cNvSpPr txBox="1">
              <a:spLocks noChangeArrowheads="1"/>
            </p:cNvSpPr>
            <p:nvPr/>
          </p:nvSpPr>
          <p:spPr bwMode="auto">
            <a:xfrm>
              <a:off x="3504" y="2470"/>
              <a:ext cx="19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600">
                  <a:sym typeface="Symbol" panose="05050102010706020507" pitchFamily="18" charset="2"/>
                </a:rPr>
                <a:t></a:t>
              </a:r>
              <a:endParaRPr lang="en-US" altLang="zh-CN" sz="2600"/>
            </a:p>
          </p:txBody>
        </p:sp>
        <p:sp>
          <p:nvSpPr>
            <p:cNvPr id="124" name="Text Box 56"/>
            <p:cNvSpPr txBox="1">
              <a:spLocks noChangeArrowheads="1"/>
            </p:cNvSpPr>
            <p:nvPr/>
          </p:nvSpPr>
          <p:spPr bwMode="auto">
            <a:xfrm>
              <a:off x="3358" y="269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0</a:t>
              </a:r>
            </a:p>
          </p:txBody>
        </p:sp>
        <p:sp>
          <p:nvSpPr>
            <p:cNvPr id="125" name="Line 57"/>
            <p:cNvSpPr>
              <a:spLocks noChangeShapeType="1"/>
            </p:cNvSpPr>
            <p:nvPr/>
          </p:nvSpPr>
          <p:spPr bwMode="auto">
            <a:xfrm>
              <a:off x="4719" y="228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58"/>
            <p:cNvSpPr txBox="1">
              <a:spLocks noChangeArrowheads="1"/>
            </p:cNvSpPr>
            <p:nvPr/>
          </p:nvSpPr>
          <p:spPr bwMode="auto">
            <a:xfrm>
              <a:off x="4401" y="2330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I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127" name="Text Box 59"/>
            <p:cNvSpPr txBox="1">
              <a:spLocks noChangeArrowheads="1"/>
            </p:cNvSpPr>
            <p:nvPr/>
          </p:nvSpPr>
          <p:spPr bwMode="auto">
            <a:xfrm>
              <a:off x="4944" y="2288"/>
              <a:ext cx="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R</a:t>
              </a:r>
              <a:r>
                <a:rPr lang="en-US" altLang="zh-CN" sz="2400" baseline="-25000"/>
                <a:t>3</a:t>
              </a:r>
            </a:p>
          </p:txBody>
        </p:sp>
      </p:grpSp>
      <p:graphicFrame>
        <p:nvGraphicFramePr>
          <p:cNvPr id="1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18247"/>
              </p:ext>
            </p:extLst>
          </p:nvPr>
        </p:nvGraphicFramePr>
        <p:xfrm>
          <a:off x="4850391" y="5293368"/>
          <a:ext cx="4140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49" name="Equation" r:id="rId7" imgW="4134002" imgH="857402" progId="Equation.3">
                  <p:embed/>
                </p:oleObj>
              </mc:Choice>
              <mc:Fallback>
                <p:oleObj name="Equation" r:id="rId7" imgW="4134002" imgH="857402" progId="Equation.3">
                  <p:embed/>
                  <p:pic>
                    <p:nvPicPr>
                      <p:cNvPr id="5943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391" y="5293368"/>
                        <a:ext cx="4140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Text Box 2"/>
          <p:cNvSpPr txBox="1">
            <a:spLocks noChangeArrowheads="1"/>
          </p:cNvSpPr>
          <p:nvPr/>
        </p:nvSpPr>
        <p:spPr bwMode="auto">
          <a:xfrm>
            <a:off x="304800" y="548680"/>
            <a:ext cx="8534400" cy="965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600" dirty="0">
                <a:solidFill>
                  <a:srgbClr val="FF0066"/>
                </a:solidFill>
                <a:latin typeface="宋体" panose="02010600030101010101" pitchFamily="2" charset="-122"/>
              </a:rPr>
              <a:t>　　[</a:t>
            </a:r>
            <a:r>
              <a:rPr lang="zh-CN" altLang="en-US" sz="2600" dirty="0">
                <a:solidFill>
                  <a:srgbClr val="FF0066"/>
                </a:solidFill>
              </a:rPr>
              <a:t>例 </a:t>
            </a:r>
            <a:r>
              <a:rPr lang="en-US" altLang="zh-CN" sz="2600" dirty="0">
                <a:solidFill>
                  <a:srgbClr val="FF0066"/>
                </a:solidFill>
              </a:rPr>
              <a:t>1</a:t>
            </a:r>
            <a:r>
              <a:rPr lang="en-US" altLang="zh-CN" sz="2600" dirty="0">
                <a:solidFill>
                  <a:srgbClr val="FF0066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600" dirty="0">
                <a:solidFill>
                  <a:srgbClr val="FF0066"/>
                </a:solidFill>
              </a:rPr>
              <a:t>　</a:t>
            </a:r>
            <a:r>
              <a:rPr lang="zh-CN" altLang="en-US" sz="2600" dirty="0"/>
              <a:t>用戴维宁定理求图示电路中电流</a:t>
            </a:r>
            <a:r>
              <a:rPr lang="en-US" altLang="zh-CN" sz="2600" dirty="0"/>
              <a:t> </a:t>
            </a:r>
            <a:r>
              <a:rPr lang="zh-CN" altLang="zh-CN" sz="2600" i="1" dirty="0">
                <a:ea typeface="隶书" panose="02010509060101010101" pitchFamily="49" charset="-122"/>
              </a:rPr>
              <a:t>I</a:t>
            </a:r>
            <a:r>
              <a:rPr lang="en-US" altLang="zh-CN" sz="2600" baseline="-25000" dirty="0">
                <a:ea typeface="隶书" panose="02010509060101010101" pitchFamily="49" charset="-122"/>
              </a:rPr>
              <a:t>3</a:t>
            </a:r>
            <a:r>
              <a:rPr lang="zh-CN" altLang="en-US" sz="2600" dirty="0"/>
              <a:t>。其中 </a:t>
            </a:r>
            <a:r>
              <a:rPr lang="en-US" altLang="zh-CN" sz="2600" i="1" dirty="0"/>
              <a:t>E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 = 140 V，</a:t>
            </a:r>
            <a:r>
              <a:rPr lang="en-US" altLang="zh-CN" sz="2600" i="1" dirty="0"/>
              <a:t>E</a:t>
            </a:r>
            <a:r>
              <a:rPr lang="en-US" altLang="zh-CN" sz="2600" baseline="-25000" dirty="0"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90 V，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1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20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en-US" altLang="zh-CN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2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5 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en-US" altLang="zh-CN" sz="2600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baseline="-25000" dirty="0">
                <a:sym typeface="Arial" panose="020B0604020202020204" pitchFamily="34" charset="0"/>
              </a:rPr>
              <a:t>3</a:t>
            </a:r>
            <a:r>
              <a:rPr lang="en-US" altLang="zh-CN" sz="2600" dirty="0">
                <a:sym typeface="Arial" panose="020B0604020202020204" pitchFamily="34" charset="0"/>
              </a:rPr>
              <a:t> </a:t>
            </a:r>
            <a:r>
              <a:rPr lang="en-US" altLang="zh-CN" sz="2600" dirty="0"/>
              <a:t>= 6 </a:t>
            </a:r>
            <a:r>
              <a:rPr lang="en-US" altLang="zh-CN" sz="2600" dirty="0">
                <a:sym typeface="Symbol" panose="05050102010706020507" pitchFamily="18" charset="2"/>
              </a:rPr>
              <a:t></a:t>
            </a:r>
            <a:r>
              <a:rPr lang="zh-CN" altLang="en-US" sz="2600" dirty="0">
                <a:sym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53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864" name="Group 96"/>
          <p:cNvGrpSpPr>
            <a:grpSpLocks/>
          </p:cNvGrpSpPr>
          <p:nvPr/>
        </p:nvGrpSpPr>
        <p:grpSpPr bwMode="auto">
          <a:xfrm>
            <a:off x="166688" y="757238"/>
            <a:ext cx="3648075" cy="5459413"/>
            <a:chOff x="105" y="477"/>
            <a:chExt cx="2298" cy="3439"/>
          </a:xfrm>
        </p:grpSpPr>
        <p:sp>
          <p:nvSpPr>
            <p:cNvPr id="288771" name="Text Box 3"/>
            <p:cNvSpPr txBox="1">
              <a:spLocks noChangeArrowheads="1"/>
            </p:cNvSpPr>
            <p:nvPr/>
          </p:nvSpPr>
          <p:spPr bwMode="auto">
            <a:xfrm>
              <a:off x="105" y="2555"/>
              <a:ext cx="229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4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已知：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=5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、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=5</a:t>
              </a:r>
            </a:p>
            <a:p>
              <a:pPr algn="l"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=10 、  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4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=5 </a:t>
              </a:r>
            </a:p>
            <a:p>
              <a:pPr algn="l"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=12V</a:t>
              </a:r>
            </a:p>
            <a:p>
              <a:pPr algn="l">
                <a:lnSpc>
                  <a:spcPct val="14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求：当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G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=10  </a:t>
              </a:r>
              <a:r>
                <a:rPr lang="zh-CN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时，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I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G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=?</a:t>
              </a:r>
            </a:p>
          </p:txBody>
        </p:sp>
        <p:sp>
          <p:nvSpPr>
            <p:cNvPr id="288773" name="Oval 5"/>
            <p:cNvSpPr>
              <a:spLocks noChangeArrowheads="1"/>
            </p:cNvSpPr>
            <p:nvPr/>
          </p:nvSpPr>
          <p:spPr bwMode="auto">
            <a:xfrm>
              <a:off x="1263" y="2073"/>
              <a:ext cx="286" cy="27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74" name="Text Box 6"/>
            <p:cNvSpPr txBox="1">
              <a:spLocks noChangeArrowheads="1"/>
            </p:cNvSpPr>
            <p:nvPr/>
          </p:nvSpPr>
          <p:spPr bwMode="auto">
            <a:xfrm>
              <a:off x="624" y="480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775" name="Text Box 7"/>
            <p:cNvSpPr txBox="1">
              <a:spLocks noChangeArrowheads="1"/>
            </p:cNvSpPr>
            <p:nvPr/>
          </p:nvSpPr>
          <p:spPr bwMode="auto">
            <a:xfrm>
              <a:off x="777" y="1513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776" name="Text Box 8"/>
            <p:cNvSpPr txBox="1">
              <a:spLocks noChangeArrowheads="1"/>
            </p:cNvSpPr>
            <p:nvPr/>
          </p:nvSpPr>
          <p:spPr bwMode="auto">
            <a:xfrm>
              <a:off x="1013" y="217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88777" name="Text Box 9"/>
            <p:cNvSpPr txBox="1">
              <a:spLocks noChangeArrowheads="1"/>
            </p:cNvSpPr>
            <p:nvPr/>
          </p:nvSpPr>
          <p:spPr bwMode="auto">
            <a:xfrm>
              <a:off x="1549" y="20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288778" name="Line 10"/>
            <p:cNvSpPr>
              <a:spLocks noChangeShapeType="1"/>
            </p:cNvSpPr>
            <p:nvPr/>
          </p:nvSpPr>
          <p:spPr bwMode="auto">
            <a:xfrm flipH="1">
              <a:off x="681" y="489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79" name="Line 11"/>
            <p:cNvSpPr>
              <a:spLocks noChangeShapeType="1"/>
            </p:cNvSpPr>
            <p:nvPr/>
          </p:nvSpPr>
          <p:spPr bwMode="auto">
            <a:xfrm flipH="1">
              <a:off x="1389" y="1185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0" name="Line 12"/>
            <p:cNvSpPr>
              <a:spLocks noChangeShapeType="1"/>
            </p:cNvSpPr>
            <p:nvPr/>
          </p:nvSpPr>
          <p:spPr bwMode="auto">
            <a:xfrm rot="5400000" flipH="1">
              <a:off x="1389" y="477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1" name="Line 13"/>
            <p:cNvSpPr>
              <a:spLocks noChangeShapeType="1"/>
            </p:cNvSpPr>
            <p:nvPr/>
          </p:nvSpPr>
          <p:spPr bwMode="auto">
            <a:xfrm rot="5400000" flipH="1">
              <a:off x="681" y="1173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2" name="Line 14"/>
            <p:cNvSpPr>
              <a:spLocks noChangeShapeType="1"/>
            </p:cNvSpPr>
            <p:nvPr/>
          </p:nvSpPr>
          <p:spPr bwMode="auto">
            <a:xfrm>
              <a:off x="1401" y="489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3" name="Oval 15"/>
            <p:cNvSpPr>
              <a:spLocks noChangeArrowheads="1"/>
            </p:cNvSpPr>
            <p:nvPr/>
          </p:nvSpPr>
          <p:spPr bwMode="auto">
            <a:xfrm>
              <a:off x="1377" y="478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4" name="Oval 16"/>
            <p:cNvSpPr>
              <a:spLocks noChangeArrowheads="1"/>
            </p:cNvSpPr>
            <p:nvPr/>
          </p:nvSpPr>
          <p:spPr bwMode="auto">
            <a:xfrm>
              <a:off x="1377" y="1858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5" name="Oval 17"/>
            <p:cNvSpPr>
              <a:spLocks noChangeArrowheads="1"/>
            </p:cNvSpPr>
            <p:nvPr/>
          </p:nvSpPr>
          <p:spPr bwMode="auto">
            <a:xfrm>
              <a:off x="2073" y="1162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6" name="Oval 18"/>
            <p:cNvSpPr>
              <a:spLocks noChangeArrowheads="1"/>
            </p:cNvSpPr>
            <p:nvPr/>
          </p:nvSpPr>
          <p:spPr bwMode="auto">
            <a:xfrm>
              <a:off x="693" y="1162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7" name="Rectangle 19"/>
            <p:cNvSpPr>
              <a:spLocks noChangeArrowheads="1"/>
            </p:cNvSpPr>
            <p:nvPr/>
          </p:nvSpPr>
          <p:spPr bwMode="auto">
            <a:xfrm rot="2689864">
              <a:off x="960" y="728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8" name="Rectangle 20"/>
            <p:cNvSpPr>
              <a:spLocks noChangeArrowheads="1"/>
            </p:cNvSpPr>
            <p:nvPr/>
          </p:nvSpPr>
          <p:spPr bwMode="auto">
            <a:xfrm rot="2689864">
              <a:off x="1692" y="1412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89" name="Rectangle 21"/>
            <p:cNvSpPr>
              <a:spLocks noChangeArrowheads="1"/>
            </p:cNvSpPr>
            <p:nvPr/>
          </p:nvSpPr>
          <p:spPr bwMode="auto">
            <a:xfrm rot="8089864">
              <a:off x="1704" y="728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90" name="Rectangle 22"/>
            <p:cNvSpPr>
              <a:spLocks noChangeArrowheads="1"/>
            </p:cNvSpPr>
            <p:nvPr/>
          </p:nvSpPr>
          <p:spPr bwMode="auto">
            <a:xfrm rot="8089864">
              <a:off x="972" y="1388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91" name="Line 23"/>
            <p:cNvSpPr>
              <a:spLocks noChangeShapeType="1"/>
            </p:cNvSpPr>
            <p:nvPr/>
          </p:nvSpPr>
          <p:spPr bwMode="auto">
            <a:xfrm>
              <a:off x="705" y="1173"/>
              <a:ext cx="0" cy="10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92" name="Line 24"/>
            <p:cNvSpPr>
              <a:spLocks noChangeShapeType="1"/>
            </p:cNvSpPr>
            <p:nvPr/>
          </p:nvSpPr>
          <p:spPr bwMode="auto">
            <a:xfrm>
              <a:off x="2097" y="1197"/>
              <a:ext cx="0" cy="1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93" name="Line 25"/>
            <p:cNvSpPr>
              <a:spLocks noChangeShapeType="1"/>
            </p:cNvSpPr>
            <p:nvPr/>
          </p:nvSpPr>
          <p:spPr bwMode="auto">
            <a:xfrm>
              <a:off x="704" y="2229"/>
              <a:ext cx="1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94" name="Text Box 26"/>
            <p:cNvSpPr txBox="1">
              <a:spLocks noChangeArrowheads="1"/>
            </p:cNvSpPr>
            <p:nvPr/>
          </p:nvSpPr>
          <p:spPr bwMode="auto">
            <a:xfrm>
              <a:off x="1797" y="56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795" name="Text Box 27"/>
            <p:cNvSpPr txBox="1">
              <a:spLocks noChangeArrowheads="1"/>
            </p:cNvSpPr>
            <p:nvPr/>
          </p:nvSpPr>
          <p:spPr bwMode="auto">
            <a:xfrm>
              <a:off x="1701" y="1513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796" name="Rectangle 28"/>
            <p:cNvSpPr>
              <a:spLocks noChangeArrowheads="1"/>
            </p:cNvSpPr>
            <p:nvPr/>
          </p:nvSpPr>
          <p:spPr bwMode="auto">
            <a:xfrm>
              <a:off x="1353" y="1053"/>
              <a:ext cx="95" cy="2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797" name="Text Box 29"/>
            <p:cNvSpPr txBox="1">
              <a:spLocks noChangeArrowheads="1"/>
            </p:cNvSpPr>
            <p:nvPr/>
          </p:nvSpPr>
          <p:spPr bwMode="auto">
            <a:xfrm>
              <a:off x="1425" y="1005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G</a:t>
              </a:r>
              <a:endPara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798" name="Text Box 30"/>
            <p:cNvSpPr txBox="1">
              <a:spLocks noChangeArrowheads="1"/>
            </p:cNvSpPr>
            <p:nvPr/>
          </p:nvSpPr>
          <p:spPr bwMode="auto">
            <a:xfrm>
              <a:off x="1519" y="1940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799" name="Line 31"/>
            <p:cNvSpPr>
              <a:spLocks noChangeShapeType="1"/>
            </p:cNvSpPr>
            <p:nvPr/>
          </p:nvSpPr>
          <p:spPr bwMode="auto">
            <a:xfrm>
              <a:off x="1248" y="1152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00" name="Text Box 32"/>
            <p:cNvSpPr txBox="1">
              <a:spLocks noChangeArrowheads="1"/>
            </p:cNvSpPr>
            <p:nvPr/>
          </p:nvSpPr>
          <p:spPr bwMode="auto">
            <a:xfrm>
              <a:off x="1097" y="795"/>
              <a:ext cx="2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G</a:t>
              </a:r>
              <a:endPara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88772" name="Line 4"/>
          <p:cNvSpPr>
            <a:spLocks noChangeShapeType="1"/>
          </p:cNvSpPr>
          <p:nvPr/>
        </p:nvSpPr>
        <p:spPr bwMode="auto">
          <a:xfrm>
            <a:off x="4427984" y="0"/>
            <a:ext cx="0" cy="68580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8801" name="Group 33"/>
          <p:cNvGrpSpPr>
            <a:grpSpLocks/>
          </p:cNvGrpSpPr>
          <p:nvPr/>
        </p:nvGrpSpPr>
        <p:grpSpPr bwMode="auto">
          <a:xfrm>
            <a:off x="5181600" y="1066800"/>
            <a:ext cx="3575050" cy="2274888"/>
            <a:chOff x="3264" y="1243"/>
            <a:chExt cx="2252" cy="1433"/>
          </a:xfrm>
        </p:grpSpPr>
        <p:sp>
          <p:nvSpPr>
            <p:cNvPr id="288802" name="Line 34"/>
            <p:cNvSpPr>
              <a:spLocks noChangeShapeType="1"/>
            </p:cNvSpPr>
            <p:nvPr/>
          </p:nvSpPr>
          <p:spPr bwMode="auto">
            <a:xfrm>
              <a:off x="5481" y="1243"/>
              <a:ext cx="0" cy="1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03" name="Rectangle 35"/>
            <p:cNvSpPr>
              <a:spLocks noChangeArrowheads="1"/>
            </p:cNvSpPr>
            <p:nvPr/>
          </p:nvSpPr>
          <p:spPr bwMode="auto">
            <a:xfrm>
              <a:off x="5434" y="1790"/>
              <a:ext cx="82" cy="2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04" name="Text Box 36"/>
            <p:cNvSpPr txBox="1">
              <a:spLocks noChangeArrowheads="1"/>
            </p:cNvSpPr>
            <p:nvPr/>
          </p:nvSpPr>
          <p:spPr bwMode="auto">
            <a:xfrm>
              <a:off x="5088" y="1972"/>
              <a:ext cx="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G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05" name="Line 37"/>
            <p:cNvSpPr>
              <a:spLocks noChangeShapeType="1"/>
            </p:cNvSpPr>
            <p:nvPr/>
          </p:nvSpPr>
          <p:spPr bwMode="auto">
            <a:xfrm>
              <a:off x="5398" y="1396"/>
              <a:ext cx="0" cy="2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06" name="Text Box 38"/>
            <p:cNvSpPr txBox="1">
              <a:spLocks noChangeArrowheads="1"/>
            </p:cNvSpPr>
            <p:nvPr/>
          </p:nvSpPr>
          <p:spPr bwMode="auto">
            <a:xfrm>
              <a:off x="5064" y="1504"/>
              <a:ext cx="2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G</a:t>
              </a:r>
              <a:endPara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07" name="Line 39"/>
            <p:cNvSpPr>
              <a:spLocks noChangeShapeType="1"/>
            </p:cNvSpPr>
            <p:nvPr/>
          </p:nvSpPr>
          <p:spPr bwMode="auto">
            <a:xfrm>
              <a:off x="3994" y="1255"/>
              <a:ext cx="1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08" name="Line 40"/>
            <p:cNvSpPr>
              <a:spLocks noChangeShapeType="1"/>
            </p:cNvSpPr>
            <p:nvPr/>
          </p:nvSpPr>
          <p:spPr bwMode="auto">
            <a:xfrm>
              <a:off x="3982" y="2640"/>
              <a:ext cx="1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09" name="Oval 41"/>
            <p:cNvSpPr>
              <a:spLocks noChangeArrowheads="1"/>
            </p:cNvSpPr>
            <p:nvPr/>
          </p:nvSpPr>
          <p:spPr bwMode="auto">
            <a:xfrm>
              <a:off x="3858" y="1812"/>
              <a:ext cx="286" cy="27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10" name="Text Box 42"/>
            <p:cNvSpPr txBox="1">
              <a:spLocks noChangeArrowheads="1"/>
            </p:cNvSpPr>
            <p:nvPr/>
          </p:nvSpPr>
          <p:spPr bwMode="auto">
            <a:xfrm>
              <a:off x="3264" y="1276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11" name="Text Box 43"/>
            <p:cNvSpPr txBox="1">
              <a:spLocks noChangeArrowheads="1"/>
            </p:cNvSpPr>
            <p:nvPr/>
          </p:nvSpPr>
          <p:spPr bwMode="auto">
            <a:xfrm>
              <a:off x="3336" y="23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12" name="Text Box 44"/>
            <p:cNvSpPr txBox="1">
              <a:spLocks noChangeArrowheads="1"/>
            </p:cNvSpPr>
            <p:nvPr/>
          </p:nvSpPr>
          <p:spPr bwMode="auto">
            <a:xfrm>
              <a:off x="3680" y="167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88813" name="Text Box 45"/>
            <p:cNvSpPr txBox="1">
              <a:spLocks noChangeArrowheads="1"/>
            </p:cNvSpPr>
            <p:nvPr/>
          </p:nvSpPr>
          <p:spPr bwMode="auto">
            <a:xfrm>
              <a:off x="4144" y="1588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288814" name="Line 46"/>
            <p:cNvSpPr>
              <a:spLocks noChangeShapeType="1"/>
            </p:cNvSpPr>
            <p:nvPr/>
          </p:nvSpPr>
          <p:spPr bwMode="auto">
            <a:xfrm flipH="1">
              <a:off x="3264" y="1260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15" name="Line 47"/>
            <p:cNvSpPr>
              <a:spLocks noChangeShapeType="1"/>
            </p:cNvSpPr>
            <p:nvPr/>
          </p:nvSpPr>
          <p:spPr bwMode="auto">
            <a:xfrm flipH="1">
              <a:off x="3972" y="1956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16" name="Line 48"/>
            <p:cNvSpPr>
              <a:spLocks noChangeShapeType="1"/>
            </p:cNvSpPr>
            <p:nvPr/>
          </p:nvSpPr>
          <p:spPr bwMode="auto">
            <a:xfrm rot="5400000" flipH="1">
              <a:off x="3972" y="1248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17" name="Line 49"/>
            <p:cNvSpPr>
              <a:spLocks noChangeShapeType="1"/>
            </p:cNvSpPr>
            <p:nvPr/>
          </p:nvSpPr>
          <p:spPr bwMode="auto">
            <a:xfrm rot="5400000" flipH="1">
              <a:off x="3264" y="1944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18" name="Oval 50"/>
            <p:cNvSpPr>
              <a:spLocks noChangeArrowheads="1"/>
            </p:cNvSpPr>
            <p:nvPr/>
          </p:nvSpPr>
          <p:spPr bwMode="auto">
            <a:xfrm>
              <a:off x="3960" y="1249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19" name="Oval 51"/>
            <p:cNvSpPr>
              <a:spLocks noChangeArrowheads="1"/>
            </p:cNvSpPr>
            <p:nvPr/>
          </p:nvSpPr>
          <p:spPr bwMode="auto">
            <a:xfrm>
              <a:off x="3960" y="2629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20" name="Oval 52"/>
            <p:cNvSpPr>
              <a:spLocks noChangeArrowheads="1"/>
            </p:cNvSpPr>
            <p:nvPr/>
          </p:nvSpPr>
          <p:spPr bwMode="auto">
            <a:xfrm>
              <a:off x="4656" y="1933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21" name="Oval 53"/>
            <p:cNvSpPr>
              <a:spLocks noChangeArrowheads="1"/>
            </p:cNvSpPr>
            <p:nvPr/>
          </p:nvSpPr>
          <p:spPr bwMode="auto">
            <a:xfrm>
              <a:off x="3276" y="1933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22" name="Rectangle 54"/>
            <p:cNvSpPr>
              <a:spLocks noChangeArrowheads="1"/>
            </p:cNvSpPr>
            <p:nvPr/>
          </p:nvSpPr>
          <p:spPr bwMode="auto">
            <a:xfrm rot="2689864">
              <a:off x="3543" y="1499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23" name="Rectangle 55"/>
            <p:cNvSpPr>
              <a:spLocks noChangeArrowheads="1"/>
            </p:cNvSpPr>
            <p:nvPr/>
          </p:nvSpPr>
          <p:spPr bwMode="auto">
            <a:xfrm rot="2689864">
              <a:off x="4275" y="2183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24" name="Rectangle 56"/>
            <p:cNvSpPr>
              <a:spLocks noChangeArrowheads="1"/>
            </p:cNvSpPr>
            <p:nvPr/>
          </p:nvSpPr>
          <p:spPr bwMode="auto">
            <a:xfrm rot="8089864">
              <a:off x="4287" y="1499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25" name="Rectangle 57"/>
            <p:cNvSpPr>
              <a:spLocks noChangeArrowheads="1"/>
            </p:cNvSpPr>
            <p:nvPr/>
          </p:nvSpPr>
          <p:spPr bwMode="auto">
            <a:xfrm rot="8089864">
              <a:off x="3555" y="2159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26" name="Line 58"/>
            <p:cNvSpPr>
              <a:spLocks noChangeShapeType="1"/>
            </p:cNvSpPr>
            <p:nvPr/>
          </p:nvSpPr>
          <p:spPr bwMode="auto">
            <a:xfrm>
              <a:off x="3299" y="1956"/>
              <a:ext cx="1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27" name="Text Box 59"/>
            <p:cNvSpPr txBox="1">
              <a:spLocks noChangeArrowheads="1"/>
            </p:cNvSpPr>
            <p:nvPr/>
          </p:nvSpPr>
          <p:spPr bwMode="auto">
            <a:xfrm>
              <a:off x="4380" y="1336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28" name="Text Box 60"/>
            <p:cNvSpPr txBox="1">
              <a:spLocks noChangeArrowheads="1"/>
            </p:cNvSpPr>
            <p:nvPr/>
          </p:nvSpPr>
          <p:spPr bwMode="auto">
            <a:xfrm>
              <a:off x="4308" y="230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29" name="Text Box 61"/>
            <p:cNvSpPr txBox="1">
              <a:spLocks noChangeArrowheads="1"/>
            </p:cNvSpPr>
            <p:nvPr/>
          </p:nvSpPr>
          <p:spPr bwMode="auto">
            <a:xfrm>
              <a:off x="3898" y="2051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88830" name="Text Box 62"/>
          <p:cNvSpPr txBox="1">
            <a:spLocks noChangeArrowheads="1"/>
          </p:cNvSpPr>
          <p:nvPr/>
        </p:nvSpPr>
        <p:spPr bwMode="auto">
          <a:xfrm>
            <a:off x="5337314" y="58886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等效电路</a:t>
            </a:r>
          </a:p>
        </p:txBody>
      </p:sp>
      <p:sp>
        <p:nvSpPr>
          <p:cNvPr id="288831" name="Rectangle 63"/>
          <p:cNvSpPr>
            <a:spLocks noChangeArrowheads="1"/>
          </p:cNvSpPr>
          <p:nvPr/>
        </p:nvSpPr>
        <p:spPr bwMode="auto">
          <a:xfrm>
            <a:off x="5181600" y="762000"/>
            <a:ext cx="2476500" cy="2800350"/>
          </a:xfrm>
          <a:prstGeom prst="rect">
            <a:avLst/>
          </a:prstGeom>
          <a:noFill/>
          <a:ln w="381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840" name="Rectangle 72"/>
          <p:cNvSpPr>
            <a:spLocks noGrp="1" noChangeArrowheads="1"/>
          </p:cNvSpPr>
          <p:nvPr>
            <p:ph type="title"/>
          </p:nvPr>
        </p:nvSpPr>
        <p:spPr>
          <a:xfrm>
            <a:off x="166688" y="87313"/>
            <a:ext cx="3328987" cy="688975"/>
          </a:xfrm>
        </p:spPr>
        <p:txBody>
          <a:bodyPr/>
          <a:lstStyle/>
          <a:p>
            <a:pPr algn="l"/>
            <a:r>
              <a:rPr lang="zh-CN" altLang="en-US" sz="2400" b="1" dirty="0">
                <a:ea typeface="微软雅黑" panose="020B0503020204020204" pitchFamily="34" charset="-122"/>
              </a:rPr>
              <a:t>例 </a:t>
            </a:r>
            <a:r>
              <a:rPr lang="zh-CN" altLang="en-US" sz="2400" b="1" dirty="0"/>
              <a:t>2.7.2：</a:t>
            </a:r>
          </a:p>
        </p:txBody>
      </p:sp>
      <p:sp>
        <p:nvSpPr>
          <p:cNvPr id="288843" name="AutoShape 75"/>
          <p:cNvSpPr>
            <a:spLocks noChangeArrowheads="1"/>
          </p:cNvSpPr>
          <p:nvPr/>
        </p:nvSpPr>
        <p:spPr bwMode="auto">
          <a:xfrm>
            <a:off x="7585075" y="50800"/>
            <a:ext cx="1482725" cy="919401"/>
          </a:xfrm>
          <a:prstGeom prst="wedgeRoundRectCallout">
            <a:avLst>
              <a:gd name="adj1" fmla="val -87153"/>
              <a:gd name="adj2" fmla="val 59375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有源二端网络</a:t>
            </a:r>
          </a:p>
        </p:txBody>
      </p:sp>
      <p:grpSp>
        <p:nvGrpSpPr>
          <p:cNvPr id="288865" name="Group 97"/>
          <p:cNvGrpSpPr>
            <a:grpSpLocks/>
          </p:cNvGrpSpPr>
          <p:nvPr/>
        </p:nvGrpSpPr>
        <p:grpSpPr bwMode="auto">
          <a:xfrm>
            <a:off x="5943600" y="3754438"/>
            <a:ext cx="3062288" cy="2419350"/>
            <a:chOff x="3744" y="2365"/>
            <a:chExt cx="1929" cy="1524"/>
          </a:xfrm>
        </p:grpSpPr>
        <p:sp>
          <p:nvSpPr>
            <p:cNvPr id="288845" name="Oval 77"/>
            <p:cNvSpPr>
              <a:spLocks noChangeArrowheads="1"/>
            </p:cNvSpPr>
            <p:nvPr/>
          </p:nvSpPr>
          <p:spPr bwMode="auto">
            <a:xfrm>
              <a:off x="4065" y="3423"/>
              <a:ext cx="286" cy="2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46" name="Line 78"/>
            <p:cNvSpPr>
              <a:spLocks noChangeShapeType="1"/>
            </p:cNvSpPr>
            <p:nvPr/>
          </p:nvSpPr>
          <p:spPr bwMode="auto">
            <a:xfrm>
              <a:off x="4208" y="2725"/>
              <a:ext cx="1" cy="1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47" name="Rectangle 79"/>
            <p:cNvSpPr>
              <a:spLocks noChangeArrowheads="1"/>
            </p:cNvSpPr>
            <p:nvPr/>
          </p:nvSpPr>
          <p:spPr bwMode="auto">
            <a:xfrm>
              <a:off x="4137" y="3016"/>
              <a:ext cx="143" cy="1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48" name="Line 80"/>
            <p:cNvSpPr>
              <a:spLocks noChangeShapeType="1"/>
            </p:cNvSpPr>
            <p:nvPr/>
          </p:nvSpPr>
          <p:spPr bwMode="auto">
            <a:xfrm>
              <a:off x="4208" y="2725"/>
              <a:ext cx="111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49" name="Line 81"/>
            <p:cNvSpPr>
              <a:spLocks noChangeShapeType="1"/>
            </p:cNvSpPr>
            <p:nvPr/>
          </p:nvSpPr>
          <p:spPr bwMode="auto">
            <a:xfrm>
              <a:off x="4208" y="3888"/>
              <a:ext cx="111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50" name="Text Box 82"/>
            <p:cNvSpPr txBox="1">
              <a:spLocks noChangeArrowheads="1"/>
            </p:cNvSpPr>
            <p:nvPr/>
          </p:nvSpPr>
          <p:spPr bwMode="auto">
            <a:xfrm>
              <a:off x="4208" y="3188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88851" name="Text Box 83"/>
            <p:cNvSpPr txBox="1">
              <a:spLocks noChangeArrowheads="1"/>
            </p:cNvSpPr>
            <p:nvPr/>
          </p:nvSpPr>
          <p:spPr bwMode="auto">
            <a:xfrm>
              <a:off x="4228" y="34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288852" name="Text Box 84"/>
            <p:cNvSpPr txBox="1">
              <a:spLocks noChangeArrowheads="1"/>
            </p:cNvSpPr>
            <p:nvPr/>
          </p:nvSpPr>
          <p:spPr bwMode="auto">
            <a:xfrm>
              <a:off x="3744" y="3303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endPara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53" name="Text Box 85"/>
            <p:cNvSpPr txBox="1">
              <a:spLocks noChangeArrowheads="1"/>
            </p:cNvSpPr>
            <p:nvPr/>
          </p:nvSpPr>
          <p:spPr bwMode="auto">
            <a:xfrm>
              <a:off x="3779" y="278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endPara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54" name="Line 86"/>
            <p:cNvSpPr>
              <a:spLocks noChangeShapeType="1"/>
            </p:cNvSpPr>
            <p:nvPr/>
          </p:nvSpPr>
          <p:spPr bwMode="auto">
            <a:xfrm>
              <a:off x="5326" y="2725"/>
              <a:ext cx="1" cy="1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55" name="Rectangle 87"/>
            <p:cNvSpPr>
              <a:spLocks noChangeArrowheads="1"/>
            </p:cNvSpPr>
            <p:nvPr/>
          </p:nvSpPr>
          <p:spPr bwMode="auto">
            <a:xfrm>
              <a:off x="5255" y="3190"/>
              <a:ext cx="143" cy="2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856" name="Text Box 88"/>
            <p:cNvSpPr txBox="1">
              <a:spLocks noChangeArrowheads="1"/>
            </p:cNvSpPr>
            <p:nvPr/>
          </p:nvSpPr>
          <p:spPr bwMode="auto">
            <a:xfrm>
              <a:off x="5326" y="3362"/>
              <a:ext cx="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G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57" name="Text Box 89"/>
            <p:cNvSpPr txBox="1">
              <a:spLocks noChangeArrowheads="1"/>
            </p:cNvSpPr>
            <p:nvPr/>
          </p:nvSpPr>
          <p:spPr bwMode="auto">
            <a:xfrm>
              <a:off x="4980" y="2365"/>
              <a:ext cx="3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G</a:t>
              </a:r>
              <a:endPara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8858" name="Line 90"/>
            <p:cNvSpPr>
              <a:spLocks noChangeShapeType="1"/>
            </p:cNvSpPr>
            <p:nvPr/>
          </p:nvSpPr>
          <p:spPr bwMode="auto">
            <a:xfrm>
              <a:off x="4584" y="2557"/>
              <a:ext cx="384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8859" name="Rectangle 91"/>
          <p:cNvSpPr>
            <a:spLocks noChangeArrowheads="1"/>
          </p:cNvSpPr>
          <p:nvPr/>
        </p:nvSpPr>
        <p:spPr bwMode="auto">
          <a:xfrm>
            <a:off x="5791200" y="4059238"/>
            <a:ext cx="1371600" cy="2417762"/>
          </a:xfrm>
          <a:prstGeom prst="rect">
            <a:avLst/>
          </a:prstGeom>
          <a:noFill/>
          <a:ln w="381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862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863" name="AutoShape 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866" name="AutoShape 9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30" grpId="0" autoUpdateAnimBg="0"/>
      <p:bldP spid="288831" grpId="0" animBg="1" autoUpdateAnimBg="0"/>
      <p:bldP spid="28884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042988" y="3068638"/>
            <a:ext cx="69357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dirty="0">
                <a:solidFill>
                  <a:srgbClr val="CC0000"/>
                </a:solidFill>
                <a:ea typeface="微软雅黑" panose="020B0503020204020204" pitchFamily="34" charset="-122"/>
              </a:rPr>
              <a:t>复杂电路</a:t>
            </a:r>
            <a:r>
              <a:rPr lang="en-US" altLang="zh-CN" sz="2600" dirty="0">
                <a:solidFill>
                  <a:srgbClr val="CC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2600" dirty="0">
                <a:ea typeface="微软雅黑" panose="020B0503020204020204" pitchFamily="34" charset="-122"/>
              </a:rPr>
              <a:t>不能用电阻串并联等效化简的电路。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 flipH="1">
            <a:off x="431800" y="34686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0" dirty="0">
              <a:ea typeface="微软雅黑" panose="020B0503020204020204" pitchFamily="34" charset="-122"/>
            </a:endParaRPr>
          </a:p>
        </p:txBody>
      </p: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5984081" y="4184377"/>
            <a:ext cx="407988" cy="612775"/>
            <a:chOff x="-1" y="0"/>
            <a:chExt cx="257" cy="386"/>
          </a:xfrm>
        </p:grpSpPr>
        <p:sp>
          <p:nvSpPr>
            <p:cNvPr id="126983" name="Text Box 9"/>
            <p:cNvSpPr txBox="1">
              <a:spLocks noChangeArrowheads="1"/>
            </p:cNvSpPr>
            <p:nvPr/>
          </p:nvSpPr>
          <p:spPr bwMode="auto">
            <a:xfrm>
              <a:off x="-1" y="95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66"/>
                  </a:solidFill>
                  <a:ea typeface="微软雅黑" panose="020B0503020204020204" pitchFamily="34" charset="-122"/>
                </a:rPr>
                <a:t>I</a:t>
              </a:r>
              <a:r>
                <a:rPr lang="en-US" altLang="zh-CN" sz="2400" baseline="-25000" dirty="0">
                  <a:solidFill>
                    <a:srgbClr val="FF0066"/>
                  </a:solidFill>
                  <a:ea typeface="微软雅黑" panose="020B0503020204020204" pitchFamily="34" charset="-122"/>
                </a:rPr>
                <a:t>3</a:t>
              </a:r>
              <a:endParaRPr lang="en-US" altLang="zh-CN" sz="2400" b="0" dirty="0">
                <a:solidFill>
                  <a:srgbClr val="FF0066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6984" name="Line 10"/>
            <p:cNvSpPr>
              <a:spLocks noChangeShapeType="1"/>
            </p:cNvSpPr>
            <p:nvPr/>
          </p:nvSpPr>
          <p:spPr bwMode="auto">
            <a:xfrm rot="-5400000">
              <a:off x="-163" y="168"/>
              <a:ext cx="33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29" name="Group 17"/>
          <p:cNvGrpSpPr>
            <a:grpSpLocks/>
          </p:cNvGrpSpPr>
          <p:nvPr/>
        </p:nvGrpSpPr>
        <p:grpSpPr bwMode="auto">
          <a:xfrm>
            <a:off x="2339975" y="4149725"/>
            <a:ext cx="3556000" cy="1752600"/>
            <a:chOff x="0" y="0"/>
            <a:chExt cx="2240" cy="1104"/>
          </a:xfrm>
        </p:grpSpPr>
        <p:sp>
          <p:nvSpPr>
            <p:cNvPr id="126992" name="Text Box 18"/>
            <p:cNvSpPr txBox="1">
              <a:spLocks noChangeArrowheads="1"/>
            </p:cNvSpPr>
            <p:nvPr/>
          </p:nvSpPr>
          <p:spPr bwMode="auto">
            <a:xfrm>
              <a:off x="0" y="13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R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1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6994" name="Line 20"/>
            <p:cNvSpPr>
              <a:spLocks noChangeShapeType="1"/>
            </p:cNvSpPr>
            <p:nvPr/>
          </p:nvSpPr>
          <p:spPr bwMode="auto">
            <a:xfrm>
              <a:off x="1248" y="0"/>
              <a:ext cx="0" cy="1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95" name="Text Box 21"/>
            <p:cNvSpPr txBox="1">
              <a:spLocks noChangeArrowheads="1"/>
            </p:cNvSpPr>
            <p:nvPr/>
          </p:nvSpPr>
          <p:spPr bwMode="auto">
            <a:xfrm>
              <a:off x="388" y="42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26996" name="Text Box 22"/>
            <p:cNvSpPr txBox="1">
              <a:spLocks noChangeArrowheads="1"/>
            </p:cNvSpPr>
            <p:nvPr/>
          </p:nvSpPr>
          <p:spPr bwMode="auto">
            <a:xfrm>
              <a:off x="400" y="7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26997" name="Line 23"/>
            <p:cNvSpPr>
              <a:spLocks noChangeShapeType="1"/>
            </p:cNvSpPr>
            <p:nvPr/>
          </p:nvSpPr>
          <p:spPr bwMode="auto">
            <a:xfrm>
              <a:off x="336" y="6"/>
              <a:ext cx="1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98" name="Line 24"/>
            <p:cNvSpPr>
              <a:spLocks noChangeShapeType="1"/>
            </p:cNvSpPr>
            <p:nvPr/>
          </p:nvSpPr>
          <p:spPr bwMode="auto">
            <a:xfrm>
              <a:off x="335" y="1092"/>
              <a:ext cx="1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99" name="Rectangle 25"/>
            <p:cNvSpPr>
              <a:spLocks noChangeArrowheads="1"/>
            </p:cNvSpPr>
            <p:nvPr/>
          </p:nvSpPr>
          <p:spPr bwMode="auto">
            <a:xfrm rot="-5400000">
              <a:off x="2048" y="474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00" name="Line 26"/>
            <p:cNvSpPr>
              <a:spLocks noChangeShapeType="1"/>
            </p:cNvSpPr>
            <p:nvPr/>
          </p:nvSpPr>
          <p:spPr bwMode="auto">
            <a:xfrm>
              <a:off x="2192" y="0"/>
              <a:ext cx="0" cy="3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01" name="Line 27"/>
            <p:cNvSpPr>
              <a:spLocks noChangeShapeType="1"/>
            </p:cNvSpPr>
            <p:nvPr/>
          </p:nvSpPr>
          <p:spPr bwMode="auto">
            <a:xfrm>
              <a:off x="2192" y="666"/>
              <a:ext cx="0" cy="4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02" name="Rectangle 28"/>
            <p:cNvSpPr>
              <a:spLocks noChangeArrowheads="1"/>
            </p:cNvSpPr>
            <p:nvPr/>
          </p:nvSpPr>
          <p:spPr bwMode="auto">
            <a:xfrm rot="-5400000">
              <a:off x="1106" y="282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03" name="Text Box 29"/>
            <p:cNvSpPr txBox="1">
              <a:spLocks noChangeArrowheads="1"/>
            </p:cNvSpPr>
            <p:nvPr/>
          </p:nvSpPr>
          <p:spPr bwMode="auto">
            <a:xfrm>
              <a:off x="860" y="13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R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2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7004" name="Oval 30"/>
            <p:cNvSpPr>
              <a:spLocks noChangeArrowheads="1"/>
            </p:cNvSpPr>
            <p:nvPr/>
          </p:nvSpPr>
          <p:spPr bwMode="auto">
            <a:xfrm>
              <a:off x="197" y="61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05" name="Text Box 31"/>
            <p:cNvSpPr txBox="1">
              <a:spLocks noChangeArrowheads="1"/>
            </p:cNvSpPr>
            <p:nvPr/>
          </p:nvSpPr>
          <p:spPr bwMode="auto">
            <a:xfrm>
              <a:off x="1848" y="40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R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3</a:t>
              </a:r>
              <a:endParaRPr lang="en-US" altLang="zh-CN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27006" name="Text Box 32"/>
            <p:cNvSpPr txBox="1">
              <a:spLocks noChangeArrowheads="1"/>
            </p:cNvSpPr>
            <p:nvPr/>
          </p:nvSpPr>
          <p:spPr bwMode="auto">
            <a:xfrm>
              <a:off x="1362" y="42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7007" name="Text Box 33"/>
            <p:cNvSpPr txBox="1">
              <a:spLocks noChangeArrowheads="1"/>
            </p:cNvSpPr>
            <p:nvPr/>
          </p:nvSpPr>
          <p:spPr bwMode="auto">
            <a:xfrm>
              <a:off x="1368" y="76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7008" name="Text Box 34"/>
            <p:cNvSpPr txBox="1">
              <a:spLocks noChangeArrowheads="1"/>
            </p:cNvSpPr>
            <p:nvPr/>
          </p:nvSpPr>
          <p:spPr bwMode="auto">
            <a:xfrm>
              <a:off x="1516" y="57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127009" name="Line 35"/>
            <p:cNvSpPr>
              <a:spLocks noChangeShapeType="1"/>
            </p:cNvSpPr>
            <p:nvPr/>
          </p:nvSpPr>
          <p:spPr bwMode="auto">
            <a:xfrm>
              <a:off x="338" y="0"/>
              <a:ext cx="0" cy="1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0" name="Rectangle 36"/>
            <p:cNvSpPr>
              <a:spLocks noChangeArrowheads="1"/>
            </p:cNvSpPr>
            <p:nvPr/>
          </p:nvSpPr>
          <p:spPr bwMode="auto">
            <a:xfrm rot="-5400000">
              <a:off x="197" y="282"/>
              <a:ext cx="288" cy="9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11" name="Text Box 37"/>
            <p:cNvSpPr txBox="1">
              <a:spLocks noChangeArrowheads="1"/>
            </p:cNvSpPr>
            <p:nvPr/>
          </p:nvSpPr>
          <p:spPr bwMode="auto">
            <a:xfrm>
              <a:off x="484" y="57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E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1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7027" name="WordArt 51"/>
          <p:cNvSpPr>
            <a:spLocks noChangeArrowheads="1" noChangeShapeType="1" noTextEdit="1"/>
          </p:cNvSpPr>
          <p:nvPr/>
        </p:nvSpPr>
        <p:spPr bwMode="auto">
          <a:xfrm flipV="1">
            <a:off x="2700338" y="1557338"/>
            <a:ext cx="4248150" cy="7191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Bottom">
                <a:rot lat="1800000" lon="900000" rev="0"/>
              </a:camera>
              <a:lightRig rig="legacyFlat3" dir="t"/>
            </a:scene3d>
            <a:sp3d extrusionH="430200" prstMaterial="legacyMatte">
              <a:extrusionClr>
                <a:srgbClr val="003870"/>
              </a:extrusionClr>
              <a:contourClr>
                <a:srgbClr val="FF3399"/>
              </a:contourClr>
            </a:sp3d>
          </a:bodyPr>
          <a:lstStyle/>
          <a:p>
            <a:r>
              <a:rPr lang="zh-CN" altLang="en-US" sz="3600" kern="10" spc="720" dirty="0">
                <a:gradFill rotWithShape="0">
                  <a:gsLst>
                    <a:gs pos="0">
                      <a:srgbClr val="FFCCCC"/>
                    </a:gs>
                    <a:gs pos="100000">
                      <a:srgbClr val="FF3399"/>
                    </a:gs>
                  </a:gsLst>
                  <a:lin ang="2700000" scaled="1"/>
                </a:gradFill>
                <a:latin typeface="微软雅黑" panose="020B0503020204020204" pitchFamily="34" charset="-122"/>
              </a:rPr>
              <a:t>复杂电路求法</a:t>
            </a:r>
          </a:p>
        </p:txBody>
      </p:sp>
      <p:grpSp>
        <p:nvGrpSpPr>
          <p:cNvPr id="127020" name="Group 44"/>
          <p:cNvGrpSpPr>
            <a:grpSpLocks/>
          </p:cNvGrpSpPr>
          <p:nvPr/>
        </p:nvGrpSpPr>
        <p:grpSpPr bwMode="auto">
          <a:xfrm>
            <a:off x="161925" y="476250"/>
            <a:ext cx="8982075" cy="1944688"/>
            <a:chOff x="-2835" y="2523"/>
            <a:chExt cx="5658" cy="1225"/>
          </a:xfrm>
        </p:grpSpPr>
        <p:sp>
          <p:nvSpPr>
            <p:cNvPr id="11" name="底1"/>
            <p:cNvSpPr/>
            <p:nvPr/>
          </p:nvSpPr>
          <p:spPr>
            <a:xfrm>
              <a:off x="-2829" y="2538"/>
              <a:ext cx="5633" cy="1198"/>
            </a:xfrm>
            <a:prstGeom prst="trapezoid">
              <a:avLst>
                <a:gd name="adj" fmla="val 119170"/>
              </a:avLst>
            </a:prstGeom>
            <a:gradFill flip="none" rotWithShape="1">
              <a:gsLst>
                <a:gs pos="75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 b="0"/>
            </a:p>
          </p:txBody>
        </p:sp>
        <p:sp>
          <p:nvSpPr>
            <p:cNvPr id="2" name="底1"/>
            <p:cNvSpPr/>
            <p:nvPr/>
          </p:nvSpPr>
          <p:spPr>
            <a:xfrm>
              <a:off x="-2818" y="2538"/>
              <a:ext cx="5633" cy="1198"/>
            </a:xfrm>
            <a:prstGeom prst="trapezoid">
              <a:avLst>
                <a:gd name="adj" fmla="val 119170"/>
              </a:avLst>
            </a:prstGeom>
            <a:gradFill flip="none" rotWithShape="1">
              <a:gsLst>
                <a:gs pos="75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 b="0"/>
            </a:p>
          </p:txBody>
        </p:sp>
      </p:grpSp>
      <p:sp>
        <p:nvSpPr>
          <p:cNvPr id="127015" name="WordArt 39"/>
          <p:cNvSpPr>
            <a:spLocks noChangeArrowheads="1" noChangeShapeType="1" noTextEdit="1"/>
          </p:cNvSpPr>
          <p:nvPr/>
        </p:nvSpPr>
        <p:spPr bwMode="auto">
          <a:xfrm>
            <a:off x="2700338" y="765175"/>
            <a:ext cx="4248150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Bottom">
                <a:rot lat="1800000" lon="900000" rev="0"/>
              </a:camera>
              <a:lightRig rig="legacyFlat3" dir="t"/>
            </a:scene3d>
            <a:sp3d extrusionH="430200" prstMaterial="legacyMatte">
              <a:extrusionClr>
                <a:srgbClr val="003870"/>
              </a:extrusionClr>
              <a:contourClr>
                <a:srgbClr val="FF3399"/>
              </a:contourClr>
            </a:sp3d>
          </a:bodyPr>
          <a:lstStyle/>
          <a:p>
            <a:r>
              <a:rPr lang="zh-CN" altLang="en-US" sz="3600" kern="10" spc="720" dirty="0">
                <a:gradFill rotWithShape="0">
                  <a:gsLst>
                    <a:gs pos="0">
                      <a:srgbClr val="FFCCCC"/>
                    </a:gs>
                    <a:gs pos="100000">
                      <a:srgbClr val="FF3399"/>
                    </a:gs>
                  </a:gsLst>
                  <a:lin ang="2700000" scaled="1"/>
                </a:gradFill>
                <a:latin typeface="微软雅黑" panose="020B0503020204020204" pitchFamily="34" charset="-122"/>
              </a:rPr>
              <a:t>复杂电路求法</a:t>
            </a:r>
          </a:p>
        </p:txBody>
      </p:sp>
      <p:grpSp>
        <p:nvGrpSpPr>
          <p:cNvPr id="127051" name="Group 75"/>
          <p:cNvGrpSpPr>
            <a:grpSpLocks/>
          </p:cNvGrpSpPr>
          <p:nvPr/>
        </p:nvGrpSpPr>
        <p:grpSpPr bwMode="auto">
          <a:xfrm>
            <a:off x="4095750" y="4745037"/>
            <a:ext cx="987425" cy="1076325"/>
            <a:chOff x="4694" y="2949"/>
            <a:chExt cx="622" cy="678"/>
          </a:xfrm>
        </p:grpSpPr>
        <p:sp>
          <p:nvSpPr>
            <p:cNvPr id="127030" name="Oval 19"/>
            <p:cNvSpPr>
              <a:spLocks noChangeArrowheads="1"/>
            </p:cNvSpPr>
            <p:nvPr/>
          </p:nvSpPr>
          <p:spPr bwMode="auto">
            <a:xfrm>
              <a:off x="4694" y="312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031" name="Line 20"/>
            <p:cNvSpPr>
              <a:spLocks noChangeShapeType="1"/>
            </p:cNvSpPr>
            <p:nvPr/>
          </p:nvSpPr>
          <p:spPr bwMode="auto">
            <a:xfrm>
              <a:off x="4836" y="3099"/>
              <a:ext cx="0" cy="5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43" name="Text Box 32"/>
            <p:cNvSpPr txBox="1">
              <a:spLocks noChangeArrowheads="1"/>
            </p:cNvSpPr>
            <p:nvPr/>
          </p:nvSpPr>
          <p:spPr bwMode="auto">
            <a:xfrm>
              <a:off x="4896" y="294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27044" name="Text Box 33"/>
            <p:cNvSpPr txBox="1">
              <a:spLocks noChangeArrowheads="1"/>
            </p:cNvSpPr>
            <p:nvPr/>
          </p:nvSpPr>
          <p:spPr bwMode="auto">
            <a:xfrm>
              <a:off x="4908" y="32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27045" name="Text Box 34"/>
            <p:cNvSpPr txBox="1">
              <a:spLocks noChangeArrowheads="1"/>
            </p:cNvSpPr>
            <p:nvPr/>
          </p:nvSpPr>
          <p:spPr bwMode="auto">
            <a:xfrm>
              <a:off x="5008" y="309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E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2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7060" name="Group 84"/>
          <p:cNvGrpSpPr>
            <a:grpSpLocks/>
          </p:cNvGrpSpPr>
          <p:nvPr/>
        </p:nvGrpSpPr>
        <p:grpSpPr bwMode="auto">
          <a:xfrm>
            <a:off x="3059113" y="3502025"/>
            <a:ext cx="1123950" cy="936625"/>
            <a:chOff x="1927" y="2206"/>
            <a:chExt cx="708" cy="590"/>
          </a:xfrm>
        </p:grpSpPr>
        <p:sp>
          <p:nvSpPr>
            <p:cNvPr id="127052" name="Oval 76"/>
            <p:cNvSpPr>
              <a:spLocks noChangeArrowheads="1"/>
            </p:cNvSpPr>
            <p:nvPr/>
          </p:nvSpPr>
          <p:spPr bwMode="auto">
            <a:xfrm>
              <a:off x="2109" y="2478"/>
              <a:ext cx="318" cy="31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>
                      <a:alpha val="8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056" name="Text Box 32"/>
            <p:cNvSpPr txBox="1">
              <a:spLocks noChangeArrowheads="1"/>
            </p:cNvSpPr>
            <p:nvPr/>
          </p:nvSpPr>
          <p:spPr bwMode="auto">
            <a:xfrm>
              <a:off x="1927" y="234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27057" name="Text Box 33"/>
            <p:cNvSpPr txBox="1">
              <a:spLocks noChangeArrowheads="1"/>
            </p:cNvSpPr>
            <p:nvPr/>
          </p:nvSpPr>
          <p:spPr bwMode="auto">
            <a:xfrm>
              <a:off x="2423" y="23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27058" name="Text Box 34"/>
            <p:cNvSpPr txBox="1">
              <a:spLocks noChangeArrowheads="1"/>
            </p:cNvSpPr>
            <p:nvPr/>
          </p:nvSpPr>
          <p:spPr bwMode="auto">
            <a:xfrm>
              <a:off x="2151" y="220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微软雅黑" panose="020B0503020204020204" pitchFamily="34" charset="-122"/>
                </a:rPr>
                <a:t>E</a:t>
              </a:r>
              <a:r>
                <a:rPr lang="en-US" altLang="zh-CN" sz="2400" baseline="-25000" dirty="0">
                  <a:ea typeface="微软雅黑" panose="020B0503020204020204" pitchFamily="34" charset="-122"/>
                </a:rPr>
                <a:t>2</a:t>
              </a:r>
              <a:endParaRPr lang="en-US" altLang="zh-CN" sz="2400" b="0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7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4800600" y="228600"/>
            <a:ext cx="4305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第二步：求等效电阻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9800" name="AutoShape 8"/>
          <p:cNvSpPr>
            <a:spLocks noChangeArrowheads="1"/>
          </p:cNvSpPr>
          <p:nvPr/>
        </p:nvSpPr>
        <p:spPr bwMode="auto">
          <a:xfrm>
            <a:off x="7983538" y="2411413"/>
            <a:ext cx="579437" cy="192087"/>
          </a:xfrm>
          <a:prstGeom prst="leftArrow">
            <a:avLst>
              <a:gd name="adj1" fmla="val 50000"/>
              <a:gd name="adj2" fmla="val 75413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8172450" y="177800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9818" name="Line 26"/>
          <p:cNvSpPr>
            <a:spLocks noChangeShapeType="1"/>
          </p:cNvSpPr>
          <p:nvPr/>
        </p:nvSpPr>
        <p:spPr bwMode="auto">
          <a:xfrm>
            <a:off x="5029200" y="2362200"/>
            <a:ext cx="22288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9887" name="Group 95"/>
          <p:cNvGrpSpPr>
            <a:grpSpLocks/>
          </p:cNvGrpSpPr>
          <p:nvPr/>
        </p:nvGrpSpPr>
        <p:grpSpPr bwMode="auto">
          <a:xfrm>
            <a:off x="4622800" y="773113"/>
            <a:ext cx="3530600" cy="3160712"/>
            <a:chOff x="2912" y="487"/>
            <a:chExt cx="2224" cy="1991"/>
          </a:xfrm>
        </p:grpSpPr>
        <p:sp>
          <p:nvSpPr>
            <p:cNvPr id="289806" name="Line 14"/>
            <p:cNvSpPr>
              <a:spLocks noChangeShapeType="1"/>
            </p:cNvSpPr>
            <p:nvPr/>
          </p:nvSpPr>
          <p:spPr bwMode="auto">
            <a:xfrm flipH="1">
              <a:off x="3180" y="769"/>
              <a:ext cx="705" cy="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 rot="5400000" flipH="1">
              <a:off x="3883" y="758"/>
              <a:ext cx="717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9886" name="Group 94"/>
            <p:cNvGrpSpPr>
              <a:grpSpLocks/>
            </p:cNvGrpSpPr>
            <p:nvPr/>
          </p:nvGrpSpPr>
          <p:grpSpPr bwMode="auto">
            <a:xfrm>
              <a:off x="2912" y="487"/>
              <a:ext cx="2224" cy="1991"/>
              <a:chOff x="2933" y="487"/>
              <a:chExt cx="2224" cy="1991"/>
            </a:xfrm>
          </p:grpSpPr>
          <p:sp>
            <p:nvSpPr>
              <p:cNvPr id="289799" name="Text Box 7"/>
              <p:cNvSpPr txBox="1">
                <a:spLocks noChangeArrowheads="1"/>
              </p:cNvSpPr>
              <p:nvPr/>
            </p:nvSpPr>
            <p:spPr bwMode="auto">
              <a:xfrm>
                <a:off x="2933" y="1179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  <a:endPara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02" name="Line 10"/>
              <p:cNvSpPr>
                <a:spLocks noChangeShapeType="1"/>
              </p:cNvSpPr>
              <p:nvPr/>
            </p:nvSpPr>
            <p:spPr bwMode="auto">
              <a:xfrm>
                <a:off x="3910" y="760"/>
                <a:ext cx="12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03" name="Line 11"/>
              <p:cNvSpPr>
                <a:spLocks noChangeShapeType="1"/>
              </p:cNvSpPr>
              <p:nvPr/>
            </p:nvSpPr>
            <p:spPr bwMode="auto">
              <a:xfrm>
                <a:off x="3898" y="2172"/>
                <a:ext cx="12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04" name="Text Box 12"/>
              <p:cNvSpPr txBox="1">
                <a:spLocks noChangeArrowheads="1"/>
              </p:cNvSpPr>
              <p:nvPr/>
            </p:nvSpPr>
            <p:spPr bwMode="auto">
              <a:xfrm>
                <a:off x="3156" y="818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05" name="Text Box 13"/>
              <p:cNvSpPr txBox="1">
                <a:spLocks noChangeArrowheads="1"/>
              </p:cNvSpPr>
              <p:nvPr/>
            </p:nvSpPr>
            <p:spPr bwMode="auto">
              <a:xfrm>
                <a:off x="3204" y="1802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07" name="Line 15"/>
              <p:cNvSpPr>
                <a:spLocks noChangeShapeType="1"/>
              </p:cNvSpPr>
              <p:nvPr/>
            </p:nvSpPr>
            <p:spPr bwMode="auto">
              <a:xfrm flipH="1">
                <a:off x="3888" y="1470"/>
                <a:ext cx="708" cy="7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09" name="Line 17"/>
              <p:cNvSpPr>
                <a:spLocks noChangeShapeType="1"/>
              </p:cNvSpPr>
              <p:nvPr/>
            </p:nvSpPr>
            <p:spPr bwMode="auto">
              <a:xfrm rot="5400000" flipH="1">
                <a:off x="3176" y="1462"/>
                <a:ext cx="716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10" name="Oval 18"/>
              <p:cNvSpPr>
                <a:spLocks noChangeArrowheads="1"/>
              </p:cNvSpPr>
              <p:nvPr/>
            </p:nvSpPr>
            <p:spPr bwMode="auto">
              <a:xfrm>
                <a:off x="3876" y="75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11" name="Oval 19"/>
              <p:cNvSpPr>
                <a:spLocks noChangeArrowheads="1"/>
              </p:cNvSpPr>
              <p:nvPr/>
            </p:nvSpPr>
            <p:spPr bwMode="auto">
              <a:xfrm>
                <a:off x="3876" y="2151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12" name="Oval 20"/>
              <p:cNvSpPr>
                <a:spLocks noChangeArrowheads="1"/>
              </p:cNvSpPr>
              <p:nvPr/>
            </p:nvSpPr>
            <p:spPr bwMode="auto">
              <a:xfrm>
                <a:off x="4572" y="144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13" name="Oval 21"/>
              <p:cNvSpPr>
                <a:spLocks noChangeArrowheads="1"/>
              </p:cNvSpPr>
              <p:nvPr/>
            </p:nvSpPr>
            <p:spPr bwMode="auto">
              <a:xfrm>
                <a:off x="3192" y="144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14" name="Rectangle 22"/>
              <p:cNvSpPr>
                <a:spLocks noChangeArrowheads="1"/>
              </p:cNvSpPr>
              <p:nvPr/>
            </p:nvSpPr>
            <p:spPr bwMode="auto">
              <a:xfrm rot="2689864">
                <a:off x="3459" y="1007"/>
                <a:ext cx="111" cy="2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15" name="Rectangle 23"/>
              <p:cNvSpPr>
                <a:spLocks noChangeArrowheads="1"/>
              </p:cNvSpPr>
              <p:nvPr/>
            </p:nvSpPr>
            <p:spPr bwMode="auto">
              <a:xfrm rot="2689864">
                <a:off x="4191" y="1700"/>
                <a:ext cx="111" cy="2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16" name="Rectangle 24"/>
              <p:cNvSpPr>
                <a:spLocks noChangeArrowheads="1"/>
              </p:cNvSpPr>
              <p:nvPr/>
            </p:nvSpPr>
            <p:spPr bwMode="auto">
              <a:xfrm rot="8089864">
                <a:off x="4203" y="1008"/>
                <a:ext cx="112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17" name="Rectangle 25"/>
              <p:cNvSpPr>
                <a:spLocks noChangeArrowheads="1"/>
              </p:cNvSpPr>
              <p:nvPr/>
            </p:nvSpPr>
            <p:spPr bwMode="auto">
              <a:xfrm rot="8089864">
                <a:off x="3471" y="1676"/>
                <a:ext cx="112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19" name="Text Box 27"/>
              <p:cNvSpPr txBox="1">
                <a:spLocks noChangeArrowheads="1"/>
              </p:cNvSpPr>
              <p:nvPr/>
            </p:nvSpPr>
            <p:spPr bwMode="auto">
              <a:xfrm>
                <a:off x="4296" y="842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20" name="Text Box 28"/>
              <p:cNvSpPr txBox="1">
                <a:spLocks noChangeArrowheads="1"/>
              </p:cNvSpPr>
              <p:nvPr/>
            </p:nvSpPr>
            <p:spPr bwMode="auto">
              <a:xfrm>
                <a:off x="4200" y="1802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4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21" name="Text Box 29"/>
              <p:cNvSpPr txBox="1">
                <a:spLocks noChangeArrowheads="1"/>
              </p:cNvSpPr>
              <p:nvPr/>
            </p:nvSpPr>
            <p:spPr bwMode="auto">
              <a:xfrm>
                <a:off x="3801" y="4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A</a:t>
                </a:r>
                <a:endPara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22" name="Text Box 30"/>
              <p:cNvSpPr txBox="1">
                <a:spLocks noChangeArrowheads="1"/>
              </p:cNvSpPr>
              <p:nvPr/>
            </p:nvSpPr>
            <p:spPr bwMode="auto">
              <a:xfrm>
                <a:off x="3778" y="21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B</a:t>
                </a:r>
                <a:endPara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823" name="Text Box 31"/>
              <p:cNvSpPr txBox="1">
                <a:spLocks noChangeArrowheads="1"/>
              </p:cNvSpPr>
              <p:nvPr/>
            </p:nvSpPr>
            <p:spPr bwMode="auto">
              <a:xfrm>
                <a:off x="4600" y="1325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D</a:t>
                </a:r>
                <a:endPara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2898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41337"/>
              </p:ext>
            </p:extLst>
          </p:nvPr>
        </p:nvGraphicFramePr>
        <p:xfrm>
          <a:off x="5267685" y="4154246"/>
          <a:ext cx="2409229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99" name="公式" r:id="rId4" imgW="1346040" imgH="228600" progId="Equation.3">
                  <p:embed/>
                </p:oleObj>
              </mc:Choice>
              <mc:Fallback>
                <p:oleObj name="公式" r:id="rId4" imgW="134604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685" y="4154246"/>
                        <a:ext cx="2409229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825" name="Group 33"/>
          <p:cNvGrpSpPr>
            <a:grpSpLocks/>
          </p:cNvGrpSpPr>
          <p:nvPr/>
        </p:nvGrpSpPr>
        <p:grpSpPr bwMode="auto">
          <a:xfrm>
            <a:off x="5410200" y="4706938"/>
            <a:ext cx="2762250" cy="1055688"/>
            <a:chOff x="3408" y="3398"/>
            <a:chExt cx="2080" cy="665"/>
          </a:xfrm>
        </p:grpSpPr>
        <p:grpSp>
          <p:nvGrpSpPr>
            <p:cNvPr id="289826" name="Group 34"/>
            <p:cNvGrpSpPr>
              <a:grpSpLocks/>
            </p:cNvGrpSpPr>
            <p:nvPr/>
          </p:nvGrpSpPr>
          <p:grpSpPr bwMode="auto">
            <a:xfrm>
              <a:off x="3430" y="3398"/>
              <a:ext cx="2058" cy="304"/>
              <a:chOff x="3463" y="3398"/>
              <a:chExt cx="2058" cy="304"/>
            </a:xfrm>
          </p:grpSpPr>
          <p:grpSp>
            <p:nvGrpSpPr>
              <p:cNvPr id="289827" name="Group 35"/>
              <p:cNvGrpSpPr>
                <a:grpSpLocks/>
              </p:cNvGrpSpPr>
              <p:nvPr/>
            </p:nvGrpSpPr>
            <p:grpSpPr bwMode="auto">
              <a:xfrm>
                <a:off x="5019" y="3443"/>
                <a:ext cx="178" cy="226"/>
                <a:chOff x="3792" y="3612"/>
                <a:chExt cx="156" cy="216"/>
              </a:xfrm>
            </p:grpSpPr>
            <p:sp>
              <p:nvSpPr>
                <p:cNvPr id="289828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792" y="3612"/>
                  <a:ext cx="84" cy="2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982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864" y="3624"/>
                  <a:ext cx="84" cy="2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9830" name="Text Box 38"/>
              <p:cNvSpPr txBox="1">
                <a:spLocks noChangeArrowheads="1"/>
              </p:cNvSpPr>
              <p:nvPr/>
            </p:nvSpPr>
            <p:spPr bwMode="auto">
              <a:xfrm>
                <a:off x="3463" y="3398"/>
                <a:ext cx="3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=5</a:t>
                </a:r>
              </a:p>
            </p:txBody>
          </p:sp>
          <p:grpSp>
            <p:nvGrpSpPr>
              <p:cNvPr id="289831" name="Group 39"/>
              <p:cNvGrpSpPr>
                <a:grpSpLocks/>
              </p:cNvGrpSpPr>
              <p:nvPr/>
            </p:nvGrpSpPr>
            <p:grpSpPr bwMode="auto">
              <a:xfrm>
                <a:off x="3899" y="3443"/>
                <a:ext cx="178" cy="226"/>
                <a:chOff x="3792" y="3612"/>
                <a:chExt cx="156" cy="216"/>
              </a:xfrm>
            </p:grpSpPr>
            <p:sp>
              <p:nvSpPr>
                <p:cNvPr id="28983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792" y="3612"/>
                  <a:ext cx="84" cy="2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983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864" y="3624"/>
                  <a:ext cx="84" cy="2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9834" name="Text Box 42"/>
              <p:cNvSpPr txBox="1">
                <a:spLocks noChangeArrowheads="1"/>
              </p:cNvSpPr>
              <p:nvPr/>
            </p:nvSpPr>
            <p:spPr bwMode="auto">
              <a:xfrm>
                <a:off x="4148" y="3411"/>
                <a:ext cx="7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5   +  10</a:t>
                </a:r>
              </a:p>
            </p:txBody>
          </p:sp>
          <p:sp>
            <p:nvSpPr>
              <p:cNvPr id="289835" name="Text Box 43"/>
              <p:cNvSpPr txBox="1">
                <a:spLocks noChangeArrowheads="1"/>
              </p:cNvSpPr>
              <p:nvPr/>
            </p:nvSpPr>
            <p:spPr bwMode="auto">
              <a:xfrm>
                <a:off x="5308" y="3411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5</a:t>
                </a:r>
              </a:p>
            </p:txBody>
          </p:sp>
        </p:grpSp>
        <p:sp>
          <p:nvSpPr>
            <p:cNvPr id="289836" name="Text Box 44"/>
            <p:cNvSpPr txBox="1">
              <a:spLocks noChangeArrowheads="1"/>
            </p:cNvSpPr>
            <p:nvPr/>
          </p:nvSpPr>
          <p:spPr bwMode="auto">
            <a:xfrm>
              <a:off x="3408" y="3772"/>
              <a:ext cx="6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=5.8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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304800" y="180975"/>
            <a:ext cx="3280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第一步：求开路电压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489597"/>
              </p:ext>
            </p:extLst>
          </p:nvPr>
        </p:nvGraphicFramePr>
        <p:xfrm>
          <a:off x="596411" y="3871175"/>
          <a:ext cx="193127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0" name="Equation" r:id="rId6" imgW="1041120" imgH="431640" progId="Equation.3">
                  <p:embed/>
                </p:oleObj>
              </mc:Choice>
              <mc:Fallback>
                <p:oleObj name="Equation" r:id="rId6" imgW="10411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11" y="3871175"/>
                        <a:ext cx="1931272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7" name="Line 5"/>
          <p:cNvSpPr>
            <a:spLocks noChangeShapeType="1"/>
          </p:cNvSpPr>
          <p:nvPr/>
        </p:nvSpPr>
        <p:spPr bwMode="auto">
          <a:xfrm>
            <a:off x="4499992" y="0"/>
            <a:ext cx="0" cy="68580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9883" name="Group 91"/>
          <p:cNvGrpSpPr>
            <a:grpSpLocks/>
          </p:cNvGrpSpPr>
          <p:nvPr/>
        </p:nvGrpSpPr>
        <p:grpSpPr bwMode="auto">
          <a:xfrm>
            <a:off x="160338" y="798513"/>
            <a:ext cx="4006850" cy="3128962"/>
            <a:chOff x="101" y="503"/>
            <a:chExt cx="2524" cy="1971"/>
          </a:xfrm>
        </p:grpSpPr>
        <p:sp>
          <p:nvSpPr>
            <p:cNvPr id="289838" name="Text Box 46"/>
            <p:cNvSpPr txBox="1">
              <a:spLocks noChangeArrowheads="1"/>
            </p:cNvSpPr>
            <p:nvPr/>
          </p:nvSpPr>
          <p:spPr bwMode="auto">
            <a:xfrm>
              <a:off x="2304" y="1216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9839" name="Line 47"/>
            <p:cNvSpPr>
              <a:spLocks noChangeShapeType="1"/>
            </p:cNvSpPr>
            <p:nvPr/>
          </p:nvSpPr>
          <p:spPr bwMode="auto">
            <a:xfrm>
              <a:off x="2280" y="1074"/>
              <a:ext cx="0" cy="6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40" name="Line 48"/>
            <p:cNvSpPr>
              <a:spLocks noChangeShapeType="1"/>
            </p:cNvSpPr>
            <p:nvPr/>
          </p:nvSpPr>
          <p:spPr bwMode="auto">
            <a:xfrm>
              <a:off x="982" y="775"/>
              <a:ext cx="12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41" name="Line 49"/>
            <p:cNvSpPr>
              <a:spLocks noChangeShapeType="1"/>
            </p:cNvSpPr>
            <p:nvPr/>
          </p:nvSpPr>
          <p:spPr bwMode="auto">
            <a:xfrm>
              <a:off x="970" y="2160"/>
              <a:ext cx="1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42" name="Oval 50"/>
            <p:cNvSpPr>
              <a:spLocks noChangeArrowheads="1"/>
            </p:cNvSpPr>
            <p:nvPr/>
          </p:nvSpPr>
          <p:spPr bwMode="auto">
            <a:xfrm>
              <a:off x="846" y="1332"/>
              <a:ext cx="286" cy="27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43" name="Text Box 51"/>
            <p:cNvSpPr txBox="1">
              <a:spLocks noChangeArrowheads="1"/>
            </p:cNvSpPr>
            <p:nvPr/>
          </p:nvSpPr>
          <p:spPr bwMode="auto">
            <a:xfrm>
              <a:off x="192" y="832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9844" name="Text Box 52"/>
            <p:cNvSpPr txBox="1">
              <a:spLocks noChangeArrowheads="1"/>
            </p:cNvSpPr>
            <p:nvPr/>
          </p:nvSpPr>
          <p:spPr bwMode="auto">
            <a:xfrm>
              <a:off x="252" y="180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9845" name="Text Box 53"/>
            <p:cNvSpPr txBox="1">
              <a:spLocks noChangeArrowheads="1"/>
            </p:cNvSpPr>
            <p:nvPr/>
          </p:nvSpPr>
          <p:spPr bwMode="auto">
            <a:xfrm>
              <a:off x="668" y="119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89846" name="Text Box 54"/>
            <p:cNvSpPr txBox="1">
              <a:spLocks noChangeArrowheads="1"/>
            </p:cNvSpPr>
            <p:nvPr/>
          </p:nvSpPr>
          <p:spPr bwMode="auto">
            <a:xfrm>
              <a:off x="1132" y="1108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289847" name="Line 55"/>
            <p:cNvSpPr>
              <a:spLocks noChangeShapeType="1"/>
            </p:cNvSpPr>
            <p:nvPr/>
          </p:nvSpPr>
          <p:spPr bwMode="auto">
            <a:xfrm flipH="1">
              <a:off x="252" y="780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48" name="Line 56"/>
            <p:cNvSpPr>
              <a:spLocks noChangeShapeType="1"/>
            </p:cNvSpPr>
            <p:nvPr/>
          </p:nvSpPr>
          <p:spPr bwMode="auto">
            <a:xfrm flipH="1">
              <a:off x="960" y="1476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49" name="Line 57"/>
            <p:cNvSpPr>
              <a:spLocks noChangeShapeType="1"/>
            </p:cNvSpPr>
            <p:nvPr/>
          </p:nvSpPr>
          <p:spPr bwMode="auto">
            <a:xfrm rot="5400000" flipH="1">
              <a:off x="960" y="768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0" name="Line 58"/>
            <p:cNvSpPr>
              <a:spLocks noChangeShapeType="1"/>
            </p:cNvSpPr>
            <p:nvPr/>
          </p:nvSpPr>
          <p:spPr bwMode="auto">
            <a:xfrm rot="5400000" flipH="1">
              <a:off x="252" y="1464"/>
              <a:ext cx="708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1" name="Oval 59"/>
            <p:cNvSpPr>
              <a:spLocks noChangeArrowheads="1"/>
            </p:cNvSpPr>
            <p:nvPr/>
          </p:nvSpPr>
          <p:spPr bwMode="auto">
            <a:xfrm>
              <a:off x="948" y="769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2" name="Oval 60"/>
            <p:cNvSpPr>
              <a:spLocks noChangeArrowheads="1"/>
            </p:cNvSpPr>
            <p:nvPr/>
          </p:nvSpPr>
          <p:spPr bwMode="auto">
            <a:xfrm>
              <a:off x="948" y="2149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3" name="Oval 61"/>
            <p:cNvSpPr>
              <a:spLocks noChangeArrowheads="1"/>
            </p:cNvSpPr>
            <p:nvPr/>
          </p:nvSpPr>
          <p:spPr bwMode="auto">
            <a:xfrm>
              <a:off x="1644" y="1453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4" name="Oval 62"/>
            <p:cNvSpPr>
              <a:spLocks noChangeArrowheads="1"/>
            </p:cNvSpPr>
            <p:nvPr/>
          </p:nvSpPr>
          <p:spPr bwMode="auto">
            <a:xfrm>
              <a:off x="264" y="1453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5" name="Rectangle 63"/>
            <p:cNvSpPr>
              <a:spLocks noChangeArrowheads="1"/>
            </p:cNvSpPr>
            <p:nvPr/>
          </p:nvSpPr>
          <p:spPr bwMode="auto">
            <a:xfrm rot="2689864">
              <a:off x="531" y="1019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6" name="Rectangle 64"/>
            <p:cNvSpPr>
              <a:spLocks noChangeArrowheads="1"/>
            </p:cNvSpPr>
            <p:nvPr/>
          </p:nvSpPr>
          <p:spPr bwMode="auto">
            <a:xfrm rot="2689864">
              <a:off x="1263" y="1703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7" name="Rectangle 65"/>
            <p:cNvSpPr>
              <a:spLocks noChangeArrowheads="1"/>
            </p:cNvSpPr>
            <p:nvPr/>
          </p:nvSpPr>
          <p:spPr bwMode="auto">
            <a:xfrm rot="8089864">
              <a:off x="1275" y="1019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8" name="Rectangle 66"/>
            <p:cNvSpPr>
              <a:spLocks noChangeArrowheads="1"/>
            </p:cNvSpPr>
            <p:nvPr/>
          </p:nvSpPr>
          <p:spPr bwMode="auto">
            <a:xfrm rot="8089864">
              <a:off x="543" y="1679"/>
              <a:ext cx="111" cy="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59" name="Line 67"/>
            <p:cNvSpPr>
              <a:spLocks noChangeShapeType="1"/>
            </p:cNvSpPr>
            <p:nvPr/>
          </p:nvSpPr>
          <p:spPr bwMode="auto">
            <a:xfrm>
              <a:off x="287" y="1476"/>
              <a:ext cx="1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860" name="Text Box 68"/>
            <p:cNvSpPr txBox="1">
              <a:spLocks noChangeArrowheads="1"/>
            </p:cNvSpPr>
            <p:nvPr/>
          </p:nvSpPr>
          <p:spPr bwMode="auto">
            <a:xfrm>
              <a:off x="1368" y="856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9861" name="Text Box 69"/>
            <p:cNvSpPr txBox="1">
              <a:spLocks noChangeArrowheads="1"/>
            </p:cNvSpPr>
            <p:nvPr/>
          </p:nvSpPr>
          <p:spPr bwMode="auto">
            <a:xfrm>
              <a:off x="1272" y="180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9862" name="Text Box 70"/>
            <p:cNvSpPr txBox="1">
              <a:spLocks noChangeArrowheads="1"/>
            </p:cNvSpPr>
            <p:nvPr/>
          </p:nvSpPr>
          <p:spPr bwMode="auto">
            <a:xfrm>
              <a:off x="886" y="1571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9863" name="Text Box 71"/>
            <p:cNvSpPr txBox="1">
              <a:spLocks noChangeArrowheads="1"/>
            </p:cNvSpPr>
            <p:nvPr/>
          </p:nvSpPr>
          <p:spPr bwMode="auto">
            <a:xfrm>
              <a:off x="873" y="503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endPara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9864" name="Text Box 72"/>
            <p:cNvSpPr txBox="1">
              <a:spLocks noChangeArrowheads="1"/>
            </p:cNvSpPr>
            <p:nvPr/>
          </p:nvSpPr>
          <p:spPr bwMode="auto">
            <a:xfrm>
              <a:off x="850" y="2183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9865" name="Text Box 73"/>
            <p:cNvSpPr txBox="1">
              <a:spLocks noChangeArrowheads="1"/>
            </p:cNvSpPr>
            <p:nvPr/>
          </p:nvSpPr>
          <p:spPr bwMode="auto">
            <a:xfrm>
              <a:off x="101" y="1199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  <a:endPara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9866" name="Text Box 74"/>
            <p:cNvSpPr txBox="1">
              <a:spLocks noChangeArrowheads="1"/>
            </p:cNvSpPr>
            <p:nvPr/>
          </p:nvSpPr>
          <p:spPr bwMode="auto">
            <a:xfrm>
              <a:off x="1672" y="1331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  <a:endPara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8987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22879"/>
              </p:ext>
            </p:extLst>
          </p:nvPr>
        </p:nvGraphicFramePr>
        <p:xfrm>
          <a:off x="609338" y="6265816"/>
          <a:ext cx="2426409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1" name="Equation" r:id="rId8" imgW="1447560" imgH="228600" progId="Equation.3">
                  <p:embed/>
                </p:oleObj>
              </mc:Choice>
              <mc:Fallback>
                <p:oleObj name="Equation" r:id="rId8" imgW="1447560" imgH="2286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38" y="6265816"/>
                        <a:ext cx="2426409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81" name="Line 89"/>
          <p:cNvSpPr>
            <a:spLocks noChangeShapeType="1"/>
          </p:cNvSpPr>
          <p:nvPr/>
        </p:nvSpPr>
        <p:spPr bwMode="auto">
          <a:xfrm>
            <a:off x="1579563" y="1598613"/>
            <a:ext cx="579437" cy="5746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882" name="Line 90"/>
          <p:cNvSpPr>
            <a:spLocks noChangeShapeType="1"/>
          </p:cNvSpPr>
          <p:nvPr/>
        </p:nvSpPr>
        <p:spPr bwMode="auto">
          <a:xfrm flipV="1">
            <a:off x="1630363" y="2474913"/>
            <a:ext cx="579437" cy="5730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9884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01313"/>
              </p:ext>
            </p:extLst>
          </p:nvPr>
        </p:nvGraphicFramePr>
        <p:xfrm>
          <a:off x="596411" y="5025288"/>
          <a:ext cx="193127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2" name="Equation" r:id="rId10" imgW="1041120" imgH="431640" progId="Equation.3">
                  <p:embed/>
                </p:oleObj>
              </mc:Choice>
              <mc:Fallback>
                <p:oleObj name="Equation" r:id="rId10" imgW="1041120" imgH="43164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11" y="5025288"/>
                        <a:ext cx="1931274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88" name="AutoShape 9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88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890" name="AutoShape 9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9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utoUpdateAnimBg="0"/>
      <p:bldP spid="289800" grpId="0" animBg="1" autoUpdateAnimBg="0"/>
      <p:bldP spid="289801" grpId="0" autoUpdateAnimBg="0"/>
      <p:bldP spid="28979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903" name="Group 63"/>
          <p:cNvGrpSpPr>
            <a:grpSpLocks/>
          </p:cNvGrpSpPr>
          <p:nvPr/>
        </p:nvGrpSpPr>
        <p:grpSpPr bwMode="auto">
          <a:xfrm>
            <a:off x="5868988" y="793750"/>
            <a:ext cx="3295650" cy="3168650"/>
            <a:chOff x="3697" y="500"/>
            <a:chExt cx="2076" cy="1996"/>
          </a:xfrm>
        </p:grpSpPr>
        <p:sp>
          <p:nvSpPr>
            <p:cNvPr id="291842" name="Rectangle 2"/>
            <p:cNvSpPr>
              <a:spLocks noChangeArrowheads="1"/>
            </p:cNvSpPr>
            <p:nvPr/>
          </p:nvSpPr>
          <p:spPr bwMode="auto">
            <a:xfrm>
              <a:off x="3697" y="637"/>
              <a:ext cx="864" cy="1859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1902" name="Group 62"/>
            <p:cNvGrpSpPr>
              <a:grpSpLocks/>
            </p:cNvGrpSpPr>
            <p:nvPr/>
          </p:nvGrpSpPr>
          <p:grpSpPr bwMode="auto">
            <a:xfrm>
              <a:off x="3808" y="500"/>
              <a:ext cx="1965" cy="1826"/>
              <a:chOff x="3808" y="500"/>
              <a:chExt cx="1965" cy="1826"/>
            </a:xfrm>
          </p:grpSpPr>
          <p:sp>
            <p:nvSpPr>
              <p:cNvPr id="291844" name="Oval 4"/>
              <p:cNvSpPr>
                <a:spLocks noChangeArrowheads="1"/>
              </p:cNvSpPr>
              <p:nvPr/>
            </p:nvSpPr>
            <p:spPr bwMode="auto">
              <a:xfrm>
                <a:off x="4129" y="1731"/>
                <a:ext cx="286" cy="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45" name="Line 5"/>
              <p:cNvSpPr>
                <a:spLocks noChangeShapeType="1"/>
              </p:cNvSpPr>
              <p:nvPr/>
            </p:nvSpPr>
            <p:spPr bwMode="auto">
              <a:xfrm>
                <a:off x="4272" y="838"/>
                <a:ext cx="0" cy="1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46" name="Rectangle 6"/>
              <p:cNvSpPr>
                <a:spLocks noChangeArrowheads="1"/>
              </p:cNvSpPr>
              <p:nvPr/>
            </p:nvSpPr>
            <p:spPr bwMode="auto">
              <a:xfrm>
                <a:off x="4201" y="1210"/>
                <a:ext cx="143" cy="2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47" name="Line 7"/>
              <p:cNvSpPr>
                <a:spLocks noChangeShapeType="1"/>
              </p:cNvSpPr>
              <p:nvPr/>
            </p:nvSpPr>
            <p:spPr bwMode="auto">
              <a:xfrm>
                <a:off x="4272" y="838"/>
                <a:ext cx="11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48" name="Line 8"/>
              <p:cNvSpPr>
                <a:spLocks noChangeShapeType="1"/>
              </p:cNvSpPr>
              <p:nvPr/>
            </p:nvSpPr>
            <p:spPr bwMode="auto">
              <a:xfrm>
                <a:off x="4272" y="2326"/>
                <a:ext cx="11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49" name="Text Box 9"/>
              <p:cNvSpPr txBox="1">
                <a:spLocks noChangeArrowheads="1"/>
              </p:cNvSpPr>
              <p:nvPr/>
            </p:nvSpPr>
            <p:spPr bwMode="auto">
              <a:xfrm>
                <a:off x="4272" y="14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291850" name="Text Box 10"/>
              <p:cNvSpPr txBox="1">
                <a:spLocks noChangeArrowheads="1"/>
              </p:cNvSpPr>
              <p:nvPr/>
            </p:nvSpPr>
            <p:spPr bwMode="auto">
              <a:xfrm>
                <a:off x="4292" y="181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291851" name="Text Box 11"/>
              <p:cNvSpPr txBox="1">
                <a:spLocks noChangeArrowheads="1"/>
              </p:cNvSpPr>
              <p:nvPr/>
            </p:nvSpPr>
            <p:spPr bwMode="auto">
              <a:xfrm>
                <a:off x="3808" y="157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</a:t>
                </a:r>
                <a:endParaRPr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52" name="Text Box 12"/>
              <p:cNvSpPr txBox="1">
                <a:spLocks noChangeArrowheads="1"/>
              </p:cNvSpPr>
              <p:nvPr/>
            </p:nvSpPr>
            <p:spPr bwMode="auto">
              <a:xfrm>
                <a:off x="3843" y="909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</a:t>
                </a:r>
                <a:endParaRPr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53" name="Line 13"/>
              <p:cNvSpPr>
                <a:spLocks noChangeShapeType="1"/>
              </p:cNvSpPr>
              <p:nvPr/>
            </p:nvSpPr>
            <p:spPr bwMode="auto">
              <a:xfrm>
                <a:off x="5390" y="838"/>
                <a:ext cx="0" cy="1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54" name="Rectangle 14"/>
              <p:cNvSpPr>
                <a:spLocks noChangeArrowheads="1"/>
              </p:cNvSpPr>
              <p:nvPr/>
            </p:nvSpPr>
            <p:spPr bwMode="auto">
              <a:xfrm>
                <a:off x="5319" y="1433"/>
                <a:ext cx="143" cy="29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55" name="Text Box 15"/>
              <p:cNvSpPr txBox="1">
                <a:spLocks noChangeArrowheads="1"/>
              </p:cNvSpPr>
              <p:nvPr/>
            </p:nvSpPr>
            <p:spPr bwMode="auto">
              <a:xfrm>
                <a:off x="5390" y="1653"/>
                <a:ext cx="3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56" name="Text Box 16"/>
              <p:cNvSpPr txBox="1">
                <a:spLocks noChangeArrowheads="1"/>
              </p:cNvSpPr>
              <p:nvPr/>
            </p:nvSpPr>
            <p:spPr bwMode="auto">
              <a:xfrm>
                <a:off x="5044" y="500"/>
                <a:ext cx="31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57" name="Line 17"/>
              <p:cNvSpPr>
                <a:spLocks noChangeShapeType="1"/>
              </p:cNvSpPr>
              <p:nvPr/>
            </p:nvSpPr>
            <p:spPr bwMode="auto">
              <a:xfrm>
                <a:off x="4648" y="71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1858" name="Text Box 18"/>
          <p:cNvSpPr txBox="1">
            <a:spLocks noChangeArrowheads="1"/>
          </p:cNvSpPr>
          <p:nvPr/>
        </p:nvSpPr>
        <p:spPr bwMode="auto">
          <a:xfrm>
            <a:off x="4246563" y="1863725"/>
            <a:ext cx="1415772" cy="74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等效为</a:t>
            </a:r>
          </a:p>
        </p:txBody>
      </p:sp>
      <p:sp>
        <p:nvSpPr>
          <p:cNvPr id="291859" name="AutoShape 19"/>
          <p:cNvSpPr>
            <a:spLocks noChangeArrowheads="1"/>
          </p:cNvSpPr>
          <p:nvPr/>
        </p:nvSpPr>
        <p:spPr bwMode="auto">
          <a:xfrm>
            <a:off x="4572000" y="2952750"/>
            <a:ext cx="976313" cy="352425"/>
          </a:xfrm>
          <a:prstGeom prst="rightArrow">
            <a:avLst>
              <a:gd name="adj1" fmla="val 50000"/>
              <a:gd name="adj2" fmla="val 69257"/>
            </a:avLst>
          </a:prstGeom>
          <a:solidFill>
            <a:srgbClr val="FFFF99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1905" name="Group 65"/>
          <p:cNvGrpSpPr>
            <a:grpSpLocks noChangeAspect="1"/>
          </p:cNvGrpSpPr>
          <p:nvPr/>
        </p:nvGrpSpPr>
        <p:grpSpPr bwMode="auto">
          <a:xfrm>
            <a:off x="1575594" y="4579180"/>
            <a:ext cx="2098763" cy="1080000"/>
            <a:chOff x="246" y="2880"/>
            <a:chExt cx="1508" cy="776"/>
          </a:xfrm>
        </p:grpSpPr>
        <p:graphicFrame>
          <p:nvGraphicFramePr>
            <p:cNvPr id="291861" name="Object 21"/>
            <p:cNvGraphicFramePr>
              <a:graphicFrameLocks noChangeAspect="1"/>
            </p:cNvGraphicFramePr>
            <p:nvPr/>
          </p:nvGraphicFramePr>
          <p:xfrm>
            <a:off x="343" y="3237"/>
            <a:ext cx="1411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010" name="Equation" r:id="rId3" imgW="685800" imgH="228600" progId="Equation.3">
                    <p:embed/>
                  </p:oleObj>
                </mc:Choice>
                <mc:Fallback>
                  <p:oleObj name="Equation" r:id="rId3" imgW="6858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3237"/>
                          <a:ext cx="1411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1862" name="Object 22"/>
            <p:cNvGraphicFramePr>
              <a:graphicFrameLocks noChangeAspect="1"/>
            </p:cNvGraphicFramePr>
            <p:nvPr/>
          </p:nvGraphicFramePr>
          <p:xfrm>
            <a:off x="406" y="2880"/>
            <a:ext cx="108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011" name="公式" r:id="rId5" imgW="583920" imgH="228600" progId="Equation.3">
                    <p:embed/>
                  </p:oleObj>
                </mc:Choice>
                <mc:Fallback>
                  <p:oleObj name="公式" r:id="rId5" imgW="58392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2880"/>
                          <a:ext cx="108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1863" name="AutoShape 23"/>
            <p:cNvSpPr>
              <a:spLocks/>
            </p:cNvSpPr>
            <p:nvPr/>
          </p:nvSpPr>
          <p:spPr bwMode="auto">
            <a:xfrm>
              <a:off x="246" y="3044"/>
              <a:ext cx="101" cy="408"/>
            </a:xfrm>
            <a:prstGeom prst="leftBrace">
              <a:avLst>
                <a:gd name="adj1" fmla="val 3366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1901" name="Group 61"/>
          <p:cNvGrpSpPr>
            <a:grpSpLocks/>
          </p:cNvGrpSpPr>
          <p:nvPr/>
        </p:nvGrpSpPr>
        <p:grpSpPr bwMode="auto">
          <a:xfrm>
            <a:off x="276225" y="1011238"/>
            <a:ext cx="3673475" cy="2951162"/>
            <a:chOff x="174" y="637"/>
            <a:chExt cx="2314" cy="1859"/>
          </a:xfrm>
        </p:grpSpPr>
        <p:sp>
          <p:nvSpPr>
            <p:cNvPr id="291864" name="Rectangle 24"/>
            <p:cNvSpPr>
              <a:spLocks noChangeArrowheads="1"/>
            </p:cNvSpPr>
            <p:nvPr/>
          </p:nvSpPr>
          <p:spPr bwMode="auto">
            <a:xfrm>
              <a:off x="174" y="637"/>
              <a:ext cx="1560" cy="1859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1900" name="Group 60"/>
            <p:cNvGrpSpPr>
              <a:grpSpLocks/>
            </p:cNvGrpSpPr>
            <p:nvPr/>
          </p:nvGrpSpPr>
          <p:grpSpPr bwMode="auto">
            <a:xfrm>
              <a:off x="236" y="893"/>
              <a:ext cx="2252" cy="1433"/>
              <a:chOff x="236" y="893"/>
              <a:chExt cx="2252" cy="1433"/>
            </a:xfrm>
          </p:grpSpPr>
          <p:sp>
            <p:nvSpPr>
              <p:cNvPr id="291866" name="Line 26"/>
              <p:cNvSpPr>
                <a:spLocks noChangeShapeType="1"/>
              </p:cNvSpPr>
              <p:nvPr/>
            </p:nvSpPr>
            <p:spPr bwMode="auto">
              <a:xfrm>
                <a:off x="2453" y="893"/>
                <a:ext cx="0" cy="1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67" name="Rectangle 27"/>
              <p:cNvSpPr>
                <a:spLocks noChangeArrowheads="1"/>
              </p:cNvSpPr>
              <p:nvPr/>
            </p:nvSpPr>
            <p:spPr bwMode="auto">
              <a:xfrm>
                <a:off x="2406" y="1440"/>
                <a:ext cx="82" cy="2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68" name="Text Box 28"/>
              <p:cNvSpPr txBox="1">
                <a:spLocks noChangeArrowheads="1"/>
              </p:cNvSpPr>
              <p:nvPr/>
            </p:nvSpPr>
            <p:spPr bwMode="auto">
              <a:xfrm>
                <a:off x="2060" y="1622"/>
                <a:ext cx="3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69" name="Line 29"/>
              <p:cNvSpPr>
                <a:spLocks noChangeShapeType="1"/>
              </p:cNvSpPr>
              <p:nvPr/>
            </p:nvSpPr>
            <p:spPr bwMode="auto">
              <a:xfrm>
                <a:off x="2370" y="1046"/>
                <a:ext cx="0" cy="25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70" name="Text Box 30"/>
              <p:cNvSpPr txBox="1">
                <a:spLocks noChangeArrowheads="1"/>
              </p:cNvSpPr>
              <p:nvPr/>
            </p:nvSpPr>
            <p:spPr bwMode="auto">
              <a:xfrm>
                <a:off x="2036" y="1154"/>
                <a:ext cx="32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</a:t>
                </a:r>
                <a:endParaRPr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71" name="Line 31"/>
              <p:cNvSpPr>
                <a:spLocks noChangeShapeType="1"/>
              </p:cNvSpPr>
              <p:nvPr/>
            </p:nvSpPr>
            <p:spPr bwMode="auto">
              <a:xfrm>
                <a:off x="966" y="905"/>
                <a:ext cx="14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72" name="Line 32"/>
              <p:cNvSpPr>
                <a:spLocks noChangeShapeType="1"/>
              </p:cNvSpPr>
              <p:nvPr/>
            </p:nvSpPr>
            <p:spPr bwMode="auto">
              <a:xfrm>
                <a:off x="954" y="2290"/>
                <a:ext cx="14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73" name="Oval 33"/>
              <p:cNvSpPr>
                <a:spLocks noChangeArrowheads="1"/>
              </p:cNvSpPr>
              <p:nvPr/>
            </p:nvSpPr>
            <p:spPr bwMode="auto">
              <a:xfrm>
                <a:off x="830" y="1462"/>
                <a:ext cx="286" cy="27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74" name="Text Box 34"/>
              <p:cNvSpPr txBox="1">
                <a:spLocks noChangeArrowheads="1"/>
              </p:cNvSpPr>
              <p:nvPr/>
            </p:nvSpPr>
            <p:spPr bwMode="auto">
              <a:xfrm>
                <a:off x="236" y="926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75" name="Text Box 35"/>
              <p:cNvSpPr txBox="1">
                <a:spLocks noChangeArrowheads="1"/>
              </p:cNvSpPr>
              <p:nvPr/>
            </p:nvSpPr>
            <p:spPr bwMode="auto">
              <a:xfrm>
                <a:off x="308" y="1994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76" name="Text Box 36"/>
              <p:cNvSpPr txBox="1">
                <a:spLocks noChangeArrowheads="1"/>
              </p:cNvSpPr>
              <p:nvPr/>
            </p:nvSpPr>
            <p:spPr bwMode="auto">
              <a:xfrm>
                <a:off x="652" y="132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291877" name="Text Box 37"/>
              <p:cNvSpPr txBox="1">
                <a:spLocks noChangeArrowheads="1"/>
              </p:cNvSpPr>
              <p:nvPr/>
            </p:nvSpPr>
            <p:spPr bwMode="auto">
              <a:xfrm>
                <a:off x="1116" y="123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291878" name="Line 38"/>
              <p:cNvSpPr>
                <a:spLocks noChangeShapeType="1"/>
              </p:cNvSpPr>
              <p:nvPr/>
            </p:nvSpPr>
            <p:spPr bwMode="auto">
              <a:xfrm flipH="1">
                <a:off x="236" y="910"/>
                <a:ext cx="708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79" name="Line 39"/>
              <p:cNvSpPr>
                <a:spLocks noChangeShapeType="1"/>
              </p:cNvSpPr>
              <p:nvPr/>
            </p:nvSpPr>
            <p:spPr bwMode="auto">
              <a:xfrm flipH="1">
                <a:off x="944" y="1606"/>
                <a:ext cx="708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0" name="Line 40"/>
              <p:cNvSpPr>
                <a:spLocks noChangeShapeType="1"/>
              </p:cNvSpPr>
              <p:nvPr/>
            </p:nvSpPr>
            <p:spPr bwMode="auto">
              <a:xfrm rot="5400000" flipH="1">
                <a:off x="944" y="898"/>
                <a:ext cx="708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1" name="Line 41"/>
              <p:cNvSpPr>
                <a:spLocks noChangeShapeType="1"/>
              </p:cNvSpPr>
              <p:nvPr/>
            </p:nvSpPr>
            <p:spPr bwMode="auto">
              <a:xfrm rot="5400000" flipH="1">
                <a:off x="236" y="1594"/>
                <a:ext cx="708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2" name="Oval 42"/>
              <p:cNvSpPr>
                <a:spLocks noChangeArrowheads="1"/>
              </p:cNvSpPr>
              <p:nvPr/>
            </p:nvSpPr>
            <p:spPr bwMode="auto">
              <a:xfrm>
                <a:off x="932" y="89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3" name="Oval 43"/>
              <p:cNvSpPr>
                <a:spLocks noChangeArrowheads="1"/>
              </p:cNvSpPr>
              <p:nvPr/>
            </p:nvSpPr>
            <p:spPr bwMode="auto">
              <a:xfrm>
                <a:off x="932" y="227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4" name="Oval 44"/>
              <p:cNvSpPr>
                <a:spLocks noChangeArrowheads="1"/>
              </p:cNvSpPr>
              <p:nvPr/>
            </p:nvSpPr>
            <p:spPr bwMode="auto">
              <a:xfrm>
                <a:off x="1628" y="1583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5" name="Oval 45"/>
              <p:cNvSpPr>
                <a:spLocks noChangeArrowheads="1"/>
              </p:cNvSpPr>
              <p:nvPr/>
            </p:nvSpPr>
            <p:spPr bwMode="auto">
              <a:xfrm>
                <a:off x="248" y="1583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6" name="Rectangle 46"/>
              <p:cNvSpPr>
                <a:spLocks noChangeArrowheads="1"/>
              </p:cNvSpPr>
              <p:nvPr/>
            </p:nvSpPr>
            <p:spPr bwMode="auto">
              <a:xfrm rot="2689864">
                <a:off x="515" y="1149"/>
                <a:ext cx="111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7" name="Rectangle 47"/>
              <p:cNvSpPr>
                <a:spLocks noChangeArrowheads="1"/>
              </p:cNvSpPr>
              <p:nvPr/>
            </p:nvSpPr>
            <p:spPr bwMode="auto">
              <a:xfrm rot="2689864">
                <a:off x="1247" y="1833"/>
                <a:ext cx="111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8" name="Rectangle 48"/>
              <p:cNvSpPr>
                <a:spLocks noChangeArrowheads="1"/>
              </p:cNvSpPr>
              <p:nvPr/>
            </p:nvSpPr>
            <p:spPr bwMode="auto">
              <a:xfrm rot="8089864">
                <a:off x="1259" y="1149"/>
                <a:ext cx="111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89" name="Rectangle 49"/>
              <p:cNvSpPr>
                <a:spLocks noChangeArrowheads="1"/>
              </p:cNvSpPr>
              <p:nvPr/>
            </p:nvSpPr>
            <p:spPr bwMode="auto">
              <a:xfrm rot="8089864">
                <a:off x="527" y="1809"/>
                <a:ext cx="111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90" name="Line 50"/>
              <p:cNvSpPr>
                <a:spLocks noChangeShapeType="1"/>
              </p:cNvSpPr>
              <p:nvPr/>
            </p:nvSpPr>
            <p:spPr bwMode="auto">
              <a:xfrm>
                <a:off x="271" y="1606"/>
                <a:ext cx="1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91" name="Text Box 51"/>
              <p:cNvSpPr txBox="1">
                <a:spLocks noChangeArrowheads="1"/>
              </p:cNvSpPr>
              <p:nvPr/>
            </p:nvSpPr>
            <p:spPr bwMode="auto">
              <a:xfrm>
                <a:off x="1352" y="986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92" name="Text Box 52"/>
              <p:cNvSpPr txBox="1">
                <a:spLocks noChangeArrowheads="1"/>
              </p:cNvSpPr>
              <p:nvPr/>
            </p:nvSpPr>
            <p:spPr bwMode="auto">
              <a:xfrm>
                <a:off x="1280" y="195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4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893" name="Text Box 53"/>
              <p:cNvSpPr txBox="1">
                <a:spLocks noChangeArrowheads="1"/>
              </p:cNvSpPr>
              <p:nvPr/>
            </p:nvSpPr>
            <p:spPr bwMode="auto">
              <a:xfrm>
                <a:off x="860" y="1683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291898" name="Object 58" descr="4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445180"/>
              </p:ext>
            </p:extLst>
          </p:nvPr>
        </p:nvGraphicFramePr>
        <p:xfrm>
          <a:off x="5868988" y="4444862"/>
          <a:ext cx="3109458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12" name="Equation" r:id="rId7" imgW="1434960" imgH="660240" progId="Equation.3">
                  <p:embed/>
                </p:oleObj>
              </mc:Choice>
              <mc:Fallback>
                <p:oleObj name="Equation" r:id="rId7" imgW="1434960" imgH="660240" progId="Equation.3">
                  <p:embed/>
                  <p:pic>
                    <p:nvPicPr>
                      <p:cNvPr id="0" name="Object 58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444862"/>
                        <a:ext cx="3109458" cy="1440000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CCCC"/>
                        </a:fgClr>
                        <a:bgClr>
                          <a:srgbClr val="FFFFFF"/>
                        </a:bgClr>
                      </a:patt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906" name="AutoShape 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907" name="AutoShape 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908" name="AutoShape 6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 descr="40%"/>
          <p:cNvSpPr>
            <a:spLocks noChangeArrowheads="1"/>
          </p:cNvSpPr>
          <p:nvPr/>
        </p:nvSpPr>
        <p:spPr bwMode="auto">
          <a:xfrm>
            <a:off x="468313" y="3305175"/>
            <a:ext cx="1420812" cy="1798638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有源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二端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网络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>
            <a:off x="1865313" y="3530600"/>
            <a:ext cx="134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>
            <a:off x="1865313" y="4878388"/>
            <a:ext cx="134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>
            <a:off x="3201988" y="3530600"/>
            <a:ext cx="9525" cy="1347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3111500" y="4002088"/>
            <a:ext cx="158750" cy="427037"/>
          </a:xfrm>
          <a:prstGeom prst="rect">
            <a:avLst/>
          </a:prstGeom>
          <a:solidFill>
            <a:srgbClr val="0066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3245981" y="331326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3242806" y="461501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0963" name="Rectangle 19"/>
          <p:cNvSpPr>
            <a:spLocks noChangeArrowheads="1"/>
          </p:cNvSpPr>
          <p:nvPr/>
        </p:nvSpPr>
        <p:spPr bwMode="auto">
          <a:xfrm>
            <a:off x="5165725" y="3048000"/>
            <a:ext cx="2114550" cy="2049463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0988" name="Group 44"/>
          <p:cNvGrpSpPr>
            <a:grpSpLocks/>
          </p:cNvGrpSpPr>
          <p:nvPr/>
        </p:nvGrpSpPr>
        <p:grpSpPr bwMode="auto">
          <a:xfrm>
            <a:off x="5178427" y="2913063"/>
            <a:ext cx="3414713" cy="2163762"/>
            <a:chOff x="3272" y="1322"/>
            <a:chExt cx="2151" cy="1363"/>
          </a:xfrm>
        </p:grpSpPr>
        <p:sp>
          <p:nvSpPr>
            <p:cNvPr id="210965" name="Oval 21"/>
            <p:cNvSpPr>
              <a:spLocks noChangeArrowheads="1"/>
            </p:cNvSpPr>
            <p:nvPr/>
          </p:nvSpPr>
          <p:spPr bwMode="auto">
            <a:xfrm>
              <a:off x="3490" y="1877"/>
              <a:ext cx="254" cy="249"/>
            </a:xfrm>
            <a:prstGeom prst="ellipse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66" name="Line 22"/>
            <p:cNvSpPr>
              <a:spLocks noChangeShapeType="1"/>
            </p:cNvSpPr>
            <p:nvPr/>
          </p:nvSpPr>
          <p:spPr bwMode="auto">
            <a:xfrm>
              <a:off x="3490" y="2002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67" name="Line 23"/>
            <p:cNvSpPr>
              <a:spLocks noChangeShapeType="1"/>
            </p:cNvSpPr>
            <p:nvPr/>
          </p:nvSpPr>
          <p:spPr bwMode="auto">
            <a:xfrm flipV="1">
              <a:off x="3617" y="1504"/>
              <a:ext cx="0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68" name="Line 24"/>
            <p:cNvSpPr>
              <a:spLocks noChangeShapeType="1"/>
            </p:cNvSpPr>
            <p:nvPr/>
          </p:nvSpPr>
          <p:spPr bwMode="auto">
            <a:xfrm>
              <a:off x="3617" y="2126"/>
              <a:ext cx="0" cy="4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69" name="Line 25"/>
            <p:cNvSpPr>
              <a:spLocks noChangeShapeType="1"/>
            </p:cNvSpPr>
            <p:nvPr/>
          </p:nvSpPr>
          <p:spPr bwMode="auto">
            <a:xfrm>
              <a:off x="4125" y="1504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70" name="Rectangle 26"/>
            <p:cNvSpPr>
              <a:spLocks noChangeArrowheads="1"/>
            </p:cNvSpPr>
            <p:nvPr/>
          </p:nvSpPr>
          <p:spPr bwMode="auto">
            <a:xfrm>
              <a:off x="4062" y="1877"/>
              <a:ext cx="127" cy="310"/>
            </a:xfrm>
            <a:prstGeom prst="rect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71" name="Line 27"/>
            <p:cNvSpPr>
              <a:spLocks noChangeShapeType="1"/>
            </p:cNvSpPr>
            <p:nvPr/>
          </p:nvSpPr>
          <p:spPr bwMode="auto">
            <a:xfrm>
              <a:off x="3617" y="1504"/>
              <a:ext cx="14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72" name="Line 28"/>
            <p:cNvSpPr>
              <a:spLocks noChangeShapeType="1"/>
            </p:cNvSpPr>
            <p:nvPr/>
          </p:nvSpPr>
          <p:spPr bwMode="auto">
            <a:xfrm>
              <a:off x="3617" y="2560"/>
              <a:ext cx="14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73" name="Text Box 29"/>
            <p:cNvSpPr txBox="1">
              <a:spLocks noChangeArrowheads="1"/>
            </p:cNvSpPr>
            <p:nvPr/>
          </p:nvSpPr>
          <p:spPr bwMode="auto">
            <a:xfrm>
              <a:off x="5177" y="1322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5172" y="2394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0975" name="Line 31"/>
            <p:cNvSpPr>
              <a:spLocks noChangeShapeType="1"/>
            </p:cNvSpPr>
            <p:nvPr/>
          </p:nvSpPr>
          <p:spPr bwMode="auto">
            <a:xfrm flipV="1">
              <a:off x="3427" y="1815"/>
              <a:ext cx="0" cy="4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76" name="Text Box 32"/>
            <p:cNvSpPr txBox="1">
              <a:spLocks noChangeArrowheads="1"/>
            </p:cNvSpPr>
            <p:nvPr/>
          </p:nvSpPr>
          <p:spPr bwMode="auto">
            <a:xfrm>
              <a:off x="3272" y="2248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i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0977" name="Text Box 33"/>
            <p:cNvSpPr txBox="1">
              <a:spLocks noChangeArrowheads="1"/>
            </p:cNvSpPr>
            <p:nvPr/>
          </p:nvSpPr>
          <p:spPr bwMode="auto">
            <a:xfrm>
              <a:off x="4212" y="1776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r>
                <a:rPr lang="en-US" altLang="zh-CN" i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0980" name="Line 36"/>
            <p:cNvSpPr>
              <a:spLocks noChangeShapeType="1"/>
            </p:cNvSpPr>
            <p:nvPr/>
          </p:nvSpPr>
          <p:spPr bwMode="auto">
            <a:xfrm>
              <a:off x="5052" y="1504"/>
              <a:ext cx="0" cy="10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981" name="Rectangle 37"/>
            <p:cNvSpPr>
              <a:spLocks noChangeArrowheads="1"/>
            </p:cNvSpPr>
            <p:nvPr/>
          </p:nvSpPr>
          <p:spPr bwMode="auto">
            <a:xfrm>
              <a:off x="5001" y="1868"/>
              <a:ext cx="100" cy="273"/>
            </a:xfrm>
            <a:prstGeom prst="rect">
              <a:avLst/>
            </a:prstGeom>
            <a:solidFill>
              <a:srgbClr val="0066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1000" name="Rectangle 56"/>
          <p:cNvSpPr>
            <a:spLocks noGrp="1" noChangeArrowheads="1"/>
          </p:cNvSpPr>
          <p:nvPr>
            <p:ph type="title"/>
          </p:nvPr>
        </p:nvSpPr>
        <p:spPr>
          <a:xfrm>
            <a:off x="-87313" y="76200"/>
            <a:ext cx="3354388" cy="461963"/>
          </a:xfrm>
        </p:spPr>
        <p:txBody>
          <a:bodyPr>
            <a:normAutofit fontScale="90000"/>
          </a:bodyPr>
          <a:lstStyle/>
          <a:p>
            <a:r>
              <a:rPr lang="zh-CN" altLang="en-US" sz="3200" b="1"/>
              <a:t>2.7.2  诺顿定理</a:t>
            </a:r>
            <a:endParaRPr lang="zh-CN" altLang="en-US" sz="3200" b="1">
              <a:solidFill>
                <a:srgbClr val="FFFF00"/>
              </a:solidFill>
            </a:endParaRPr>
          </a:p>
        </p:txBody>
      </p:sp>
      <p:sp>
        <p:nvSpPr>
          <p:cNvPr id="211001" name="Text Box 57"/>
          <p:cNvSpPr txBox="1">
            <a:spLocks noChangeArrowheads="1"/>
          </p:cNvSpPr>
          <p:nvPr/>
        </p:nvSpPr>
        <p:spPr bwMode="auto">
          <a:xfrm>
            <a:off x="234661" y="743893"/>
            <a:ext cx="1503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诺顿定理:</a:t>
            </a:r>
          </a:p>
        </p:txBody>
      </p:sp>
      <p:sp>
        <p:nvSpPr>
          <p:cNvPr id="211002" name="Rectangle 58"/>
          <p:cNvSpPr>
            <a:spLocks noChangeArrowheads="1"/>
          </p:cNvSpPr>
          <p:nvPr/>
        </p:nvSpPr>
        <p:spPr bwMode="auto">
          <a:xfrm>
            <a:off x="-76200" y="1385444"/>
            <a:ext cx="92964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任一线性有源二端网络，可以用一个电流源模型等效代替，其恒流源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aseline="-25000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等于该二端网络的</a:t>
            </a:r>
            <a:r>
              <a:rPr lang="zh-CN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短路电流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，其内阻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等于该二端网络的相应无源二端网络的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等效电阻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11007" name="AutoShape 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008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009" name="AutoShape 6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3899083" y="3956652"/>
            <a:ext cx="618668" cy="3286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01" grpId="0" build="p" autoUpdateAnimBg="0"/>
      <p:bldP spid="211002" grpId="0" build="p" autoUpdateAnimBg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533" name="Picture 1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228600"/>
            <a:ext cx="3171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" y="228600"/>
            <a:ext cx="2803525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例2.7.4</a:t>
            </a:r>
          </a:p>
        </p:txBody>
      </p:sp>
      <p:pic>
        <p:nvPicPr>
          <p:cNvPr id="441504" name="Picture 1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67100"/>
            <a:ext cx="3152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1505" name="Rectangle 161"/>
          <p:cNvSpPr>
            <a:spLocks noChangeArrowheads="1"/>
          </p:cNvSpPr>
          <p:nvPr/>
        </p:nvSpPr>
        <p:spPr bwMode="auto">
          <a:xfrm>
            <a:off x="4219575" y="304800"/>
            <a:ext cx="2028825" cy="24193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1506" name="Rectangle 162"/>
          <p:cNvSpPr>
            <a:spLocks noChangeArrowheads="1"/>
          </p:cNvSpPr>
          <p:nvPr/>
        </p:nvSpPr>
        <p:spPr bwMode="auto">
          <a:xfrm>
            <a:off x="4191000" y="3562350"/>
            <a:ext cx="2057400" cy="24193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1507" name="Text Box 163"/>
          <p:cNvSpPr txBox="1">
            <a:spLocks noChangeArrowheads="1"/>
          </p:cNvSpPr>
          <p:nvPr/>
        </p:nvSpPr>
        <p:spPr bwMode="auto">
          <a:xfrm>
            <a:off x="381000" y="762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求短路电流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S:</a:t>
            </a:r>
          </a:p>
        </p:txBody>
      </p:sp>
      <p:grpSp>
        <p:nvGrpSpPr>
          <p:cNvPr id="441522" name="Group 178"/>
          <p:cNvGrpSpPr>
            <a:grpSpLocks/>
          </p:cNvGrpSpPr>
          <p:nvPr/>
        </p:nvGrpSpPr>
        <p:grpSpPr bwMode="auto">
          <a:xfrm>
            <a:off x="4876800" y="1676400"/>
            <a:ext cx="609600" cy="609600"/>
            <a:chOff x="3072" y="1056"/>
            <a:chExt cx="384" cy="384"/>
          </a:xfrm>
        </p:grpSpPr>
        <p:sp>
          <p:nvSpPr>
            <p:cNvPr id="441508" name="Line 164"/>
            <p:cNvSpPr>
              <a:spLocks noChangeShapeType="1"/>
            </p:cNvSpPr>
            <p:nvPr/>
          </p:nvSpPr>
          <p:spPr bwMode="auto">
            <a:xfrm flipV="1">
              <a:off x="3120" y="1056"/>
              <a:ext cx="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1510" name="Text Box 166"/>
            <p:cNvSpPr txBox="1">
              <a:spLocks noChangeArrowheads="1"/>
            </p:cNvSpPr>
            <p:nvPr/>
          </p:nvSpPr>
          <p:spPr bwMode="auto">
            <a:xfrm>
              <a:off x="3072" y="11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441523" name="Group 179"/>
          <p:cNvGrpSpPr>
            <a:grpSpLocks/>
          </p:cNvGrpSpPr>
          <p:nvPr/>
        </p:nvGrpSpPr>
        <p:grpSpPr bwMode="auto">
          <a:xfrm>
            <a:off x="5867400" y="1676400"/>
            <a:ext cx="609600" cy="609600"/>
            <a:chOff x="3696" y="1056"/>
            <a:chExt cx="384" cy="384"/>
          </a:xfrm>
        </p:grpSpPr>
        <p:sp>
          <p:nvSpPr>
            <p:cNvPr id="441509" name="Line 165"/>
            <p:cNvSpPr>
              <a:spLocks noChangeShapeType="1"/>
            </p:cNvSpPr>
            <p:nvPr/>
          </p:nvSpPr>
          <p:spPr bwMode="auto">
            <a:xfrm flipV="1">
              <a:off x="3744" y="1056"/>
              <a:ext cx="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1511" name="Text Box 167"/>
            <p:cNvSpPr txBox="1">
              <a:spLocks noChangeArrowheads="1"/>
            </p:cNvSpPr>
            <p:nvPr/>
          </p:nvSpPr>
          <p:spPr bwMode="auto">
            <a:xfrm>
              <a:off x="3696" y="11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aseline="-25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441514" name="Group 170"/>
          <p:cNvGrpSpPr>
            <a:grpSpLocks/>
          </p:cNvGrpSpPr>
          <p:nvPr/>
        </p:nvGrpSpPr>
        <p:grpSpPr bwMode="auto">
          <a:xfrm>
            <a:off x="6248400" y="1219200"/>
            <a:ext cx="609600" cy="838200"/>
            <a:chOff x="3888" y="768"/>
            <a:chExt cx="384" cy="528"/>
          </a:xfrm>
        </p:grpSpPr>
        <p:sp>
          <p:nvSpPr>
            <p:cNvPr id="441512" name="Text Box 168"/>
            <p:cNvSpPr txBox="1">
              <a:spLocks noChangeArrowheads="1"/>
            </p:cNvSpPr>
            <p:nvPr/>
          </p:nvSpPr>
          <p:spPr bwMode="auto">
            <a:xfrm>
              <a:off x="3888" y="8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41513" name="Line 169"/>
            <p:cNvSpPr>
              <a:spLocks noChangeShapeType="1"/>
            </p:cNvSpPr>
            <p:nvPr/>
          </p:nvSpPr>
          <p:spPr bwMode="auto">
            <a:xfrm>
              <a:off x="4128" y="768"/>
              <a:ext cx="0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1515" name="Group 171"/>
          <p:cNvGrpSpPr>
            <a:grpSpLocks/>
          </p:cNvGrpSpPr>
          <p:nvPr/>
        </p:nvGrpSpPr>
        <p:grpSpPr bwMode="auto">
          <a:xfrm>
            <a:off x="6248400" y="4533900"/>
            <a:ext cx="609600" cy="838200"/>
            <a:chOff x="3888" y="768"/>
            <a:chExt cx="384" cy="528"/>
          </a:xfrm>
        </p:grpSpPr>
        <p:sp>
          <p:nvSpPr>
            <p:cNvPr id="441516" name="Text Box 172"/>
            <p:cNvSpPr txBox="1">
              <a:spLocks noChangeArrowheads="1"/>
            </p:cNvSpPr>
            <p:nvPr/>
          </p:nvSpPr>
          <p:spPr bwMode="auto">
            <a:xfrm>
              <a:off x="3888" y="8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41517" name="Line 173"/>
            <p:cNvSpPr>
              <a:spLocks noChangeShapeType="1"/>
            </p:cNvSpPr>
            <p:nvPr/>
          </p:nvSpPr>
          <p:spPr bwMode="auto">
            <a:xfrm>
              <a:off x="4128" y="768"/>
              <a:ext cx="0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1521" name="Group 177"/>
          <p:cNvGrpSpPr>
            <a:grpSpLocks/>
          </p:cNvGrpSpPr>
          <p:nvPr/>
        </p:nvGrpSpPr>
        <p:grpSpPr bwMode="auto">
          <a:xfrm>
            <a:off x="4114800" y="4457700"/>
            <a:ext cx="609600" cy="609600"/>
            <a:chOff x="2592" y="2592"/>
            <a:chExt cx="384" cy="384"/>
          </a:xfrm>
        </p:grpSpPr>
        <p:sp>
          <p:nvSpPr>
            <p:cNvPr id="441518" name="Line 174"/>
            <p:cNvSpPr>
              <a:spLocks noChangeShapeType="1"/>
            </p:cNvSpPr>
            <p:nvPr/>
          </p:nvSpPr>
          <p:spPr bwMode="auto">
            <a:xfrm flipV="1">
              <a:off x="2832" y="2592"/>
              <a:ext cx="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1519" name="Text Box 175"/>
            <p:cNvSpPr txBox="1">
              <a:spLocks noChangeArrowheads="1"/>
            </p:cNvSpPr>
            <p:nvPr/>
          </p:nvSpPr>
          <p:spPr bwMode="auto">
            <a:xfrm>
              <a:off x="2592" y="26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</p:grpSp>
      <p:sp>
        <p:nvSpPr>
          <p:cNvPr id="441524" name="AutoShape 180"/>
          <p:cNvSpPr>
            <a:spLocks noChangeArrowheads="1"/>
          </p:cNvSpPr>
          <p:nvPr/>
        </p:nvSpPr>
        <p:spPr bwMode="auto">
          <a:xfrm>
            <a:off x="4953000" y="2724150"/>
            <a:ext cx="762000" cy="7429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1530" name="Group 186"/>
          <p:cNvGrpSpPr>
            <a:grpSpLocks/>
          </p:cNvGrpSpPr>
          <p:nvPr/>
        </p:nvGrpSpPr>
        <p:grpSpPr bwMode="auto">
          <a:xfrm>
            <a:off x="6248400" y="609600"/>
            <a:ext cx="1143000" cy="1676400"/>
            <a:chOff x="3936" y="384"/>
            <a:chExt cx="720" cy="1056"/>
          </a:xfrm>
        </p:grpSpPr>
        <p:grpSp>
          <p:nvGrpSpPr>
            <p:cNvPr id="441528" name="Group 184"/>
            <p:cNvGrpSpPr>
              <a:grpSpLocks/>
            </p:cNvGrpSpPr>
            <p:nvPr/>
          </p:nvGrpSpPr>
          <p:grpSpPr bwMode="auto">
            <a:xfrm>
              <a:off x="3936" y="384"/>
              <a:ext cx="720" cy="1056"/>
              <a:chOff x="3936" y="384"/>
              <a:chExt cx="720" cy="1056"/>
            </a:xfrm>
          </p:grpSpPr>
          <p:sp>
            <p:nvSpPr>
              <p:cNvPr id="441525" name="Rectangle 181"/>
              <p:cNvSpPr>
                <a:spLocks noChangeArrowheads="1"/>
              </p:cNvSpPr>
              <p:nvPr/>
            </p:nvSpPr>
            <p:spPr bwMode="auto">
              <a:xfrm>
                <a:off x="3936" y="768"/>
                <a:ext cx="576" cy="672"/>
              </a:xfrm>
              <a:prstGeom prst="rect">
                <a:avLst/>
              </a:prstGeom>
              <a:solidFill>
                <a:srgbClr val="FFFF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526" name="Line 182"/>
              <p:cNvSpPr>
                <a:spLocks noChangeShapeType="1"/>
              </p:cNvSpPr>
              <p:nvPr/>
            </p:nvSpPr>
            <p:spPr bwMode="auto">
              <a:xfrm>
                <a:off x="4320" y="38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527" name="Text Box 183"/>
              <p:cNvSpPr txBox="1">
                <a:spLocks noChangeArrowheads="1"/>
              </p:cNvSpPr>
              <p:nvPr/>
            </p:nvSpPr>
            <p:spPr bwMode="auto">
              <a:xfrm>
                <a:off x="4320" y="38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</p:grpSp>
        <p:sp>
          <p:nvSpPr>
            <p:cNvPr id="441529" name="Line 185"/>
            <p:cNvSpPr>
              <a:spLocks noChangeShapeType="1"/>
            </p:cNvSpPr>
            <p:nvPr/>
          </p:nvSpPr>
          <p:spPr bwMode="auto">
            <a:xfrm>
              <a:off x="4272" y="76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41531" name="Object 187"/>
          <p:cNvGraphicFramePr>
            <a:graphicFrameLocks noChangeAspect="1"/>
          </p:cNvGraphicFramePr>
          <p:nvPr/>
        </p:nvGraphicFramePr>
        <p:xfrm>
          <a:off x="533400" y="1295400"/>
          <a:ext cx="1981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79" name="Equation" r:id="rId5" imgW="863280" imgH="444240" progId="Equation.3">
                  <p:embed/>
                </p:oleObj>
              </mc:Choice>
              <mc:Fallback>
                <p:oleObj name="Equation" r:id="rId5" imgW="863280" imgH="444240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1981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532" name="Text Box 188"/>
          <p:cNvSpPr txBox="1">
            <a:spLocks noChangeArrowheads="1"/>
          </p:cNvSpPr>
          <p:nvPr/>
        </p:nvSpPr>
        <p:spPr bwMode="auto">
          <a:xfrm>
            <a:off x="457200" y="2514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求等效内阻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grpSp>
        <p:nvGrpSpPr>
          <p:cNvPr id="441542" name="Group 198"/>
          <p:cNvGrpSpPr>
            <a:grpSpLocks/>
          </p:cNvGrpSpPr>
          <p:nvPr/>
        </p:nvGrpSpPr>
        <p:grpSpPr bwMode="auto">
          <a:xfrm>
            <a:off x="4219575" y="304800"/>
            <a:ext cx="3124200" cy="2419350"/>
            <a:chOff x="2658" y="192"/>
            <a:chExt cx="1968" cy="1524"/>
          </a:xfrm>
        </p:grpSpPr>
        <p:grpSp>
          <p:nvGrpSpPr>
            <p:cNvPr id="441540" name="Group 196"/>
            <p:cNvGrpSpPr>
              <a:grpSpLocks/>
            </p:cNvGrpSpPr>
            <p:nvPr/>
          </p:nvGrpSpPr>
          <p:grpSpPr bwMode="auto">
            <a:xfrm>
              <a:off x="2658" y="384"/>
              <a:ext cx="1326" cy="1074"/>
              <a:chOff x="2658" y="384"/>
              <a:chExt cx="1326" cy="1074"/>
            </a:xfrm>
          </p:grpSpPr>
          <p:sp>
            <p:nvSpPr>
              <p:cNvPr id="441535" name="Rectangle 191"/>
              <p:cNvSpPr>
                <a:spLocks noChangeArrowheads="1"/>
              </p:cNvSpPr>
              <p:nvPr/>
            </p:nvSpPr>
            <p:spPr bwMode="auto">
              <a:xfrm>
                <a:off x="2658" y="432"/>
                <a:ext cx="1182" cy="528"/>
              </a:xfrm>
              <a:prstGeom prst="rect">
                <a:avLst/>
              </a:prstGeom>
              <a:solidFill>
                <a:srgbClr val="FFFF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536" name="Line 192"/>
              <p:cNvSpPr>
                <a:spLocks noChangeShapeType="1"/>
              </p:cNvSpPr>
              <p:nvPr/>
            </p:nvSpPr>
            <p:spPr bwMode="auto">
              <a:xfrm>
                <a:off x="3024" y="3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537" name="Line 193"/>
              <p:cNvSpPr>
                <a:spLocks noChangeShapeType="1"/>
              </p:cNvSpPr>
              <p:nvPr/>
            </p:nvSpPr>
            <p:spPr bwMode="auto">
              <a:xfrm>
                <a:off x="3648" y="3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538" name="Rectangle 194"/>
              <p:cNvSpPr>
                <a:spLocks noChangeArrowheads="1"/>
              </p:cNvSpPr>
              <p:nvPr/>
            </p:nvSpPr>
            <p:spPr bwMode="auto">
              <a:xfrm>
                <a:off x="3072" y="1056"/>
                <a:ext cx="240" cy="402"/>
              </a:xfrm>
              <a:prstGeom prst="rect">
                <a:avLst/>
              </a:prstGeom>
              <a:solidFill>
                <a:srgbClr val="FFFF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539" name="Rectangle 195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240" cy="402"/>
              </a:xfrm>
              <a:prstGeom prst="rect">
                <a:avLst/>
              </a:prstGeom>
              <a:solidFill>
                <a:srgbClr val="FFFF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1541" name="Rectangle 197"/>
            <p:cNvSpPr>
              <a:spLocks noChangeArrowheads="1"/>
            </p:cNvSpPr>
            <p:nvPr/>
          </p:nvSpPr>
          <p:spPr bwMode="auto">
            <a:xfrm>
              <a:off x="4176" y="192"/>
              <a:ext cx="450" cy="1524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1545" name="Group 201"/>
          <p:cNvGrpSpPr>
            <a:grpSpLocks/>
          </p:cNvGrpSpPr>
          <p:nvPr/>
        </p:nvGrpSpPr>
        <p:grpSpPr bwMode="auto">
          <a:xfrm>
            <a:off x="6019800" y="1371600"/>
            <a:ext cx="1066800" cy="762000"/>
            <a:chOff x="3792" y="864"/>
            <a:chExt cx="672" cy="480"/>
          </a:xfrm>
        </p:grpSpPr>
        <p:sp>
          <p:nvSpPr>
            <p:cNvPr id="441543" name="AutoShape 199"/>
            <p:cNvSpPr>
              <a:spLocks noChangeArrowheads="1"/>
            </p:cNvSpPr>
            <p:nvPr/>
          </p:nvSpPr>
          <p:spPr bwMode="auto">
            <a:xfrm rot="-5395042">
              <a:off x="3936" y="720"/>
              <a:ext cx="192" cy="480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1544" name="Text Box 200"/>
            <p:cNvSpPr txBox="1">
              <a:spLocks noChangeArrowheads="1"/>
            </p:cNvSpPr>
            <p:nvPr/>
          </p:nvSpPr>
          <p:spPr bwMode="auto">
            <a:xfrm>
              <a:off x="4032" y="10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</p:grpSp>
      <p:graphicFrame>
        <p:nvGraphicFramePr>
          <p:cNvPr id="441546" name="Object 202"/>
          <p:cNvGraphicFramePr>
            <a:graphicFrameLocks noChangeAspect="1"/>
          </p:cNvGraphicFramePr>
          <p:nvPr/>
        </p:nvGraphicFramePr>
        <p:xfrm>
          <a:off x="550863" y="3048000"/>
          <a:ext cx="20399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80" name="Equation" r:id="rId7" imgW="888840" imgH="444240" progId="Equation.3">
                  <p:embed/>
                </p:oleObj>
              </mc:Choice>
              <mc:Fallback>
                <p:oleObj name="Equation" r:id="rId7" imgW="888840" imgH="444240" progId="Equation.3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048000"/>
                        <a:ext cx="203993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547" name="Text Box 203"/>
          <p:cNvSpPr txBox="1">
            <a:spLocks noChangeArrowheads="1"/>
          </p:cNvSpPr>
          <p:nvPr/>
        </p:nvSpPr>
        <p:spPr bwMode="auto">
          <a:xfrm>
            <a:off x="533400" y="4267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</a:p>
        </p:txBody>
      </p:sp>
      <p:graphicFrame>
        <p:nvGraphicFramePr>
          <p:cNvPr id="441548" name="Object 204"/>
          <p:cNvGraphicFramePr>
            <a:graphicFrameLocks noChangeAspect="1"/>
          </p:cNvGraphicFramePr>
          <p:nvPr/>
        </p:nvGraphicFramePr>
        <p:xfrm>
          <a:off x="647700" y="4800600"/>
          <a:ext cx="2476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81" name="Equation" r:id="rId9" imgW="1079280" imgH="444240" progId="Equation.3">
                  <p:embed/>
                </p:oleObj>
              </mc:Choice>
              <mc:Fallback>
                <p:oleObj name="Equation" r:id="rId9" imgW="1079280" imgH="444240" progId="Equation.3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00600"/>
                        <a:ext cx="2476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549" name="AutoShape 2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1550" name="AutoShape 2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1551" name="AutoShape 20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4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4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4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4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autoUpdateAnimBg="0"/>
      <p:bldP spid="441507" grpId="0" autoUpdateAnimBg="0"/>
      <p:bldP spid="441532" grpId="0" autoUpdateAnimBg="0"/>
      <p:bldP spid="44154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57" y="19396"/>
            <a:ext cx="9125743" cy="514003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2.8 受控源简介</a:t>
            </a:r>
          </a:p>
        </p:txBody>
      </p:sp>
      <p:grpSp>
        <p:nvGrpSpPr>
          <p:cNvPr id="383089" name="Group 1137"/>
          <p:cNvGrpSpPr>
            <a:grpSpLocks/>
          </p:cNvGrpSpPr>
          <p:nvPr/>
        </p:nvGrpSpPr>
        <p:grpSpPr bwMode="auto">
          <a:xfrm>
            <a:off x="152400" y="533400"/>
            <a:ext cx="6788150" cy="830263"/>
            <a:chOff x="96" y="336"/>
            <a:chExt cx="4276" cy="523"/>
          </a:xfrm>
        </p:grpSpPr>
        <p:sp>
          <p:nvSpPr>
            <p:cNvPr id="382980" name="Text Box 1028"/>
            <p:cNvSpPr txBox="1">
              <a:spLocks noChangeArrowheads="1"/>
            </p:cNvSpPr>
            <p:nvPr/>
          </p:nvSpPr>
          <p:spPr bwMode="auto">
            <a:xfrm>
              <a:off x="96" y="336"/>
              <a:ext cx="1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1) 特点：</a:t>
              </a:r>
            </a:p>
          </p:txBody>
        </p:sp>
        <p:sp>
          <p:nvSpPr>
            <p:cNvPr id="382981" name="Text Box 1029"/>
            <p:cNvSpPr txBox="1">
              <a:spLocks noChangeArrowheads="1"/>
            </p:cNvSpPr>
            <p:nvPr/>
          </p:nvSpPr>
          <p:spPr bwMode="auto">
            <a:xfrm>
              <a:off x="1154" y="336"/>
              <a:ext cx="32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受控源的端电压或电流受另一支路电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压或电流的控制</a:t>
              </a:r>
              <a:endParaRPr kumimoji="1"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82982" name="Text Box 1030"/>
          <p:cNvSpPr txBox="1">
            <a:spLocks noChangeArrowheads="1"/>
          </p:cNvSpPr>
          <p:nvPr/>
        </p:nvSpPr>
        <p:spPr bwMode="auto">
          <a:xfrm>
            <a:off x="155575" y="1554163"/>
            <a:ext cx="2056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2) 分类及符号</a:t>
            </a:r>
            <a:endParaRPr kumimoji="1"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83013" name="Text Box 1061"/>
          <p:cNvSpPr txBox="1">
            <a:spLocks noChangeArrowheads="1"/>
          </p:cNvSpPr>
          <p:nvPr/>
        </p:nvSpPr>
        <p:spPr bwMode="auto">
          <a:xfrm>
            <a:off x="47625" y="5487988"/>
            <a:ext cx="1295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比例常数:</a:t>
            </a:r>
          </a:p>
        </p:txBody>
      </p:sp>
      <p:sp>
        <p:nvSpPr>
          <p:cNvPr id="383014" name="Text Box 1062"/>
          <p:cNvSpPr txBox="1">
            <a:spLocks noChangeArrowheads="1"/>
          </p:cNvSpPr>
          <p:nvPr/>
        </p:nvSpPr>
        <p:spPr bwMode="auto">
          <a:xfrm>
            <a:off x="1447800" y="5849938"/>
            <a:ext cx="1569660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 =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U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/U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1 </a:t>
            </a:r>
            <a:endParaRPr kumimoji="1"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电压放大倍数</a:t>
            </a:r>
            <a:endParaRPr kumimoji="1"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83016" name="Rectangle 1064"/>
          <p:cNvSpPr>
            <a:spLocks noChangeArrowheads="1"/>
          </p:cNvSpPr>
          <p:nvPr/>
        </p:nvSpPr>
        <p:spPr bwMode="auto">
          <a:xfrm>
            <a:off x="6398688" y="5813426"/>
            <a:ext cx="1184940" cy="70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 = 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U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/I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转移电阻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83078" name="Line 1126"/>
          <p:cNvSpPr>
            <a:spLocks noChangeShapeType="1"/>
          </p:cNvSpPr>
          <p:nvPr/>
        </p:nvSpPr>
        <p:spPr bwMode="auto">
          <a:xfrm>
            <a:off x="685800" y="2133600"/>
            <a:ext cx="80772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079" name="Line 1127"/>
          <p:cNvSpPr>
            <a:spLocks noChangeShapeType="1"/>
          </p:cNvSpPr>
          <p:nvPr/>
        </p:nvSpPr>
        <p:spPr bwMode="auto">
          <a:xfrm>
            <a:off x="4724400" y="2133600"/>
            <a:ext cx="0" cy="464502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3083" name="Group 1131"/>
          <p:cNvGrpSpPr>
            <a:grpSpLocks/>
          </p:cNvGrpSpPr>
          <p:nvPr/>
        </p:nvGrpSpPr>
        <p:grpSpPr bwMode="auto">
          <a:xfrm>
            <a:off x="381000" y="2286000"/>
            <a:ext cx="3611563" cy="3141663"/>
            <a:chOff x="240" y="1440"/>
            <a:chExt cx="2275" cy="1979"/>
          </a:xfrm>
        </p:grpSpPr>
        <p:grpSp>
          <p:nvGrpSpPr>
            <p:cNvPr id="383081" name="Group 1129"/>
            <p:cNvGrpSpPr>
              <a:grpSpLocks/>
            </p:cNvGrpSpPr>
            <p:nvPr/>
          </p:nvGrpSpPr>
          <p:grpSpPr bwMode="auto">
            <a:xfrm>
              <a:off x="609" y="1669"/>
              <a:ext cx="1906" cy="1750"/>
              <a:chOff x="891" y="1621"/>
              <a:chExt cx="1906" cy="1750"/>
            </a:xfrm>
          </p:grpSpPr>
          <p:sp>
            <p:nvSpPr>
              <p:cNvPr id="382984" name="Text Box 1032"/>
              <p:cNvSpPr txBox="1">
                <a:spLocks noChangeArrowheads="1"/>
              </p:cNvSpPr>
              <p:nvPr/>
            </p:nvSpPr>
            <p:spPr bwMode="auto">
              <a:xfrm>
                <a:off x="1924" y="2607"/>
                <a:ext cx="38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zh-CN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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2985" name="Group 1033"/>
              <p:cNvGrpSpPr>
                <a:grpSpLocks/>
              </p:cNvGrpSpPr>
              <p:nvPr/>
            </p:nvGrpSpPr>
            <p:grpSpPr bwMode="auto">
              <a:xfrm>
                <a:off x="1860" y="2061"/>
                <a:ext cx="552" cy="59"/>
                <a:chOff x="2280" y="2280"/>
                <a:chExt cx="552" cy="59"/>
              </a:xfrm>
            </p:grpSpPr>
            <p:sp>
              <p:nvSpPr>
                <p:cNvPr id="382986" name="Oval 1034"/>
                <p:cNvSpPr>
                  <a:spLocks noChangeArrowheads="1"/>
                </p:cNvSpPr>
                <p:nvPr/>
              </p:nvSpPr>
              <p:spPr bwMode="auto">
                <a:xfrm>
                  <a:off x="2772" y="2280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987" name="Line 1035"/>
                <p:cNvSpPr>
                  <a:spLocks noChangeShapeType="1"/>
                </p:cNvSpPr>
                <p:nvPr/>
              </p:nvSpPr>
              <p:spPr bwMode="auto">
                <a:xfrm flipH="1">
                  <a:off x="2280" y="2316"/>
                  <a:ext cx="4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2988" name="Group 1036"/>
              <p:cNvGrpSpPr>
                <a:grpSpLocks/>
              </p:cNvGrpSpPr>
              <p:nvPr/>
            </p:nvGrpSpPr>
            <p:grpSpPr bwMode="auto">
              <a:xfrm>
                <a:off x="1212" y="2061"/>
                <a:ext cx="444" cy="71"/>
                <a:chOff x="312" y="1896"/>
                <a:chExt cx="444" cy="71"/>
              </a:xfrm>
            </p:grpSpPr>
            <p:sp>
              <p:nvSpPr>
                <p:cNvPr id="382989" name="Oval 1037"/>
                <p:cNvSpPr>
                  <a:spLocks noChangeArrowheads="1"/>
                </p:cNvSpPr>
                <p:nvPr/>
              </p:nvSpPr>
              <p:spPr bwMode="auto">
                <a:xfrm>
                  <a:off x="312" y="1896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990" name="Oval 1038"/>
                <p:cNvSpPr>
                  <a:spLocks noChangeArrowheads="1"/>
                </p:cNvSpPr>
                <p:nvPr/>
              </p:nvSpPr>
              <p:spPr bwMode="auto">
                <a:xfrm>
                  <a:off x="696" y="1908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991" name="Line 1039"/>
                <p:cNvSpPr>
                  <a:spLocks noChangeShapeType="1"/>
                </p:cNvSpPr>
                <p:nvPr/>
              </p:nvSpPr>
              <p:spPr bwMode="auto">
                <a:xfrm flipH="1">
                  <a:off x="384" y="1932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2992" name="Group 1040"/>
              <p:cNvGrpSpPr>
                <a:grpSpLocks/>
              </p:cNvGrpSpPr>
              <p:nvPr/>
            </p:nvGrpSpPr>
            <p:grpSpPr bwMode="auto">
              <a:xfrm>
                <a:off x="1212" y="2889"/>
                <a:ext cx="444" cy="71"/>
                <a:chOff x="312" y="1896"/>
                <a:chExt cx="444" cy="71"/>
              </a:xfrm>
            </p:grpSpPr>
            <p:sp>
              <p:nvSpPr>
                <p:cNvPr id="382993" name="Oval 1041"/>
                <p:cNvSpPr>
                  <a:spLocks noChangeArrowheads="1"/>
                </p:cNvSpPr>
                <p:nvPr/>
              </p:nvSpPr>
              <p:spPr bwMode="auto">
                <a:xfrm>
                  <a:off x="312" y="1896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994" name="Oval 1042"/>
                <p:cNvSpPr>
                  <a:spLocks noChangeArrowheads="1"/>
                </p:cNvSpPr>
                <p:nvPr/>
              </p:nvSpPr>
              <p:spPr bwMode="auto">
                <a:xfrm>
                  <a:off x="696" y="1908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995" name="Line 1043"/>
                <p:cNvSpPr>
                  <a:spLocks noChangeShapeType="1"/>
                </p:cNvSpPr>
                <p:nvPr/>
              </p:nvSpPr>
              <p:spPr bwMode="auto">
                <a:xfrm flipH="1">
                  <a:off x="384" y="1932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2996" name="Group 1044"/>
              <p:cNvGrpSpPr>
                <a:grpSpLocks/>
              </p:cNvGrpSpPr>
              <p:nvPr/>
            </p:nvGrpSpPr>
            <p:grpSpPr bwMode="auto">
              <a:xfrm>
                <a:off x="1860" y="2925"/>
                <a:ext cx="552" cy="59"/>
                <a:chOff x="2280" y="2280"/>
                <a:chExt cx="552" cy="59"/>
              </a:xfrm>
            </p:grpSpPr>
            <p:sp>
              <p:nvSpPr>
                <p:cNvPr id="382997" name="Oval 1045"/>
                <p:cNvSpPr>
                  <a:spLocks noChangeArrowheads="1"/>
                </p:cNvSpPr>
                <p:nvPr/>
              </p:nvSpPr>
              <p:spPr bwMode="auto">
                <a:xfrm>
                  <a:off x="2772" y="2280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998" name="Line 1046"/>
                <p:cNvSpPr>
                  <a:spLocks noChangeShapeType="1"/>
                </p:cNvSpPr>
                <p:nvPr/>
              </p:nvSpPr>
              <p:spPr bwMode="auto">
                <a:xfrm flipH="1">
                  <a:off x="2280" y="2316"/>
                  <a:ext cx="4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2999" name="Group 1047"/>
              <p:cNvGrpSpPr>
                <a:grpSpLocks/>
              </p:cNvGrpSpPr>
              <p:nvPr/>
            </p:nvGrpSpPr>
            <p:grpSpPr bwMode="auto">
              <a:xfrm>
                <a:off x="1647" y="2109"/>
                <a:ext cx="375" cy="864"/>
                <a:chOff x="735" y="1980"/>
                <a:chExt cx="375" cy="864"/>
              </a:xfrm>
            </p:grpSpPr>
            <p:grpSp>
              <p:nvGrpSpPr>
                <p:cNvPr id="383000" name="Group 1048"/>
                <p:cNvGrpSpPr>
                  <a:grpSpLocks/>
                </p:cNvGrpSpPr>
                <p:nvPr/>
              </p:nvGrpSpPr>
              <p:grpSpPr bwMode="auto">
                <a:xfrm>
                  <a:off x="798" y="1980"/>
                  <a:ext cx="312" cy="864"/>
                  <a:chOff x="1266" y="2184"/>
                  <a:chExt cx="312" cy="864"/>
                </a:xfrm>
              </p:grpSpPr>
              <p:sp>
                <p:nvSpPr>
                  <p:cNvPr id="383001" name="Line 1049"/>
                  <p:cNvSpPr>
                    <a:spLocks noChangeShapeType="1"/>
                  </p:cNvSpPr>
                  <p:nvPr/>
                </p:nvSpPr>
                <p:spPr bwMode="auto">
                  <a:xfrm>
                    <a:off x="1428" y="2184"/>
                    <a:ext cx="0" cy="86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3002" name="AutoShape 1050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218" y="2454"/>
                    <a:ext cx="408" cy="312"/>
                  </a:xfrm>
                  <a:prstGeom prst="flowChartDecision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83003" name="Text Box 1051"/>
                <p:cNvSpPr txBox="1">
                  <a:spLocks noChangeArrowheads="1"/>
                </p:cNvSpPr>
                <p:nvPr/>
              </p:nvSpPr>
              <p:spPr bwMode="auto">
                <a:xfrm>
                  <a:off x="735" y="2129"/>
                  <a:ext cx="208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lnSpc>
                      <a:spcPct val="75000"/>
                    </a:lnSpc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+</a:t>
                  </a:r>
                </a:p>
                <a:p>
                  <a:pPr eaLnBrk="1" hangingPunct="1">
                    <a:lnSpc>
                      <a:spcPct val="75000"/>
                    </a:lnSpc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_</a:t>
                  </a:r>
                </a:p>
              </p:txBody>
            </p:sp>
          </p:grpSp>
          <p:sp>
            <p:nvSpPr>
              <p:cNvPr id="383004" name="Line 1052"/>
              <p:cNvSpPr>
                <a:spLocks noChangeShapeType="1"/>
              </p:cNvSpPr>
              <p:nvPr/>
            </p:nvSpPr>
            <p:spPr bwMode="auto">
              <a:xfrm>
                <a:off x="1224" y="2229"/>
                <a:ext cx="0" cy="5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005" name="Text Box 1053"/>
              <p:cNvSpPr txBox="1">
                <a:spLocks noChangeArrowheads="1"/>
              </p:cNvSpPr>
              <p:nvPr/>
            </p:nvSpPr>
            <p:spPr bwMode="auto">
              <a:xfrm>
                <a:off x="891" y="2336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006" name="Line 1054"/>
              <p:cNvSpPr>
                <a:spLocks noChangeShapeType="1"/>
              </p:cNvSpPr>
              <p:nvPr/>
            </p:nvSpPr>
            <p:spPr bwMode="auto">
              <a:xfrm>
                <a:off x="2364" y="2241"/>
                <a:ext cx="0" cy="5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007" name="Text Box 1055"/>
              <p:cNvSpPr txBox="1">
                <a:spLocks noChangeArrowheads="1"/>
              </p:cNvSpPr>
              <p:nvPr/>
            </p:nvSpPr>
            <p:spPr bwMode="auto">
              <a:xfrm>
                <a:off x="2350" y="2366"/>
                <a:ext cx="44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008" name="Line 1056"/>
              <p:cNvSpPr>
                <a:spLocks noChangeShapeType="1"/>
              </p:cNvSpPr>
              <p:nvPr/>
            </p:nvSpPr>
            <p:spPr bwMode="auto">
              <a:xfrm>
                <a:off x="1260" y="1977"/>
                <a:ext cx="3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009" name="Line 1057"/>
              <p:cNvSpPr>
                <a:spLocks noChangeShapeType="1"/>
              </p:cNvSpPr>
              <p:nvPr/>
            </p:nvSpPr>
            <p:spPr bwMode="auto">
              <a:xfrm flipH="1">
                <a:off x="1932" y="1965"/>
                <a:ext cx="3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010" name="Text Box 1058"/>
              <p:cNvSpPr txBox="1">
                <a:spLocks noChangeArrowheads="1"/>
              </p:cNvSpPr>
              <p:nvPr/>
            </p:nvSpPr>
            <p:spPr bwMode="auto">
              <a:xfrm>
                <a:off x="1991" y="1621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3011" name="Text Box 1059"/>
              <p:cNvSpPr txBox="1">
                <a:spLocks noChangeArrowheads="1"/>
              </p:cNvSpPr>
              <p:nvPr/>
            </p:nvSpPr>
            <p:spPr bwMode="auto">
              <a:xfrm>
                <a:off x="1210" y="1675"/>
                <a:ext cx="66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 eaLnBrk="1" hangingPunct="1"/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=0</a:t>
                </a:r>
              </a:p>
            </p:txBody>
          </p:sp>
          <p:sp>
            <p:nvSpPr>
              <p:cNvPr id="383012" name="Text Box 1060"/>
              <p:cNvSpPr txBox="1">
                <a:spLocks noChangeArrowheads="1"/>
              </p:cNvSpPr>
              <p:nvPr/>
            </p:nvSpPr>
            <p:spPr bwMode="auto">
              <a:xfrm>
                <a:off x="1124" y="3119"/>
                <a:ext cx="115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a)VCVS</a:t>
                </a:r>
              </a:p>
            </p:txBody>
          </p:sp>
        </p:grpSp>
        <p:sp>
          <p:nvSpPr>
            <p:cNvPr id="383082" name="Text Box 1130"/>
            <p:cNvSpPr txBox="1">
              <a:spLocks noChangeArrowheads="1"/>
            </p:cNvSpPr>
            <p:nvPr/>
          </p:nvSpPr>
          <p:spPr bwMode="auto">
            <a:xfrm>
              <a:off x="240" y="1440"/>
              <a:ext cx="19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电压控制电压源：</a:t>
              </a:r>
            </a:p>
          </p:txBody>
        </p:sp>
      </p:grpSp>
      <p:grpSp>
        <p:nvGrpSpPr>
          <p:cNvPr id="383091" name="Group 1139"/>
          <p:cNvGrpSpPr>
            <a:grpSpLocks/>
          </p:cNvGrpSpPr>
          <p:nvPr/>
        </p:nvGrpSpPr>
        <p:grpSpPr bwMode="auto">
          <a:xfrm>
            <a:off x="4810124" y="2286000"/>
            <a:ext cx="4156075" cy="3114675"/>
            <a:chOff x="3030" y="1440"/>
            <a:chExt cx="2618" cy="1962"/>
          </a:xfrm>
        </p:grpSpPr>
        <p:grpSp>
          <p:nvGrpSpPr>
            <p:cNvPr id="383085" name="Group 1133"/>
            <p:cNvGrpSpPr>
              <a:grpSpLocks/>
            </p:cNvGrpSpPr>
            <p:nvPr/>
          </p:nvGrpSpPr>
          <p:grpSpPr bwMode="auto">
            <a:xfrm>
              <a:off x="3030" y="1440"/>
              <a:ext cx="2346" cy="1962"/>
              <a:chOff x="3030" y="1440"/>
              <a:chExt cx="2346" cy="1962"/>
            </a:xfrm>
          </p:grpSpPr>
          <p:grpSp>
            <p:nvGrpSpPr>
              <p:cNvPr id="383080" name="Group 1128"/>
              <p:cNvGrpSpPr>
                <a:grpSpLocks/>
              </p:cNvGrpSpPr>
              <p:nvPr/>
            </p:nvGrpSpPr>
            <p:grpSpPr bwMode="auto">
              <a:xfrm>
                <a:off x="3349" y="1717"/>
                <a:ext cx="2027" cy="1685"/>
                <a:chOff x="3349" y="1621"/>
                <a:chExt cx="2027" cy="1685"/>
              </a:xfrm>
            </p:grpSpPr>
            <p:sp>
              <p:nvSpPr>
                <p:cNvPr id="383018" name="Oval 1066"/>
                <p:cNvSpPr>
                  <a:spLocks noChangeArrowheads="1"/>
                </p:cNvSpPr>
                <p:nvPr/>
              </p:nvSpPr>
              <p:spPr bwMode="auto">
                <a:xfrm>
                  <a:off x="5316" y="2832"/>
                  <a:ext cx="60" cy="7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19" name="Line 1067"/>
                <p:cNvSpPr>
                  <a:spLocks noChangeShapeType="1"/>
                </p:cNvSpPr>
                <p:nvPr/>
              </p:nvSpPr>
              <p:spPr bwMode="auto">
                <a:xfrm flipH="1">
                  <a:off x="4641" y="2025"/>
                  <a:ext cx="6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20" name="Line 1068"/>
                <p:cNvSpPr>
                  <a:spLocks noChangeShapeType="1"/>
                </p:cNvSpPr>
                <p:nvPr/>
              </p:nvSpPr>
              <p:spPr bwMode="auto">
                <a:xfrm>
                  <a:off x="5364" y="2164"/>
                  <a:ext cx="0" cy="5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21" name="Text Box 1069"/>
                <p:cNvSpPr txBox="1">
                  <a:spLocks noChangeArrowheads="1"/>
                </p:cNvSpPr>
                <p:nvPr/>
              </p:nvSpPr>
              <p:spPr bwMode="auto">
                <a:xfrm>
                  <a:off x="3349" y="2291"/>
                  <a:ext cx="46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kumimoji="1"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U</a:t>
                  </a:r>
                  <a:r>
                    <a:rPr kumimoji="1" lang="en-US" altLang="zh-CN" sz="2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1</a:t>
                  </a:r>
                  <a:r>
                    <a:rPr kumimoji="1"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=0</a:t>
                  </a:r>
                </a:p>
              </p:txBody>
            </p:sp>
            <p:grpSp>
              <p:nvGrpSpPr>
                <p:cNvPr id="383022" name="Group 1070"/>
                <p:cNvGrpSpPr>
                  <a:grpSpLocks/>
                </p:cNvGrpSpPr>
                <p:nvPr/>
              </p:nvGrpSpPr>
              <p:grpSpPr bwMode="auto">
                <a:xfrm>
                  <a:off x="4428" y="2032"/>
                  <a:ext cx="375" cy="864"/>
                  <a:chOff x="735" y="1980"/>
                  <a:chExt cx="375" cy="864"/>
                </a:xfrm>
              </p:grpSpPr>
              <p:grpSp>
                <p:nvGrpSpPr>
                  <p:cNvPr id="383023" name="Group 1071"/>
                  <p:cNvGrpSpPr>
                    <a:grpSpLocks/>
                  </p:cNvGrpSpPr>
                  <p:nvPr/>
                </p:nvGrpSpPr>
                <p:grpSpPr bwMode="auto">
                  <a:xfrm>
                    <a:off x="798" y="1980"/>
                    <a:ext cx="312" cy="864"/>
                    <a:chOff x="1266" y="2184"/>
                    <a:chExt cx="312" cy="864"/>
                  </a:xfrm>
                </p:grpSpPr>
                <p:sp>
                  <p:nvSpPr>
                    <p:cNvPr id="383024" name="Line 10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" y="2184"/>
                      <a:ext cx="0" cy="86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83025" name="AutoShape 1073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1218" y="2454"/>
                      <a:ext cx="408" cy="312"/>
                    </a:xfrm>
                    <a:prstGeom prst="flowChartDecision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383026" name="Text Box 10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5" y="2081"/>
                    <a:ext cx="208" cy="5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1" hangingPunct="1"/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+</a:t>
                    </a:r>
                  </a:p>
                  <a:p>
                    <a:pPr eaLnBrk="1" hangingPunct="1"/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_</a:t>
                    </a:r>
                  </a:p>
                </p:txBody>
              </p:sp>
            </p:grpSp>
            <p:sp>
              <p:nvSpPr>
                <p:cNvPr id="383027" name="Line 1075"/>
                <p:cNvSpPr>
                  <a:spLocks noChangeShapeType="1"/>
                </p:cNvSpPr>
                <p:nvPr/>
              </p:nvSpPr>
              <p:spPr bwMode="auto">
                <a:xfrm>
                  <a:off x="4317" y="2020"/>
                  <a:ext cx="0" cy="8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28" name="Line 1076"/>
                <p:cNvSpPr>
                  <a:spLocks noChangeShapeType="1"/>
                </p:cNvSpPr>
                <p:nvPr/>
              </p:nvSpPr>
              <p:spPr bwMode="auto">
                <a:xfrm>
                  <a:off x="3921" y="1924"/>
                  <a:ext cx="3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29" name="Line 1077"/>
                <p:cNvSpPr>
                  <a:spLocks noChangeShapeType="1"/>
                </p:cNvSpPr>
                <p:nvPr/>
              </p:nvSpPr>
              <p:spPr bwMode="auto">
                <a:xfrm flipH="1">
                  <a:off x="4665" y="1924"/>
                  <a:ext cx="3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30" name="Text Box 1078"/>
                <p:cNvSpPr txBox="1">
                  <a:spLocks noChangeArrowheads="1"/>
                </p:cNvSpPr>
                <p:nvPr/>
              </p:nvSpPr>
              <p:spPr bwMode="auto">
                <a:xfrm>
                  <a:off x="4678" y="1630"/>
                  <a:ext cx="44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kumimoji="1"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I</a:t>
                  </a:r>
                  <a:r>
                    <a:rPr kumimoji="1" lang="en-US" altLang="zh-CN" sz="2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2</a:t>
                  </a:r>
                  <a:endPara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31" name="Text Box 1079"/>
                <p:cNvSpPr txBox="1">
                  <a:spLocks noChangeArrowheads="1"/>
                </p:cNvSpPr>
                <p:nvPr/>
              </p:nvSpPr>
              <p:spPr bwMode="auto">
                <a:xfrm>
                  <a:off x="3838" y="1621"/>
                  <a:ext cx="42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kumimoji="1"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I</a:t>
                  </a:r>
                  <a:r>
                    <a:rPr kumimoji="1" lang="en-US" altLang="zh-CN" sz="2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1</a:t>
                  </a:r>
                  <a:endPara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32" name="Text Box 1080"/>
                <p:cNvSpPr txBox="1">
                  <a:spLocks noChangeArrowheads="1"/>
                </p:cNvSpPr>
                <p:nvPr/>
              </p:nvSpPr>
              <p:spPr bwMode="auto">
                <a:xfrm>
                  <a:off x="4560" y="2542"/>
                  <a:ext cx="72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kumimoji="1" lang="zh-CN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sym typeface="Symbol" panose="05050102010706020507" pitchFamily="18" charset="2"/>
                    </a:rPr>
                    <a:t> </a:t>
                  </a:r>
                  <a:r>
                    <a:rPr kumimoji="1"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I</a:t>
                  </a:r>
                  <a:r>
                    <a:rPr kumimoji="1" lang="en-US" altLang="zh-CN" sz="20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1</a:t>
                  </a:r>
                  <a:endPara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383033" name="Group 1081"/>
                <p:cNvGrpSpPr>
                  <a:grpSpLocks/>
                </p:cNvGrpSpPr>
                <p:nvPr/>
              </p:nvGrpSpPr>
              <p:grpSpPr bwMode="auto">
                <a:xfrm>
                  <a:off x="3867" y="2860"/>
                  <a:ext cx="462" cy="59"/>
                  <a:chOff x="2496" y="1056"/>
                  <a:chExt cx="462" cy="59"/>
                </a:xfrm>
              </p:grpSpPr>
              <p:sp>
                <p:nvSpPr>
                  <p:cNvPr id="383034" name="Oval 108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96" y="1056"/>
                    <a:ext cx="60" cy="5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3035" name="Line 1083"/>
                  <p:cNvSpPr>
                    <a:spLocks noChangeShapeType="1"/>
                  </p:cNvSpPr>
                  <p:nvPr/>
                </p:nvSpPr>
                <p:spPr bwMode="auto">
                  <a:xfrm>
                    <a:off x="2556" y="1080"/>
                    <a:ext cx="402" cy="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83036" name="Group 1084"/>
                <p:cNvGrpSpPr>
                  <a:grpSpLocks/>
                </p:cNvGrpSpPr>
                <p:nvPr/>
              </p:nvGrpSpPr>
              <p:grpSpPr bwMode="auto">
                <a:xfrm>
                  <a:off x="3867" y="1990"/>
                  <a:ext cx="462" cy="59"/>
                  <a:chOff x="2496" y="1056"/>
                  <a:chExt cx="462" cy="59"/>
                </a:xfrm>
              </p:grpSpPr>
              <p:sp>
                <p:nvSpPr>
                  <p:cNvPr id="383037" name="Oval 108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96" y="1056"/>
                    <a:ext cx="60" cy="5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3038" name="Line 1086"/>
                  <p:cNvSpPr>
                    <a:spLocks noChangeShapeType="1"/>
                  </p:cNvSpPr>
                  <p:nvPr/>
                </p:nvSpPr>
                <p:spPr bwMode="auto">
                  <a:xfrm>
                    <a:off x="2556" y="1080"/>
                    <a:ext cx="402" cy="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83039" name="Text Box 1087"/>
                <p:cNvSpPr txBox="1">
                  <a:spLocks noChangeArrowheads="1"/>
                </p:cNvSpPr>
                <p:nvPr/>
              </p:nvSpPr>
              <p:spPr bwMode="auto">
                <a:xfrm>
                  <a:off x="3997" y="3054"/>
                  <a:ext cx="108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kumimoji="1" lang="zh-CN" alt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(</a:t>
                  </a:r>
                  <a:r>
                    <a:rPr kumimoji="1"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b)CCVS</a:t>
                  </a:r>
                </a:p>
              </p:txBody>
            </p:sp>
            <p:sp>
              <p:nvSpPr>
                <p:cNvPr id="383040" name="Line 1088"/>
                <p:cNvSpPr>
                  <a:spLocks noChangeShapeType="1"/>
                </p:cNvSpPr>
                <p:nvPr/>
              </p:nvSpPr>
              <p:spPr bwMode="auto">
                <a:xfrm flipH="1">
                  <a:off x="4641" y="2884"/>
                  <a:ext cx="6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41" name="Oval 1089"/>
                <p:cNvSpPr>
                  <a:spLocks noChangeArrowheads="1"/>
                </p:cNvSpPr>
                <p:nvPr/>
              </p:nvSpPr>
              <p:spPr bwMode="auto">
                <a:xfrm>
                  <a:off x="5304" y="1979"/>
                  <a:ext cx="60" cy="7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3042" name="Line 1090"/>
                <p:cNvSpPr>
                  <a:spLocks noChangeShapeType="1"/>
                </p:cNvSpPr>
                <p:nvPr/>
              </p:nvSpPr>
              <p:spPr bwMode="auto">
                <a:xfrm>
                  <a:off x="3876" y="2164"/>
                  <a:ext cx="0" cy="5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3084" name="Text Box 1132"/>
              <p:cNvSpPr txBox="1">
                <a:spLocks noChangeArrowheads="1"/>
              </p:cNvSpPr>
              <p:nvPr/>
            </p:nvSpPr>
            <p:spPr bwMode="auto">
              <a:xfrm>
                <a:off x="3030" y="1440"/>
                <a:ext cx="21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电流控制电压源：</a:t>
                </a:r>
              </a:p>
            </p:txBody>
          </p:sp>
        </p:grpSp>
        <p:sp>
          <p:nvSpPr>
            <p:cNvPr id="383090" name="Rectangle 1138"/>
            <p:cNvSpPr>
              <a:spLocks noChangeArrowheads="1"/>
            </p:cNvSpPr>
            <p:nvPr/>
          </p:nvSpPr>
          <p:spPr bwMode="auto">
            <a:xfrm>
              <a:off x="5329" y="2371"/>
              <a:ext cx="3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U2</a:t>
              </a:r>
              <a:endPara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38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38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38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38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"/>
                                        <p:tgtEl>
                                          <p:spTgt spid="38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2" grpId="0" autoUpdateAnimBg="0"/>
      <p:bldP spid="383013" grpId="0" build="p" autoUpdateAnimBg="0"/>
      <p:bldP spid="383014" grpId="0" build="p" autoUpdateAnimBg="0"/>
      <p:bldP spid="38301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170" name="Group 170"/>
          <p:cNvGrpSpPr>
            <a:grpSpLocks/>
          </p:cNvGrpSpPr>
          <p:nvPr/>
        </p:nvGrpSpPr>
        <p:grpSpPr bwMode="auto">
          <a:xfrm>
            <a:off x="5715000" y="3652842"/>
            <a:ext cx="2641600" cy="1030288"/>
            <a:chOff x="3600" y="2301"/>
            <a:chExt cx="1664" cy="649"/>
          </a:xfrm>
        </p:grpSpPr>
        <p:sp>
          <p:nvSpPr>
            <p:cNvPr id="384031" name="Text Box 31"/>
            <p:cNvSpPr txBox="1">
              <a:spLocks noChangeArrowheads="1"/>
            </p:cNvSpPr>
            <p:nvPr/>
          </p:nvSpPr>
          <p:spPr bwMode="auto">
            <a:xfrm>
              <a:off x="3604" y="2301"/>
              <a:ext cx="7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kumimoji="1" lang="zh-CN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</a:t>
              </a:r>
              <a:r>
                <a:rPr kumimoji="1" lang="zh-CN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 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/I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84032" name="Text Box 32"/>
            <p:cNvSpPr txBox="1">
              <a:spLocks noChangeArrowheads="1"/>
            </p:cNvSpPr>
            <p:nvPr/>
          </p:nvSpPr>
          <p:spPr bwMode="auto">
            <a:xfrm>
              <a:off x="3600" y="2659"/>
              <a:ext cx="16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电流放大倍数</a:t>
              </a:r>
            </a:p>
          </p:txBody>
        </p:sp>
      </p:grpSp>
      <p:sp>
        <p:nvSpPr>
          <p:cNvPr id="384065" name="Text Box 65"/>
          <p:cNvSpPr txBox="1">
            <a:spLocks noChangeArrowheads="1"/>
          </p:cNvSpPr>
          <p:nvPr/>
        </p:nvSpPr>
        <p:spPr bwMode="auto">
          <a:xfrm>
            <a:off x="475236" y="3735571"/>
            <a:ext cx="1295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比例常数:</a:t>
            </a:r>
          </a:p>
        </p:txBody>
      </p:sp>
      <p:grpSp>
        <p:nvGrpSpPr>
          <p:cNvPr id="384169" name="Group 169"/>
          <p:cNvGrpSpPr>
            <a:grpSpLocks/>
          </p:cNvGrpSpPr>
          <p:nvPr/>
        </p:nvGrpSpPr>
        <p:grpSpPr bwMode="auto">
          <a:xfrm>
            <a:off x="2038350" y="3652838"/>
            <a:ext cx="1752600" cy="1041400"/>
            <a:chOff x="1284" y="2301"/>
            <a:chExt cx="1104" cy="656"/>
          </a:xfrm>
        </p:grpSpPr>
        <p:sp>
          <p:nvSpPr>
            <p:cNvPr id="384034" name="Text Box 34"/>
            <p:cNvSpPr txBox="1">
              <a:spLocks noChangeArrowheads="1"/>
            </p:cNvSpPr>
            <p:nvPr/>
          </p:nvSpPr>
          <p:spPr bwMode="auto">
            <a:xfrm>
              <a:off x="1284" y="2301"/>
              <a:ext cx="11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g= I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/U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84066" name="Rectangle 66"/>
            <p:cNvSpPr>
              <a:spLocks noChangeArrowheads="1"/>
            </p:cNvSpPr>
            <p:nvPr/>
          </p:nvSpPr>
          <p:spPr bwMode="auto">
            <a:xfrm>
              <a:off x="1300" y="2666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转移电导</a:t>
              </a:r>
            </a:p>
          </p:txBody>
        </p:sp>
      </p:grpSp>
      <p:sp>
        <p:nvSpPr>
          <p:cNvPr id="384068" name="Text Box 68"/>
          <p:cNvSpPr txBox="1">
            <a:spLocks noChangeArrowheads="1"/>
          </p:cNvSpPr>
          <p:nvPr/>
        </p:nvSpPr>
        <p:spPr bwMode="auto">
          <a:xfrm>
            <a:off x="493713" y="5081588"/>
            <a:ext cx="849788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注意</a:t>
            </a:r>
            <a:r>
              <a:rPr kumimoji="1"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  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受控源可像独立源一样进行等效变换，但是不能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像独立源一样使用叠加原理</a:t>
            </a:r>
          </a:p>
        </p:txBody>
      </p:sp>
      <p:sp>
        <p:nvSpPr>
          <p:cNvPr id="384069" name="Text Box 69"/>
          <p:cNvSpPr txBox="1">
            <a:spLocks noChangeArrowheads="1"/>
          </p:cNvSpPr>
          <p:nvPr/>
        </p:nvSpPr>
        <p:spPr bwMode="auto">
          <a:xfrm>
            <a:off x="493713" y="6162675"/>
            <a:ext cx="6438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应用:  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可用于晶体管电路的分析</a:t>
            </a:r>
            <a:endParaRPr kumimoji="1"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84167" name="Group 167"/>
          <p:cNvGrpSpPr>
            <a:grpSpLocks/>
          </p:cNvGrpSpPr>
          <p:nvPr/>
        </p:nvGrpSpPr>
        <p:grpSpPr bwMode="auto">
          <a:xfrm>
            <a:off x="911225" y="152400"/>
            <a:ext cx="3432175" cy="3306763"/>
            <a:chOff x="574" y="96"/>
            <a:chExt cx="2162" cy="2083"/>
          </a:xfrm>
        </p:grpSpPr>
        <p:grpSp>
          <p:nvGrpSpPr>
            <p:cNvPr id="384035" name="Group 35"/>
            <p:cNvGrpSpPr>
              <a:grpSpLocks/>
            </p:cNvGrpSpPr>
            <p:nvPr/>
          </p:nvGrpSpPr>
          <p:grpSpPr bwMode="auto">
            <a:xfrm>
              <a:off x="816" y="307"/>
              <a:ext cx="1920" cy="1872"/>
              <a:chOff x="816" y="96"/>
              <a:chExt cx="1920" cy="1872"/>
            </a:xfrm>
          </p:grpSpPr>
          <p:grpSp>
            <p:nvGrpSpPr>
              <p:cNvPr id="384036" name="Group 36"/>
              <p:cNvGrpSpPr>
                <a:grpSpLocks/>
              </p:cNvGrpSpPr>
              <p:nvPr/>
            </p:nvGrpSpPr>
            <p:grpSpPr bwMode="auto">
              <a:xfrm>
                <a:off x="1737" y="543"/>
                <a:ext cx="657" cy="64"/>
                <a:chOff x="2280" y="2280"/>
                <a:chExt cx="552" cy="59"/>
              </a:xfrm>
            </p:grpSpPr>
            <p:sp>
              <p:nvSpPr>
                <p:cNvPr id="384037" name="Oval 37"/>
                <p:cNvSpPr>
                  <a:spLocks noChangeArrowheads="1"/>
                </p:cNvSpPr>
                <p:nvPr/>
              </p:nvSpPr>
              <p:spPr bwMode="auto">
                <a:xfrm>
                  <a:off x="2772" y="2280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03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280" y="2316"/>
                  <a:ext cx="4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4039" name="Oval 39"/>
              <p:cNvSpPr>
                <a:spLocks noChangeArrowheads="1"/>
              </p:cNvSpPr>
              <p:nvPr/>
            </p:nvSpPr>
            <p:spPr bwMode="auto">
              <a:xfrm>
                <a:off x="2323" y="1469"/>
                <a:ext cx="71" cy="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40" name="Line 40"/>
              <p:cNvSpPr>
                <a:spLocks noChangeShapeType="1"/>
              </p:cNvSpPr>
              <p:nvPr/>
            </p:nvSpPr>
            <p:spPr bwMode="auto">
              <a:xfrm flipH="1">
                <a:off x="1737" y="1511"/>
                <a:ext cx="5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41" name="Line 41"/>
              <p:cNvSpPr>
                <a:spLocks noChangeShapeType="1"/>
              </p:cNvSpPr>
              <p:nvPr/>
            </p:nvSpPr>
            <p:spPr bwMode="auto">
              <a:xfrm>
                <a:off x="1009" y="725"/>
                <a:ext cx="0" cy="5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42" name="Line 42"/>
              <p:cNvSpPr>
                <a:spLocks noChangeShapeType="1"/>
              </p:cNvSpPr>
              <p:nvPr/>
            </p:nvSpPr>
            <p:spPr bwMode="auto">
              <a:xfrm>
                <a:off x="2338" y="764"/>
                <a:ext cx="0" cy="5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43" name="Line 43"/>
              <p:cNvSpPr>
                <a:spLocks noChangeShapeType="1"/>
              </p:cNvSpPr>
              <p:nvPr/>
            </p:nvSpPr>
            <p:spPr bwMode="auto">
              <a:xfrm>
                <a:off x="1952" y="908"/>
                <a:ext cx="0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44" name="Text Box 44"/>
              <p:cNvSpPr txBox="1">
                <a:spLocks noChangeArrowheads="1"/>
              </p:cNvSpPr>
              <p:nvPr/>
            </p:nvSpPr>
            <p:spPr bwMode="auto">
              <a:xfrm>
                <a:off x="990" y="828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4045" name="Group 45"/>
              <p:cNvGrpSpPr>
                <a:grpSpLocks/>
              </p:cNvGrpSpPr>
              <p:nvPr/>
            </p:nvGrpSpPr>
            <p:grpSpPr bwMode="auto">
              <a:xfrm>
                <a:off x="1552" y="816"/>
                <a:ext cx="371" cy="443"/>
                <a:chOff x="2616" y="2718"/>
                <a:chExt cx="312" cy="408"/>
              </a:xfrm>
            </p:grpSpPr>
            <p:sp>
              <p:nvSpPr>
                <p:cNvPr id="384046" name="AutoShape 46"/>
                <p:cNvSpPr>
                  <a:spLocks noChangeArrowheads="1"/>
                </p:cNvSpPr>
                <p:nvPr/>
              </p:nvSpPr>
              <p:spPr bwMode="auto">
                <a:xfrm rot="-5400000">
                  <a:off x="2568" y="2766"/>
                  <a:ext cx="408" cy="312"/>
                </a:xfrm>
                <a:prstGeom prst="flowChartDecision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047" name="Line 47"/>
                <p:cNvSpPr>
                  <a:spLocks noChangeShapeType="1"/>
                </p:cNvSpPr>
                <p:nvPr/>
              </p:nvSpPr>
              <p:spPr bwMode="auto">
                <a:xfrm>
                  <a:off x="2622" y="2928"/>
                  <a:ext cx="29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4048" name="Line 48"/>
              <p:cNvSpPr>
                <a:spLocks noChangeShapeType="1"/>
              </p:cNvSpPr>
              <p:nvPr/>
            </p:nvSpPr>
            <p:spPr bwMode="auto">
              <a:xfrm flipV="1">
                <a:off x="1737" y="1266"/>
                <a:ext cx="0" cy="2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49" name="Line 49"/>
              <p:cNvSpPr>
                <a:spLocks noChangeShapeType="1"/>
              </p:cNvSpPr>
              <p:nvPr/>
            </p:nvSpPr>
            <p:spPr bwMode="auto">
              <a:xfrm flipV="1">
                <a:off x="1737" y="582"/>
                <a:ext cx="0" cy="2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50" name="Line 50"/>
              <p:cNvSpPr>
                <a:spLocks noChangeShapeType="1"/>
              </p:cNvSpPr>
              <p:nvPr/>
            </p:nvSpPr>
            <p:spPr bwMode="auto">
              <a:xfrm>
                <a:off x="1023" y="465"/>
                <a:ext cx="4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51" name="Line 51"/>
              <p:cNvSpPr>
                <a:spLocks noChangeShapeType="1"/>
              </p:cNvSpPr>
              <p:nvPr/>
            </p:nvSpPr>
            <p:spPr bwMode="auto">
              <a:xfrm flipH="1">
                <a:off x="1795" y="478"/>
                <a:ext cx="4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52" name="Text Box 52"/>
              <p:cNvSpPr txBox="1">
                <a:spLocks noChangeArrowheads="1"/>
              </p:cNvSpPr>
              <p:nvPr/>
            </p:nvSpPr>
            <p:spPr bwMode="auto">
              <a:xfrm>
                <a:off x="1907" y="105"/>
                <a:ext cx="31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53" name="Text Box 53"/>
              <p:cNvSpPr txBox="1">
                <a:spLocks noChangeArrowheads="1"/>
              </p:cNvSpPr>
              <p:nvPr/>
            </p:nvSpPr>
            <p:spPr bwMode="auto">
              <a:xfrm>
                <a:off x="935" y="96"/>
                <a:ext cx="51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=0</a:t>
                </a:r>
              </a:p>
            </p:txBody>
          </p:sp>
          <p:sp>
            <p:nvSpPr>
              <p:cNvPr id="384054" name="Text Box 54"/>
              <p:cNvSpPr txBox="1">
                <a:spLocks noChangeArrowheads="1"/>
              </p:cNvSpPr>
              <p:nvPr/>
            </p:nvSpPr>
            <p:spPr bwMode="auto">
              <a:xfrm>
                <a:off x="1290" y="1115"/>
                <a:ext cx="4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gU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4055" name="Group 55"/>
              <p:cNvGrpSpPr>
                <a:grpSpLocks/>
              </p:cNvGrpSpPr>
              <p:nvPr/>
            </p:nvGrpSpPr>
            <p:grpSpPr bwMode="auto">
              <a:xfrm>
                <a:off x="980" y="543"/>
                <a:ext cx="529" cy="77"/>
                <a:chOff x="312" y="1896"/>
                <a:chExt cx="444" cy="71"/>
              </a:xfrm>
            </p:grpSpPr>
            <p:sp>
              <p:nvSpPr>
                <p:cNvPr id="384056" name="Oval 56"/>
                <p:cNvSpPr>
                  <a:spLocks noChangeArrowheads="1"/>
                </p:cNvSpPr>
                <p:nvPr/>
              </p:nvSpPr>
              <p:spPr bwMode="auto">
                <a:xfrm>
                  <a:off x="312" y="1896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057" name="Oval 57"/>
                <p:cNvSpPr>
                  <a:spLocks noChangeArrowheads="1"/>
                </p:cNvSpPr>
                <p:nvPr/>
              </p:nvSpPr>
              <p:spPr bwMode="auto">
                <a:xfrm>
                  <a:off x="696" y="1908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05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84" y="1932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4059" name="Group 59"/>
              <p:cNvGrpSpPr>
                <a:grpSpLocks/>
              </p:cNvGrpSpPr>
              <p:nvPr/>
            </p:nvGrpSpPr>
            <p:grpSpPr bwMode="auto">
              <a:xfrm>
                <a:off x="966" y="1481"/>
                <a:ext cx="529" cy="77"/>
                <a:chOff x="312" y="1896"/>
                <a:chExt cx="444" cy="71"/>
              </a:xfrm>
            </p:grpSpPr>
            <p:sp>
              <p:nvSpPr>
                <p:cNvPr id="384060" name="Oval 60"/>
                <p:cNvSpPr>
                  <a:spLocks noChangeArrowheads="1"/>
                </p:cNvSpPr>
                <p:nvPr/>
              </p:nvSpPr>
              <p:spPr bwMode="auto">
                <a:xfrm>
                  <a:off x="312" y="1896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061" name="Oval 61"/>
                <p:cNvSpPr>
                  <a:spLocks noChangeArrowheads="1"/>
                </p:cNvSpPr>
                <p:nvPr/>
              </p:nvSpPr>
              <p:spPr bwMode="auto">
                <a:xfrm>
                  <a:off x="696" y="1908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06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84" y="1932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4063" name="Text Box 63"/>
              <p:cNvSpPr txBox="1">
                <a:spLocks noChangeArrowheads="1"/>
              </p:cNvSpPr>
              <p:nvPr/>
            </p:nvSpPr>
            <p:spPr bwMode="auto">
              <a:xfrm>
                <a:off x="816" y="1641"/>
                <a:ext cx="14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c)</a:t>
                </a:r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VCCS</a:t>
                </a:r>
              </a:p>
            </p:txBody>
          </p:sp>
          <p:sp>
            <p:nvSpPr>
              <p:cNvPr id="384064" name="Text Box 64"/>
              <p:cNvSpPr txBox="1">
                <a:spLocks noChangeArrowheads="1"/>
              </p:cNvSpPr>
              <p:nvPr/>
            </p:nvSpPr>
            <p:spPr bwMode="auto">
              <a:xfrm>
                <a:off x="2225" y="848"/>
                <a:ext cx="5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4163" name="Text Box 163"/>
            <p:cNvSpPr txBox="1">
              <a:spLocks noChangeArrowheads="1"/>
            </p:cNvSpPr>
            <p:nvPr/>
          </p:nvSpPr>
          <p:spPr bwMode="auto">
            <a:xfrm>
              <a:off x="574" y="96"/>
              <a:ext cx="19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电压控制电流源：</a:t>
              </a:r>
            </a:p>
          </p:txBody>
        </p:sp>
      </p:grpSp>
      <p:grpSp>
        <p:nvGrpSpPr>
          <p:cNvPr id="384168" name="Group 168"/>
          <p:cNvGrpSpPr>
            <a:grpSpLocks/>
          </p:cNvGrpSpPr>
          <p:nvPr/>
        </p:nvGrpSpPr>
        <p:grpSpPr bwMode="auto">
          <a:xfrm>
            <a:off x="5010150" y="152400"/>
            <a:ext cx="3752850" cy="3306763"/>
            <a:chOff x="3156" y="96"/>
            <a:chExt cx="2364" cy="2083"/>
          </a:xfrm>
        </p:grpSpPr>
        <p:grpSp>
          <p:nvGrpSpPr>
            <p:cNvPr id="384003" name="Group 3"/>
            <p:cNvGrpSpPr>
              <a:grpSpLocks/>
            </p:cNvGrpSpPr>
            <p:nvPr/>
          </p:nvGrpSpPr>
          <p:grpSpPr bwMode="auto">
            <a:xfrm>
              <a:off x="3156" y="307"/>
              <a:ext cx="2364" cy="1872"/>
              <a:chOff x="3156" y="96"/>
              <a:chExt cx="2364" cy="1872"/>
            </a:xfrm>
          </p:grpSpPr>
          <p:sp>
            <p:nvSpPr>
              <p:cNvPr id="384004" name="Text Box 4"/>
              <p:cNvSpPr txBox="1">
                <a:spLocks noChangeArrowheads="1"/>
              </p:cNvSpPr>
              <p:nvPr/>
            </p:nvSpPr>
            <p:spPr bwMode="auto">
              <a:xfrm>
                <a:off x="3156" y="740"/>
                <a:ext cx="59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=0</a:t>
                </a:r>
              </a:p>
            </p:txBody>
          </p:sp>
          <p:sp>
            <p:nvSpPr>
              <p:cNvPr id="384005" name="Text Box 5"/>
              <p:cNvSpPr txBox="1">
                <a:spLocks noChangeArrowheads="1"/>
              </p:cNvSpPr>
              <p:nvPr/>
            </p:nvSpPr>
            <p:spPr bwMode="auto">
              <a:xfrm>
                <a:off x="4095" y="1152"/>
                <a:ext cx="5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Symbol" panose="05050102010706020507" pitchFamily="18" charset="2"/>
                  </a:rPr>
                  <a:t>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06" name="Line 6"/>
              <p:cNvSpPr>
                <a:spLocks noChangeShapeType="1"/>
              </p:cNvSpPr>
              <p:nvPr/>
            </p:nvSpPr>
            <p:spPr bwMode="auto">
              <a:xfrm flipV="1">
                <a:off x="4152" y="572"/>
                <a:ext cx="0" cy="9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4007" name="Group 7"/>
              <p:cNvGrpSpPr>
                <a:grpSpLocks/>
              </p:cNvGrpSpPr>
              <p:nvPr/>
            </p:nvGrpSpPr>
            <p:grpSpPr bwMode="auto">
              <a:xfrm>
                <a:off x="4534" y="524"/>
                <a:ext cx="638" cy="65"/>
                <a:chOff x="2280" y="2280"/>
                <a:chExt cx="552" cy="59"/>
              </a:xfrm>
            </p:grpSpPr>
            <p:sp>
              <p:nvSpPr>
                <p:cNvPr id="384008" name="Oval 8"/>
                <p:cNvSpPr>
                  <a:spLocks noChangeArrowheads="1"/>
                </p:cNvSpPr>
                <p:nvPr/>
              </p:nvSpPr>
              <p:spPr bwMode="auto">
                <a:xfrm>
                  <a:off x="2772" y="2280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00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280" y="2316"/>
                  <a:ext cx="4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4010" name="Group 10"/>
              <p:cNvGrpSpPr>
                <a:grpSpLocks/>
              </p:cNvGrpSpPr>
              <p:nvPr/>
            </p:nvGrpSpPr>
            <p:grpSpPr bwMode="auto">
              <a:xfrm>
                <a:off x="4534" y="1469"/>
                <a:ext cx="638" cy="64"/>
                <a:chOff x="2280" y="2280"/>
                <a:chExt cx="552" cy="59"/>
              </a:xfrm>
            </p:grpSpPr>
            <p:sp>
              <p:nvSpPr>
                <p:cNvPr id="384011" name="Oval 11"/>
                <p:cNvSpPr>
                  <a:spLocks noChangeArrowheads="1"/>
                </p:cNvSpPr>
                <p:nvPr/>
              </p:nvSpPr>
              <p:spPr bwMode="auto">
                <a:xfrm>
                  <a:off x="2772" y="2280"/>
                  <a:ext cx="60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01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280" y="2316"/>
                  <a:ext cx="4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4013" name="Line 13"/>
              <p:cNvSpPr>
                <a:spLocks noChangeShapeType="1"/>
              </p:cNvSpPr>
              <p:nvPr/>
            </p:nvSpPr>
            <p:spPr bwMode="auto">
              <a:xfrm>
                <a:off x="3722" y="695"/>
                <a:ext cx="0" cy="6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14" name="Line 14"/>
              <p:cNvSpPr>
                <a:spLocks noChangeShapeType="1"/>
              </p:cNvSpPr>
              <p:nvPr/>
            </p:nvSpPr>
            <p:spPr bwMode="auto">
              <a:xfrm>
                <a:off x="5131" y="748"/>
                <a:ext cx="0" cy="6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15" name="Line 15"/>
              <p:cNvSpPr>
                <a:spLocks noChangeShapeType="1"/>
              </p:cNvSpPr>
              <p:nvPr/>
            </p:nvSpPr>
            <p:spPr bwMode="auto">
              <a:xfrm>
                <a:off x="4752" y="880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4016" name="Group 16"/>
              <p:cNvGrpSpPr>
                <a:grpSpLocks/>
              </p:cNvGrpSpPr>
              <p:nvPr/>
            </p:nvGrpSpPr>
            <p:grpSpPr bwMode="auto">
              <a:xfrm>
                <a:off x="4360" y="800"/>
                <a:ext cx="361" cy="446"/>
                <a:chOff x="2616" y="2718"/>
                <a:chExt cx="312" cy="408"/>
              </a:xfrm>
            </p:grpSpPr>
            <p:sp>
              <p:nvSpPr>
                <p:cNvPr id="384017" name="AutoShape 17"/>
                <p:cNvSpPr>
                  <a:spLocks noChangeArrowheads="1"/>
                </p:cNvSpPr>
                <p:nvPr/>
              </p:nvSpPr>
              <p:spPr bwMode="auto">
                <a:xfrm rot="-5400000">
                  <a:off x="2568" y="2766"/>
                  <a:ext cx="408" cy="312"/>
                </a:xfrm>
                <a:prstGeom prst="flowChartDecision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018" name="Line 18"/>
                <p:cNvSpPr>
                  <a:spLocks noChangeShapeType="1"/>
                </p:cNvSpPr>
                <p:nvPr/>
              </p:nvSpPr>
              <p:spPr bwMode="auto">
                <a:xfrm>
                  <a:off x="2622" y="2928"/>
                  <a:ext cx="29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4019" name="Line 19"/>
              <p:cNvSpPr>
                <a:spLocks noChangeShapeType="1"/>
              </p:cNvSpPr>
              <p:nvPr/>
            </p:nvSpPr>
            <p:spPr bwMode="auto">
              <a:xfrm flipV="1">
                <a:off x="4547" y="1252"/>
                <a:ext cx="0" cy="2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0" name="Line 20"/>
              <p:cNvSpPr>
                <a:spLocks noChangeShapeType="1"/>
              </p:cNvSpPr>
              <p:nvPr/>
            </p:nvSpPr>
            <p:spPr bwMode="auto">
              <a:xfrm flipV="1">
                <a:off x="4547" y="564"/>
                <a:ext cx="0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1" name="Line 21"/>
              <p:cNvSpPr>
                <a:spLocks noChangeShapeType="1"/>
              </p:cNvSpPr>
              <p:nvPr/>
            </p:nvSpPr>
            <p:spPr bwMode="auto">
              <a:xfrm>
                <a:off x="3764" y="445"/>
                <a:ext cx="3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2" name="Line 22"/>
              <p:cNvSpPr>
                <a:spLocks noChangeShapeType="1"/>
              </p:cNvSpPr>
              <p:nvPr/>
            </p:nvSpPr>
            <p:spPr bwMode="auto">
              <a:xfrm flipH="1">
                <a:off x="4603" y="458"/>
                <a:ext cx="4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3" name="Text Box 23"/>
              <p:cNvSpPr txBox="1">
                <a:spLocks noChangeArrowheads="1"/>
              </p:cNvSpPr>
              <p:nvPr/>
            </p:nvSpPr>
            <p:spPr bwMode="auto">
              <a:xfrm>
                <a:off x="4711" y="96"/>
                <a:ext cx="3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4" name="Text Box 24"/>
              <p:cNvSpPr txBox="1">
                <a:spLocks noChangeArrowheads="1"/>
              </p:cNvSpPr>
              <p:nvPr/>
            </p:nvSpPr>
            <p:spPr bwMode="auto">
              <a:xfrm>
                <a:off x="3761" y="96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5" name="Oval 25"/>
              <p:cNvSpPr>
                <a:spLocks noChangeArrowheads="1"/>
              </p:cNvSpPr>
              <p:nvPr/>
            </p:nvSpPr>
            <p:spPr bwMode="auto">
              <a:xfrm>
                <a:off x="3722" y="524"/>
                <a:ext cx="70" cy="6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6" name="Line 26"/>
              <p:cNvSpPr>
                <a:spLocks noChangeShapeType="1"/>
              </p:cNvSpPr>
              <p:nvPr/>
            </p:nvSpPr>
            <p:spPr bwMode="auto">
              <a:xfrm flipH="1">
                <a:off x="3805" y="564"/>
                <a:ext cx="3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7" name="Oval 27"/>
              <p:cNvSpPr>
                <a:spLocks noChangeArrowheads="1"/>
              </p:cNvSpPr>
              <p:nvPr/>
            </p:nvSpPr>
            <p:spPr bwMode="auto">
              <a:xfrm>
                <a:off x="3708" y="1469"/>
                <a:ext cx="69" cy="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8" name="Line 28"/>
              <p:cNvSpPr>
                <a:spLocks noChangeShapeType="1"/>
              </p:cNvSpPr>
              <p:nvPr/>
            </p:nvSpPr>
            <p:spPr bwMode="auto">
              <a:xfrm flipH="1" flipV="1">
                <a:off x="3792" y="1508"/>
                <a:ext cx="374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4029" name="Text Box 29"/>
              <p:cNvSpPr txBox="1">
                <a:spLocks noChangeArrowheads="1"/>
              </p:cNvSpPr>
              <p:nvPr/>
            </p:nvSpPr>
            <p:spPr bwMode="auto">
              <a:xfrm>
                <a:off x="3620" y="1641"/>
                <a:ext cx="12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d)</a:t>
                </a:r>
                <a:r>
                  <a:rPr kumimoji="1"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CCCS</a:t>
                </a:r>
              </a:p>
            </p:txBody>
          </p:sp>
          <p:sp>
            <p:nvSpPr>
              <p:cNvPr id="384030" name="Text Box 30"/>
              <p:cNvSpPr txBox="1">
                <a:spLocks noChangeArrowheads="1"/>
              </p:cNvSpPr>
              <p:nvPr/>
            </p:nvSpPr>
            <p:spPr bwMode="auto">
              <a:xfrm>
                <a:off x="5117" y="834"/>
                <a:ext cx="4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4164" name="Text Box 164"/>
            <p:cNvSpPr txBox="1">
              <a:spLocks noChangeArrowheads="1"/>
            </p:cNvSpPr>
            <p:nvPr/>
          </p:nvSpPr>
          <p:spPr bwMode="auto">
            <a:xfrm>
              <a:off x="3156" y="96"/>
              <a:ext cx="21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电流控制电流源：</a:t>
              </a:r>
            </a:p>
          </p:txBody>
        </p:sp>
      </p:grpSp>
      <p:sp>
        <p:nvSpPr>
          <p:cNvPr id="384165" name="Line 165"/>
          <p:cNvSpPr>
            <a:spLocks noChangeShapeType="1"/>
          </p:cNvSpPr>
          <p:nvPr/>
        </p:nvSpPr>
        <p:spPr bwMode="auto">
          <a:xfrm>
            <a:off x="4343400" y="1524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166" name="Line 166"/>
          <p:cNvSpPr>
            <a:spLocks noChangeShapeType="1"/>
          </p:cNvSpPr>
          <p:nvPr/>
        </p:nvSpPr>
        <p:spPr bwMode="auto">
          <a:xfrm>
            <a:off x="493713" y="4953000"/>
            <a:ext cx="8269287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171" name="AutoShape 1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172" name="AutoShape 1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173" name="AutoShape 17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384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384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65" grpId="0" autoUpdateAnimBg="0"/>
      <p:bldP spid="384068" grpId="0" autoUpdateAnimBg="0"/>
      <p:bldP spid="38406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908246" y="887561"/>
            <a:ext cx="4114800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1.非线性电阻的概念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1056308" y="1619842"/>
            <a:ext cx="7980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线性电阻：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电阻上的电压电流成正比,</a:t>
            </a:r>
            <a:r>
              <a:rPr lang="zh-CN" altLang="en-US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为常数。</a:t>
            </a:r>
          </a:p>
        </p:txBody>
      </p:sp>
      <p:sp>
        <p:nvSpPr>
          <p:cNvPr id="409610" name="Line 10"/>
          <p:cNvSpPr>
            <a:spLocks noChangeShapeType="1"/>
          </p:cNvSpPr>
          <p:nvPr/>
        </p:nvSpPr>
        <p:spPr bwMode="auto">
          <a:xfrm flipV="1">
            <a:off x="1557534" y="3410098"/>
            <a:ext cx="1914525" cy="1603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1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-36512" y="-27384"/>
            <a:ext cx="9180512" cy="629039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2.9 非线性电阻电路的分析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1043609" y="2138955"/>
            <a:ext cx="79928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非线性电阻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电阻上电压与电流不成正比,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不为常数。</a:t>
            </a:r>
          </a:p>
        </p:txBody>
      </p:sp>
      <p:sp>
        <p:nvSpPr>
          <p:cNvPr id="409619" name="Freeform 19"/>
          <p:cNvSpPr>
            <a:spLocks/>
          </p:cNvSpPr>
          <p:nvPr/>
        </p:nvSpPr>
        <p:spPr bwMode="auto">
          <a:xfrm>
            <a:off x="6189463" y="3322033"/>
            <a:ext cx="1486298" cy="2040420"/>
          </a:xfrm>
          <a:custGeom>
            <a:avLst/>
            <a:gdLst>
              <a:gd name="T0" fmla="*/ 0 w 1474"/>
              <a:gd name="T1" fmla="*/ 1766 h 1766"/>
              <a:gd name="T2" fmla="*/ 38 w 1474"/>
              <a:gd name="T3" fmla="*/ 1440 h 1766"/>
              <a:gd name="T4" fmla="*/ 96 w 1474"/>
              <a:gd name="T5" fmla="*/ 1190 h 1766"/>
              <a:gd name="T6" fmla="*/ 187 w 1474"/>
              <a:gd name="T7" fmla="*/ 988 h 1766"/>
              <a:gd name="T8" fmla="*/ 350 w 1474"/>
              <a:gd name="T9" fmla="*/ 878 h 1766"/>
              <a:gd name="T10" fmla="*/ 571 w 1474"/>
              <a:gd name="T11" fmla="*/ 859 h 1766"/>
              <a:gd name="T12" fmla="*/ 946 w 1474"/>
              <a:gd name="T13" fmla="*/ 849 h 1766"/>
              <a:gd name="T14" fmla="*/ 1099 w 1474"/>
              <a:gd name="T15" fmla="*/ 820 h 1766"/>
              <a:gd name="T16" fmla="*/ 1195 w 1474"/>
              <a:gd name="T17" fmla="*/ 777 h 1766"/>
              <a:gd name="T18" fmla="*/ 1291 w 1474"/>
              <a:gd name="T19" fmla="*/ 696 h 1766"/>
              <a:gd name="T20" fmla="*/ 1344 w 1474"/>
              <a:gd name="T21" fmla="*/ 614 h 1766"/>
              <a:gd name="T22" fmla="*/ 1397 w 1474"/>
              <a:gd name="T23" fmla="*/ 470 h 1766"/>
              <a:gd name="T24" fmla="*/ 1426 w 1474"/>
              <a:gd name="T25" fmla="*/ 340 h 1766"/>
              <a:gd name="T26" fmla="*/ 1445 w 1474"/>
              <a:gd name="T27" fmla="*/ 206 h 1766"/>
              <a:gd name="T28" fmla="*/ 1464 w 1474"/>
              <a:gd name="T29" fmla="*/ 91 h 1766"/>
              <a:gd name="T30" fmla="*/ 1474 w 1474"/>
              <a:gd name="T31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4" h="1766">
                <a:moveTo>
                  <a:pt x="0" y="1766"/>
                </a:moveTo>
                <a:cubicBezTo>
                  <a:pt x="6" y="1712"/>
                  <a:pt x="22" y="1536"/>
                  <a:pt x="38" y="1440"/>
                </a:cubicBezTo>
                <a:cubicBezTo>
                  <a:pt x="54" y="1344"/>
                  <a:pt x="71" y="1265"/>
                  <a:pt x="96" y="1190"/>
                </a:cubicBezTo>
                <a:cubicBezTo>
                  <a:pt x="121" y="1115"/>
                  <a:pt x="145" y="1040"/>
                  <a:pt x="187" y="988"/>
                </a:cubicBezTo>
                <a:cubicBezTo>
                  <a:pt x="229" y="936"/>
                  <a:pt x="286" y="899"/>
                  <a:pt x="350" y="878"/>
                </a:cubicBezTo>
                <a:cubicBezTo>
                  <a:pt x="414" y="857"/>
                  <a:pt x="472" y="864"/>
                  <a:pt x="571" y="859"/>
                </a:cubicBezTo>
                <a:cubicBezTo>
                  <a:pt x="670" y="854"/>
                  <a:pt x="858" y="855"/>
                  <a:pt x="946" y="849"/>
                </a:cubicBezTo>
                <a:cubicBezTo>
                  <a:pt x="1034" y="843"/>
                  <a:pt x="1058" y="832"/>
                  <a:pt x="1099" y="820"/>
                </a:cubicBezTo>
                <a:cubicBezTo>
                  <a:pt x="1140" y="808"/>
                  <a:pt x="1163" y="798"/>
                  <a:pt x="1195" y="777"/>
                </a:cubicBezTo>
                <a:cubicBezTo>
                  <a:pt x="1227" y="756"/>
                  <a:pt x="1266" y="723"/>
                  <a:pt x="1291" y="696"/>
                </a:cubicBezTo>
                <a:cubicBezTo>
                  <a:pt x="1316" y="669"/>
                  <a:pt x="1326" y="651"/>
                  <a:pt x="1344" y="614"/>
                </a:cubicBezTo>
                <a:cubicBezTo>
                  <a:pt x="1362" y="577"/>
                  <a:pt x="1383" y="516"/>
                  <a:pt x="1397" y="470"/>
                </a:cubicBezTo>
                <a:cubicBezTo>
                  <a:pt x="1411" y="424"/>
                  <a:pt x="1418" y="384"/>
                  <a:pt x="1426" y="340"/>
                </a:cubicBezTo>
                <a:cubicBezTo>
                  <a:pt x="1434" y="296"/>
                  <a:pt x="1439" y="247"/>
                  <a:pt x="1445" y="206"/>
                </a:cubicBezTo>
                <a:cubicBezTo>
                  <a:pt x="1451" y="165"/>
                  <a:pt x="1459" y="125"/>
                  <a:pt x="1464" y="91"/>
                </a:cubicBezTo>
                <a:cubicBezTo>
                  <a:pt x="1469" y="57"/>
                  <a:pt x="1472" y="19"/>
                  <a:pt x="147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622" name="Group 22"/>
          <p:cNvGrpSpPr>
            <a:grpSpLocks/>
          </p:cNvGrpSpPr>
          <p:nvPr/>
        </p:nvGrpSpPr>
        <p:grpSpPr bwMode="auto">
          <a:xfrm>
            <a:off x="1262259" y="2984648"/>
            <a:ext cx="2614613" cy="3324225"/>
            <a:chOff x="223" y="1654"/>
            <a:chExt cx="1647" cy="2094"/>
          </a:xfrm>
        </p:grpSpPr>
        <p:grpSp>
          <p:nvGrpSpPr>
            <p:cNvPr id="409604" name="Group 4"/>
            <p:cNvGrpSpPr>
              <a:grpSpLocks/>
            </p:cNvGrpSpPr>
            <p:nvPr/>
          </p:nvGrpSpPr>
          <p:grpSpPr bwMode="auto">
            <a:xfrm>
              <a:off x="223" y="1654"/>
              <a:ext cx="1647" cy="1443"/>
              <a:chOff x="912" y="1680"/>
              <a:chExt cx="1647" cy="1443"/>
            </a:xfrm>
          </p:grpSpPr>
          <p:sp>
            <p:nvSpPr>
              <p:cNvPr id="409605" name="Line 5"/>
              <p:cNvSpPr>
                <a:spLocks noChangeShapeType="1"/>
              </p:cNvSpPr>
              <p:nvPr/>
            </p:nvSpPr>
            <p:spPr bwMode="auto">
              <a:xfrm>
                <a:off x="912" y="2453"/>
                <a:ext cx="15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06" name="Line 6"/>
              <p:cNvSpPr>
                <a:spLocks noChangeShapeType="1"/>
              </p:cNvSpPr>
              <p:nvPr/>
            </p:nvSpPr>
            <p:spPr bwMode="auto">
              <a:xfrm flipV="1">
                <a:off x="1701" y="1816"/>
                <a:ext cx="0" cy="1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07" name="Text Box 7"/>
              <p:cNvSpPr txBox="1">
                <a:spLocks noChangeArrowheads="1"/>
              </p:cNvSpPr>
              <p:nvPr/>
            </p:nvSpPr>
            <p:spPr bwMode="auto">
              <a:xfrm>
                <a:off x="2302" y="2384"/>
                <a:ext cx="25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b="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endPara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08" name="Text Box 8"/>
              <p:cNvSpPr txBox="1">
                <a:spLocks noChangeArrowheads="1"/>
              </p:cNvSpPr>
              <p:nvPr/>
            </p:nvSpPr>
            <p:spPr bwMode="auto">
              <a:xfrm>
                <a:off x="1726" y="1680"/>
                <a:ext cx="18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b="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endPara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09" name="Text Box 9"/>
              <p:cNvSpPr txBox="1">
                <a:spLocks noChangeArrowheads="1"/>
              </p:cNvSpPr>
              <p:nvPr/>
            </p:nvSpPr>
            <p:spPr bwMode="auto">
              <a:xfrm>
                <a:off x="1677" y="2352"/>
                <a:ext cx="25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b="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O</a:t>
                </a:r>
              </a:p>
            </p:txBody>
          </p:sp>
        </p:grpSp>
        <p:sp>
          <p:nvSpPr>
            <p:cNvPr id="409620" name="Text Box 20"/>
            <p:cNvSpPr txBox="1">
              <a:spLocks noChangeArrowheads="1"/>
            </p:cNvSpPr>
            <p:nvPr/>
          </p:nvSpPr>
          <p:spPr bwMode="auto">
            <a:xfrm>
              <a:off x="494" y="3225"/>
              <a:ext cx="10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线性电阻的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 b="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伏安特性</a:t>
              </a:r>
              <a:endParaRPr lang="zh-CN" altLang="en-US" b="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5729485" y="2798911"/>
            <a:ext cx="2874963" cy="3654425"/>
            <a:chOff x="3037" y="1537"/>
            <a:chExt cx="1811" cy="2302"/>
          </a:xfrm>
        </p:grpSpPr>
        <p:grpSp>
          <p:nvGrpSpPr>
            <p:cNvPr id="409613" name="Group 13"/>
            <p:cNvGrpSpPr>
              <a:grpSpLocks/>
            </p:cNvGrpSpPr>
            <p:nvPr/>
          </p:nvGrpSpPr>
          <p:grpSpPr bwMode="auto">
            <a:xfrm>
              <a:off x="3037" y="1537"/>
              <a:ext cx="1811" cy="1779"/>
              <a:chOff x="3736" y="1499"/>
              <a:chExt cx="1811" cy="1779"/>
            </a:xfrm>
          </p:grpSpPr>
          <p:sp>
            <p:nvSpPr>
              <p:cNvPr id="409614" name="Line 14"/>
              <p:cNvSpPr>
                <a:spLocks noChangeShapeType="1"/>
              </p:cNvSpPr>
              <p:nvPr/>
            </p:nvSpPr>
            <p:spPr bwMode="auto">
              <a:xfrm>
                <a:off x="3736" y="2452"/>
                <a:ext cx="17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15" name="Line 15"/>
              <p:cNvSpPr>
                <a:spLocks noChangeShapeType="1"/>
              </p:cNvSpPr>
              <p:nvPr/>
            </p:nvSpPr>
            <p:spPr bwMode="auto">
              <a:xfrm flipV="1">
                <a:off x="4634" y="1667"/>
                <a:ext cx="0" cy="16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16" name="Text Box 16"/>
              <p:cNvSpPr txBox="1">
                <a:spLocks noChangeArrowheads="1"/>
              </p:cNvSpPr>
              <p:nvPr/>
            </p:nvSpPr>
            <p:spPr bwMode="auto">
              <a:xfrm>
                <a:off x="5290" y="2367"/>
                <a:ext cx="25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b="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endPara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17" name="Text Box 17"/>
              <p:cNvSpPr txBox="1">
                <a:spLocks noChangeArrowheads="1"/>
              </p:cNvSpPr>
              <p:nvPr/>
            </p:nvSpPr>
            <p:spPr bwMode="auto">
              <a:xfrm>
                <a:off x="4661" y="1499"/>
                <a:ext cx="18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b="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endPara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618" name="Text Box 18"/>
              <p:cNvSpPr txBox="1">
                <a:spLocks noChangeArrowheads="1"/>
              </p:cNvSpPr>
              <p:nvPr/>
            </p:nvSpPr>
            <p:spPr bwMode="auto">
              <a:xfrm>
                <a:off x="4416" y="2328"/>
                <a:ext cx="25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b="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O</a:t>
                </a:r>
              </a:p>
            </p:txBody>
          </p:sp>
        </p:grpSp>
        <p:sp>
          <p:nvSpPr>
            <p:cNvPr id="409621" name="Text Box 21"/>
            <p:cNvSpPr txBox="1">
              <a:spLocks noChangeArrowheads="1"/>
            </p:cNvSpPr>
            <p:nvPr/>
          </p:nvSpPr>
          <p:spPr bwMode="auto">
            <a:xfrm>
              <a:off x="3176" y="3316"/>
              <a:ext cx="147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半导体二极管的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 b="0" dirty="0">
                  <a:solidFill>
                    <a:srgbClr val="0000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伏安特性</a:t>
              </a:r>
              <a:endParaRPr lang="zh-CN" altLang="en-US" b="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09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utoUpdateAnimBg="0"/>
      <p:bldP spid="409603" grpId="0" build="p" autoUpdateAnimBg="0"/>
      <p:bldP spid="409612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685800" y="593725"/>
            <a:ext cx="4145687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静态电阻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（直流电阻）：</a:t>
            </a:r>
          </a:p>
        </p:txBody>
      </p:sp>
      <p:graphicFrame>
        <p:nvGraphicFramePr>
          <p:cNvPr id="410629" name="Object 5"/>
          <p:cNvGraphicFramePr>
            <a:graphicFrameLocks noChangeAspect="1"/>
          </p:cNvGraphicFramePr>
          <p:nvPr/>
        </p:nvGraphicFramePr>
        <p:xfrm>
          <a:off x="4529138" y="461963"/>
          <a:ext cx="11858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0" name="公式" r:id="rId3" imgW="457200" imgH="406080" progId="Equation.3">
                  <p:embed/>
                </p:oleObj>
              </mc:Choice>
              <mc:Fallback>
                <p:oleObj name="公式" r:id="rId3" imgW="4572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461963"/>
                        <a:ext cx="1185862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30" name="Group 6"/>
          <p:cNvGrpSpPr>
            <a:grpSpLocks/>
          </p:cNvGrpSpPr>
          <p:nvPr/>
        </p:nvGrpSpPr>
        <p:grpSpPr bwMode="auto">
          <a:xfrm>
            <a:off x="685800" y="1778000"/>
            <a:ext cx="6248400" cy="1041400"/>
            <a:chOff x="432" y="1120"/>
            <a:chExt cx="3936" cy="656"/>
          </a:xfrm>
        </p:grpSpPr>
        <p:sp>
          <p:nvSpPr>
            <p:cNvPr id="410631" name="Text Box 7"/>
            <p:cNvSpPr txBox="1">
              <a:spLocks noChangeArrowheads="1"/>
            </p:cNvSpPr>
            <p:nvPr/>
          </p:nvSpPr>
          <p:spPr bwMode="auto">
            <a:xfrm>
              <a:off x="432" y="1199"/>
              <a:ext cx="2384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40000"/>
                </a:lnSpc>
                <a:spcBef>
                  <a:spcPct val="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动态电阻</a:t>
              </a: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（交流电阻）</a:t>
              </a:r>
            </a:p>
          </p:txBody>
        </p:sp>
        <p:graphicFrame>
          <p:nvGraphicFramePr>
            <p:cNvPr id="410632" name="Object 8"/>
            <p:cNvGraphicFramePr>
              <a:graphicFrameLocks noChangeAspect="1"/>
            </p:cNvGraphicFramePr>
            <p:nvPr/>
          </p:nvGraphicFramePr>
          <p:xfrm>
            <a:off x="2698" y="1120"/>
            <a:ext cx="1670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31" name="Equation" r:id="rId5" imgW="1218960" imgH="406080" progId="Equation.3">
                    <p:embed/>
                  </p:oleObj>
                </mc:Choice>
                <mc:Fallback>
                  <p:oleObj name="Equation" r:id="rId5" imgW="1218960" imgH="4060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1120"/>
                          <a:ext cx="1670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33" name="Line 9"/>
          <p:cNvSpPr>
            <a:spLocks noChangeShapeType="1"/>
          </p:cNvSpPr>
          <p:nvPr/>
        </p:nvSpPr>
        <p:spPr bwMode="auto">
          <a:xfrm>
            <a:off x="1876425" y="3600450"/>
            <a:ext cx="124777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 flipV="1">
            <a:off x="3124200" y="3600450"/>
            <a:ext cx="0" cy="12192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35" name="Freeform 11"/>
          <p:cNvSpPr>
            <a:spLocks/>
          </p:cNvSpPr>
          <p:nvPr/>
        </p:nvSpPr>
        <p:spPr bwMode="auto">
          <a:xfrm>
            <a:off x="1902328" y="4245124"/>
            <a:ext cx="184731" cy="461665"/>
          </a:xfrm>
          <a:custGeom>
            <a:avLst/>
            <a:gdLst>
              <a:gd name="T0" fmla="*/ 0 w 149"/>
              <a:gd name="T1" fmla="*/ 5 h 49"/>
              <a:gd name="T2" fmla="*/ 48 w 149"/>
              <a:gd name="T3" fmla="*/ 1 h 49"/>
              <a:gd name="T4" fmla="*/ 82 w 149"/>
              <a:gd name="T5" fmla="*/ 10 h 49"/>
              <a:gd name="T6" fmla="*/ 125 w 149"/>
              <a:gd name="T7" fmla="*/ 29 h 49"/>
              <a:gd name="T8" fmla="*/ 149 w 149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9">
                <a:moveTo>
                  <a:pt x="0" y="5"/>
                </a:moveTo>
                <a:cubicBezTo>
                  <a:pt x="8" y="4"/>
                  <a:pt x="34" y="0"/>
                  <a:pt x="48" y="1"/>
                </a:cubicBezTo>
                <a:cubicBezTo>
                  <a:pt x="62" y="2"/>
                  <a:pt x="69" y="5"/>
                  <a:pt x="82" y="10"/>
                </a:cubicBezTo>
                <a:cubicBezTo>
                  <a:pt x="95" y="15"/>
                  <a:pt x="114" y="23"/>
                  <a:pt x="125" y="29"/>
                </a:cubicBezTo>
                <a:cubicBezTo>
                  <a:pt x="136" y="35"/>
                  <a:pt x="144" y="45"/>
                  <a:pt x="149" y="4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2682875" y="2971800"/>
            <a:ext cx="444352" cy="62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altLang="zh-CN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410637" name="Object 13"/>
          <p:cNvGraphicFramePr>
            <a:graphicFrameLocks noChangeAspect="1"/>
          </p:cNvGraphicFramePr>
          <p:nvPr/>
        </p:nvGraphicFramePr>
        <p:xfrm>
          <a:off x="1943100" y="4191000"/>
          <a:ext cx="2476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2" name="公式" r:id="rId7" imgW="164880" imgH="152280" progId="Equation.3">
                  <p:embed/>
                </p:oleObj>
              </mc:Choice>
              <mc:Fallback>
                <p:oleObj name="公式" r:id="rId7" imgW="164880" imgH="152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191000"/>
                        <a:ext cx="24765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5435428" y="3854824"/>
            <a:ext cx="149271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电路符号 </a:t>
            </a: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743882" y="6152978"/>
            <a:ext cx="3262432" cy="47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静态电阻与动态电阻的图解</a:t>
            </a:r>
          </a:p>
        </p:txBody>
      </p:sp>
      <p:grpSp>
        <p:nvGrpSpPr>
          <p:cNvPr id="410672" name="Group 48"/>
          <p:cNvGrpSpPr>
            <a:grpSpLocks/>
          </p:cNvGrpSpPr>
          <p:nvPr/>
        </p:nvGrpSpPr>
        <p:grpSpPr bwMode="auto">
          <a:xfrm>
            <a:off x="1466850" y="2438400"/>
            <a:ext cx="2879725" cy="3733800"/>
            <a:chOff x="924" y="1536"/>
            <a:chExt cx="1814" cy="2352"/>
          </a:xfrm>
        </p:grpSpPr>
        <p:sp>
          <p:nvSpPr>
            <p:cNvPr id="410641" name="Line 17"/>
            <p:cNvSpPr>
              <a:spLocks noChangeShapeType="1"/>
            </p:cNvSpPr>
            <p:nvPr/>
          </p:nvSpPr>
          <p:spPr bwMode="auto">
            <a:xfrm flipV="1">
              <a:off x="1177" y="1680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642" name="Line 18"/>
            <p:cNvSpPr>
              <a:spLocks noChangeShapeType="1"/>
            </p:cNvSpPr>
            <p:nvPr/>
          </p:nvSpPr>
          <p:spPr bwMode="auto">
            <a:xfrm>
              <a:off x="1177" y="3033"/>
              <a:ext cx="14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643" name="Freeform 19"/>
            <p:cNvSpPr>
              <a:spLocks/>
            </p:cNvSpPr>
            <p:nvPr/>
          </p:nvSpPr>
          <p:spPr bwMode="auto">
            <a:xfrm>
              <a:off x="1182" y="2264"/>
              <a:ext cx="855" cy="291"/>
            </a:xfrm>
            <a:custGeom>
              <a:avLst/>
              <a:gdLst>
                <a:gd name="T0" fmla="*/ 0 w 1152"/>
                <a:gd name="T1" fmla="*/ 1301 h 1301"/>
                <a:gd name="T2" fmla="*/ 105 w 1152"/>
                <a:gd name="T3" fmla="*/ 1292 h 1301"/>
                <a:gd name="T4" fmla="*/ 211 w 1152"/>
                <a:gd name="T5" fmla="*/ 1268 h 1301"/>
                <a:gd name="T6" fmla="*/ 341 w 1152"/>
                <a:gd name="T7" fmla="*/ 1229 h 1301"/>
                <a:gd name="T8" fmla="*/ 475 w 1152"/>
                <a:gd name="T9" fmla="*/ 1157 h 1301"/>
                <a:gd name="T10" fmla="*/ 624 w 1152"/>
                <a:gd name="T11" fmla="*/ 1056 h 1301"/>
                <a:gd name="T12" fmla="*/ 792 w 1152"/>
                <a:gd name="T13" fmla="*/ 879 h 1301"/>
                <a:gd name="T14" fmla="*/ 941 w 1152"/>
                <a:gd name="T15" fmla="*/ 663 h 1301"/>
                <a:gd name="T16" fmla="*/ 1027 w 1152"/>
                <a:gd name="T17" fmla="*/ 504 h 1301"/>
                <a:gd name="T18" fmla="*/ 1099 w 1152"/>
                <a:gd name="T19" fmla="*/ 322 h 1301"/>
                <a:gd name="T20" fmla="*/ 1133 w 1152"/>
                <a:gd name="T21" fmla="*/ 144 h 1301"/>
                <a:gd name="T22" fmla="*/ 1152 w 1152"/>
                <a:gd name="T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2" h="1301">
                  <a:moveTo>
                    <a:pt x="0" y="1301"/>
                  </a:moveTo>
                  <a:cubicBezTo>
                    <a:pt x="17" y="1299"/>
                    <a:pt x="70" y="1297"/>
                    <a:pt x="105" y="1292"/>
                  </a:cubicBezTo>
                  <a:cubicBezTo>
                    <a:pt x="140" y="1287"/>
                    <a:pt x="172" y="1278"/>
                    <a:pt x="211" y="1268"/>
                  </a:cubicBezTo>
                  <a:cubicBezTo>
                    <a:pt x="250" y="1258"/>
                    <a:pt x="297" y="1247"/>
                    <a:pt x="341" y="1229"/>
                  </a:cubicBezTo>
                  <a:cubicBezTo>
                    <a:pt x="385" y="1211"/>
                    <a:pt x="428" y="1186"/>
                    <a:pt x="475" y="1157"/>
                  </a:cubicBezTo>
                  <a:cubicBezTo>
                    <a:pt x="522" y="1128"/>
                    <a:pt x="571" y="1102"/>
                    <a:pt x="624" y="1056"/>
                  </a:cubicBezTo>
                  <a:cubicBezTo>
                    <a:pt x="677" y="1010"/>
                    <a:pt x="739" y="944"/>
                    <a:pt x="792" y="879"/>
                  </a:cubicBezTo>
                  <a:cubicBezTo>
                    <a:pt x="845" y="814"/>
                    <a:pt x="902" y="726"/>
                    <a:pt x="941" y="663"/>
                  </a:cubicBezTo>
                  <a:cubicBezTo>
                    <a:pt x="980" y="600"/>
                    <a:pt x="1001" y="561"/>
                    <a:pt x="1027" y="504"/>
                  </a:cubicBezTo>
                  <a:cubicBezTo>
                    <a:pt x="1053" y="447"/>
                    <a:pt x="1081" y="382"/>
                    <a:pt x="1099" y="322"/>
                  </a:cubicBezTo>
                  <a:cubicBezTo>
                    <a:pt x="1117" y="262"/>
                    <a:pt x="1124" y="198"/>
                    <a:pt x="1133" y="144"/>
                  </a:cubicBezTo>
                  <a:cubicBezTo>
                    <a:pt x="1142" y="90"/>
                    <a:pt x="1148" y="30"/>
                    <a:pt x="1152" y="0"/>
                  </a:cubicBez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644" name="Text Box 20"/>
            <p:cNvSpPr txBox="1">
              <a:spLocks noChangeArrowheads="1"/>
            </p:cNvSpPr>
            <p:nvPr/>
          </p:nvSpPr>
          <p:spPr bwMode="auto">
            <a:xfrm>
              <a:off x="1215" y="1536"/>
              <a:ext cx="204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458" y="2973"/>
              <a:ext cx="28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2800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10646" name="Text Box 22"/>
            <p:cNvSpPr txBox="1">
              <a:spLocks noChangeArrowheads="1"/>
            </p:cNvSpPr>
            <p:nvPr/>
          </p:nvSpPr>
          <p:spPr bwMode="auto">
            <a:xfrm>
              <a:off x="924" y="28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O</a:t>
              </a:r>
              <a:endPara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2801938" y="4800600"/>
            <a:ext cx="627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</a:p>
        </p:txBody>
      </p:sp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1524000" y="3429000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410649" name="AutoShape 25"/>
          <p:cNvSpPr>
            <a:spLocks/>
          </p:cNvSpPr>
          <p:nvPr/>
        </p:nvSpPr>
        <p:spPr bwMode="auto">
          <a:xfrm>
            <a:off x="381000" y="1143000"/>
            <a:ext cx="228600" cy="919163"/>
          </a:xfrm>
          <a:prstGeom prst="leftBrace">
            <a:avLst>
              <a:gd name="adj1" fmla="val 3350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80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50" name="Line 26"/>
          <p:cNvSpPr>
            <a:spLocks noChangeShapeType="1"/>
          </p:cNvSpPr>
          <p:nvPr/>
        </p:nvSpPr>
        <p:spPr bwMode="auto">
          <a:xfrm flipV="1">
            <a:off x="1860550" y="3657600"/>
            <a:ext cx="1187450" cy="1149350"/>
          </a:xfrm>
          <a:prstGeom prst="line">
            <a:avLst/>
          </a:prstGeom>
          <a:noFill/>
          <a:ln w="28575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51" name="Line 27"/>
          <p:cNvSpPr>
            <a:spLocks noChangeShapeType="1"/>
          </p:cNvSpPr>
          <p:nvPr/>
        </p:nvSpPr>
        <p:spPr bwMode="auto">
          <a:xfrm>
            <a:off x="3238500" y="3124200"/>
            <a:ext cx="0" cy="9144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52" name="Line 28"/>
          <p:cNvSpPr>
            <a:spLocks noChangeShapeType="1"/>
          </p:cNvSpPr>
          <p:nvPr/>
        </p:nvSpPr>
        <p:spPr bwMode="auto">
          <a:xfrm>
            <a:off x="2913063" y="4038600"/>
            <a:ext cx="363537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53" name="Freeform 29"/>
          <p:cNvSpPr>
            <a:spLocks/>
          </p:cNvSpPr>
          <p:nvPr/>
        </p:nvSpPr>
        <p:spPr bwMode="auto">
          <a:xfrm>
            <a:off x="1902328" y="5219849"/>
            <a:ext cx="184731" cy="461665"/>
          </a:xfrm>
          <a:custGeom>
            <a:avLst/>
            <a:gdLst>
              <a:gd name="T0" fmla="*/ 0 w 149"/>
              <a:gd name="T1" fmla="*/ 5 h 49"/>
              <a:gd name="T2" fmla="*/ 48 w 149"/>
              <a:gd name="T3" fmla="*/ 1 h 49"/>
              <a:gd name="T4" fmla="*/ 82 w 149"/>
              <a:gd name="T5" fmla="*/ 10 h 49"/>
              <a:gd name="T6" fmla="*/ 125 w 149"/>
              <a:gd name="T7" fmla="*/ 29 h 49"/>
              <a:gd name="T8" fmla="*/ 149 w 149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49">
                <a:moveTo>
                  <a:pt x="0" y="5"/>
                </a:moveTo>
                <a:cubicBezTo>
                  <a:pt x="8" y="4"/>
                  <a:pt x="34" y="0"/>
                  <a:pt x="48" y="1"/>
                </a:cubicBezTo>
                <a:cubicBezTo>
                  <a:pt x="62" y="2"/>
                  <a:pt x="69" y="5"/>
                  <a:pt x="82" y="10"/>
                </a:cubicBezTo>
                <a:cubicBezTo>
                  <a:pt x="95" y="15"/>
                  <a:pt x="114" y="23"/>
                  <a:pt x="125" y="29"/>
                </a:cubicBezTo>
                <a:cubicBezTo>
                  <a:pt x="136" y="35"/>
                  <a:pt x="144" y="45"/>
                  <a:pt x="149" y="49"/>
                </a:cubicBezTo>
              </a:path>
            </a:pathLst>
          </a:custGeom>
          <a:noFill/>
          <a:ln w="38100" cap="flat" cmpd="sng">
            <a:solidFill>
              <a:srgbClr val="99009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0654" name="Object 30"/>
          <p:cNvGraphicFramePr>
            <a:graphicFrameLocks noChangeAspect="1"/>
          </p:cNvGraphicFramePr>
          <p:nvPr/>
        </p:nvGraphicFramePr>
        <p:xfrm>
          <a:off x="1905000" y="5108575"/>
          <a:ext cx="1905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3" name="公式" r:id="rId9" imgW="126720" imgH="203040" progId="Equation.3">
                  <p:embed/>
                </p:oleObj>
              </mc:Choice>
              <mc:Fallback>
                <p:oleObj name="公式" r:id="rId9" imgW="12672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8575"/>
                        <a:ext cx="1905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5" name="Object 31"/>
          <p:cNvGraphicFramePr>
            <a:graphicFrameLocks noChangeAspect="1"/>
          </p:cNvGraphicFramePr>
          <p:nvPr/>
        </p:nvGraphicFramePr>
        <p:xfrm>
          <a:off x="5791200" y="762000"/>
          <a:ext cx="1371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4" name="公式" r:id="rId11" imgW="571320" imgH="177480" progId="Equation.3">
                  <p:embed/>
                </p:oleObj>
              </mc:Choice>
              <mc:Fallback>
                <p:oleObj name="公式" r:id="rId11" imgW="571320" imgH="177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62000"/>
                        <a:ext cx="1371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6" name="Object 32"/>
          <p:cNvGraphicFramePr>
            <a:graphicFrameLocks noChangeAspect="1"/>
          </p:cNvGraphicFramePr>
          <p:nvPr/>
        </p:nvGraphicFramePr>
        <p:xfrm>
          <a:off x="6934200" y="2084388"/>
          <a:ext cx="12954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5" name="公式" r:id="rId13" imgW="558720" imgH="228600" progId="Equation.3">
                  <p:embed/>
                </p:oleObj>
              </mc:Choice>
              <mc:Fallback>
                <p:oleObj name="公式" r:id="rId13" imgW="55872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084388"/>
                        <a:ext cx="12954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57" name="Text Box 33"/>
          <p:cNvSpPr txBox="1">
            <a:spLocks noChangeArrowheads="1"/>
          </p:cNvSpPr>
          <p:nvPr/>
        </p:nvSpPr>
        <p:spPr bwMode="auto">
          <a:xfrm>
            <a:off x="3200400" y="3276600"/>
            <a:ext cx="570990" cy="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 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58" name="Text Box 34"/>
          <p:cNvSpPr txBox="1">
            <a:spLocks noChangeArrowheads="1"/>
          </p:cNvSpPr>
          <p:nvPr/>
        </p:nvSpPr>
        <p:spPr bwMode="auto">
          <a:xfrm>
            <a:off x="2819400" y="3886200"/>
            <a:ext cx="596638" cy="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U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659" name="Oval 35"/>
          <p:cNvSpPr>
            <a:spLocks noChangeArrowheads="1"/>
          </p:cNvSpPr>
          <p:nvPr/>
        </p:nvSpPr>
        <p:spPr bwMode="auto">
          <a:xfrm>
            <a:off x="3048000" y="3581400"/>
            <a:ext cx="93663" cy="936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60" name="Line 36"/>
          <p:cNvSpPr>
            <a:spLocks noChangeShapeType="1"/>
          </p:cNvSpPr>
          <p:nvPr/>
        </p:nvSpPr>
        <p:spPr bwMode="auto">
          <a:xfrm rot="1784577" flipV="1">
            <a:off x="2514600" y="3419475"/>
            <a:ext cx="0" cy="2574925"/>
          </a:xfrm>
          <a:prstGeom prst="line">
            <a:avLst/>
          </a:prstGeom>
          <a:noFill/>
          <a:ln w="38100">
            <a:solidFill>
              <a:srgbClr val="FF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0670" name="Group 46"/>
          <p:cNvGrpSpPr>
            <a:grpSpLocks/>
          </p:cNvGrpSpPr>
          <p:nvPr/>
        </p:nvGrpSpPr>
        <p:grpSpPr bwMode="auto">
          <a:xfrm>
            <a:off x="6553200" y="3897313"/>
            <a:ext cx="1676400" cy="2122487"/>
            <a:chOff x="4128" y="2455"/>
            <a:chExt cx="1056" cy="1337"/>
          </a:xfrm>
        </p:grpSpPr>
        <p:sp>
          <p:nvSpPr>
            <p:cNvPr id="410662" name="Text Box 38"/>
            <p:cNvSpPr txBox="1">
              <a:spLocks noChangeArrowheads="1"/>
            </p:cNvSpPr>
            <p:nvPr/>
          </p:nvSpPr>
          <p:spPr bwMode="auto">
            <a:xfrm>
              <a:off x="4800" y="3148"/>
              <a:ext cx="384" cy="327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800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endPara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10663" name="Line 39"/>
            <p:cNvSpPr>
              <a:spLocks noChangeShapeType="1"/>
            </p:cNvSpPr>
            <p:nvPr/>
          </p:nvSpPr>
          <p:spPr bwMode="auto">
            <a:xfrm flipH="1">
              <a:off x="4547" y="3271"/>
              <a:ext cx="0" cy="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664" name="Rectangle 40"/>
            <p:cNvSpPr>
              <a:spLocks noChangeArrowheads="1"/>
            </p:cNvSpPr>
            <p:nvPr/>
          </p:nvSpPr>
          <p:spPr bwMode="auto">
            <a:xfrm>
              <a:off x="4464" y="2947"/>
              <a:ext cx="165" cy="3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665" name="Line 41"/>
            <p:cNvSpPr>
              <a:spLocks noChangeShapeType="1"/>
            </p:cNvSpPr>
            <p:nvPr/>
          </p:nvSpPr>
          <p:spPr bwMode="auto">
            <a:xfrm>
              <a:off x="4128" y="326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666" name="Line 42"/>
            <p:cNvSpPr>
              <a:spLocks noChangeShapeType="1"/>
            </p:cNvSpPr>
            <p:nvPr/>
          </p:nvSpPr>
          <p:spPr bwMode="auto">
            <a:xfrm flipV="1">
              <a:off x="4320" y="2912"/>
              <a:ext cx="480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667" name="Line 43"/>
            <p:cNvSpPr>
              <a:spLocks noChangeShapeType="1"/>
            </p:cNvSpPr>
            <p:nvPr/>
          </p:nvSpPr>
          <p:spPr bwMode="auto">
            <a:xfrm flipV="1">
              <a:off x="4558" y="2455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0671" name="Rectangle 47"/>
          <p:cNvSpPr>
            <a:spLocks noGrp="1" noChangeArrowheads="1"/>
          </p:cNvSpPr>
          <p:nvPr>
            <p:ph type="title"/>
          </p:nvPr>
        </p:nvSpPr>
        <p:spPr>
          <a:xfrm>
            <a:off x="25400" y="0"/>
            <a:ext cx="4352925" cy="57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400" b="1"/>
              <a:t>静态电阻与动态电阻</a:t>
            </a:r>
          </a:p>
        </p:txBody>
      </p:sp>
      <p:sp>
        <p:nvSpPr>
          <p:cNvPr id="410673" name="AutoShape 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74" name="AutoShape 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75" name="AutoShape 5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utoUpdateAnimBg="0"/>
      <p:bldP spid="410636" grpId="0" autoUpdateAnimBg="0"/>
      <p:bldP spid="410638" grpId="0" autoUpdateAnimBg="0"/>
      <p:bldP spid="410639" grpId="0" autoUpdateAnimBg="0"/>
      <p:bldP spid="410647" grpId="0" autoUpdateAnimBg="0"/>
      <p:bldP spid="410648" grpId="0" autoUpdateAnimBg="0"/>
      <p:bldP spid="410649" grpId="0" animBg="1" autoUpdateAnimBg="0"/>
      <p:bldP spid="410657" grpId="0" autoUpdateAnimBg="0"/>
      <p:bldP spid="41065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0" y="541466"/>
            <a:ext cx="2238375" cy="62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解题步骤: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11138" y="3540125"/>
            <a:ext cx="2281237" cy="2336800"/>
          </a:xfrm>
          <a:prstGeom prst="rect">
            <a:avLst/>
          </a:prstGeom>
          <a:noFill/>
          <a:ln w="38100">
            <a:solidFill>
              <a:srgbClr val="0000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17463" y="1220276"/>
            <a:ext cx="5603875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(1) 写出有源二端网络的负载线方程。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881063" y="6099175"/>
            <a:ext cx="216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kumimoji="1" lang="en-GB" altLang="zh-CN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kumimoji="1" lang="en-GB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–</a:t>
            </a:r>
            <a:r>
              <a:rPr kumimoji="1" lang="en-GB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GB" altLang="zh-CN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GB" altLang="zh-CN" sz="2800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GB" altLang="zh-CN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kumimoji="1" lang="en-GB" altLang="zh-CN" sz="2800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kumimoji="1" lang="en-US" altLang="zh-CN" sz="2800" baseline="-25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411658" name="Group 10"/>
          <p:cNvGrpSpPr>
            <a:grpSpLocks/>
          </p:cNvGrpSpPr>
          <p:nvPr/>
        </p:nvGrpSpPr>
        <p:grpSpPr bwMode="auto">
          <a:xfrm>
            <a:off x="327025" y="3219451"/>
            <a:ext cx="3657600" cy="2409825"/>
            <a:chOff x="528" y="2035"/>
            <a:chExt cx="2304" cy="1518"/>
          </a:xfrm>
        </p:grpSpPr>
        <p:sp>
          <p:nvSpPr>
            <p:cNvPr id="411659" name="Text Box 11"/>
            <p:cNvSpPr txBox="1">
              <a:spLocks noChangeArrowheads="1"/>
            </p:cNvSpPr>
            <p:nvPr/>
          </p:nvSpPr>
          <p:spPr bwMode="auto">
            <a:xfrm>
              <a:off x="2069" y="2035"/>
              <a:ext cx="283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28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11660" name="Group 12"/>
            <p:cNvGrpSpPr>
              <a:grpSpLocks/>
            </p:cNvGrpSpPr>
            <p:nvPr/>
          </p:nvGrpSpPr>
          <p:grpSpPr bwMode="auto">
            <a:xfrm>
              <a:off x="528" y="2304"/>
              <a:ext cx="2304" cy="1249"/>
              <a:chOff x="672" y="2256"/>
              <a:chExt cx="2304" cy="1249"/>
            </a:xfrm>
          </p:grpSpPr>
          <p:sp>
            <p:nvSpPr>
              <p:cNvPr id="411661" name="Oval 13"/>
              <p:cNvSpPr>
                <a:spLocks noChangeArrowheads="1"/>
              </p:cNvSpPr>
              <p:nvPr/>
            </p:nvSpPr>
            <p:spPr bwMode="auto">
              <a:xfrm>
                <a:off x="998" y="3073"/>
                <a:ext cx="201" cy="1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62" name="Line 14"/>
              <p:cNvSpPr>
                <a:spLocks noChangeShapeType="1"/>
              </p:cNvSpPr>
              <p:nvPr/>
            </p:nvSpPr>
            <p:spPr bwMode="auto">
              <a:xfrm flipH="1">
                <a:off x="1104" y="2784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63" name="Rectangle 15"/>
              <p:cNvSpPr>
                <a:spLocks noChangeArrowheads="1"/>
              </p:cNvSpPr>
              <p:nvPr/>
            </p:nvSpPr>
            <p:spPr bwMode="auto">
              <a:xfrm>
                <a:off x="1021" y="2544"/>
                <a:ext cx="138" cy="2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64" name="Line 16"/>
              <p:cNvSpPr>
                <a:spLocks noChangeShapeType="1"/>
              </p:cNvSpPr>
              <p:nvPr/>
            </p:nvSpPr>
            <p:spPr bwMode="auto">
              <a:xfrm>
                <a:off x="1090" y="2352"/>
                <a:ext cx="1579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65" name="Line 17"/>
              <p:cNvSpPr>
                <a:spLocks noChangeShapeType="1"/>
              </p:cNvSpPr>
              <p:nvPr/>
            </p:nvSpPr>
            <p:spPr bwMode="auto">
              <a:xfrm>
                <a:off x="1090" y="3504"/>
                <a:ext cx="157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66" name="Text Box 18"/>
              <p:cNvSpPr txBox="1">
                <a:spLocks noChangeArrowheads="1"/>
              </p:cNvSpPr>
              <p:nvPr/>
            </p:nvSpPr>
            <p:spPr bwMode="auto">
              <a:xfrm>
                <a:off x="1079" y="285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411667" name="Text Box 19"/>
              <p:cNvSpPr txBox="1">
                <a:spLocks noChangeArrowheads="1"/>
              </p:cNvSpPr>
              <p:nvPr/>
            </p:nvSpPr>
            <p:spPr bwMode="auto">
              <a:xfrm>
                <a:off x="1090" y="3081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411668" name="Text Box 20"/>
              <p:cNvSpPr txBox="1">
                <a:spLocks noChangeArrowheads="1"/>
              </p:cNvSpPr>
              <p:nvPr/>
            </p:nvSpPr>
            <p:spPr bwMode="auto">
              <a:xfrm>
                <a:off x="672" y="2505"/>
                <a:ext cx="5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69" name="Text Box 21"/>
              <p:cNvSpPr txBox="1">
                <a:spLocks noChangeArrowheads="1"/>
              </p:cNvSpPr>
              <p:nvPr/>
            </p:nvSpPr>
            <p:spPr bwMode="auto">
              <a:xfrm>
                <a:off x="2711" y="2841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70" name="Text Box 22"/>
              <p:cNvSpPr txBox="1">
                <a:spLocks noChangeArrowheads="1"/>
              </p:cNvSpPr>
              <p:nvPr/>
            </p:nvSpPr>
            <p:spPr bwMode="auto">
              <a:xfrm>
                <a:off x="2160" y="2784"/>
                <a:ext cx="34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280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Ｕ</a:t>
                </a:r>
                <a:endParaRPr lang="zh-CN" altLang="en-US" sz="2800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71" name="Line 23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281" cy="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72" name="Line 24"/>
              <p:cNvSpPr>
                <a:spLocks noChangeShapeType="1"/>
              </p:cNvSpPr>
              <p:nvPr/>
            </p:nvSpPr>
            <p:spPr bwMode="auto">
              <a:xfrm>
                <a:off x="2421" y="3118"/>
                <a:ext cx="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73" name="Text Box 25"/>
              <p:cNvSpPr txBox="1">
                <a:spLocks noChangeArrowheads="1"/>
              </p:cNvSpPr>
              <p:nvPr/>
            </p:nvSpPr>
            <p:spPr bwMode="auto">
              <a:xfrm>
                <a:off x="2303" y="2419"/>
                <a:ext cx="246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411674" name="Text Box 26"/>
              <p:cNvSpPr txBox="1">
                <a:spLocks noChangeArrowheads="1"/>
              </p:cNvSpPr>
              <p:nvPr/>
            </p:nvSpPr>
            <p:spPr bwMode="auto">
              <a:xfrm>
                <a:off x="2267" y="2944"/>
                <a:ext cx="229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zh-CN" altLang="en-US" sz="2800" b="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411675" name="Text Box 27"/>
              <p:cNvSpPr txBox="1">
                <a:spLocks noChangeArrowheads="1"/>
              </p:cNvSpPr>
              <p:nvPr/>
            </p:nvSpPr>
            <p:spPr bwMode="auto">
              <a:xfrm>
                <a:off x="743" y="3024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</a:t>
                </a:r>
              </a:p>
            </p:txBody>
          </p:sp>
          <p:sp>
            <p:nvSpPr>
              <p:cNvPr id="411676" name="Rectangle 28"/>
              <p:cNvSpPr>
                <a:spLocks noChangeArrowheads="1"/>
              </p:cNvSpPr>
              <p:nvPr/>
            </p:nvSpPr>
            <p:spPr bwMode="auto">
              <a:xfrm>
                <a:off x="1200" y="2550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800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11677" name="Rectangle 29"/>
              <p:cNvSpPr>
                <a:spLocks noChangeArrowheads="1"/>
              </p:cNvSpPr>
              <p:nvPr/>
            </p:nvSpPr>
            <p:spPr bwMode="auto">
              <a:xfrm>
                <a:off x="1088" y="233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411678" name="Rectangle 30"/>
              <p:cNvSpPr>
                <a:spLocks noChangeArrowheads="1"/>
              </p:cNvSpPr>
              <p:nvPr/>
            </p:nvSpPr>
            <p:spPr bwMode="auto">
              <a:xfrm>
                <a:off x="1104" y="255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411679" name="Line 31"/>
              <p:cNvSpPr>
                <a:spLocks noChangeShapeType="1"/>
              </p:cNvSpPr>
              <p:nvPr/>
            </p:nvSpPr>
            <p:spPr bwMode="auto">
              <a:xfrm>
                <a:off x="2640" y="3127"/>
                <a:ext cx="0" cy="3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80" name="Rectangle 32"/>
              <p:cNvSpPr>
                <a:spLocks noChangeArrowheads="1"/>
              </p:cNvSpPr>
              <p:nvPr/>
            </p:nvSpPr>
            <p:spPr bwMode="auto">
              <a:xfrm>
                <a:off x="2571" y="2803"/>
                <a:ext cx="136" cy="3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81" name="Line 33"/>
              <p:cNvSpPr>
                <a:spLocks noChangeShapeType="1"/>
              </p:cNvSpPr>
              <p:nvPr/>
            </p:nvSpPr>
            <p:spPr bwMode="auto">
              <a:xfrm flipV="1">
                <a:off x="2496" y="2736"/>
                <a:ext cx="290" cy="3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82" name="Line 34"/>
              <p:cNvSpPr>
                <a:spLocks noChangeShapeType="1"/>
              </p:cNvSpPr>
              <p:nvPr/>
            </p:nvSpPr>
            <p:spPr bwMode="auto">
              <a:xfrm flipV="1">
                <a:off x="2640" y="2352"/>
                <a:ext cx="0" cy="4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683" name="Line 35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1684" name="Rectangle 36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6042025" cy="685800"/>
          </a:xfrm>
        </p:spPr>
        <p:txBody>
          <a:bodyPr/>
          <a:lstStyle/>
          <a:p>
            <a:pPr algn="l"/>
            <a:r>
              <a:rPr lang="zh-CN" altLang="en-US" sz="3000" b="1">
                <a:solidFill>
                  <a:srgbClr val="000099"/>
                </a:solidFill>
              </a:rPr>
              <a:t>非线性电阻电路的图解法：</a:t>
            </a:r>
          </a:p>
        </p:txBody>
      </p:sp>
      <p:sp>
        <p:nvSpPr>
          <p:cNvPr id="411685" name="Rectangle 37"/>
          <p:cNvSpPr>
            <a:spLocks noChangeArrowheads="1"/>
          </p:cNvSpPr>
          <p:nvPr/>
        </p:nvSpPr>
        <p:spPr bwMode="auto">
          <a:xfrm>
            <a:off x="0" y="1762617"/>
            <a:ext cx="8839200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(2) 作图画出有源二端网络的负载线和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的伏安特性曲线、</a:t>
            </a:r>
          </a:p>
        </p:txBody>
      </p:sp>
      <p:sp>
        <p:nvSpPr>
          <p:cNvPr id="411686" name="Text Box 38"/>
          <p:cNvSpPr txBox="1">
            <a:spLocks noChangeArrowheads="1"/>
          </p:cNvSpPr>
          <p:nvPr/>
        </p:nvSpPr>
        <p:spPr bwMode="auto">
          <a:xfrm>
            <a:off x="17463" y="2292350"/>
            <a:ext cx="9126537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(3) 有源二端网络负载线与非线性电阻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的伏安特性曲线交点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Q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的坐标（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既为题目的解。</a:t>
            </a:r>
          </a:p>
        </p:txBody>
      </p:sp>
      <p:sp>
        <p:nvSpPr>
          <p:cNvPr id="411687" name="Text Box 39"/>
          <p:cNvSpPr txBox="1">
            <a:spLocks noChangeArrowheads="1"/>
          </p:cNvSpPr>
          <p:nvPr/>
        </p:nvSpPr>
        <p:spPr bwMode="auto">
          <a:xfrm>
            <a:off x="1863725" y="682625"/>
            <a:ext cx="676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条件：已知非线性电阻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的伏安特性曲线</a:t>
            </a:r>
          </a:p>
        </p:txBody>
      </p:sp>
      <p:sp>
        <p:nvSpPr>
          <p:cNvPr id="411688" name="Line 40"/>
          <p:cNvSpPr>
            <a:spLocks noChangeShapeType="1"/>
          </p:cNvSpPr>
          <p:nvPr/>
        </p:nvSpPr>
        <p:spPr bwMode="auto">
          <a:xfrm>
            <a:off x="5108575" y="3927475"/>
            <a:ext cx="2225675" cy="172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689" name="Text Box 41"/>
          <p:cNvSpPr txBox="1">
            <a:spLocks noChangeArrowheads="1"/>
          </p:cNvSpPr>
          <p:nvPr/>
        </p:nvSpPr>
        <p:spPr bwMode="auto">
          <a:xfrm>
            <a:off x="7121700" y="5580736"/>
            <a:ext cx="423514" cy="62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11690" name="Rectangle 42"/>
          <p:cNvSpPr>
            <a:spLocks noChangeArrowheads="1"/>
          </p:cNvSpPr>
          <p:nvPr/>
        </p:nvSpPr>
        <p:spPr bwMode="auto">
          <a:xfrm>
            <a:off x="5843588" y="55499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</a:p>
        </p:txBody>
      </p:sp>
      <p:sp>
        <p:nvSpPr>
          <p:cNvPr id="411691" name="Rectangle 43"/>
          <p:cNvSpPr>
            <a:spLocks noChangeArrowheads="1"/>
          </p:cNvSpPr>
          <p:nvPr/>
        </p:nvSpPr>
        <p:spPr bwMode="auto">
          <a:xfrm>
            <a:off x="4823480" y="4437063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</a:p>
        </p:txBody>
      </p:sp>
      <p:grpSp>
        <p:nvGrpSpPr>
          <p:cNvPr id="411692" name="Group 44"/>
          <p:cNvGrpSpPr>
            <a:grpSpLocks/>
          </p:cNvGrpSpPr>
          <p:nvPr/>
        </p:nvGrpSpPr>
        <p:grpSpPr bwMode="auto">
          <a:xfrm>
            <a:off x="5148263" y="4675188"/>
            <a:ext cx="938212" cy="874712"/>
            <a:chOff x="973" y="1983"/>
            <a:chExt cx="598" cy="551"/>
          </a:xfrm>
        </p:grpSpPr>
        <p:sp>
          <p:nvSpPr>
            <p:cNvPr id="411693" name="Line 45"/>
            <p:cNvSpPr>
              <a:spLocks noChangeShapeType="1"/>
            </p:cNvSpPr>
            <p:nvPr/>
          </p:nvSpPr>
          <p:spPr bwMode="auto">
            <a:xfrm>
              <a:off x="1571" y="2005"/>
              <a:ext cx="0" cy="529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694" name="Line 46"/>
            <p:cNvSpPr>
              <a:spLocks noChangeShapeType="1"/>
            </p:cNvSpPr>
            <p:nvPr/>
          </p:nvSpPr>
          <p:spPr bwMode="auto">
            <a:xfrm>
              <a:off x="973" y="1983"/>
              <a:ext cx="59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6226175" y="4202113"/>
            <a:ext cx="444352" cy="62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altLang="zh-CN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Q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411710" name="Group 62"/>
          <p:cNvGrpSpPr>
            <a:grpSpLocks/>
          </p:cNvGrpSpPr>
          <p:nvPr/>
        </p:nvGrpSpPr>
        <p:grpSpPr bwMode="auto">
          <a:xfrm>
            <a:off x="4787901" y="3340101"/>
            <a:ext cx="3317876" cy="2698750"/>
            <a:chOff x="3016" y="2104"/>
            <a:chExt cx="2090" cy="1700"/>
          </a:xfrm>
        </p:grpSpPr>
        <p:sp>
          <p:nvSpPr>
            <p:cNvPr id="411697" name="Line 49"/>
            <p:cNvSpPr>
              <a:spLocks noChangeShapeType="1"/>
            </p:cNvSpPr>
            <p:nvPr/>
          </p:nvSpPr>
          <p:spPr bwMode="auto">
            <a:xfrm>
              <a:off x="3218" y="3575"/>
              <a:ext cx="17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698" name="Line 50"/>
            <p:cNvSpPr>
              <a:spLocks noChangeShapeType="1"/>
            </p:cNvSpPr>
            <p:nvPr/>
          </p:nvSpPr>
          <p:spPr bwMode="auto">
            <a:xfrm flipV="1">
              <a:off x="3218" y="2301"/>
              <a:ext cx="0" cy="12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699" name="Freeform 51"/>
            <p:cNvSpPr>
              <a:spLocks/>
            </p:cNvSpPr>
            <p:nvPr/>
          </p:nvSpPr>
          <p:spPr bwMode="auto">
            <a:xfrm>
              <a:off x="3219" y="2474"/>
              <a:ext cx="735" cy="1097"/>
            </a:xfrm>
            <a:custGeom>
              <a:avLst/>
              <a:gdLst>
                <a:gd name="T0" fmla="*/ 0 w 1341"/>
                <a:gd name="T1" fmla="*/ 1530 h 1530"/>
                <a:gd name="T2" fmla="*/ 141 w 1341"/>
                <a:gd name="T3" fmla="*/ 1517 h 1530"/>
                <a:gd name="T4" fmla="*/ 295 w 1341"/>
                <a:gd name="T5" fmla="*/ 1478 h 1530"/>
                <a:gd name="T6" fmla="*/ 477 w 1341"/>
                <a:gd name="T7" fmla="*/ 1392 h 1530"/>
                <a:gd name="T8" fmla="*/ 621 w 1341"/>
                <a:gd name="T9" fmla="*/ 1296 h 1530"/>
                <a:gd name="T10" fmla="*/ 794 w 1341"/>
                <a:gd name="T11" fmla="*/ 1120 h 1530"/>
                <a:gd name="T12" fmla="*/ 909 w 1341"/>
                <a:gd name="T13" fmla="*/ 960 h 1530"/>
                <a:gd name="T14" fmla="*/ 1050 w 1341"/>
                <a:gd name="T15" fmla="*/ 742 h 1530"/>
                <a:gd name="T16" fmla="*/ 1159 w 1341"/>
                <a:gd name="T17" fmla="*/ 531 h 1530"/>
                <a:gd name="T18" fmla="*/ 1255 w 1341"/>
                <a:gd name="T19" fmla="*/ 275 h 1530"/>
                <a:gd name="T20" fmla="*/ 1341 w 1341"/>
                <a:gd name="T21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1" h="1530">
                  <a:moveTo>
                    <a:pt x="0" y="1530"/>
                  </a:moveTo>
                  <a:cubicBezTo>
                    <a:pt x="24" y="1528"/>
                    <a:pt x="92" y="1526"/>
                    <a:pt x="141" y="1517"/>
                  </a:cubicBezTo>
                  <a:cubicBezTo>
                    <a:pt x="190" y="1508"/>
                    <a:pt x="239" y="1499"/>
                    <a:pt x="295" y="1478"/>
                  </a:cubicBezTo>
                  <a:cubicBezTo>
                    <a:pt x="351" y="1457"/>
                    <a:pt x="423" y="1422"/>
                    <a:pt x="477" y="1392"/>
                  </a:cubicBezTo>
                  <a:cubicBezTo>
                    <a:pt x="531" y="1362"/>
                    <a:pt x="568" y="1341"/>
                    <a:pt x="621" y="1296"/>
                  </a:cubicBezTo>
                  <a:cubicBezTo>
                    <a:pt x="674" y="1251"/>
                    <a:pt x="746" y="1176"/>
                    <a:pt x="794" y="1120"/>
                  </a:cubicBezTo>
                  <a:cubicBezTo>
                    <a:pt x="842" y="1064"/>
                    <a:pt x="866" y="1023"/>
                    <a:pt x="909" y="960"/>
                  </a:cubicBezTo>
                  <a:cubicBezTo>
                    <a:pt x="952" y="897"/>
                    <a:pt x="1008" y="813"/>
                    <a:pt x="1050" y="742"/>
                  </a:cubicBezTo>
                  <a:cubicBezTo>
                    <a:pt x="1092" y="671"/>
                    <a:pt x="1125" y="609"/>
                    <a:pt x="1159" y="531"/>
                  </a:cubicBezTo>
                  <a:cubicBezTo>
                    <a:pt x="1193" y="453"/>
                    <a:pt x="1225" y="363"/>
                    <a:pt x="1255" y="275"/>
                  </a:cubicBezTo>
                  <a:cubicBezTo>
                    <a:pt x="1285" y="187"/>
                    <a:pt x="1323" y="57"/>
                    <a:pt x="1341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700" name="Text Box 52"/>
            <p:cNvSpPr txBox="1">
              <a:spLocks noChangeArrowheads="1"/>
            </p:cNvSpPr>
            <p:nvPr/>
          </p:nvSpPr>
          <p:spPr bwMode="auto">
            <a:xfrm>
              <a:off x="4826" y="3208"/>
              <a:ext cx="28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11701" name="Text Box 53"/>
            <p:cNvSpPr txBox="1">
              <a:spLocks noChangeArrowheads="1"/>
            </p:cNvSpPr>
            <p:nvPr/>
          </p:nvSpPr>
          <p:spPr bwMode="auto">
            <a:xfrm>
              <a:off x="3218" y="2104"/>
              <a:ext cx="16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11702" name="Text Box 54"/>
            <p:cNvSpPr txBox="1">
              <a:spLocks noChangeArrowheads="1"/>
            </p:cNvSpPr>
            <p:nvPr/>
          </p:nvSpPr>
          <p:spPr bwMode="auto">
            <a:xfrm>
              <a:off x="3016" y="347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 sz="28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O</a:t>
              </a:r>
              <a:endParaRPr lang="en-US" altLang="zh-CN" sz="28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11703" name="Object 55"/>
          <p:cNvGraphicFramePr>
            <a:graphicFrameLocks noChangeAspect="1"/>
          </p:cNvGraphicFramePr>
          <p:nvPr/>
        </p:nvGraphicFramePr>
        <p:xfrm>
          <a:off x="4594225" y="3300413"/>
          <a:ext cx="533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13" name="公式" r:id="rId3" imgW="228600" imgH="444240" progId="Equation.3">
                  <p:embed/>
                </p:oleObj>
              </mc:Choice>
              <mc:Fallback>
                <p:oleObj name="公式" r:id="rId3" imgW="228600" imgH="4442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3300413"/>
                        <a:ext cx="5334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05" name="Oval 57"/>
          <p:cNvSpPr>
            <a:spLocks noChangeArrowheads="1"/>
          </p:cNvSpPr>
          <p:nvPr/>
        </p:nvSpPr>
        <p:spPr bwMode="auto">
          <a:xfrm>
            <a:off x="6042025" y="4651375"/>
            <a:ext cx="92075" cy="936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706" name="AutoShape 58"/>
          <p:cNvSpPr>
            <a:spLocks noChangeArrowheads="1"/>
          </p:cNvSpPr>
          <p:nvPr/>
        </p:nvSpPr>
        <p:spPr bwMode="auto">
          <a:xfrm>
            <a:off x="7123113" y="4175125"/>
            <a:ext cx="1130300" cy="457200"/>
          </a:xfrm>
          <a:prstGeom prst="wedgeRoundRectCallout">
            <a:avLst>
              <a:gd name="adj1" fmla="val -93963"/>
              <a:gd name="adj2" fmla="val 153125"/>
              <a:gd name="adj3" fmla="val 16667"/>
            </a:avLst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负载线</a:t>
            </a:r>
          </a:p>
        </p:txBody>
      </p:sp>
      <p:sp>
        <p:nvSpPr>
          <p:cNvPr id="411707" name="Oval 59"/>
          <p:cNvSpPr>
            <a:spLocks noChangeArrowheads="1"/>
          </p:cNvSpPr>
          <p:nvPr/>
        </p:nvSpPr>
        <p:spPr bwMode="auto">
          <a:xfrm>
            <a:off x="5064125" y="3875088"/>
            <a:ext cx="92075" cy="936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708" name="Oval 60"/>
          <p:cNvSpPr>
            <a:spLocks noChangeArrowheads="1"/>
          </p:cNvSpPr>
          <p:nvPr/>
        </p:nvSpPr>
        <p:spPr bwMode="auto">
          <a:xfrm>
            <a:off x="7334250" y="5629275"/>
            <a:ext cx="92075" cy="936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711" name="AutoShape 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712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713" name="AutoShape 6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4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utoUpdateAnimBg="0"/>
      <p:bldP spid="411653" grpId="0" animBg="1" autoUpdateAnimBg="0"/>
      <p:bldP spid="411654" grpId="0" autoUpdateAnimBg="0"/>
      <p:bldP spid="411655" grpId="0" autoUpdateAnimBg="0"/>
      <p:bldP spid="411685" grpId="0" autoUpdateAnimBg="0"/>
      <p:bldP spid="411686" grpId="0" autoUpdateAnimBg="0"/>
      <p:bldP spid="411687" grpId="0" autoUpdateAnimBg="0"/>
      <p:bldP spid="411689" grpId="0" autoUpdateAnimBg="0"/>
      <p:bldP spid="411690" grpId="0" autoUpdateAnimBg="0"/>
      <p:bldP spid="411691" grpId="0" autoUpdateAnimBg="0"/>
      <p:bldP spid="411695" grpId="0" autoUpdateAnimBg="0"/>
      <p:bldP spid="411706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62100"/>
            <a:ext cx="3810000" cy="1143000"/>
          </a:xfrm>
        </p:spPr>
        <p:txBody>
          <a:bodyPr/>
          <a:lstStyle/>
          <a:p>
            <a:r>
              <a:rPr lang="zh-CN" altLang="en-US" sz="6500" b="1" dirty="0">
                <a:solidFill>
                  <a:schemeClr val="bg2"/>
                </a:solidFill>
                <a:ea typeface="微软雅黑" panose="020B0503020204020204" pitchFamily="34" charset="-122"/>
              </a:rPr>
              <a:t>本章结束</a:t>
            </a:r>
          </a:p>
        </p:txBody>
      </p:sp>
      <p:sp>
        <p:nvSpPr>
          <p:cNvPr id="440323" name="AutoShape 3">
            <a:hlinkClick r:id="rId2" action="ppaction://hlinkpres?slideindex=1&amp;slidetitle=1. 幻灯片 1" highlightClick="1"/>
          </p:cNvPr>
          <p:cNvSpPr>
            <a:spLocks noChangeArrowheads="1"/>
          </p:cNvSpPr>
          <p:nvPr/>
        </p:nvSpPr>
        <p:spPr bwMode="auto">
          <a:xfrm>
            <a:off x="2492375" y="2819400"/>
            <a:ext cx="2008188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下一章</a:t>
            </a:r>
          </a:p>
        </p:txBody>
      </p:sp>
      <p:sp>
        <p:nvSpPr>
          <p:cNvPr id="440324" name="AutoShape 4">
            <a:hlinkClick r:id="rId3" action="ppaction://hlinkpres?slideindex=6&amp;slidetitle=电工技术课程内容  " highlightClick="1"/>
          </p:cNvPr>
          <p:cNvSpPr>
            <a:spLocks noChangeArrowheads="1"/>
          </p:cNvSpPr>
          <p:nvPr/>
        </p:nvSpPr>
        <p:spPr bwMode="auto">
          <a:xfrm>
            <a:off x="4648200" y="2819400"/>
            <a:ext cx="2084388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总目录</a:t>
            </a:r>
          </a:p>
        </p:txBody>
      </p:sp>
      <p:sp>
        <p:nvSpPr>
          <p:cNvPr id="440326" name="AutoShape 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3563938" y="3657600"/>
            <a:ext cx="1914525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结束放映</a:t>
            </a:r>
          </a:p>
        </p:txBody>
      </p:sp>
      <p:sp>
        <p:nvSpPr>
          <p:cNvPr id="44032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2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2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4"/>
          <p:cNvSpPr txBox="1">
            <a:spLocks noChangeArrowheads="1"/>
          </p:cNvSpPr>
          <p:nvPr/>
        </p:nvSpPr>
        <p:spPr bwMode="auto">
          <a:xfrm>
            <a:off x="755650" y="3429000"/>
            <a:ext cx="25193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dirty="0">
                <a:solidFill>
                  <a:srgbClr val="CC0000"/>
                </a:solidFill>
                <a:ea typeface="微软雅黑" panose="020B0503020204020204" pitchFamily="34" charset="-122"/>
              </a:rPr>
              <a:t>复杂电路求法：</a:t>
            </a:r>
            <a:endParaRPr lang="zh-CN" altLang="en-US" sz="2600" dirty="0">
              <a:ea typeface="微软雅黑" panose="020B0503020204020204" pitchFamily="34" charset="-122"/>
            </a:endParaRPr>
          </a:p>
        </p:txBody>
      </p:sp>
      <p:sp>
        <p:nvSpPr>
          <p:cNvPr id="128003" name="Text Box 5"/>
          <p:cNvSpPr txBox="1">
            <a:spLocks noChangeArrowheads="1"/>
          </p:cNvSpPr>
          <p:nvPr/>
        </p:nvSpPr>
        <p:spPr bwMode="auto">
          <a:xfrm flipH="1">
            <a:off x="431800" y="34686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0" dirty="0">
              <a:ea typeface="微软雅黑" panose="020B0503020204020204" pitchFamily="34" charset="-122"/>
            </a:endParaRPr>
          </a:p>
        </p:txBody>
      </p:sp>
      <p:sp>
        <p:nvSpPr>
          <p:cNvPr id="128028" name="WordArt 28"/>
          <p:cNvSpPr>
            <a:spLocks noChangeArrowheads="1" noChangeShapeType="1" noTextEdit="1"/>
          </p:cNvSpPr>
          <p:nvPr/>
        </p:nvSpPr>
        <p:spPr bwMode="auto">
          <a:xfrm flipV="1">
            <a:off x="2700338" y="1557338"/>
            <a:ext cx="4248150" cy="7191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Bottom">
                <a:rot lat="1800000" lon="900000" rev="0"/>
              </a:camera>
              <a:lightRig rig="legacyFlat3" dir="t"/>
            </a:scene3d>
            <a:sp3d extrusionH="430200" prstMaterial="legacyMatte">
              <a:extrusionClr>
                <a:srgbClr val="003870"/>
              </a:extrusionClr>
              <a:contourClr>
                <a:srgbClr val="FF3399"/>
              </a:contourClr>
            </a:sp3d>
          </a:bodyPr>
          <a:lstStyle/>
          <a:p>
            <a:r>
              <a:rPr lang="zh-CN" altLang="en-US" sz="3600" kern="10" spc="720" dirty="0">
                <a:gradFill rotWithShape="0">
                  <a:gsLst>
                    <a:gs pos="0">
                      <a:srgbClr val="FFCCCC"/>
                    </a:gs>
                    <a:gs pos="100000">
                      <a:srgbClr val="FF3399"/>
                    </a:gs>
                  </a:gsLst>
                  <a:lin ang="2700000" scaled="1"/>
                </a:gradFill>
                <a:latin typeface="微软雅黑" panose="020B0503020204020204" pitchFamily="34" charset="-122"/>
              </a:rPr>
              <a:t>复杂电路求法</a:t>
            </a:r>
          </a:p>
        </p:txBody>
      </p:sp>
      <p:grpSp>
        <p:nvGrpSpPr>
          <p:cNvPr id="128029" name="Group 29"/>
          <p:cNvGrpSpPr>
            <a:grpSpLocks/>
          </p:cNvGrpSpPr>
          <p:nvPr/>
        </p:nvGrpSpPr>
        <p:grpSpPr bwMode="auto">
          <a:xfrm>
            <a:off x="161925" y="476250"/>
            <a:ext cx="8982075" cy="1944688"/>
            <a:chOff x="-2835" y="2523"/>
            <a:chExt cx="5658" cy="1225"/>
          </a:xfrm>
        </p:grpSpPr>
        <p:sp>
          <p:nvSpPr>
            <p:cNvPr id="11" name="底1"/>
            <p:cNvSpPr/>
            <p:nvPr/>
          </p:nvSpPr>
          <p:spPr>
            <a:xfrm>
              <a:off x="-2829" y="2538"/>
              <a:ext cx="5633" cy="1198"/>
            </a:xfrm>
            <a:prstGeom prst="trapezoid">
              <a:avLst>
                <a:gd name="adj" fmla="val 119170"/>
              </a:avLst>
            </a:prstGeom>
            <a:gradFill flip="none" rotWithShape="1">
              <a:gsLst>
                <a:gs pos="75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 b="0"/>
            </a:p>
          </p:txBody>
        </p:sp>
        <p:sp>
          <p:nvSpPr>
            <p:cNvPr id="2" name="底1"/>
            <p:cNvSpPr/>
            <p:nvPr/>
          </p:nvSpPr>
          <p:spPr>
            <a:xfrm>
              <a:off x="-2818" y="2538"/>
              <a:ext cx="5633" cy="1198"/>
            </a:xfrm>
            <a:prstGeom prst="trapezoid">
              <a:avLst>
                <a:gd name="adj" fmla="val 119170"/>
              </a:avLst>
            </a:prstGeom>
            <a:gradFill flip="none" rotWithShape="1">
              <a:gsLst>
                <a:gs pos="75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400" b="0"/>
            </a:p>
          </p:txBody>
        </p:sp>
      </p:grpSp>
      <p:sp>
        <p:nvSpPr>
          <p:cNvPr id="128036" name="WordArt 36"/>
          <p:cNvSpPr>
            <a:spLocks noChangeArrowheads="1" noChangeShapeType="1" noTextEdit="1"/>
          </p:cNvSpPr>
          <p:nvPr/>
        </p:nvSpPr>
        <p:spPr bwMode="auto">
          <a:xfrm>
            <a:off x="2700338" y="765175"/>
            <a:ext cx="4248150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Bottom">
                <a:rot lat="1800000" lon="900000" rev="0"/>
              </a:camera>
              <a:lightRig rig="legacyFlat3" dir="t"/>
            </a:scene3d>
            <a:sp3d extrusionH="430200" prstMaterial="legacyMatte">
              <a:extrusionClr>
                <a:srgbClr val="003870"/>
              </a:extrusionClr>
              <a:contourClr>
                <a:srgbClr val="FF3399"/>
              </a:contourClr>
            </a:sp3d>
          </a:bodyPr>
          <a:lstStyle/>
          <a:p>
            <a:r>
              <a:rPr lang="zh-CN" altLang="en-US" sz="3600" kern="10" spc="720" dirty="0">
                <a:gradFill rotWithShape="0">
                  <a:gsLst>
                    <a:gs pos="0">
                      <a:srgbClr val="FFCCCC"/>
                    </a:gs>
                    <a:gs pos="100000">
                      <a:srgbClr val="FF3399"/>
                    </a:gs>
                  </a:gsLst>
                  <a:lin ang="2700000" scaled="1"/>
                </a:gradFill>
                <a:latin typeface="微软雅黑" panose="020B0503020204020204" pitchFamily="34" charset="-122"/>
              </a:rPr>
              <a:t>复杂电路求法</a:t>
            </a:r>
          </a:p>
        </p:txBody>
      </p:sp>
      <p:sp>
        <p:nvSpPr>
          <p:cNvPr id="128048" name="AutoShape 48"/>
          <p:cNvSpPr>
            <a:spLocks/>
          </p:cNvSpPr>
          <p:nvPr/>
        </p:nvSpPr>
        <p:spPr bwMode="auto">
          <a:xfrm>
            <a:off x="3563938" y="2708275"/>
            <a:ext cx="615431" cy="2952974"/>
          </a:xfrm>
          <a:prstGeom prst="leftBrace">
            <a:avLst>
              <a:gd name="adj1" fmla="val 34595"/>
              <a:gd name="adj2" fmla="val 50000"/>
            </a:avLst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8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49" name="Text Box 4"/>
          <p:cNvSpPr txBox="1">
            <a:spLocks noChangeArrowheads="1"/>
          </p:cNvSpPr>
          <p:nvPr/>
        </p:nvSpPr>
        <p:spPr bwMode="auto">
          <a:xfrm>
            <a:off x="4179369" y="3248980"/>
            <a:ext cx="2016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dirty="0">
                <a:solidFill>
                  <a:srgbClr val="3333FF"/>
                </a:solidFill>
                <a:ea typeface="微软雅黑" panose="020B0503020204020204" pitchFamily="34" charset="-122"/>
              </a:rPr>
              <a:t>支路电流法</a:t>
            </a:r>
          </a:p>
        </p:txBody>
      </p:sp>
      <p:sp>
        <p:nvSpPr>
          <p:cNvPr id="128052" name="Text Box 4"/>
          <p:cNvSpPr txBox="1">
            <a:spLocks noChangeArrowheads="1"/>
          </p:cNvSpPr>
          <p:nvPr/>
        </p:nvSpPr>
        <p:spPr bwMode="auto">
          <a:xfrm>
            <a:off x="4179369" y="2564904"/>
            <a:ext cx="3024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dirty="0">
                <a:solidFill>
                  <a:srgbClr val="3333FF"/>
                </a:solidFill>
                <a:ea typeface="微软雅黑" panose="020B0503020204020204" pitchFamily="34" charset="-122"/>
              </a:rPr>
              <a:t>电压源电流源互换</a:t>
            </a:r>
          </a:p>
        </p:txBody>
      </p:sp>
      <p:sp>
        <p:nvSpPr>
          <p:cNvPr id="128053" name="Text Box 4"/>
          <p:cNvSpPr txBox="1">
            <a:spLocks noChangeArrowheads="1"/>
          </p:cNvSpPr>
          <p:nvPr/>
        </p:nvSpPr>
        <p:spPr bwMode="auto">
          <a:xfrm>
            <a:off x="4179369" y="4617132"/>
            <a:ext cx="2016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dirty="0">
                <a:solidFill>
                  <a:srgbClr val="3333FF"/>
                </a:solidFill>
                <a:ea typeface="微软雅黑" panose="020B0503020204020204" pitchFamily="34" charset="-122"/>
              </a:rPr>
              <a:t>叠加原理</a:t>
            </a:r>
          </a:p>
        </p:txBody>
      </p:sp>
      <p:sp>
        <p:nvSpPr>
          <p:cNvPr id="128054" name="Text Box 4"/>
          <p:cNvSpPr txBox="1">
            <a:spLocks noChangeArrowheads="1"/>
          </p:cNvSpPr>
          <p:nvPr/>
        </p:nvSpPr>
        <p:spPr bwMode="auto">
          <a:xfrm>
            <a:off x="4179369" y="5301208"/>
            <a:ext cx="35609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dirty="0">
                <a:solidFill>
                  <a:srgbClr val="3333FF"/>
                </a:solidFill>
                <a:ea typeface="微软雅黑" panose="020B0503020204020204" pitchFamily="34" charset="-122"/>
              </a:rPr>
              <a:t>戴维宁定理</a:t>
            </a:r>
            <a:r>
              <a:rPr lang="en-US" altLang="zh-CN" sz="2600" dirty="0">
                <a:solidFill>
                  <a:srgbClr val="3333FF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3333FF"/>
                </a:solidFill>
                <a:ea typeface="微软雅黑" panose="020B0503020204020204" pitchFamily="34" charset="-122"/>
              </a:rPr>
              <a:t>诺顿定理</a:t>
            </a:r>
          </a:p>
        </p:txBody>
      </p:sp>
      <p:sp>
        <p:nvSpPr>
          <p:cNvPr id="128059" name="Rectangle 5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51725" y="0"/>
            <a:ext cx="1692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179369" y="3933056"/>
            <a:ext cx="2016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dirty="0">
                <a:solidFill>
                  <a:srgbClr val="3333FF"/>
                </a:solidFill>
                <a:ea typeface="微软雅黑" panose="020B0503020204020204" pitchFamily="34" charset="-122"/>
              </a:rPr>
              <a:t>结点电压法</a:t>
            </a:r>
          </a:p>
        </p:txBody>
      </p:sp>
    </p:spTree>
    <p:extLst>
      <p:ext uri="{BB962C8B-B14F-4D97-AF65-F5344CB8AC3E}">
        <p14:creationId xmlns:p14="http://schemas.microsoft.com/office/powerpoint/2010/main" val="23476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572915" y="4359669"/>
            <a:ext cx="1580692" cy="2338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7710" y="1552110"/>
            <a:ext cx="1500187" cy="23380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243" name="Text Box 14"/>
          <p:cNvSpPr txBox="1">
            <a:spLocks noChangeArrowheads="1"/>
          </p:cNvSpPr>
          <p:nvPr/>
        </p:nvSpPr>
        <p:spPr bwMode="auto">
          <a:xfrm>
            <a:off x="514350" y="548680"/>
            <a:ext cx="6865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dirty="0">
                <a:ea typeface="微软雅黑" panose="020B0503020204020204" pitchFamily="34" charset="-122"/>
              </a:rPr>
              <a:t>电源可以用两种模型来表示，</a:t>
            </a:r>
            <a:r>
              <a:rPr lang="zh-CN" altLang="en-US" sz="2600" dirty="0">
                <a:solidFill>
                  <a:srgbClr val="7030A0"/>
                </a:solidFill>
                <a:ea typeface="微软雅黑" panose="020B0503020204020204" pitchFamily="34" charset="-122"/>
              </a:rPr>
              <a:t>电压源</a:t>
            </a:r>
            <a:r>
              <a:rPr lang="en-US" altLang="zh-CN" sz="2600" dirty="0"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7030A0"/>
                </a:solidFill>
                <a:ea typeface="微软雅黑" panose="020B0503020204020204" pitchFamily="34" charset="-122"/>
              </a:rPr>
              <a:t>电流源</a:t>
            </a:r>
            <a:r>
              <a:rPr lang="zh-CN" altLang="en-US" sz="2600" dirty="0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8244" name="Text Box 15"/>
          <p:cNvSpPr txBox="1">
            <a:spLocks noChangeArrowheads="1"/>
          </p:cNvSpPr>
          <p:nvPr/>
        </p:nvSpPr>
        <p:spPr bwMode="auto">
          <a:xfrm>
            <a:off x="35496" y="1957338"/>
            <a:ext cx="56038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7030A0"/>
                </a:solidFill>
                <a:ea typeface="黑体" panose="02010609060101010101" pitchFamily="49" charset="-122"/>
              </a:rPr>
              <a:t>电压源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3851920" y="2513112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i="1" dirty="0">
                <a:solidFill>
                  <a:srgbClr val="FF0000"/>
                </a:solidFill>
                <a:ea typeface="隶书" panose="02010509060101010101" pitchFamily="49" charset="-122"/>
              </a:rPr>
              <a:t>U</a:t>
            </a:r>
            <a:r>
              <a:rPr lang="en-US" altLang="zh-CN" sz="2400" i="1" dirty="0"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</a:rPr>
              <a:t>= </a:t>
            </a:r>
            <a:r>
              <a:rPr lang="en-US" altLang="zh-CN" sz="2400" i="1" dirty="0">
                <a:ea typeface="隶书" panose="02010509060101010101" pitchFamily="49" charset="-122"/>
              </a:rPr>
              <a:t>E – </a:t>
            </a:r>
            <a:r>
              <a:rPr lang="en-US" altLang="zh-CN" sz="24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400" i="1" dirty="0">
                <a:ea typeface="隶书" panose="02010509060101010101" pitchFamily="49" charset="-122"/>
              </a:rPr>
              <a:t>R</a:t>
            </a:r>
            <a:r>
              <a:rPr lang="en-US" altLang="zh-CN" sz="2400" baseline="-25000" dirty="0">
                <a:ea typeface="隶书" panose="02010509060101010101" pitchFamily="49" charset="-122"/>
              </a:rPr>
              <a:t>0</a:t>
            </a:r>
          </a:p>
        </p:txBody>
      </p:sp>
      <p:grpSp>
        <p:nvGrpSpPr>
          <p:cNvPr id="49180" name="Group 28"/>
          <p:cNvGrpSpPr>
            <a:grpSpLocks/>
          </p:cNvGrpSpPr>
          <p:nvPr/>
        </p:nvGrpSpPr>
        <p:grpSpPr bwMode="auto">
          <a:xfrm>
            <a:off x="827584" y="1264146"/>
            <a:ext cx="2441575" cy="3028950"/>
            <a:chOff x="10" y="19"/>
            <a:chExt cx="1538" cy="1908"/>
          </a:xfrm>
        </p:grpSpPr>
        <p:sp>
          <p:nvSpPr>
            <p:cNvPr id="138247" name="Text Box 29"/>
            <p:cNvSpPr txBox="1">
              <a:spLocks noChangeArrowheads="1"/>
            </p:cNvSpPr>
            <p:nvPr/>
          </p:nvSpPr>
          <p:spPr bwMode="auto">
            <a:xfrm>
              <a:off x="1164" y="43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138248" name="Text Box 30"/>
            <p:cNvSpPr txBox="1">
              <a:spLocks noChangeArrowheads="1"/>
            </p:cNvSpPr>
            <p:nvPr/>
          </p:nvSpPr>
          <p:spPr bwMode="auto">
            <a:xfrm>
              <a:off x="872" y="163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38249" name="Line 31"/>
            <p:cNvSpPr>
              <a:spLocks noChangeShapeType="1"/>
            </p:cNvSpPr>
            <p:nvPr/>
          </p:nvSpPr>
          <p:spPr bwMode="auto">
            <a:xfrm rot="5400000">
              <a:off x="1200" y="588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0" name="Text Box 32"/>
            <p:cNvSpPr txBox="1">
              <a:spLocks noChangeArrowheads="1"/>
            </p:cNvSpPr>
            <p:nvPr/>
          </p:nvSpPr>
          <p:spPr bwMode="auto">
            <a:xfrm>
              <a:off x="10" y="56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E</a:t>
              </a:r>
            </a:p>
          </p:txBody>
        </p:sp>
        <p:sp>
          <p:nvSpPr>
            <p:cNvPr id="138251" name="Text Box 33"/>
            <p:cNvSpPr txBox="1">
              <a:spLocks noChangeArrowheads="1"/>
            </p:cNvSpPr>
            <p:nvPr/>
          </p:nvSpPr>
          <p:spPr bwMode="auto">
            <a:xfrm>
              <a:off x="755" y="81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U</a:t>
              </a:r>
              <a:endPara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252" name="Text Box 34"/>
            <p:cNvSpPr txBox="1">
              <a:spLocks noChangeArrowheads="1"/>
            </p:cNvSpPr>
            <p:nvPr/>
          </p:nvSpPr>
          <p:spPr bwMode="auto">
            <a:xfrm>
              <a:off x="83" y="10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0</a:t>
              </a:r>
              <a:endParaRPr lang="en-US" altLang="zh-CN" sz="2400" i="1" dirty="0">
                <a:ea typeface="隶书" panose="02010509060101010101" pitchFamily="49" charset="-122"/>
              </a:endParaRPr>
            </a:p>
          </p:txBody>
        </p:sp>
        <p:sp>
          <p:nvSpPr>
            <p:cNvPr id="138253" name="Text Box 35"/>
            <p:cNvSpPr txBox="1">
              <a:spLocks noChangeArrowheads="1"/>
            </p:cNvSpPr>
            <p:nvPr/>
          </p:nvSpPr>
          <p:spPr bwMode="auto">
            <a:xfrm>
              <a:off x="1120" y="823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L</a:t>
              </a:r>
            </a:p>
          </p:txBody>
        </p:sp>
        <p:sp>
          <p:nvSpPr>
            <p:cNvPr id="138254" name="Text Box 36"/>
            <p:cNvSpPr txBox="1">
              <a:spLocks noChangeArrowheads="1"/>
            </p:cNvSpPr>
            <p:nvPr/>
          </p:nvSpPr>
          <p:spPr bwMode="auto">
            <a:xfrm>
              <a:off x="785" y="29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38255" name="Text Box 37"/>
            <p:cNvSpPr txBox="1">
              <a:spLocks noChangeArrowheads="1"/>
            </p:cNvSpPr>
            <p:nvPr/>
          </p:nvSpPr>
          <p:spPr bwMode="auto">
            <a:xfrm>
              <a:off x="752" y="120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38256" name="Text Box 38"/>
            <p:cNvSpPr txBox="1">
              <a:spLocks noChangeArrowheads="1"/>
            </p:cNvSpPr>
            <p:nvPr/>
          </p:nvSpPr>
          <p:spPr bwMode="auto">
            <a:xfrm>
              <a:off x="153" y="34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6600FF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38257" name="Text Box 39"/>
            <p:cNvSpPr txBox="1">
              <a:spLocks noChangeArrowheads="1"/>
            </p:cNvSpPr>
            <p:nvPr/>
          </p:nvSpPr>
          <p:spPr bwMode="auto">
            <a:xfrm>
              <a:off x="152" y="6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6600FF"/>
                  </a:solidFill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38258" name="Oval 40"/>
            <p:cNvSpPr>
              <a:spLocks noChangeArrowheads="1"/>
            </p:cNvSpPr>
            <p:nvPr/>
          </p:nvSpPr>
          <p:spPr bwMode="auto">
            <a:xfrm>
              <a:off x="288" y="57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59" name="Rectangle 41"/>
            <p:cNvSpPr>
              <a:spLocks noChangeArrowheads="1"/>
            </p:cNvSpPr>
            <p:nvPr/>
          </p:nvSpPr>
          <p:spPr bwMode="auto">
            <a:xfrm>
              <a:off x="432" y="324"/>
              <a:ext cx="1056" cy="12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0" name="Rectangle 42"/>
            <p:cNvSpPr>
              <a:spLocks noChangeArrowheads="1"/>
            </p:cNvSpPr>
            <p:nvPr/>
          </p:nvSpPr>
          <p:spPr bwMode="auto">
            <a:xfrm rot="-5400000">
              <a:off x="264" y="1172"/>
              <a:ext cx="336" cy="96"/>
            </a:xfrm>
            <a:prstGeom prst="rect">
              <a:avLst/>
            </a:prstGeom>
            <a:solidFill>
              <a:srgbClr val="FFFFF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1" name="Rectangle 43"/>
            <p:cNvSpPr>
              <a:spLocks noChangeArrowheads="1"/>
            </p:cNvSpPr>
            <p:nvPr/>
          </p:nvSpPr>
          <p:spPr bwMode="auto">
            <a:xfrm rot="-5400000">
              <a:off x="1332" y="953"/>
              <a:ext cx="336" cy="96"/>
            </a:xfrm>
            <a:prstGeom prst="rect">
              <a:avLst/>
            </a:prstGeom>
            <a:solidFill>
              <a:srgbClr val="FFFFF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2" name="Oval 44"/>
            <p:cNvSpPr>
              <a:spLocks noChangeArrowheads="1"/>
            </p:cNvSpPr>
            <p:nvPr/>
          </p:nvSpPr>
          <p:spPr bwMode="auto">
            <a:xfrm>
              <a:off x="876" y="305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3" name="Oval 45"/>
            <p:cNvSpPr>
              <a:spLocks noChangeArrowheads="1"/>
            </p:cNvSpPr>
            <p:nvPr/>
          </p:nvSpPr>
          <p:spPr bwMode="auto">
            <a:xfrm>
              <a:off x="864" y="1596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4" name="Text Box 46"/>
            <p:cNvSpPr txBox="1">
              <a:spLocks noChangeArrowheads="1"/>
            </p:cNvSpPr>
            <p:nvPr/>
          </p:nvSpPr>
          <p:spPr bwMode="auto">
            <a:xfrm>
              <a:off x="848" y="1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265" name="Group 25"/>
          <p:cNvGrpSpPr>
            <a:grpSpLocks/>
          </p:cNvGrpSpPr>
          <p:nvPr/>
        </p:nvGrpSpPr>
        <p:grpSpPr bwMode="auto">
          <a:xfrm>
            <a:off x="531639" y="4462010"/>
            <a:ext cx="2816225" cy="2133600"/>
            <a:chOff x="2789" y="2795"/>
            <a:chExt cx="1774" cy="1344"/>
          </a:xfrm>
        </p:grpSpPr>
        <p:sp>
          <p:nvSpPr>
            <p:cNvPr id="138266" name="Rectangle 59"/>
            <p:cNvSpPr>
              <a:spLocks noChangeArrowheads="1"/>
            </p:cNvSpPr>
            <p:nvPr/>
          </p:nvSpPr>
          <p:spPr bwMode="auto">
            <a:xfrm>
              <a:off x="3107" y="2822"/>
              <a:ext cx="1392" cy="12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67" name="Text Box 44"/>
            <p:cNvSpPr txBox="1">
              <a:spLocks noChangeArrowheads="1"/>
            </p:cNvSpPr>
            <p:nvPr/>
          </p:nvSpPr>
          <p:spPr bwMode="auto">
            <a:xfrm>
              <a:off x="3294" y="33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0</a:t>
              </a:r>
              <a:endParaRPr lang="en-US" altLang="zh-CN" sz="2400" i="1" dirty="0">
                <a:ea typeface="隶书" panose="02010509060101010101" pitchFamily="49" charset="-122"/>
              </a:endParaRPr>
            </a:p>
          </p:txBody>
        </p:sp>
        <p:sp>
          <p:nvSpPr>
            <p:cNvPr id="138268" name="Line 46"/>
            <p:cNvSpPr>
              <a:spLocks noChangeShapeType="1"/>
            </p:cNvSpPr>
            <p:nvPr/>
          </p:nvSpPr>
          <p:spPr bwMode="auto">
            <a:xfrm>
              <a:off x="3658" y="2829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269" name="Text Box 47"/>
            <p:cNvSpPr txBox="1">
              <a:spLocks noChangeArrowheads="1"/>
            </p:cNvSpPr>
            <p:nvPr/>
          </p:nvSpPr>
          <p:spPr bwMode="auto">
            <a:xfrm>
              <a:off x="4231" y="2942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</a:p>
          </p:txBody>
        </p:sp>
        <p:sp>
          <p:nvSpPr>
            <p:cNvPr id="138270" name="Text Box 48"/>
            <p:cNvSpPr txBox="1">
              <a:spLocks noChangeArrowheads="1"/>
            </p:cNvSpPr>
            <p:nvPr/>
          </p:nvSpPr>
          <p:spPr bwMode="auto">
            <a:xfrm>
              <a:off x="3787" y="337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U</a:t>
              </a:r>
            </a:p>
          </p:txBody>
        </p:sp>
        <p:sp>
          <p:nvSpPr>
            <p:cNvPr id="138271" name="Text Box 49"/>
            <p:cNvSpPr txBox="1">
              <a:spLocks noChangeArrowheads="1"/>
            </p:cNvSpPr>
            <p:nvPr/>
          </p:nvSpPr>
          <p:spPr bwMode="auto">
            <a:xfrm>
              <a:off x="4150" y="324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L</a:t>
              </a:r>
              <a:endParaRPr lang="en-US" altLang="zh-CN" sz="2400" i="1">
                <a:ea typeface="隶书" panose="02010509060101010101" pitchFamily="49" charset="-122"/>
              </a:endParaRPr>
            </a:p>
          </p:txBody>
        </p:sp>
        <p:sp>
          <p:nvSpPr>
            <p:cNvPr id="138272" name="Text Box 50"/>
            <p:cNvSpPr txBox="1">
              <a:spLocks noChangeArrowheads="1"/>
            </p:cNvSpPr>
            <p:nvPr/>
          </p:nvSpPr>
          <p:spPr bwMode="auto">
            <a:xfrm>
              <a:off x="3801" y="28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38273" name="Text Box 51"/>
            <p:cNvSpPr txBox="1">
              <a:spLocks noChangeArrowheads="1"/>
            </p:cNvSpPr>
            <p:nvPr/>
          </p:nvSpPr>
          <p:spPr bwMode="auto">
            <a:xfrm>
              <a:off x="3807" y="3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38274" name="Text Box 52"/>
            <p:cNvSpPr txBox="1">
              <a:spLocks noChangeArrowheads="1"/>
            </p:cNvSpPr>
            <p:nvPr/>
          </p:nvSpPr>
          <p:spPr bwMode="auto">
            <a:xfrm>
              <a:off x="2789" y="3003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ea typeface="隶书" panose="02010509060101010101" pitchFamily="49" charset="-122"/>
                </a:rPr>
                <a:t>I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S</a:t>
              </a:r>
              <a:endParaRPr lang="en-US" altLang="zh-CN" sz="2400" i="1">
                <a:ea typeface="隶书" panose="02010509060101010101" pitchFamily="49" charset="-122"/>
              </a:endParaRPr>
            </a:p>
          </p:txBody>
        </p:sp>
        <p:sp>
          <p:nvSpPr>
            <p:cNvPr id="138276" name="Line 56"/>
            <p:cNvSpPr>
              <a:spLocks noChangeShapeType="1"/>
            </p:cNvSpPr>
            <p:nvPr/>
          </p:nvSpPr>
          <p:spPr bwMode="auto">
            <a:xfrm rot="16200000" flipV="1">
              <a:off x="2965" y="3190"/>
              <a:ext cx="284" cy="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277" name="Line 57"/>
            <p:cNvSpPr>
              <a:spLocks noChangeShapeType="1"/>
            </p:cNvSpPr>
            <p:nvPr/>
          </p:nvSpPr>
          <p:spPr bwMode="auto">
            <a:xfrm rot="5400000">
              <a:off x="3365" y="3086"/>
              <a:ext cx="384" cy="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278" name="Line 58"/>
            <p:cNvSpPr>
              <a:spLocks noChangeShapeType="1"/>
            </p:cNvSpPr>
            <p:nvPr/>
          </p:nvSpPr>
          <p:spPr bwMode="auto">
            <a:xfrm rot="10800000" flipH="1" flipV="1">
              <a:off x="4422" y="2912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38279" name="Group 60"/>
            <p:cNvGrpSpPr>
              <a:grpSpLocks/>
            </p:cNvGrpSpPr>
            <p:nvPr/>
          </p:nvGrpSpPr>
          <p:grpSpPr bwMode="auto">
            <a:xfrm>
              <a:off x="2979" y="3330"/>
              <a:ext cx="288" cy="288"/>
              <a:chOff x="0" y="0"/>
              <a:chExt cx="288" cy="288"/>
            </a:xfrm>
          </p:grpSpPr>
          <p:sp>
            <p:nvSpPr>
              <p:cNvPr id="138280" name="Oval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solidFill>
                <a:srgbClr val="FFFF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8281" name="Line 62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282" name="Rectangle 63"/>
            <p:cNvSpPr>
              <a:spLocks noChangeArrowheads="1"/>
            </p:cNvSpPr>
            <p:nvPr/>
          </p:nvSpPr>
          <p:spPr bwMode="auto">
            <a:xfrm rot="-5400000">
              <a:off x="4347" y="3402"/>
              <a:ext cx="336" cy="96"/>
            </a:xfrm>
            <a:prstGeom prst="rect">
              <a:avLst/>
            </a:prstGeom>
            <a:solidFill>
              <a:srgbClr val="FFFF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83" name="Oval 64"/>
            <p:cNvSpPr>
              <a:spLocks noChangeArrowheads="1"/>
            </p:cNvSpPr>
            <p:nvPr/>
          </p:nvSpPr>
          <p:spPr bwMode="auto">
            <a:xfrm>
              <a:off x="3882" y="4091"/>
              <a:ext cx="48" cy="48"/>
            </a:xfrm>
            <a:prstGeom prst="ellipse">
              <a:avLst/>
            </a:prstGeom>
            <a:solidFill>
              <a:srgbClr val="FFFF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84" name="Oval 65"/>
            <p:cNvSpPr>
              <a:spLocks noChangeArrowheads="1"/>
            </p:cNvSpPr>
            <p:nvPr/>
          </p:nvSpPr>
          <p:spPr bwMode="auto">
            <a:xfrm>
              <a:off x="3882" y="2795"/>
              <a:ext cx="48" cy="48"/>
            </a:xfrm>
            <a:prstGeom prst="ellipse">
              <a:avLst/>
            </a:prstGeom>
            <a:solidFill>
              <a:srgbClr val="FFFF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8285" name="Rectangle 66"/>
            <p:cNvSpPr>
              <a:spLocks noChangeArrowheads="1"/>
            </p:cNvSpPr>
            <p:nvPr/>
          </p:nvSpPr>
          <p:spPr bwMode="auto">
            <a:xfrm rot="-5400000">
              <a:off x="3490" y="3429"/>
              <a:ext cx="336" cy="96"/>
            </a:xfrm>
            <a:prstGeom prst="rect">
              <a:avLst/>
            </a:prstGeom>
            <a:solidFill>
              <a:srgbClr val="FFFF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8286" name="Text Box 15"/>
          <p:cNvSpPr txBox="1">
            <a:spLocks noChangeArrowheads="1"/>
          </p:cNvSpPr>
          <p:nvPr/>
        </p:nvSpPr>
        <p:spPr bwMode="auto">
          <a:xfrm flipH="1">
            <a:off x="33139" y="4631403"/>
            <a:ext cx="50641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7030A0"/>
                </a:solidFill>
                <a:ea typeface="黑体" panose="02010609060101010101" pitchFamily="49" charset="-122"/>
              </a:rPr>
              <a:t>电流源</a:t>
            </a: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3810744" y="482205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i="1" dirty="0">
                <a:solidFill>
                  <a:srgbClr val="FF0000"/>
                </a:solidFill>
                <a:ea typeface="隶书" panose="02010509060101010101" pitchFamily="49" charset="-122"/>
              </a:rPr>
              <a:t>U</a:t>
            </a:r>
            <a:r>
              <a:rPr lang="en-US" altLang="zh-CN" sz="2400" i="1" dirty="0"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</a:rPr>
              <a:t>= ( </a:t>
            </a:r>
            <a:r>
              <a:rPr lang="en-US" altLang="zh-CN" sz="2400" i="1" dirty="0">
                <a:ea typeface="隶书" panose="02010509060101010101" pitchFamily="49" charset="-122"/>
              </a:rPr>
              <a:t>I</a:t>
            </a:r>
            <a:r>
              <a:rPr lang="en-US" altLang="zh-CN" sz="2400" baseline="-25000" dirty="0">
                <a:ea typeface="隶书" panose="02010509060101010101" pitchFamily="49" charset="-122"/>
              </a:rPr>
              <a:t>S </a:t>
            </a:r>
            <a:r>
              <a:rPr lang="en-US" altLang="zh-CN" sz="2400" i="1" dirty="0">
                <a:ea typeface="隶书" panose="02010509060101010101" pitchFamily="49" charset="-122"/>
              </a:rPr>
              <a:t>– </a:t>
            </a:r>
            <a:r>
              <a:rPr lang="en-US" altLang="zh-CN" sz="24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400" i="1" dirty="0"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</a:rPr>
              <a:t>)</a:t>
            </a:r>
            <a:r>
              <a:rPr lang="en-US" altLang="zh-CN" sz="2400" i="1" dirty="0">
                <a:ea typeface="隶书" panose="02010509060101010101" pitchFamily="49" charset="-122"/>
              </a:rPr>
              <a:t>R</a:t>
            </a:r>
            <a:r>
              <a:rPr lang="en-US" altLang="zh-CN" sz="2400" baseline="-25000" dirty="0"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810744" y="520622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i="1" dirty="0">
                <a:solidFill>
                  <a:srgbClr val="FF0000"/>
                </a:solidFill>
                <a:ea typeface="隶书" panose="02010509060101010101" pitchFamily="49" charset="-122"/>
              </a:rPr>
              <a:t>U</a:t>
            </a:r>
            <a:r>
              <a:rPr lang="en-US" altLang="zh-CN" sz="2400" i="1" dirty="0"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</a:rPr>
              <a:t>= </a:t>
            </a:r>
            <a:r>
              <a:rPr lang="en-US" altLang="zh-CN" sz="2400" i="1" dirty="0">
                <a:ea typeface="隶书" panose="02010509060101010101" pitchFamily="49" charset="-122"/>
              </a:rPr>
              <a:t>I</a:t>
            </a:r>
            <a:r>
              <a:rPr lang="en-US" altLang="zh-CN" sz="2400" baseline="-25000" dirty="0">
                <a:ea typeface="隶书" panose="02010509060101010101" pitchFamily="49" charset="-122"/>
              </a:rPr>
              <a:t>S </a:t>
            </a:r>
            <a:r>
              <a:rPr lang="en-US" altLang="zh-CN" sz="2400" i="1" dirty="0">
                <a:ea typeface="隶书" panose="02010509060101010101" pitchFamily="49" charset="-122"/>
              </a:rPr>
              <a:t>R</a:t>
            </a:r>
            <a:r>
              <a:rPr lang="en-US" altLang="zh-CN" sz="2400" baseline="-25000" dirty="0">
                <a:ea typeface="隶书" panose="02010509060101010101" pitchFamily="49" charset="-122"/>
              </a:rPr>
              <a:t>0 </a:t>
            </a:r>
            <a:r>
              <a:rPr lang="en-US" altLang="zh-CN" sz="2400" i="1" dirty="0">
                <a:ea typeface="隶书" panose="02010509060101010101" pitchFamily="49" charset="-122"/>
              </a:rPr>
              <a:t>– </a:t>
            </a:r>
            <a:r>
              <a:rPr lang="en-US" altLang="zh-CN" sz="2400" i="1" dirty="0">
                <a:solidFill>
                  <a:srgbClr val="FF0000"/>
                </a:solidFill>
                <a:ea typeface="隶书" panose="02010509060101010101" pitchFamily="49" charset="-122"/>
              </a:rPr>
              <a:t>I</a:t>
            </a:r>
            <a:r>
              <a:rPr lang="en-US" altLang="zh-CN" sz="2400" i="1" dirty="0">
                <a:ea typeface="隶书" panose="02010509060101010101" pitchFamily="49" charset="-122"/>
              </a:rPr>
              <a:t>R</a:t>
            </a:r>
            <a:r>
              <a:rPr lang="en-US" altLang="zh-CN" sz="2400" baseline="-25000" dirty="0"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084888" y="2137594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隶书" panose="02010509060101010101" pitchFamily="49" charset="-122"/>
              </a:rPr>
              <a:t>E</a:t>
            </a:r>
            <a:endParaRPr lang="en-US" altLang="zh-CN" sz="2400" dirty="0">
              <a:ea typeface="隶书" panose="02010509060101010101" pitchFamily="49" charset="-122"/>
            </a:endParaRPr>
          </a:p>
        </p:txBody>
      </p:sp>
      <p:grpSp>
        <p:nvGrpSpPr>
          <p:cNvPr id="138291" name="Group 51"/>
          <p:cNvGrpSpPr>
            <a:grpSpLocks/>
          </p:cNvGrpSpPr>
          <p:nvPr/>
        </p:nvGrpSpPr>
        <p:grpSpPr bwMode="auto">
          <a:xfrm>
            <a:off x="8101013" y="2858319"/>
            <a:ext cx="565150" cy="762000"/>
            <a:chOff x="3515" y="3646"/>
            <a:chExt cx="356" cy="480"/>
          </a:xfrm>
        </p:grpSpPr>
        <p:sp>
          <p:nvSpPr>
            <p:cNvPr id="138292" name="Text Box 22"/>
            <p:cNvSpPr txBox="1">
              <a:spLocks noChangeArrowheads="1"/>
            </p:cNvSpPr>
            <p:nvPr/>
          </p:nvSpPr>
          <p:spPr bwMode="auto">
            <a:xfrm>
              <a:off x="3515" y="383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i="1">
                  <a:ea typeface="隶书" panose="02010509060101010101" pitchFamily="49" charset="-122"/>
                </a:rPr>
                <a:t> </a:t>
              </a:r>
              <a:r>
                <a:rPr lang="en-US" altLang="zh-CN" sz="2400" i="1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38293" name="Text Box 23"/>
            <p:cNvSpPr txBox="1">
              <a:spLocks noChangeArrowheads="1"/>
            </p:cNvSpPr>
            <p:nvPr/>
          </p:nvSpPr>
          <p:spPr bwMode="auto">
            <a:xfrm>
              <a:off x="3573" y="364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ea typeface="隶书" panose="02010509060101010101" pitchFamily="49" charset="-122"/>
                </a:rPr>
                <a:t>E </a:t>
              </a:r>
              <a:endParaRPr lang="en-US" altLang="zh-CN" sz="2400" baseline="-25000">
                <a:ea typeface="隶书" panose="02010509060101010101" pitchFamily="49" charset="-122"/>
              </a:endParaRPr>
            </a:p>
          </p:txBody>
        </p:sp>
        <p:sp>
          <p:nvSpPr>
            <p:cNvPr id="138294" name="Line 24"/>
            <p:cNvSpPr>
              <a:spLocks noChangeShapeType="1"/>
            </p:cNvSpPr>
            <p:nvPr/>
          </p:nvSpPr>
          <p:spPr bwMode="auto">
            <a:xfrm>
              <a:off x="3583" y="388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868144" y="5084310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隶书" panose="02010509060101010101" pitchFamily="49" charset="-122"/>
              </a:rPr>
              <a:t>I</a:t>
            </a:r>
            <a:r>
              <a:rPr lang="en-US" altLang="zh-CN" sz="2400" baseline="-25000" dirty="0">
                <a:ea typeface="隶书" panose="02010509060101010101" pitchFamily="49" charset="-122"/>
              </a:rPr>
              <a:t>S </a:t>
            </a:r>
            <a:r>
              <a:rPr lang="en-US" altLang="zh-CN" sz="2400" i="1" dirty="0">
                <a:ea typeface="隶书" panose="02010509060101010101" pitchFamily="49" charset="-122"/>
              </a:rPr>
              <a:t>R</a:t>
            </a:r>
            <a:r>
              <a:rPr lang="en-US" altLang="zh-CN" sz="2400" baseline="-25000" dirty="0"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78813" y="6046335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隶书" panose="02010509060101010101" pitchFamily="49" charset="-122"/>
              </a:rPr>
              <a:t>I</a:t>
            </a:r>
            <a:r>
              <a:rPr lang="en-US" altLang="zh-CN" sz="2400" baseline="-25000" dirty="0">
                <a:ea typeface="隶书" panose="02010509060101010101" pitchFamily="49" charset="-122"/>
              </a:rPr>
              <a:t>S</a:t>
            </a:r>
          </a:p>
        </p:txBody>
      </p:sp>
      <p:grpSp>
        <p:nvGrpSpPr>
          <p:cNvPr id="138297" name="Group 57"/>
          <p:cNvGrpSpPr>
            <a:grpSpLocks/>
          </p:cNvGrpSpPr>
          <p:nvPr/>
        </p:nvGrpSpPr>
        <p:grpSpPr bwMode="auto">
          <a:xfrm>
            <a:off x="6156325" y="1634356"/>
            <a:ext cx="2952750" cy="2298700"/>
            <a:chOff x="1338" y="1344"/>
            <a:chExt cx="1860" cy="1448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04" y="1812"/>
              <a:ext cx="1008" cy="76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9" name="Line 8"/>
            <p:cNvSpPr>
              <a:spLocks noChangeShapeType="1"/>
            </p:cNvSpPr>
            <p:nvPr/>
          </p:nvSpPr>
          <p:spPr bwMode="auto">
            <a:xfrm>
              <a:off x="1604" y="1476"/>
              <a:ext cx="0" cy="1105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0" name="Line 9"/>
            <p:cNvSpPr>
              <a:spLocks noChangeShapeType="1"/>
            </p:cNvSpPr>
            <p:nvPr/>
          </p:nvSpPr>
          <p:spPr bwMode="auto">
            <a:xfrm flipV="1">
              <a:off x="1592" y="2581"/>
              <a:ext cx="1440" cy="0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1" name="Text Box 10"/>
            <p:cNvSpPr txBox="1">
              <a:spLocks noChangeArrowheads="1"/>
            </p:cNvSpPr>
            <p:nvPr/>
          </p:nvSpPr>
          <p:spPr bwMode="auto">
            <a:xfrm>
              <a:off x="1338" y="2504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O</a:t>
              </a:r>
              <a:r>
                <a:rPr lang="en-US" altLang="zh-CN" sz="2400" b="0" i="1" dirty="0">
                  <a:ea typeface="隶书" panose="02010509060101010101" pitchFamily="49" charset="-122"/>
                </a:rPr>
                <a:t>   </a:t>
              </a:r>
              <a:endParaRPr lang="en-US" altLang="zh-CN" sz="2400" b="0" dirty="0">
                <a:ea typeface="隶书" panose="02010509060101010101" pitchFamily="49" charset="-122"/>
              </a:endParaRPr>
            </a:p>
          </p:txBody>
        </p:sp>
        <p:sp>
          <p:nvSpPr>
            <p:cNvPr id="138302" name="Text Box 11"/>
            <p:cNvSpPr txBox="1">
              <a:spLocks noChangeArrowheads="1"/>
            </p:cNvSpPr>
            <p:nvPr/>
          </p:nvSpPr>
          <p:spPr bwMode="auto">
            <a:xfrm>
              <a:off x="3007" y="247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8303" name="Text Box 12"/>
            <p:cNvSpPr txBox="1">
              <a:spLocks noChangeArrowheads="1"/>
            </p:cNvSpPr>
            <p:nvPr/>
          </p:nvSpPr>
          <p:spPr bwMode="auto">
            <a:xfrm>
              <a:off x="1338" y="134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U</a:t>
              </a:r>
              <a:endParaRPr lang="en-US" altLang="zh-CN" sz="2400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8" name="Oval 25"/>
            <p:cNvSpPr>
              <a:spLocks noChangeArrowheads="1"/>
            </p:cNvSpPr>
            <p:nvPr/>
          </p:nvSpPr>
          <p:spPr bwMode="auto">
            <a:xfrm flipH="1">
              <a:off x="1585" y="179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 flipH="1">
              <a:off x="2579" y="2553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307" name="Group 67"/>
          <p:cNvGrpSpPr>
            <a:grpSpLocks/>
          </p:cNvGrpSpPr>
          <p:nvPr/>
        </p:nvGrpSpPr>
        <p:grpSpPr bwMode="auto">
          <a:xfrm>
            <a:off x="6156325" y="4611235"/>
            <a:ext cx="2952750" cy="2298700"/>
            <a:chOff x="1338" y="1344"/>
            <a:chExt cx="1860" cy="1448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1604" y="1812"/>
              <a:ext cx="1008" cy="76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9" name="Line 8"/>
            <p:cNvSpPr>
              <a:spLocks noChangeShapeType="1"/>
            </p:cNvSpPr>
            <p:nvPr/>
          </p:nvSpPr>
          <p:spPr bwMode="auto">
            <a:xfrm>
              <a:off x="1604" y="1476"/>
              <a:ext cx="0" cy="1105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0" name="Line 9"/>
            <p:cNvSpPr>
              <a:spLocks noChangeShapeType="1"/>
            </p:cNvSpPr>
            <p:nvPr/>
          </p:nvSpPr>
          <p:spPr bwMode="auto">
            <a:xfrm flipV="1">
              <a:off x="1592" y="2581"/>
              <a:ext cx="1440" cy="0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1" name="Text Box 10"/>
            <p:cNvSpPr txBox="1">
              <a:spLocks noChangeArrowheads="1"/>
            </p:cNvSpPr>
            <p:nvPr/>
          </p:nvSpPr>
          <p:spPr bwMode="auto">
            <a:xfrm>
              <a:off x="1338" y="2504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O</a:t>
              </a:r>
              <a:r>
                <a:rPr lang="en-US" altLang="zh-CN" sz="2400" b="0" i="1" dirty="0">
                  <a:ea typeface="隶书" panose="02010509060101010101" pitchFamily="49" charset="-122"/>
                </a:rPr>
                <a:t>   </a:t>
              </a:r>
              <a:endParaRPr lang="en-US" altLang="zh-CN" sz="2400" b="0" dirty="0">
                <a:ea typeface="隶书" panose="02010509060101010101" pitchFamily="49" charset="-122"/>
              </a:endParaRPr>
            </a:p>
          </p:txBody>
        </p:sp>
        <p:sp>
          <p:nvSpPr>
            <p:cNvPr id="138312" name="Text Box 11"/>
            <p:cNvSpPr txBox="1">
              <a:spLocks noChangeArrowheads="1"/>
            </p:cNvSpPr>
            <p:nvPr/>
          </p:nvSpPr>
          <p:spPr bwMode="auto">
            <a:xfrm>
              <a:off x="3007" y="247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  <a:endParaRPr lang="en-US" altLang="zh-CN" sz="2400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8313" name="Text Box 12"/>
            <p:cNvSpPr txBox="1">
              <a:spLocks noChangeArrowheads="1"/>
            </p:cNvSpPr>
            <p:nvPr/>
          </p:nvSpPr>
          <p:spPr bwMode="auto">
            <a:xfrm>
              <a:off x="1338" y="134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U</a:t>
              </a:r>
              <a:endParaRPr lang="en-US" altLang="zh-CN" sz="2400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49177" name="Oval 25"/>
            <p:cNvSpPr>
              <a:spLocks noChangeArrowheads="1"/>
            </p:cNvSpPr>
            <p:nvPr/>
          </p:nvSpPr>
          <p:spPr bwMode="auto">
            <a:xfrm flipH="1">
              <a:off x="1585" y="179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178" name="Oval 26"/>
            <p:cNvSpPr>
              <a:spLocks noChangeArrowheads="1"/>
            </p:cNvSpPr>
            <p:nvPr/>
          </p:nvSpPr>
          <p:spPr bwMode="auto">
            <a:xfrm flipH="1">
              <a:off x="2579" y="2553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0" y="0"/>
            <a:ext cx="9144000" cy="569566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>
            <a:lvl1pPr defTabSz="844083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2.3</a:t>
            </a:r>
            <a:r>
              <a:rPr lang="en-US" altLang="zh-CN" dirty="0"/>
              <a:t>  </a:t>
            </a:r>
            <a:r>
              <a:rPr lang="zh-CN" altLang="en-US" dirty="0"/>
              <a:t>电源的两种模型及其等效变换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149080"/>
            <a:ext cx="914400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22707"/>
              </p:ext>
            </p:extLst>
          </p:nvPr>
        </p:nvGraphicFramePr>
        <p:xfrm>
          <a:off x="755576" y="1052736"/>
          <a:ext cx="80122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762">
                  <a:extLst>
                    <a:ext uri="{9D8B030D-6E8A-4147-A177-3AD203B41FA5}">
                      <a16:colId xmlns:a16="http://schemas.microsoft.com/office/drawing/2014/main" val="1291192478"/>
                    </a:ext>
                  </a:extLst>
                </a:gridCol>
                <a:gridCol w="2670762">
                  <a:extLst>
                    <a:ext uri="{9D8B030D-6E8A-4147-A177-3AD203B41FA5}">
                      <a16:colId xmlns:a16="http://schemas.microsoft.com/office/drawing/2014/main" val="1807013037"/>
                    </a:ext>
                  </a:extLst>
                </a:gridCol>
                <a:gridCol w="2670762">
                  <a:extLst>
                    <a:ext uri="{9D8B030D-6E8A-4147-A177-3AD203B41FA5}">
                      <a16:colId xmlns:a16="http://schemas.microsoft.com/office/drawing/2014/main" val="30419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模        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特性方程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外特性曲线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725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45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2" grpId="0" animBg="1"/>
      <p:bldP spid="138243" grpId="0" autoUpdateAnimBg="0"/>
      <p:bldP spid="138243" grpId="1"/>
      <p:bldP spid="138244" grpId="0" autoUpdateAnimBg="0"/>
      <p:bldP spid="49168" grpId="0" autoUpdateAnimBg="0"/>
      <p:bldP spid="49168" grpId="1"/>
      <p:bldP spid="138286" grpId="0" autoUpdateAnimBg="0"/>
      <p:bldP spid="2" grpId="0" autoUpdateAnimBg="0"/>
      <p:bldP spid="2" grpId="1"/>
      <p:bldP spid="3" grpId="0" autoUpdateAnimBg="0"/>
      <p:bldP spid="3" grpId="1"/>
      <p:bldP spid="49155" grpId="0" autoUpdateAnimBg="0"/>
      <p:bldP spid="4" grpId="0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15"/>
          <p:cNvSpPr txBox="1">
            <a:spLocks noChangeArrowheads="1"/>
          </p:cNvSpPr>
          <p:nvPr/>
        </p:nvSpPr>
        <p:spPr bwMode="auto">
          <a:xfrm>
            <a:off x="35496" y="1957338"/>
            <a:ext cx="56038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7030A0"/>
                </a:solidFill>
                <a:ea typeface="黑体" panose="02010609060101010101" pitchFamily="49" charset="-122"/>
              </a:rPr>
              <a:t>电压源</a:t>
            </a:r>
          </a:p>
        </p:txBody>
      </p:sp>
      <p:sp>
        <p:nvSpPr>
          <p:cNvPr id="138286" name="Text Box 15"/>
          <p:cNvSpPr txBox="1">
            <a:spLocks noChangeArrowheads="1"/>
          </p:cNvSpPr>
          <p:nvPr/>
        </p:nvSpPr>
        <p:spPr bwMode="auto">
          <a:xfrm flipH="1">
            <a:off x="33139" y="4631403"/>
            <a:ext cx="50641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7030A0"/>
                </a:solidFill>
                <a:ea typeface="黑体" panose="02010609060101010101" pitchFamily="49" charset="-122"/>
              </a:rPr>
              <a:t>电流源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85643" y="1165969"/>
            <a:ext cx="3193157" cy="2430537"/>
            <a:chOff x="4985643" y="1165969"/>
            <a:chExt cx="3193157" cy="2430537"/>
          </a:xfrm>
        </p:grpSpPr>
        <p:sp>
          <p:nvSpPr>
            <p:cNvPr id="78" name="Line 6"/>
            <p:cNvSpPr>
              <a:spLocks noChangeShapeType="1"/>
            </p:cNvSpPr>
            <p:nvPr/>
          </p:nvSpPr>
          <p:spPr bwMode="auto">
            <a:xfrm>
              <a:off x="4985643" y="1165969"/>
              <a:ext cx="1600200" cy="1219200"/>
            </a:xfrm>
            <a:prstGeom prst="line">
              <a:avLst/>
            </a:prstGeom>
            <a:noFill/>
            <a:ln w="381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578600" y="2377306"/>
              <a:ext cx="1600200" cy="121920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84888" y="1634356"/>
            <a:ext cx="3024188" cy="2298700"/>
            <a:chOff x="6084888" y="1634356"/>
            <a:chExt cx="3024188" cy="2298700"/>
          </a:xfrm>
        </p:grpSpPr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6084888" y="2137594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E</a:t>
              </a:r>
              <a:endParaRPr lang="en-US" altLang="zh-CN" sz="2400" dirty="0">
                <a:ea typeface="隶书" panose="02010509060101010101" pitchFamily="49" charset="-122"/>
              </a:endParaRPr>
            </a:p>
          </p:txBody>
        </p:sp>
        <p:grpSp>
          <p:nvGrpSpPr>
            <p:cNvPr id="138291" name="Group 51"/>
            <p:cNvGrpSpPr>
              <a:grpSpLocks/>
            </p:cNvGrpSpPr>
            <p:nvPr/>
          </p:nvGrpSpPr>
          <p:grpSpPr bwMode="auto">
            <a:xfrm>
              <a:off x="8101013" y="2858319"/>
              <a:ext cx="565150" cy="762000"/>
              <a:chOff x="3515" y="3646"/>
              <a:chExt cx="356" cy="480"/>
            </a:xfrm>
          </p:grpSpPr>
          <p:sp>
            <p:nvSpPr>
              <p:cNvPr id="138292" name="Text Box 22"/>
              <p:cNvSpPr txBox="1">
                <a:spLocks noChangeArrowheads="1"/>
              </p:cNvSpPr>
              <p:nvPr/>
            </p:nvSpPr>
            <p:spPr bwMode="auto">
              <a:xfrm>
                <a:off x="3515" y="3838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sz="2400" i="1">
                    <a:ea typeface="隶书" panose="02010509060101010101" pitchFamily="49" charset="-122"/>
                  </a:rPr>
                  <a:t> </a:t>
                </a:r>
                <a:r>
                  <a:rPr lang="en-US" altLang="zh-CN" sz="2400" i="1">
                    <a:ea typeface="隶书" panose="02010509060101010101" pitchFamily="49" charset="-122"/>
                  </a:rPr>
                  <a:t>R</a:t>
                </a:r>
                <a:r>
                  <a:rPr lang="en-US" altLang="zh-CN" sz="2400" baseline="-25000"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8293" name="Text Box 23"/>
              <p:cNvSpPr txBox="1">
                <a:spLocks noChangeArrowheads="1"/>
              </p:cNvSpPr>
              <p:nvPr/>
            </p:nvSpPr>
            <p:spPr bwMode="auto">
              <a:xfrm>
                <a:off x="3573" y="3646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>
                    <a:ea typeface="隶书" panose="02010509060101010101" pitchFamily="49" charset="-122"/>
                  </a:rPr>
                  <a:t>E </a:t>
                </a:r>
                <a:endParaRPr lang="en-US" altLang="zh-CN" sz="2400" baseline="-25000">
                  <a:ea typeface="隶书" panose="02010509060101010101" pitchFamily="49" charset="-122"/>
                </a:endParaRPr>
              </a:p>
            </p:txBody>
          </p:sp>
          <p:sp>
            <p:nvSpPr>
              <p:cNvPr id="138294" name="Line 24"/>
              <p:cNvSpPr>
                <a:spLocks noChangeShapeType="1"/>
              </p:cNvSpPr>
              <p:nvPr/>
            </p:nvSpPr>
            <p:spPr bwMode="auto">
              <a:xfrm>
                <a:off x="3583" y="38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299" name="Line 8"/>
            <p:cNvSpPr>
              <a:spLocks noChangeShapeType="1"/>
            </p:cNvSpPr>
            <p:nvPr/>
          </p:nvSpPr>
          <p:spPr bwMode="auto">
            <a:xfrm>
              <a:off x="6578600" y="1843906"/>
              <a:ext cx="0" cy="1754188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0" name="Line 9"/>
            <p:cNvSpPr>
              <a:spLocks noChangeShapeType="1"/>
            </p:cNvSpPr>
            <p:nvPr/>
          </p:nvSpPr>
          <p:spPr bwMode="auto">
            <a:xfrm flipV="1">
              <a:off x="6559550" y="3598094"/>
              <a:ext cx="2286000" cy="0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1" name="Text Box 10"/>
            <p:cNvSpPr txBox="1">
              <a:spLocks noChangeArrowheads="1"/>
            </p:cNvSpPr>
            <p:nvPr/>
          </p:nvSpPr>
          <p:spPr bwMode="auto">
            <a:xfrm>
              <a:off x="6156325" y="3475856"/>
              <a:ext cx="633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O</a:t>
              </a:r>
              <a:r>
                <a:rPr lang="en-US" altLang="zh-CN" sz="2400" b="0" i="1" dirty="0">
                  <a:ea typeface="隶书" panose="02010509060101010101" pitchFamily="49" charset="-122"/>
                </a:rPr>
                <a:t>   </a:t>
              </a:r>
              <a:endParaRPr lang="en-US" altLang="zh-CN" sz="2400" b="0" dirty="0">
                <a:ea typeface="隶书" panose="02010509060101010101" pitchFamily="49" charset="-122"/>
              </a:endParaRPr>
            </a:p>
          </p:txBody>
        </p:sp>
        <p:sp>
          <p:nvSpPr>
            <p:cNvPr id="138302" name="Text Box 11"/>
            <p:cNvSpPr txBox="1">
              <a:spLocks noChangeArrowheads="1"/>
            </p:cNvSpPr>
            <p:nvPr/>
          </p:nvSpPr>
          <p:spPr bwMode="auto">
            <a:xfrm>
              <a:off x="8805863" y="3432994"/>
              <a:ext cx="303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  <a:endParaRPr lang="en-US" altLang="zh-CN" sz="24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8303" name="Text Box 12"/>
            <p:cNvSpPr txBox="1">
              <a:spLocks noChangeArrowheads="1"/>
            </p:cNvSpPr>
            <p:nvPr/>
          </p:nvSpPr>
          <p:spPr bwMode="auto">
            <a:xfrm>
              <a:off x="6156325" y="1634356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U</a:t>
              </a:r>
              <a:endParaRPr lang="en-US" altLang="zh-CN" sz="2400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8" name="Oval 25"/>
            <p:cNvSpPr>
              <a:spLocks noChangeArrowheads="1"/>
            </p:cNvSpPr>
            <p:nvPr/>
          </p:nvSpPr>
          <p:spPr bwMode="auto">
            <a:xfrm flipH="1">
              <a:off x="6548438" y="2348731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 flipH="1">
              <a:off x="8126413" y="3553644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78600" y="5354185"/>
            <a:ext cx="3186113" cy="2424304"/>
            <a:chOff x="6578600" y="5354185"/>
            <a:chExt cx="3186113" cy="2424304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6578600" y="5354185"/>
              <a:ext cx="1600200" cy="121920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8164513" y="6559289"/>
              <a:ext cx="1600200" cy="1219200"/>
            </a:xfrm>
            <a:prstGeom prst="line">
              <a:avLst/>
            </a:prstGeom>
            <a:noFill/>
            <a:ln w="381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95963" y="4611235"/>
            <a:ext cx="3313113" cy="2298700"/>
            <a:chOff x="5795963" y="4611235"/>
            <a:chExt cx="3313113" cy="22987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5795963" y="5084310"/>
              <a:ext cx="7715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I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S </a:t>
              </a:r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8278813" y="6046335"/>
              <a:ext cx="4159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I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S</a:t>
              </a:r>
            </a:p>
          </p:txBody>
        </p:sp>
        <p:sp>
          <p:nvSpPr>
            <p:cNvPr id="138309" name="Line 8"/>
            <p:cNvSpPr>
              <a:spLocks noChangeShapeType="1"/>
            </p:cNvSpPr>
            <p:nvPr/>
          </p:nvSpPr>
          <p:spPr bwMode="auto">
            <a:xfrm>
              <a:off x="6578600" y="4820785"/>
              <a:ext cx="0" cy="1754188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0" name="Line 9"/>
            <p:cNvSpPr>
              <a:spLocks noChangeShapeType="1"/>
            </p:cNvSpPr>
            <p:nvPr/>
          </p:nvSpPr>
          <p:spPr bwMode="auto">
            <a:xfrm flipV="1">
              <a:off x="6559550" y="6574973"/>
              <a:ext cx="2286000" cy="0"/>
            </a:xfrm>
            <a:prstGeom prst="line">
              <a:avLst/>
            </a:prstGeom>
            <a:noFill/>
            <a:ln w="25400">
              <a:solidFill>
                <a:srgbClr val="66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1" name="Text Box 10"/>
            <p:cNvSpPr txBox="1">
              <a:spLocks noChangeArrowheads="1"/>
            </p:cNvSpPr>
            <p:nvPr/>
          </p:nvSpPr>
          <p:spPr bwMode="auto">
            <a:xfrm>
              <a:off x="6156325" y="6452735"/>
              <a:ext cx="633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O</a:t>
              </a:r>
              <a:r>
                <a:rPr lang="en-US" altLang="zh-CN" sz="2400" b="0" i="1" dirty="0">
                  <a:ea typeface="隶书" panose="02010509060101010101" pitchFamily="49" charset="-122"/>
                </a:rPr>
                <a:t>   </a:t>
              </a:r>
              <a:endParaRPr lang="en-US" altLang="zh-CN" sz="2400" b="0" dirty="0">
                <a:ea typeface="隶书" panose="02010509060101010101" pitchFamily="49" charset="-122"/>
              </a:endParaRPr>
            </a:p>
          </p:txBody>
        </p:sp>
        <p:sp>
          <p:nvSpPr>
            <p:cNvPr id="138312" name="Text Box 11"/>
            <p:cNvSpPr txBox="1">
              <a:spLocks noChangeArrowheads="1"/>
            </p:cNvSpPr>
            <p:nvPr/>
          </p:nvSpPr>
          <p:spPr bwMode="auto">
            <a:xfrm>
              <a:off x="8805863" y="6409873"/>
              <a:ext cx="303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  <a:endParaRPr lang="en-US" altLang="zh-CN" sz="2400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38313" name="Text Box 12"/>
            <p:cNvSpPr txBox="1">
              <a:spLocks noChangeArrowheads="1"/>
            </p:cNvSpPr>
            <p:nvPr/>
          </p:nvSpPr>
          <p:spPr bwMode="auto">
            <a:xfrm>
              <a:off x="6156325" y="4611235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U</a:t>
              </a:r>
              <a:endParaRPr lang="en-US" altLang="zh-CN" sz="2400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49177" name="Oval 25"/>
            <p:cNvSpPr>
              <a:spLocks noChangeArrowheads="1"/>
            </p:cNvSpPr>
            <p:nvPr/>
          </p:nvSpPr>
          <p:spPr bwMode="auto">
            <a:xfrm flipH="1">
              <a:off x="6548438" y="532561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178" name="Oval 26"/>
            <p:cNvSpPr>
              <a:spLocks noChangeArrowheads="1"/>
            </p:cNvSpPr>
            <p:nvPr/>
          </p:nvSpPr>
          <p:spPr bwMode="auto">
            <a:xfrm flipH="1">
              <a:off x="8126413" y="6530523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0" y="4149080"/>
            <a:ext cx="914400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572915" y="4359669"/>
            <a:ext cx="1580692" cy="2338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57710" y="1552110"/>
            <a:ext cx="1500187" cy="23380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Group 28"/>
          <p:cNvGrpSpPr>
            <a:grpSpLocks/>
          </p:cNvGrpSpPr>
          <p:nvPr/>
        </p:nvGrpSpPr>
        <p:grpSpPr bwMode="auto">
          <a:xfrm>
            <a:off x="827584" y="1264146"/>
            <a:ext cx="2441575" cy="3028950"/>
            <a:chOff x="10" y="19"/>
            <a:chExt cx="1538" cy="1908"/>
          </a:xfrm>
        </p:grpSpPr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>
              <a:off x="1164" y="43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88" name="Text Box 30"/>
            <p:cNvSpPr txBox="1">
              <a:spLocks noChangeArrowheads="1"/>
            </p:cNvSpPr>
            <p:nvPr/>
          </p:nvSpPr>
          <p:spPr bwMode="auto">
            <a:xfrm>
              <a:off x="872" y="163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 rot="5400000">
              <a:off x="1200" y="588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32"/>
            <p:cNvSpPr txBox="1">
              <a:spLocks noChangeArrowheads="1"/>
            </p:cNvSpPr>
            <p:nvPr/>
          </p:nvSpPr>
          <p:spPr bwMode="auto">
            <a:xfrm>
              <a:off x="10" y="56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E</a:t>
              </a:r>
            </a:p>
          </p:txBody>
        </p:sp>
        <p:sp>
          <p:nvSpPr>
            <p:cNvPr id="91" name="Text Box 33"/>
            <p:cNvSpPr txBox="1">
              <a:spLocks noChangeArrowheads="1"/>
            </p:cNvSpPr>
            <p:nvPr/>
          </p:nvSpPr>
          <p:spPr bwMode="auto">
            <a:xfrm>
              <a:off x="755" y="81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U</a:t>
              </a:r>
              <a:endPara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2" name="Text Box 34"/>
            <p:cNvSpPr txBox="1">
              <a:spLocks noChangeArrowheads="1"/>
            </p:cNvSpPr>
            <p:nvPr/>
          </p:nvSpPr>
          <p:spPr bwMode="auto">
            <a:xfrm>
              <a:off x="83" y="10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0</a:t>
              </a:r>
              <a:endParaRPr lang="en-US" altLang="zh-CN" sz="2400" i="1" dirty="0">
                <a:ea typeface="隶书" panose="02010509060101010101" pitchFamily="49" charset="-122"/>
              </a:endParaRPr>
            </a:p>
          </p:txBody>
        </p:sp>
        <p:sp>
          <p:nvSpPr>
            <p:cNvPr id="93" name="Text Box 35"/>
            <p:cNvSpPr txBox="1">
              <a:spLocks noChangeArrowheads="1"/>
            </p:cNvSpPr>
            <p:nvPr/>
          </p:nvSpPr>
          <p:spPr bwMode="auto">
            <a:xfrm>
              <a:off x="1120" y="823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L</a:t>
              </a:r>
            </a:p>
          </p:txBody>
        </p:sp>
        <p:sp>
          <p:nvSpPr>
            <p:cNvPr id="94" name="Text Box 36"/>
            <p:cNvSpPr txBox="1">
              <a:spLocks noChangeArrowheads="1"/>
            </p:cNvSpPr>
            <p:nvPr/>
          </p:nvSpPr>
          <p:spPr bwMode="auto">
            <a:xfrm>
              <a:off x="785" y="29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95" name="Text Box 37"/>
            <p:cNvSpPr txBox="1">
              <a:spLocks noChangeArrowheads="1"/>
            </p:cNvSpPr>
            <p:nvPr/>
          </p:nvSpPr>
          <p:spPr bwMode="auto">
            <a:xfrm>
              <a:off x="752" y="120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96" name="Text Box 38"/>
            <p:cNvSpPr txBox="1">
              <a:spLocks noChangeArrowheads="1"/>
            </p:cNvSpPr>
            <p:nvPr/>
          </p:nvSpPr>
          <p:spPr bwMode="auto">
            <a:xfrm>
              <a:off x="153" y="34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6600FF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97" name="Text Box 39"/>
            <p:cNvSpPr txBox="1">
              <a:spLocks noChangeArrowheads="1"/>
            </p:cNvSpPr>
            <p:nvPr/>
          </p:nvSpPr>
          <p:spPr bwMode="auto">
            <a:xfrm>
              <a:off x="152" y="6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6600FF"/>
                  </a:solidFill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288" y="57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9" name="Rectangle 41"/>
            <p:cNvSpPr>
              <a:spLocks noChangeArrowheads="1"/>
            </p:cNvSpPr>
            <p:nvPr/>
          </p:nvSpPr>
          <p:spPr bwMode="auto">
            <a:xfrm>
              <a:off x="432" y="324"/>
              <a:ext cx="1056" cy="12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1" name="Rectangle 43"/>
            <p:cNvSpPr>
              <a:spLocks noChangeArrowheads="1"/>
            </p:cNvSpPr>
            <p:nvPr/>
          </p:nvSpPr>
          <p:spPr bwMode="auto">
            <a:xfrm rot="-5400000">
              <a:off x="1332" y="953"/>
              <a:ext cx="336" cy="96"/>
            </a:xfrm>
            <a:prstGeom prst="rect">
              <a:avLst/>
            </a:prstGeom>
            <a:solidFill>
              <a:srgbClr val="FFFFF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" name="Oval 44"/>
            <p:cNvSpPr>
              <a:spLocks noChangeArrowheads="1"/>
            </p:cNvSpPr>
            <p:nvPr/>
          </p:nvSpPr>
          <p:spPr bwMode="auto">
            <a:xfrm>
              <a:off x="876" y="305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3" name="Oval 45"/>
            <p:cNvSpPr>
              <a:spLocks noChangeArrowheads="1"/>
            </p:cNvSpPr>
            <p:nvPr/>
          </p:nvSpPr>
          <p:spPr bwMode="auto">
            <a:xfrm>
              <a:off x="864" y="1596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" name="Text Box 46"/>
            <p:cNvSpPr txBox="1">
              <a:spLocks noChangeArrowheads="1"/>
            </p:cNvSpPr>
            <p:nvPr/>
          </p:nvSpPr>
          <p:spPr bwMode="auto">
            <a:xfrm>
              <a:off x="848" y="1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Group 25"/>
          <p:cNvGrpSpPr>
            <a:grpSpLocks/>
          </p:cNvGrpSpPr>
          <p:nvPr/>
        </p:nvGrpSpPr>
        <p:grpSpPr bwMode="auto">
          <a:xfrm>
            <a:off x="531639" y="4462010"/>
            <a:ext cx="2816225" cy="2133600"/>
            <a:chOff x="2789" y="2795"/>
            <a:chExt cx="1774" cy="1344"/>
          </a:xfrm>
        </p:grpSpPr>
        <p:sp>
          <p:nvSpPr>
            <p:cNvPr id="106" name="Rectangle 59"/>
            <p:cNvSpPr>
              <a:spLocks noChangeArrowheads="1"/>
            </p:cNvSpPr>
            <p:nvPr/>
          </p:nvSpPr>
          <p:spPr bwMode="auto">
            <a:xfrm>
              <a:off x="3107" y="2822"/>
              <a:ext cx="1392" cy="12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7" name="Text Box 44"/>
            <p:cNvSpPr txBox="1">
              <a:spLocks noChangeArrowheads="1"/>
            </p:cNvSpPr>
            <p:nvPr/>
          </p:nvSpPr>
          <p:spPr bwMode="auto">
            <a:xfrm>
              <a:off x="3294" y="33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 dirty="0">
                  <a:ea typeface="隶书" panose="02010509060101010101" pitchFamily="49" charset="-122"/>
                </a:rPr>
                <a:t>0</a:t>
              </a:r>
              <a:endParaRPr lang="en-US" altLang="zh-CN" sz="2400" i="1" dirty="0">
                <a:ea typeface="隶书" panose="02010509060101010101" pitchFamily="49" charset="-122"/>
              </a:endParaRPr>
            </a:p>
          </p:txBody>
        </p:sp>
        <p:sp>
          <p:nvSpPr>
            <p:cNvPr id="108" name="Line 46"/>
            <p:cNvSpPr>
              <a:spLocks noChangeShapeType="1"/>
            </p:cNvSpPr>
            <p:nvPr/>
          </p:nvSpPr>
          <p:spPr bwMode="auto">
            <a:xfrm>
              <a:off x="3658" y="2829"/>
              <a:ext cx="0" cy="4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Text Box 47"/>
            <p:cNvSpPr txBox="1">
              <a:spLocks noChangeArrowheads="1"/>
            </p:cNvSpPr>
            <p:nvPr/>
          </p:nvSpPr>
          <p:spPr bwMode="auto">
            <a:xfrm>
              <a:off x="4231" y="2942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I</a:t>
              </a:r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3787" y="337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FF0000"/>
                  </a:solidFill>
                  <a:ea typeface="隶书" panose="02010509060101010101" pitchFamily="49" charset="-122"/>
                </a:rPr>
                <a:t>U</a:t>
              </a:r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4150" y="324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ea typeface="隶书" panose="02010509060101010101" pitchFamily="49" charset="-122"/>
                </a:rPr>
                <a:t>R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L</a:t>
              </a:r>
              <a:endParaRPr lang="en-US" altLang="zh-CN" sz="2400" i="1">
                <a:ea typeface="隶书" panose="02010509060101010101" pitchFamily="49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801" y="28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3807" y="3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2789" y="3003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ea typeface="隶书" panose="02010509060101010101" pitchFamily="49" charset="-122"/>
                </a:rPr>
                <a:t>I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S</a:t>
              </a:r>
              <a:endParaRPr lang="en-US" altLang="zh-CN" sz="2400" i="1">
                <a:ea typeface="隶书" panose="02010509060101010101" pitchFamily="49" charset="-122"/>
              </a:endParaRP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3285" y="2894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i="1">
                  <a:ea typeface="隶书" panose="02010509060101010101" pitchFamily="49" charset="-122"/>
                </a:rPr>
                <a:t> </a:t>
              </a:r>
              <a:r>
                <a:rPr lang="en-US" altLang="zh-CN" sz="2400" i="1">
                  <a:ea typeface="隶书" panose="02010509060101010101" pitchFamily="49" charset="-122"/>
                </a:rPr>
                <a:t>I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16" name="Line 56"/>
            <p:cNvSpPr>
              <a:spLocks noChangeShapeType="1"/>
            </p:cNvSpPr>
            <p:nvPr/>
          </p:nvSpPr>
          <p:spPr bwMode="auto">
            <a:xfrm rot="16200000" flipV="1">
              <a:off x="2965" y="3190"/>
              <a:ext cx="284" cy="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Line 57"/>
            <p:cNvSpPr>
              <a:spLocks noChangeShapeType="1"/>
            </p:cNvSpPr>
            <p:nvPr/>
          </p:nvSpPr>
          <p:spPr bwMode="auto">
            <a:xfrm rot="5400000">
              <a:off x="3365" y="3086"/>
              <a:ext cx="384" cy="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 rot="10800000" flipH="1" flipV="1">
              <a:off x="4422" y="2912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9" name="Group 60"/>
            <p:cNvGrpSpPr>
              <a:grpSpLocks/>
            </p:cNvGrpSpPr>
            <p:nvPr/>
          </p:nvGrpSpPr>
          <p:grpSpPr bwMode="auto">
            <a:xfrm>
              <a:off x="2979" y="3330"/>
              <a:ext cx="288" cy="288"/>
              <a:chOff x="0" y="0"/>
              <a:chExt cx="288" cy="288"/>
            </a:xfrm>
          </p:grpSpPr>
          <p:sp>
            <p:nvSpPr>
              <p:cNvPr id="124" name="Oval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solidFill>
                <a:srgbClr val="FFFF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Rectangle 63"/>
            <p:cNvSpPr>
              <a:spLocks noChangeArrowheads="1"/>
            </p:cNvSpPr>
            <p:nvPr/>
          </p:nvSpPr>
          <p:spPr bwMode="auto">
            <a:xfrm rot="-5400000">
              <a:off x="4347" y="3402"/>
              <a:ext cx="336" cy="96"/>
            </a:xfrm>
            <a:prstGeom prst="rect">
              <a:avLst/>
            </a:prstGeom>
            <a:solidFill>
              <a:srgbClr val="FFFF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1" name="Oval 64"/>
            <p:cNvSpPr>
              <a:spLocks noChangeArrowheads="1"/>
            </p:cNvSpPr>
            <p:nvPr/>
          </p:nvSpPr>
          <p:spPr bwMode="auto">
            <a:xfrm>
              <a:off x="3882" y="4091"/>
              <a:ext cx="48" cy="48"/>
            </a:xfrm>
            <a:prstGeom prst="ellipse">
              <a:avLst/>
            </a:prstGeom>
            <a:solidFill>
              <a:srgbClr val="FFFF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3882" y="2795"/>
              <a:ext cx="48" cy="48"/>
            </a:xfrm>
            <a:prstGeom prst="ellipse">
              <a:avLst/>
            </a:prstGeom>
            <a:solidFill>
              <a:srgbClr val="FFFF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5727"/>
              </p:ext>
            </p:extLst>
          </p:nvPr>
        </p:nvGraphicFramePr>
        <p:xfrm>
          <a:off x="755576" y="1052736"/>
          <a:ext cx="80122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762">
                  <a:extLst>
                    <a:ext uri="{9D8B030D-6E8A-4147-A177-3AD203B41FA5}">
                      <a16:colId xmlns:a16="http://schemas.microsoft.com/office/drawing/2014/main" val="1291192478"/>
                    </a:ext>
                  </a:extLst>
                </a:gridCol>
                <a:gridCol w="2670762">
                  <a:extLst>
                    <a:ext uri="{9D8B030D-6E8A-4147-A177-3AD203B41FA5}">
                      <a16:colId xmlns:a16="http://schemas.microsoft.com/office/drawing/2014/main" val="1807013037"/>
                    </a:ext>
                  </a:extLst>
                </a:gridCol>
                <a:gridCol w="2670762">
                  <a:extLst>
                    <a:ext uri="{9D8B030D-6E8A-4147-A177-3AD203B41FA5}">
                      <a16:colId xmlns:a16="http://schemas.microsoft.com/office/drawing/2014/main" val="30419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模        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特性方程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外特性曲线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2370"/>
                  </a:ext>
                </a:extLst>
              </a:tr>
            </a:tbl>
          </a:graphicData>
        </a:graphic>
      </p:graphicFrame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6576"/>
              </p:ext>
            </p:extLst>
          </p:nvPr>
        </p:nvGraphicFramePr>
        <p:xfrm>
          <a:off x="755576" y="1055549"/>
          <a:ext cx="80122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762">
                  <a:extLst>
                    <a:ext uri="{9D8B030D-6E8A-4147-A177-3AD203B41FA5}">
                      <a16:colId xmlns:a16="http://schemas.microsoft.com/office/drawing/2014/main" val="1291192478"/>
                    </a:ext>
                  </a:extLst>
                </a:gridCol>
                <a:gridCol w="2670762">
                  <a:extLst>
                    <a:ext uri="{9D8B030D-6E8A-4147-A177-3AD203B41FA5}">
                      <a16:colId xmlns:a16="http://schemas.microsoft.com/office/drawing/2014/main" val="1807013037"/>
                    </a:ext>
                  </a:extLst>
                </a:gridCol>
                <a:gridCol w="2670762">
                  <a:extLst>
                    <a:ext uri="{9D8B030D-6E8A-4147-A177-3AD203B41FA5}">
                      <a16:colId xmlns:a16="http://schemas.microsoft.com/office/drawing/2014/main" val="30419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模        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理想条件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外特性曲线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2370"/>
                  </a:ext>
                </a:extLst>
              </a:tr>
            </a:tbl>
          </a:graphicData>
        </a:graphic>
      </p:graphicFrame>
      <p:sp>
        <p:nvSpPr>
          <p:cNvPr id="129" name="Text Box 34"/>
          <p:cNvSpPr txBox="1">
            <a:spLocks noChangeArrowheads="1"/>
          </p:cNvSpPr>
          <p:nvPr/>
        </p:nvSpPr>
        <p:spPr bwMode="auto">
          <a:xfrm>
            <a:off x="4267213" y="2592237"/>
            <a:ext cx="949299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隶书" panose="02010509060101010101" pitchFamily="49" charset="-122"/>
              </a:rPr>
              <a:t>R</a:t>
            </a:r>
            <a:r>
              <a:rPr lang="en-US" altLang="zh-CN" sz="2400" baseline="-25000" dirty="0">
                <a:ea typeface="隶书" panose="02010509060101010101" pitchFamily="49" charset="-122"/>
              </a:rPr>
              <a:t>0 </a:t>
            </a:r>
            <a:r>
              <a:rPr lang="en-US" altLang="zh-CN" sz="2400" dirty="0">
                <a:ea typeface="隶书" panose="02010509060101010101" pitchFamily="49" charset="-122"/>
              </a:rPr>
              <a:t>= 0</a:t>
            </a:r>
            <a:endParaRPr lang="en-US" altLang="zh-CN" sz="2400" i="1" dirty="0">
              <a:ea typeface="隶书" panose="02010509060101010101" pitchFamily="49" charset="-122"/>
            </a:endParaRPr>
          </a:p>
        </p:txBody>
      </p:sp>
      <p:sp>
        <p:nvSpPr>
          <p:cNvPr id="130" name="Text Box 34"/>
          <p:cNvSpPr txBox="1">
            <a:spLocks noChangeArrowheads="1"/>
          </p:cNvSpPr>
          <p:nvPr/>
        </p:nvSpPr>
        <p:spPr bwMode="auto">
          <a:xfrm>
            <a:off x="4277059" y="5182735"/>
            <a:ext cx="1015021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隶书" panose="02010509060101010101" pitchFamily="49" charset="-122"/>
              </a:rPr>
              <a:t>R</a:t>
            </a:r>
            <a:r>
              <a:rPr lang="en-US" altLang="zh-CN" sz="2400" baseline="-25000" dirty="0">
                <a:ea typeface="隶书" panose="02010509060101010101" pitchFamily="49" charset="-122"/>
              </a:rPr>
              <a:t>0 </a:t>
            </a:r>
            <a:r>
              <a:rPr lang="en-US" altLang="zh-CN" sz="2400" dirty="0">
                <a:ea typeface="隶书" panose="02010509060101010101" pitchFamily="49" charset="-122"/>
              </a:rPr>
              <a:t>= </a:t>
            </a:r>
            <a:r>
              <a:rPr lang="zh-CN" altLang="en-US" sz="2400" dirty="0">
                <a:ea typeface="隶书" panose="02010509060101010101" pitchFamily="49" charset="-122"/>
              </a:rPr>
              <a:t>∞</a:t>
            </a:r>
            <a:endParaRPr lang="en-US" altLang="zh-CN" sz="2400" i="1" dirty="0">
              <a:ea typeface="隶书" panose="02010509060101010101" pitchFamily="49" charset="-122"/>
            </a:endParaRPr>
          </a:p>
        </p:txBody>
      </p:sp>
      <p:sp>
        <p:nvSpPr>
          <p:cNvPr id="131" name="Rectangle 42"/>
          <p:cNvSpPr>
            <a:spLocks noChangeArrowheads="1"/>
          </p:cNvSpPr>
          <p:nvPr/>
        </p:nvSpPr>
        <p:spPr bwMode="auto">
          <a:xfrm rot="16200000">
            <a:off x="1230809" y="3094534"/>
            <a:ext cx="533400" cy="152400"/>
          </a:xfrm>
          <a:prstGeom prst="rect">
            <a:avLst/>
          </a:prstGeom>
          <a:solidFill>
            <a:srgbClr val="FFFFF3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Rectangle 42"/>
          <p:cNvSpPr>
            <a:spLocks noChangeArrowheads="1"/>
          </p:cNvSpPr>
          <p:nvPr/>
        </p:nvSpPr>
        <p:spPr bwMode="auto">
          <a:xfrm rot="16200000">
            <a:off x="1645196" y="5462364"/>
            <a:ext cx="533400" cy="152400"/>
          </a:xfrm>
          <a:prstGeom prst="rect">
            <a:avLst/>
          </a:prstGeom>
          <a:solidFill>
            <a:srgbClr val="FFFFF3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Line 46"/>
          <p:cNvSpPr>
            <a:spLocks noChangeShapeType="1"/>
          </p:cNvSpPr>
          <p:nvPr/>
        </p:nvSpPr>
        <p:spPr bwMode="auto">
          <a:xfrm>
            <a:off x="1905854" y="5805264"/>
            <a:ext cx="0" cy="7612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0" y="0"/>
            <a:ext cx="9144000" cy="569566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>
            <a:lvl1pPr defTabSz="844083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2.3</a:t>
            </a:r>
            <a:r>
              <a:rPr lang="en-US" altLang="zh-CN" dirty="0"/>
              <a:t>  </a:t>
            </a:r>
            <a:r>
              <a:rPr lang="zh-CN" altLang="en-US" dirty="0"/>
              <a:t>电源的两种模型及其等效变换</a:t>
            </a:r>
          </a:p>
        </p:txBody>
      </p:sp>
    </p:spTree>
    <p:extLst>
      <p:ext uri="{BB962C8B-B14F-4D97-AF65-F5344CB8AC3E}">
        <p14:creationId xmlns:p14="http://schemas.microsoft.com/office/powerpoint/2010/main" val="5086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250000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150000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  <p:bldP spid="1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08" name="Text Box 32"/>
          <p:cNvSpPr txBox="1">
            <a:spLocks noChangeArrowheads="1"/>
          </p:cNvSpPr>
          <p:nvPr/>
        </p:nvSpPr>
        <p:spPr bwMode="auto">
          <a:xfrm>
            <a:off x="3962400" y="838200"/>
            <a:ext cx="409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源中的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电流：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I= I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2606" name="Text Box 30"/>
          <p:cNvSpPr txBox="1">
            <a:spLocks noChangeArrowheads="1"/>
          </p:cNvSpPr>
          <p:nvPr/>
        </p:nvSpPr>
        <p:spPr bwMode="auto">
          <a:xfrm>
            <a:off x="4211638" y="115888"/>
            <a:ext cx="4416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u="sng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i="1" baseline="-25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不能变，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不能变。</a:t>
            </a:r>
          </a:p>
        </p:txBody>
      </p:sp>
      <p:sp>
        <p:nvSpPr>
          <p:cNvPr id="152609" name="Text Box 33"/>
          <p:cNvSpPr txBox="1">
            <a:spLocks noChangeArrowheads="1"/>
          </p:cNvSpPr>
          <p:nvPr/>
        </p:nvSpPr>
        <p:spPr bwMode="auto">
          <a:xfrm>
            <a:off x="4038600" y="14478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两端的电压： </a:t>
            </a:r>
            <a:r>
              <a:rPr lang="en-US" altLang="zh-CN" i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i="1" baseline="-250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i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i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- E</a:t>
            </a:r>
          </a:p>
        </p:txBody>
      </p:sp>
      <p:grpSp>
        <p:nvGrpSpPr>
          <p:cNvPr id="152692" name="Group 116"/>
          <p:cNvGrpSpPr>
            <a:grpSpLocks/>
          </p:cNvGrpSpPr>
          <p:nvPr/>
        </p:nvGrpSpPr>
        <p:grpSpPr bwMode="auto">
          <a:xfrm>
            <a:off x="185738" y="620713"/>
            <a:ext cx="3581400" cy="2122487"/>
            <a:chOff x="768" y="2154"/>
            <a:chExt cx="2256" cy="1590"/>
          </a:xfrm>
        </p:grpSpPr>
        <p:grpSp>
          <p:nvGrpSpPr>
            <p:cNvPr id="152691" name="Group 115"/>
            <p:cNvGrpSpPr>
              <a:grpSpLocks/>
            </p:cNvGrpSpPr>
            <p:nvPr/>
          </p:nvGrpSpPr>
          <p:grpSpPr bwMode="auto">
            <a:xfrm>
              <a:off x="768" y="2154"/>
              <a:ext cx="2256" cy="1590"/>
              <a:chOff x="768" y="2154"/>
              <a:chExt cx="2256" cy="1590"/>
            </a:xfrm>
          </p:grpSpPr>
          <p:pic>
            <p:nvPicPr>
              <p:cNvPr id="152688" name="Picture 1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2154"/>
                <a:ext cx="2256" cy="1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52598" name="Line 22"/>
              <p:cNvSpPr>
                <a:spLocks noChangeShapeType="1"/>
              </p:cNvSpPr>
              <p:nvPr/>
            </p:nvSpPr>
            <p:spPr bwMode="auto">
              <a:xfrm>
                <a:off x="1099" y="2685"/>
                <a:ext cx="0" cy="547"/>
              </a:xfrm>
              <a:prstGeom prst="line">
                <a:avLst/>
              </a:prstGeom>
              <a:noFill/>
              <a:ln w="28575">
                <a:solidFill>
                  <a:srgbClr val="00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605" name="Text Box 29"/>
              <p:cNvSpPr txBox="1">
                <a:spLocks noChangeArrowheads="1"/>
              </p:cNvSpPr>
              <p:nvPr/>
            </p:nvSpPr>
            <p:spPr bwMode="auto">
              <a:xfrm>
                <a:off x="851" y="2715"/>
                <a:ext cx="253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800" i="1" dirty="0">
                    <a:solidFill>
                      <a:srgbClr val="0066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i="1" baseline="-25000" dirty="0">
                    <a:solidFill>
                      <a:srgbClr val="006699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</a:t>
                </a:r>
                <a:endParaRPr lang="en-US" altLang="zh-CN" sz="2000" i="1" dirty="0">
                  <a:solidFill>
                    <a:srgbClr val="0066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1340" y="3025"/>
              <a:ext cx="24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1367" y="2320"/>
              <a:ext cx="313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2694" name="Group 118"/>
          <p:cNvGrpSpPr>
            <a:grpSpLocks/>
          </p:cNvGrpSpPr>
          <p:nvPr/>
        </p:nvGrpSpPr>
        <p:grpSpPr bwMode="auto">
          <a:xfrm>
            <a:off x="1524000" y="981077"/>
            <a:ext cx="1171575" cy="1087438"/>
            <a:chOff x="1584" y="2410"/>
            <a:chExt cx="738" cy="685"/>
          </a:xfrm>
        </p:grpSpPr>
        <p:sp>
          <p:nvSpPr>
            <p:cNvPr id="152601" name="Text Box 25"/>
            <p:cNvSpPr txBox="1">
              <a:spLocks noChangeArrowheads="1"/>
            </p:cNvSpPr>
            <p:nvPr/>
          </p:nvSpPr>
          <p:spPr bwMode="auto">
            <a:xfrm>
              <a:off x="1584" y="2410"/>
              <a:ext cx="73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 err="1">
                  <a:solidFill>
                    <a:srgbClr val="FF00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lang="en-US" altLang="zh-CN" i="1" baseline="-25000" dirty="0" err="1">
                  <a:solidFill>
                    <a:srgbClr val="FF00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ab</a:t>
              </a:r>
              <a:r>
                <a:rPr lang="en-US" altLang="zh-CN" sz="3200" dirty="0">
                  <a:solidFill>
                    <a:srgbClr val="FF00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=?</a:t>
              </a:r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flipV="1">
              <a:off x="1584" y="2455"/>
              <a:ext cx="0" cy="64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2639" name="Rectangle 63"/>
          <p:cNvSpPr>
            <a:spLocks noGrp="1" noChangeArrowheads="1"/>
          </p:cNvSpPr>
          <p:nvPr>
            <p:ph type="title"/>
          </p:nvPr>
        </p:nvSpPr>
        <p:spPr>
          <a:xfrm>
            <a:off x="0" y="71438"/>
            <a:ext cx="5105400" cy="5492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恒压源恒流源特性举例</a:t>
            </a:r>
          </a:p>
        </p:txBody>
      </p:sp>
      <p:grpSp>
        <p:nvGrpSpPr>
          <p:cNvPr id="152693" name="Group 117"/>
          <p:cNvGrpSpPr>
            <a:grpSpLocks/>
          </p:cNvGrpSpPr>
          <p:nvPr/>
        </p:nvGrpSpPr>
        <p:grpSpPr bwMode="auto">
          <a:xfrm>
            <a:off x="2018509" y="2357728"/>
            <a:ext cx="1460501" cy="461963"/>
            <a:chOff x="2207" y="2211"/>
            <a:chExt cx="920" cy="291"/>
          </a:xfrm>
        </p:grpSpPr>
        <p:sp>
          <p:nvSpPr>
            <p:cNvPr id="152584" name="Text Box 8"/>
            <p:cNvSpPr txBox="1">
              <a:spLocks noChangeArrowheads="1"/>
            </p:cNvSpPr>
            <p:nvPr/>
          </p:nvSpPr>
          <p:spPr bwMode="auto">
            <a:xfrm>
              <a:off x="2630" y="2211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I=</a:t>
              </a:r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2689" name="Line 113"/>
            <p:cNvSpPr>
              <a:spLocks noChangeShapeType="1"/>
            </p:cNvSpPr>
            <p:nvPr/>
          </p:nvSpPr>
          <p:spPr bwMode="auto">
            <a:xfrm flipH="1">
              <a:off x="2207" y="2400"/>
              <a:ext cx="37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2730" name="Group 154"/>
          <p:cNvGrpSpPr>
            <a:grpSpLocks/>
          </p:cNvGrpSpPr>
          <p:nvPr/>
        </p:nvGrpSpPr>
        <p:grpSpPr bwMode="auto">
          <a:xfrm>
            <a:off x="584993" y="4733925"/>
            <a:ext cx="3095625" cy="1933575"/>
            <a:chOff x="2802" y="1776"/>
            <a:chExt cx="1950" cy="1218"/>
          </a:xfrm>
        </p:grpSpPr>
        <p:pic>
          <p:nvPicPr>
            <p:cNvPr id="152717" name="Picture 1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2" y="1776"/>
              <a:ext cx="1950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2718" name="Line 142"/>
            <p:cNvSpPr>
              <a:spLocks noChangeShapeType="1"/>
            </p:cNvSpPr>
            <p:nvPr/>
          </p:nvSpPr>
          <p:spPr bwMode="auto">
            <a:xfrm>
              <a:off x="3888" y="1890"/>
              <a:ext cx="384" cy="0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719" name="Text Box 143"/>
            <p:cNvSpPr txBox="1">
              <a:spLocks noChangeArrowheads="1"/>
            </p:cNvSpPr>
            <p:nvPr/>
          </p:nvSpPr>
          <p:spPr bwMode="auto">
            <a:xfrm>
              <a:off x="4272" y="179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066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aseline="-25000" dirty="0">
                  <a:solidFill>
                    <a:srgbClr val="0066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152720" name="Line 144"/>
            <p:cNvSpPr>
              <a:spLocks noChangeShapeType="1"/>
            </p:cNvSpPr>
            <p:nvPr/>
          </p:nvSpPr>
          <p:spPr bwMode="auto">
            <a:xfrm>
              <a:off x="2928" y="2418"/>
              <a:ext cx="15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721" name="Text Box 145"/>
            <p:cNvSpPr txBox="1">
              <a:spLocks noChangeArrowheads="1"/>
            </p:cNvSpPr>
            <p:nvPr/>
          </p:nvSpPr>
          <p:spPr bwMode="auto">
            <a:xfrm>
              <a:off x="3072" y="2418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I=?</a:t>
              </a:r>
            </a:p>
          </p:txBody>
        </p:sp>
        <p:sp>
          <p:nvSpPr>
            <p:cNvPr id="152724" name="Text Box 148"/>
            <p:cNvSpPr txBox="1">
              <a:spLocks noChangeArrowheads="1"/>
            </p:cNvSpPr>
            <p:nvPr/>
          </p:nvSpPr>
          <p:spPr bwMode="auto">
            <a:xfrm>
              <a:off x="3792" y="2494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对该支路电流无影响</a:t>
              </a:r>
            </a:p>
          </p:txBody>
        </p:sp>
      </p:grpSp>
      <p:grpSp>
        <p:nvGrpSpPr>
          <p:cNvPr id="152725" name="Group 149"/>
          <p:cNvGrpSpPr>
            <a:grpSpLocks/>
          </p:cNvGrpSpPr>
          <p:nvPr/>
        </p:nvGrpSpPr>
        <p:grpSpPr bwMode="auto">
          <a:xfrm>
            <a:off x="5224462" y="4733925"/>
            <a:ext cx="2962275" cy="1905000"/>
            <a:chOff x="294" y="2736"/>
            <a:chExt cx="1866" cy="1200"/>
          </a:xfrm>
        </p:grpSpPr>
        <p:pic>
          <p:nvPicPr>
            <p:cNvPr id="152726" name="Picture 1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" y="2736"/>
              <a:ext cx="1866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2727" name="Line 151"/>
            <p:cNvSpPr>
              <a:spLocks noChangeShapeType="1"/>
            </p:cNvSpPr>
            <p:nvPr/>
          </p:nvSpPr>
          <p:spPr bwMode="auto">
            <a:xfrm>
              <a:off x="672" y="3552"/>
              <a:ext cx="115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728" name="Text Box 152"/>
            <p:cNvSpPr txBox="1">
              <a:spLocks noChangeArrowheads="1"/>
            </p:cNvSpPr>
            <p:nvPr/>
          </p:nvSpPr>
          <p:spPr bwMode="auto">
            <a:xfrm>
              <a:off x="312" y="3378"/>
              <a:ext cx="5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U=?</a:t>
              </a:r>
            </a:p>
          </p:txBody>
        </p:sp>
        <p:sp>
          <p:nvSpPr>
            <p:cNvPr id="152729" name="Text Box 153"/>
            <p:cNvSpPr txBox="1">
              <a:spLocks noChangeArrowheads="1"/>
            </p:cNvSpPr>
            <p:nvPr/>
          </p:nvSpPr>
          <p:spPr bwMode="auto">
            <a:xfrm>
              <a:off x="312" y="3696"/>
              <a:ext cx="1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a、b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间电压无影响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2731" name="AutoShape 15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732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733" name="AutoShape 15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8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5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5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8" grpId="0" autoUpdateAnimBg="0"/>
      <p:bldP spid="152606" grpId="0" autoUpdateAnimBg="0"/>
      <p:bldP spid="152609" grpId="0" autoUpdateAnimBg="0"/>
    </p:bldLst>
  </p:timing>
</p:sld>
</file>

<file path=ppt/theme/theme1.xml><?xml version="1.0" encoding="utf-8"?>
<a:theme xmlns:a="http://schemas.openxmlformats.org/drawingml/2006/main" name="合肥工大模板">
  <a:themeElements>
    <a:clrScheme name="合肥工大模板 8">
      <a:dk1>
        <a:srgbClr val="000000"/>
      </a:dk1>
      <a:lt1>
        <a:srgbClr val="FFFFEB"/>
      </a:lt1>
      <a:dk2>
        <a:srgbClr val="A50021"/>
      </a:dk2>
      <a:lt2>
        <a:srgbClr val="808080"/>
      </a:lt2>
      <a:accent1>
        <a:srgbClr val="FFCCFF"/>
      </a:accent1>
      <a:accent2>
        <a:srgbClr val="3333CC"/>
      </a:accent2>
      <a:accent3>
        <a:srgbClr val="FFFFF3"/>
      </a:accent3>
      <a:accent4>
        <a:srgbClr val="000000"/>
      </a:accent4>
      <a:accent5>
        <a:srgbClr val="FFE2FF"/>
      </a:accent5>
      <a:accent6>
        <a:srgbClr val="2D2DB9"/>
      </a:accent6>
      <a:hlink>
        <a:srgbClr val="008000"/>
      </a:hlink>
      <a:folHlink>
        <a:srgbClr val="B2B2B2"/>
      </a:folHlink>
    </a:clrScheme>
    <a:fontScheme name="合肥工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合肥工大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大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8">
        <a:dk1>
          <a:srgbClr val="000000"/>
        </a:dk1>
        <a:lt1>
          <a:srgbClr val="FFFFEB"/>
        </a:lt1>
        <a:dk2>
          <a:srgbClr val="A50021"/>
        </a:dk2>
        <a:lt2>
          <a:srgbClr val="808080"/>
        </a:lt2>
        <a:accent1>
          <a:srgbClr val="FFCCFF"/>
        </a:accent1>
        <a:accent2>
          <a:srgbClr val="3333CC"/>
        </a:accent2>
        <a:accent3>
          <a:srgbClr val="FFFFF3"/>
        </a:accent3>
        <a:accent4>
          <a:srgbClr val="000000"/>
        </a:accent4>
        <a:accent5>
          <a:srgbClr val="FFE2FF"/>
        </a:accent5>
        <a:accent6>
          <a:srgbClr val="2D2DB9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灰暗简洁主题（自定义1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雅+宋+TNRoman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灰暗简洁主题（自定义1）" id="{D6A0C266-4CEF-44A5-8023-521A5DD5691E}" vid="{9D44C57D-52C7-4539-B58C-E8889312E6AB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13162</TotalTime>
  <Words>3089</Words>
  <Application>Microsoft Office PowerPoint</Application>
  <PresentationFormat>全屏显示(4:3)</PresentationFormat>
  <Paragraphs>1234</Paragraphs>
  <Slides>59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黑体</vt:lpstr>
      <vt:lpstr>楷体_GB2312</vt:lpstr>
      <vt:lpstr>隶书</vt:lpstr>
      <vt:lpstr>宋体</vt:lpstr>
      <vt:lpstr>微软雅黑</vt:lpstr>
      <vt:lpstr>Arial</vt:lpstr>
      <vt:lpstr>Symbol</vt:lpstr>
      <vt:lpstr>Tahoma</vt:lpstr>
      <vt:lpstr>Times New Roman</vt:lpstr>
      <vt:lpstr>合肥工大模板</vt:lpstr>
      <vt:lpstr>灰暗简洁主题（自定义1）</vt:lpstr>
      <vt:lpstr>Equation</vt:lpstr>
      <vt:lpstr>公式</vt:lpstr>
      <vt:lpstr>Mathcad</vt:lpstr>
      <vt:lpstr>第二章  电路的分析方法</vt:lpstr>
      <vt:lpstr>2.1 电阻串并联联接的等效变换</vt:lpstr>
      <vt:lpstr>2.1.2  电阻并联</vt:lpstr>
      <vt:lpstr>电阻等效变换举例：</vt:lpstr>
      <vt:lpstr>PowerPoint 演示文稿</vt:lpstr>
      <vt:lpstr>PowerPoint 演示文稿</vt:lpstr>
      <vt:lpstr>PowerPoint 演示文稿</vt:lpstr>
      <vt:lpstr>PowerPoint 演示文稿</vt:lpstr>
      <vt:lpstr>恒压源恒流源特性举例</vt:lpstr>
      <vt:lpstr>电压源与电流源的等效？</vt:lpstr>
      <vt:lpstr>电压源与电流源等效的特征是什么？</vt:lpstr>
      <vt:lpstr>PowerPoint 演示文稿</vt:lpstr>
      <vt:lpstr>PowerPoint 演示文稿</vt:lpstr>
      <vt:lpstr>PowerPoint 演示文稿</vt:lpstr>
      <vt:lpstr>例 2.3.2：</vt:lpstr>
      <vt:lpstr>PowerPoint 演示文稿</vt:lpstr>
      <vt:lpstr>PowerPoint 演示文稿</vt:lpstr>
      <vt:lpstr>2.4、支路电流法</vt:lpstr>
      <vt:lpstr>PowerPoint 演示文稿</vt:lpstr>
      <vt:lpstr> 例2.4.2</vt:lpstr>
      <vt:lpstr>支路电流法的优缺点:</vt:lpstr>
      <vt:lpstr>PowerPoint 演示文稿</vt:lpstr>
      <vt:lpstr>PowerPoint 演示文稿</vt:lpstr>
      <vt:lpstr>2.5、结点电压法</vt:lpstr>
      <vt:lpstr>结点电压方程的推导过程(2结点)</vt:lpstr>
      <vt:lpstr>结点电压方程的推导过程(2结点)</vt:lpstr>
      <vt:lpstr>PowerPoint 演示文稿</vt:lpstr>
      <vt:lpstr>例1:电路如图</vt:lpstr>
      <vt:lpstr>例2:电路如图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　叠加定理</vt:lpstr>
      <vt:lpstr>[例 1]</vt:lpstr>
      <vt:lpstr>[例 1]</vt:lpstr>
      <vt:lpstr>PowerPoint 演示文稿</vt:lpstr>
      <vt:lpstr>PowerPoint 演示文稿</vt:lpstr>
      <vt:lpstr>PowerPoint 演示文稿</vt:lpstr>
      <vt:lpstr>2.7　戴维宁定理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2.7.2：</vt:lpstr>
      <vt:lpstr>PowerPoint 演示文稿</vt:lpstr>
      <vt:lpstr>PowerPoint 演示文稿</vt:lpstr>
      <vt:lpstr>2.7.2  诺顿定理</vt:lpstr>
      <vt:lpstr>例2.7.4</vt:lpstr>
      <vt:lpstr>2.8 受控源简介</vt:lpstr>
      <vt:lpstr>PowerPoint 演示文稿</vt:lpstr>
      <vt:lpstr>2.9 非线性电阻电路的分析</vt:lpstr>
      <vt:lpstr>静态电阻与动态电阻</vt:lpstr>
      <vt:lpstr>非线性电阻电路的图解法：</vt:lpstr>
      <vt:lpstr>本章结束</vt:lpstr>
    </vt:vector>
  </TitlesOfParts>
  <Manager/>
  <Company>zgkd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直流电路</dc:title>
  <dc:creator>合工大电工理论与新技术系</dc:creator>
  <cp:lastModifiedBy>Administrator</cp:lastModifiedBy>
  <cp:revision>608</cp:revision>
  <dcterms:created xsi:type="dcterms:W3CDTF">1999-04-10T00:45:38Z</dcterms:created>
  <dcterms:modified xsi:type="dcterms:W3CDTF">2018-10-06T06:59:36Z</dcterms:modified>
</cp:coreProperties>
</file>