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8"/>
  </p:notesMasterIdLst>
  <p:sldIdLst>
    <p:sldId id="259" r:id="rId2"/>
    <p:sldId id="262" r:id="rId3"/>
    <p:sldId id="260" r:id="rId4"/>
    <p:sldId id="264" r:id="rId5"/>
    <p:sldId id="327" r:id="rId6"/>
    <p:sldId id="340" r:id="rId7"/>
    <p:sldId id="341" r:id="rId8"/>
    <p:sldId id="328" r:id="rId9"/>
    <p:sldId id="276" r:id="rId10"/>
    <p:sldId id="360" r:id="rId11"/>
    <p:sldId id="379" r:id="rId12"/>
    <p:sldId id="380" r:id="rId13"/>
    <p:sldId id="381" r:id="rId14"/>
    <p:sldId id="287" r:id="rId15"/>
    <p:sldId id="329" r:id="rId16"/>
    <p:sldId id="365" r:id="rId17"/>
    <p:sldId id="290" r:id="rId18"/>
    <p:sldId id="291" r:id="rId19"/>
    <p:sldId id="292" r:id="rId20"/>
    <p:sldId id="296" r:id="rId21"/>
    <p:sldId id="295" r:id="rId22"/>
    <p:sldId id="299" r:id="rId23"/>
    <p:sldId id="382" r:id="rId24"/>
    <p:sldId id="298" r:id="rId25"/>
    <p:sldId id="384" r:id="rId26"/>
    <p:sldId id="344" r:id="rId27"/>
    <p:sldId id="346" r:id="rId28"/>
    <p:sldId id="310" r:id="rId29"/>
    <p:sldId id="347" r:id="rId30"/>
    <p:sldId id="383" r:id="rId31"/>
    <p:sldId id="349" r:id="rId32"/>
    <p:sldId id="352" r:id="rId33"/>
    <p:sldId id="372" r:id="rId34"/>
    <p:sldId id="355" r:id="rId35"/>
    <p:sldId id="357" r:id="rId36"/>
    <p:sldId id="317" r:id="rId37"/>
    <p:sldId id="318" r:id="rId38"/>
    <p:sldId id="319" r:id="rId39"/>
    <p:sldId id="325" r:id="rId40"/>
    <p:sldId id="375" r:id="rId41"/>
    <p:sldId id="378" r:id="rId42"/>
    <p:sldId id="366" r:id="rId43"/>
    <p:sldId id="367" r:id="rId44"/>
    <p:sldId id="368" r:id="rId45"/>
    <p:sldId id="369" r:id="rId46"/>
    <p:sldId id="37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73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0ABAA"/>
    <a:srgbClr val="FFCCFF"/>
    <a:srgbClr val="DBEEF4"/>
    <a:srgbClr val="3333FF"/>
    <a:srgbClr val="FF02FF"/>
    <a:srgbClr val="1F497D"/>
    <a:srgbClr val="FFFFF3"/>
    <a:srgbClr val="FBE9E9"/>
    <a:srgbClr val="F1A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0325" cy="403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784D1-5611-40D2-BB74-9BE496A5D12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E31C858-6DBE-471F-8D36-EC972ED15274}">
      <dgm:prSet phldrT="[文本]"/>
      <dgm:spPr/>
      <dgm:t>
        <a:bodyPr/>
        <a:lstStyle/>
        <a:p>
          <a:r>
            <a:rPr lang="en-US" altLang="en-US" dirty="0"/>
            <a:t>3.1   </a:t>
          </a:r>
          <a:r>
            <a:rPr lang="zh-CN" altLang="en-US" dirty="0"/>
            <a:t>瞬态分析的基本概念</a:t>
          </a:r>
        </a:p>
      </dgm:t>
    </dgm:pt>
    <dgm:pt modelId="{550D9466-3706-478C-90C8-AF054158427F}" type="parTrans" cxnId="{B2B22443-40D4-42F5-B6F1-133F16E111AD}">
      <dgm:prSet/>
      <dgm:spPr/>
      <dgm:t>
        <a:bodyPr/>
        <a:lstStyle/>
        <a:p>
          <a:endParaRPr lang="zh-CN" altLang="en-US"/>
        </a:p>
      </dgm:t>
    </dgm:pt>
    <dgm:pt modelId="{E91BD29D-CD32-44EE-B01E-B7D0CD48D5DB}" type="sibTrans" cxnId="{B2B22443-40D4-42F5-B6F1-133F16E111AD}">
      <dgm:prSet/>
      <dgm:spPr/>
      <dgm:t>
        <a:bodyPr/>
        <a:lstStyle/>
        <a:p>
          <a:endParaRPr lang="zh-CN" altLang="en-US"/>
        </a:p>
      </dgm:t>
    </dgm:pt>
    <dgm:pt modelId="{517937B8-3F53-45A9-A6B3-6E6802F6E73D}">
      <dgm:prSet/>
      <dgm:spPr/>
      <dgm:t>
        <a:bodyPr/>
        <a:lstStyle/>
        <a:p>
          <a:r>
            <a:rPr lang="en-US" altLang="en-US"/>
            <a:t>3.2   </a:t>
          </a:r>
          <a:r>
            <a:rPr lang="zh-CN" altLang="en-US"/>
            <a:t>储能元件和换路定律</a:t>
          </a:r>
        </a:p>
      </dgm:t>
    </dgm:pt>
    <dgm:pt modelId="{5EAF6687-DFB9-47BB-8B19-4C0708524A58}" type="parTrans" cxnId="{971E4624-0A30-4170-B5B3-BB132D19142D}">
      <dgm:prSet/>
      <dgm:spPr/>
      <dgm:t>
        <a:bodyPr/>
        <a:lstStyle/>
        <a:p>
          <a:endParaRPr lang="zh-CN" altLang="en-US"/>
        </a:p>
      </dgm:t>
    </dgm:pt>
    <dgm:pt modelId="{BDAC0D33-143C-446E-A16F-7386AAC3D024}" type="sibTrans" cxnId="{971E4624-0A30-4170-B5B3-BB132D19142D}">
      <dgm:prSet/>
      <dgm:spPr/>
      <dgm:t>
        <a:bodyPr/>
        <a:lstStyle/>
        <a:p>
          <a:endParaRPr lang="zh-CN" altLang="en-US"/>
        </a:p>
      </dgm:t>
    </dgm:pt>
    <dgm:pt modelId="{4ACC06AD-7E43-4A08-BF72-6EDA7C0F80D2}">
      <dgm:prSet/>
      <dgm:spPr/>
      <dgm:t>
        <a:bodyPr/>
        <a:lstStyle/>
        <a:p>
          <a:r>
            <a:rPr lang="en-US" altLang="en-US"/>
            <a:t>3.3   RC </a:t>
          </a:r>
          <a:r>
            <a:rPr lang="zh-CN" altLang="en-US"/>
            <a:t>电路的瞬态分析</a:t>
          </a:r>
        </a:p>
      </dgm:t>
    </dgm:pt>
    <dgm:pt modelId="{CB5ADB33-9F89-4DA2-BACC-BA9421D74EED}" type="parTrans" cxnId="{C7551AB8-826E-4637-AD31-72D068CBAE3C}">
      <dgm:prSet/>
      <dgm:spPr/>
      <dgm:t>
        <a:bodyPr/>
        <a:lstStyle/>
        <a:p>
          <a:endParaRPr lang="zh-CN" altLang="en-US"/>
        </a:p>
      </dgm:t>
    </dgm:pt>
    <dgm:pt modelId="{DB313754-8844-41BE-9B08-9A2A19E3BF12}" type="sibTrans" cxnId="{C7551AB8-826E-4637-AD31-72D068CBAE3C}">
      <dgm:prSet/>
      <dgm:spPr/>
      <dgm:t>
        <a:bodyPr/>
        <a:lstStyle/>
        <a:p>
          <a:endParaRPr lang="zh-CN" altLang="en-US"/>
        </a:p>
      </dgm:t>
    </dgm:pt>
    <dgm:pt modelId="{FA2AFAE1-3859-4C0B-A2CD-2C543B754F11}">
      <dgm:prSet/>
      <dgm:spPr/>
      <dgm:t>
        <a:bodyPr/>
        <a:lstStyle/>
        <a:p>
          <a:r>
            <a:rPr lang="en-US" altLang="en-US" dirty="0"/>
            <a:t>3.4   </a:t>
          </a:r>
          <a:r>
            <a:rPr lang="zh-CN" altLang="en-US" dirty="0"/>
            <a:t>一阶电路瞬态分析的三要素法</a:t>
          </a:r>
        </a:p>
      </dgm:t>
    </dgm:pt>
    <dgm:pt modelId="{8398E01A-9940-49FD-B550-337263981669}" type="parTrans" cxnId="{037D7AB0-87DA-4DCD-99A8-E4B982F6B5D2}">
      <dgm:prSet/>
      <dgm:spPr/>
      <dgm:t>
        <a:bodyPr/>
        <a:lstStyle/>
        <a:p>
          <a:endParaRPr lang="zh-CN" altLang="en-US"/>
        </a:p>
      </dgm:t>
    </dgm:pt>
    <dgm:pt modelId="{DC54ECDD-D503-4536-A1CE-AB4A1974F0F7}" type="sibTrans" cxnId="{037D7AB0-87DA-4DCD-99A8-E4B982F6B5D2}">
      <dgm:prSet/>
      <dgm:spPr/>
      <dgm:t>
        <a:bodyPr/>
        <a:lstStyle/>
        <a:p>
          <a:endParaRPr lang="zh-CN" altLang="en-US"/>
        </a:p>
      </dgm:t>
    </dgm:pt>
    <dgm:pt modelId="{A9048753-E48F-45B6-B1E7-E8AE015E3F68}">
      <dgm:prSet/>
      <dgm:spPr/>
      <dgm:t>
        <a:bodyPr/>
        <a:lstStyle/>
        <a:p>
          <a:r>
            <a:rPr lang="en-US" altLang="en-US" dirty="0"/>
            <a:t>3.5   </a:t>
          </a:r>
          <a:r>
            <a:rPr lang="zh-CN" altLang="en-US" dirty="0"/>
            <a:t>微分、积分电路</a:t>
          </a:r>
        </a:p>
      </dgm:t>
    </dgm:pt>
    <dgm:pt modelId="{BC49EBB2-3027-46AC-B7C5-7D3F3368E63F}" type="parTrans" cxnId="{C6916C90-1CE6-43A7-9004-EBDD8C6A967E}">
      <dgm:prSet/>
      <dgm:spPr/>
      <dgm:t>
        <a:bodyPr/>
        <a:lstStyle/>
        <a:p>
          <a:endParaRPr lang="zh-CN" altLang="en-US"/>
        </a:p>
      </dgm:t>
    </dgm:pt>
    <dgm:pt modelId="{D20E476A-6D3D-4C3F-A4EE-1D23768AA757}" type="sibTrans" cxnId="{C6916C90-1CE6-43A7-9004-EBDD8C6A967E}">
      <dgm:prSet/>
      <dgm:spPr/>
      <dgm:t>
        <a:bodyPr/>
        <a:lstStyle/>
        <a:p>
          <a:endParaRPr lang="zh-CN" altLang="en-US"/>
        </a:p>
      </dgm:t>
    </dgm:pt>
    <dgm:pt modelId="{AFAD2BDB-0432-4015-86F5-47FE1CCA0A6F}">
      <dgm:prSet/>
      <dgm:spPr/>
      <dgm:t>
        <a:bodyPr/>
        <a:lstStyle/>
        <a:p>
          <a:r>
            <a:rPr lang="en-US" altLang="en-US"/>
            <a:t>3.6   RL </a:t>
          </a:r>
          <a:r>
            <a:rPr lang="zh-CN" altLang="en-US"/>
            <a:t>电路的瞬态分析</a:t>
          </a:r>
          <a:endParaRPr lang="zh-CN" altLang="en-US" dirty="0"/>
        </a:p>
      </dgm:t>
    </dgm:pt>
    <dgm:pt modelId="{A222CE39-7C93-4D56-ADF8-90434640F69D}" type="parTrans" cxnId="{F4F03662-92E7-4F3C-ACD2-452727E5359F}">
      <dgm:prSet/>
      <dgm:spPr/>
      <dgm:t>
        <a:bodyPr/>
        <a:lstStyle/>
        <a:p>
          <a:endParaRPr lang="zh-CN" altLang="en-US"/>
        </a:p>
      </dgm:t>
    </dgm:pt>
    <dgm:pt modelId="{A3E214A6-AEA3-484E-8830-33E7C92C7332}" type="sibTrans" cxnId="{F4F03662-92E7-4F3C-ACD2-452727E5359F}">
      <dgm:prSet/>
      <dgm:spPr/>
      <dgm:t>
        <a:bodyPr/>
        <a:lstStyle/>
        <a:p>
          <a:endParaRPr lang="zh-CN" altLang="en-US"/>
        </a:p>
      </dgm:t>
    </dgm:pt>
    <dgm:pt modelId="{D5BE2638-B5FC-407D-86FB-A9337B28DD6F}" type="pres">
      <dgm:prSet presAssocID="{FC2784D1-5611-40D2-BB74-9BE496A5D121}" presName="linear" presStyleCnt="0">
        <dgm:presLayoutVars>
          <dgm:animLvl val="lvl"/>
          <dgm:resizeHandles val="exact"/>
        </dgm:presLayoutVars>
      </dgm:prSet>
      <dgm:spPr/>
    </dgm:pt>
    <dgm:pt modelId="{14ED2627-4B6E-4625-A84A-CB35220E4751}" type="pres">
      <dgm:prSet presAssocID="{8E31C858-6DBE-471F-8D36-EC972ED1527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B05F334-1391-4BDC-ADD1-F13F53FDB4DD}" type="pres">
      <dgm:prSet presAssocID="{E91BD29D-CD32-44EE-B01E-B7D0CD48D5DB}" presName="spacer" presStyleCnt="0"/>
      <dgm:spPr/>
    </dgm:pt>
    <dgm:pt modelId="{6B75B3C8-9B25-45C7-A524-777A4CABFE7F}" type="pres">
      <dgm:prSet presAssocID="{517937B8-3F53-45A9-A6B3-6E6802F6E73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C9348B-8EB6-450D-AB8A-20EC6C6C2909}" type="pres">
      <dgm:prSet presAssocID="{BDAC0D33-143C-446E-A16F-7386AAC3D024}" presName="spacer" presStyleCnt="0"/>
      <dgm:spPr/>
    </dgm:pt>
    <dgm:pt modelId="{EC2EA70E-03D7-4D8C-844F-BC3BBA661200}" type="pres">
      <dgm:prSet presAssocID="{4ACC06AD-7E43-4A08-BF72-6EDA7C0F80D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07BB8E3-1687-4228-885A-D97B276D7FD0}" type="pres">
      <dgm:prSet presAssocID="{DB313754-8844-41BE-9B08-9A2A19E3BF12}" presName="spacer" presStyleCnt="0"/>
      <dgm:spPr/>
    </dgm:pt>
    <dgm:pt modelId="{52DFF8A3-599A-48D5-B5CB-E75A64ABF3E7}" type="pres">
      <dgm:prSet presAssocID="{FA2AFAE1-3859-4C0B-A2CD-2C543B754F1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1207ED8-4C92-4E0A-9D77-4E0E12692188}" type="pres">
      <dgm:prSet presAssocID="{DC54ECDD-D503-4536-A1CE-AB4A1974F0F7}" presName="spacer" presStyleCnt="0"/>
      <dgm:spPr/>
    </dgm:pt>
    <dgm:pt modelId="{0427D972-6575-464E-8E87-031C463D2E04}" type="pres">
      <dgm:prSet presAssocID="{A9048753-E48F-45B6-B1E7-E8AE015E3F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0FF76A0-0FB7-4795-BA4E-DBADAD0DA7A3}" type="pres">
      <dgm:prSet presAssocID="{D20E476A-6D3D-4C3F-A4EE-1D23768AA757}" presName="spacer" presStyleCnt="0"/>
      <dgm:spPr/>
    </dgm:pt>
    <dgm:pt modelId="{804E1FF1-4A5A-43A0-B869-5C21D61D3682}" type="pres">
      <dgm:prSet presAssocID="{AFAD2BDB-0432-4015-86F5-47FE1CCA0A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EC16E0D-30CA-4148-B027-F52957976595}" type="presOf" srcId="{FC2784D1-5611-40D2-BB74-9BE496A5D121}" destId="{D5BE2638-B5FC-407D-86FB-A9337B28DD6F}" srcOrd="0" destOrd="0" presId="urn:microsoft.com/office/officeart/2005/8/layout/vList2"/>
    <dgm:cxn modelId="{8944A123-DD80-4ED9-BEEF-509ADD74A54F}" type="presOf" srcId="{A9048753-E48F-45B6-B1E7-E8AE015E3F68}" destId="{0427D972-6575-464E-8E87-031C463D2E04}" srcOrd="0" destOrd="0" presId="urn:microsoft.com/office/officeart/2005/8/layout/vList2"/>
    <dgm:cxn modelId="{971E4624-0A30-4170-B5B3-BB132D19142D}" srcId="{FC2784D1-5611-40D2-BB74-9BE496A5D121}" destId="{517937B8-3F53-45A9-A6B3-6E6802F6E73D}" srcOrd="1" destOrd="0" parTransId="{5EAF6687-DFB9-47BB-8B19-4C0708524A58}" sibTransId="{BDAC0D33-143C-446E-A16F-7386AAC3D024}"/>
    <dgm:cxn modelId="{6DDE8F5D-94AF-4CD3-A826-86787DC540BA}" type="presOf" srcId="{4ACC06AD-7E43-4A08-BF72-6EDA7C0F80D2}" destId="{EC2EA70E-03D7-4D8C-844F-BC3BBA661200}" srcOrd="0" destOrd="0" presId="urn:microsoft.com/office/officeart/2005/8/layout/vList2"/>
    <dgm:cxn modelId="{434C2361-0BE9-43BD-8524-7CC574DA1B8E}" type="presOf" srcId="{FA2AFAE1-3859-4C0B-A2CD-2C543B754F11}" destId="{52DFF8A3-599A-48D5-B5CB-E75A64ABF3E7}" srcOrd="0" destOrd="0" presId="urn:microsoft.com/office/officeart/2005/8/layout/vList2"/>
    <dgm:cxn modelId="{F4F03662-92E7-4F3C-ACD2-452727E5359F}" srcId="{FC2784D1-5611-40D2-BB74-9BE496A5D121}" destId="{AFAD2BDB-0432-4015-86F5-47FE1CCA0A6F}" srcOrd="5" destOrd="0" parTransId="{A222CE39-7C93-4D56-ADF8-90434640F69D}" sibTransId="{A3E214A6-AEA3-484E-8830-33E7C92C7332}"/>
    <dgm:cxn modelId="{B2B22443-40D4-42F5-B6F1-133F16E111AD}" srcId="{FC2784D1-5611-40D2-BB74-9BE496A5D121}" destId="{8E31C858-6DBE-471F-8D36-EC972ED15274}" srcOrd="0" destOrd="0" parTransId="{550D9466-3706-478C-90C8-AF054158427F}" sibTransId="{E91BD29D-CD32-44EE-B01E-B7D0CD48D5DB}"/>
    <dgm:cxn modelId="{D86AB18E-28A1-4DA3-B734-EC71B8B35BBB}" type="presOf" srcId="{8E31C858-6DBE-471F-8D36-EC972ED15274}" destId="{14ED2627-4B6E-4625-A84A-CB35220E4751}" srcOrd="0" destOrd="0" presId="urn:microsoft.com/office/officeart/2005/8/layout/vList2"/>
    <dgm:cxn modelId="{C6916C90-1CE6-43A7-9004-EBDD8C6A967E}" srcId="{FC2784D1-5611-40D2-BB74-9BE496A5D121}" destId="{A9048753-E48F-45B6-B1E7-E8AE015E3F68}" srcOrd="4" destOrd="0" parTransId="{BC49EBB2-3027-46AC-B7C5-7D3F3368E63F}" sibTransId="{D20E476A-6D3D-4C3F-A4EE-1D23768AA757}"/>
    <dgm:cxn modelId="{037D7AB0-87DA-4DCD-99A8-E4B982F6B5D2}" srcId="{FC2784D1-5611-40D2-BB74-9BE496A5D121}" destId="{FA2AFAE1-3859-4C0B-A2CD-2C543B754F11}" srcOrd="3" destOrd="0" parTransId="{8398E01A-9940-49FD-B550-337263981669}" sibTransId="{DC54ECDD-D503-4536-A1CE-AB4A1974F0F7}"/>
    <dgm:cxn modelId="{C7551AB8-826E-4637-AD31-72D068CBAE3C}" srcId="{FC2784D1-5611-40D2-BB74-9BE496A5D121}" destId="{4ACC06AD-7E43-4A08-BF72-6EDA7C0F80D2}" srcOrd="2" destOrd="0" parTransId="{CB5ADB33-9F89-4DA2-BACC-BA9421D74EED}" sibTransId="{DB313754-8844-41BE-9B08-9A2A19E3BF12}"/>
    <dgm:cxn modelId="{7CC445F5-46C2-4E1B-9975-7B8C966615AA}" type="presOf" srcId="{517937B8-3F53-45A9-A6B3-6E6802F6E73D}" destId="{6B75B3C8-9B25-45C7-A524-777A4CABFE7F}" srcOrd="0" destOrd="0" presId="urn:microsoft.com/office/officeart/2005/8/layout/vList2"/>
    <dgm:cxn modelId="{A73063FC-6D1B-4837-875E-DE1A5C53A9F6}" type="presOf" srcId="{AFAD2BDB-0432-4015-86F5-47FE1CCA0A6F}" destId="{804E1FF1-4A5A-43A0-B869-5C21D61D3682}" srcOrd="0" destOrd="0" presId="urn:microsoft.com/office/officeart/2005/8/layout/vList2"/>
    <dgm:cxn modelId="{F58749D4-F814-4297-9ABC-A4F6C49727B8}" type="presParOf" srcId="{D5BE2638-B5FC-407D-86FB-A9337B28DD6F}" destId="{14ED2627-4B6E-4625-A84A-CB35220E4751}" srcOrd="0" destOrd="0" presId="urn:microsoft.com/office/officeart/2005/8/layout/vList2"/>
    <dgm:cxn modelId="{44927ACA-E8A1-4D05-ACDC-15D9149EB6F8}" type="presParOf" srcId="{D5BE2638-B5FC-407D-86FB-A9337B28DD6F}" destId="{CB05F334-1391-4BDC-ADD1-F13F53FDB4DD}" srcOrd="1" destOrd="0" presId="urn:microsoft.com/office/officeart/2005/8/layout/vList2"/>
    <dgm:cxn modelId="{82B8AF34-4604-4CA3-B2F7-FD37C13503C0}" type="presParOf" srcId="{D5BE2638-B5FC-407D-86FB-A9337B28DD6F}" destId="{6B75B3C8-9B25-45C7-A524-777A4CABFE7F}" srcOrd="2" destOrd="0" presId="urn:microsoft.com/office/officeart/2005/8/layout/vList2"/>
    <dgm:cxn modelId="{6E26716F-7B33-45E8-96FB-FD93D4929FA8}" type="presParOf" srcId="{D5BE2638-B5FC-407D-86FB-A9337B28DD6F}" destId="{7BC9348B-8EB6-450D-AB8A-20EC6C6C2909}" srcOrd="3" destOrd="0" presId="urn:microsoft.com/office/officeart/2005/8/layout/vList2"/>
    <dgm:cxn modelId="{2DAA21FA-8454-4125-9516-0E4B1A145DE8}" type="presParOf" srcId="{D5BE2638-B5FC-407D-86FB-A9337B28DD6F}" destId="{EC2EA70E-03D7-4D8C-844F-BC3BBA661200}" srcOrd="4" destOrd="0" presId="urn:microsoft.com/office/officeart/2005/8/layout/vList2"/>
    <dgm:cxn modelId="{0E816CE5-CE66-4125-BC4E-3947C496E355}" type="presParOf" srcId="{D5BE2638-B5FC-407D-86FB-A9337B28DD6F}" destId="{607BB8E3-1687-4228-885A-D97B276D7FD0}" srcOrd="5" destOrd="0" presId="urn:microsoft.com/office/officeart/2005/8/layout/vList2"/>
    <dgm:cxn modelId="{56BF3E0E-8345-4F07-9F4C-D8F9C91D3F23}" type="presParOf" srcId="{D5BE2638-B5FC-407D-86FB-A9337B28DD6F}" destId="{52DFF8A3-599A-48D5-B5CB-E75A64ABF3E7}" srcOrd="6" destOrd="0" presId="urn:microsoft.com/office/officeart/2005/8/layout/vList2"/>
    <dgm:cxn modelId="{40F1CD52-3FD3-40A0-B2BF-14582F7506BA}" type="presParOf" srcId="{D5BE2638-B5FC-407D-86FB-A9337B28DD6F}" destId="{11207ED8-4C92-4E0A-9D77-4E0E12692188}" srcOrd="7" destOrd="0" presId="urn:microsoft.com/office/officeart/2005/8/layout/vList2"/>
    <dgm:cxn modelId="{7F1B8E31-C270-4A27-A779-3A70BC59CC77}" type="presParOf" srcId="{D5BE2638-B5FC-407D-86FB-A9337B28DD6F}" destId="{0427D972-6575-464E-8E87-031C463D2E04}" srcOrd="8" destOrd="0" presId="urn:microsoft.com/office/officeart/2005/8/layout/vList2"/>
    <dgm:cxn modelId="{604277E9-2BEE-4D7A-AE92-01C934F2D4A7}" type="presParOf" srcId="{D5BE2638-B5FC-407D-86FB-A9337B28DD6F}" destId="{30FF76A0-0FB7-4795-BA4E-DBADAD0DA7A3}" srcOrd="9" destOrd="0" presId="urn:microsoft.com/office/officeart/2005/8/layout/vList2"/>
    <dgm:cxn modelId="{FF86A392-6B91-473E-B4CB-E12B6AE9BCE4}" type="presParOf" srcId="{D5BE2638-B5FC-407D-86FB-A9337B28DD6F}" destId="{804E1FF1-4A5A-43A0-B869-5C21D61D368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DF445-E06F-4670-A1F5-0234EC9320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57F87FC-E506-4365-880C-846FA920E493}">
      <dgm:prSet phldrT="[文本]"/>
      <dgm:spPr/>
      <dgm:t>
        <a:bodyPr/>
        <a:lstStyle/>
        <a:p>
          <a:r>
            <a: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先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求取不能突变的量，即</a:t>
          </a:r>
          <a:r>
            <a:rPr kumimoji="1"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</a:rPr>
            <a:t>u</a:t>
          </a:r>
          <a:r>
            <a:rPr kumimoji="1"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c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r>
            <a:rPr kumimoji="1" lang="zh-CN" altLang="en-US" b="1" dirty="0">
              <a:latin typeface="Times New Roman" panose="02020603050405020304" pitchFamily="18" charset="0"/>
              <a:ea typeface="微软雅黑" panose="020B0503020204020204" pitchFamily="34" charset="-122"/>
            </a:rPr>
            <a:t>、 </a:t>
          </a:r>
          <a:r>
            <a:rPr kumimoji="1"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</a:rPr>
            <a:t>i</a:t>
          </a:r>
          <a:r>
            <a:rPr kumimoji="1"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l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endParaRPr lang="zh-CN" altLang="en-US" dirty="0"/>
        </a:p>
      </dgm:t>
    </dgm:pt>
    <dgm:pt modelId="{5530EA4E-EDA0-4BCD-81E0-98A5ECCE89A7}" type="parTrans" cxnId="{CE65B4D3-6AFF-4B12-A787-71B94E706E4F}">
      <dgm:prSet/>
      <dgm:spPr/>
      <dgm:t>
        <a:bodyPr/>
        <a:lstStyle/>
        <a:p>
          <a:endParaRPr lang="zh-CN" altLang="en-US"/>
        </a:p>
      </dgm:t>
    </dgm:pt>
    <dgm:pt modelId="{B848FEC0-D898-4459-AD4D-1DAD81DB2A4B}" type="sibTrans" cxnId="{CE65B4D3-6AFF-4B12-A787-71B94E706E4F}">
      <dgm:prSet/>
      <dgm:spPr/>
      <dgm:t>
        <a:bodyPr/>
        <a:lstStyle/>
        <a:p>
          <a:endParaRPr lang="zh-CN" altLang="en-US"/>
        </a:p>
      </dgm:t>
    </dgm:pt>
    <dgm:pt modelId="{E622C659-0047-41D8-A434-5DB830C0451E}">
      <dgm:prSet phldrT="[文本]"/>
      <dgm:spPr/>
      <dgm:t>
        <a:bodyPr/>
        <a:lstStyle/>
        <a:p>
          <a:r>
            <a: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再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计算其它可能突变的量</a:t>
          </a:r>
          <a:endParaRPr lang="zh-CN" altLang="en-US" dirty="0"/>
        </a:p>
      </dgm:t>
    </dgm:pt>
    <dgm:pt modelId="{4E91843D-855C-4A1C-8A92-62C8FCF64702}" type="parTrans" cxnId="{0C225342-0840-4F29-84D8-7ABCC1AD197B}">
      <dgm:prSet/>
      <dgm:spPr/>
      <dgm:t>
        <a:bodyPr/>
        <a:lstStyle/>
        <a:p>
          <a:endParaRPr lang="zh-CN" altLang="en-US"/>
        </a:p>
      </dgm:t>
    </dgm:pt>
    <dgm:pt modelId="{AAFB2F9D-39B7-44EB-B0A2-E43F4577D6BF}" type="sibTrans" cxnId="{0C225342-0840-4F29-84D8-7ABCC1AD197B}">
      <dgm:prSet/>
      <dgm:spPr/>
      <dgm:t>
        <a:bodyPr/>
        <a:lstStyle/>
        <a:p>
          <a:endParaRPr lang="zh-CN" altLang="en-US"/>
        </a:p>
      </dgm:t>
    </dgm:pt>
    <dgm:pt modelId="{C60E116E-E2F3-4404-B28B-93AFCF42BB4C}" type="pres">
      <dgm:prSet presAssocID="{990DF445-E06F-4670-A1F5-0234EC9320A8}" presName="Name0" presStyleCnt="0">
        <dgm:presLayoutVars>
          <dgm:dir/>
          <dgm:resizeHandles val="exact"/>
        </dgm:presLayoutVars>
      </dgm:prSet>
      <dgm:spPr/>
    </dgm:pt>
    <dgm:pt modelId="{34C146A0-6211-4068-A3B9-6097637355FA}" type="pres">
      <dgm:prSet presAssocID="{957F87FC-E506-4365-880C-846FA920E493}" presName="node" presStyleLbl="node1" presStyleIdx="0" presStyleCnt="2">
        <dgm:presLayoutVars>
          <dgm:bulletEnabled val="1"/>
        </dgm:presLayoutVars>
      </dgm:prSet>
      <dgm:spPr/>
    </dgm:pt>
    <dgm:pt modelId="{D9F7EBAE-D5FF-4EAD-85F9-92D0207E17BD}" type="pres">
      <dgm:prSet presAssocID="{B848FEC0-D898-4459-AD4D-1DAD81DB2A4B}" presName="sibTrans" presStyleLbl="sibTrans2D1" presStyleIdx="0" presStyleCnt="1"/>
      <dgm:spPr/>
    </dgm:pt>
    <dgm:pt modelId="{204F355D-CEFC-4897-8931-505C9B4E82E0}" type="pres">
      <dgm:prSet presAssocID="{B848FEC0-D898-4459-AD4D-1DAD81DB2A4B}" presName="connectorText" presStyleLbl="sibTrans2D1" presStyleIdx="0" presStyleCnt="1"/>
      <dgm:spPr/>
    </dgm:pt>
    <dgm:pt modelId="{19B0AF6C-8F49-4CCF-AEB1-D1E4726A40FE}" type="pres">
      <dgm:prSet presAssocID="{E622C659-0047-41D8-A434-5DB830C0451E}" presName="node" presStyleLbl="node1" presStyleIdx="1" presStyleCnt="2">
        <dgm:presLayoutVars>
          <dgm:bulletEnabled val="1"/>
        </dgm:presLayoutVars>
      </dgm:prSet>
      <dgm:spPr/>
    </dgm:pt>
  </dgm:ptLst>
  <dgm:cxnLst>
    <dgm:cxn modelId="{2B79865C-6110-4686-AD29-630E5F38D2AB}" type="presOf" srcId="{B848FEC0-D898-4459-AD4D-1DAD81DB2A4B}" destId="{204F355D-CEFC-4897-8931-505C9B4E82E0}" srcOrd="1" destOrd="0" presId="urn:microsoft.com/office/officeart/2005/8/layout/process1"/>
    <dgm:cxn modelId="{0C225342-0840-4F29-84D8-7ABCC1AD197B}" srcId="{990DF445-E06F-4670-A1F5-0234EC9320A8}" destId="{E622C659-0047-41D8-A434-5DB830C0451E}" srcOrd="1" destOrd="0" parTransId="{4E91843D-855C-4A1C-8A92-62C8FCF64702}" sibTransId="{AAFB2F9D-39B7-44EB-B0A2-E43F4577D6BF}"/>
    <dgm:cxn modelId="{D4672344-D3B8-48DE-AD26-455F63564326}" type="presOf" srcId="{E622C659-0047-41D8-A434-5DB830C0451E}" destId="{19B0AF6C-8F49-4CCF-AEB1-D1E4726A40FE}" srcOrd="0" destOrd="0" presId="urn:microsoft.com/office/officeart/2005/8/layout/process1"/>
    <dgm:cxn modelId="{E61DAF44-F59A-4839-98BD-44EBCE1055C2}" type="presOf" srcId="{990DF445-E06F-4670-A1F5-0234EC9320A8}" destId="{C60E116E-E2F3-4404-B28B-93AFCF42BB4C}" srcOrd="0" destOrd="0" presId="urn:microsoft.com/office/officeart/2005/8/layout/process1"/>
    <dgm:cxn modelId="{63E15C67-19CB-417A-B901-AD971B7A428D}" type="presOf" srcId="{B848FEC0-D898-4459-AD4D-1DAD81DB2A4B}" destId="{D9F7EBAE-D5FF-4EAD-85F9-92D0207E17BD}" srcOrd="0" destOrd="0" presId="urn:microsoft.com/office/officeart/2005/8/layout/process1"/>
    <dgm:cxn modelId="{C12BB46E-867A-4711-9AE2-A7021852E1BD}" type="presOf" srcId="{957F87FC-E506-4365-880C-846FA920E493}" destId="{34C146A0-6211-4068-A3B9-6097637355FA}" srcOrd="0" destOrd="0" presId="urn:microsoft.com/office/officeart/2005/8/layout/process1"/>
    <dgm:cxn modelId="{CE65B4D3-6AFF-4B12-A787-71B94E706E4F}" srcId="{990DF445-E06F-4670-A1F5-0234EC9320A8}" destId="{957F87FC-E506-4365-880C-846FA920E493}" srcOrd="0" destOrd="0" parTransId="{5530EA4E-EDA0-4BCD-81E0-98A5ECCE89A7}" sibTransId="{B848FEC0-D898-4459-AD4D-1DAD81DB2A4B}"/>
    <dgm:cxn modelId="{0C273D99-D10D-4C18-BBFE-47C0221615B0}" type="presParOf" srcId="{C60E116E-E2F3-4404-B28B-93AFCF42BB4C}" destId="{34C146A0-6211-4068-A3B9-6097637355FA}" srcOrd="0" destOrd="0" presId="urn:microsoft.com/office/officeart/2005/8/layout/process1"/>
    <dgm:cxn modelId="{43AEF8B9-A0CE-413F-9454-1BBE22F8A4F9}" type="presParOf" srcId="{C60E116E-E2F3-4404-B28B-93AFCF42BB4C}" destId="{D9F7EBAE-D5FF-4EAD-85F9-92D0207E17BD}" srcOrd="1" destOrd="0" presId="urn:microsoft.com/office/officeart/2005/8/layout/process1"/>
    <dgm:cxn modelId="{055B86D4-DE3F-41E7-A032-6052FF4B83CE}" type="presParOf" srcId="{D9F7EBAE-D5FF-4EAD-85F9-92D0207E17BD}" destId="{204F355D-CEFC-4897-8931-505C9B4E82E0}" srcOrd="0" destOrd="0" presId="urn:microsoft.com/office/officeart/2005/8/layout/process1"/>
    <dgm:cxn modelId="{4D7E19B8-45AC-4E31-943C-40CFBB97E967}" type="presParOf" srcId="{C60E116E-E2F3-4404-B28B-93AFCF42BB4C}" destId="{19B0AF6C-8F49-4CCF-AEB1-D1E4726A40F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DF445-E06F-4670-A1F5-0234EC9320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57F87FC-E506-4365-880C-846FA920E493}">
      <dgm:prSet phldrT="[文本]"/>
      <dgm:spPr/>
      <dgm:t>
        <a:bodyPr/>
        <a:lstStyle/>
        <a:p>
          <a:r>
            <a: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先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求取不能突变的量，即</a:t>
          </a:r>
          <a:r>
            <a:rPr kumimoji="1"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</a:rPr>
            <a:t>u</a:t>
          </a:r>
          <a:r>
            <a:rPr kumimoji="1"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c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r>
            <a:rPr kumimoji="1" lang="zh-CN" altLang="en-US" b="1" dirty="0">
              <a:latin typeface="Times New Roman" panose="02020603050405020304" pitchFamily="18" charset="0"/>
              <a:ea typeface="微软雅黑" panose="020B0503020204020204" pitchFamily="34" charset="-122"/>
            </a:rPr>
            <a:t>、 </a:t>
          </a:r>
          <a:r>
            <a:rPr kumimoji="1"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</a:rPr>
            <a:t>i</a:t>
          </a:r>
          <a:r>
            <a:rPr kumimoji="1"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l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endParaRPr lang="zh-CN" altLang="en-US" dirty="0"/>
        </a:p>
      </dgm:t>
    </dgm:pt>
    <dgm:pt modelId="{5530EA4E-EDA0-4BCD-81E0-98A5ECCE89A7}" type="parTrans" cxnId="{CE65B4D3-6AFF-4B12-A787-71B94E706E4F}">
      <dgm:prSet/>
      <dgm:spPr/>
      <dgm:t>
        <a:bodyPr/>
        <a:lstStyle/>
        <a:p>
          <a:endParaRPr lang="zh-CN" altLang="en-US"/>
        </a:p>
      </dgm:t>
    </dgm:pt>
    <dgm:pt modelId="{B848FEC0-D898-4459-AD4D-1DAD81DB2A4B}" type="sibTrans" cxnId="{CE65B4D3-6AFF-4B12-A787-71B94E706E4F}">
      <dgm:prSet/>
      <dgm:spPr/>
      <dgm:t>
        <a:bodyPr/>
        <a:lstStyle/>
        <a:p>
          <a:endParaRPr lang="zh-CN" altLang="en-US"/>
        </a:p>
      </dgm:t>
    </dgm:pt>
    <dgm:pt modelId="{E622C659-0047-41D8-A434-5DB830C0451E}">
      <dgm:prSet phldrT="[文本]"/>
      <dgm:spPr/>
      <dgm:t>
        <a:bodyPr/>
        <a:lstStyle/>
        <a:p>
          <a:r>
            <a: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再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计算其它可能突变的量</a:t>
          </a:r>
          <a:endParaRPr lang="zh-CN" altLang="en-US" dirty="0"/>
        </a:p>
      </dgm:t>
    </dgm:pt>
    <dgm:pt modelId="{4E91843D-855C-4A1C-8A92-62C8FCF64702}" type="parTrans" cxnId="{0C225342-0840-4F29-84D8-7ABCC1AD197B}">
      <dgm:prSet/>
      <dgm:spPr/>
      <dgm:t>
        <a:bodyPr/>
        <a:lstStyle/>
        <a:p>
          <a:endParaRPr lang="zh-CN" altLang="en-US"/>
        </a:p>
      </dgm:t>
    </dgm:pt>
    <dgm:pt modelId="{AAFB2F9D-39B7-44EB-B0A2-E43F4577D6BF}" type="sibTrans" cxnId="{0C225342-0840-4F29-84D8-7ABCC1AD197B}">
      <dgm:prSet/>
      <dgm:spPr/>
      <dgm:t>
        <a:bodyPr/>
        <a:lstStyle/>
        <a:p>
          <a:endParaRPr lang="zh-CN" altLang="en-US"/>
        </a:p>
      </dgm:t>
    </dgm:pt>
    <dgm:pt modelId="{C60E116E-E2F3-4404-B28B-93AFCF42BB4C}" type="pres">
      <dgm:prSet presAssocID="{990DF445-E06F-4670-A1F5-0234EC9320A8}" presName="Name0" presStyleCnt="0">
        <dgm:presLayoutVars>
          <dgm:dir/>
          <dgm:resizeHandles val="exact"/>
        </dgm:presLayoutVars>
      </dgm:prSet>
      <dgm:spPr/>
    </dgm:pt>
    <dgm:pt modelId="{34C146A0-6211-4068-A3B9-6097637355FA}" type="pres">
      <dgm:prSet presAssocID="{957F87FC-E506-4365-880C-846FA920E493}" presName="node" presStyleLbl="node1" presStyleIdx="0" presStyleCnt="2">
        <dgm:presLayoutVars>
          <dgm:bulletEnabled val="1"/>
        </dgm:presLayoutVars>
      </dgm:prSet>
      <dgm:spPr/>
    </dgm:pt>
    <dgm:pt modelId="{D9F7EBAE-D5FF-4EAD-85F9-92D0207E17BD}" type="pres">
      <dgm:prSet presAssocID="{B848FEC0-D898-4459-AD4D-1DAD81DB2A4B}" presName="sibTrans" presStyleLbl="sibTrans2D1" presStyleIdx="0" presStyleCnt="1"/>
      <dgm:spPr/>
    </dgm:pt>
    <dgm:pt modelId="{204F355D-CEFC-4897-8931-505C9B4E82E0}" type="pres">
      <dgm:prSet presAssocID="{B848FEC0-D898-4459-AD4D-1DAD81DB2A4B}" presName="connectorText" presStyleLbl="sibTrans2D1" presStyleIdx="0" presStyleCnt="1"/>
      <dgm:spPr/>
    </dgm:pt>
    <dgm:pt modelId="{19B0AF6C-8F49-4CCF-AEB1-D1E4726A40FE}" type="pres">
      <dgm:prSet presAssocID="{E622C659-0047-41D8-A434-5DB830C0451E}" presName="node" presStyleLbl="node1" presStyleIdx="1" presStyleCnt="2">
        <dgm:presLayoutVars>
          <dgm:bulletEnabled val="1"/>
        </dgm:presLayoutVars>
      </dgm:prSet>
      <dgm:spPr/>
    </dgm:pt>
  </dgm:ptLst>
  <dgm:cxnLst>
    <dgm:cxn modelId="{2B79865C-6110-4686-AD29-630E5F38D2AB}" type="presOf" srcId="{B848FEC0-D898-4459-AD4D-1DAD81DB2A4B}" destId="{204F355D-CEFC-4897-8931-505C9B4E82E0}" srcOrd="1" destOrd="0" presId="urn:microsoft.com/office/officeart/2005/8/layout/process1"/>
    <dgm:cxn modelId="{0C225342-0840-4F29-84D8-7ABCC1AD197B}" srcId="{990DF445-E06F-4670-A1F5-0234EC9320A8}" destId="{E622C659-0047-41D8-A434-5DB830C0451E}" srcOrd="1" destOrd="0" parTransId="{4E91843D-855C-4A1C-8A92-62C8FCF64702}" sibTransId="{AAFB2F9D-39B7-44EB-B0A2-E43F4577D6BF}"/>
    <dgm:cxn modelId="{D4672344-D3B8-48DE-AD26-455F63564326}" type="presOf" srcId="{E622C659-0047-41D8-A434-5DB830C0451E}" destId="{19B0AF6C-8F49-4CCF-AEB1-D1E4726A40FE}" srcOrd="0" destOrd="0" presId="urn:microsoft.com/office/officeart/2005/8/layout/process1"/>
    <dgm:cxn modelId="{E61DAF44-F59A-4839-98BD-44EBCE1055C2}" type="presOf" srcId="{990DF445-E06F-4670-A1F5-0234EC9320A8}" destId="{C60E116E-E2F3-4404-B28B-93AFCF42BB4C}" srcOrd="0" destOrd="0" presId="urn:microsoft.com/office/officeart/2005/8/layout/process1"/>
    <dgm:cxn modelId="{63E15C67-19CB-417A-B901-AD971B7A428D}" type="presOf" srcId="{B848FEC0-D898-4459-AD4D-1DAD81DB2A4B}" destId="{D9F7EBAE-D5FF-4EAD-85F9-92D0207E17BD}" srcOrd="0" destOrd="0" presId="urn:microsoft.com/office/officeart/2005/8/layout/process1"/>
    <dgm:cxn modelId="{C12BB46E-867A-4711-9AE2-A7021852E1BD}" type="presOf" srcId="{957F87FC-E506-4365-880C-846FA920E493}" destId="{34C146A0-6211-4068-A3B9-6097637355FA}" srcOrd="0" destOrd="0" presId="urn:microsoft.com/office/officeart/2005/8/layout/process1"/>
    <dgm:cxn modelId="{CE65B4D3-6AFF-4B12-A787-71B94E706E4F}" srcId="{990DF445-E06F-4670-A1F5-0234EC9320A8}" destId="{957F87FC-E506-4365-880C-846FA920E493}" srcOrd="0" destOrd="0" parTransId="{5530EA4E-EDA0-4BCD-81E0-98A5ECCE89A7}" sibTransId="{B848FEC0-D898-4459-AD4D-1DAD81DB2A4B}"/>
    <dgm:cxn modelId="{0C273D99-D10D-4C18-BBFE-47C0221615B0}" type="presParOf" srcId="{C60E116E-E2F3-4404-B28B-93AFCF42BB4C}" destId="{34C146A0-6211-4068-A3B9-6097637355FA}" srcOrd="0" destOrd="0" presId="urn:microsoft.com/office/officeart/2005/8/layout/process1"/>
    <dgm:cxn modelId="{43AEF8B9-A0CE-413F-9454-1BBE22F8A4F9}" type="presParOf" srcId="{C60E116E-E2F3-4404-B28B-93AFCF42BB4C}" destId="{D9F7EBAE-D5FF-4EAD-85F9-92D0207E17BD}" srcOrd="1" destOrd="0" presId="urn:microsoft.com/office/officeart/2005/8/layout/process1"/>
    <dgm:cxn modelId="{055B86D4-DE3F-41E7-A032-6052FF4B83CE}" type="presParOf" srcId="{D9F7EBAE-D5FF-4EAD-85F9-92D0207E17BD}" destId="{204F355D-CEFC-4897-8931-505C9B4E82E0}" srcOrd="0" destOrd="0" presId="urn:microsoft.com/office/officeart/2005/8/layout/process1"/>
    <dgm:cxn modelId="{4D7E19B8-45AC-4E31-943C-40CFBB97E967}" type="presParOf" srcId="{C60E116E-E2F3-4404-B28B-93AFCF42BB4C}" destId="{19B0AF6C-8F49-4CCF-AEB1-D1E4726A40F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0DF445-E06F-4670-A1F5-0234EC9320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57F87FC-E506-4365-880C-846FA920E493}">
      <dgm:prSet phldrT="[文本]"/>
      <dgm:spPr/>
      <dgm:t>
        <a:bodyPr/>
        <a:lstStyle/>
        <a:p>
          <a:r>
            <a: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先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求取不能突变的量，即</a:t>
          </a:r>
          <a:r>
            <a:rPr kumimoji="1"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</a:rPr>
            <a:t>u</a:t>
          </a:r>
          <a:r>
            <a:rPr kumimoji="1"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c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r>
            <a:rPr kumimoji="1" lang="zh-CN" altLang="en-US" b="1" dirty="0">
              <a:latin typeface="Times New Roman" panose="02020603050405020304" pitchFamily="18" charset="0"/>
              <a:ea typeface="微软雅黑" panose="020B0503020204020204" pitchFamily="34" charset="-122"/>
            </a:rPr>
            <a:t>、 </a:t>
          </a:r>
          <a:r>
            <a:rPr kumimoji="1"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</a:rPr>
            <a:t>i</a:t>
          </a:r>
          <a:r>
            <a:rPr kumimoji="1"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l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endParaRPr lang="zh-CN" altLang="en-US" dirty="0"/>
        </a:p>
      </dgm:t>
    </dgm:pt>
    <dgm:pt modelId="{5530EA4E-EDA0-4BCD-81E0-98A5ECCE89A7}" type="parTrans" cxnId="{CE65B4D3-6AFF-4B12-A787-71B94E706E4F}">
      <dgm:prSet/>
      <dgm:spPr/>
      <dgm:t>
        <a:bodyPr/>
        <a:lstStyle/>
        <a:p>
          <a:endParaRPr lang="zh-CN" altLang="en-US"/>
        </a:p>
      </dgm:t>
    </dgm:pt>
    <dgm:pt modelId="{B848FEC0-D898-4459-AD4D-1DAD81DB2A4B}" type="sibTrans" cxnId="{CE65B4D3-6AFF-4B12-A787-71B94E706E4F}">
      <dgm:prSet/>
      <dgm:spPr/>
      <dgm:t>
        <a:bodyPr/>
        <a:lstStyle/>
        <a:p>
          <a:endParaRPr lang="zh-CN" altLang="en-US"/>
        </a:p>
      </dgm:t>
    </dgm:pt>
    <dgm:pt modelId="{E622C659-0047-41D8-A434-5DB830C0451E}">
      <dgm:prSet phldrT="[文本]"/>
      <dgm:spPr/>
      <dgm:t>
        <a:bodyPr/>
        <a:lstStyle/>
        <a:p>
          <a:r>
            <a: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再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计算其它可能突变的量</a:t>
          </a:r>
          <a:endParaRPr lang="zh-CN" altLang="en-US" dirty="0"/>
        </a:p>
      </dgm:t>
    </dgm:pt>
    <dgm:pt modelId="{4E91843D-855C-4A1C-8A92-62C8FCF64702}" type="parTrans" cxnId="{0C225342-0840-4F29-84D8-7ABCC1AD197B}">
      <dgm:prSet/>
      <dgm:spPr/>
      <dgm:t>
        <a:bodyPr/>
        <a:lstStyle/>
        <a:p>
          <a:endParaRPr lang="zh-CN" altLang="en-US"/>
        </a:p>
      </dgm:t>
    </dgm:pt>
    <dgm:pt modelId="{AAFB2F9D-39B7-44EB-B0A2-E43F4577D6BF}" type="sibTrans" cxnId="{0C225342-0840-4F29-84D8-7ABCC1AD197B}">
      <dgm:prSet/>
      <dgm:spPr/>
      <dgm:t>
        <a:bodyPr/>
        <a:lstStyle/>
        <a:p>
          <a:endParaRPr lang="zh-CN" altLang="en-US"/>
        </a:p>
      </dgm:t>
    </dgm:pt>
    <dgm:pt modelId="{C60E116E-E2F3-4404-B28B-93AFCF42BB4C}" type="pres">
      <dgm:prSet presAssocID="{990DF445-E06F-4670-A1F5-0234EC9320A8}" presName="Name0" presStyleCnt="0">
        <dgm:presLayoutVars>
          <dgm:dir/>
          <dgm:resizeHandles val="exact"/>
        </dgm:presLayoutVars>
      </dgm:prSet>
      <dgm:spPr/>
    </dgm:pt>
    <dgm:pt modelId="{34C146A0-6211-4068-A3B9-6097637355FA}" type="pres">
      <dgm:prSet presAssocID="{957F87FC-E506-4365-880C-846FA920E493}" presName="node" presStyleLbl="node1" presStyleIdx="0" presStyleCnt="2">
        <dgm:presLayoutVars>
          <dgm:bulletEnabled val="1"/>
        </dgm:presLayoutVars>
      </dgm:prSet>
      <dgm:spPr/>
    </dgm:pt>
    <dgm:pt modelId="{D9F7EBAE-D5FF-4EAD-85F9-92D0207E17BD}" type="pres">
      <dgm:prSet presAssocID="{B848FEC0-D898-4459-AD4D-1DAD81DB2A4B}" presName="sibTrans" presStyleLbl="sibTrans2D1" presStyleIdx="0" presStyleCnt="1"/>
      <dgm:spPr/>
    </dgm:pt>
    <dgm:pt modelId="{204F355D-CEFC-4897-8931-505C9B4E82E0}" type="pres">
      <dgm:prSet presAssocID="{B848FEC0-D898-4459-AD4D-1DAD81DB2A4B}" presName="connectorText" presStyleLbl="sibTrans2D1" presStyleIdx="0" presStyleCnt="1"/>
      <dgm:spPr/>
    </dgm:pt>
    <dgm:pt modelId="{19B0AF6C-8F49-4CCF-AEB1-D1E4726A40FE}" type="pres">
      <dgm:prSet presAssocID="{E622C659-0047-41D8-A434-5DB830C0451E}" presName="node" presStyleLbl="node1" presStyleIdx="1" presStyleCnt="2">
        <dgm:presLayoutVars>
          <dgm:bulletEnabled val="1"/>
        </dgm:presLayoutVars>
      </dgm:prSet>
      <dgm:spPr/>
    </dgm:pt>
  </dgm:ptLst>
  <dgm:cxnLst>
    <dgm:cxn modelId="{2B79865C-6110-4686-AD29-630E5F38D2AB}" type="presOf" srcId="{B848FEC0-D898-4459-AD4D-1DAD81DB2A4B}" destId="{204F355D-CEFC-4897-8931-505C9B4E82E0}" srcOrd="1" destOrd="0" presId="urn:microsoft.com/office/officeart/2005/8/layout/process1"/>
    <dgm:cxn modelId="{0C225342-0840-4F29-84D8-7ABCC1AD197B}" srcId="{990DF445-E06F-4670-A1F5-0234EC9320A8}" destId="{E622C659-0047-41D8-A434-5DB830C0451E}" srcOrd="1" destOrd="0" parTransId="{4E91843D-855C-4A1C-8A92-62C8FCF64702}" sibTransId="{AAFB2F9D-39B7-44EB-B0A2-E43F4577D6BF}"/>
    <dgm:cxn modelId="{D4672344-D3B8-48DE-AD26-455F63564326}" type="presOf" srcId="{E622C659-0047-41D8-A434-5DB830C0451E}" destId="{19B0AF6C-8F49-4CCF-AEB1-D1E4726A40FE}" srcOrd="0" destOrd="0" presId="urn:microsoft.com/office/officeart/2005/8/layout/process1"/>
    <dgm:cxn modelId="{E61DAF44-F59A-4839-98BD-44EBCE1055C2}" type="presOf" srcId="{990DF445-E06F-4670-A1F5-0234EC9320A8}" destId="{C60E116E-E2F3-4404-B28B-93AFCF42BB4C}" srcOrd="0" destOrd="0" presId="urn:microsoft.com/office/officeart/2005/8/layout/process1"/>
    <dgm:cxn modelId="{63E15C67-19CB-417A-B901-AD971B7A428D}" type="presOf" srcId="{B848FEC0-D898-4459-AD4D-1DAD81DB2A4B}" destId="{D9F7EBAE-D5FF-4EAD-85F9-92D0207E17BD}" srcOrd="0" destOrd="0" presId="urn:microsoft.com/office/officeart/2005/8/layout/process1"/>
    <dgm:cxn modelId="{C12BB46E-867A-4711-9AE2-A7021852E1BD}" type="presOf" srcId="{957F87FC-E506-4365-880C-846FA920E493}" destId="{34C146A0-6211-4068-A3B9-6097637355FA}" srcOrd="0" destOrd="0" presId="urn:microsoft.com/office/officeart/2005/8/layout/process1"/>
    <dgm:cxn modelId="{CE65B4D3-6AFF-4B12-A787-71B94E706E4F}" srcId="{990DF445-E06F-4670-A1F5-0234EC9320A8}" destId="{957F87FC-E506-4365-880C-846FA920E493}" srcOrd="0" destOrd="0" parTransId="{5530EA4E-EDA0-4BCD-81E0-98A5ECCE89A7}" sibTransId="{B848FEC0-D898-4459-AD4D-1DAD81DB2A4B}"/>
    <dgm:cxn modelId="{0C273D99-D10D-4C18-BBFE-47C0221615B0}" type="presParOf" srcId="{C60E116E-E2F3-4404-B28B-93AFCF42BB4C}" destId="{34C146A0-6211-4068-A3B9-6097637355FA}" srcOrd="0" destOrd="0" presId="urn:microsoft.com/office/officeart/2005/8/layout/process1"/>
    <dgm:cxn modelId="{43AEF8B9-A0CE-413F-9454-1BBE22F8A4F9}" type="presParOf" srcId="{C60E116E-E2F3-4404-B28B-93AFCF42BB4C}" destId="{D9F7EBAE-D5FF-4EAD-85F9-92D0207E17BD}" srcOrd="1" destOrd="0" presId="urn:microsoft.com/office/officeart/2005/8/layout/process1"/>
    <dgm:cxn modelId="{055B86D4-DE3F-41E7-A032-6052FF4B83CE}" type="presParOf" srcId="{D9F7EBAE-D5FF-4EAD-85F9-92D0207E17BD}" destId="{204F355D-CEFC-4897-8931-505C9B4E82E0}" srcOrd="0" destOrd="0" presId="urn:microsoft.com/office/officeart/2005/8/layout/process1"/>
    <dgm:cxn modelId="{4D7E19B8-45AC-4E31-943C-40CFBB97E967}" type="presParOf" srcId="{C60E116E-E2F3-4404-B28B-93AFCF42BB4C}" destId="{19B0AF6C-8F49-4CCF-AEB1-D1E4726A40F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0DF445-E06F-4670-A1F5-0234EC9320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57F87FC-E506-4365-880C-846FA920E493}">
      <dgm:prSet phldrT="[文本]"/>
      <dgm:spPr/>
      <dgm:t>
        <a:bodyPr/>
        <a:lstStyle/>
        <a:p>
          <a:r>
            <a: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先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求取不能突变的量，即</a:t>
          </a:r>
          <a:r>
            <a:rPr kumimoji="1"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</a:rPr>
            <a:t>u</a:t>
          </a:r>
          <a:r>
            <a:rPr kumimoji="1"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c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r>
            <a:rPr kumimoji="1" lang="zh-CN" altLang="en-US" b="1" dirty="0">
              <a:latin typeface="Times New Roman" panose="02020603050405020304" pitchFamily="18" charset="0"/>
              <a:ea typeface="微软雅黑" panose="020B0503020204020204" pitchFamily="34" charset="-122"/>
            </a:rPr>
            <a:t>、 </a:t>
          </a:r>
          <a:r>
            <a:rPr kumimoji="1" lang="en-US" altLang="zh-CN" b="1" i="1" dirty="0" err="1">
              <a:latin typeface="Times New Roman" panose="02020603050405020304" pitchFamily="18" charset="0"/>
              <a:ea typeface="微软雅黑" panose="020B0503020204020204" pitchFamily="34" charset="-122"/>
            </a:rPr>
            <a:t>i</a:t>
          </a:r>
          <a:r>
            <a:rPr kumimoji="1" lang="en-US" altLang="zh-CN" b="1" i="1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l</a:t>
          </a:r>
          <a:r>
            <a:rPr kumimoji="1"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endParaRPr lang="zh-CN" altLang="en-US" dirty="0"/>
        </a:p>
      </dgm:t>
    </dgm:pt>
    <dgm:pt modelId="{5530EA4E-EDA0-4BCD-81E0-98A5ECCE89A7}" type="parTrans" cxnId="{CE65B4D3-6AFF-4B12-A787-71B94E706E4F}">
      <dgm:prSet/>
      <dgm:spPr/>
      <dgm:t>
        <a:bodyPr/>
        <a:lstStyle/>
        <a:p>
          <a:endParaRPr lang="zh-CN" altLang="en-US"/>
        </a:p>
      </dgm:t>
    </dgm:pt>
    <dgm:pt modelId="{B848FEC0-D898-4459-AD4D-1DAD81DB2A4B}" type="sibTrans" cxnId="{CE65B4D3-6AFF-4B12-A787-71B94E706E4F}">
      <dgm:prSet/>
      <dgm:spPr/>
      <dgm:t>
        <a:bodyPr/>
        <a:lstStyle/>
        <a:p>
          <a:endParaRPr lang="zh-CN" altLang="en-US"/>
        </a:p>
      </dgm:t>
    </dgm:pt>
    <dgm:pt modelId="{E622C659-0047-41D8-A434-5DB830C0451E}">
      <dgm:prSet phldrT="[文本]"/>
      <dgm:spPr/>
      <dgm:t>
        <a:bodyPr/>
        <a:lstStyle/>
        <a:p>
          <a:r>
            <a: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再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计算其它可能突变的量</a:t>
          </a:r>
          <a:endParaRPr lang="zh-CN" altLang="en-US" dirty="0"/>
        </a:p>
      </dgm:t>
    </dgm:pt>
    <dgm:pt modelId="{4E91843D-855C-4A1C-8A92-62C8FCF64702}" type="parTrans" cxnId="{0C225342-0840-4F29-84D8-7ABCC1AD197B}">
      <dgm:prSet/>
      <dgm:spPr/>
      <dgm:t>
        <a:bodyPr/>
        <a:lstStyle/>
        <a:p>
          <a:endParaRPr lang="zh-CN" altLang="en-US"/>
        </a:p>
      </dgm:t>
    </dgm:pt>
    <dgm:pt modelId="{AAFB2F9D-39B7-44EB-B0A2-E43F4577D6BF}" type="sibTrans" cxnId="{0C225342-0840-4F29-84D8-7ABCC1AD197B}">
      <dgm:prSet/>
      <dgm:spPr/>
      <dgm:t>
        <a:bodyPr/>
        <a:lstStyle/>
        <a:p>
          <a:endParaRPr lang="zh-CN" altLang="en-US"/>
        </a:p>
      </dgm:t>
    </dgm:pt>
    <dgm:pt modelId="{C60E116E-E2F3-4404-B28B-93AFCF42BB4C}" type="pres">
      <dgm:prSet presAssocID="{990DF445-E06F-4670-A1F5-0234EC9320A8}" presName="Name0" presStyleCnt="0">
        <dgm:presLayoutVars>
          <dgm:dir/>
          <dgm:resizeHandles val="exact"/>
        </dgm:presLayoutVars>
      </dgm:prSet>
      <dgm:spPr/>
    </dgm:pt>
    <dgm:pt modelId="{34C146A0-6211-4068-A3B9-6097637355FA}" type="pres">
      <dgm:prSet presAssocID="{957F87FC-E506-4365-880C-846FA920E493}" presName="node" presStyleLbl="node1" presStyleIdx="0" presStyleCnt="2">
        <dgm:presLayoutVars>
          <dgm:bulletEnabled val="1"/>
        </dgm:presLayoutVars>
      </dgm:prSet>
      <dgm:spPr/>
    </dgm:pt>
    <dgm:pt modelId="{D9F7EBAE-D5FF-4EAD-85F9-92D0207E17BD}" type="pres">
      <dgm:prSet presAssocID="{B848FEC0-D898-4459-AD4D-1DAD81DB2A4B}" presName="sibTrans" presStyleLbl="sibTrans2D1" presStyleIdx="0" presStyleCnt="1"/>
      <dgm:spPr/>
    </dgm:pt>
    <dgm:pt modelId="{204F355D-CEFC-4897-8931-505C9B4E82E0}" type="pres">
      <dgm:prSet presAssocID="{B848FEC0-D898-4459-AD4D-1DAD81DB2A4B}" presName="connectorText" presStyleLbl="sibTrans2D1" presStyleIdx="0" presStyleCnt="1"/>
      <dgm:spPr/>
    </dgm:pt>
    <dgm:pt modelId="{19B0AF6C-8F49-4CCF-AEB1-D1E4726A40FE}" type="pres">
      <dgm:prSet presAssocID="{E622C659-0047-41D8-A434-5DB830C0451E}" presName="node" presStyleLbl="node1" presStyleIdx="1" presStyleCnt="2">
        <dgm:presLayoutVars>
          <dgm:bulletEnabled val="1"/>
        </dgm:presLayoutVars>
      </dgm:prSet>
      <dgm:spPr/>
    </dgm:pt>
  </dgm:ptLst>
  <dgm:cxnLst>
    <dgm:cxn modelId="{2B79865C-6110-4686-AD29-630E5F38D2AB}" type="presOf" srcId="{B848FEC0-D898-4459-AD4D-1DAD81DB2A4B}" destId="{204F355D-CEFC-4897-8931-505C9B4E82E0}" srcOrd="1" destOrd="0" presId="urn:microsoft.com/office/officeart/2005/8/layout/process1"/>
    <dgm:cxn modelId="{0C225342-0840-4F29-84D8-7ABCC1AD197B}" srcId="{990DF445-E06F-4670-A1F5-0234EC9320A8}" destId="{E622C659-0047-41D8-A434-5DB830C0451E}" srcOrd="1" destOrd="0" parTransId="{4E91843D-855C-4A1C-8A92-62C8FCF64702}" sibTransId="{AAFB2F9D-39B7-44EB-B0A2-E43F4577D6BF}"/>
    <dgm:cxn modelId="{D4672344-D3B8-48DE-AD26-455F63564326}" type="presOf" srcId="{E622C659-0047-41D8-A434-5DB830C0451E}" destId="{19B0AF6C-8F49-4CCF-AEB1-D1E4726A40FE}" srcOrd="0" destOrd="0" presId="urn:microsoft.com/office/officeart/2005/8/layout/process1"/>
    <dgm:cxn modelId="{E61DAF44-F59A-4839-98BD-44EBCE1055C2}" type="presOf" srcId="{990DF445-E06F-4670-A1F5-0234EC9320A8}" destId="{C60E116E-E2F3-4404-B28B-93AFCF42BB4C}" srcOrd="0" destOrd="0" presId="urn:microsoft.com/office/officeart/2005/8/layout/process1"/>
    <dgm:cxn modelId="{63E15C67-19CB-417A-B901-AD971B7A428D}" type="presOf" srcId="{B848FEC0-D898-4459-AD4D-1DAD81DB2A4B}" destId="{D9F7EBAE-D5FF-4EAD-85F9-92D0207E17BD}" srcOrd="0" destOrd="0" presId="urn:microsoft.com/office/officeart/2005/8/layout/process1"/>
    <dgm:cxn modelId="{C12BB46E-867A-4711-9AE2-A7021852E1BD}" type="presOf" srcId="{957F87FC-E506-4365-880C-846FA920E493}" destId="{34C146A0-6211-4068-A3B9-6097637355FA}" srcOrd="0" destOrd="0" presId="urn:microsoft.com/office/officeart/2005/8/layout/process1"/>
    <dgm:cxn modelId="{CE65B4D3-6AFF-4B12-A787-71B94E706E4F}" srcId="{990DF445-E06F-4670-A1F5-0234EC9320A8}" destId="{957F87FC-E506-4365-880C-846FA920E493}" srcOrd="0" destOrd="0" parTransId="{5530EA4E-EDA0-4BCD-81E0-98A5ECCE89A7}" sibTransId="{B848FEC0-D898-4459-AD4D-1DAD81DB2A4B}"/>
    <dgm:cxn modelId="{0C273D99-D10D-4C18-BBFE-47C0221615B0}" type="presParOf" srcId="{C60E116E-E2F3-4404-B28B-93AFCF42BB4C}" destId="{34C146A0-6211-4068-A3B9-6097637355FA}" srcOrd="0" destOrd="0" presId="urn:microsoft.com/office/officeart/2005/8/layout/process1"/>
    <dgm:cxn modelId="{43AEF8B9-A0CE-413F-9454-1BBE22F8A4F9}" type="presParOf" srcId="{C60E116E-E2F3-4404-B28B-93AFCF42BB4C}" destId="{D9F7EBAE-D5FF-4EAD-85F9-92D0207E17BD}" srcOrd="1" destOrd="0" presId="urn:microsoft.com/office/officeart/2005/8/layout/process1"/>
    <dgm:cxn modelId="{055B86D4-DE3F-41E7-A032-6052FF4B83CE}" type="presParOf" srcId="{D9F7EBAE-D5FF-4EAD-85F9-92D0207E17BD}" destId="{204F355D-CEFC-4897-8931-505C9B4E82E0}" srcOrd="0" destOrd="0" presId="urn:microsoft.com/office/officeart/2005/8/layout/process1"/>
    <dgm:cxn modelId="{4D7E19B8-45AC-4E31-943C-40CFBB97E967}" type="presParOf" srcId="{C60E116E-E2F3-4404-B28B-93AFCF42BB4C}" destId="{19B0AF6C-8F49-4CCF-AEB1-D1E4726A40F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D2627-4B6E-4625-A84A-CB35220E4751}">
      <dsp:nvSpPr>
        <dsp:cNvPr id="0" name=""/>
        <dsp:cNvSpPr/>
      </dsp:nvSpPr>
      <dsp:spPr>
        <a:xfrm>
          <a:off x="0" y="110518"/>
          <a:ext cx="4839000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3.1   </a:t>
          </a:r>
          <a:r>
            <a:rPr lang="zh-CN" altLang="en-US" sz="2400" kern="1200" dirty="0"/>
            <a:t>瞬态分析的基本概念</a:t>
          </a:r>
        </a:p>
      </dsp:txBody>
      <dsp:txXfrm>
        <a:off x="29471" y="139989"/>
        <a:ext cx="4780058" cy="544777"/>
      </dsp:txXfrm>
    </dsp:sp>
    <dsp:sp modelId="{6B75B3C8-9B25-45C7-A524-777A4CABFE7F}">
      <dsp:nvSpPr>
        <dsp:cNvPr id="0" name=""/>
        <dsp:cNvSpPr/>
      </dsp:nvSpPr>
      <dsp:spPr>
        <a:xfrm>
          <a:off x="0" y="783358"/>
          <a:ext cx="4839000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3.2   </a:t>
          </a:r>
          <a:r>
            <a:rPr lang="zh-CN" altLang="en-US" sz="2400" kern="1200"/>
            <a:t>储能元件和换路定律</a:t>
          </a:r>
        </a:p>
      </dsp:txBody>
      <dsp:txXfrm>
        <a:off x="29471" y="812829"/>
        <a:ext cx="4780058" cy="544777"/>
      </dsp:txXfrm>
    </dsp:sp>
    <dsp:sp modelId="{EC2EA70E-03D7-4D8C-844F-BC3BBA661200}">
      <dsp:nvSpPr>
        <dsp:cNvPr id="0" name=""/>
        <dsp:cNvSpPr/>
      </dsp:nvSpPr>
      <dsp:spPr>
        <a:xfrm>
          <a:off x="0" y="1456198"/>
          <a:ext cx="4839000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3.3   RC </a:t>
          </a:r>
          <a:r>
            <a:rPr lang="zh-CN" altLang="en-US" sz="2400" kern="1200"/>
            <a:t>电路的瞬态分析</a:t>
          </a:r>
        </a:p>
      </dsp:txBody>
      <dsp:txXfrm>
        <a:off x="29471" y="1485669"/>
        <a:ext cx="4780058" cy="544777"/>
      </dsp:txXfrm>
    </dsp:sp>
    <dsp:sp modelId="{52DFF8A3-599A-48D5-B5CB-E75A64ABF3E7}">
      <dsp:nvSpPr>
        <dsp:cNvPr id="0" name=""/>
        <dsp:cNvSpPr/>
      </dsp:nvSpPr>
      <dsp:spPr>
        <a:xfrm>
          <a:off x="0" y="2129038"/>
          <a:ext cx="4839000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3.4   </a:t>
          </a:r>
          <a:r>
            <a:rPr lang="zh-CN" altLang="en-US" sz="2400" kern="1200" dirty="0"/>
            <a:t>一阶电路瞬态分析的三要素法</a:t>
          </a:r>
        </a:p>
      </dsp:txBody>
      <dsp:txXfrm>
        <a:off x="29471" y="2158509"/>
        <a:ext cx="4780058" cy="544777"/>
      </dsp:txXfrm>
    </dsp:sp>
    <dsp:sp modelId="{0427D972-6575-464E-8E87-031C463D2E04}">
      <dsp:nvSpPr>
        <dsp:cNvPr id="0" name=""/>
        <dsp:cNvSpPr/>
      </dsp:nvSpPr>
      <dsp:spPr>
        <a:xfrm>
          <a:off x="0" y="2801877"/>
          <a:ext cx="4839000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/>
            <a:t>3.5   </a:t>
          </a:r>
          <a:r>
            <a:rPr lang="zh-CN" altLang="en-US" sz="2400" kern="1200" dirty="0"/>
            <a:t>微分、积分电路</a:t>
          </a:r>
        </a:p>
      </dsp:txBody>
      <dsp:txXfrm>
        <a:off x="29471" y="2831348"/>
        <a:ext cx="4780058" cy="544777"/>
      </dsp:txXfrm>
    </dsp:sp>
    <dsp:sp modelId="{804E1FF1-4A5A-43A0-B869-5C21D61D3682}">
      <dsp:nvSpPr>
        <dsp:cNvPr id="0" name=""/>
        <dsp:cNvSpPr/>
      </dsp:nvSpPr>
      <dsp:spPr>
        <a:xfrm>
          <a:off x="0" y="3474717"/>
          <a:ext cx="4839000" cy="603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/>
            <a:t>3.6   RL </a:t>
          </a:r>
          <a:r>
            <a:rPr lang="zh-CN" altLang="en-US" sz="2400" kern="1200"/>
            <a:t>电路的瞬态分析</a:t>
          </a:r>
          <a:endParaRPr lang="zh-CN" altLang="en-US" sz="2400" kern="1200" dirty="0"/>
        </a:p>
      </dsp:txBody>
      <dsp:txXfrm>
        <a:off x="29471" y="3504188"/>
        <a:ext cx="4780058" cy="544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46A0-6211-4068-A3B9-6097637355FA}">
      <dsp:nvSpPr>
        <dsp:cNvPr id="0" name=""/>
        <dsp:cNvSpPr/>
      </dsp:nvSpPr>
      <dsp:spPr>
        <a:xfrm>
          <a:off x="923" y="885808"/>
          <a:ext cx="1970125" cy="1182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先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求取不能突变的量，即</a:t>
          </a:r>
          <a:r>
            <a:rPr kumimoji="1" lang="en-US" altLang="zh-CN" sz="1800" b="1" i="1" kern="12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u</a:t>
          </a:r>
          <a:r>
            <a:rPr kumimoji="1" lang="en-US" altLang="zh-CN" sz="18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c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、 </a:t>
          </a:r>
          <a:r>
            <a:rPr kumimoji="1" lang="en-US" altLang="zh-CN" sz="1800" b="1" i="1" kern="12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i</a:t>
          </a:r>
          <a:r>
            <a:rPr kumimoji="1" lang="en-US" altLang="zh-CN" sz="18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l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endParaRPr lang="zh-CN" altLang="en-US" sz="1800" kern="1200" dirty="0"/>
        </a:p>
      </dsp:txBody>
      <dsp:txXfrm>
        <a:off x="35545" y="920430"/>
        <a:ext cx="1900881" cy="1112831"/>
      </dsp:txXfrm>
    </dsp:sp>
    <dsp:sp modelId="{D9F7EBAE-D5FF-4EAD-85F9-92D0207E17BD}">
      <dsp:nvSpPr>
        <dsp:cNvPr id="0" name=""/>
        <dsp:cNvSpPr/>
      </dsp:nvSpPr>
      <dsp:spPr>
        <a:xfrm>
          <a:off x="2168061" y="1232550"/>
          <a:ext cx="417666" cy="48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68061" y="1330268"/>
        <a:ext cx="292366" cy="293155"/>
      </dsp:txXfrm>
    </dsp:sp>
    <dsp:sp modelId="{19B0AF6C-8F49-4CCF-AEB1-D1E4726A40FE}">
      <dsp:nvSpPr>
        <dsp:cNvPr id="0" name=""/>
        <dsp:cNvSpPr/>
      </dsp:nvSpPr>
      <dsp:spPr>
        <a:xfrm>
          <a:off x="2759099" y="885808"/>
          <a:ext cx="1970125" cy="1182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再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计算其它可能突变的量</a:t>
          </a:r>
          <a:endParaRPr lang="zh-CN" altLang="en-US" sz="1800" kern="1200" dirty="0"/>
        </a:p>
      </dsp:txBody>
      <dsp:txXfrm>
        <a:off x="2793721" y="920430"/>
        <a:ext cx="1900881" cy="1112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46A0-6211-4068-A3B9-6097637355FA}">
      <dsp:nvSpPr>
        <dsp:cNvPr id="0" name=""/>
        <dsp:cNvSpPr/>
      </dsp:nvSpPr>
      <dsp:spPr>
        <a:xfrm>
          <a:off x="923" y="885808"/>
          <a:ext cx="1970125" cy="1182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先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求取不能突变的量，即</a:t>
          </a:r>
          <a:r>
            <a:rPr kumimoji="1" lang="en-US" altLang="zh-CN" sz="1800" b="1" i="1" kern="12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u</a:t>
          </a:r>
          <a:r>
            <a:rPr kumimoji="1" lang="en-US" altLang="zh-CN" sz="18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c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、 </a:t>
          </a:r>
          <a:r>
            <a:rPr kumimoji="1" lang="en-US" altLang="zh-CN" sz="1800" b="1" i="1" kern="12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i</a:t>
          </a:r>
          <a:r>
            <a:rPr kumimoji="1" lang="en-US" altLang="zh-CN" sz="18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l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endParaRPr lang="zh-CN" altLang="en-US" sz="1800" kern="1200" dirty="0"/>
        </a:p>
      </dsp:txBody>
      <dsp:txXfrm>
        <a:off x="35545" y="920430"/>
        <a:ext cx="1900881" cy="1112831"/>
      </dsp:txXfrm>
    </dsp:sp>
    <dsp:sp modelId="{D9F7EBAE-D5FF-4EAD-85F9-92D0207E17BD}">
      <dsp:nvSpPr>
        <dsp:cNvPr id="0" name=""/>
        <dsp:cNvSpPr/>
      </dsp:nvSpPr>
      <dsp:spPr>
        <a:xfrm>
          <a:off x="2168061" y="1232550"/>
          <a:ext cx="417666" cy="48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68061" y="1330268"/>
        <a:ext cx="292366" cy="293155"/>
      </dsp:txXfrm>
    </dsp:sp>
    <dsp:sp modelId="{19B0AF6C-8F49-4CCF-AEB1-D1E4726A40FE}">
      <dsp:nvSpPr>
        <dsp:cNvPr id="0" name=""/>
        <dsp:cNvSpPr/>
      </dsp:nvSpPr>
      <dsp:spPr>
        <a:xfrm>
          <a:off x="2759099" y="885808"/>
          <a:ext cx="1970125" cy="1182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再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计算其它可能突变的量</a:t>
          </a:r>
          <a:endParaRPr lang="zh-CN" altLang="en-US" sz="1800" kern="1200" dirty="0"/>
        </a:p>
      </dsp:txBody>
      <dsp:txXfrm>
        <a:off x="2793721" y="920430"/>
        <a:ext cx="1900881" cy="1112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46A0-6211-4068-A3B9-6097637355FA}">
      <dsp:nvSpPr>
        <dsp:cNvPr id="0" name=""/>
        <dsp:cNvSpPr/>
      </dsp:nvSpPr>
      <dsp:spPr>
        <a:xfrm>
          <a:off x="923" y="885808"/>
          <a:ext cx="1970125" cy="1182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先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求取不能突变的量，即</a:t>
          </a:r>
          <a:r>
            <a:rPr kumimoji="1" lang="en-US" altLang="zh-CN" sz="1800" b="1" i="1" kern="12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u</a:t>
          </a:r>
          <a:r>
            <a:rPr kumimoji="1" lang="en-US" altLang="zh-CN" sz="18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c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、 </a:t>
          </a:r>
          <a:r>
            <a:rPr kumimoji="1" lang="en-US" altLang="zh-CN" sz="1800" b="1" i="1" kern="12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i</a:t>
          </a:r>
          <a:r>
            <a:rPr kumimoji="1" lang="en-US" altLang="zh-CN" sz="18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l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endParaRPr lang="zh-CN" altLang="en-US" sz="1800" kern="1200" dirty="0"/>
        </a:p>
      </dsp:txBody>
      <dsp:txXfrm>
        <a:off x="35545" y="920430"/>
        <a:ext cx="1900881" cy="1112831"/>
      </dsp:txXfrm>
    </dsp:sp>
    <dsp:sp modelId="{D9F7EBAE-D5FF-4EAD-85F9-92D0207E17BD}">
      <dsp:nvSpPr>
        <dsp:cNvPr id="0" name=""/>
        <dsp:cNvSpPr/>
      </dsp:nvSpPr>
      <dsp:spPr>
        <a:xfrm>
          <a:off x="2168061" y="1232550"/>
          <a:ext cx="417666" cy="48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68061" y="1330268"/>
        <a:ext cx="292366" cy="293155"/>
      </dsp:txXfrm>
    </dsp:sp>
    <dsp:sp modelId="{19B0AF6C-8F49-4CCF-AEB1-D1E4726A40FE}">
      <dsp:nvSpPr>
        <dsp:cNvPr id="0" name=""/>
        <dsp:cNvSpPr/>
      </dsp:nvSpPr>
      <dsp:spPr>
        <a:xfrm>
          <a:off x="2759099" y="885808"/>
          <a:ext cx="1970125" cy="1182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再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计算其它可能突变的量</a:t>
          </a:r>
          <a:endParaRPr lang="zh-CN" altLang="en-US" sz="1800" kern="1200" dirty="0"/>
        </a:p>
      </dsp:txBody>
      <dsp:txXfrm>
        <a:off x="2793721" y="920430"/>
        <a:ext cx="1900881" cy="1112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46A0-6211-4068-A3B9-6097637355FA}">
      <dsp:nvSpPr>
        <dsp:cNvPr id="0" name=""/>
        <dsp:cNvSpPr/>
      </dsp:nvSpPr>
      <dsp:spPr>
        <a:xfrm>
          <a:off x="923" y="885808"/>
          <a:ext cx="1970125" cy="1182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先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求取不能突变的量，即</a:t>
          </a:r>
          <a:r>
            <a:rPr kumimoji="1" lang="en-US" altLang="zh-CN" sz="1800" b="1" i="1" kern="12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u</a:t>
          </a:r>
          <a:r>
            <a:rPr kumimoji="1" lang="en-US" altLang="zh-CN" sz="18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c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r>
            <a:rPr kumimoji="1" lang="zh-CN" altLang="en-US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、 </a:t>
          </a:r>
          <a:r>
            <a:rPr kumimoji="1" lang="en-US" altLang="zh-CN" sz="1800" b="1" i="1" kern="12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i</a:t>
          </a:r>
          <a:r>
            <a:rPr kumimoji="1" lang="en-US" altLang="zh-CN" sz="1800" b="1" i="1" kern="1200" baseline="-25000" dirty="0" err="1">
              <a:latin typeface="Times New Roman" panose="02020603050405020304" pitchFamily="18" charset="0"/>
              <a:ea typeface="微软雅黑" panose="020B0503020204020204" pitchFamily="34" charset="-122"/>
            </a:rPr>
            <a:t>l</a:t>
          </a:r>
          <a:r>
            <a:rPr kumimoji="1" lang="en-US" altLang="zh-CN" sz="1800" b="1" kern="1200" dirty="0">
              <a:latin typeface="Times New Roman" panose="02020603050405020304" pitchFamily="18" charset="0"/>
              <a:ea typeface="微软雅黑" panose="020B0503020204020204" pitchFamily="34" charset="-122"/>
            </a:rPr>
            <a:t>(0+)</a:t>
          </a:r>
          <a:endParaRPr lang="zh-CN" altLang="en-US" sz="1800" kern="1200" dirty="0"/>
        </a:p>
      </dsp:txBody>
      <dsp:txXfrm>
        <a:off x="35545" y="920430"/>
        <a:ext cx="1900881" cy="1112831"/>
      </dsp:txXfrm>
    </dsp:sp>
    <dsp:sp modelId="{D9F7EBAE-D5FF-4EAD-85F9-92D0207E17BD}">
      <dsp:nvSpPr>
        <dsp:cNvPr id="0" name=""/>
        <dsp:cNvSpPr/>
      </dsp:nvSpPr>
      <dsp:spPr>
        <a:xfrm>
          <a:off x="2168061" y="1232550"/>
          <a:ext cx="417666" cy="4885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68061" y="1330268"/>
        <a:ext cx="292366" cy="293155"/>
      </dsp:txXfrm>
    </dsp:sp>
    <dsp:sp modelId="{19B0AF6C-8F49-4CCF-AEB1-D1E4726A40FE}">
      <dsp:nvSpPr>
        <dsp:cNvPr id="0" name=""/>
        <dsp:cNvSpPr/>
      </dsp:nvSpPr>
      <dsp:spPr>
        <a:xfrm>
          <a:off x="2759099" y="885808"/>
          <a:ext cx="1970125" cy="1182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b="1" kern="1200" dirty="0">
              <a:solidFill>
                <a:srgbClr val="FFFF00"/>
              </a:solidFill>
              <a:latin typeface="Times New Roman" panose="02020603050405020304" pitchFamily="18" charset="0"/>
              <a:ea typeface="微软雅黑" panose="020B0503020204020204" pitchFamily="34" charset="-122"/>
            </a:rPr>
            <a:t>再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计算其它可能突变的量</a:t>
          </a:r>
          <a:endParaRPr lang="zh-CN" altLang="en-US" sz="1800" kern="1200" dirty="0"/>
        </a:p>
      </dsp:txBody>
      <dsp:txXfrm>
        <a:off x="2793721" y="920430"/>
        <a:ext cx="1900881" cy="1112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1" Type="http://schemas.openxmlformats.org/officeDocument/2006/relationships/image" Target="../media/image9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7.wmf"/><Relationship Id="rId18" Type="http://schemas.openxmlformats.org/officeDocument/2006/relationships/image" Target="../media/image72.emf"/><Relationship Id="rId3" Type="http://schemas.openxmlformats.org/officeDocument/2006/relationships/image" Target="../media/image8.wmf"/><Relationship Id="rId21" Type="http://schemas.openxmlformats.org/officeDocument/2006/relationships/image" Target="../media/image75.emf"/><Relationship Id="rId7" Type="http://schemas.openxmlformats.org/officeDocument/2006/relationships/image" Target="../media/image11.wmf"/><Relationship Id="rId12" Type="http://schemas.openxmlformats.org/officeDocument/2006/relationships/image" Target="../media/image66.wmf"/><Relationship Id="rId17" Type="http://schemas.openxmlformats.org/officeDocument/2006/relationships/image" Target="../media/image71.emf"/><Relationship Id="rId2" Type="http://schemas.openxmlformats.org/officeDocument/2006/relationships/image" Target="../media/image49.wmf"/><Relationship Id="rId16" Type="http://schemas.openxmlformats.org/officeDocument/2006/relationships/image" Target="../media/image70.emf"/><Relationship Id="rId20" Type="http://schemas.openxmlformats.org/officeDocument/2006/relationships/image" Target="../media/image74.emf"/><Relationship Id="rId1" Type="http://schemas.openxmlformats.org/officeDocument/2006/relationships/image" Target="../media/image9.wmf"/><Relationship Id="rId6" Type="http://schemas.openxmlformats.org/officeDocument/2006/relationships/image" Target="../media/image53.wmf"/><Relationship Id="rId11" Type="http://schemas.openxmlformats.org/officeDocument/2006/relationships/image" Target="../media/image65.wmf"/><Relationship Id="rId5" Type="http://schemas.openxmlformats.org/officeDocument/2006/relationships/image" Target="../media/image52.wmf"/><Relationship Id="rId15" Type="http://schemas.openxmlformats.org/officeDocument/2006/relationships/image" Target="../media/image69.wmf"/><Relationship Id="rId23" Type="http://schemas.openxmlformats.org/officeDocument/2006/relationships/image" Target="../media/image77.emf"/><Relationship Id="rId10" Type="http://schemas.openxmlformats.org/officeDocument/2006/relationships/image" Target="../media/image64.wmf"/><Relationship Id="rId19" Type="http://schemas.openxmlformats.org/officeDocument/2006/relationships/image" Target="../media/image73.e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8.wmf"/><Relationship Id="rId22" Type="http://schemas.openxmlformats.org/officeDocument/2006/relationships/image" Target="../media/image7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78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18" Type="http://schemas.openxmlformats.org/officeDocument/2006/relationships/image" Target="../media/image10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17" Type="http://schemas.openxmlformats.org/officeDocument/2006/relationships/image" Target="../media/image105.emf"/><Relationship Id="rId2" Type="http://schemas.openxmlformats.org/officeDocument/2006/relationships/image" Target="../media/image90.emf"/><Relationship Id="rId16" Type="http://schemas.openxmlformats.org/officeDocument/2006/relationships/image" Target="../media/image104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5" Type="http://schemas.openxmlformats.org/officeDocument/2006/relationships/image" Target="../media/image10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Relationship Id="rId14" Type="http://schemas.openxmlformats.org/officeDocument/2006/relationships/image" Target="../media/image10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74.emf"/><Relationship Id="rId7" Type="http://schemas.openxmlformats.org/officeDocument/2006/relationships/image" Target="../media/image77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09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2.emf"/><Relationship Id="rId18" Type="http://schemas.openxmlformats.org/officeDocument/2006/relationships/image" Target="../media/image127.wmf"/><Relationship Id="rId3" Type="http://schemas.openxmlformats.org/officeDocument/2006/relationships/image" Target="../media/image9.wmf"/><Relationship Id="rId7" Type="http://schemas.openxmlformats.org/officeDocument/2006/relationships/image" Target="../media/image52.wmf"/><Relationship Id="rId12" Type="http://schemas.openxmlformats.org/officeDocument/2006/relationships/image" Target="../media/image121.emf"/><Relationship Id="rId17" Type="http://schemas.openxmlformats.org/officeDocument/2006/relationships/image" Target="../media/image126.emf"/><Relationship Id="rId2" Type="http://schemas.openxmlformats.org/officeDocument/2006/relationships/image" Target="../media/image115.wmf"/><Relationship Id="rId16" Type="http://schemas.openxmlformats.org/officeDocument/2006/relationships/image" Target="../media/image125.emf"/><Relationship Id="rId1" Type="http://schemas.openxmlformats.org/officeDocument/2006/relationships/image" Target="../media/image114.wmf"/><Relationship Id="rId6" Type="http://schemas.openxmlformats.org/officeDocument/2006/relationships/image" Target="../media/image117.wmf"/><Relationship Id="rId11" Type="http://schemas.openxmlformats.org/officeDocument/2006/relationships/image" Target="../media/image120.wmf"/><Relationship Id="rId5" Type="http://schemas.openxmlformats.org/officeDocument/2006/relationships/image" Target="../media/image8.wmf"/><Relationship Id="rId15" Type="http://schemas.openxmlformats.org/officeDocument/2006/relationships/image" Target="../media/image124.emf"/><Relationship Id="rId10" Type="http://schemas.openxmlformats.org/officeDocument/2006/relationships/image" Target="../media/image119.wmf"/><Relationship Id="rId19" Type="http://schemas.openxmlformats.org/officeDocument/2006/relationships/image" Target="../media/image128.wmf"/><Relationship Id="rId4" Type="http://schemas.openxmlformats.org/officeDocument/2006/relationships/image" Target="../media/image116.wmf"/><Relationship Id="rId9" Type="http://schemas.openxmlformats.org/officeDocument/2006/relationships/image" Target="../media/image11.wmf"/><Relationship Id="rId14" Type="http://schemas.openxmlformats.org/officeDocument/2006/relationships/image" Target="../media/image12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28.w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27.wmf"/><Relationship Id="rId5" Type="http://schemas.openxmlformats.org/officeDocument/2006/relationships/image" Target="../media/image133.emf"/><Relationship Id="rId10" Type="http://schemas.openxmlformats.org/officeDocument/2006/relationships/image" Target="../media/image138.wmf"/><Relationship Id="rId4" Type="http://schemas.openxmlformats.org/officeDocument/2006/relationships/image" Target="../media/image132.emf"/><Relationship Id="rId9" Type="http://schemas.openxmlformats.org/officeDocument/2006/relationships/image" Target="../media/image13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116.wmf"/><Relationship Id="rId1" Type="http://schemas.openxmlformats.org/officeDocument/2006/relationships/image" Target="../media/image9.wmf"/><Relationship Id="rId6" Type="http://schemas.openxmlformats.org/officeDocument/2006/relationships/image" Target="../media/image141.wmf"/><Relationship Id="rId5" Type="http://schemas.openxmlformats.org/officeDocument/2006/relationships/image" Target="../media/image119.wmf"/><Relationship Id="rId10" Type="http://schemas.openxmlformats.org/officeDocument/2006/relationships/image" Target="../media/image143.wmf"/><Relationship Id="rId4" Type="http://schemas.openxmlformats.org/officeDocument/2006/relationships/image" Target="../media/image117.wmf"/><Relationship Id="rId9" Type="http://schemas.openxmlformats.org/officeDocument/2006/relationships/image" Target="../media/image14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16.wmf"/><Relationship Id="rId7" Type="http://schemas.openxmlformats.org/officeDocument/2006/relationships/image" Target="../media/image141.wmf"/><Relationship Id="rId2" Type="http://schemas.openxmlformats.org/officeDocument/2006/relationships/image" Target="../media/image9.wmf"/><Relationship Id="rId1" Type="http://schemas.openxmlformats.org/officeDocument/2006/relationships/image" Target="../media/image144.wmf"/><Relationship Id="rId6" Type="http://schemas.openxmlformats.org/officeDocument/2006/relationships/image" Target="../media/image119.wmf"/><Relationship Id="rId5" Type="http://schemas.openxmlformats.org/officeDocument/2006/relationships/image" Target="../media/image117.wmf"/><Relationship Id="rId4" Type="http://schemas.openxmlformats.org/officeDocument/2006/relationships/image" Target="../media/image8.wmf"/><Relationship Id="rId9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6.wmf"/><Relationship Id="rId7" Type="http://schemas.openxmlformats.org/officeDocument/2006/relationships/image" Target="../media/image148.wmf"/><Relationship Id="rId2" Type="http://schemas.openxmlformats.org/officeDocument/2006/relationships/image" Target="../media/image55.wmf"/><Relationship Id="rId1" Type="http://schemas.openxmlformats.org/officeDocument/2006/relationships/image" Target="../media/image9.wmf"/><Relationship Id="rId6" Type="http://schemas.openxmlformats.org/officeDocument/2006/relationships/image" Target="../media/image147.wmf"/><Relationship Id="rId5" Type="http://schemas.openxmlformats.org/officeDocument/2006/relationships/image" Target="../media/image119.wmf"/><Relationship Id="rId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153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58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4" Type="http://schemas.openxmlformats.org/officeDocument/2006/relationships/image" Target="../media/image18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2.wmf"/><Relationship Id="rId7" Type="http://schemas.openxmlformats.org/officeDocument/2006/relationships/image" Target="../media/image195.wmf"/><Relationship Id="rId2" Type="http://schemas.openxmlformats.org/officeDocument/2006/relationships/image" Target="../media/image191.wmf"/><Relationship Id="rId1" Type="http://schemas.openxmlformats.org/officeDocument/2006/relationships/image" Target="../media/image190.e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77.wmf"/><Relationship Id="rId9" Type="http://schemas.openxmlformats.org/officeDocument/2006/relationships/image" Target="../media/image19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7" Type="http://schemas.openxmlformats.org/officeDocument/2006/relationships/image" Target="../media/image204.w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5" Type="http://schemas.openxmlformats.org/officeDocument/2006/relationships/image" Target="../media/image201.emf"/><Relationship Id="rId4" Type="http://schemas.openxmlformats.org/officeDocument/2006/relationships/image" Target="../media/image208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3" Type="http://schemas.openxmlformats.org/officeDocument/2006/relationships/image" Target="../media/image220.emf"/><Relationship Id="rId7" Type="http://schemas.openxmlformats.org/officeDocument/2006/relationships/image" Target="../media/image224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emf"/><Relationship Id="rId10" Type="http://schemas.openxmlformats.org/officeDocument/2006/relationships/image" Target="../media/image227.wmf"/><Relationship Id="rId4" Type="http://schemas.openxmlformats.org/officeDocument/2006/relationships/image" Target="../media/image221.emf"/><Relationship Id="rId9" Type="http://schemas.openxmlformats.org/officeDocument/2006/relationships/image" Target="../media/image22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image" Target="../media/image240.wmf"/><Relationship Id="rId3" Type="http://schemas.openxmlformats.org/officeDocument/2006/relationships/image" Target="../media/image231.wmf"/><Relationship Id="rId7" Type="http://schemas.openxmlformats.org/officeDocument/2006/relationships/image" Target="../media/image234.wmf"/><Relationship Id="rId12" Type="http://schemas.openxmlformats.org/officeDocument/2006/relationships/image" Target="../media/image239.emf"/><Relationship Id="rId2" Type="http://schemas.openxmlformats.org/officeDocument/2006/relationships/image" Target="../media/image230.wmf"/><Relationship Id="rId16" Type="http://schemas.openxmlformats.org/officeDocument/2006/relationships/image" Target="../media/image243.wmf"/><Relationship Id="rId1" Type="http://schemas.openxmlformats.org/officeDocument/2006/relationships/image" Target="../media/image229.emf"/><Relationship Id="rId6" Type="http://schemas.openxmlformats.org/officeDocument/2006/relationships/image" Target="../media/image233.wmf"/><Relationship Id="rId11" Type="http://schemas.openxmlformats.org/officeDocument/2006/relationships/image" Target="../media/image238.wmf"/><Relationship Id="rId5" Type="http://schemas.openxmlformats.org/officeDocument/2006/relationships/image" Target="../media/image232.wmf"/><Relationship Id="rId15" Type="http://schemas.openxmlformats.org/officeDocument/2006/relationships/image" Target="../media/image242.wmf"/><Relationship Id="rId10" Type="http://schemas.openxmlformats.org/officeDocument/2006/relationships/image" Target="../media/image237.wmf"/><Relationship Id="rId4" Type="http://schemas.openxmlformats.org/officeDocument/2006/relationships/image" Target="../media/image55.wmf"/><Relationship Id="rId9" Type="http://schemas.openxmlformats.org/officeDocument/2006/relationships/image" Target="../media/image236.wmf"/><Relationship Id="rId14" Type="http://schemas.openxmlformats.org/officeDocument/2006/relationships/image" Target="../media/image24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image" Target="../media/image244.wmf"/><Relationship Id="rId3" Type="http://schemas.openxmlformats.org/officeDocument/2006/relationships/image" Target="../media/image231.wmf"/><Relationship Id="rId7" Type="http://schemas.openxmlformats.org/officeDocument/2006/relationships/image" Target="../media/image234.wmf"/><Relationship Id="rId12" Type="http://schemas.openxmlformats.org/officeDocument/2006/relationships/image" Target="../media/image239.emf"/><Relationship Id="rId2" Type="http://schemas.openxmlformats.org/officeDocument/2006/relationships/image" Target="../media/image230.wmf"/><Relationship Id="rId1" Type="http://schemas.openxmlformats.org/officeDocument/2006/relationships/image" Target="../media/image229.emf"/><Relationship Id="rId6" Type="http://schemas.openxmlformats.org/officeDocument/2006/relationships/image" Target="../media/image233.wmf"/><Relationship Id="rId11" Type="http://schemas.openxmlformats.org/officeDocument/2006/relationships/image" Target="../media/image238.wmf"/><Relationship Id="rId5" Type="http://schemas.openxmlformats.org/officeDocument/2006/relationships/image" Target="../media/image232.wmf"/><Relationship Id="rId10" Type="http://schemas.openxmlformats.org/officeDocument/2006/relationships/image" Target="../media/image237.wmf"/><Relationship Id="rId4" Type="http://schemas.openxmlformats.org/officeDocument/2006/relationships/image" Target="../media/image55.wmf"/><Relationship Id="rId9" Type="http://schemas.openxmlformats.org/officeDocument/2006/relationships/image" Target="../media/image236.wmf"/><Relationship Id="rId14" Type="http://schemas.openxmlformats.org/officeDocument/2006/relationships/image" Target="../media/image24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2" Type="http://schemas.openxmlformats.org/officeDocument/2006/relationships/image" Target="../media/image247.wmf"/><Relationship Id="rId1" Type="http://schemas.openxmlformats.org/officeDocument/2006/relationships/image" Target="../media/image246.e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emf"/><Relationship Id="rId9" Type="http://schemas.openxmlformats.org/officeDocument/2006/relationships/image" Target="../media/image25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emf"/><Relationship Id="rId7" Type="http://schemas.openxmlformats.org/officeDocument/2006/relationships/image" Target="../media/image259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58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13" Type="http://schemas.openxmlformats.org/officeDocument/2006/relationships/image" Target="../media/image272.emf"/><Relationship Id="rId3" Type="http://schemas.openxmlformats.org/officeDocument/2006/relationships/image" Target="../media/image262.emf"/><Relationship Id="rId7" Type="http://schemas.openxmlformats.org/officeDocument/2006/relationships/image" Target="../media/image266.wmf"/><Relationship Id="rId12" Type="http://schemas.openxmlformats.org/officeDocument/2006/relationships/image" Target="../media/image271.emf"/><Relationship Id="rId2" Type="http://schemas.openxmlformats.org/officeDocument/2006/relationships/image" Target="../media/image261.wmf"/><Relationship Id="rId1" Type="http://schemas.openxmlformats.org/officeDocument/2006/relationships/image" Target="../media/image260.emf"/><Relationship Id="rId6" Type="http://schemas.openxmlformats.org/officeDocument/2006/relationships/image" Target="../media/image265.emf"/><Relationship Id="rId11" Type="http://schemas.openxmlformats.org/officeDocument/2006/relationships/image" Target="../media/image270.emf"/><Relationship Id="rId5" Type="http://schemas.openxmlformats.org/officeDocument/2006/relationships/image" Target="../media/image264.emf"/><Relationship Id="rId10" Type="http://schemas.openxmlformats.org/officeDocument/2006/relationships/image" Target="../media/image269.emf"/><Relationship Id="rId4" Type="http://schemas.openxmlformats.org/officeDocument/2006/relationships/image" Target="../media/image263.emf"/><Relationship Id="rId9" Type="http://schemas.openxmlformats.org/officeDocument/2006/relationships/image" Target="../media/image26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emf"/><Relationship Id="rId7" Type="http://schemas.openxmlformats.org/officeDocument/2006/relationships/image" Target="../media/image277.emf"/><Relationship Id="rId2" Type="http://schemas.openxmlformats.org/officeDocument/2006/relationships/image" Target="../media/image274.emf"/><Relationship Id="rId1" Type="http://schemas.openxmlformats.org/officeDocument/2006/relationships/image" Target="../media/image273.emf"/><Relationship Id="rId6" Type="http://schemas.openxmlformats.org/officeDocument/2006/relationships/image" Target="../media/image276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image" Target="../media/image280.emf"/><Relationship Id="rId7" Type="http://schemas.openxmlformats.org/officeDocument/2006/relationships/image" Target="../media/image284.emf"/><Relationship Id="rId2" Type="http://schemas.openxmlformats.org/officeDocument/2006/relationships/image" Target="../media/image279.wmf"/><Relationship Id="rId1" Type="http://schemas.openxmlformats.org/officeDocument/2006/relationships/image" Target="../media/image278.emf"/><Relationship Id="rId6" Type="http://schemas.openxmlformats.org/officeDocument/2006/relationships/image" Target="../media/image283.emf"/><Relationship Id="rId5" Type="http://schemas.openxmlformats.org/officeDocument/2006/relationships/image" Target="../media/image282.emf"/><Relationship Id="rId10" Type="http://schemas.openxmlformats.org/officeDocument/2006/relationships/image" Target="../media/image287.emf"/><Relationship Id="rId4" Type="http://schemas.openxmlformats.org/officeDocument/2006/relationships/image" Target="../media/image281.emf"/><Relationship Id="rId9" Type="http://schemas.openxmlformats.org/officeDocument/2006/relationships/image" Target="../media/image286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3" Type="http://schemas.openxmlformats.org/officeDocument/2006/relationships/image" Target="../media/image9.wmf"/><Relationship Id="rId7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288.wmf"/><Relationship Id="rId6" Type="http://schemas.openxmlformats.org/officeDocument/2006/relationships/image" Target="../media/image117.wmf"/><Relationship Id="rId5" Type="http://schemas.openxmlformats.org/officeDocument/2006/relationships/image" Target="../media/image290.wmf"/><Relationship Id="rId4" Type="http://schemas.openxmlformats.org/officeDocument/2006/relationships/image" Target="../media/image289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294.wmf"/><Relationship Id="rId7" Type="http://schemas.openxmlformats.org/officeDocument/2006/relationships/image" Target="../media/image290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Relationship Id="rId6" Type="http://schemas.openxmlformats.org/officeDocument/2006/relationships/image" Target="../media/image296.wmf"/><Relationship Id="rId11" Type="http://schemas.openxmlformats.org/officeDocument/2006/relationships/image" Target="../media/image291.wmf"/><Relationship Id="rId5" Type="http://schemas.openxmlformats.org/officeDocument/2006/relationships/image" Target="../media/image9.wmf"/><Relationship Id="rId10" Type="http://schemas.openxmlformats.org/officeDocument/2006/relationships/image" Target="../media/image53.wmf"/><Relationship Id="rId4" Type="http://schemas.openxmlformats.org/officeDocument/2006/relationships/image" Target="../media/image295.wmf"/><Relationship Id="rId9" Type="http://schemas.openxmlformats.org/officeDocument/2006/relationships/image" Target="../media/image5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image" Target="../media/image290.wmf"/><Relationship Id="rId7" Type="http://schemas.openxmlformats.org/officeDocument/2006/relationships/image" Target="../media/image291.wmf"/><Relationship Id="rId2" Type="http://schemas.openxmlformats.org/officeDocument/2006/relationships/image" Target="../media/image297.wmf"/><Relationship Id="rId1" Type="http://schemas.openxmlformats.org/officeDocument/2006/relationships/image" Target="../media/image9.wmf"/><Relationship Id="rId6" Type="http://schemas.openxmlformats.org/officeDocument/2006/relationships/image" Target="../media/image11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29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Relationship Id="rId5" Type="http://schemas.openxmlformats.org/officeDocument/2006/relationships/image" Target="../media/image303.wmf"/><Relationship Id="rId4" Type="http://schemas.openxmlformats.org/officeDocument/2006/relationships/image" Target="../media/image30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5.wmf"/><Relationship Id="rId1" Type="http://schemas.openxmlformats.org/officeDocument/2006/relationships/image" Target="../media/image304.w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308.wmf"/><Relationship Id="rId1" Type="http://schemas.openxmlformats.org/officeDocument/2006/relationships/image" Target="../media/image9.wmf"/><Relationship Id="rId6" Type="http://schemas.openxmlformats.org/officeDocument/2006/relationships/image" Target="../media/image310.wmf"/><Relationship Id="rId5" Type="http://schemas.openxmlformats.org/officeDocument/2006/relationships/image" Target="../media/image309.wmf"/><Relationship Id="rId4" Type="http://schemas.openxmlformats.org/officeDocument/2006/relationships/image" Target="../media/image10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3" Type="http://schemas.openxmlformats.org/officeDocument/2006/relationships/image" Target="../media/image313.wmf"/><Relationship Id="rId7" Type="http://schemas.openxmlformats.org/officeDocument/2006/relationships/image" Target="../media/image49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9.wmf"/><Relationship Id="rId5" Type="http://schemas.openxmlformats.org/officeDocument/2006/relationships/image" Target="../media/image315.wmf"/><Relationship Id="rId10" Type="http://schemas.openxmlformats.org/officeDocument/2006/relationships/image" Target="../media/image309.wmf"/><Relationship Id="rId4" Type="http://schemas.openxmlformats.org/officeDocument/2006/relationships/image" Target="../media/image314.wmf"/><Relationship Id="rId9" Type="http://schemas.openxmlformats.org/officeDocument/2006/relationships/image" Target="../media/image10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309.wmf"/><Relationship Id="rId3" Type="http://schemas.openxmlformats.org/officeDocument/2006/relationships/image" Target="../media/image9.wmf"/><Relationship Id="rId7" Type="http://schemas.openxmlformats.org/officeDocument/2006/relationships/image" Target="../media/image119.wmf"/><Relationship Id="rId12" Type="http://schemas.openxmlformats.org/officeDocument/2006/relationships/image" Target="../media/image236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117.wmf"/><Relationship Id="rId11" Type="http://schemas.openxmlformats.org/officeDocument/2006/relationships/image" Target="../media/image290.wmf"/><Relationship Id="rId5" Type="http://schemas.openxmlformats.org/officeDocument/2006/relationships/image" Target="../media/image146.wmf"/><Relationship Id="rId15" Type="http://schemas.openxmlformats.org/officeDocument/2006/relationships/image" Target="../media/image291.wmf"/><Relationship Id="rId10" Type="http://schemas.openxmlformats.org/officeDocument/2006/relationships/image" Target="../media/image149.wmf"/><Relationship Id="rId4" Type="http://schemas.openxmlformats.org/officeDocument/2006/relationships/image" Target="../media/image55.wmf"/><Relationship Id="rId9" Type="http://schemas.openxmlformats.org/officeDocument/2006/relationships/image" Target="../media/image148.wmf"/><Relationship Id="rId14" Type="http://schemas.openxmlformats.org/officeDocument/2006/relationships/image" Target="../media/image11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115.wmf"/><Relationship Id="rId1" Type="http://schemas.openxmlformats.org/officeDocument/2006/relationships/image" Target="../media/image318.wmf"/><Relationship Id="rId6" Type="http://schemas.openxmlformats.org/officeDocument/2006/relationships/image" Target="../media/image316.wmf"/><Relationship Id="rId5" Type="http://schemas.openxmlformats.org/officeDocument/2006/relationships/image" Target="../media/image314.wmf"/><Relationship Id="rId4" Type="http://schemas.openxmlformats.org/officeDocument/2006/relationships/image" Target="../media/image29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wmf"/><Relationship Id="rId1" Type="http://schemas.openxmlformats.org/officeDocument/2006/relationships/image" Target="../media/image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EC783-C31A-48B9-AD34-4949C9515958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6D1D-6B70-4E6F-9EAC-46FD89536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2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D6D1D-6B70-4E6F-9EAC-46FD89536F9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1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D6D1D-6B70-4E6F-9EAC-46FD89536F9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5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04CA4-24AF-4293-993B-EE259072C6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91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F055-093D-43D7-BA89-0E3FFC7B13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73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7B1B-B33B-4E40-BF65-69FE956CE1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21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B2C729-9F73-4780-BD49-2DD585A67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95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C321E1-F2B5-40EA-9256-9A6678187A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3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A2EC-F529-4FA6-BA80-8EEADF3621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94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55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215">
                <a:solidFill>
                  <a:schemeClr val="tx1"/>
                </a:solidFill>
              </a:defRPr>
            </a:lvl1pPr>
            <a:lvl2pPr marL="422041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A859-81E8-4841-A4A9-45D023486B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0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88584-0CDD-4FEE-84BD-32A838EE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7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DEE-BB5B-407F-85F3-7E25B78DFA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47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E6B0-6773-475F-96F5-D98258EDDC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73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3942-E441-42EE-87CA-6A5FFBE90C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49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93D-6B02-4628-9977-B9FCC18642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4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9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BEA6-E033-4369-B6F6-240D038F04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5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6561-E09F-4201-953D-55B8FA96E62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7" descr="200746172348734"/>
          <p:cNvPicPr>
            <a:picLocks noChangeAspect="1" noChangeArrowheads="1"/>
          </p:cNvPicPr>
          <p:nvPr userDrawn="1"/>
        </p:nvPicPr>
        <p:blipFill>
          <a:blip r:embed="rId16" cstate="print">
            <a:lum brigh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"/>
            <a:ext cx="353377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图片13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2400"/>
            <a:ext cx="10414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图片5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1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45.wmf"/><Relationship Id="rId5" Type="http://schemas.openxmlformats.org/officeDocument/2006/relationships/diagramQuickStyle" Target="../diagrams/quickStyle3.xml"/><Relationship Id="rId10" Type="http://schemas.openxmlformats.org/officeDocument/2006/relationships/oleObject" Target="../embeddings/oleObject28.bin"/><Relationship Id="rId4" Type="http://schemas.openxmlformats.org/officeDocument/2006/relationships/diagramLayout" Target="../diagrams/layout3.xml"/><Relationship Id="rId9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45.wmf"/><Relationship Id="rId5" Type="http://schemas.openxmlformats.org/officeDocument/2006/relationships/diagramQuickStyle" Target="../diagrams/quickStyle4.xml"/><Relationship Id="rId10" Type="http://schemas.openxmlformats.org/officeDocument/2006/relationships/oleObject" Target="../embeddings/oleObject28.bin"/><Relationship Id="rId4" Type="http://schemas.openxmlformats.org/officeDocument/2006/relationships/diagramLayout" Target="../diagrams/layout4.xml"/><Relationship Id="rId9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6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png"/><Relationship Id="rId1" Type="http://schemas.openxmlformats.org/officeDocument/2006/relationships/vmlDrawing" Target="../drawings/vmlDrawing8.v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45.wmf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28.bin"/><Relationship Id="rId4" Type="http://schemas.openxmlformats.org/officeDocument/2006/relationships/diagramLayout" Target="../diagrams/layout5.xml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5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1.bin"/><Relationship Id="rId21" Type="http://schemas.openxmlformats.org/officeDocument/2006/relationships/oleObject" Target="../embeddings/oleObject48.bin"/><Relationship Id="rId34" Type="http://schemas.openxmlformats.org/officeDocument/2006/relationships/oleObject" Target="../embeddings/oleObject55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57.wmf"/><Relationship Id="rId33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50.bin"/><Relationship Id="rId32" Type="http://schemas.openxmlformats.org/officeDocument/2006/relationships/oleObject" Target="../embeddings/oleObject54.bin"/><Relationship Id="rId37" Type="http://schemas.openxmlformats.org/officeDocument/2006/relationships/image" Target="../media/image63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9.bin"/><Relationship Id="rId28" Type="http://schemas.openxmlformats.org/officeDocument/2006/relationships/oleObject" Target="../embeddings/oleObject52.bin"/><Relationship Id="rId36" Type="http://schemas.openxmlformats.org/officeDocument/2006/relationships/oleObject" Target="../embeddings/oleObject56.bin"/><Relationship Id="rId10" Type="http://schemas.openxmlformats.org/officeDocument/2006/relationships/image" Target="../media/image51.wmf"/><Relationship Id="rId19" Type="http://schemas.openxmlformats.org/officeDocument/2006/relationships/image" Target="../media/image55.wmf"/><Relationship Id="rId31" Type="http://schemas.openxmlformats.org/officeDocument/2006/relationships/image" Target="../media/image60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3.wmf"/><Relationship Id="rId22" Type="http://schemas.openxmlformats.org/officeDocument/2006/relationships/image" Target="../media/image56.wmf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53.bin"/><Relationship Id="rId35" Type="http://schemas.openxmlformats.org/officeDocument/2006/relationships/image" Target="../media/image62.wmf"/><Relationship Id="rId8" Type="http://schemas.openxmlformats.org/officeDocument/2006/relationships/image" Target="../media/image8.wmf"/><Relationship Id="rId3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8.bin"/><Relationship Id="rId39" Type="http://schemas.openxmlformats.org/officeDocument/2006/relationships/image" Target="../media/image71.emf"/><Relationship Id="rId21" Type="http://schemas.openxmlformats.org/officeDocument/2006/relationships/oleObject" Target="../embeddings/oleObject48.bin"/><Relationship Id="rId34" Type="http://schemas.openxmlformats.org/officeDocument/2006/relationships/oleObject" Target="../embeddings/oleObject62.bin"/><Relationship Id="rId42" Type="http://schemas.openxmlformats.org/officeDocument/2006/relationships/oleObject" Target="../embeddings/oleObject66.bin"/><Relationship Id="rId47" Type="http://schemas.openxmlformats.org/officeDocument/2006/relationships/image" Target="../media/image75.emf"/><Relationship Id="rId50" Type="http://schemas.openxmlformats.org/officeDocument/2006/relationships/oleObject" Target="../embeddings/oleObject70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9" Type="http://schemas.openxmlformats.org/officeDocument/2006/relationships/image" Target="../media/image66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57.bin"/><Relationship Id="rId32" Type="http://schemas.openxmlformats.org/officeDocument/2006/relationships/oleObject" Target="../embeddings/oleObject61.bin"/><Relationship Id="rId37" Type="http://schemas.openxmlformats.org/officeDocument/2006/relationships/image" Target="../media/image70.emf"/><Relationship Id="rId40" Type="http://schemas.openxmlformats.org/officeDocument/2006/relationships/oleObject" Target="../embeddings/oleObject65.bin"/><Relationship Id="rId45" Type="http://schemas.openxmlformats.org/officeDocument/2006/relationships/image" Target="../media/image74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9.bin"/><Relationship Id="rId28" Type="http://schemas.openxmlformats.org/officeDocument/2006/relationships/oleObject" Target="../embeddings/oleObject59.bin"/><Relationship Id="rId36" Type="http://schemas.openxmlformats.org/officeDocument/2006/relationships/oleObject" Target="../embeddings/oleObject63.bin"/><Relationship Id="rId49" Type="http://schemas.openxmlformats.org/officeDocument/2006/relationships/image" Target="../media/image76.emf"/><Relationship Id="rId10" Type="http://schemas.openxmlformats.org/officeDocument/2006/relationships/image" Target="../media/image51.wmf"/><Relationship Id="rId19" Type="http://schemas.openxmlformats.org/officeDocument/2006/relationships/image" Target="../media/image55.wmf"/><Relationship Id="rId31" Type="http://schemas.openxmlformats.org/officeDocument/2006/relationships/image" Target="../media/image67.wmf"/><Relationship Id="rId44" Type="http://schemas.openxmlformats.org/officeDocument/2006/relationships/oleObject" Target="../embeddings/oleObject6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3.wmf"/><Relationship Id="rId22" Type="http://schemas.openxmlformats.org/officeDocument/2006/relationships/image" Target="../media/image56.wmf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60.bin"/><Relationship Id="rId35" Type="http://schemas.openxmlformats.org/officeDocument/2006/relationships/image" Target="../media/image69.wmf"/><Relationship Id="rId43" Type="http://schemas.openxmlformats.org/officeDocument/2006/relationships/image" Target="../media/image73.emf"/><Relationship Id="rId48" Type="http://schemas.openxmlformats.org/officeDocument/2006/relationships/oleObject" Target="../embeddings/oleObject69.bin"/><Relationship Id="rId8" Type="http://schemas.openxmlformats.org/officeDocument/2006/relationships/image" Target="../media/image8.wmf"/><Relationship Id="rId51" Type="http://schemas.openxmlformats.org/officeDocument/2006/relationships/image" Target="../media/image77.emf"/><Relationship Id="rId3" Type="http://schemas.openxmlformats.org/officeDocument/2006/relationships/oleObject" Target="../embeddings/oleObject38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64.wmf"/><Relationship Id="rId33" Type="http://schemas.openxmlformats.org/officeDocument/2006/relationships/image" Target="../media/image68.wmf"/><Relationship Id="rId38" Type="http://schemas.openxmlformats.org/officeDocument/2006/relationships/oleObject" Target="../embeddings/oleObject64.bin"/><Relationship Id="rId46" Type="http://schemas.openxmlformats.org/officeDocument/2006/relationships/oleObject" Target="../embeddings/oleObject68.bin"/><Relationship Id="rId20" Type="http://schemas.openxmlformats.org/officeDocument/2006/relationships/oleObject" Target="../embeddings/oleObject47.bin"/><Relationship Id="rId41" Type="http://schemas.openxmlformats.org/officeDocument/2006/relationships/image" Target="../media/image7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8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6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6.emf"/><Relationship Id="rId26" Type="http://schemas.openxmlformats.org/officeDocument/2006/relationships/image" Target="../media/image100.emf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104.emf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3.e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106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5.emf"/><Relationship Id="rId20" Type="http://schemas.openxmlformats.org/officeDocument/2006/relationships/image" Target="../media/image97.e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9.emf"/><Relationship Id="rId32" Type="http://schemas.openxmlformats.org/officeDocument/2006/relationships/image" Target="../media/image103.emf"/><Relationship Id="rId37" Type="http://schemas.openxmlformats.org/officeDocument/2006/relationships/oleObject" Target="../embeddings/oleObject99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01.emf"/><Relationship Id="rId36" Type="http://schemas.openxmlformats.org/officeDocument/2006/relationships/image" Target="../media/image105.emf"/><Relationship Id="rId10" Type="http://schemas.openxmlformats.org/officeDocument/2006/relationships/image" Target="../media/image92.e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89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4.emf"/><Relationship Id="rId22" Type="http://schemas.openxmlformats.org/officeDocument/2006/relationships/image" Target="../media/image98.e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102.emf"/><Relationship Id="rId35" Type="http://schemas.openxmlformats.org/officeDocument/2006/relationships/oleObject" Target="../embeddings/oleObject98.bin"/><Relationship Id="rId8" Type="http://schemas.openxmlformats.org/officeDocument/2006/relationships/image" Target="../media/image91.emf"/><Relationship Id="rId3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10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75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0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1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8.wmf"/><Relationship Id="rId26" Type="http://schemas.openxmlformats.org/officeDocument/2006/relationships/image" Target="../media/image119.wmf"/><Relationship Id="rId39" Type="http://schemas.openxmlformats.org/officeDocument/2006/relationships/image" Target="../media/image125.emf"/><Relationship Id="rId21" Type="http://schemas.openxmlformats.org/officeDocument/2006/relationships/oleObject" Target="../embeddings/oleObject116.bin"/><Relationship Id="rId34" Type="http://schemas.openxmlformats.org/officeDocument/2006/relationships/oleObject" Target="../embeddings/oleObject125.bin"/><Relationship Id="rId42" Type="http://schemas.openxmlformats.org/officeDocument/2006/relationships/oleObject" Target="../embeddings/oleObject129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2.wmf"/><Relationship Id="rId29" Type="http://schemas.openxmlformats.org/officeDocument/2006/relationships/image" Target="../media/image12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1.bin"/><Relationship Id="rId24" Type="http://schemas.openxmlformats.org/officeDocument/2006/relationships/oleObject" Target="../embeddings/oleObject119.bin"/><Relationship Id="rId32" Type="http://schemas.openxmlformats.org/officeDocument/2006/relationships/oleObject" Target="../embeddings/oleObject124.bin"/><Relationship Id="rId37" Type="http://schemas.openxmlformats.org/officeDocument/2006/relationships/image" Target="../media/image124.emf"/><Relationship Id="rId40" Type="http://schemas.openxmlformats.org/officeDocument/2006/relationships/oleObject" Target="../embeddings/oleObject128.bin"/><Relationship Id="rId45" Type="http://schemas.openxmlformats.org/officeDocument/2006/relationships/image" Target="../media/image128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8.bin"/><Relationship Id="rId28" Type="http://schemas.openxmlformats.org/officeDocument/2006/relationships/oleObject" Target="../embeddings/oleObject122.bin"/><Relationship Id="rId36" Type="http://schemas.openxmlformats.org/officeDocument/2006/relationships/oleObject" Target="../embeddings/oleObject126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15.bin"/><Relationship Id="rId31" Type="http://schemas.openxmlformats.org/officeDocument/2006/relationships/image" Target="../media/image121.emf"/><Relationship Id="rId44" Type="http://schemas.openxmlformats.org/officeDocument/2006/relationships/oleObject" Target="../embeddings/oleObject130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7.wmf"/><Relationship Id="rId22" Type="http://schemas.openxmlformats.org/officeDocument/2006/relationships/oleObject" Target="../embeddings/oleObject117.bin"/><Relationship Id="rId27" Type="http://schemas.openxmlformats.org/officeDocument/2006/relationships/oleObject" Target="../embeddings/oleObject121.bin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123.emf"/><Relationship Id="rId43" Type="http://schemas.openxmlformats.org/officeDocument/2006/relationships/image" Target="../media/image127.wmf"/><Relationship Id="rId8" Type="http://schemas.openxmlformats.org/officeDocument/2006/relationships/image" Target="../media/image9.wmf"/><Relationship Id="rId3" Type="http://schemas.openxmlformats.org/officeDocument/2006/relationships/oleObject" Target="../embeddings/oleObject107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20.bin"/><Relationship Id="rId33" Type="http://schemas.openxmlformats.org/officeDocument/2006/relationships/image" Target="../media/image122.emf"/><Relationship Id="rId38" Type="http://schemas.openxmlformats.org/officeDocument/2006/relationships/oleObject" Target="../embeddings/oleObject127.bin"/><Relationship Id="rId20" Type="http://schemas.openxmlformats.org/officeDocument/2006/relationships/image" Target="../media/image11.wmf"/><Relationship Id="rId41" Type="http://schemas.openxmlformats.org/officeDocument/2006/relationships/image" Target="../media/image12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6.emf"/><Relationship Id="rId26" Type="http://schemas.openxmlformats.org/officeDocument/2006/relationships/oleObject" Target="../embeddings/oleObject142.bin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8.bin"/><Relationship Id="rId25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5.bin"/><Relationship Id="rId24" Type="http://schemas.openxmlformats.org/officeDocument/2006/relationships/oleObject" Target="../embeddings/oleObject141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image" Target="../media/image139.png"/><Relationship Id="rId28" Type="http://schemas.openxmlformats.org/officeDocument/2006/relationships/image" Target="../media/image140.png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4.emf"/><Relationship Id="rId22" Type="http://schemas.openxmlformats.org/officeDocument/2006/relationships/image" Target="../media/image138.wmf"/><Relationship Id="rId27" Type="http://schemas.openxmlformats.org/officeDocument/2006/relationships/image" Target="../media/image1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5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2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17.wmf"/><Relationship Id="rId5" Type="http://schemas.openxmlformats.org/officeDocument/2006/relationships/image" Target="../media/image9.wmf"/><Relationship Id="rId15" Type="http://schemas.openxmlformats.org/officeDocument/2006/relationships/image" Target="../media/image141.wmf"/><Relationship Id="rId23" Type="http://schemas.openxmlformats.org/officeDocument/2006/relationships/image" Target="../media/image143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60.bin"/><Relationship Id="rId3" Type="http://schemas.openxmlformats.org/officeDocument/2006/relationships/image" Target="../media/image145.png"/><Relationship Id="rId21" Type="http://schemas.openxmlformats.org/officeDocument/2006/relationships/image" Target="../media/image120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8.wmf"/><Relationship Id="rId5" Type="http://schemas.openxmlformats.org/officeDocument/2006/relationships/image" Target="../media/image144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5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1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4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73.bin"/><Relationship Id="rId3" Type="http://schemas.openxmlformats.org/officeDocument/2006/relationships/image" Target="../media/image154.png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7.png"/><Relationship Id="rId11" Type="http://schemas.openxmlformats.org/officeDocument/2006/relationships/oleObject" Target="../embeddings/oleObject172.bin"/><Relationship Id="rId5" Type="http://schemas.openxmlformats.org/officeDocument/2006/relationships/image" Target="../media/image156.png"/><Relationship Id="rId10" Type="http://schemas.openxmlformats.org/officeDocument/2006/relationships/image" Target="../media/image151.emf"/><Relationship Id="rId4" Type="http://schemas.openxmlformats.org/officeDocument/2006/relationships/image" Target="../media/image155.png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5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5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13" Type="http://schemas.openxmlformats.org/officeDocument/2006/relationships/image" Target="../media/image170.emf"/><Relationship Id="rId18" Type="http://schemas.openxmlformats.org/officeDocument/2006/relationships/image" Target="../media/image162.wmf"/><Relationship Id="rId3" Type="http://schemas.openxmlformats.org/officeDocument/2006/relationships/image" Target="../media/image165.wmf"/><Relationship Id="rId21" Type="http://schemas.openxmlformats.org/officeDocument/2006/relationships/oleObject" Target="../embeddings/oleObject180.bin"/><Relationship Id="rId7" Type="http://schemas.openxmlformats.org/officeDocument/2006/relationships/image" Target="../media/image167.emf"/><Relationship Id="rId12" Type="http://schemas.openxmlformats.org/officeDocument/2006/relationships/slide" Target="slide45.xml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24.vml"/><Relationship Id="rId6" Type="http://schemas.openxmlformats.org/officeDocument/2006/relationships/slide" Target="slide31.xml"/><Relationship Id="rId11" Type="http://schemas.openxmlformats.org/officeDocument/2006/relationships/image" Target="../media/image169.emf"/><Relationship Id="rId5" Type="http://schemas.openxmlformats.org/officeDocument/2006/relationships/image" Target="../media/image166.jpeg"/><Relationship Id="rId15" Type="http://schemas.openxmlformats.org/officeDocument/2006/relationships/oleObject" Target="../embeddings/oleObject177.bin"/><Relationship Id="rId10" Type="http://schemas.openxmlformats.org/officeDocument/2006/relationships/slide" Target="slide32.xml"/><Relationship Id="rId19" Type="http://schemas.openxmlformats.org/officeDocument/2006/relationships/oleObject" Target="../embeddings/oleObject179.bin"/><Relationship Id="rId4" Type="http://schemas.openxmlformats.org/officeDocument/2006/relationships/slide" Target="slide36.xml"/><Relationship Id="rId9" Type="http://schemas.openxmlformats.org/officeDocument/2006/relationships/image" Target="../media/image168.emf"/><Relationship Id="rId14" Type="http://schemas.openxmlformats.org/officeDocument/2006/relationships/slide" Target="slide35.xml"/><Relationship Id="rId22" Type="http://schemas.openxmlformats.org/officeDocument/2006/relationships/image" Target="../media/image16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5.bin"/><Relationship Id="rId3" Type="http://schemas.openxmlformats.org/officeDocument/2006/relationships/slide" Target="slide29.xml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73.wmf"/><Relationship Id="rId4" Type="http://schemas.openxmlformats.org/officeDocument/2006/relationships/image" Target="../media/image166.jpeg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image" Target="../media/image178.wmf"/><Relationship Id="rId7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7.bin"/><Relationship Id="rId5" Type="http://schemas.openxmlformats.org/officeDocument/2006/relationships/image" Target="../media/image166.jpeg"/><Relationship Id="rId4" Type="http://schemas.openxmlformats.org/officeDocument/2006/relationships/slide" Target="slide29.xml"/><Relationship Id="rId9" Type="http://schemas.openxmlformats.org/officeDocument/2006/relationships/image" Target="../media/image17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7" Type="http://schemas.openxmlformats.org/officeDocument/2006/relationships/image" Target="../media/image166.jpeg"/><Relationship Id="rId2" Type="http://schemas.openxmlformats.org/officeDocument/2006/relationships/image" Target="../media/image179.wmf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slide" Target="slide29.xml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85.wmf"/><Relationship Id="rId4" Type="http://schemas.openxmlformats.org/officeDocument/2006/relationships/image" Target="../media/image166.jpeg"/><Relationship Id="rId9" Type="http://schemas.openxmlformats.org/officeDocument/2006/relationships/oleObject" Target="../embeddings/oleObject19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slide" Target="slide29.xml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88.wmf"/><Relationship Id="rId4" Type="http://schemas.openxmlformats.org/officeDocument/2006/relationships/image" Target="../media/image166.jpeg"/><Relationship Id="rId9" Type="http://schemas.openxmlformats.org/officeDocument/2006/relationships/oleObject" Target="../embeddings/oleObject19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6.jpeg"/><Relationship Id="rId11" Type="http://schemas.openxmlformats.org/officeDocument/2006/relationships/oleObject" Target="../embeddings/oleObject199.bin"/><Relationship Id="rId5" Type="http://schemas.openxmlformats.org/officeDocument/2006/relationships/slide" Target="slide29.xml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2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01.e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20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1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16.e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5.emf"/><Relationship Id="rId20" Type="http://schemas.openxmlformats.org/officeDocument/2006/relationships/image" Target="../media/image217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224.bin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1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25.e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22.emf"/><Relationship Id="rId17" Type="http://schemas.openxmlformats.org/officeDocument/2006/relationships/oleObject" Target="../embeddings/oleObject23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24.e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9.e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28.w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10" Type="http://schemas.openxmlformats.org/officeDocument/2006/relationships/image" Target="../media/image221.e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218.e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23.wmf"/><Relationship Id="rId22" Type="http://schemas.openxmlformats.org/officeDocument/2006/relationships/image" Target="../media/image22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1.bin"/><Relationship Id="rId18" Type="http://schemas.openxmlformats.org/officeDocument/2006/relationships/oleObject" Target="../embeddings/oleObject244.bin"/><Relationship Id="rId26" Type="http://schemas.openxmlformats.org/officeDocument/2006/relationships/oleObject" Target="../embeddings/oleObject248.bin"/><Relationship Id="rId21" Type="http://schemas.openxmlformats.org/officeDocument/2006/relationships/image" Target="../media/image236.wmf"/><Relationship Id="rId34" Type="http://schemas.openxmlformats.org/officeDocument/2006/relationships/oleObject" Target="../embeddings/oleObject252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32.wmf"/><Relationship Id="rId17" Type="http://schemas.openxmlformats.org/officeDocument/2006/relationships/image" Target="../media/image234.wmf"/><Relationship Id="rId25" Type="http://schemas.openxmlformats.org/officeDocument/2006/relationships/image" Target="../media/image238.wmf"/><Relationship Id="rId33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5.bin"/><Relationship Id="rId29" Type="http://schemas.openxmlformats.org/officeDocument/2006/relationships/image" Target="../media/image240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0.bin"/><Relationship Id="rId24" Type="http://schemas.openxmlformats.org/officeDocument/2006/relationships/oleObject" Target="../embeddings/oleObject247.bin"/><Relationship Id="rId32" Type="http://schemas.openxmlformats.org/officeDocument/2006/relationships/oleObject" Target="../embeddings/oleObject251.bin"/><Relationship Id="rId37" Type="http://schemas.openxmlformats.org/officeDocument/2006/relationships/oleObject" Target="../embeddings/oleObject254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image" Target="../media/image237.wmf"/><Relationship Id="rId28" Type="http://schemas.openxmlformats.org/officeDocument/2006/relationships/oleObject" Target="../embeddings/oleObject249.bin"/><Relationship Id="rId36" Type="http://schemas.openxmlformats.org/officeDocument/2006/relationships/image" Target="../media/image243.wmf"/><Relationship Id="rId10" Type="http://schemas.openxmlformats.org/officeDocument/2006/relationships/image" Target="../media/image55.wmf"/><Relationship Id="rId19" Type="http://schemas.openxmlformats.org/officeDocument/2006/relationships/image" Target="../media/image235.wmf"/><Relationship Id="rId31" Type="http://schemas.openxmlformats.org/officeDocument/2006/relationships/image" Target="../media/image241.w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3.wmf"/><Relationship Id="rId22" Type="http://schemas.openxmlformats.org/officeDocument/2006/relationships/oleObject" Target="../embeddings/oleObject246.bin"/><Relationship Id="rId27" Type="http://schemas.openxmlformats.org/officeDocument/2006/relationships/image" Target="../media/image239.emf"/><Relationship Id="rId30" Type="http://schemas.openxmlformats.org/officeDocument/2006/relationships/oleObject" Target="../embeddings/oleObject250.bin"/><Relationship Id="rId35" Type="http://schemas.openxmlformats.org/officeDocument/2006/relationships/oleObject" Target="../embeddings/oleObject253.bin"/><Relationship Id="rId8" Type="http://schemas.openxmlformats.org/officeDocument/2006/relationships/image" Target="../media/image231.wmf"/><Relationship Id="rId3" Type="http://schemas.openxmlformats.org/officeDocument/2006/relationships/oleObject" Target="../embeddings/oleObject23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41.bin"/><Relationship Id="rId18" Type="http://schemas.openxmlformats.org/officeDocument/2006/relationships/oleObject" Target="../embeddings/oleObject244.bin"/><Relationship Id="rId26" Type="http://schemas.openxmlformats.org/officeDocument/2006/relationships/oleObject" Target="../embeddings/oleObject248.bin"/><Relationship Id="rId3" Type="http://schemas.openxmlformats.org/officeDocument/2006/relationships/oleObject" Target="../embeddings/oleObject236.bin"/><Relationship Id="rId21" Type="http://schemas.openxmlformats.org/officeDocument/2006/relationships/image" Target="../media/image236.wmf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232.wmf"/><Relationship Id="rId17" Type="http://schemas.openxmlformats.org/officeDocument/2006/relationships/image" Target="../media/image234.wmf"/><Relationship Id="rId25" Type="http://schemas.openxmlformats.org/officeDocument/2006/relationships/image" Target="../media/image2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3.bin"/><Relationship Id="rId20" Type="http://schemas.openxmlformats.org/officeDocument/2006/relationships/oleObject" Target="../embeddings/oleObject245.bin"/><Relationship Id="rId29" Type="http://schemas.openxmlformats.org/officeDocument/2006/relationships/image" Target="../media/image24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40.bin"/><Relationship Id="rId24" Type="http://schemas.openxmlformats.org/officeDocument/2006/relationships/oleObject" Target="../embeddings/oleObject247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image" Target="../media/image237.wmf"/><Relationship Id="rId28" Type="http://schemas.openxmlformats.org/officeDocument/2006/relationships/oleObject" Target="../embeddings/oleObject255.bin"/><Relationship Id="rId10" Type="http://schemas.openxmlformats.org/officeDocument/2006/relationships/image" Target="../media/image55.wmf"/><Relationship Id="rId19" Type="http://schemas.openxmlformats.org/officeDocument/2006/relationships/image" Target="../media/image235.wmf"/><Relationship Id="rId31" Type="http://schemas.openxmlformats.org/officeDocument/2006/relationships/image" Target="../media/image245.w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3.wmf"/><Relationship Id="rId22" Type="http://schemas.openxmlformats.org/officeDocument/2006/relationships/oleObject" Target="../embeddings/oleObject246.bin"/><Relationship Id="rId27" Type="http://schemas.openxmlformats.org/officeDocument/2006/relationships/image" Target="../media/image239.emf"/><Relationship Id="rId30" Type="http://schemas.openxmlformats.org/officeDocument/2006/relationships/oleObject" Target="../embeddings/oleObject25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53.emf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2.emf"/><Relationship Id="rId20" Type="http://schemas.openxmlformats.org/officeDocument/2006/relationships/image" Target="../media/image25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246.e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5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4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9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48.emf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5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67.emf"/><Relationship Id="rId26" Type="http://schemas.openxmlformats.org/officeDocument/2006/relationships/image" Target="../media/image271.e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4.e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6.wmf"/><Relationship Id="rId20" Type="http://schemas.openxmlformats.org/officeDocument/2006/relationships/image" Target="../media/image268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61.w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70.emf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72.emf"/><Relationship Id="rId10" Type="http://schemas.openxmlformats.org/officeDocument/2006/relationships/image" Target="../media/image263.e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60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5.emf"/><Relationship Id="rId22" Type="http://schemas.openxmlformats.org/officeDocument/2006/relationships/image" Target="../media/image269.emf"/><Relationship Id="rId27" Type="http://schemas.openxmlformats.org/officeDocument/2006/relationships/oleObject" Target="../embeddings/oleObject28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oleObject" Target="../embeddings/oleObject287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5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7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4.e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252.emf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263.bin"/><Relationship Id="rId14" Type="http://schemas.openxmlformats.org/officeDocument/2006/relationships/image" Target="../media/image27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85.emf"/><Relationship Id="rId3" Type="http://schemas.openxmlformats.org/officeDocument/2006/relationships/oleObject" Target="../embeddings/oleObject289.bin"/><Relationship Id="rId21" Type="http://schemas.openxmlformats.org/officeDocument/2006/relationships/oleObject" Target="../embeddings/oleObject298.bin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82.emf"/><Relationship Id="rId17" Type="http://schemas.openxmlformats.org/officeDocument/2006/relationships/oleObject" Target="../embeddings/oleObject2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4.emf"/><Relationship Id="rId20" Type="http://schemas.openxmlformats.org/officeDocument/2006/relationships/image" Target="../media/image286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93.bin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10" Type="http://schemas.openxmlformats.org/officeDocument/2006/relationships/image" Target="../media/image281.emf"/><Relationship Id="rId19" Type="http://schemas.openxmlformats.org/officeDocument/2006/relationships/oleObject" Target="../embeddings/oleObject297.bin"/><Relationship Id="rId4" Type="http://schemas.openxmlformats.org/officeDocument/2006/relationships/image" Target="../media/image278.e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83.emf"/><Relationship Id="rId22" Type="http://schemas.openxmlformats.org/officeDocument/2006/relationships/image" Target="../media/image28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291.wmf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289.wmf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11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291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292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96.wmf"/><Relationship Id="rId22" Type="http://schemas.openxmlformats.org/officeDocument/2006/relationships/image" Target="../media/image5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293.wmf"/><Relationship Id="rId3" Type="http://schemas.openxmlformats.org/officeDocument/2006/relationships/oleObject" Target="../embeddings/oleObject318.bin"/><Relationship Id="rId21" Type="http://schemas.openxmlformats.org/officeDocument/2006/relationships/image" Target="../media/image298.png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3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1.wmf"/><Relationship Id="rId20" Type="http://schemas.openxmlformats.org/officeDocument/2006/relationships/image" Target="../media/image294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22.bin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326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1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9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00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302.wmf"/><Relationship Id="rId4" Type="http://schemas.openxmlformats.org/officeDocument/2006/relationships/image" Target="../media/image299.wmf"/><Relationship Id="rId9" Type="http://schemas.openxmlformats.org/officeDocument/2006/relationships/oleObject" Target="../embeddings/oleObject33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05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0" Type="http://schemas.openxmlformats.org/officeDocument/2006/relationships/image" Target="../media/image306.wmf"/><Relationship Id="rId4" Type="http://schemas.openxmlformats.org/officeDocument/2006/relationships/image" Target="../media/image304.wmf"/><Relationship Id="rId9" Type="http://schemas.openxmlformats.org/officeDocument/2006/relationships/oleObject" Target="../embeddings/oleObject33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42.bin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1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348.bin"/><Relationship Id="rId18" Type="http://schemas.openxmlformats.org/officeDocument/2006/relationships/image" Target="../media/image290.wmf"/><Relationship Id="rId3" Type="http://schemas.openxmlformats.org/officeDocument/2006/relationships/oleObject" Target="../embeddings/oleObject343.bin"/><Relationship Id="rId21" Type="http://schemas.openxmlformats.org/officeDocument/2006/relationships/oleObject" Target="../embeddings/oleObject352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315.wmf"/><Relationship Id="rId17" Type="http://schemas.openxmlformats.org/officeDocument/2006/relationships/oleObject" Target="../embeddings/oleObject3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12.wmf"/><Relationship Id="rId11" Type="http://schemas.openxmlformats.org/officeDocument/2006/relationships/oleObject" Target="../embeddings/oleObject347.bin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49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351.bin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46.bin"/><Relationship Id="rId14" Type="http://schemas.openxmlformats.org/officeDocument/2006/relationships/image" Target="../media/image9.wmf"/><Relationship Id="rId22" Type="http://schemas.openxmlformats.org/officeDocument/2006/relationships/image" Target="../media/image309.wmf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47.wmf"/><Relationship Id="rId26" Type="http://schemas.openxmlformats.org/officeDocument/2006/relationships/image" Target="../media/image290.wmf"/><Relationship Id="rId39" Type="http://schemas.openxmlformats.org/officeDocument/2006/relationships/image" Target="../media/image291.wmf"/><Relationship Id="rId21" Type="http://schemas.openxmlformats.org/officeDocument/2006/relationships/oleObject" Target="../embeddings/oleObject169.bin"/><Relationship Id="rId34" Type="http://schemas.openxmlformats.org/officeDocument/2006/relationships/oleObject" Target="../embeddings/oleObject363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357.bin"/><Relationship Id="rId33" Type="http://schemas.openxmlformats.org/officeDocument/2006/relationships/oleObject" Target="../embeddings/oleObject362.bin"/><Relationship Id="rId38" Type="http://schemas.openxmlformats.org/officeDocument/2006/relationships/oleObject" Target="../embeddings/oleObject3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48.wmf"/><Relationship Id="rId29" Type="http://schemas.openxmlformats.org/officeDocument/2006/relationships/oleObject" Target="../embeddings/oleObject359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164.bin"/><Relationship Id="rId24" Type="http://schemas.openxmlformats.org/officeDocument/2006/relationships/oleObject" Target="../embeddings/oleObject356.bin"/><Relationship Id="rId32" Type="http://schemas.openxmlformats.org/officeDocument/2006/relationships/oleObject" Target="../embeddings/oleObject361.bin"/><Relationship Id="rId37" Type="http://schemas.openxmlformats.org/officeDocument/2006/relationships/image" Target="../media/image118.wmf"/><Relationship Id="rId5" Type="http://schemas.openxmlformats.org/officeDocument/2006/relationships/oleObject" Target="../embeddings/oleObject354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355.bin"/><Relationship Id="rId28" Type="http://schemas.openxmlformats.org/officeDocument/2006/relationships/image" Target="../media/image236.wmf"/><Relationship Id="rId36" Type="http://schemas.openxmlformats.org/officeDocument/2006/relationships/oleObject" Target="../embeddings/oleObject365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360.bin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17.w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358.bin"/><Relationship Id="rId30" Type="http://schemas.openxmlformats.org/officeDocument/2006/relationships/image" Target="../media/image309.wmf"/><Relationship Id="rId35" Type="http://schemas.openxmlformats.org/officeDocument/2006/relationships/oleObject" Target="../embeddings/oleObject364.bin"/><Relationship Id="rId8" Type="http://schemas.openxmlformats.org/officeDocument/2006/relationships/image" Target="../media/image9.wmf"/><Relationship Id="rId3" Type="http://schemas.openxmlformats.org/officeDocument/2006/relationships/oleObject" Target="../embeddings/oleObject35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72.bin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0" Type="http://schemas.openxmlformats.org/officeDocument/2006/relationships/image" Target="../media/image293.wmf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1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1&#31532;0&#31456;%20&#30005;&#24037;&#25216;&#26415;&#65288;&#32490;&#35770;&#65289;.ppt#-1,6,&#30005;&#24037;&#25216;&#26415;&#35838;&#31243;&#20869;&#23481;  " TargetMode="External"/><Relationship Id="rId2" Type="http://schemas.openxmlformats.org/officeDocument/2006/relationships/hyperlink" Target="4&#31532;&#19977;&#31456;%20&#30005;&#36335;&#30340;&#26242;&#24577;&#20998;&#26512;.ppt#-1,1,&#24187;&#28783;&#29255; 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00088" y="990600"/>
            <a:ext cx="705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 </a:t>
            </a:r>
            <a:r>
              <a:rPr kumimoji="1" lang="en-US" altLang="zh-CN" sz="40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 </a:t>
            </a:r>
            <a:r>
              <a:rPr kumimoji="1" lang="zh-CN" altLang="en-US" sz="40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章  电路的瞬（暂）态分析</a:t>
            </a:r>
          </a:p>
        </p:txBody>
      </p:sp>
      <p:sp>
        <p:nvSpPr>
          <p:cNvPr id="63496" name="AutoShape 8"/>
          <p:cNvSpPr>
            <a:spLocks/>
          </p:cNvSpPr>
          <p:nvPr/>
        </p:nvSpPr>
        <p:spPr bwMode="auto">
          <a:xfrm>
            <a:off x="1447800" y="2286000"/>
            <a:ext cx="381000" cy="1263975"/>
          </a:xfrm>
          <a:prstGeom prst="leftBrace">
            <a:avLst>
              <a:gd name="adj1" fmla="val 4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818619" y="2324357"/>
            <a:ext cx="55399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ea typeface="微软雅黑" panose="020B0503020204020204" pitchFamily="34" charset="-122"/>
              </a:rPr>
              <a:t>正确理解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08398567"/>
              </p:ext>
            </p:extLst>
          </p:nvPr>
        </p:nvGraphicFramePr>
        <p:xfrm>
          <a:off x="2071850" y="1901494"/>
          <a:ext cx="4839000" cy="4188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3502" name="AutoShape 14"/>
          <p:cNvSpPr>
            <a:spLocks/>
          </p:cNvSpPr>
          <p:nvPr/>
        </p:nvSpPr>
        <p:spPr bwMode="auto">
          <a:xfrm>
            <a:off x="7273775" y="3995972"/>
            <a:ext cx="1668462" cy="457200"/>
          </a:xfrm>
          <a:prstGeom prst="borderCallout1">
            <a:avLst>
              <a:gd name="adj1" fmla="val 63333"/>
              <a:gd name="adj2" fmla="val 401"/>
              <a:gd name="adj3" fmla="val 72564"/>
              <a:gd name="adj4" fmla="val -28548"/>
            </a:avLst>
          </a:prstGeom>
          <a:ln>
            <a:headEnd/>
            <a:tailEnd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熟练掌握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/>
      <p:bldP spid="6350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09829"/>
            <a:ext cx="9144000" cy="4566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873" y="245113"/>
            <a:ext cx="4370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（三）</a:t>
            </a:r>
            <a:r>
              <a:rPr lang="en-US" altLang="zh-CN" dirty="0"/>
              <a:t> </a:t>
            </a:r>
            <a:r>
              <a:rPr lang="zh-CN" altLang="en-US" dirty="0"/>
              <a:t>初始值的求解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66284" y="2423924"/>
            <a:ext cx="1835150" cy="457200"/>
          </a:xfrm>
          <a:prstGeom prst="rect">
            <a:avLst/>
          </a:prstGeom>
          <a:noFill/>
          <a:ln/>
        </p:spPr>
        <p:txBody>
          <a:bodyPr>
            <a:normAutofit fontScale="97500" lnSpcReduction="10000"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5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</a:t>
            </a:r>
            <a:r>
              <a:rPr lang="zh-CN" altLang="en-US" sz="2800" dirty="0">
                <a:solidFill>
                  <a:srgbClr val="1F497D"/>
                </a:solidFill>
                <a:latin typeface="微软雅黑" panose="020B0503020204020204" pitchFamily="34" charset="-122"/>
              </a:rPr>
              <a:t>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43506" y="2363599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图示电路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换路前电路处于稳态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C、L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均未储能。</a:t>
            </a: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242399" y="3526625"/>
            <a:ext cx="4886326" cy="2362200"/>
            <a:chOff x="95" y="672"/>
            <a:chExt cx="3078" cy="1488"/>
          </a:xfrm>
        </p:grpSpPr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056" y="96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95" y="672"/>
              <a:ext cx="3078" cy="1488"/>
              <a:chOff x="95" y="672"/>
              <a:chExt cx="3078" cy="1488"/>
            </a:xfrm>
          </p:grpSpPr>
          <p:grpSp>
            <p:nvGrpSpPr>
              <p:cNvPr id="11" name="Group 16"/>
              <p:cNvGrpSpPr>
                <a:grpSpLocks/>
              </p:cNvGrpSpPr>
              <p:nvPr/>
            </p:nvGrpSpPr>
            <p:grpSpPr bwMode="auto">
              <a:xfrm>
                <a:off x="95" y="672"/>
                <a:ext cx="3078" cy="1488"/>
                <a:chOff x="95" y="672"/>
                <a:chExt cx="3078" cy="1488"/>
              </a:xfrm>
            </p:grpSpPr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1584" y="960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48" y="1008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2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grpSp>
              <p:nvGrpSpPr>
                <p:cNvPr id="16" name="Group 19"/>
                <p:cNvGrpSpPr>
                  <a:grpSpLocks/>
                </p:cNvGrpSpPr>
                <p:nvPr/>
              </p:nvGrpSpPr>
              <p:grpSpPr bwMode="auto">
                <a:xfrm>
                  <a:off x="2761" y="1676"/>
                  <a:ext cx="71" cy="291"/>
                  <a:chOff x="2160" y="1198"/>
                  <a:chExt cx="97" cy="246"/>
                </a:xfrm>
              </p:grpSpPr>
              <p:sp>
                <p:nvSpPr>
                  <p:cNvPr id="61" name="Arc 20"/>
                  <p:cNvSpPr>
                    <a:spLocks/>
                  </p:cNvSpPr>
                  <p:nvPr/>
                </p:nvSpPr>
                <p:spPr bwMode="auto">
                  <a:xfrm>
                    <a:off x="2160" y="1198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Arc 21"/>
                  <p:cNvSpPr>
                    <a:spLocks/>
                  </p:cNvSpPr>
                  <p:nvPr/>
                </p:nvSpPr>
                <p:spPr bwMode="auto">
                  <a:xfrm>
                    <a:off x="2160" y="1280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Arc 22"/>
                  <p:cNvSpPr>
                    <a:spLocks/>
                  </p:cNvSpPr>
                  <p:nvPr/>
                </p:nvSpPr>
                <p:spPr bwMode="auto">
                  <a:xfrm>
                    <a:off x="2160" y="1362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780" y="970"/>
                  <a:ext cx="0" cy="67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770" y="1967"/>
                  <a:ext cx="0" cy="1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Oval 25"/>
                <p:cNvSpPr>
                  <a:spLocks noChangeArrowheads="1"/>
                </p:cNvSpPr>
                <p:nvPr/>
              </p:nvSpPr>
              <p:spPr bwMode="auto">
                <a:xfrm>
                  <a:off x="357" y="1381"/>
                  <a:ext cx="298" cy="3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66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26"/>
                <p:cNvSpPr>
                  <a:spLocks noChangeShapeType="1"/>
                </p:cNvSpPr>
                <p:nvPr/>
              </p:nvSpPr>
              <p:spPr bwMode="auto">
                <a:xfrm>
                  <a:off x="503" y="971"/>
                  <a:ext cx="0" cy="117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" y="1090"/>
                  <a:ext cx="23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800" b="1" i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+</a:t>
                  </a:r>
                </a:p>
              </p:txBody>
            </p:sp>
            <p:sp>
              <p:nvSpPr>
                <p:cNvPr id="22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1507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800" b="1" i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_</a:t>
                  </a:r>
                </a:p>
              </p:txBody>
            </p:sp>
            <p:sp>
              <p:nvSpPr>
                <p:cNvPr id="23" name="Rectangle 29"/>
                <p:cNvSpPr>
                  <a:spLocks noChangeArrowheads="1"/>
                </p:cNvSpPr>
                <p:nvPr/>
              </p:nvSpPr>
              <p:spPr bwMode="auto">
                <a:xfrm>
                  <a:off x="1296" y="912"/>
                  <a:ext cx="279" cy="1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1FD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6" y="672"/>
                  <a:ext cx="2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</a:p>
              </p:txBody>
            </p:sp>
            <p:sp>
              <p:nvSpPr>
                <p:cNvPr id="25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2013" y="1497"/>
                  <a:ext cx="0" cy="2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12" y="1854"/>
                  <a:ext cx="1" cy="2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33"/>
                <p:cNvSpPr>
                  <a:spLocks noChangeShapeType="1"/>
                </p:cNvSpPr>
                <p:nvPr/>
              </p:nvSpPr>
              <p:spPr bwMode="auto">
                <a:xfrm>
                  <a:off x="480" y="2112"/>
                  <a:ext cx="23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34"/>
                <p:cNvSpPr>
                  <a:spLocks noChangeShapeType="1"/>
                </p:cNvSpPr>
                <p:nvPr/>
              </p:nvSpPr>
              <p:spPr bwMode="auto">
                <a:xfrm>
                  <a:off x="509" y="982"/>
                  <a:ext cx="21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20" y="1008"/>
                  <a:ext cx="33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36"/>
                <p:cNvSpPr>
                  <a:spLocks noChangeShapeType="1"/>
                </p:cNvSpPr>
                <p:nvPr/>
              </p:nvSpPr>
              <p:spPr bwMode="auto">
                <a:xfrm>
                  <a:off x="2780" y="994"/>
                  <a:ext cx="0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37"/>
                <p:cNvSpPr>
                  <a:spLocks noChangeArrowheads="1"/>
                </p:cNvSpPr>
                <p:nvPr/>
              </p:nvSpPr>
              <p:spPr bwMode="auto">
                <a:xfrm>
                  <a:off x="2064" y="1056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  <a:r>
                    <a:rPr lang="en-US" altLang="zh-CN" sz="2400" b="1" baseline="-25000"/>
                    <a:t>2</a:t>
                  </a:r>
                  <a:endParaRPr lang="en-US" altLang="zh-CN" sz="2400" b="1" i="1"/>
                </a:p>
              </p:txBody>
            </p:sp>
            <p:grpSp>
              <p:nvGrpSpPr>
                <p:cNvPr id="33" name="Group 39"/>
                <p:cNvGrpSpPr>
                  <a:grpSpLocks/>
                </p:cNvGrpSpPr>
                <p:nvPr/>
              </p:nvGrpSpPr>
              <p:grpSpPr bwMode="auto">
                <a:xfrm>
                  <a:off x="95" y="1417"/>
                  <a:ext cx="894" cy="307"/>
                  <a:chOff x="-499" y="1462"/>
                  <a:chExt cx="894" cy="307"/>
                </a:xfrm>
              </p:grpSpPr>
              <p:sp>
                <p:nvSpPr>
                  <p:cNvPr id="5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-499" y="1478"/>
                    <a:ext cx="24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n-US" altLang="zh-CN" sz="2400" b="1" i="1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6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65" y="1462"/>
                    <a:ext cx="33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tx2"/>
                        </a:solidFill>
                      </a:rPr>
                      <a:t>6</a:t>
                    </a:r>
                    <a:r>
                      <a:rPr lang="en-US" altLang="zh-CN" sz="2400" b="1" dirty="0">
                        <a:solidFill>
                          <a:schemeClr val="tx2"/>
                        </a:solidFill>
                      </a:rPr>
                      <a:t>V</a:t>
                    </a:r>
                    <a:endParaRPr lang="en-US" altLang="zh-CN" sz="2400" b="1" i="1" dirty="0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34" name="Rectangle 4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31" y="1286"/>
                  <a:ext cx="300" cy="100"/>
                </a:xfrm>
                <a:prstGeom prst="rect">
                  <a:avLst/>
                </a:prstGeom>
                <a:solidFill>
                  <a:srgbClr val="F1FDE3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43"/>
                <p:cNvSpPr>
                  <a:spLocks noChangeArrowheads="1"/>
                </p:cNvSpPr>
                <p:nvPr/>
              </p:nvSpPr>
              <p:spPr bwMode="auto">
                <a:xfrm>
                  <a:off x="682" y="1056"/>
                  <a:ext cx="42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/>
                    <a:t>t </a:t>
                  </a:r>
                  <a:r>
                    <a:rPr lang="en-US" altLang="zh-CN" sz="2400" b="1"/>
                    <a:t>=0</a:t>
                  </a:r>
                </a:p>
              </p:txBody>
            </p:sp>
            <p:sp>
              <p:nvSpPr>
                <p:cNvPr id="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670" y="1477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FF3300"/>
                      </a:solidFill>
                    </a:rPr>
                    <a:t>+</a:t>
                  </a:r>
                </a:p>
              </p:txBody>
            </p:sp>
            <p:sp>
              <p:nvSpPr>
                <p:cNvPr id="38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98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9" name="Group 47"/>
                <p:cNvGrpSpPr>
                  <a:grpSpLocks/>
                </p:cNvGrpSpPr>
                <p:nvPr/>
              </p:nvGrpSpPr>
              <p:grpSpPr bwMode="auto">
                <a:xfrm>
                  <a:off x="1914" y="1760"/>
                  <a:ext cx="206" cy="94"/>
                  <a:chOff x="3641" y="1598"/>
                  <a:chExt cx="206" cy="94"/>
                </a:xfrm>
              </p:grpSpPr>
              <p:sp>
                <p:nvSpPr>
                  <p:cNvPr id="5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41" y="1692"/>
                    <a:ext cx="19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598"/>
                    <a:ext cx="19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" name="Oval 50"/>
                <p:cNvSpPr>
                  <a:spLocks noChangeArrowheads="1"/>
                </p:cNvSpPr>
                <p:nvPr/>
              </p:nvSpPr>
              <p:spPr bwMode="auto">
                <a:xfrm flipV="1">
                  <a:off x="1008" y="960"/>
                  <a:ext cx="57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816"/>
                  <a:ext cx="144" cy="33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3"/>
                <p:cNvSpPr>
                  <a:spLocks noChangeArrowheads="1"/>
                </p:cNvSpPr>
                <p:nvPr/>
              </p:nvSpPr>
              <p:spPr bwMode="auto">
                <a:xfrm>
                  <a:off x="2082" y="1287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4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sp>
              <p:nvSpPr>
                <p:cNvPr id="4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670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FF3300"/>
                      </a:solidFill>
                    </a:rPr>
                    <a:t>_</a:t>
                  </a:r>
                </a:p>
              </p:txBody>
            </p:sp>
            <p:sp>
              <p:nvSpPr>
                <p:cNvPr id="47" name="Rectangle 57"/>
                <p:cNvSpPr>
                  <a:spLocks noChangeArrowheads="1"/>
                </p:cNvSpPr>
                <p:nvPr/>
              </p:nvSpPr>
              <p:spPr bwMode="auto">
                <a:xfrm>
                  <a:off x="1584" y="1584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u</a:t>
                  </a:r>
                  <a:r>
                    <a:rPr lang="en-US" altLang="zh-CN" sz="2400" b="1" i="1" baseline="-25000">
                      <a:solidFill>
                        <a:srgbClr val="FF3300"/>
                      </a:solidFill>
                    </a:rPr>
                    <a:t>C</a:t>
                  </a:r>
                </a:p>
              </p:txBody>
            </p:sp>
            <p:sp>
              <p:nvSpPr>
                <p:cNvPr id="50" name="Rectangle 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6" y="1311"/>
                  <a:ext cx="279" cy="1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1FD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62"/>
                <p:cNvSpPr>
                  <a:spLocks noChangeShapeType="1"/>
                </p:cNvSpPr>
                <p:nvPr/>
              </p:nvSpPr>
              <p:spPr bwMode="auto">
                <a:xfrm>
                  <a:off x="2667" y="1152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Rectangle 63"/>
                <p:cNvSpPr>
                  <a:spLocks noChangeArrowheads="1"/>
                </p:cNvSpPr>
                <p:nvPr/>
              </p:nvSpPr>
              <p:spPr bwMode="auto">
                <a:xfrm>
                  <a:off x="2448" y="1056"/>
                  <a:ext cx="22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i</a:t>
                  </a:r>
                  <a:r>
                    <a:rPr lang="en-US" altLang="zh-CN" sz="2400" b="1" i="1" baseline="-25000">
                      <a:solidFill>
                        <a:srgbClr val="FF3300"/>
                      </a:solidFill>
                    </a:rPr>
                    <a:t>L</a:t>
                  </a:r>
                </a:p>
              </p:txBody>
            </p:sp>
            <p:sp>
              <p:nvSpPr>
                <p:cNvPr id="53" name="Rectangle 64"/>
                <p:cNvSpPr>
                  <a:spLocks noChangeArrowheads="1"/>
                </p:cNvSpPr>
                <p:nvPr/>
              </p:nvSpPr>
              <p:spPr bwMode="auto">
                <a:xfrm>
                  <a:off x="2790" y="1056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  <a:r>
                    <a:rPr lang="en-US" altLang="zh-CN" sz="2400" b="1" baseline="-25000"/>
                    <a:t>3</a:t>
                  </a:r>
                  <a:endParaRPr lang="en-US" altLang="zh-CN" sz="2400" b="1" i="1"/>
                </a:p>
              </p:txBody>
            </p:sp>
            <p:sp>
              <p:nvSpPr>
                <p:cNvPr id="54" name="Rectangle 65"/>
                <p:cNvSpPr>
                  <a:spLocks noChangeArrowheads="1"/>
                </p:cNvSpPr>
                <p:nvPr/>
              </p:nvSpPr>
              <p:spPr bwMode="auto">
                <a:xfrm>
                  <a:off x="2808" y="1287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4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sp>
              <p:nvSpPr>
                <p:cNvPr id="55" name="Oval 66"/>
                <p:cNvSpPr>
                  <a:spLocks noChangeArrowheads="1"/>
                </p:cNvSpPr>
                <p:nvPr/>
              </p:nvSpPr>
              <p:spPr bwMode="auto">
                <a:xfrm flipV="1">
                  <a:off x="1968" y="931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Oval 67"/>
                <p:cNvSpPr>
                  <a:spLocks noChangeArrowheads="1"/>
                </p:cNvSpPr>
                <p:nvPr/>
              </p:nvSpPr>
              <p:spPr bwMode="auto">
                <a:xfrm flipV="1">
                  <a:off x="1968" y="2083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Rectangle 68"/>
              <p:cNvSpPr>
                <a:spLocks noChangeArrowheads="1"/>
              </p:cNvSpPr>
              <p:nvPr/>
            </p:nvSpPr>
            <p:spPr bwMode="auto">
              <a:xfrm>
                <a:off x="2064" y="1680"/>
                <a:ext cx="2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C</a:t>
                </a:r>
              </a:p>
            </p:txBody>
          </p:sp>
          <p:sp>
            <p:nvSpPr>
              <p:cNvPr id="13" name="Rectangle 69"/>
              <p:cNvSpPr>
                <a:spLocks noChangeArrowheads="1"/>
              </p:cNvSpPr>
              <p:nvPr/>
            </p:nvSpPr>
            <p:spPr bwMode="auto">
              <a:xfrm>
                <a:off x="2887" y="1680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L</a:t>
                </a:r>
              </a:p>
            </p:txBody>
          </p:sp>
        </p:grpSp>
      </p:grp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5096474" y="3481375"/>
            <a:ext cx="762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ECE7D4"/>
              </a:solidFill>
            </a:endParaRPr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>
            <a:off x="7105525" y="5050625"/>
            <a:ext cx="5715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79"/>
          <p:cNvGrpSpPr>
            <a:grpSpLocks/>
          </p:cNvGrpSpPr>
          <p:nvPr/>
        </p:nvGrpSpPr>
        <p:grpSpPr bwMode="auto">
          <a:xfrm>
            <a:off x="8355698" y="4979628"/>
            <a:ext cx="304800" cy="685800"/>
            <a:chOff x="2688" y="1632"/>
            <a:chExt cx="192" cy="432"/>
          </a:xfrm>
          <a:solidFill>
            <a:schemeClr val="bg1"/>
          </a:solidFill>
        </p:grpSpPr>
        <p:sp useBgFill="1">
          <p:nvSpPr>
            <p:cNvPr id="67" name="Rectangle 76"/>
            <p:cNvSpPr>
              <a:spLocks noChangeArrowheads="1"/>
            </p:cNvSpPr>
            <p:nvPr/>
          </p:nvSpPr>
          <p:spPr bwMode="auto">
            <a:xfrm>
              <a:off x="2688" y="1632"/>
              <a:ext cx="192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77"/>
            <p:cNvSpPr>
              <a:spLocks noChangeShapeType="1"/>
            </p:cNvSpPr>
            <p:nvPr/>
          </p:nvSpPr>
          <p:spPr bwMode="auto">
            <a:xfrm>
              <a:off x="2784" y="1632"/>
              <a:ext cx="0" cy="432"/>
            </a:xfrm>
            <a:prstGeom prst="line">
              <a:avLst/>
            </a:prstGeom>
            <a:grp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Text Box 83"/>
          <p:cNvSpPr txBox="1">
            <a:spLocks noChangeArrowheads="1"/>
          </p:cNvSpPr>
          <p:nvPr/>
        </p:nvSpPr>
        <p:spPr bwMode="auto">
          <a:xfrm>
            <a:off x="263521" y="2829035"/>
            <a:ext cx="4223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试求各个电压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70" name="Group 4"/>
          <p:cNvGrpSpPr>
            <a:grpSpLocks/>
          </p:cNvGrpSpPr>
          <p:nvPr/>
        </p:nvGrpSpPr>
        <p:grpSpPr bwMode="auto">
          <a:xfrm>
            <a:off x="232399" y="3394727"/>
            <a:ext cx="3104059" cy="959618"/>
            <a:chOff x="655" y="2076"/>
            <a:chExt cx="2533" cy="498"/>
          </a:xfrm>
        </p:grpSpPr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655" y="2076"/>
              <a:ext cx="74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99"/>
                  </a:solidFill>
                </a:rPr>
                <a:t>解：</a:t>
              </a:r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672" y="2334"/>
              <a:ext cx="25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3">
                      <a:lumMod val="75000"/>
                    </a:schemeClr>
                  </a:solidFill>
                </a:rPr>
                <a:t>(1) </a:t>
              </a:r>
              <a:r>
                <a:rPr lang="en-US" altLang="zh-CN" sz="2400" b="1" i="1" dirty="0">
                  <a:solidFill>
                    <a:schemeClr val="accent3">
                      <a:lumMod val="75000"/>
                    </a:schemeClr>
                  </a:solidFill>
                </a:rPr>
                <a:t>t </a:t>
              </a:r>
              <a:r>
                <a:rPr lang="en-US" altLang="zh-CN" sz="2400" b="1" dirty="0">
                  <a:solidFill>
                    <a:schemeClr val="accent3">
                      <a:lumMod val="75000"/>
                    </a:schemeClr>
                  </a:solidFill>
                </a:rPr>
                <a:t>= 0</a:t>
              </a:r>
              <a:r>
                <a:rPr lang="en-US" altLang="zh-CN" sz="2400" b="1" baseline="-25000" dirty="0">
                  <a:solidFill>
                    <a:schemeClr val="accent3">
                      <a:lumMod val="75000"/>
                    </a:schemeClr>
                  </a:solidFill>
                </a:rPr>
                <a:t>-</a:t>
              </a:r>
              <a:r>
                <a:rPr lang="zh-CN" altLang="en-US" sz="2400" b="1" dirty="0">
                  <a:solidFill>
                    <a:schemeClr val="accent3">
                      <a:lumMod val="75000"/>
                    </a:schemeClr>
                  </a:solidFill>
                </a:rPr>
                <a:t>时刻电路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6613525" y="4897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1179043" y="5060865"/>
            <a:ext cx="2475159" cy="86177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电容元件视为开路；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电感元件视为短路。</a:t>
            </a:r>
          </a:p>
        </p:txBody>
      </p:sp>
      <p:sp>
        <p:nvSpPr>
          <p:cNvPr id="79" name="Text Box 83"/>
          <p:cNvSpPr txBox="1">
            <a:spLocks noChangeArrowheads="1"/>
          </p:cNvSpPr>
          <p:nvPr/>
        </p:nvSpPr>
        <p:spPr bwMode="auto">
          <a:xfrm>
            <a:off x="6521782" y="3067193"/>
            <a:ext cx="1654710" cy="46166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t=0</a:t>
            </a:r>
            <a:r>
              <a:rPr lang="en-US" altLang="zh-CN" sz="2400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</a:t>
            </a: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890125" y="4270682"/>
            <a:ext cx="3331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err="1"/>
              <a:t>u</a:t>
            </a:r>
            <a:r>
              <a:rPr lang="en-US" altLang="zh-CN" sz="2400" b="1" baseline="-25000" dirty="0" err="1"/>
              <a:t>C</a:t>
            </a:r>
            <a:r>
              <a:rPr lang="en-US" altLang="zh-CN" sz="2400" b="1" dirty="0"/>
              <a:t>(0</a:t>
            </a:r>
            <a:r>
              <a:rPr lang="en-US" altLang="zh-CN" sz="2400" b="1" baseline="-25000" dirty="0"/>
              <a:t>–</a:t>
            </a:r>
            <a:r>
              <a:rPr lang="en-US" altLang="zh-CN" sz="2400" b="1" dirty="0"/>
              <a:t>)=0、</a:t>
            </a:r>
            <a:r>
              <a:rPr lang="en-US" altLang="zh-CN" sz="2400" b="1" i="1" dirty="0"/>
              <a:t>i</a:t>
            </a:r>
            <a:r>
              <a:rPr lang="en-US" altLang="zh-CN" sz="2400" b="1" baseline="-25000" dirty="0"/>
              <a:t>L </a:t>
            </a:r>
            <a:r>
              <a:rPr lang="en-US" altLang="zh-CN" sz="2400" b="1" dirty="0"/>
              <a:t>(0</a:t>
            </a:r>
            <a:r>
              <a:rPr lang="en-US" altLang="zh-CN" sz="2400" b="1" baseline="-25000" dirty="0"/>
              <a:t>–</a:t>
            </a:r>
            <a:r>
              <a:rPr lang="en-US" altLang="zh-CN" sz="2400" b="1" dirty="0"/>
              <a:t>)=0 </a:t>
            </a:r>
          </a:p>
        </p:txBody>
      </p:sp>
      <p:graphicFrame>
        <p:nvGraphicFramePr>
          <p:cNvPr id="36" name="图示 35"/>
          <p:cNvGraphicFramePr/>
          <p:nvPr>
            <p:extLst>
              <p:ext uri="{D42A27DB-BD31-4B8C-83A1-F6EECF244321}">
                <p14:modId xmlns:p14="http://schemas.microsoft.com/office/powerpoint/2010/main" val="694365840"/>
              </p:ext>
            </p:extLst>
          </p:nvPr>
        </p:nvGraphicFramePr>
        <p:xfrm>
          <a:off x="2019402" y="-169893"/>
          <a:ext cx="4730148" cy="295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dgm id="{34C146A0-6211-4068-A3B9-609763735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graphicEl>
                                              <a:dgm id="{34C146A0-6211-4068-A3B9-609763735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dgm id="{D9F7EBAE-D5FF-4EAD-85F9-92D0207E17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graphicEl>
                                              <a:dgm id="{D9F7EBAE-D5FF-4EAD-85F9-92D0207E17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graphicEl>
                                              <a:dgm id="{19B0AF6C-8F49-4CCF-AEB1-D1E4726A40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graphicEl>
                                              <a:dgm id="{19B0AF6C-8F49-4CCF-AEB1-D1E4726A40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64" grpId="0" animBg="1" autoUpdateAnimBg="0"/>
      <p:bldP spid="69" grpId="0"/>
      <p:bldP spid="75" grpId="0" animBg="1" autoUpdateAnimBg="0"/>
      <p:bldP spid="75" grpId="1" animBg="1"/>
      <p:bldP spid="79" grpId="0" animBg="1"/>
      <p:bldP spid="80" grpId="0"/>
      <p:bldGraphic spid="3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09829"/>
            <a:ext cx="9144000" cy="4566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873" y="245113"/>
            <a:ext cx="4370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（三）</a:t>
            </a:r>
            <a:r>
              <a:rPr lang="en-US" altLang="zh-CN" dirty="0"/>
              <a:t> </a:t>
            </a:r>
            <a:r>
              <a:rPr lang="zh-CN" altLang="en-US" dirty="0"/>
              <a:t>初始值的求解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66284" y="2423924"/>
            <a:ext cx="1835150" cy="457200"/>
          </a:xfrm>
          <a:prstGeom prst="rect">
            <a:avLst/>
          </a:prstGeom>
          <a:noFill/>
          <a:ln/>
        </p:spPr>
        <p:txBody>
          <a:bodyPr>
            <a:normAutofit fontScale="97500" lnSpcReduction="10000"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500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</a:t>
            </a:r>
            <a:r>
              <a:rPr lang="zh-CN" altLang="en-US" sz="2800" dirty="0">
                <a:solidFill>
                  <a:srgbClr val="1F497D"/>
                </a:solidFill>
                <a:latin typeface="微软雅黑" panose="020B0503020204020204" pitchFamily="34" charset="-122"/>
              </a:rPr>
              <a:t>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43506" y="2363599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图示电路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换路前电路处于稳态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C、L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均未储能。</a:t>
            </a: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242399" y="3526625"/>
            <a:ext cx="4886326" cy="2362200"/>
            <a:chOff x="95" y="672"/>
            <a:chExt cx="3078" cy="1488"/>
          </a:xfrm>
        </p:grpSpPr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1056" y="96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95" y="672"/>
              <a:ext cx="3078" cy="1488"/>
              <a:chOff x="95" y="672"/>
              <a:chExt cx="3078" cy="1488"/>
            </a:xfrm>
          </p:grpSpPr>
          <p:grpSp>
            <p:nvGrpSpPr>
              <p:cNvPr id="11" name="Group 16"/>
              <p:cNvGrpSpPr>
                <a:grpSpLocks/>
              </p:cNvGrpSpPr>
              <p:nvPr/>
            </p:nvGrpSpPr>
            <p:grpSpPr bwMode="auto">
              <a:xfrm>
                <a:off x="95" y="672"/>
                <a:ext cx="3078" cy="1488"/>
                <a:chOff x="95" y="672"/>
                <a:chExt cx="3078" cy="1488"/>
              </a:xfrm>
            </p:grpSpPr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1584" y="960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Rectangle 18"/>
                <p:cNvSpPr>
                  <a:spLocks noChangeArrowheads="1"/>
                </p:cNvSpPr>
                <p:nvPr/>
              </p:nvSpPr>
              <p:spPr bwMode="auto">
                <a:xfrm>
                  <a:off x="1248" y="1008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2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grpSp>
              <p:nvGrpSpPr>
                <p:cNvPr id="16" name="Group 19"/>
                <p:cNvGrpSpPr>
                  <a:grpSpLocks/>
                </p:cNvGrpSpPr>
                <p:nvPr/>
              </p:nvGrpSpPr>
              <p:grpSpPr bwMode="auto">
                <a:xfrm>
                  <a:off x="2761" y="1676"/>
                  <a:ext cx="71" cy="291"/>
                  <a:chOff x="2160" y="1198"/>
                  <a:chExt cx="97" cy="246"/>
                </a:xfrm>
              </p:grpSpPr>
              <p:sp>
                <p:nvSpPr>
                  <p:cNvPr id="61" name="Arc 20"/>
                  <p:cNvSpPr>
                    <a:spLocks/>
                  </p:cNvSpPr>
                  <p:nvPr/>
                </p:nvSpPr>
                <p:spPr bwMode="auto">
                  <a:xfrm>
                    <a:off x="2160" y="1198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Arc 21"/>
                  <p:cNvSpPr>
                    <a:spLocks/>
                  </p:cNvSpPr>
                  <p:nvPr/>
                </p:nvSpPr>
                <p:spPr bwMode="auto">
                  <a:xfrm>
                    <a:off x="2160" y="1280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Arc 22"/>
                  <p:cNvSpPr>
                    <a:spLocks/>
                  </p:cNvSpPr>
                  <p:nvPr/>
                </p:nvSpPr>
                <p:spPr bwMode="auto">
                  <a:xfrm>
                    <a:off x="2160" y="1362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780" y="970"/>
                  <a:ext cx="0" cy="67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770" y="1967"/>
                  <a:ext cx="0" cy="1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Oval 25"/>
                <p:cNvSpPr>
                  <a:spLocks noChangeArrowheads="1"/>
                </p:cNvSpPr>
                <p:nvPr/>
              </p:nvSpPr>
              <p:spPr bwMode="auto">
                <a:xfrm>
                  <a:off x="357" y="1381"/>
                  <a:ext cx="298" cy="3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66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26"/>
                <p:cNvSpPr>
                  <a:spLocks noChangeShapeType="1"/>
                </p:cNvSpPr>
                <p:nvPr/>
              </p:nvSpPr>
              <p:spPr bwMode="auto">
                <a:xfrm>
                  <a:off x="503" y="971"/>
                  <a:ext cx="0" cy="117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" y="1090"/>
                  <a:ext cx="23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800" b="1" i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+</a:t>
                  </a:r>
                </a:p>
              </p:txBody>
            </p:sp>
            <p:sp>
              <p:nvSpPr>
                <p:cNvPr id="22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1507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800" b="1" i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_</a:t>
                  </a:r>
                </a:p>
              </p:txBody>
            </p:sp>
            <p:sp>
              <p:nvSpPr>
                <p:cNvPr id="23" name="Rectangle 29"/>
                <p:cNvSpPr>
                  <a:spLocks noChangeArrowheads="1"/>
                </p:cNvSpPr>
                <p:nvPr/>
              </p:nvSpPr>
              <p:spPr bwMode="auto">
                <a:xfrm>
                  <a:off x="1296" y="912"/>
                  <a:ext cx="279" cy="1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1FD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6" y="672"/>
                  <a:ext cx="2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</a:p>
              </p:txBody>
            </p:sp>
            <p:sp>
              <p:nvSpPr>
                <p:cNvPr id="25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2013" y="1497"/>
                  <a:ext cx="0" cy="2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12" y="1854"/>
                  <a:ext cx="1" cy="2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33"/>
                <p:cNvSpPr>
                  <a:spLocks noChangeShapeType="1"/>
                </p:cNvSpPr>
                <p:nvPr/>
              </p:nvSpPr>
              <p:spPr bwMode="auto">
                <a:xfrm>
                  <a:off x="480" y="2112"/>
                  <a:ext cx="23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34"/>
                <p:cNvSpPr>
                  <a:spLocks noChangeShapeType="1"/>
                </p:cNvSpPr>
                <p:nvPr/>
              </p:nvSpPr>
              <p:spPr bwMode="auto">
                <a:xfrm>
                  <a:off x="509" y="982"/>
                  <a:ext cx="21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20" y="1008"/>
                  <a:ext cx="33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36"/>
                <p:cNvSpPr>
                  <a:spLocks noChangeShapeType="1"/>
                </p:cNvSpPr>
                <p:nvPr/>
              </p:nvSpPr>
              <p:spPr bwMode="auto">
                <a:xfrm>
                  <a:off x="2780" y="994"/>
                  <a:ext cx="0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37"/>
                <p:cNvSpPr>
                  <a:spLocks noChangeArrowheads="1"/>
                </p:cNvSpPr>
                <p:nvPr/>
              </p:nvSpPr>
              <p:spPr bwMode="auto">
                <a:xfrm>
                  <a:off x="2064" y="1056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  <a:r>
                    <a:rPr lang="en-US" altLang="zh-CN" sz="2400" b="1" baseline="-25000"/>
                    <a:t>2</a:t>
                  </a:r>
                  <a:endParaRPr lang="en-US" altLang="zh-CN" sz="2400" b="1" i="1"/>
                </a:p>
              </p:txBody>
            </p:sp>
            <p:grpSp>
              <p:nvGrpSpPr>
                <p:cNvPr id="33" name="Group 39"/>
                <p:cNvGrpSpPr>
                  <a:grpSpLocks/>
                </p:cNvGrpSpPr>
                <p:nvPr/>
              </p:nvGrpSpPr>
              <p:grpSpPr bwMode="auto">
                <a:xfrm>
                  <a:off x="95" y="1417"/>
                  <a:ext cx="894" cy="307"/>
                  <a:chOff x="-499" y="1462"/>
                  <a:chExt cx="894" cy="307"/>
                </a:xfrm>
              </p:grpSpPr>
              <p:sp>
                <p:nvSpPr>
                  <p:cNvPr id="5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-499" y="1478"/>
                    <a:ext cx="24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n-US" altLang="zh-CN" sz="2400" b="1" i="1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6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65" y="1462"/>
                    <a:ext cx="33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zh-CN" altLang="en-US" sz="2400" b="1" dirty="0">
                        <a:solidFill>
                          <a:schemeClr val="tx2"/>
                        </a:solidFill>
                      </a:rPr>
                      <a:t>6</a:t>
                    </a:r>
                    <a:r>
                      <a:rPr lang="en-US" altLang="zh-CN" sz="2400" b="1" dirty="0">
                        <a:solidFill>
                          <a:schemeClr val="tx2"/>
                        </a:solidFill>
                      </a:rPr>
                      <a:t>V</a:t>
                    </a:r>
                    <a:endParaRPr lang="en-US" altLang="zh-CN" sz="2400" b="1" i="1" dirty="0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34" name="Rectangle 4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31" y="1286"/>
                  <a:ext cx="300" cy="100"/>
                </a:xfrm>
                <a:prstGeom prst="rect">
                  <a:avLst/>
                </a:prstGeom>
                <a:solidFill>
                  <a:srgbClr val="F1FDE3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43"/>
                <p:cNvSpPr>
                  <a:spLocks noChangeArrowheads="1"/>
                </p:cNvSpPr>
                <p:nvPr/>
              </p:nvSpPr>
              <p:spPr bwMode="auto">
                <a:xfrm>
                  <a:off x="682" y="1056"/>
                  <a:ext cx="42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/>
                    <a:t>t </a:t>
                  </a:r>
                  <a:r>
                    <a:rPr lang="en-US" altLang="zh-CN" sz="2400" b="1"/>
                    <a:t>=0</a:t>
                  </a:r>
                </a:p>
              </p:txBody>
            </p:sp>
            <p:sp>
              <p:nvSpPr>
                <p:cNvPr id="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670" y="1477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FF3300"/>
                      </a:solidFill>
                    </a:rPr>
                    <a:t>+</a:t>
                  </a:r>
                </a:p>
              </p:txBody>
            </p:sp>
            <p:sp>
              <p:nvSpPr>
                <p:cNvPr id="38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98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9" name="Group 47"/>
                <p:cNvGrpSpPr>
                  <a:grpSpLocks/>
                </p:cNvGrpSpPr>
                <p:nvPr/>
              </p:nvGrpSpPr>
              <p:grpSpPr bwMode="auto">
                <a:xfrm>
                  <a:off x="1914" y="1760"/>
                  <a:ext cx="206" cy="94"/>
                  <a:chOff x="3641" y="1598"/>
                  <a:chExt cx="206" cy="94"/>
                </a:xfrm>
              </p:grpSpPr>
              <p:sp>
                <p:nvSpPr>
                  <p:cNvPr id="5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41" y="1692"/>
                    <a:ext cx="19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598"/>
                    <a:ext cx="19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0" name="Oval 50"/>
                <p:cNvSpPr>
                  <a:spLocks noChangeArrowheads="1"/>
                </p:cNvSpPr>
                <p:nvPr/>
              </p:nvSpPr>
              <p:spPr bwMode="auto">
                <a:xfrm flipV="1">
                  <a:off x="1008" y="960"/>
                  <a:ext cx="57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816"/>
                  <a:ext cx="144" cy="33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53"/>
                <p:cNvSpPr>
                  <a:spLocks noChangeArrowheads="1"/>
                </p:cNvSpPr>
                <p:nvPr/>
              </p:nvSpPr>
              <p:spPr bwMode="auto">
                <a:xfrm>
                  <a:off x="2082" y="1287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4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sp>
              <p:nvSpPr>
                <p:cNvPr id="46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670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FF3300"/>
                      </a:solidFill>
                    </a:rPr>
                    <a:t>_</a:t>
                  </a:r>
                </a:p>
              </p:txBody>
            </p:sp>
            <p:sp>
              <p:nvSpPr>
                <p:cNvPr id="47" name="Rectangle 57"/>
                <p:cNvSpPr>
                  <a:spLocks noChangeArrowheads="1"/>
                </p:cNvSpPr>
                <p:nvPr/>
              </p:nvSpPr>
              <p:spPr bwMode="auto">
                <a:xfrm>
                  <a:off x="1584" y="1584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u</a:t>
                  </a:r>
                  <a:r>
                    <a:rPr lang="en-US" altLang="zh-CN" sz="2400" b="1" i="1" baseline="-25000">
                      <a:solidFill>
                        <a:srgbClr val="FF3300"/>
                      </a:solidFill>
                    </a:rPr>
                    <a:t>C</a:t>
                  </a:r>
                </a:p>
              </p:txBody>
            </p:sp>
            <p:sp>
              <p:nvSpPr>
                <p:cNvPr id="50" name="Rectangle 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6" y="1311"/>
                  <a:ext cx="279" cy="1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1FD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62"/>
                <p:cNvSpPr>
                  <a:spLocks noChangeShapeType="1"/>
                </p:cNvSpPr>
                <p:nvPr/>
              </p:nvSpPr>
              <p:spPr bwMode="auto">
                <a:xfrm>
                  <a:off x="2667" y="1152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Rectangle 63"/>
                <p:cNvSpPr>
                  <a:spLocks noChangeArrowheads="1"/>
                </p:cNvSpPr>
                <p:nvPr/>
              </p:nvSpPr>
              <p:spPr bwMode="auto">
                <a:xfrm>
                  <a:off x="2448" y="1056"/>
                  <a:ext cx="22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800" b="1" i="1">
                      <a:solidFill>
                        <a:srgbClr val="FF3300"/>
                      </a:solidFill>
                    </a:rPr>
                    <a:t>i</a:t>
                  </a:r>
                  <a:r>
                    <a:rPr lang="en-US" altLang="zh-CN" sz="2400" b="1" i="1" baseline="-25000">
                      <a:solidFill>
                        <a:srgbClr val="FF3300"/>
                      </a:solidFill>
                    </a:rPr>
                    <a:t>L</a:t>
                  </a:r>
                </a:p>
              </p:txBody>
            </p:sp>
            <p:sp>
              <p:nvSpPr>
                <p:cNvPr id="53" name="Rectangle 64"/>
                <p:cNvSpPr>
                  <a:spLocks noChangeArrowheads="1"/>
                </p:cNvSpPr>
                <p:nvPr/>
              </p:nvSpPr>
              <p:spPr bwMode="auto">
                <a:xfrm>
                  <a:off x="2790" y="1056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  <a:r>
                    <a:rPr lang="en-US" altLang="zh-CN" sz="2400" b="1" baseline="-25000"/>
                    <a:t>3</a:t>
                  </a:r>
                  <a:endParaRPr lang="en-US" altLang="zh-CN" sz="2400" b="1" i="1"/>
                </a:p>
              </p:txBody>
            </p:sp>
            <p:sp>
              <p:nvSpPr>
                <p:cNvPr id="54" name="Rectangle 65"/>
                <p:cNvSpPr>
                  <a:spLocks noChangeArrowheads="1"/>
                </p:cNvSpPr>
                <p:nvPr/>
              </p:nvSpPr>
              <p:spPr bwMode="auto">
                <a:xfrm>
                  <a:off x="2808" y="1287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4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sp>
              <p:nvSpPr>
                <p:cNvPr id="55" name="Oval 66"/>
                <p:cNvSpPr>
                  <a:spLocks noChangeArrowheads="1"/>
                </p:cNvSpPr>
                <p:nvPr/>
              </p:nvSpPr>
              <p:spPr bwMode="auto">
                <a:xfrm flipV="1">
                  <a:off x="1968" y="931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Oval 67"/>
                <p:cNvSpPr>
                  <a:spLocks noChangeArrowheads="1"/>
                </p:cNvSpPr>
                <p:nvPr/>
              </p:nvSpPr>
              <p:spPr bwMode="auto">
                <a:xfrm flipV="1">
                  <a:off x="1968" y="2083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Rectangle 68"/>
              <p:cNvSpPr>
                <a:spLocks noChangeArrowheads="1"/>
              </p:cNvSpPr>
              <p:nvPr/>
            </p:nvSpPr>
            <p:spPr bwMode="auto">
              <a:xfrm>
                <a:off x="2064" y="1680"/>
                <a:ext cx="2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C</a:t>
                </a:r>
              </a:p>
            </p:txBody>
          </p:sp>
          <p:sp>
            <p:nvSpPr>
              <p:cNvPr id="13" name="Rectangle 69"/>
              <p:cNvSpPr>
                <a:spLocks noChangeArrowheads="1"/>
              </p:cNvSpPr>
              <p:nvPr/>
            </p:nvSpPr>
            <p:spPr bwMode="auto">
              <a:xfrm>
                <a:off x="2887" y="1680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L</a:t>
                </a:r>
              </a:p>
            </p:txBody>
          </p:sp>
        </p:grpSp>
      </p:grp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5096474" y="3481375"/>
            <a:ext cx="762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2400">
              <a:solidFill>
                <a:srgbClr val="ECE7D4"/>
              </a:solidFill>
            </a:endParaRPr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>
            <a:off x="7105525" y="5050625"/>
            <a:ext cx="5715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Group 79"/>
          <p:cNvGrpSpPr>
            <a:grpSpLocks/>
          </p:cNvGrpSpPr>
          <p:nvPr/>
        </p:nvGrpSpPr>
        <p:grpSpPr bwMode="auto">
          <a:xfrm>
            <a:off x="8355698" y="4979628"/>
            <a:ext cx="304800" cy="685800"/>
            <a:chOff x="2688" y="1632"/>
            <a:chExt cx="192" cy="432"/>
          </a:xfrm>
          <a:solidFill>
            <a:schemeClr val="bg1"/>
          </a:solidFill>
        </p:grpSpPr>
        <p:sp useBgFill="1">
          <p:nvSpPr>
            <p:cNvPr id="67" name="Rectangle 76"/>
            <p:cNvSpPr>
              <a:spLocks noChangeArrowheads="1"/>
            </p:cNvSpPr>
            <p:nvPr/>
          </p:nvSpPr>
          <p:spPr bwMode="auto">
            <a:xfrm>
              <a:off x="2688" y="1632"/>
              <a:ext cx="192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77"/>
            <p:cNvSpPr>
              <a:spLocks noChangeShapeType="1"/>
            </p:cNvSpPr>
            <p:nvPr/>
          </p:nvSpPr>
          <p:spPr bwMode="auto">
            <a:xfrm>
              <a:off x="2784" y="1632"/>
              <a:ext cx="0" cy="432"/>
            </a:xfrm>
            <a:prstGeom prst="line">
              <a:avLst/>
            </a:prstGeom>
            <a:grp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Text Box 83"/>
          <p:cNvSpPr txBox="1">
            <a:spLocks noChangeArrowheads="1"/>
          </p:cNvSpPr>
          <p:nvPr/>
        </p:nvSpPr>
        <p:spPr bwMode="auto">
          <a:xfrm>
            <a:off x="263521" y="2829035"/>
            <a:ext cx="4223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试求各个电压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6613525" y="48974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/>
          </a:p>
        </p:txBody>
      </p:sp>
      <p:graphicFrame>
        <p:nvGraphicFramePr>
          <p:cNvPr id="36" name="图示 35"/>
          <p:cNvGraphicFramePr/>
          <p:nvPr>
            <p:extLst/>
          </p:nvPr>
        </p:nvGraphicFramePr>
        <p:xfrm>
          <a:off x="2019402" y="-169893"/>
          <a:ext cx="4730148" cy="295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4" name="Text Box 14"/>
          <p:cNvSpPr txBox="1">
            <a:spLocks noChangeArrowheads="1"/>
          </p:cNvSpPr>
          <p:nvPr/>
        </p:nvSpPr>
        <p:spPr bwMode="auto">
          <a:xfrm>
            <a:off x="216299" y="4805163"/>
            <a:ext cx="2553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(2)  由换路定则：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822824" y="5407267"/>
            <a:ext cx="2943725" cy="507767"/>
            <a:chOff x="1063725" y="1194983"/>
            <a:chExt cx="2943725" cy="507767"/>
          </a:xfrm>
        </p:grpSpPr>
        <p:sp>
          <p:nvSpPr>
            <p:cNvPr id="77" name="矩形 76"/>
            <p:cNvSpPr/>
            <p:nvPr/>
          </p:nvSpPr>
          <p:spPr>
            <a:xfrm>
              <a:off x="1063725" y="1194983"/>
              <a:ext cx="2943725" cy="5077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502929"/>
                </p:ext>
              </p:extLst>
            </p:nvPr>
          </p:nvGraphicFramePr>
          <p:xfrm>
            <a:off x="1182037" y="1252750"/>
            <a:ext cx="2700000" cy="45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8" name="Equation" r:id="rId8" imgW="1371600" imgH="228600" progId="Equation.DSMT4">
                    <p:embed/>
                  </p:oleObj>
                </mc:Choice>
                <mc:Fallback>
                  <p:oleObj name="Equation" r:id="rId8" imgW="1371600" imgH="22860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82037" y="1252750"/>
                          <a:ext cx="2700000" cy="45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组合 80"/>
          <p:cNvGrpSpPr/>
          <p:nvPr/>
        </p:nvGrpSpPr>
        <p:grpSpPr>
          <a:xfrm>
            <a:off x="822824" y="6026258"/>
            <a:ext cx="2943725" cy="507767"/>
            <a:chOff x="1063725" y="1813974"/>
            <a:chExt cx="2943725" cy="507767"/>
          </a:xfrm>
        </p:grpSpPr>
        <p:sp>
          <p:nvSpPr>
            <p:cNvPr id="82" name="矩形 81"/>
            <p:cNvSpPr/>
            <p:nvPr/>
          </p:nvSpPr>
          <p:spPr>
            <a:xfrm>
              <a:off x="1063725" y="1813974"/>
              <a:ext cx="2943725" cy="5077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127008"/>
                </p:ext>
              </p:extLst>
            </p:nvPr>
          </p:nvGraphicFramePr>
          <p:xfrm>
            <a:off x="1339621" y="1832853"/>
            <a:ext cx="2550000" cy="45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9" name="Equation" r:id="rId10" imgW="1295280" imgH="228600" progId="Equation.DSMT4">
                    <p:embed/>
                  </p:oleObj>
                </mc:Choice>
                <mc:Fallback>
                  <p:oleObj name="Equation" r:id="rId10" imgW="1295280" imgH="22860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39621" y="1832853"/>
                          <a:ext cx="2550000" cy="45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Group 4"/>
          <p:cNvGrpSpPr>
            <a:grpSpLocks/>
          </p:cNvGrpSpPr>
          <p:nvPr/>
        </p:nvGrpSpPr>
        <p:grpSpPr bwMode="auto">
          <a:xfrm>
            <a:off x="232399" y="3394727"/>
            <a:ext cx="3104059" cy="959618"/>
            <a:chOff x="655" y="2076"/>
            <a:chExt cx="2533" cy="498"/>
          </a:xfrm>
        </p:grpSpPr>
        <p:sp>
          <p:nvSpPr>
            <p:cNvPr id="88" name="Text Box 5"/>
            <p:cNvSpPr txBox="1">
              <a:spLocks noChangeArrowheads="1"/>
            </p:cNvSpPr>
            <p:nvPr/>
          </p:nvSpPr>
          <p:spPr bwMode="auto">
            <a:xfrm>
              <a:off x="655" y="2076"/>
              <a:ext cx="741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99"/>
                  </a:solidFill>
                </a:rPr>
                <a:t>解：</a:t>
              </a:r>
            </a:p>
          </p:txBody>
        </p:sp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672" y="2334"/>
              <a:ext cx="25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3">
                      <a:lumMod val="75000"/>
                    </a:schemeClr>
                  </a:solidFill>
                </a:rPr>
                <a:t>(1) </a:t>
              </a:r>
              <a:r>
                <a:rPr lang="en-US" altLang="zh-CN" sz="2400" b="1" i="1" dirty="0">
                  <a:solidFill>
                    <a:schemeClr val="accent3">
                      <a:lumMod val="75000"/>
                    </a:schemeClr>
                  </a:solidFill>
                </a:rPr>
                <a:t>t </a:t>
              </a:r>
              <a:r>
                <a:rPr lang="en-US" altLang="zh-CN" sz="2400" b="1" dirty="0">
                  <a:solidFill>
                    <a:schemeClr val="accent3">
                      <a:lumMod val="75000"/>
                    </a:schemeClr>
                  </a:solidFill>
                </a:rPr>
                <a:t>= 0</a:t>
              </a:r>
              <a:r>
                <a:rPr lang="en-US" altLang="zh-CN" sz="2400" b="1" baseline="-25000" dirty="0">
                  <a:solidFill>
                    <a:schemeClr val="accent3">
                      <a:lumMod val="75000"/>
                    </a:schemeClr>
                  </a:solidFill>
                </a:rPr>
                <a:t>-</a:t>
              </a:r>
              <a:r>
                <a:rPr lang="zh-CN" altLang="en-US" sz="2400" b="1" dirty="0">
                  <a:solidFill>
                    <a:schemeClr val="accent3">
                      <a:lumMod val="75000"/>
                    </a:schemeClr>
                  </a:solidFill>
                </a:rPr>
                <a:t>时刻电路</a:t>
              </a:r>
              <a:endParaRPr lang="en-US" altLang="zh-CN" sz="2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890125" y="4270682"/>
            <a:ext cx="33312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err="1"/>
              <a:t>u</a:t>
            </a:r>
            <a:r>
              <a:rPr lang="en-US" altLang="zh-CN" sz="2400" b="1" baseline="-25000" dirty="0" err="1"/>
              <a:t>C</a:t>
            </a:r>
            <a:r>
              <a:rPr lang="en-US" altLang="zh-CN" sz="2400" b="1" dirty="0"/>
              <a:t>(0</a:t>
            </a:r>
            <a:r>
              <a:rPr lang="en-US" altLang="zh-CN" sz="2400" b="1" baseline="-25000" dirty="0"/>
              <a:t>–</a:t>
            </a:r>
            <a:r>
              <a:rPr lang="en-US" altLang="zh-CN" sz="2400" b="1" dirty="0"/>
              <a:t>)=0、</a:t>
            </a:r>
            <a:r>
              <a:rPr lang="en-US" altLang="zh-CN" sz="2400" b="1" i="1" dirty="0"/>
              <a:t>i</a:t>
            </a:r>
            <a:r>
              <a:rPr lang="en-US" altLang="zh-CN" sz="2400" b="1" baseline="-25000" dirty="0"/>
              <a:t>L </a:t>
            </a:r>
            <a:r>
              <a:rPr lang="en-US" altLang="zh-CN" sz="2400" b="1" dirty="0"/>
              <a:t>(0</a:t>
            </a:r>
            <a:r>
              <a:rPr lang="en-US" altLang="zh-CN" sz="2400" b="1" baseline="-25000" dirty="0"/>
              <a:t>–</a:t>
            </a:r>
            <a:r>
              <a:rPr lang="en-US" altLang="zh-CN" sz="2400" b="1" dirty="0"/>
              <a:t>)=0 </a:t>
            </a:r>
          </a:p>
        </p:txBody>
      </p:sp>
    </p:spTree>
    <p:extLst>
      <p:ext uri="{BB962C8B-B14F-4D97-AF65-F5344CB8AC3E}">
        <p14:creationId xmlns:p14="http://schemas.microsoft.com/office/powerpoint/2010/main" val="319247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09829"/>
            <a:ext cx="9144000" cy="4566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873" y="245113"/>
            <a:ext cx="4370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（三）</a:t>
            </a:r>
            <a:r>
              <a:rPr lang="en-US" altLang="zh-CN" dirty="0"/>
              <a:t> </a:t>
            </a:r>
            <a:r>
              <a:rPr lang="zh-CN" altLang="en-US" dirty="0"/>
              <a:t>初始值的求解</a:t>
            </a:r>
          </a:p>
        </p:txBody>
      </p:sp>
      <p:graphicFrame>
        <p:nvGraphicFramePr>
          <p:cNvPr id="36" name="图示 35"/>
          <p:cNvGraphicFramePr/>
          <p:nvPr>
            <p:extLst/>
          </p:nvPr>
        </p:nvGraphicFramePr>
        <p:xfrm>
          <a:off x="2019402" y="-169893"/>
          <a:ext cx="4730148" cy="295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22824" y="5407267"/>
            <a:ext cx="2943725" cy="1126758"/>
            <a:chOff x="822824" y="5407267"/>
            <a:chExt cx="2943725" cy="1126758"/>
          </a:xfrm>
        </p:grpSpPr>
        <p:grpSp>
          <p:nvGrpSpPr>
            <p:cNvPr id="76" name="组合 75"/>
            <p:cNvGrpSpPr/>
            <p:nvPr/>
          </p:nvGrpSpPr>
          <p:grpSpPr>
            <a:xfrm>
              <a:off x="822824" y="5407267"/>
              <a:ext cx="2943725" cy="507767"/>
              <a:chOff x="1063725" y="1194983"/>
              <a:chExt cx="2943725" cy="507767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063725" y="1194983"/>
                <a:ext cx="2943725" cy="5077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8" name="对象 7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182037" y="1252750"/>
              <a:ext cx="2700000" cy="45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42" name="Equation" r:id="rId8" imgW="1371600" imgH="228600" progId="Equation.DSMT4">
                      <p:embed/>
                    </p:oleObj>
                  </mc:Choice>
                  <mc:Fallback>
                    <p:oleObj name="Equation" r:id="rId8" imgW="1371600" imgH="228600" progId="Equation.DSMT4">
                      <p:embed/>
                      <p:pic>
                        <p:nvPicPr>
                          <p:cNvPr id="78" name="对象 7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182037" y="1252750"/>
                            <a:ext cx="2700000" cy="45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" name="组合 80"/>
            <p:cNvGrpSpPr/>
            <p:nvPr/>
          </p:nvGrpSpPr>
          <p:grpSpPr>
            <a:xfrm>
              <a:off x="822824" y="6026258"/>
              <a:ext cx="2943725" cy="507767"/>
              <a:chOff x="1063725" y="1813974"/>
              <a:chExt cx="2943725" cy="507767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063725" y="1813974"/>
                <a:ext cx="2943725" cy="5077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3" name="对象 8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339621" y="1832853"/>
              <a:ext cx="2550000" cy="45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43" name="Equation" r:id="rId10" imgW="1295280" imgH="228600" progId="Equation.DSMT4">
                      <p:embed/>
                    </p:oleObj>
                  </mc:Choice>
                  <mc:Fallback>
                    <p:oleObj name="Equation" r:id="rId10" imgW="1295280" imgH="228600" progId="Equation.DSMT4">
                      <p:embed/>
                      <p:pic>
                        <p:nvPicPr>
                          <p:cNvPr id="83" name="对象 82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339621" y="1832853"/>
                            <a:ext cx="2550000" cy="45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4548787" y="3526625"/>
            <a:ext cx="4579938" cy="2362200"/>
            <a:chOff x="288" y="672"/>
            <a:chExt cx="2885" cy="1488"/>
          </a:xfrm>
        </p:grpSpPr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1056" y="96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" name="Group 15"/>
            <p:cNvGrpSpPr>
              <a:grpSpLocks/>
            </p:cNvGrpSpPr>
            <p:nvPr/>
          </p:nvGrpSpPr>
          <p:grpSpPr bwMode="auto">
            <a:xfrm>
              <a:off x="288" y="672"/>
              <a:ext cx="2885" cy="1488"/>
              <a:chOff x="288" y="672"/>
              <a:chExt cx="2885" cy="1488"/>
            </a:xfrm>
          </p:grpSpPr>
          <p:grpSp>
            <p:nvGrpSpPr>
              <p:cNvPr id="84" name="Group 16"/>
              <p:cNvGrpSpPr>
                <a:grpSpLocks/>
              </p:cNvGrpSpPr>
              <p:nvPr/>
            </p:nvGrpSpPr>
            <p:grpSpPr bwMode="auto">
              <a:xfrm>
                <a:off x="288" y="672"/>
                <a:ext cx="2885" cy="1488"/>
                <a:chOff x="288" y="672"/>
                <a:chExt cx="2885" cy="1488"/>
              </a:xfrm>
            </p:grpSpPr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1584" y="960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Rectangle 18"/>
                <p:cNvSpPr>
                  <a:spLocks noChangeArrowheads="1"/>
                </p:cNvSpPr>
                <p:nvPr/>
              </p:nvSpPr>
              <p:spPr bwMode="auto">
                <a:xfrm>
                  <a:off x="1248" y="1008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2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grpSp>
              <p:nvGrpSpPr>
                <p:cNvPr id="93" name="Group 19"/>
                <p:cNvGrpSpPr>
                  <a:grpSpLocks/>
                </p:cNvGrpSpPr>
                <p:nvPr/>
              </p:nvGrpSpPr>
              <p:grpSpPr bwMode="auto">
                <a:xfrm>
                  <a:off x="2761" y="1676"/>
                  <a:ext cx="71" cy="291"/>
                  <a:chOff x="2160" y="1198"/>
                  <a:chExt cx="97" cy="246"/>
                </a:xfrm>
              </p:grpSpPr>
              <p:sp>
                <p:nvSpPr>
                  <p:cNvPr id="131" name="Arc 20"/>
                  <p:cNvSpPr>
                    <a:spLocks/>
                  </p:cNvSpPr>
                  <p:nvPr/>
                </p:nvSpPr>
                <p:spPr bwMode="auto">
                  <a:xfrm>
                    <a:off x="2160" y="1198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Arc 21"/>
                  <p:cNvSpPr>
                    <a:spLocks/>
                  </p:cNvSpPr>
                  <p:nvPr/>
                </p:nvSpPr>
                <p:spPr bwMode="auto">
                  <a:xfrm>
                    <a:off x="2160" y="1280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Arc 22"/>
                  <p:cNvSpPr>
                    <a:spLocks/>
                  </p:cNvSpPr>
                  <p:nvPr/>
                </p:nvSpPr>
                <p:spPr bwMode="auto">
                  <a:xfrm>
                    <a:off x="2160" y="1362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780" y="970"/>
                  <a:ext cx="0" cy="67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770" y="1967"/>
                  <a:ext cx="0" cy="1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25"/>
                <p:cNvSpPr>
                  <a:spLocks noChangeArrowheads="1"/>
                </p:cNvSpPr>
                <p:nvPr/>
              </p:nvSpPr>
              <p:spPr bwMode="auto">
                <a:xfrm>
                  <a:off x="357" y="1381"/>
                  <a:ext cx="298" cy="3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66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Line 26"/>
                <p:cNvSpPr>
                  <a:spLocks noChangeShapeType="1"/>
                </p:cNvSpPr>
                <p:nvPr/>
              </p:nvSpPr>
              <p:spPr bwMode="auto">
                <a:xfrm>
                  <a:off x="503" y="971"/>
                  <a:ext cx="0" cy="117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" y="1090"/>
                  <a:ext cx="23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800" b="1" i="1" dirty="0">
                      <a:solidFill>
                        <a:srgbClr val="1F497D"/>
                      </a:solidFill>
                    </a:rPr>
                    <a:t>+</a:t>
                  </a:r>
                </a:p>
              </p:txBody>
            </p:sp>
            <p:sp>
              <p:nvSpPr>
                <p:cNvPr id="99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1507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800" b="1" i="1" dirty="0">
                      <a:solidFill>
                        <a:srgbClr val="1F497D"/>
                      </a:solidFill>
                    </a:rPr>
                    <a:t>_</a:t>
                  </a:r>
                </a:p>
              </p:txBody>
            </p:sp>
            <p:sp>
              <p:nvSpPr>
                <p:cNvPr id="100" name="Rectangle 29"/>
                <p:cNvSpPr>
                  <a:spLocks noChangeArrowheads="1"/>
                </p:cNvSpPr>
                <p:nvPr/>
              </p:nvSpPr>
              <p:spPr bwMode="auto">
                <a:xfrm>
                  <a:off x="1296" y="912"/>
                  <a:ext cx="279" cy="1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1FD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6" y="672"/>
                  <a:ext cx="2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</a:p>
              </p:txBody>
            </p:sp>
            <p:sp>
              <p:nvSpPr>
                <p:cNvPr id="102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2013" y="1497"/>
                  <a:ext cx="0" cy="2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12" y="1854"/>
                  <a:ext cx="1" cy="2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Line 33"/>
                <p:cNvSpPr>
                  <a:spLocks noChangeShapeType="1"/>
                </p:cNvSpPr>
                <p:nvPr/>
              </p:nvSpPr>
              <p:spPr bwMode="auto">
                <a:xfrm>
                  <a:off x="480" y="2112"/>
                  <a:ext cx="23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34"/>
                <p:cNvSpPr>
                  <a:spLocks noChangeShapeType="1"/>
                </p:cNvSpPr>
                <p:nvPr/>
              </p:nvSpPr>
              <p:spPr bwMode="auto">
                <a:xfrm>
                  <a:off x="509" y="982"/>
                  <a:ext cx="21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20" y="1008"/>
                  <a:ext cx="33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Line 36"/>
                <p:cNvSpPr>
                  <a:spLocks noChangeShapeType="1"/>
                </p:cNvSpPr>
                <p:nvPr/>
              </p:nvSpPr>
              <p:spPr bwMode="auto">
                <a:xfrm>
                  <a:off x="2780" y="994"/>
                  <a:ext cx="0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37"/>
                <p:cNvSpPr>
                  <a:spLocks noChangeArrowheads="1"/>
                </p:cNvSpPr>
                <p:nvPr/>
              </p:nvSpPr>
              <p:spPr bwMode="auto">
                <a:xfrm>
                  <a:off x="2064" y="1056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  <a:r>
                    <a:rPr lang="en-US" altLang="zh-CN" sz="2400" b="1" baseline="-25000"/>
                    <a:t>2</a:t>
                  </a:r>
                  <a:endParaRPr lang="en-US" altLang="zh-CN" sz="2400" b="1" i="1"/>
                </a:p>
              </p:txBody>
            </p:sp>
            <p:grpSp>
              <p:nvGrpSpPr>
                <p:cNvPr id="109" name="Group 39"/>
                <p:cNvGrpSpPr>
                  <a:grpSpLocks/>
                </p:cNvGrpSpPr>
                <p:nvPr/>
              </p:nvGrpSpPr>
              <p:grpSpPr bwMode="auto">
                <a:xfrm>
                  <a:off x="642" y="1296"/>
                  <a:ext cx="330" cy="483"/>
                  <a:chOff x="48" y="1341"/>
                  <a:chExt cx="330" cy="483"/>
                </a:xfrm>
              </p:grpSpPr>
              <p:sp>
                <p:nvSpPr>
                  <p:cNvPr id="12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02" y="1341"/>
                    <a:ext cx="24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n-US" altLang="zh-CN" sz="2400" b="1" i="1" dirty="0">
                        <a:solidFill>
                          <a:srgbClr val="1F497D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13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1533"/>
                    <a:ext cx="33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zh-CN" altLang="en-US" sz="2400" b="1">
                        <a:solidFill>
                          <a:schemeClr val="tx2"/>
                        </a:solidFill>
                      </a:rPr>
                      <a:t>6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</a:rPr>
                      <a:t>V</a:t>
                    </a:r>
                    <a:endParaRPr lang="en-US" altLang="zh-CN" sz="2400" b="1" i="1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110" name="Rectangle 4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31" y="1286"/>
                  <a:ext cx="300" cy="1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43"/>
                <p:cNvSpPr>
                  <a:spLocks noChangeArrowheads="1"/>
                </p:cNvSpPr>
                <p:nvPr/>
              </p:nvSpPr>
              <p:spPr bwMode="auto">
                <a:xfrm>
                  <a:off x="682" y="1056"/>
                  <a:ext cx="42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/>
                    <a:t>t </a:t>
                  </a:r>
                  <a:r>
                    <a:rPr lang="en-US" altLang="zh-CN" sz="2400" b="1"/>
                    <a:t>=0</a:t>
                  </a:r>
                </a:p>
              </p:txBody>
            </p:sp>
            <p:sp>
              <p:nvSpPr>
                <p:cNvPr id="11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670" y="1477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FF3300"/>
                      </a:solidFill>
                    </a:rPr>
                    <a:t>+</a:t>
                  </a:r>
                </a:p>
              </p:txBody>
            </p:sp>
            <p:sp>
              <p:nvSpPr>
                <p:cNvPr id="113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98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4" name="Group 47"/>
                <p:cNvGrpSpPr>
                  <a:grpSpLocks/>
                </p:cNvGrpSpPr>
                <p:nvPr/>
              </p:nvGrpSpPr>
              <p:grpSpPr bwMode="auto">
                <a:xfrm>
                  <a:off x="1914" y="1760"/>
                  <a:ext cx="206" cy="94"/>
                  <a:chOff x="3641" y="1598"/>
                  <a:chExt cx="206" cy="94"/>
                </a:xfrm>
              </p:grpSpPr>
              <p:sp>
                <p:nvSpPr>
                  <p:cNvPr id="1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41" y="1692"/>
                    <a:ext cx="19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598"/>
                    <a:ext cx="19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" name="Oval 50"/>
                <p:cNvSpPr>
                  <a:spLocks noChangeArrowheads="1"/>
                </p:cNvSpPr>
                <p:nvPr/>
              </p:nvSpPr>
              <p:spPr bwMode="auto">
                <a:xfrm flipV="1">
                  <a:off x="1008" y="960"/>
                  <a:ext cx="57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816"/>
                  <a:ext cx="144" cy="33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Rectangle 53"/>
                <p:cNvSpPr>
                  <a:spLocks noChangeArrowheads="1"/>
                </p:cNvSpPr>
                <p:nvPr/>
              </p:nvSpPr>
              <p:spPr bwMode="auto">
                <a:xfrm>
                  <a:off x="2082" y="1287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4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sp>
              <p:nvSpPr>
                <p:cNvPr id="11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670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FF3300"/>
                      </a:solidFill>
                    </a:rPr>
                    <a:t>_</a:t>
                  </a:r>
                </a:p>
              </p:txBody>
            </p:sp>
            <p:sp>
              <p:nvSpPr>
                <p:cNvPr id="119" name="Rectangle 57"/>
                <p:cNvSpPr>
                  <a:spLocks noChangeArrowheads="1"/>
                </p:cNvSpPr>
                <p:nvPr/>
              </p:nvSpPr>
              <p:spPr bwMode="auto">
                <a:xfrm>
                  <a:off x="1584" y="1584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r>
                    <a:rPr lang="en-US" altLang="zh-CN" sz="2800" b="1" i="1" dirty="0" err="1">
                      <a:solidFill>
                        <a:srgbClr val="FF3300"/>
                      </a:solidFill>
                    </a:rPr>
                    <a:t>u</a:t>
                  </a:r>
                  <a:r>
                    <a:rPr lang="en-US" altLang="zh-CN" sz="2400" b="1" i="1" baseline="-25000" dirty="0" err="1">
                      <a:solidFill>
                        <a:srgbClr val="FF3300"/>
                      </a:solidFill>
                    </a:rPr>
                    <a:t>C</a:t>
                  </a:r>
                  <a:endParaRPr lang="en-US" altLang="zh-CN" sz="2400" b="1" i="1" baseline="-25000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20" name="Rectangle 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6" y="1311"/>
                  <a:ext cx="279" cy="1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1FD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Line 62"/>
                <p:cNvSpPr>
                  <a:spLocks noChangeShapeType="1"/>
                </p:cNvSpPr>
                <p:nvPr/>
              </p:nvSpPr>
              <p:spPr bwMode="auto">
                <a:xfrm>
                  <a:off x="2667" y="1152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Rectangle 63"/>
                <p:cNvSpPr>
                  <a:spLocks noChangeArrowheads="1"/>
                </p:cNvSpPr>
                <p:nvPr/>
              </p:nvSpPr>
              <p:spPr bwMode="auto">
                <a:xfrm>
                  <a:off x="2448" y="1056"/>
                  <a:ext cx="22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800" b="1" i="1" dirty="0" err="1">
                      <a:solidFill>
                        <a:srgbClr val="FF3300"/>
                      </a:solidFill>
                    </a:rPr>
                    <a:t>i</a:t>
                  </a:r>
                  <a:r>
                    <a:rPr lang="en-US" altLang="zh-CN" sz="2400" b="1" i="1" baseline="-25000" dirty="0" err="1">
                      <a:solidFill>
                        <a:srgbClr val="FF3300"/>
                      </a:solidFill>
                    </a:rPr>
                    <a:t>L</a:t>
                  </a:r>
                  <a:endParaRPr lang="en-US" altLang="zh-CN" sz="2400" b="1" i="1" baseline="-25000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23" name="Rectangle 64"/>
                <p:cNvSpPr>
                  <a:spLocks noChangeArrowheads="1"/>
                </p:cNvSpPr>
                <p:nvPr/>
              </p:nvSpPr>
              <p:spPr bwMode="auto">
                <a:xfrm>
                  <a:off x="2790" y="1056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  <a:r>
                    <a:rPr lang="en-US" altLang="zh-CN" sz="2400" b="1" baseline="-25000"/>
                    <a:t>3</a:t>
                  </a:r>
                  <a:endParaRPr lang="en-US" altLang="zh-CN" sz="2400" b="1" i="1"/>
                </a:p>
              </p:txBody>
            </p:sp>
            <p:sp>
              <p:nvSpPr>
                <p:cNvPr id="124" name="Rectangle 65"/>
                <p:cNvSpPr>
                  <a:spLocks noChangeArrowheads="1"/>
                </p:cNvSpPr>
                <p:nvPr/>
              </p:nvSpPr>
              <p:spPr bwMode="auto">
                <a:xfrm>
                  <a:off x="2808" y="1287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4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sp>
              <p:nvSpPr>
                <p:cNvPr id="125" name="Oval 66"/>
                <p:cNvSpPr>
                  <a:spLocks noChangeArrowheads="1"/>
                </p:cNvSpPr>
                <p:nvPr/>
              </p:nvSpPr>
              <p:spPr bwMode="auto">
                <a:xfrm flipV="1">
                  <a:off x="1968" y="931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Oval 67"/>
                <p:cNvSpPr>
                  <a:spLocks noChangeArrowheads="1"/>
                </p:cNvSpPr>
                <p:nvPr/>
              </p:nvSpPr>
              <p:spPr bwMode="auto">
                <a:xfrm flipV="1">
                  <a:off x="1968" y="2083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5" name="Rectangle 68"/>
              <p:cNvSpPr>
                <a:spLocks noChangeArrowheads="1"/>
              </p:cNvSpPr>
              <p:nvPr/>
            </p:nvSpPr>
            <p:spPr bwMode="auto">
              <a:xfrm>
                <a:off x="2064" y="1680"/>
                <a:ext cx="2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C</a:t>
                </a:r>
              </a:p>
            </p:txBody>
          </p:sp>
          <p:sp>
            <p:nvSpPr>
              <p:cNvPr id="86" name="Rectangle 69"/>
              <p:cNvSpPr>
                <a:spLocks noChangeArrowheads="1"/>
              </p:cNvSpPr>
              <p:nvPr/>
            </p:nvSpPr>
            <p:spPr bwMode="auto">
              <a:xfrm>
                <a:off x="2887" y="1680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L</a:t>
                </a:r>
              </a:p>
            </p:txBody>
          </p:sp>
        </p:grpSp>
      </p:grpSp>
      <p:sp>
        <p:nvSpPr>
          <p:cNvPr id="134" name="Rectangle 74"/>
          <p:cNvSpPr>
            <a:spLocks noChangeArrowheads="1"/>
          </p:cNvSpPr>
          <p:nvPr/>
        </p:nvSpPr>
        <p:spPr bwMode="auto">
          <a:xfrm>
            <a:off x="5096474" y="3481375"/>
            <a:ext cx="762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2400" dirty="0">
              <a:solidFill>
                <a:srgbClr val="ECE7D4"/>
              </a:solidFill>
            </a:endParaRPr>
          </a:p>
        </p:txBody>
      </p:sp>
      <p:sp>
        <p:nvSpPr>
          <p:cNvPr id="135" name="Rectangle 75"/>
          <p:cNvSpPr>
            <a:spLocks noChangeArrowheads="1"/>
          </p:cNvSpPr>
          <p:nvPr/>
        </p:nvSpPr>
        <p:spPr bwMode="auto">
          <a:xfrm>
            <a:off x="7120344" y="5007763"/>
            <a:ext cx="557406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8355698" y="4979628"/>
            <a:ext cx="304800" cy="685800"/>
            <a:chOff x="2688" y="1632"/>
            <a:chExt cx="192" cy="432"/>
          </a:xfrm>
        </p:grpSpPr>
        <p:sp useBgFill="1">
          <p:nvSpPr>
            <p:cNvPr id="137" name="Rectangle 76"/>
            <p:cNvSpPr>
              <a:spLocks noChangeArrowheads="1"/>
            </p:cNvSpPr>
            <p:nvPr/>
          </p:nvSpPr>
          <p:spPr bwMode="auto">
            <a:xfrm>
              <a:off x="2688" y="1632"/>
              <a:ext cx="192" cy="38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77"/>
            <p:cNvSpPr>
              <a:spLocks noChangeShapeType="1"/>
            </p:cNvSpPr>
            <p:nvPr/>
          </p:nvSpPr>
          <p:spPr bwMode="auto">
            <a:xfrm>
              <a:off x="2784" y="1632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" name="Text Box 6"/>
          <p:cNvSpPr txBox="1">
            <a:spLocks noChangeArrowheads="1"/>
          </p:cNvSpPr>
          <p:nvPr/>
        </p:nvSpPr>
        <p:spPr bwMode="auto">
          <a:xfrm>
            <a:off x="4138" y="3695929"/>
            <a:ext cx="2618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(</a:t>
            </a:r>
            <a:r>
              <a:rPr lang="en-US" altLang="zh-CN" dirty="0"/>
              <a:t>3</a:t>
            </a:r>
            <a:r>
              <a:rPr lang="zh-CN" altLang="en-US" dirty="0"/>
              <a:t>) </a:t>
            </a:r>
            <a:r>
              <a:rPr lang="en-US" altLang="zh-CN" dirty="0"/>
              <a:t>t = 0+</a:t>
            </a:r>
            <a:r>
              <a:rPr lang="zh-CN" altLang="en-US" dirty="0"/>
              <a:t>时刻电路</a:t>
            </a:r>
            <a:endParaRPr lang="en-US" altLang="zh-CN" dirty="0"/>
          </a:p>
        </p:txBody>
      </p:sp>
      <p:grpSp>
        <p:nvGrpSpPr>
          <p:cNvPr id="142" name="Group 83"/>
          <p:cNvGrpSpPr>
            <a:grpSpLocks/>
          </p:cNvGrpSpPr>
          <p:nvPr/>
        </p:nvGrpSpPr>
        <p:grpSpPr bwMode="auto">
          <a:xfrm>
            <a:off x="5044880" y="3427407"/>
            <a:ext cx="865188" cy="1066800"/>
            <a:chOff x="655" y="1033"/>
            <a:chExt cx="545" cy="672"/>
          </a:xfrm>
        </p:grpSpPr>
        <p:grpSp>
          <p:nvGrpSpPr>
            <p:cNvPr id="143" name="Group 76"/>
            <p:cNvGrpSpPr>
              <a:grpSpLocks/>
            </p:cNvGrpSpPr>
            <p:nvPr/>
          </p:nvGrpSpPr>
          <p:grpSpPr bwMode="auto">
            <a:xfrm>
              <a:off x="655" y="1033"/>
              <a:ext cx="497" cy="672"/>
              <a:chOff x="655" y="1369"/>
              <a:chExt cx="497" cy="672"/>
            </a:xfrm>
          </p:grpSpPr>
          <p:sp>
            <p:nvSpPr>
              <p:cNvPr id="145" name="Rectangle 74"/>
              <p:cNvSpPr>
                <a:spLocks noChangeArrowheads="1"/>
              </p:cNvSpPr>
              <p:nvPr/>
            </p:nvSpPr>
            <p:spPr bwMode="auto">
              <a:xfrm>
                <a:off x="655" y="1369"/>
                <a:ext cx="480" cy="6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>
                  <a:solidFill>
                    <a:srgbClr val="ECE7D4"/>
                  </a:solidFill>
                </a:endParaRPr>
              </a:p>
            </p:txBody>
          </p:sp>
          <p:sp>
            <p:nvSpPr>
              <p:cNvPr id="146" name="Line 75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4" name="Text Box 82"/>
            <p:cNvSpPr txBox="1">
              <a:spLocks noChangeArrowheads="1"/>
            </p:cNvSpPr>
            <p:nvPr/>
          </p:nvSpPr>
          <p:spPr bwMode="auto">
            <a:xfrm>
              <a:off x="720" y="11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FF"/>
                  </a:solidFill>
                </a:rPr>
                <a:t>闭合</a:t>
              </a:r>
            </a:p>
          </p:txBody>
        </p:sp>
      </p:grpSp>
      <p:sp>
        <p:nvSpPr>
          <p:cNvPr id="147" name="Rectangle 78"/>
          <p:cNvSpPr>
            <a:spLocks noChangeArrowheads="1"/>
          </p:cNvSpPr>
          <p:nvPr/>
        </p:nvSpPr>
        <p:spPr bwMode="auto">
          <a:xfrm>
            <a:off x="8371475" y="5001059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8" name="Group 84"/>
          <p:cNvGrpSpPr>
            <a:grpSpLocks/>
          </p:cNvGrpSpPr>
          <p:nvPr/>
        </p:nvGrpSpPr>
        <p:grpSpPr bwMode="auto">
          <a:xfrm>
            <a:off x="7050858" y="4998811"/>
            <a:ext cx="381000" cy="609600"/>
            <a:chOff x="1872" y="2016"/>
            <a:chExt cx="240" cy="384"/>
          </a:xfrm>
        </p:grpSpPr>
        <p:sp>
          <p:nvSpPr>
            <p:cNvPr id="149" name="Rectangle 80"/>
            <p:cNvSpPr>
              <a:spLocks noChangeArrowheads="1"/>
            </p:cNvSpPr>
            <p:nvPr/>
          </p:nvSpPr>
          <p:spPr bwMode="auto">
            <a:xfrm>
              <a:off x="1872" y="2064"/>
              <a:ext cx="24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81"/>
            <p:cNvSpPr>
              <a:spLocks noChangeShapeType="1"/>
            </p:cNvSpPr>
            <p:nvPr/>
          </p:nvSpPr>
          <p:spPr bwMode="auto">
            <a:xfrm>
              <a:off x="2016" y="2016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" name="Text Box 2"/>
          <p:cNvSpPr txBox="1">
            <a:spLocks noChangeArrowheads="1"/>
          </p:cNvSpPr>
          <p:nvPr/>
        </p:nvSpPr>
        <p:spPr bwMode="auto">
          <a:xfrm>
            <a:off x="377919" y="4210720"/>
            <a:ext cx="2167003" cy="40011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元件无初始储能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2" name="Text Box 2"/>
          <p:cNvSpPr txBox="1">
            <a:spLocks noChangeArrowheads="1"/>
          </p:cNvSpPr>
          <p:nvPr/>
        </p:nvSpPr>
        <p:spPr bwMode="auto">
          <a:xfrm>
            <a:off x="328029" y="5372477"/>
            <a:ext cx="2236385" cy="40011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元件有初始储能？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3" name="Text Box 2"/>
          <p:cNvSpPr txBox="1">
            <a:spLocks noChangeArrowheads="1"/>
          </p:cNvSpPr>
          <p:nvPr/>
        </p:nvSpPr>
        <p:spPr bwMode="auto">
          <a:xfrm>
            <a:off x="630215" y="5947114"/>
            <a:ext cx="3505200" cy="707886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电容视为输出为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的恒压源，电感视为输出为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的恒流源。</a:t>
            </a:r>
          </a:p>
        </p:txBody>
      </p:sp>
      <p:grpSp>
        <p:nvGrpSpPr>
          <p:cNvPr id="154" name="组合 153"/>
          <p:cNvGrpSpPr/>
          <p:nvPr/>
        </p:nvGrpSpPr>
        <p:grpSpPr>
          <a:xfrm>
            <a:off x="6479395" y="4808159"/>
            <a:ext cx="1268671" cy="1088775"/>
            <a:chOff x="5000301" y="1372425"/>
            <a:chExt cx="1268671" cy="1088775"/>
          </a:xfrm>
        </p:grpSpPr>
        <p:sp>
          <p:nvSpPr>
            <p:cNvPr id="155" name="矩形 154"/>
            <p:cNvSpPr/>
            <p:nvPr/>
          </p:nvSpPr>
          <p:spPr>
            <a:xfrm>
              <a:off x="5000301" y="1501869"/>
              <a:ext cx="1268671" cy="830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Oval 25"/>
            <p:cNvSpPr>
              <a:spLocks noChangeArrowheads="1"/>
            </p:cNvSpPr>
            <p:nvPr/>
          </p:nvSpPr>
          <p:spPr bwMode="auto">
            <a:xfrm>
              <a:off x="5570342" y="1689094"/>
              <a:ext cx="473075" cy="519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Text Box 56"/>
            <p:cNvSpPr txBox="1">
              <a:spLocks noChangeArrowheads="1"/>
            </p:cNvSpPr>
            <p:nvPr/>
          </p:nvSpPr>
          <p:spPr bwMode="auto">
            <a:xfrm>
              <a:off x="5167363" y="188029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</a:rPr>
                <a:t>_</a:t>
              </a:r>
            </a:p>
          </p:txBody>
        </p:sp>
        <p:sp>
          <p:nvSpPr>
            <p:cNvPr id="158" name="Rectangle 57"/>
            <p:cNvSpPr>
              <a:spLocks noChangeArrowheads="1"/>
            </p:cNvSpPr>
            <p:nvPr/>
          </p:nvSpPr>
          <p:spPr bwMode="auto">
            <a:xfrm>
              <a:off x="5028506" y="168075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sz="2800" b="1" i="1" dirty="0">
                  <a:solidFill>
                    <a:srgbClr val="FF3300"/>
                  </a:solidFill>
                </a:rPr>
                <a:t>U</a:t>
              </a:r>
              <a:r>
                <a:rPr lang="en-US" altLang="zh-CN" sz="2400" b="1" i="1" baseline="-25000" dirty="0">
                  <a:solidFill>
                    <a:srgbClr val="FF3300"/>
                  </a:solidFill>
                </a:rPr>
                <a:t>C</a:t>
              </a:r>
            </a:p>
          </p:txBody>
        </p:sp>
        <p:sp>
          <p:nvSpPr>
            <p:cNvPr id="159" name="Text Box 56"/>
            <p:cNvSpPr txBox="1">
              <a:spLocks noChangeArrowheads="1"/>
            </p:cNvSpPr>
            <p:nvPr/>
          </p:nvSpPr>
          <p:spPr bwMode="auto">
            <a:xfrm>
              <a:off x="5180341" y="1372425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+</a:t>
              </a:r>
              <a:endParaRPr lang="zh-CN" altLang="en-US" sz="2400" b="1" dirty="0">
                <a:solidFill>
                  <a:srgbClr val="FF3300"/>
                </a:solidFill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5806880" y="1422204"/>
              <a:ext cx="0" cy="10389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>
            <a:off x="7692578" y="4829194"/>
            <a:ext cx="1268671" cy="1012006"/>
            <a:chOff x="5377985" y="1331141"/>
            <a:chExt cx="1268671" cy="1012006"/>
          </a:xfrm>
        </p:grpSpPr>
        <p:sp>
          <p:nvSpPr>
            <p:cNvPr id="162" name="矩形 161"/>
            <p:cNvSpPr/>
            <p:nvPr/>
          </p:nvSpPr>
          <p:spPr>
            <a:xfrm>
              <a:off x="5377985" y="1383816"/>
              <a:ext cx="1268671" cy="830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Oval 25"/>
            <p:cNvSpPr>
              <a:spLocks noChangeArrowheads="1"/>
            </p:cNvSpPr>
            <p:nvPr/>
          </p:nvSpPr>
          <p:spPr bwMode="auto">
            <a:xfrm>
              <a:off x="5948026" y="1571041"/>
              <a:ext cx="473075" cy="519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Rectangle 57"/>
            <p:cNvSpPr>
              <a:spLocks noChangeArrowheads="1"/>
            </p:cNvSpPr>
            <p:nvPr/>
          </p:nvSpPr>
          <p:spPr bwMode="auto">
            <a:xfrm>
              <a:off x="5443082" y="1562706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sz="2800" b="1" i="1" dirty="0">
                  <a:solidFill>
                    <a:srgbClr val="FF3300"/>
                  </a:solidFill>
                </a:rPr>
                <a:t>I</a:t>
              </a:r>
              <a:r>
                <a:rPr lang="en-US" altLang="zh-CN" sz="2400" b="1" i="1" baseline="-25000" dirty="0">
                  <a:solidFill>
                    <a:srgbClr val="FF3300"/>
                  </a:solidFill>
                </a:rPr>
                <a:t>L</a:t>
              </a:r>
            </a:p>
          </p:txBody>
        </p:sp>
        <p:cxnSp>
          <p:nvCxnSpPr>
            <p:cNvPr id="165" name="直接连接符 164"/>
            <p:cNvCxnSpPr>
              <a:stCxn id="163" idx="4"/>
            </p:cNvCxnSpPr>
            <p:nvPr/>
          </p:nvCxnSpPr>
          <p:spPr>
            <a:xfrm>
              <a:off x="6184564" y="2090154"/>
              <a:ext cx="0" cy="25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6184563" y="1331141"/>
              <a:ext cx="0" cy="25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63" idx="2"/>
              <a:endCxn id="163" idx="6"/>
            </p:cNvCxnSpPr>
            <p:nvPr/>
          </p:nvCxnSpPr>
          <p:spPr>
            <a:xfrm>
              <a:off x="5948026" y="1830598"/>
              <a:ext cx="473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862400" y="1562706"/>
              <a:ext cx="0" cy="52744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 Box 2"/>
          <p:cNvSpPr txBox="1">
            <a:spLocks noChangeArrowheads="1"/>
          </p:cNvSpPr>
          <p:nvPr/>
        </p:nvSpPr>
        <p:spPr bwMode="auto">
          <a:xfrm>
            <a:off x="633844" y="4803190"/>
            <a:ext cx="3505200" cy="40011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电容视为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短路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，电感视为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开路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70" name="组合 169"/>
          <p:cNvGrpSpPr/>
          <p:nvPr/>
        </p:nvGrpSpPr>
        <p:grpSpPr>
          <a:xfrm>
            <a:off x="3128512" y="2516723"/>
            <a:ext cx="636988" cy="1113902"/>
            <a:chOff x="3378200" y="1191372"/>
            <a:chExt cx="636988" cy="1113902"/>
          </a:xfrm>
        </p:grpSpPr>
        <p:sp>
          <p:nvSpPr>
            <p:cNvPr id="171" name="Text Box 6"/>
            <p:cNvSpPr txBox="1">
              <a:spLocks noChangeArrowheads="1"/>
            </p:cNvSpPr>
            <p:nvPr/>
          </p:nvSpPr>
          <p:spPr bwMode="auto">
            <a:xfrm>
              <a:off x="3378200" y="1191372"/>
              <a:ext cx="620409" cy="461665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 Box 6"/>
            <p:cNvSpPr txBox="1">
              <a:spLocks noChangeArrowheads="1"/>
            </p:cNvSpPr>
            <p:nvPr/>
          </p:nvSpPr>
          <p:spPr bwMode="auto">
            <a:xfrm>
              <a:off x="3394779" y="1843609"/>
              <a:ext cx="620409" cy="461665"/>
            </a:xfrm>
            <a:prstGeom prst="rect">
              <a:avLst/>
            </a:prstGeom>
            <a:ln/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3" name="Text Box 83"/>
          <p:cNvSpPr txBox="1">
            <a:spLocks noChangeArrowheads="1"/>
          </p:cNvSpPr>
          <p:nvPr/>
        </p:nvSpPr>
        <p:spPr bwMode="auto">
          <a:xfrm>
            <a:off x="5808613" y="5975721"/>
            <a:ext cx="2085450" cy="46166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t=0</a:t>
            </a:r>
            <a:r>
              <a:rPr lang="en-US" altLang="zh-CN" sz="2400" baseline="-25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时刻电路</a:t>
            </a:r>
          </a:p>
        </p:txBody>
      </p:sp>
    </p:spTree>
    <p:extLst>
      <p:ext uri="{BB962C8B-B14F-4D97-AF65-F5344CB8AC3E}">
        <p14:creationId xmlns:p14="http://schemas.microsoft.com/office/powerpoint/2010/main" val="28408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1.94444E-6 -0.42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"/>
                  </p:tgtEl>
                </p:cond>
              </p:nextCondLst>
            </p:seq>
          </p:childTnLst>
        </p:cTn>
      </p:par>
    </p:tnLst>
    <p:bldLst>
      <p:bldP spid="134" grpId="0" animBg="1" autoUpdateAnimBg="0"/>
      <p:bldP spid="140" grpId="0"/>
      <p:bldP spid="151" grpId="0" animBg="1"/>
      <p:bldP spid="152" grpId="0" animBg="1"/>
      <p:bldP spid="153" grpId="0" animBg="1"/>
      <p:bldP spid="153" grpId="1" animBg="1"/>
      <p:bldP spid="169" grpId="0" animBg="1"/>
      <p:bldP spid="1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09829"/>
            <a:ext cx="9144000" cy="4566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873" y="245113"/>
            <a:ext cx="4370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（三）</a:t>
            </a:r>
            <a:r>
              <a:rPr lang="en-US" altLang="zh-CN" dirty="0"/>
              <a:t> </a:t>
            </a:r>
            <a:r>
              <a:rPr lang="zh-CN" altLang="en-US" dirty="0"/>
              <a:t>初始值的求解</a:t>
            </a:r>
          </a:p>
        </p:txBody>
      </p:sp>
      <p:graphicFrame>
        <p:nvGraphicFramePr>
          <p:cNvPr id="36" name="图示 35"/>
          <p:cNvGraphicFramePr/>
          <p:nvPr>
            <p:extLst/>
          </p:nvPr>
        </p:nvGraphicFramePr>
        <p:xfrm>
          <a:off x="2019402" y="-169893"/>
          <a:ext cx="4730148" cy="295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10812" y="2509362"/>
            <a:ext cx="2943725" cy="1126758"/>
            <a:chOff x="822824" y="5407267"/>
            <a:chExt cx="2943725" cy="1126758"/>
          </a:xfrm>
        </p:grpSpPr>
        <p:grpSp>
          <p:nvGrpSpPr>
            <p:cNvPr id="76" name="组合 75"/>
            <p:cNvGrpSpPr/>
            <p:nvPr/>
          </p:nvGrpSpPr>
          <p:grpSpPr>
            <a:xfrm>
              <a:off x="822824" y="5407267"/>
              <a:ext cx="2943725" cy="507767"/>
              <a:chOff x="1063725" y="1194983"/>
              <a:chExt cx="2943725" cy="507767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1063725" y="1194983"/>
                <a:ext cx="2943725" cy="5077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8" name="对象 7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182037" y="1252750"/>
              <a:ext cx="2700000" cy="45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340" name="Equation" r:id="rId8" imgW="1371600" imgH="228600" progId="Equation.DSMT4">
                      <p:embed/>
                    </p:oleObj>
                  </mc:Choice>
                  <mc:Fallback>
                    <p:oleObj name="Equation" r:id="rId8" imgW="1371600" imgH="228600" progId="Equation.DSMT4">
                      <p:embed/>
                      <p:pic>
                        <p:nvPicPr>
                          <p:cNvPr id="78" name="对象 77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182037" y="1252750"/>
                            <a:ext cx="2700000" cy="45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1" name="组合 80"/>
            <p:cNvGrpSpPr/>
            <p:nvPr/>
          </p:nvGrpSpPr>
          <p:grpSpPr>
            <a:xfrm>
              <a:off x="822824" y="6026258"/>
              <a:ext cx="2943725" cy="507767"/>
              <a:chOff x="1063725" y="1813974"/>
              <a:chExt cx="2943725" cy="507767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1063725" y="1813974"/>
                <a:ext cx="2943725" cy="50776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3" name="对象 8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339621" y="1832853"/>
              <a:ext cx="2550000" cy="45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341" name="Equation" r:id="rId10" imgW="1295280" imgH="228600" progId="Equation.DSMT4">
                      <p:embed/>
                    </p:oleObj>
                  </mc:Choice>
                  <mc:Fallback>
                    <p:oleObj name="Equation" r:id="rId10" imgW="1295280" imgH="228600" progId="Equation.DSMT4">
                      <p:embed/>
                      <p:pic>
                        <p:nvPicPr>
                          <p:cNvPr id="83" name="对象 82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339621" y="1832853"/>
                            <a:ext cx="2550000" cy="45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4548787" y="3526625"/>
            <a:ext cx="4579938" cy="2362200"/>
            <a:chOff x="288" y="672"/>
            <a:chExt cx="2885" cy="1488"/>
          </a:xfrm>
        </p:grpSpPr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1056" y="96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" name="Group 15"/>
            <p:cNvGrpSpPr>
              <a:grpSpLocks/>
            </p:cNvGrpSpPr>
            <p:nvPr/>
          </p:nvGrpSpPr>
          <p:grpSpPr bwMode="auto">
            <a:xfrm>
              <a:off x="288" y="672"/>
              <a:ext cx="2885" cy="1488"/>
              <a:chOff x="288" y="672"/>
              <a:chExt cx="2885" cy="1488"/>
            </a:xfrm>
          </p:grpSpPr>
          <p:grpSp>
            <p:nvGrpSpPr>
              <p:cNvPr id="84" name="Group 16"/>
              <p:cNvGrpSpPr>
                <a:grpSpLocks/>
              </p:cNvGrpSpPr>
              <p:nvPr/>
            </p:nvGrpSpPr>
            <p:grpSpPr bwMode="auto">
              <a:xfrm>
                <a:off x="288" y="672"/>
                <a:ext cx="2885" cy="1488"/>
                <a:chOff x="288" y="672"/>
                <a:chExt cx="2885" cy="1488"/>
              </a:xfrm>
            </p:grpSpPr>
            <p:sp>
              <p:nvSpPr>
                <p:cNvPr id="91" name="Line 17"/>
                <p:cNvSpPr>
                  <a:spLocks noChangeShapeType="1"/>
                </p:cNvSpPr>
                <p:nvPr/>
              </p:nvSpPr>
              <p:spPr bwMode="auto">
                <a:xfrm>
                  <a:off x="1584" y="960"/>
                  <a:ext cx="12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Rectangle 18"/>
                <p:cNvSpPr>
                  <a:spLocks noChangeArrowheads="1"/>
                </p:cNvSpPr>
                <p:nvPr/>
              </p:nvSpPr>
              <p:spPr bwMode="auto">
                <a:xfrm>
                  <a:off x="1248" y="1008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2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grpSp>
              <p:nvGrpSpPr>
                <p:cNvPr id="93" name="Group 19"/>
                <p:cNvGrpSpPr>
                  <a:grpSpLocks/>
                </p:cNvGrpSpPr>
                <p:nvPr/>
              </p:nvGrpSpPr>
              <p:grpSpPr bwMode="auto">
                <a:xfrm>
                  <a:off x="2761" y="1676"/>
                  <a:ext cx="71" cy="291"/>
                  <a:chOff x="2160" y="1198"/>
                  <a:chExt cx="97" cy="246"/>
                </a:xfrm>
              </p:grpSpPr>
              <p:sp>
                <p:nvSpPr>
                  <p:cNvPr id="131" name="Arc 20"/>
                  <p:cNvSpPr>
                    <a:spLocks/>
                  </p:cNvSpPr>
                  <p:nvPr/>
                </p:nvSpPr>
                <p:spPr bwMode="auto">
                  <a:xfrm>
                    <a:off x="2160" y="1198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Arc 21"/>
                  <p:cNvSpPr>
                    <a:spLocks/>
                  </p:cNvSpPr>
                  <p:nvPr/>
                </p:nvSpPr>
                <p:spPr bwMode="auto">
                  <a:xfrm>
                    <a:off x="2160" y="1280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Arc 22"/>
                  <p:cNvSpPr>
                    <a:spLocks/>
                  </p:cNvSpPr>
                  <p:nvPr/>
                </p:nvSpPr>
                <p:spPr bwMode="auto">
                  <a:xfrm>
                    <a:off x="2160" y="1362"/>
                    <a:ext cx="97" cy="82"/>
                  </a:xfrm>
                  <a:custGeom>
                    <a:avLst/>
                    <a:gdLst>
                      <a:gd name="G0" fmla="+- 225 0 0"/>
                      <a:gd name="G1" fmla="+- 21600 0 0"/>
                      <a:gd name="G2" fmla="+- 21600 0 0"/>
                      <a:gd name="T0" fmla="*/ 0 w 21825"/>
                      <a:gd name="T1" fmla="*/ 1 h 43200"/>
                      <a:gd name="T2" fmla="*/ 225 w 21825"/>
                      <a:gd name="T3" fmla="*/ 43200 h 43200"/>
                      <a:gd name="T4" fmla="*/ 225 w 21825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825" h="43200" fill="none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</a:path>
                      <a:path w="21825" h="43200" stroke="0" extrusionOk="0">
                        <a:moveTo>
                          <a:pt x="0" y="1"/>
                        </a:moveTo>
                        <a:cubicBezTo>
                          <a:pt x="74" y="0"/>
                          <a:pt x="149" y="0"/>
                          <a:pt x="225" y="0"/>
                        </a:cubicBezTo>
                        <a:cubicBezTo>
                          <a:pt x="12154" y="0"/>
                          <a:pt x="21825" y="9670"/>
                          <a:pt x="21825" y="21600"/>
                        </a:cubicBezTo>
                        <a:cubicBezTo>
                          <a:pt x="21825" y="33529"/>
                          <a:pt x="12154" y="43199"/>
                          <a:pt x="225" y="43199"/>
                        </a:cubicBezTo>
                        <a:lnTo>
                          <a:pt x="225" y="21600"/>
                        </a:lnTo>
                        <a:close/>
                      </a:path>
                    </a:pathLst>
                  </a:custGeom>
                  <a:noFill/>
                  <a:ln w="381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780" y="970"/>
                  <a:ext cx="0" cy="67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770" y="1967"/>
                  <a:ext cx="0" cy="1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Oval 25"/>
                <p:cNvSpPr>
                  <a:spLocks noChangeArrowheads="1"/>
                </p:cNvSpPr>
                <p:nvPr/>
              </p:nvSpPr>
              <p:spPr bwMode="auto">
                <a:xfrm>
                  <a:off x="357" y="1381"/>
                  <a:ext cx="298" cy="32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66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Line 26"/>
                <p:cNvSpPr>
                  <a:spLocks noChangeShapeType="1"/>
                </p:cNvSpPr>
                <p:nvPr/>
              </p:nvSpPr>
              <p:spPr bwMode="auto">
                <a:xfrm>
                  <a:off x="503" y="971"/>
                  <a:ext cx="0" cy="117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Rectangle 27"/>
                <p:cNvSpPr>
                  <a:spLocks noChangeArrowheads="1"/>
                </p:cNvSpPr>
                <p:nvPr/>
              </p:nvSpPr>
              <p:spPr bwMode="auto">
                <a:xfrm>
                  <a:off x="288" y="1090"/>
                  <a:ext cx="23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bg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800" b="1" i="1" dirty="0">
                      <a:solidFill>
                        <a:srgbClr val="1F497D"/>
                      </a:solidFill>
                    </a:rPr>
                    <a:t>+</a:t>
                  </a:r>
                </a:p>
              </p:txBody>
            </p:sp>
            <p:sp>
              <p:nvSpPr>
                <p:cNvPr id="99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1507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800" b="1" i="1" dirty="0">
                      <a:solidFill>
                        <a:srgbClr val="1F497D"/>
                      </a:solidFill>
                    </a:rPr>
                    <a:t>_</a:t>
                  </a:r>
                </a:p>
              </p:txBody>
            </p:sp>
            <p:sp>
              <p:nvSpPr>
                <p:cNvPr id="100" name="Rectangle 29"/>
                <p:cNvSpPr>
                  <a:spLocks noChangeArrowheads="1"/>
                </p:cNvSpPr>
                <p:nvPr/>
              </p:nvSpPr>
              <p:spPr bwMode="auto">
                <a:xfrm>
                  <a:off x="1296" y="912"/>
                  <a:ext cx="279" cy="1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1FD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Rectangle 30"/>
                <p:cNvSpPr>
                  <a:spLocks noChangeArrowheads="1"/>
                </p:cNvSpPr>
                <p:nvPr/>
              </p:nvSpPr>
              <p:spPr bwMode="auto">
                <a:xfrm>
                  <a:off x="1296" y="672"/>
                  <a:ext cx="22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</a:p>
              </p:txBody>
            </p:sp>
            <p:sp>
              <p:nvSpPr>
                <p:cNvPr id="102" name="Line 31"/>
                <p:cNvSpPr>
                  <a:spLocks noChangeShapeType="1"/>
                </p:cNvSpPr>
                <p:nvPr/>
              </p:nvSpPr>
              <p:spPr bwMode="auto">
                <a:xfrm flipH="1" flipV="1">
                  <a:off x="2013" y="1497"/>
                  <a:ext cx="0" cy="2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012" y="1854"/>
                  <a:ext cx="1" cy="27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" name="Line 33"/>
                <p:cNvSpPr>
                  <a:spLocks noChangeShapeType="1"/>
                </p:cNvSpPr>
                <p:nvPr/>
              </p:nvSpPr>
              <p:spPr bwMode="auto">
                <a:xfrm>
                  <a:off x="480" y="2112"/>
                  <a:ext cx="23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" name="Line 34"/>
                <p:cNvSpPr>
                  <a:spLocks noChangeShapeType="1"/>
                </p:cNvSpPr>
                <p:nvPr/>
              </p:nvSpPr>
              <p:spPr bwMode="auto">
                <a:xfrm>
                  <a:off x="509" y="982"/>
                  <a:ext cx="21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20" y="1008"/>
                  <a:ext cx="336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" name="Line 36"/>
                <p:cNvSpPr>
                  <a:spLocks noChangeShapeType="1"/>
                </p:cNvSpPr>
                <p:nvPr/>
              </p:nvSpPr>
              <p:spPr bwMode="auto">
                <a:xfrm>
                  <a:off x="2780" y="994"/>
                  <a:ext cx="0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Rectangle 37"/>
                <p:cNvSpPr>
                  <a:spLocks noChangeArrowheads="1"/>
                </p:cNvSpPr>
                <p:nvPr/>
              </p:nvSpPr>
              <p:spPr bwMode="auto">
                <a:xfrm>
                  <a:off x="2064" y="1056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  <a:r>
                    <a:rPr lang="en-US" altLang="zh-CN" sz="2400" b="1" baseline="-25000"/>
                    <a:t>2</a:t>
                  </a:r>
                  <a:endParaRPr lang="en-US" altLang="zh-CN" sz="2400" b="1" i="1"/>
                </a:p>
              </p:txBody>
            </p:sp>
            <p:grpSp>
              <p:nvGrpSpPr>
                <p:cNvPr id="109" name="Group 39"/>
                <p:cNvGrpSpPr>
                  <a:grpSpLocks/>
                </p:cNvGrpSpPr>
                <p:nvPr/>
              </p:nvGrpSpPr>
              <p:grpSpPr bwMode="auto">
                <a:xfrm>
                  <a:off x="642" y="1296"/>
                  <a:ext cx="330" cy="483"/>
                  <a:chOff x="48" y="1341"/>
                  <a:chExt cx="330" cy="483"/>
                </a:xfrm>
              </p:grpSpPr>
              <p:sp>
                <p:nvSpPr>
                  <p:cNvPr id="12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02" y="1341"/>
                    <a:ext cx="24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n-US" altLang="zh-CN" sz="2400" b="1" i="1" dirty="0">
                        <a:solidFill>
                          <a:srgbClr val="1F497D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13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8" y="1533"/>
                    <a:ext cx="330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zh-CN" altLang="en-US" sz="2400" b="1">
                        <a:solidFill>
                          <a:schemeClr val="tx2"/>
                        </a:solidFill>
                      </a:rPr>
                      <a:t>6</a:t>
                    </a:r>
                    <a:r>
                      <a:rPr lang="en-US" altLang="zh-CN" sz="2400" b="1">
                        <a:solidFill>
                          <a:schemeClr val="tx2"/>
                        </a:solidFill>
                      </a:rPr>
                      <a:t>V</a:t>
                    </a:r>
                    <a:endParaRPr lang="en-US" altLang="zh-CN" sz="2400" b="1" i="1">
                      <a:solidFill>
                        <a:schemeClr val="tx2"/>
                      </a:solidFill>
                    </a:endParaRPr>
                  </a:p>
                </p:txBody>
              </p:sp>
            </p:grpSp>
            <p:sp>
              <p:nvSpPr>
                <p:cNvPr id="110" name="Rectangle 4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31" y="1286"/>
                  <a:ext cx="300" cy="10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43"/>
                <p:cNvSpPr>
                  <a:spLocks noChangeArrowheads="1"/>
                </p:cNvSpPr>
                <p:nvPr/>
              </p:nvSpPr>
              <p:spPr bwMode="auto">
                <a:xfrm>
                  <a:off x="682" y="1056"/>
                  <a:ext cx="42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i="1"/>
                    <a:t>t </a:t>
                  </a:r>
                  <a:r>
                    <a:rPr lang="en-US" altLang="zh-CN" sz="2400" b="1"/>
                    <a:t>=0</a:t>
                  </a:r>
                </a:p>
              </p:txBody>
            </p:sp>
            <p:sp>
              <p:nvSpPr>
                <p:cNvPr id="112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670" y="1477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FF3300"/>
                      </a:solidFill>
                    </a:rPr>
                    <a:t>+</a:t>
                  </a:r>
                </a:p>
              </p:txBody>
            </p:sp>
            <p:sp>
              <p:nvSpPr>
                <p:cNvPr id="113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98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14" name="Group 47"/>
                <p:cNvGrpSpPr>
                  <a:grpSpLocks/>
                </p:cNvGrpSpPr>
                <p:nvPr/>
              </p:nvGrpSpPr>
              <p:grpSpPr bwMode="auto">
                <a:xfrm>
                  <a:off x="1914" y="1760"/>
                  <a:ext cx="206" cy="94"/>
                  <a:chOff x="3641" y="1598"/>
                  <a:chExt cx="206" cy="94"/>
                </a:xfrm>
              </p:grpSpPr>
              <p:sp>
                <p:nvSpPr>
                  <p:cNvPr id="12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41" y="1692"/>
                    <a:ext cx="19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598"/>
                    <a:ext cx="199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" name="Oval 50"/>
                <p:cNvSpPr>
                  <a:spLocks noChangeArrowheads="1"/>
                </p:cNvSpPr>
                <p:nvPr/>
              </p:nvSpPr>
              <p:spPr bwMode="auto">
                <a:xfrm flipV="1">
                  <a:off x="1008" y="960"/>
                  <a:ext cx="57" cy="5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816"/>
                  <a:ext cx="144" cy="336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Rectangle 53"/>
                <p:cNvSpPr>
                  <a:spLocks noChangeArrowheads="1"/>
                </p:cNvSpPr>
                <p:nvPr/>
              </p:nvSpPr>
              <p:spPr bwMode="auto">
                <a:xfrm>
                  <a:off x="2082" y="1287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4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sp>
              <p:nvSpPr>
                <p:cNvPr id="11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670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FF3300"/>
                      </a:solidFill>
                    </a:rPr>
                    <a:t>_</a:t>
                  </a:r>
                </a:p>
              </p:txBody>
            </p:sp>
            <p:sp>
              <p:nvSpPr>
                <p:cNvPr id="119" name="Rectangle 57"/>
                <p:cNvSpPr>
                  <a:spLocks noChangeArrowheads="1"/>
                </p:cNvSpPr>
                <p:nvPr/>
              </p:nvSpPr>
              <p:spPr bwMode="auto">
                <a:xfrm>
                  <a:off x="1584" y="1584"/>
                  <a:ext cx="43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r>
                    <a:rPr lang="en-US" altLang="zh-CN" sz="2800" b="1" i="1" dirty="0" err="1">
                      <a:solidFill>
                        <a:srgbClr val="FF3300"/>
                      </a:solidFill>
                    </a:rPr>
                    <a:t>u</a:t>
                  </a:r>
                  <a:r>
                    <a:rPr lang="en-US" altLang="zh-CN" sz="2400" b="1" i="1" baseline="-25000" dirty="0" err="1">
                      <a:solidFill>
                        <a:srgbClr val="FF3300"/>
                      </a:solidFill>
                    </a:rPr>
                    <a:t>C</a:t>
                  </a:r>
                  <a:endParaRPr lang="en-US" altLang="zh-CN" sz="2400" b="1" i="1" baseline="-25000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20" name="Rectangle 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876" y="1311"/>
                  <a:ext cx="279" cy="1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1FD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Line 62"/>
                <p:cNvSpPr>
                  <a:spLocks noChangeShapeType="1"/>
                </p:cNvSpPr>
                <p:nvPr/>
              </p:nvSpPr>
              <p:spPr bwMode="auto">
                <a:xfrm>
                  <a:off x="2667" y="1152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Rectangle 63"/>
                <p:cNvSpPr>
                  <a:spLocks noChangeArrowheads="1"/>
                </p:cNvSpPr>
                <p:nvPr/>
              </p:nvSpPr>
              <p:spPr bwMode="auto">
                <a:xfrm>
                  <a:off x="2448" y="1056"/>
                  <a:ext cx="22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800" b="1" i="1" dirty="0" err="1">
                      <a:solidFill>
                        <a:srgbClr val="FF3300"/>
                      </a:solidFill>
                    </a:rPr>
                    <a:t>i</a:t>
                  </a:r>
                  <a:r>
                    <a:rPr lang="en-US" altLang="zh-CN" sz="2400" b="1" i="1" baseline="-25000" dirty="0" err="1">
                      <a:solidFill>
                        <a:srgbClr val="FF3300"/>
                      </a:solidFill>
                    </a:rPr>
                    <a:t>L</a:t>
                  </a:r>
                  <a:endParaRPr lang="en-US" altLang="zh-CN" sz="2400" b="1" i="1" baseline="-25000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123" name="Rectangle 64"/>
                <p:cNvSpPr>
                  <a:spLocks noChangeArrowheads="1"/>
                </p:cNvSpPr>
                <p:nvPr/>
              </p:nvSpPr>
              <p:spPr bwMode="auto">
                <a:xfrm>
                  <a:off x="2790" y="1056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CN" sz="2400" b="1" i="1"/>
                    <a:t>R</a:t>
                  </a:r>
                  <a:r>
                    <a:rPr lang="en-US" altLang="zh-CN" sz="2400" b="1" baseline="-25000"/>
                    <a:t>3</a:t>
                  </a:r>
                  <a:endParaRPr lang="en-US" altLang="zh-CN" sz="2400" b="1" i="1"/>
                </a:p>
              </p:txBody>
            </p:sp>
            <p:sp>
              <p:nvSpPr>
                <p:cNvPr id="124" name="Rectangle 65"/>
                <p:cNvSpPr>
                  <a:spLocks noChangeArrowheads="1"/>
                </p:cNvSpPr>
                <p:nvPr/>
              </p:nvSpPr>
              <p:spPr bwMode="auto">
                <a:xfrm>
                  <a:off x="2808" y="1287"/>
                  <a:ext cx="36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zh-CN" altLang="en-US" sz="2400" b="1"/>
                    <a:t>4</a:t>
                  </a:r>
                  <a:r>
                    <a:rPr lang="zh-CN" altLang="en-US" sz="2400" b="1">
                      <a:sym typeface="Symbol" panose="05050102010706020507" pitchFamily="18" charset="2"/>
                    </a:rPr>
                    <a:t></a:t>
                  </a:r>
                  <a:endParaRPr lang="zh-CN" altLang="en-US" sz="2400" b="1" i="1"/>
                </a:p>
              </p:txBody>
            </p:sp>
            <p:sp>
              <p:nvSpPr>
                <p:cNvPr id="125" name="Oval 66"/>
                <p:cNvSpPr>
                  <a:spLocks noChangeArrowheads="1"/>
                </p:cNvSpPr>
                <p:nvPr/>
              </p:nvSpPr>
              <p:spPr bwMode="auto">
                <a:xfrm flipV="1">
                  <a:off x="1968" y="931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Oval 67"/>
                <p:cNvSpPr>
                  <a:spLocks noChangeArrowheads="1"/>
                </p:cNvSpPr>
                <p:nvPr/>
              </p:nvSpPr>
              <p:spPr bwMode="auto">
                <a:xfrm flipV="1">
                  <a:off x="1968" y="2083"/>
                  <a:ext cx="77" cy="7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5" name="Rectangle 68"/>
              <p:cNvSpPr>
                <a:spLocks noChangeArrowheads="1"/>
              </p:cNvSpPr>
              <p:nvPr/>
            </p:nvSpPr>
            <p:spPr bwMode="auto">
              <a:xfrm>
                <a:off x="2064" y="1680"/>
                <a:ext cx="21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C</a:t>
                </a:r>
              </a:p>
            </p:txBody>
          </p:sp>
          <p:sp>
            <p:nvSpPr>
              <p:cNvPr id="86" name="Rectangle 69"/>
              <p:cNvSpPr>
                <a:spLocks noChangeArrowheads="1"/>
              </p:cNvSpPr>
              <p:nvPr/>
            </p:nvSpPr>
            <p:spPr bwMode="auto">
              <a:xfrm>
                <a:off x="2887" y="1680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/>
                  <a:t>L</a:t>
                </a:r>
              </a:p>
            </p:txBody>
          </p:sp>
        </p:grpSp>
      </p:grpSp>
      <p:sp>
        <p:nvSpPr>
          <p:cNvPr id="134" name="Rectangle 74"/>
          <p:cNvSpPr>
            <a:spLocks noChangeArrowheads="1"/>
          </p:cNvSpPr>
          <p:nvPr/>
        </p:nvSpPr>
        <p:spPr bwMode="auto">
          <a:xfrm>
            <a:off x="5096474" y="3481375"/>
            <a:ext cx="762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2400" dirty="0">
              <a:solidFill>
                <a:srgbClr val="ECE7D4"/>
              </a:solidFill>
            </a:endParaRPr>
          </a:p>
        </p:txBody>
      </p:sp>
      <p:sp>
        <p:nvSpPr>
          <p:cNvPr id="135" name="Rectangle 75"/>
          <p:cNvSpPr>
            <a:spLocks noChangeArrowheads="1"/>
          </p:cNvSpPr>
          <p:nvPr/>
        </p:nvSpPr>
        <p:spPr bwMode="auto">
          <a:xfrm>
            <a:off x="7120344" y="5007763"/>
            <a:ext cx="557406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8355698" y="4979628"/>
            <a:ext cx="304800" cy="685800"/>
            <a:chOff x="2688" y="1632"/>
            <a:chExt cx="192" cy="432"/>
          </a:xfrm>
        </p:grpSpPr>
        <p:sp useBgFill="1">
          <p:nvSpPr>
            <p:cNvPr id="137" name="Rectangle 76"/>
            <p:cNvSpPr>
              <a:spLocks noChangeArrowheads="1"/>
            </p:cNvSpPr>
            <p:nvPr/>
          </p:nvSpPr>
          <p:spPr bwMode="auto">
            <a:xfrm>
              <a:off x="2688" y="1632"/>
              <a:ext cx="192" cy="38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77"/>
            <p:cNvSpPr>
              <a:spLocks noChangeShapeType="1"/>
            </p:cNvSpPr>
            <p:nvPr/>
          </p:nvSpPr>
          <p:spPr bwMode="auto">
            <a:xfrm>
              <a:off x="2784" y="1632"/>
              <a:ext cx="0" cy="43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" name="Text Box 6"/>
          <p:cNvSpPr txBox="1">
            <a:spLocks noChangeArrowheads="1"/>
          </p:cNvSpPr>
          <p:nvPr/>
        </p:nvSpPr>
        <p:spPr bwMode="auto">
          <a:xfrm>
            <a:off x="4138" y="3695929"/>
            <a:ext cx="2618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(</a:t>
            </a:r>
            <a:r>
              <a:rPr lang="en-US" altLang="zh-CN" dirty="0"/>
              <a:t>3</a:t>
            </a:r>
            <a:r>
              <a:rPr lang="zh-CN" altLang="en-US" dirty="0"/>
              <a:t>) </a:t>
            </a:r>
            <a:r>
              <a:rPr lang="en-US" altLang="zh-CN" dirty="0"/>
              <a:t>t = 0+</a:t>
            </a:r>
            <a:r>
              <a:rPr lang="zh-CN" altLang="en-US" dirty="0"/>
              <a:t>时刻电路</a:t>
            </a:r>
            <a:endParaRPr lang="en-US" altLang="zh-CN" dirty="0"/>
          </a:p>
        </p:txBody>
      </p:sp>
      <p:grpSp>
        <p:nvGrpSpPr>
          <p:cNvPr id="142" name="Group 83"/>
          <p:cNvGrpSpPr>
            <a:grpSpLocks/>
          </p:cNvGrpSpPr>
          <p:nvPr/>
        </p:nvGrpSpPr>
        <p:grpSpPr bwMode="auto">
          <a:xfrm>
            <a:off x="5044880" y="3427407"/>
            <a:ext cx="865188" cy="1066800"/>
            <a:chOff x="655" y="1033"/>
            <a:chExt cx="545" cy="672"/>
          </a:xfrm>
        </p:grpSpPr>
        <p:grpSp>
          <p:nvGrpSpPr>
            <p:cNvPr id="143" name="Group 76"/>
            <p:cNvGrpSpPr>
              <a:grpSpLocks/>
            </p:cNvGrpSpPr>
            <p:nvPr/>
          </p:nvGrpSpPr>
          <p:grpSpPr bwMode="auto">
            <a:xfrm>
              <a:off x="655" y="1033"/>
              <a:ext cx="497" cy="672"/>
              <a:chOff x="655" y="1369"/>
              <a:chExt cx="497" cy="672"/>
            </a:xfrm>
          </p:grpSpPr>
          <p:sp>
            <p:nvSpPr>
              <p:cNvPr id="145" name="Rectangle 74"/>
              <p:cNvSpPr>
                <a:spLocks noChangeArrowheads="1"/>
              </p:cNvSpPr>
              <p:nvPr/>
            </p:nvSpPr>
            <p:spPr bwMode="auto">
              <a:xfrm>
                <a:off x="655" y="1369"/>
                <a:ext cx="480" cy="6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400">
                  <a:solidFill>
                    <a:srgbClr val="ECE7D4"/>
                  </a:solidFill>
                </a:endParaRPr>
              </a:p>
            </p:txBody>
          </p:sp>
          <p:sp>
            <p:nvSpPr>
              <p:cNvPr id="146" name="Line 75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44" name="Text Box 82"/>
            <p:cNvSpPr txBox="1">
              <a:spLocks noChangeArrowheads="1"/>
            </p:cNvSpPr>
            <p:nvPr/>
          </p:nvSpPr>
          <p:spPr bwMode="auto">
            <a:xfrm>
              <a:off x="720" y="11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3333FF"/>
                  </a:solidFill>
                </a:rPr>
                <a:t>闭合</a:t>
              </a:r>
            </a:p>
          </p:txBody>
        </p:sp>
      </p:grpSp>
      <p:sp>
        <p:nvSpPr>
          <p:cNvPr id="147" name="Rectangle 78"/>
          <p:cNvSpPr>
            <a:spLocks noChangeArrowheads="1"/>
          </p:cNvSpPr>
          <p:nvPr/>
        </p:nvSpPr>
        <p:spPr bwMode="auto">
          <a:xfrm>
            <a:off x="8371475" y="5001059"/>
            <a:ext cx="304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8" name="Group 84"/>
          <p:cNvGrpSpPr>
            <a:grpSpLocks/>
          </p:cNvGrpSpPr>
          <p:nvPr/>
        </p:nvGrpSpPr>
        <p:grpSpPr bwMode="auto">
          <a:xfrm>
            <a:off x="7050858" y="4998811"/>
            <a:ext cx="381000" cy="609600"/>
            <a:chOff x="1872" y="2016"/>
            <a:chExt cx="240" cy="384"/>
          </a:xfrm>
        </p:grpSpPr>
        <p:sp>
          <p:nvSpPr>
            <p:cNvPr id="149" name="Rectangle 80"/>
            <p:cNvSpPr>
              <a:spLocks noChangeArrowheads="1"/>
            </p:cNvSpPr>
            <p:nvPr/>
          </p:nvSpPr>
          <p:spPr bwMode="auto">
            <a:xfrm>
              <a:off x="1872" y="2064"/>
              <a:ext cx="24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81"/>
            <p:cNvSpPr>
              <a:spLocks noChangeShapeType="1"/>
            </p:cNvSpPr>
            <p:nvPr/>
          </p:nvSpPr>
          <p:spPr bwMode="auto">
            <a:xfrm>
              <a:off x="2016" y="2016"/>
              <a:ext cx="0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73" name="对象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56233"/>
              </p:ext>
            </p:extLst>
          </p:nvPr>
        </p:nvGraphicFramePr>
        <p:xfrm>
          <a:off x="449648" y="4136901"/>
          <a:ext cx="3010909" cy="16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42" name="Equation" r:id="rId12" imgW="1523880" imgH="838080" progId="Equation.DSMT4">
                  <p:embed/>
                </p:oleObj>
              </mc:Choice>
              <mc:Fallback>
                <p:oleObj name="Equation" r:id="rId12" imgW="1523880" imgH="8380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9648" y="4136901"/>
                        <a:ext cx="3010909" cy="16560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对象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46340"/>
              </p:ext>
            </p:extLst>
          </p:nvPr>
        </p:nvGraphicFramePr>
        <p:xfrm>
          <a:off x="464232" y="5792901"/>
          <a:ext cx="255000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43" name="Equation" r:id="rId14" imgW="1295280" imgH="457200" progId="Equation.DSMT4">
                  <p:embed/>
                </p:oleObj>
              </mc:Choice>
              <mc:Fallback>
                <p:oleObj name="Equation" r:id="rId14" imgW="129528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4232" y="5792901"/>
                        <a:ext cx="2550000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Text Box 86"/>
          <p:cNvSpPr txBox="1">
            <a:spLocks noChangeArrowheads="1"/>
          </p:cNvSpPr>
          <p:nvPr/>
        </p:nvSpPr>
        <p:spPr bwMode="auto">
          <a:xfrm>
            <a:off x="3281600" y="6168042"/>
            <a:ext cx="5847125" cy="461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还可以求出   </a:t>
            </a:r>
            <a:r>
              <a:rPr lang="en-US" altLang="zh-CN" sz="2400" b="1" dirty="0"/>
              <a:t>U</a:t>
            </a:r>
            <a:r>
              <a:rPr lang="en-US" altLang="zh-CN" sz="2400" b="1" baseline="-25000" dirty="0"/>
              <a:t>R</a:t>
            </a:r>
            <a:r>
              <a:rPr lang="en-US" altLang="zh-CN" sz="2400" b="1" dirty="0"/>
              <a:t>(0</a:t>
            </a:r>
            <a:r>
              <a:rPr lang="en-US" altLang="zh-CN" sz="2400" b="1" baseline="-25000" dirty="0"/>
              <a:t>+</a:t>
            </a:r>
            <a:r>
              <a:rPr lang="en-US" altLang="zh-CN" sz="2400" b="1" dirty="0"/>
              <a:t>) = 2 V,     U</a:t>
            </a:r>
            <a:r>
              <a:rPr lang="en-US" altLang="zh-CN" sz="2400" b="1" baseline="-25000" dirty="0"/>
              <a:t>R3</a:t>
            </a:r>
            <a:r>
              <a:rPr lang="en-US" altLang="zh-CN" sz="2400" b="1" dirty="0"/>
              <a:t>(0+) = 0 V</a:t>
            </a:r>
          </a:p>
        </p:txBody>
      </p:sp>
      <p:sp>
        <p:nvSpPr>
          <p:cNvPr id="87" name="Text Box 87"/>
          <p:cNvSpPr txBox="1">
            <a:spLocks noChangeArrowheads="1"/>
          </p:cNvSpPr>
          <p:nvPr/>
        </p:nvSpPr>
        <p:spPr bwMode="auto">
          <a:xfrm>
            <a:off x="5782275" y="6166645"/>
            <a:ext cx="2176796" cy="40011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可以突变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03960" y="2817203"/>
            <a:ext cx="4615884" cy="3226107"/>
            <a:chOff x="4403960" y="2817203"/>
            <a:chExt cx="4615884" cy="3226107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03960" y="3453102"/>
              <a:ext cx="4615884" cy="25902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9" name="Text Box 83"/>
            <p:cNvSpPr txBox="1">
              <a:spLocks noChangeArrowheads="1"/>
            </p:cNvSpPr>
            <p:nvPr/>
          </p:nvSpPr>
          <p:spPr bwMode="auto">
            <a:xfrm>
              <a:off x="5752519" y="2817203"/>
              <a:ext cx="1707336" cy="40011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t=0</a:t>
              </a:r>
              <a:r>
                <a:rPr lang="en-US" altLang="zh-CN" sz="2000" baseline="-25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时刻电路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9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 autoUpdateAnimBg="0"/>
      <p:bldP spid="87" grpId="0" animBg="1" autoUpdateAnimBg="0"/>
      <p:bldP spid="8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953419" y="18581"/>
            <a:ext cx="5781821" cy="747576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latin typeface="+mj-ea"/>
                <a:ea typeface="+mj-ea"/>
              </a:rPr>
              <a:t>3.3  RC </a:t>
            </a:r>
            <a:r>
              <a:rPr lang="zh-CN" altLang="en-US" dirty="0">
                <a:latin typeface="+mj-ea"/>
                <a:ea typeface="+mj-ea"/>
              </a:rPr>
              <a:t>电路的暂态分析</a:t>
            </a: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379369" y="1141335"/>
            <a:ext cx="2336050" cy="46166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暂态响应分类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562182" y="2597885"/>
            <a:ext cx="4241800" cy="476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零输入响应</a:t>
            </a:r>
            <a:r>
              <a:rPr kumimoji="1"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1"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零状态响应</a:t>
            </a:r>
          </a:p>
        </p:txBody>
      </p:sp>
      <p:grpSp>
        <p:nvGrpSpPr>
          <p:cNvPr id="35" name="Group 10"/>
          <p:cNvGrpSpPr>
            <a:grpSpLocks/>
          </p:cNvGrpSpPr>
          <p:nvPr/>
        </p:nvGrpSpPr>
        <p:grpSpPr bwMode="auto">
          <a:xfrm>
            <a:off x="1546182" y="1868910"/>
            <a:ext cx="2251075" cy="1200151"/>
            <a:chOff x="975" y="2030"/>
            <a:chExt cx="1418" cy="756"/>
          </a:xfrm>
        </p:grpSpPr>
        <p:sp>
          <p:nvSpPr>
            <p:cNvPr id="36" name="AutoShape 11"/>
            <p:cNvSpPr>
              <a:spLocks/>
            </p:cNvSpPr>
            <p:nvPr/>
          </p:nvSpPr>
          <p:spPr bwMode="auto">
            <a:xfrm>
              <a:off x="975" y="2102"/>
              <a:ext cx="114" cy="609"/>
            </a:xfrm>
            <a:prstGeom prst="leftBrace">
              <a:avLst>
                <a:gd name="adj1" fmla="val 4451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1097" y="2030"/>
              <a:ext cx="129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零输入响应</a:t>
              </a: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kumimoji="1" lang="zh-CN" altLang="en-US" sz="24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零状态响应</a:t>
              </a: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kumimoji="1"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全响应</a:t>
              </a:r>
              <a:endParaRPr kumimoji="1"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752432" y="2021309"/>
            <a:ext cx="83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产生原因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3655970" y="1828585"/>
            <a:ext cx="252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内部储能作用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3648032" y="2237209"/>
            <a:ext cx="221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外部激励作用</a:t>
            </a:r>
          </a:p>
        </p:txBody>
      </p:sp>
      <p:grpSp>
        <p:nvGrpSpPr>
          <p:cNvPr id="41" name="Group 31"/>
          <p:cNvGrpSpPr>
            <a:grpSpLocks/>
          </p:cNvGrpSpPr>
          <p:nvPr/>
        </p:nvGrpSpPr>
        <p:grpSpPr bwMode="auto">
          <a:xfrm>
            <a:off x="657158" y="3507666"/>
            <a:ext cx="4038600" cy="1828800"/>
            <a:chOff x="3072" y="1152"/>
            <a:chExt cx="2544" cy="1152"/>
          </a:xfrm>
        </p:grpSpPr>
        <p:grpSp>
          <p:nvGrpSpPr>
            <p:cNvPr id="42" name="Group 32"/>
            <p:cNvGrpSpPr>
              <a:grpSpLocks/>
            </p:cNvGrpSpPr>
            <p:nvPr/>
          </p:nvGrpSpPr>
          <p:grpSpPr bwMode="auto">
            <a:xfrm>
              <a:off x="3072" y="1152"/>
              <a:ext cx="2408" cy="1152"/>
              <a:chOff x="3072" y="1152"/>
              <a:chExt cx="2408" cy="1152"/>
            </a:xfrm>
          </p:grpSpPr>
          <p:sp>
            <p:nvSpPr>
              <p:cNvPr id="44" name="Oval 33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35"/>
              <p:cNvSpPr>
                <a:spLocks noChangeShapeType="1"/>
              </p:cNvSpPr>
              <p:nvPr/>
            </p:nvSpPr>
            <p:spPr bwMode="auto">
              <a:xfrm flipV="1">
                <a:off x="4128" y="139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>
                <a:off x="4560" y="1344"/>
                <a:ext cx="288" cy="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37"/>
              <p:cNvSpPr>
                <a:spLocks noChangeShapeType="1"/>
              </p:cNvSpPr>
              <p:nvPr/>
            </p:nvSpPr>
            <p:spPr bwMode="auto">
              <a:xfrm>
                <a:off x="4848" y="13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>
                <a:off x="5232" y="139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5136" y="17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5136" y="18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5232" y="18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3408" y="2304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>
                <a:off x="4128" y="163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45"/>
              <p:cNvSpPr>
                <a:spLocks noChangeShapeType="1"/>
              </p:cNvSpPr>
              <p:nvPr/>
            </p:nvSpPr>
            <p:spPr bwMode="auto">
              <a:xfrm flipH="1">
                <a:off x="3936" y="1392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46"/>
              <p:cNvSpPr>
                <a:spLocks noChangeShapeType="1"/>
              </p:cNvSpPr>
              <p:nvPr/>
            </p:nvSpPr>
            <p:spPr bwMode="auto">
              <a:xfrm>
                <a:off x="5232" y="13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C2381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Freeform 47"/>
              <p:cNvSpPr>
                <a:spLocks/>
              </p:cNvSpPr>
              <p:nvPr/>
            </p:nvSpPr>
            <p:spPr bwMode="auto">
              <a:xfrm>
                <a:off x="3954" y="1386"/>
                <a:ext cx="174" cy="210"/>
              </a:xfrm>
              <a:custGeom>
                <a:avLst/>
                <a:gdLst>
                  <a:gd name="T0" fmla="*/ 0 w 174"/>
                  <a:gd name="T1" fmla="*/ 0 h 210"/>
                  <a:gd name="T2" fmla="*/ 66 w 174"/>
                  <a:gd name="T3" fmla="*/ 150 h 210"/>
                  <a:gd name="T4" fmla="*/ 174 w 174"/>
                  <a:gd name="T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4" h="210">
                    <a:moveTo>
                      <a:pt x="0" y="0"/>
                    </a:moveTo>
                    <a:cubicBezTo>
                      <a:pt x="12" y="25"/>
                      <a:pt x="37" y="115"/>
                      <a:pt x="66" y="150"/>
                    </a:cubicBezTo>
                    <a:cubicBezTo>
                      <a:pt x="95" y="185"/>
                      <a:pt x="152" y="198"/>
                      <a:pt x="174" y="21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9" name="Object 48"/>
              <p:cNvGraphicFramePr>
                <a:graphicFrameLocks noChangeAspect="1"/>
              </p:cNvGraphicFramePr>
              <p:nvPr/>
            </p:nvGraphicFramePr>
            <p:xfrm>
              <a:off x="4608" y="1152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43" name="Equation" r:id="rId3" imgW="164885" imgH="164885" progId="Equation.3">
                      <p:embed/>
                    </p:oleObj>
                  </mc:Choice>
                  <mc:Fallback>
                    <p:oleObj name="Equation" r:id="rId3" imgW="164885" imgH="164885" progId="Equation.3">
                      <p:embed/>
                      <p:pic>
                        <p:nvPicPr>
                          <p:cNvPr id="0" name="Picture 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52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49"/>
              <p:cNvGraphicFramePr>
                <a:graphicFrameLocks noChangeAspect="1"/>
              </p:cNvGraphicFramePr>
              <p:nvPr/>
            </p:nvGraphicFramePr>
            <p:xfrm>
              <a:off x="4001" y="1152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44" name="Equation" r:id="rId5" imgW="126725" imgH="177415" progId="Equation.3">
                      <p:embed/>
                    </p:oleObj>
                  </mc:Choice>
                  <mc:Fallback>
                    <p:oleObj name="Equation" r:id="rId5" imgW="126725" imgH="177415" progId="Equation.3">
                      <p:embed/>
                      <p:pic>
                        <p:nvPicPr>
                          <p:cNvPr id="0" name="Picture 2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1" y="1152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50"/>
              <p:cNvGraphicFramePr>
                <a:graphicFrameLocks noChangeAspect="1"/>
              </p:cNvGraphicFramePr>
              <p:nvPr/>
            </p:nvGraphicFramePr>
            <p:xfrm>
              <a:off x="5288" y="1440"/>
              <a:ext cx="19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45" name="公式" r:id="rId7" imgW="190440" imgH="292320" progId="Equation.3">
                      <p:embed/>
                    </p:oleObj>
                  </mc:Choice>
                  <mc:Fallback>
                    <p:oleObj name="公式" r:id="rId7" imgW="190440" imgH="292320" progId="Equation.3">
                      <p:embed/>
                      <p:pic>
                        <p:nvPicPr>
                          <p:cNvPr id="0" name="Picture 2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8" y="1440"/>
                            <a:ext cx="19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51"/>
              <p:cNvGraphicFramePr>
                <a:graphicFrameLocks noChangeAspect="1"/>
              </p:cNvGraphicFramePr>
              <p:nvPr/>
            </p:nvGraphicFramePr>
            <p:xfrm>
              <a:off x="3696" y="1248"/>
              <a:ext cx="127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46" name="Equation" r:id="rId9" imgW="126835" imgH="139518" progId="Equation.3">
                      <p:embed/>
                    </p:oleObj>
                  </mc:Choice>
                  <mc:Fallback>
                    <p:oleObj name="Equation" r:id="rId9" imgW="126835" imgH="139518" progId="Equation.3">
                      <p:embed/>
                      <p:pic>
                        <p:nvPicPr>
                          <p:cNvPr id="0" name="Picture 2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48"/>
                            <a:ext cx="127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52"/>
              <p:cNvGraphicFramePr>
                <a:graphicFrameLocks noChangeAspect="1"/>
              </p:cNvGraphicFramePr>
              <p:nvPr/>
            </p:nvGraphicFramePr>
            <p:xfrm>
              <a:off x="4176" y="1536"/>
              <a:ext cx="127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47" name="Equation" r:id="rId11" imgW="126725" imgH="177415" progId="Equation.3">
                      <p:embed/>
                    </p:oleObj>
                  </mc:Choice>
                  <mc:Fallback>
                    <p:oleObj name="Equation" r:id="rId11" imgW="126725" imgH="177415" progId="Equation.3">
                      <p:embed/>
                      <p:pic>
                        <p:nvPicPr>
                          <p:cNvPr id="0" name="Picture 2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536"/>
                            <a:ext cx="127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" name="Object 53"/>
              <p:cNvGraphicFramePr>
                <a:graphicFrameLocks noChangeAspect="1"/>
              </p:cNvGraphicFramePr>
              <p:nvPr/>
            </p:nvGraphicFramePr>
            <p:xfrm>
              <a:off x="3072" y="1584"/>
              <a:ext cx="213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48" name="Equation" r:id="rId13" imgW="215806" imgH="571252" progId="Equation.3">
                      <p:embed/>
                    </p:oleObj>
                  </mc:Choice>
                  <mc:Fallback>
                    <p:oleObj name="Equation" r:id="rId13" imgW="215806" imgH="571252" progId="Equation.3">
                      <p:embed/>
                      <p:pic>
                        <p:nvPicPr>
                          <p:cNvPr id="0" name="Picture 2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584"/>
                            <a:ext cx="213" cy="5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54"/>
              <p:cNvGraphicFramePr>
                <a:graphicFrameLocks noChangeAspect="1"/>
              </p:cNvGraphicFramePr>
              <p:nvPr/>
            </p:nvGraphicFramePr>
            <p:xfrm>
              <a:off x="4944" y="1536"/>
              <a:ext cx="213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49" name="公式" r:id="rId15" imgW="279360" imgH="749520" progId="Equation.3">
                      <p:embed/>
                    </p:oleObj>
                  </mc:Choice>
                  <mc:Fallback>
                    <p:oleObj name="公式" r:id="rId15" imgW="279360" imgH="749520" progId="Equation.3">
                      <p:embed/>
                      <p:pic>
                        <p:nvPicPr>
                          <p:cNvPr id="0" name="Picture 2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1536"/>
                            <a:ext cx="213" cy="5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" name="Text Box 55"/>
            <p:cNvSpPr txBox="1">
              <a:spLocks noChangeArrowheads="1"/>
            </p:cNvSpPr>
            <p:nvPr/>
          </p:nvSpPr>
          <p:spPr bwMode="auto">
            <a:xfrm>
              <a:off x="5280" y="196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</a:p>
          </p:txBody>
        </p:sp>
      </p:grpSp>
      <p:sp>
        <p:nvSpPr>
          <p:cNvPr id="66" name="Text Box 56"/>
          <p:cNvSpPr txBox="1">
            <a:spLocks noChangeArrowheads="1"/>
          </p:cNvSpPr>
          <p:nvPr/>
        </p:nvSpPr>
        <p:spPr bwMode="auto">
          <a:xfrm>
            <a:off x="4496187" y="3833103"/>
            <a:ext cx="44513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电容</a:t>
            </a:r>
            <a:r>
              <a:rPr lang="en-US" altLang="zh-CN" b="1" dirty="0"/>
              <a:t>C</a:t>
            </a:r>
            <a:r>
              <a:rPr lang="zh-CN" altLang="en-US" b="1" dirty="0"/>
              <a:t>上无电荷，</a:t>
            </a:r>
            <a:r>
              <a:rPr lang="en-US" altLang="zh-CN" b="1" dirty="0"/>
              <a:t>S</a:t>
            </a:r>
            <a:r>
              <a:rPr lang="zh-CN" altLang="en-US" b="1" dirty="0"/>
              <a:t>打在</a:t>
            </a:r>
            <a:r>
              <a:rPr lang="en-US" altLang="zh-CN" b="1" dirty="0"/>
              <a:t>a</a:t>
            </a:r>
            <a:r>
              <a:rPr lang="zh-CN" altLang="en-US" b="1" dirty="0"/>
              <a:t>时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    ——U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为电容充电－</a:t>
            </a:r>
            <a:r>
              <a:rPr lang="zh-CN" altLang="en-US" b="1" u="sng" dirty="0">
                <a:solidFill>
                  <a:srgbClr val="CC3300"/>
                </a:solidFill>
              </a:rPr>
              <a:t>零状态</a:t>
            </a:r>
            <a:r>
              <a:rPr lang="zh-CN" altLang="en-US" b="1" dirty="0"/>
              <a:t>响应</a:t>
            </a:r>
          </a:p>
        </p:txBody>
      </p:sp>
      <p:sp>
        <p:nvSpPr>
          <p:cNvPr id="67" name="AutoShape 57"/>
          <p:cNvSpPr>
            <a:spLocks noChangeArrowheads="1"/>
          </p:cNvSpPr>
          <p:nvPr/>
        </p:nvSpPr>
        <p:spPr bwMode="auto">
          <a:xfrm>
            <a:off x="4844328" y="6251775"/>
            <a:ext cx="1209675" cy="403225"/>
          </a:xfrm>
          <a:prstGeom prst="wedgeRoundRectCallout">
            <a:avLst>
              <a:gd name="adj1" fmla="val 54818"/>
              <a:gd name="adj2" fmla="val -110798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 b="1">
                <a:ea typeface="黑体" panose="02010609060101010101" pitchFamily="49" charset="-122"/>
              </a:rPr>
              <a:t>储能元件</a:t>
            </a:r>
          </a:p>
        </p:txBody>
      </p:sp>
      <p:grpSp>
        <p:nvGrpSpPr>
          <p:cNvPr id="68" name="Group 60"/>
          <p:cNvGrpSpPr>
            <a:grpSpLocks/>
          </p:cNvGrpSpPr>
          <p:nvPr/>
        </p:nvGrpSpPr>
        <p:grpSpPr bwMode="auto">
          <a:xfrm>
            <a:off x="1908108" y="3910891"/>
            <a:ext cx="442912" cy="322262"/>
            <a:chOff x="1331" y="3227"/>
            <a:chExt cx="279" cy="203"/>
          </a:xfrm>
        </p:grpSpPr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1356" y="3227"/>
              <a:ext cx="254" cy="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59"/>
            <p:cNvSpPr>
              <a:spLocks noChangeShapeType="1"/>
            </p:cNvSpPr>
            <p:nvPr/>
          </p:nvSpPr>
          <p:spPr bwMode="auto">
            <a:xfrm flipH="1">
              <a:off x="1331" y="3227"/>
              <a:ext cx="2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61"/>
          <p:cNvSpPr txBox="1">
            <a:spLocks noChangeArrowheads="1"/>
          </p:cNvSpPr>
          <p:nvPr/>
        </p:nvSpPr>
        <p:spPr bwMode="auto">
          <a:xfrm>
            <a:off x="4547214" y="5309048"/>
            <a:ext cx="44513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电容</a:t>
            </a:r>
            <a:r>
              <a:rPr lang="en-US" altLang="zh-CN" b="1" dirty="0"/>
              <a:t>C</a:t>
            </a:r>
            <a:r>
              <a:rPr lang="zh-CN" altLang="en-US" b="1" dirty="0"/>
              <a:t>上电压为</a:t>
            </a:r>
            <a:r>
              <a:rPr lang="en-US" altLang="zh-CN" b="1" dirty="0"/>
              <a:t>U</a:t>
            </a:r>
            <a:r>
              <a:rPr lang="en-US" altLang="zh-CN" b="1" baseline="-25000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S</a:t>
            </a:r>
            <a:r>
              <a:rPr lang="zh-CN" altLang="en-US" b="1" dirty="0"/>
              <a:t>打在</a:t>
            </a:r>
            <a:r>
              <a:rPr lang="en-US" altLang="zh-CN" b="1" dirty="0"/>
              <a:t>b</a:t>
            </a:r>
            <a:r>
              <a:rPr lang="zh-CN" altLang="en-US" b="1" dirty="0"/>
              <a:t>时：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    ——</a:t>
            </a:r>
            <a:r>
              <a:rPr lang="zh-CN" altLang="en-US" b="1" dirty="0"/>
              <a:t>电容放电－</a:t>
            </a:r>
            <a:r>
              <a:rPr lang="zh-CN" altLang="en-US" b="1" u="sng" dirty="0">
                <a:solidFill>
                  <a:srgbClr val="CC3300"/>
                </a:solidFill>
              </a:rPr>
              <a:t>零输入</a:t>
            </a:r>
            <a:r>
              <a:rPr lang="zh-CN" altLang="en-US" b="1" dirty="0"/>
              <a:t>响应</a:t>
            </a:r>
          </a:p>
        </p:txBody>
      </p:sp>
      <p:grpSp>
        <p:nvGrpSpPr>
          <p:cNvPr id="72" name="Group 65"/>
          <p:cNvGrpSpPr>
            <a:grpSpLocks/>
          </p:cNvGrpSpPr>
          <p:nvPr/>
        </p:nvGrpSpPr>
        <p:grpSpPr bwMode="auto">
          <a:xfrm>
            <a:off x="1947795" y="3869616"/>
            <a:ext cx="484188" cy="444500"/>
            <a:chOff x="1356" y="3201"/>
            <a:chExt cx="305" cy="280"/>
          </a:xfrm>
        </p:grpSpPr>
        <p:sp useBgFill="1"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1356" y="3201"/>
              <a:ext cx="305" cy="25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 flipH="1">
              <a:off x="1585" y="3227"/>
              <a:ext cx="76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AutoShape 66"/>
          <p:cNvSpPr>
            <a:spLocks noChangeArrowheads="1"/>
          </p:cNvSpPr>
          <p:nvPr/>
        </p:nvSpPr>
        <p:spPr bwMode="auto">
          <a:xfrm>
            <a:off x="4844329" y="4759750"/>
            <a:ext cx="1209675" cy="403225"/>
          </a:xfrm>
          <a:prstGeom prst="wedgeRoundRectCallout">
            <a:avLst>
              <a:gd name="adj1" fmla="val 49419"/>
              <a:gd name="adj2" fmla="val -100000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600" b="1">
                <a:ea typeface="黑体" panose="02010609060101010101" pitchFamily="49" charset="-122"/>
              </a:rPr>
              <a:t>外部激励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 autoUpdateAnimBg="0"/>
      <p:bldP spid="39" grpId="0"/>
      <p:bldP spid="40" grpId="0"/>
      <p:bldP spid="66" grpId="0"/>
      <p:bldP spid="67" grpId="0" animBg="1"/>
      <p:bldP spid="71" grpId="0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40" name="Group 12"/>
          <p:cNvGrpSpPr>
            <a:grpSpLocks/>
          </p:cNvGrpSpPr>
          <p:nvPr/>
        </p:nvGrpSpPr>
        <p:grpSpPr bwMode="auto">
          <a:xfrm>
            <a:off x="257225" y="1170800"/>
            <a:ext cx="3835400" cy="1828800"/>
            <a:chOff x="3072" y="1152"/>
            <a:chExt cx="2416" cy="1152"/>
          </a:xfrm>
        </p:grpSpPr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3408" y="139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 flipV="1">
              <a:off x="4128" y="139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560" y="1344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4848" y="13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5232" y="139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>
              <a:off x="5136" y="17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>
              <a:off x="5136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>
              <a:off x="5232" y="187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3408" y="2304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Line 23"/>
            <p:cNvSpPr>
              <a:spLocks noChangeShapeType="1"/>
            </p:cNvSpPr>
            <p:nvPr/>
          </p:nvSpPr>
          <p:spPr bwMode="auto">
            <a:xfrm>
              <a:off x="3408" y="139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4128" y="163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H="1">
              <a:off x="393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5232" y="13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5" name="Freeform 27"/>
            <p:cNvSpPr>
              <a:spLocks/>
            </p:cNvSpPr>
            <p:nvPr/>
          </p:nvSpPr>
          <p:spPr bwMode="auto">
            <a:xfrm>
              <a:off x="3954" y="1386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356" name="Object 28"/>
            <p:cNvGraphicFramePr>
              <a:graphicFrameLocks noChangeAspect="1"/>
            </p:cNvGraphicFramePr>
            <p:nvPr/>
          </p:nvGraphicFramePr>
          <p:xfrm>
            <a:off x="4608" y="11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3" name="Equation" r:id="rId3" imgW="164885" imgH="164885" progId="Equation.3">
                    <p:embed/>
                  </p:oleObj>
                </mc:Choice>
                <mc:Fallback>
                  <p:oleObj name="Equation" r:id="rId3" imgW="164885" imgH="164885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7" name="Object 29"/>
            <p:cNvGraphicFramePr>
              <a:graphicFrameLocks noChangeAspect="1"/>
            </p:cNvGraphicFramePr>
            <p:nvPr/>
          </p:nvGraphicFramePr>
          <p:xfrm>
            <a:off x="4001" y="1152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4" name="Equation" r:id="rId5" imgW="126725" imgH="177415" progId="Equation.3">
                    <p:embed/>
                  </p:oleObj>
                </mc:Choice>
                <mc:Fallback>
                  <p:oleObj name="Equation" r:id="rId5" imgW="126725" imgH="177415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1152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8" name="Object 30"/>
            <p:cNvGraphicFramePr>
              <a:graphicFrameLocks noChangeAspect="1"/>
            </p:cNvGraphicFramePr>
            <p:nvPr/>
          </p:nvGraphicFramePr>
          <p:xfrm>
            <a:off x="5280" y="1440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5" name="Equation" r:id="rId7" imgW="165028" imgH="228501" progId="Equation.3">
                    <p:embed/>
                  </p:oleObj>
                </mc:Choice>
                <mc:Fallback>
                  <p:oleObj name="Equation" r:id="rId7" imgW="165028" imgH="228501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440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9" name="Object 31"/>
            <p:cNvGraphicFramePr>
              <a:graphicFrameLocks noChangeAspect="1"/>
            </p:cNvGraphicFramePr>
            <p:nvPr/>
          </p:nvGraphicFramePr>
          <p:xfrm>
            <a:off x="3696" y="1248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6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48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0" name="Object 32"/>
            <p:cNvGraphicFramePr>
              <a:graphicFrameLocks noChangeAspect="1"/>
            </p:cNvGraphicFramePr>
            <p:nvPr/>
          </p:nvGraphicFramePr>
          <p:xfrm>
            <a:off x="4176" y="1536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7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536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1" name="Object 33"/>
            <p:cNvGraphicFramePr>
              <a:graphicFrameLocks noChangeAspect="1"/>
            </p:cNvGraphicFramePr>
            <p:nvPr/>
          </p:nvGraphicFramePr>
          <p:xfrm>
            <a:off x="3072" y="1584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8" name="Equation" r:id="rId13" imgW="215806" imgH="571252" progId="Equation.3">
                    <p:embed/>
                  </p:oleObj>
                </mc:Choice>
                <mc:Fallback>
                  <p:oleObj name="Equation" r:id="rId13" imgW="215806" imgH="571252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84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2" name="Object 34"/>
            <p:cNvGraphicFramePr>
              <a:graphicFrameLocks noChangeAspect="1"/>
            </p:cNvGraphicFramePr>
            <p:nvPr/>
          </p:nvGraphicFramePr>
          <p:xfrm>
            <a:off x="4944" y="1536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59" name="Equation" r:id="rId15" imgW="215806" imgH="571252" progId="Equation.3">
                    <p:embed/>
                  </p:oleObj>
                </mc:Choice>
                <mc:Fallback>
                  <p:oleObj name="Equation" r:id="rId15" imgW="215806" imgH="571252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536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200075" y="3105961"/>
            <a:ext cx="402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3.3.1  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RC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电路的零输入响应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1519801" y="3745722"/>
            <a:ext cx="1249363" cy="396875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黑体" panose="02010609060101010101" pitchFamily="49" charset="-122"/>
              </a:rPr>
              <a:t>放电过程</a:t>
            </a: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4922150" y="1049825"/>
            <a:ext cx="3924300" cy="1828800"/>
            <a:chOff x="2872" y="720"/>
            <a:chExt cx="2472" cy="1152"/>
          </a:xfrm>
        </p:grpSpPr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5040" y="10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4944" y="13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4944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 flipH="1">
              <a:off x="3840" y="1008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4704" y="10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984" y="10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26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120" y="134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040" y="14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3264" y="187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264" y="100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5040" y="110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4416" y="960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3786" y="936"/>
              <a:ext cx="246" cy="216"/>
            </a:xfrm>
            <a:custGeom>
              <a:avLst/>
              <a:gdLst>
                <a:gd name="T0" fmla="*/ 246 w 246"/>
                <a:gd name="T1" fmla="*/ 216 h 216"/>
                <a:gd name="T2" fmla="*/ 102 w 246"/>
                <a:gd name="T3" fmla="*/ 168 h 216"/>
                <a:gd name="T4" fmla="*/ 0 w 246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216">
                  <a:moveTo>
                    <a:pt x="246" y="216"/>
                  </a:moveTo>
                  <a:cubicBezTo>
                    <a:pt x="190" y="204"/>
                    <a:pt x="143" y="204"/>
                    <a:pt x="102" y="168"/>
                  </a:cubicBezTo>
                  <a:cubicBezTo>
                    <a:pt x="61" y="132"/>
                    <a:pt x="21" y="35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" name="Object 19"/>
            <p:cNvGraphicFramePr>
              <a:graphicFrameLocks noChangeAspect="1"/>
            </p:cNvGraphicFramePr>
            <p:nvPr/>
          </p:nvGraphicFramePr>
          <p:xfrm>
            <a:off x="4464" y="72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0" name="Equation" r:id="rId17" imgW="164885" imgH="164885" progId="Equation.3">
                    <p:embed/>
                  </p:oleObj>
                </mc:Choice>
                <mc:Fallback>
                  <p:oleObj name="Equation" r:id="rId17" imgW="164885" imgH="164885" progId="Equation.3">
                    <p:embed/>
                    <p:pic>
                      <p:nvPicPr>
                        <p:cNvPr id="10549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2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0"/>
            <p:cNvGraphicFramePr>
              <a:graphicFrameLocks noChangeAspect="1"/>
            </p:cNvGraphicFramePr>
            <p:nvPr/>
          </p:nvGraphicFramePr>
          <p:xfrm>
            <a:off x="4049" y="1056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1" name="Equation" r:id="rId18" imgW="126725" imgH="177415" progId="Equation.3">
                    <p:embed/>
                  </p:oleObj>
                </mc:Choice>
                <mc:Fallback>
                  <p:oleObj name="Equation" r:id="rId18" imgW="126725" imgH="177415" progId="Equation.3">
                    <p:embed/>
                    <p:pic>
                      <p:nvPicPr>
                        <p:cNvPr id="10549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056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1"/>
            <p:cNvGraphicFramePr>
              <a:graphicFrameLocks noChangeAspect="1"/>
            </p:cNvGraphicFramePr>
            <p:nvPr/>
          </p:nvGraphicFramePr>
          <p:xfrm>
            <a:off x="5136" y="1008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2"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10549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008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2"/>
            <p:cNvGraphicFramePr>
              <a:graphicFrameLocks noChangeAspect="1"/>
            </p:cNvGraphicFramePr>
            <p:nvPr/>
          </p:nvGraphicFramePr>
          <p:xfrm>
            <a:off x="2872" y="1200"/>
            <a:ext cx="27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3" name="Equation" r:id="rId21" imgW="228501" imgH="571252" progId="Equation.3">
                    <p:embed/>
                  </p:oleObj>
                </mc:Choice>
                <mc:Fallback>
                  <p:oleObj name="Equation" r:id="rId21" imgW="228501" imgH="571252" progId="Equation.3">
                    <p:embed/>
                    <p:pic>
                      <p:nvPicPr>
                        <p:cNvPr id="10549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1200"/>
                          <a:ext cx="276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3"/>
            <p:cNvGraphicFramePr>
              <a:graphicFrameLocks noChangeAspect="1"/>
            </p:cNvGraphicFramePr>
            <p:nvPr/>
          </p:nvGraphicFramePr>
          <p:xfrm>
            <a:off x="4752" y="1152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64" name="Equation" r:id="rId23" imgW="215806" imgH="571252" progId="Equation.3">
                    <p:embed/>
                  </p:oleObj>
                </mc:Choice>
                <mc:Fallback>
                  <p:oleObj name="Equation" r:id="rId23" imgW="215806" imgH="571252" progId="Equation.3">
                    <p:embed/>
                    <p:pic>
                      <p:nvPicPr>
                        <p:cNvPr id="105495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52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5182500" y="3101210"/>
            <a:ext cx="3695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3.3.3  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RC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电路的零状态响应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6352487" y="3697252"/>
            <a:ext cx="1249363" cy="396875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黑体" panose="02010609060101010101" pitchFamily="49" charset="-122"/>
              </a:rPr>
              <a:t>充电过程</a:t>
            </a:r>
          </a:p>
        </p:txBody>
      </p:sp>
      <p:graphicFrame>
        <p:nvGraphicFramePr>
          <p:cNvPr id="5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5641"/>
              </p:ext>
            </p:extLst>
          </p:nvPr>
        </p:nvGraphicFramePr>
        <p:xfrm>
          <a:off x="971163" y="4477838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5" name="Equation" r:id="rId24" imgW="812447" imgH="228501" progId="Equation.3">
                  <p:embed/>
                </p:oleObj>
              </mc:Choice>
              <mc:Fallback>
                <p:oleObj name="Equation" r:id="rId24" imgW="812447" imgH="228501" progId="Equation.3">
                  <p:embed/>
                  <p:pic>
                    <p:nvPicPr>
                      <p:cNvPr id="1003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163" y="4477838"/>
                        <a:ext cx="2438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190363" y="2044227"/>
            <a:ext cx="4995070" cy="608012"/>
            <a:chOff x="2190363" y="2044227"/>
            <a:chExt cx="4995070" cy="608012"/>
          </a:xfrm>
        </p:grpSpPr>
        <p:cxnSp>
          <p:nvCxnSpPr>
            <p:cNvPr id="56" name="AutoShape 37"/>
            <p:cNvCxnSpPr>
              <a:cxnSpLocks noChangeShapeType="1"/>
            </p:cNvCxnSpPr>
            <p:nvPr/>
          </p:nvCxnSpPr>
          <p:spPr bwMode="auto">
            <a:xfrm>
              <a:off x="2190363" y="2044227"/>
              <a:ext cx="687388" cy="608012"/>
            </a:xfrm>
            <a:prstGeom prst="curvedConnector3">
              <a:avLst>
                <a:gd name="adj1" fmla="val 12700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37"/>
            <p:cNvCxnSpPr>
              <a:cxnSpLocks noChangeShapeType="1"/>
            </p:cNvCxnSpPr>
            <p:nvPr/>
          </p:nvCxnSpPr>
          <p:spPr bwMode="auto">
            <a:xfrm>
              <a:off x="6498045" y="2044227"/>
              <a:ext cx="687388" cy="608012"/>
            </a:xfrm>
            <a:prstGeom prst="curvedConnector3">
              <a:avLst>
                <a:gd name="adj1" fmla="val 13928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63295"/>
              </p:ext>
            </p:extLst>
          </p:nvPr>
        </p:nvGraphicFramePr>
        <p:xfrm>
          <a:off x="6087375" y="4433806"/>
          <a:ext cx="20097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6" name="Equation" r:id="rId26" imgW="914400" imgH="228600" progId="Equation.3">
                  <p:embed/>
                </p:oleObj>
              </mc:Choice>
              <mc:Fallback>
                <p:oleObj name="Equation" r:id="rId26" imgW="914400" imgH="228600" progId="Equation.3">
                  <p:embed/>
                  <p:pic>
                    <p:nvPicPr>
                      <p:cNvPr id="1065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375" y="4433806"/>
                        <a:ext cx="20097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444681"/>
              </p:ext>
            </p:extLst>
          </p:nvPr>
        </p:nvGraphicFramePr>
        <p:xfrm>
          <a:off x="5741300" y="5119187"/>
          <a:ext cx="2333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7" name="Equation" r:id="rId28" imgW="1218671" imgH="406224" progId="Equation.3">
                  <p:embed/>
                </p:oleObj>
              </mc:Choice>
              <mc:Fallback>
                <p:oleObj name="Equation" r:id="rId28" imgW="1218671" imgH="406224" progId="Equation.3">
                  <p:embed/>
                  <p:pic>
                    <p:nvPicPr>
                      <p:cNvPr id="1065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300" y="5119187"/>
                        <a:ext cx="23336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Group 48"/>
          <p:cNvGrpSpPr>
            <a:grpSpLocks noChangeAspect="1"/>
          </p:cNvGrpSpPr>
          <p:nvPr/>
        </p:nvGrpSpPr>
        <p:grpSpPr bwMode="auto">
          <a:xfrm>
            <a:off x="1008112" y="5120775"/>
            <a:ext cx="2406650" cy="808037"/>
            <a:chOff x="1700" y="753"/>
            <a:chExt cx="1516" cy="509"/>
          </a:xfrm>
        </p:grpSpPr>
        <p:sp>
          <p:nvSpPr>
            <p:cNvPr id="66" name="AutoShape 49"/>
            <p:cNvSpPr>
              <a:spLocks noChangeAspect="1" noChangeArrowheads="1" noTextEdit="1"/>
            </p:cNvSpPr>
            <p:nvPr/>
          </p:nvSpPr>
          <p:spPr bwMode="auto">
            <a:xfrm>
              <a:off x="1700" y="753"/>
              <a:ext cx="1516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 flipV="1">
              <a:off x="2028" y="1014"/>
              <a:ext cx="417" cy="1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3073" y="897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145" y="1039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2070" y="777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2910" y="875"/>
              <a:ext cx="10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dirty="0">
                  <a:solidFill>
                    <a:srgbClr val="000000"/>
                  </a:solidFill>
                  <a:latin typeface="Symbol" panose="05050102010706020507" pitchFamily="18" charset="2"/>
                  <a:ea typeface="微软雅黑" panose="020B0503020204020204" pitchFamily="34" charset="-122"/>
                </a:rPr>
                <a:t>=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2486" y="875"/>
              <a:ext cx="10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dirty="0">
                  <a:solidFill>
                    <a:srgbClr val="000000"/>
                  </a:solidFill>
                  <a:latin typeface="Symbol" panose="05050102010706020507" pitchFamily="18" charset="2"/>
                  <a:ea typeface="微软雅黑" panose="020B0503020204020204" pitchFamily="34" charset="-122"/>
                </a:rPr>
                <a:t>+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56"/>
            <p:cNvSpPr>
              <a:spLocks noChangeArrowheads="1"/>
            </p:cNvSpPr>
            <p:nvPr/>
          </p:nvSpPr>
          <p:spPr bwMode="auto">
            <a:xfrm>
              <a:off x="2751" y="1012"/>
              <a:ext cx="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57"/>
            <p:cNvSpPr>
              <a:spLocks noChangeArrowheads="1"/>
            </p:cNvSpPr>
            <p:nvPr/>
          </p:nvSpPr>
          <p:spPr bwMode="auto">
            <a:xfrm>
              <a:off x="2323" y="891"/>
              <a:ext cx="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C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643" y="897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59"/>
            <p:cNvSpPr>
              <a:spLocks noChangeArrowheads="1"/>
            </p:cNvSpPr>
            <p:nvPr/>
          </p:nvSpPr>
          <p:spPr bwMode="auto">
            <a:xfrm>
              <a:off x="2289" y="1039"/>
              <a:ext cx="5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2214" y="777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61"/>
            <p:cNvSpPr>
              <a:spLocks noChangeArrowheads="1"/>
            </p:cNvSpPr>
            <p:nvPr/>
          </p:nvSpPr>
          <p:spPr bwMode="auto">
            <a:xfrm>
              <a:off x="1740" y="897"/>
              <a:ext cx="24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3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RC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4457700" y="1583225"/>
            <a:ext cx="0" cy="504977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298701"/>
              </p:ext>
            </p:extLst>
          </p:nvPr>
        </p:nvGraphicFramePr>
        <p:xfrm>
          <a:off x="1109663" y="5964238"/>
          <a:ext cx="18970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8" name="Equation" r:id="rId30" imgW="825480" imgH="342720" progId="Equation.DSMT4">
                  <p:embed/>
                </p:oleObj>
              </mc:Choice>
              <mc:Fallback>
                <p:oleObj name="Equation" r:id="rId30" imgW="8254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09663" y="5964238"/>
                        <a:ext cx="1897062" cy="78898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503694"/>
              </p:ext>
            </p:extLst>
          </p:nvPr>
        </p:nvGraphicFramePr>
        <p:xfrm>
          <a:off x="5657850" y="5929313"/>
          <a:ext cx="24463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69" name="Equation" r:id="rId32" imgW="1104840" imgH="342720" progId="Equation.DSMT4">
                  <p:embed/>
                </p:oleObj>
              </mc:Choice>
              <mc:Fallback>
                <p:oleObj name="Equation" r:id="rId32" imgW="11048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657850" y="5929313"/>
                        <a:ext cx="2446338" cy="7588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3701411" y="5564726"/>
            <a:ext cx="1481830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</a:rPr>
              <a:t>令</a:t>
            </a:r>
            <a:r>
              <a:rPr kumimoji="1" lang="en-US" altLang="zh-CN" sz="2800" i="1" dirty="0">
                <a:solidFill>
                  <a:schemeClr val="tx1"/>
                </a:solidFill>
              </a:rPr>
              <a:t>τ</a:t>
            </a:r>
            <a:r>
              <a:rPr kumimoji="1" lang="en-US" altLang="zh-CN" sz="2800" dirty="0">
                <a:solidFill>
                  <a:schemeClr val="tx1"/>
                </a:solidFill>
              </a:rPr>
              <a:t> =</a:t>
            </a:r>
            <a:r>
              <a:rPr kumimoji="1" lang="en-US" altLang="zh-CN" sz="2800" i="1" dirty="0">
                <a:solidFill>
                  <a:schemeClr val="tx1"/>
                </a:solidFill>
              </a:rPr>
              <a:t>RC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83000" y="5928813"/>
            <a:ext cx="6846858" cy="802187"/>
            <a:chOff x="1183000" y="5928813"/>
            <a:chExt cx="6846858" cy="802187"/>
          </a:xfrm>
        </p:grpSpPr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8354544"/>
                </p:ext>
              </p:extLst>
            </p:nvPr>
          </p:nvGraphicFramePr>
          <p:xfrm>
            <a:off x="1183000" y="5928813"/>
            <a:ext cx="1720587" cy="80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70" name="Equation" r:id="rId34" imgW="736560" imgH="342720" progId="Equation.DSMT4">
                    <p:embed/>
                  </p:oleObj>
                </mc:Choice>
                <mc:Fallback>
                  <p:oleObj name="Equation" r:id="rId34" imgW="736560" imgH="34272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183000" y="5928813"/>
                          <a:ext cx="1720587" cy="802187"/>
                        </a:xfrm>
                        <a:prstGeom prst="rect">
                          <a:avLst/>
                        </a:prstGeom>
                        <a:solidFill>
                          <a:srgbClr val="FFFFDD"/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9448177"/>
                </p:ext>
              </p:extLst>
            </p:nvPr>
          </p:nvGraphicFramePr>
          <p:xfrm>
            <a:off x="5691187" y="5935452"/>
            <a:ext cx="2338671" cy="788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71" name="Equation" r:id="rId36" imgW="1015920" imgH="342720" progId="Equation.DSMT4">
                    <p:embed/>
                  </p:oleObj>
                </mc:Choice>
                <mc:Fallback>
                  <p:oleObj name="Equation" r:id="rId36" imgW="1015920" imgH="34272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691187" y="5935452"/>
                          <a:ext cx="2338671" cy="788909"/>
                        </a:xfrm>
                        <a:prstGeom prst="rect">
                          <a:avLst/>
                        </a:prstGeom>
                        <a:solidFill>
                          <a:srgbClr val="FFFFDD"/>
                        </a:solidFill>
                        <a:ln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3881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5" grpId="0" animBg="1"/>
      <p:bldP spid="54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40" name="Group 12"/>
          <p:cNvGrpSpPr>
            <a:grpSpLocks/>
          </p:cNvGrpSpPr>
          <p:nvPr/>
        </p:nvGrpSpPr>
        <p:grpSpPr bwMode="auto">
          <a:xfrm>
            <a:off x="257225" y="1170800"/>
            <a:ext cx="3835400" cy="1828800"/>
            <a:chOff x="3072" y="1152"/>
            <a:chExt cx="2416" cy="1152"/>
          </a:xfrm>
        </p:grpSpPr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3264" y="16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3408" y="139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 flipV="1">
              <a:off x="4128" y="139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560" y="1344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4848" y="139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5232" y="139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Line 19"/>
            <p:cNvSpPr>
              <a:spLocks noChangeShapeType="1"/>
            </p:cNvSpPr>
            <p:nvPr/>
          </p:nvSpPr>
          <p:spPr bwMode="auto">
            <a:xfrm>
              <a:off x="5136" y="177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>
              <a:off x="5136" y="18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>
              <a:off x="5232" y="187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3408" y="2304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Line 23"/>
            <p:cNvSpPr>
              <a:spLocks noChangeShapeType="1"/>
            </p:cNvSpPr>
            <p:nvPr/>
          </p:nvSpPr>
          <p:spPr bwMode="auto">
            <a:xfrm>
              <a:off x="3408" y="139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4128" y="1632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H="1">
              <a:off x="3936" y="139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5232" y="13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5" name="Freeform 27"/>
            <p:cNvSpPr>
              <a:spLocks/>
            </p:cNvSpPr>
            <p:nvPr/>
          </p:nvSpPr>
          <p:spPr bwMode="auto">
            <a:xfrm>
              <a:off x="3954" y="1386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356" name="Object 28"/>
            <p:cNvGraphicFramePr>
              <a:graphicFrameLocks noChangeAspect="1"/>
            </p:cNvGraphicFramePr>
            <p:nvPr/>
          </p:nvGraphicFramePr>
          <p:xfrm>
            <a:off x="4608" y="115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3" name="Equation" r:id="rId3" imgW="164885" imgH="164885" progId="Equation.3">
                    <p:embed/>
                  </p:oleObj>
                </mc:Choice>
                <mc:Fallback>
                  <p:oleObj name="Equation" r:id="rId3" imgW="164885" imgH="164885" progId="Equation.3">
                    <p:embed/>
                    <p:pic>
                      <p:nvPicPr>
                        <p:cNvPr id="9935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5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7" name="Object 29"/>
            <p:cNvGraphicFramePr>
              <a:graphicFrameLocks noChangeAspect="1"/>
            </p:cNvGraphicFramePr>
            <p:nvPr/>
          </p:nvGraphicFramePr>
          <p:xfrm>
            <a:off x="4001" y="1152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4" name="Equation" r:id="rId5" imgW="126725" imgH="177415" progId="Equation.3">
                    <p:embed/>
                  </p:oleObj>
                </mc:Choice>
                <mc:Fallback>
                  <p:oleObj name="Equation" r:id="rId5" imgW="126725" imgH="177415" progId="Equation.3">
                    <p:embed/>
                    <p:pic>
                      <p:nvPicPr>
                        <p:cNvPr id="9935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1" y="1152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8" name="Object 30"/>
            <p:cNvGraphicFramePr>
              <a:graphicFrameLocks noChangeAspect="1"/>
            </p:cNvGraphicFramePr>
            <p:nvPr/>
          </p:nvGraphicFramePr>
          <p:xfrm>
            <a:off x="5280" y="1440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5" name="Equation" r:id="rId7" imgW="165028" imgH="228501" progId="Equation.3">
                    <p:embed/>
                  </p:oleObj>
                </mc:Choice>
                <mc:Fallback>
                  <p:oleObj name="Equation" r:id="rId7" imgW="165028" imgH="228501" progId="Equation.3">
                    <p:embed/>
                    <p:pic>
                      <p:nvPicPr>
                        <p:cNvPr id="9935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440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59" name="Object 31"/>
            <p:cNvGraphicFramePr>
              <a:graphicFrameLocks noChangeAspect="1"/>
            </p:cNvGraphicFramePr>
            <p:nvPr/>
          </p:nvGraphicFramePr>
          <p:xfrm>
            <a:off x="3696" y="1248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6" name="Equation" r:id="rId9" imgW="126835" imgH="139518" progId="Equation.3">
                    <p:embed/>
                  </p:oleObj>
                </mc:Choice>
                <mc:Fallback>
                  <p:oleObj name="Equation" r:id="rId9" imgW="126835" imgH="139518" progId="Equation.3">
                    <p:embed/>
                    <p:pic>
                      <p:nvPicPr>
                        <p:cNvPr id="9935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48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0" name="Object 32"/>
            <p:cNvGraphicFramePr>
              <a:graphicFrameLocks noChangeAspect="1"/>
            </p:cNvGraphicFramePr>
            <p:nvPr/>
          </p:nvGraphicFramePr>
          <p:xfrm>
            <a:off x="4176" y="1536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7" name="Equation" r:id="rId11" imgW="126725" imgH="177415" progId="Equation.3">
                    <p:embed/>
                  </p:oleObj>
                </mc:Choice>
                <mc:Fallback>
                  <p:oleObj name="Equation" r:id="rId11" imgW="126725" imgH="177415" progId="Equation.3">
                    <p:embed/>
                    <p:pic>
                      <p:nvPicPr>
                        <p:cNvPr id="9936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536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1" name="Object 33"/>
            <p:cNvGraphicFramePr>
              <a:graphicFrameLocks noChangeAspect="1"/>
            </p:cNvGraphicFramePr>
            <p:nvPr/>
          </p:nvGraphicFramePr>
          <p:xfrm>
            <a:off x="3072" y="1584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8" name="Equation" r:id="rId13" imgW="215806" imgH="571252" progId="Equation.3">
                    <p:embed/>
                  </p:oleObj>
                </mc:Choice>
                <mc:Fallback>
                  <p:oleObj name="Equation" r:id="rId13" imgW="215806" imgH="571252" progId="Equation.3">
                    <p:embed/>
                    <p:pic>
                      <p:nvPicPr>
                        <p:cNvPr id="9936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84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2" name="Object 34"/>
            <p:cNvGraphicFramePr>
              <a:graphicFrameLocks noChangeAspect="1"/>
            </p:cNvGraphicFramePr>
            <p:nvPr/>
          </p:nvGraphicFramePr>
          <p:xfrm>
            <a:off x="4944" y="1536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9" name="Equation" r:id="rId15" imgW="215806" imgH="571252" progId="Equation.3">
                    <p:embed/>
                  </p:oleObj>
                </mc:Choice>
                <mc:Fallback>
                  <p:oleObj name="Equation" r:id="rId15" imgW="215806" imgH="571252" progId="Equation.3">
                    <p:embed/>
                    <p:pic>
                      <p:nvPicPr>
                        <p:cNvPr id="9936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536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200075" y="3105961"/>
            <a:ext cx="402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3.3.1  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RC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电路的零输入响应</a:t>
            </a: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4922150" y="1049825"/>
            <a:ext cx="3924300" cy="1828800"/>
            <a:chOff x="2872" y="720"/>
            <a:chExt cx="2472" cy="1152"/>
          </a:xfrm>
        </p:grpSpPr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5040" y="100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4944" y="13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4944" y="14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 flipH="1">
              <a:off x="3840" y="1008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4704" y="100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984" y="100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26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120" y="134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040" y="14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3264" y="187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264" y="100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5040" y="110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4416" y="960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3786" y="936"/>
              <a:ext cx="246" cy="216"/>
            </a:xfrm>
            <a:custGeom>
              <a:avLst/>
              <a:gdLst>
                <a:gd name="T0" fmla="*/ 246 w 246"/>
                <a:gd name="T1" fmla="*/ 216 h 216"/>
                <a:gd name="T2" fmla="*/ 102 w 246"/>
                <a:gd name="T3" fmla="*/ 168 h 216"/>
                <a:gd name="T4" fmla="*/ 0 w 246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216">
                  <a:moveTo>
                    <a:pt x="246" y="216"/>
                  </a:moveTo>
                  <a:cubicBezTo>
                    <a:pt x="190" y="204"/>
                    <a:pt x="143" y="204"/>
                    <a:pt x="102" y="168"/>
                  </a:cubicBezTo>
                  <a:cubicBezTo>
                    <a:pt x="61" y="132"/>
                    <a:pt x="21" y="35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" name="Object 19"/>
            <p:cNvGraphicFramePr>
              <a:graphicFrameLocks noChangeAspect="1"/>
            </p:cNvGraphicFramePr>
            <p:nvPr/>
          </p:nvGraphicFramePr>
          <p:xfrm>
            <a:off x="4464" y="72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60" name="Equation" r:id="rId17" imgW="164885" imgH="164885" progId="Equation.3">
                    <p:embed/>
                  </p:oleObj>
                </mc:Choice>
                <mc:Fallback>
                  <p:oleObj name="Equation" r:id="rId17" imgW="164885" imgH="164885" progId="Equation.3">
                    <p:embed/>
                    <p:pic>
                      <p:nvPicPr>
                        <p:cNvPr id="4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72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20"/>
            <p:cNvGraphicFramePr>
              <a:graphicFrameLocks noChangeAspect="1"/>
            </p:cNvGraphicFramePr>
            <p:nvPr/>
          </p:nvGraphicFramePr>
          <p:xfrm>
            <a:off x="4049" y="1056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61" name="Equation" r:id="rId18" imgW="126725" imgH="177415" progId="Equation.3">
                    <p:embed/>
                  </p:oleObj>
                </mc:Choice>
                <mc:Fallback>
                  <p:oleObj name="Equation" r:id="rId18" imgW="126725" imgH="177415" progId="Equation.3">
                    <p:embed/>
                    <p:pic>
                      <p:nvPicPr>
                        <p:cNvPr id="49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056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1"/>
            <p:cNvGraphicFramePr>
              <a:graphicFrameLocks noChangeAspect="1"/>
            </p:cNvGraphicFramePr>
            <p:nvPr/>
          </p:nvGraphicFramePr>
          <p:xfrm>
            <a:off x="5136" y="1008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62"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5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008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22"/>
            <p:cNvGraphicFramePr>
              <a:graphicFrameLocks noChangeAspect="1"/>
            </p:cNvGraphicFramePr>
            <p:nvPr/>
          </p:nvGraphicFramePr>
          <p:xfrm>
            <a:off x="2872" y="1200"/>
            <a:ext cx="27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63" name="Equation" r:id="rId21" imgW="228501" imgH="571252" progId="Equation.3">
                    <p:embed/>
                  </p:oleObj>
                </mc:Choice>
                <mc:Fallback>
                  <p:oleObj name="Equation" r:id="rId21" imgW="228501" imgH="571252" progId="Equation.3">
                    <p:embed/>
                    <p:pic>
                      <p:nvPicPr>
                        <p:cNvPr id="5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1200"/>
                          <a:ext cx="276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23"/>
            <p:cNvGraphicFramePr>
              <a:graphicFrameLocks noChangeAspect="1"/>
            </p:cNvGraphicFramePr>
            <p:nvPr/>
          </p:nvGraphicFramePr>
          <p:xfrm>
            <a:off x="4752" y="1152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64" name="Equation" r:id="rId23" imgW="215806" imgH="571252" progId="Equation.3">
                    <p:embed/>
                  </p:oleObj>
                </mc:Choice>
                <mc:Fallback>
                  <p:oleObj name="Equation" r:id="rId23" imgW="215806" imgH="571252" progId="Equation.3">
                    <p:embed/>
                    <p:pic>
                      <p:nvPicPr>
                        <p:cNvPr id="5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52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5182500" y="3101210"/>
            <a:ext cx="3695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3.3.3  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RC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电路的零状态响应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90363" y="2044227"/>
            <a:ext cx="4995070" cy="608012"/>
            <a:chOff x="2190363" y="2044227"/>
            <a:chExt cx="4995070" cy="608012"/>
          </a:xfrm>
        </p:grpSpPr>
        <p:cxnSp>
          <p:nvCxnSpPr>
            <p:cNvPr id="56" name="AutoShape 37"/>
            <p:cNvCxnSpPr>
              <a:cxnSpLocks noChangeShapeType="1"/>
            </p:cNvCxnSpPr>
            <p:nvPr/>
          </p:nvCxnSpPr>
          <p:spPr bwMode="auto">
            <a:xfrm>
              <a:off x="2190363" y="2044227"/>
              <a:ext cx="687388" cy="608012"/>
            </a:xfrm>
            <a:prstGeom prst="curvedConnector3">
              <a:avLst>
                <a:gd name="adj1" fmla="val 12700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37"/>
            <p:cNvCxnSpPr>
              <a:cxnSpLocks noChangeShapeType="1"/>
            </p:cNvCxnSpPr>
            <p:nvPr/>
          </p:nvCxnSpPr>
          <p:spPr bwMode="auto">
            <a:xfrm>
              <a:off x="6498045" y="2044227"/>
              <a:ext cx="687388" cy="608012"/>
            </a:xfrm>
            <a:prstGeom prst="curvedConnector3">
              <a:avLst>
                <a:gd name="adj1" fmla="val 13928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80" name="Object 39"/>
          <p:cNvGraphicFramePr>
            <a:graphicFrameLocks noChangeAspect="1"/>
          </p:cNvGraphicFramePr>
          <p:nvPr/>
        </p:nvGraphicFramePr>
        <p:xfrm>
          <a:off x="1008112" y="5946694"/>
          <a:ext cx="2432050" cy="68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5" name="公式" r:id="rId24" imgW="825480" imgH="355320" progId="Equation.3">
                  <p:embed/>
                </p:oleObj>
              </mc:Choice>
              <mc:Fallback>
                <p:oleObj name="公式" r:id="rId24" imgW="825480" imgH="355320" progId="Equation.3">
                  <p:embed/>
                  <p:pic>
                    <p:nvPicPr>
                      <p:cNvPr id="8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112" y="5946694"/>
                        <a:ext cx="2432050" cy="686301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38"/>
          <p:cNvGraphicFramePr>
            <a:graphicFrameLocks noChangeAspect="1"/>
          </p:cNvGraphicFramePr>
          <p:nvPr/>
        </p:nvGraphicFramePr>
        <p:xfrm>
          <a:off x="5353949" y="5928812"/>
          <a:ext cx="3108325" cy="671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6" name="公式" r:id="rId26" imgW="1143000" imgH="355320" progId="Equation.3">
                  <p:embed/>
                </p:oleObj>
              </mc:Choice>
              <mc:Fallback>
                <p:oleObj name="公式" r:id="rId26" imgW="1143000" imgH="355320" progId="Equation.3">
                  <p:embed/>
                  <p:pic>
                    <p:nvPicPr>
                      <p:cNvPr id="81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949" y="5928812"/>
                        <a:ext cx="3108325" cy="671264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4457700" y="1583225"/>
            <a:ext cx="0" cy="504977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370968"/>
              </p:ext>
            </p:extLst>
          </p:nvPr>
        </p:nvGraphicFramePr>
        <p:xfrm>
          <a:off x="583949" y="4548655"/>
          <a:ext cx="3438475" cy="86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7" name="公式" r:id="rId28" imgW="1663560" imgH="507960" progId="Equation.3">
                  <p:embed/>
                </p:oleObj>
              </mc:Choice>
              <mc:Fallback>
                <p:oleObj name="公式" r:id="rId28" imgW="1663560" imgH="507960" progId="Equation.3">
                  <p:embed/>
                  <p:pic>
                    <p:nvPicPr>
                      <p:cNvPr id="1003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49" y="4548655"/>
                        <a:ext cx="3438475" cy="86881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43198"/>
              </p:ext>
            </p:extLst>
          </p:nvPr>
        </p:nvGraphicFramePr>
        <p:xfrm>
          <a:off x="5229175" y="4548655"/>
          <a:ext cx="3328838" cy="82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8" name="公式" r:id="rId30" imgW="1574640" imgH="444240" progId="Equation.3">
                  <p:embed/>
                </p:oleObj>
              </mc:Choice>
              <mc:Fallback>
                <p:oleObj name="公式" r:id="rId30" imgW="1574640" imgH="444240" progId="Equation.3">
                  <p:embed/>
                  <p:pic>
                    <p:nvPicPr>
                      <p:cNvPr id="10653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175" y="4548655"/>
                        <a:ext cx="3328838" cy="828799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418517"/>
              </p:ext>
            </p:extLst>
          </p:nvPr>
        </p:nvGraphicFramePr>
        <p:xfrm>
          <a:off x="1201738" y="5978525"/>
          <a:ext cx="20653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69" name="Equation" r:id="rId32" imgW="1206360" imgH="355320" progId="Equation.DSMT4">
                  <p:embed/>
                </p:oleObj>
              </mc:Choice>
              <mc:Fallback>
                <p:oleObj name="Equation" r:id="rId32" imgW="1206360" imgH="355320" progId="Equation.DSMT4">
                  <p:embed/>
                  <p:pic>
                    <p:nvPicPr>
                      <p:cNvPr id="10142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5978525"/>
                        <a:ext cx="2065337" cy="6223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42546"/>
              </p:ext>
            </p:extLst>
          </p:nvPr>
        </p:nvGraphicFramePr>
        <p:xfrm>
          <a:off x="5643563" y="5819775"/>
          <a:ext cx="24653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0" name="Equation" r:id="rId34" imgW="1130040" imgH="355320" progId="Equation.DSMT4">
                  <p:embed/>
                </p:oleObj>
              </mc:Choice>
              <mc:Fallback>
                <p:oleObj name="Equation" r:id="rId34" imgW="1130040" imgH="355320" progId="Equation.DSMT4">
                  <p:embed/>
                  <p:pic>
                    <p:nvPicPr>
                      <p:cNvPr id="8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819775"/>
                        <a:ext cx="2465387" cy="7905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00075" y="1049825"/>
            <a:ext cx="8732138" cy="2061067"/>
            <a:chOff x="200075" y="1049825"/>
            <a:chExt cx="8732138" cy="2061067"/>
          </a:xfrm>
        </p:grpSpPr>
        <p:sp useBgFill="1">
          <p:nvSpPr>
            <p:cNvPr id="2" name="矩形 1"/>
            <p:cNvSpPr/>
            <p:nvPr/>
          </p:nvSpPr>
          <p:spPr>
            <a:xfrm>
              <a:off x="200075" y="1049825"/>
              <a:ext cx="4022725" cy="2051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86" name="矩形 85"/>
            <p:cNvSpPr/>
            <p:nvPr/>
          </p:nvSpPr>
          <p:spPr>
            <a:xfrm>
              <a:off x="4909488" y="1059507"/>
              <a:ext cx="4022725" cy="2051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Freeform 30"/>
          <p:cNvSpPr>
            <a:spLocks/>
          </p:cNvSpPr>
          <p:nvPr/>
        </p:nvSpPr>
        <p:spPr bwMode="auto">
          <a:xfrm flipV="1">
            <a:off x="1494905" y="307676"/>
            <a:ext cx="1695601" cy="1347024"/>
          </a:xfrm>
          <a:custGeom>
            <a:avLst/>
            <a:gdLst>
              <a:gd name="T0" fmla="*/ 0 w 1008"/>
              <a:gd name="T1" fmla="*/ 576 h 576"/>
              <a:gd name="T2" fmla="*/ 288 w 1008"/>
              <a:gd name="T3" fmla="*/ 192 h 576"/>
              <a:gd name="T4" fmla="*/ 1008 w 100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Freeform 31"/>
          <p:cNvSpPr>
            <a:spLocks/>
          </p:cNvSpPr>
          <p:nvPr/>
        </p:nvSpPr>
        <p:spPr bwMode="auto">
          <a:xfrm>
            <a:off x="1466331" y="1765796"/>
            <a:ext cx="1567180" cy="977679"/>
          </a:xfrm>
          <a:custGeom>
            <a:avLst/>
            <a:gdLst>
              <a:gd name="T0" fmla="*/ 0 w 1008"/>
              <a:gd name="T1" fmla="*/ 576 h 576"/>
              <a:gd name="T2" fmla="*/ 288 w 1008"/>
              <a:gd name="T3" fmla="*/ 192 h 576"/>
              <a:gd name="T4" fmla="*/ 1008 w 100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Freeform 32"/>
          <p:cNvSpPr>
            <a:spLocks/>
          </p:cNvSpPr>
          <p:nvPr/>
        </p:nvSpPr>
        <p:spPr bwMode="auto">
          <a:xfrm>
            <a:off x="1490142" y="1775675"/>
            <a:ext cx="1695601" cy="1347024"/>
          </a:xfrm>
          <a:custGeom>
            <a:avLst/>
            <a:gdLst>
              <a:gd name="T0" fmla="*/ 0 w 1008"/>
              <a:gd name="T1" fmla="*/ 576 h 576"/>
              <a:gd name="T2" fmla="*/ 288 w 1008"/>
              <a:gd name="T3" fmla="*/ 192 h 576"/>
              <a:gd name="T4" fmla="*/ 1008 w 1008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57150" cap="flat" cmpd="sng">
            <a:solidFill>
              <a:srgbClr val="0066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0" name="Group 33"/>
          <p:cNvGrpSpPr>
            <a:grpSpLocks/>
          </p:cNvGrpSpPr>
          <p:nvPr/>
        </p:nvGrpSpPr>
        <p:grpSpPr bwMode="auto">
          <a:xfrm>
            <a:off x="1809972" y="23273"/>
            <a:ext cx="707407" cy="852753"/>
            <a:chOff x="3838" y="1239"/>
            <a:chExt cx="650" cy="628"/>
          </a:xfrm>
        </p:grpSpPr>
        <p:graphicFrame>
          <p:nvGraphicFramePr>
            <p:cNvPr id="9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974177"/>
                </p:ext>
              </p:extLst>
            </p:nvPr>
          </p:nvGraphicFramePr>
          <p:xfrm>
            <a:off x="4086" y="1239"/>
            <a:ext cx="402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71" name="公式" r:id="rId36" imgW="241200" imgH="292320" progId="Equation.3">
                    <p:embed/>
                  </p:oleObj>
                </mc:Choice>
                <mc:Fallback>
                  <p:oleObj name="公式" r:id="rId36" imgW="241200" imgH="292320" progId="Equation.3">
                    <p:embed/>
                    <p:pic>
                      <p:nvPicPr>
                        <p:cNvPr id="10141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" y="1239"/>
                          <a:ext cx="402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Line 35"/>
            <p:cNvSpPr>
              <a:spLocks noChangeShapeType="1"/>
            </p:cNvSpPr>
            <p:nvPr/>
          </p:nvSpPr>
          <p:spPr bwMode="auto">
            <a:xfrm flipH="1">
              <a:off x="3838" y="1627"/>
              <a:ext cx="24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3" name="Group 36"/>
          <p:cNvGrpSpPr>
            <a:grpSpLocks/>
          </p:cNvGrpSpPr>
          <p:nvPr/>
        </p:nvGrpSpPr>
        <p:grpSpPr bwMode="auto">
          <a:xfrm>
            <a:off x="1633018" y="2357338"/>
            <a:ext cx="711760" cy="657217"/>
            <a:chOff x="3790" y="2588"/>
            <a:chExt cx="654" cy="484"/>
          </a:xfrm>
        </p:grpSpPr>
        <p:graphicFrame>
          <p:nvGraphicFramePr>
            <p:cNvPr id="94" name="Object 37"/>
            <p:cNvGraphicFramePr>
              <a:graphicFrameLocks noChangeAspect="1"/>
            </p:cNvGraphicFramePr>
            <p:nvPr/>
          </p:nvGraphicFramePr>
          <p:xfrm>
            <a:off x="4126" y="2588"/>
            <a:ext cx="318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72" name="公式" r:id="rId38" imgW="190440" imgH="292320" progId="Equation.3">
                    <p:embed/>
                  </p:oleObj>
                </mc:Choice>
                <mc:Fallback>
                  <p:oleObj name="公式" r:id="rId38" imgW="190440" imgH="292320" progId="Equation.3">
                    <p:embed/>
                    <p:pic>
                      <p:nvPicPr>
                        <p:cNvPr id="10141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2588"/>
                          <a:ext cx="318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Line 38"/>
            <p:cNvSpPr>
              <a:spLocks noChangeShapeType="1"/>
            </p:cNvSpPr>
            <p:nvPr/>
          </p:nvSpPr>
          <p:spPr bwMode="auto">
            <a:xfrm flipH="1" flipV="1">
              <a:off x="3790" y="2588"/>
              <a:ext cx="336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" name="Group 39"/>
          <p:cNvGrpSpPr>
            <a:grpSpLocks/>
          </p:cNvGrpSpPr>
          <p:nvPr/>
        </p:nvGrpSpPr>
        <p:grpSpPr bwMode="auto">
          <a:xfrm>
            <a:off x="2391843" y="1890189"/>
            <a:ext cx="942484" cy="578460"/>
            <a:chOff x="4222" y="2262"/>
            <a:chExt cx="866" cy="426"/>
          </a:xfrm>
        </p:grpSpPr>
        <p:graphicFrame>
          <p:nvGraphicFramePr>
            <p:cNvPr id="97" name="Object 40"/>
            <p:cNvGraphicFramePr>
              <a:graphicFrameLocks noChangeAspect="1"/>
            </p:cNvGraphicFramePr>
            <p:nvPr/>
          </p:nvGraphicFramePr>
          <p:xfrm>
            <a:off x="4592" y="2262"/>
            <a:ext cx="496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73" name="公式" r:id="rId40" imgW="355680" imgH="304920" progId="Equation.3">
                    <p:embed/>
                  </p:oleObj>
                </mc:Choice>
                <mc:Fallback>
                  <p:oleObj name="公式" r:id="rId40" imgW="355680" imgH="304920" progId="Equation.3">
                    <p:embed/>
                    <p:pic>
                      <p:nvPicPr>
                        <p:cNvPr id="10141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2262"/>
                          <a:ext cx="496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Line 41"/>
            <p:cNvSpPr>
              <a:spLocks noChangeShapeType="1"/>
            </p:cNvSpPr>
            <p:nvPr/>
          </p:nvSpPr>
          <p:spPr bwMode="auto">
            <a:xfrm flipH="1" flipV="1">
              <a:off x="4222" y="2352"/>
              <a:ext cx="336" cy="14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" name="Group 42"/>
          <p:cNvGrpSpPr>
            <a:grpSpLocks/>
          </p:cNvGrpSpPr>
          <p:nvPr/>
        </p:nvGrpSpPr>
        <p:grpSpPr bwMode="auto">
          <a:xfrm>
            <a:off x="1156456" y="42056"/>
            <a:ext cx="2367094" cy="3150300"/>
            <a:chOff x="3393" y="864"/>
            <a:chExt cx="2175" cy="2320"/>
          </a:xfrm>
        </p:grpSpPr>
        <p:grpSp>
          <p:nvGrpSpPr>
            <p:cNvPr id="100" name="Group 43"/>
            <p:cNvGrpSpPr>
              <a:grpSpLocks/>
            </p:cNvGrpSpPr>
            <p:nvPr/>
          </p:nvGrpSpPr>
          <p:grpSpPr bwMode="auto">
            <a:xfrm>
              <a:off x="3646" y="864"/>
              <a:ext cx="1922" cy="2320"/>
              <a:chOff x="3600" y="864"/>
              <a:chExt cx="1922" cy="2320"/>
            </a:xfrm>
          </p:grpSpPr>
          <p:sp>
            <p:nvSpPr>
              <p:cNvPr id="102" name="Rectangle 44"/>
              <p:cNvSpPr>
                <a:spLocks noChangeArrowheads="1"/>
              </p:cNvSpPr>
              <p:nvPr/>
            </p:nvSpPr>
            <p:spPr bwMode="auto">
              <a:xfrm>
                <a:off x="5305" y="2080"/>
                <a:ext cx="217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Line 45"/>
              <p:cNvSpPr>
                <a:spLocks noChangeShapeType="1"/>
              </p:cNvSpPr>
              <p:nvPr/>
            </p:nvSpPr>
            <p:spPr bwMode="auto">
              <a:xfrm flipV="1">
                <a:off x="3619" y="2080"/>
                <a:ext cx="1878" cy="3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Line 46"/>
              <p:cNvSpPr>
                <a:spLocks noChangeShapeType="1"/>
              </p:cNvSpPr>
              <p:nvPr/>
            </p:nvSpPr>
            <p:spPr bwMode="auto">
              <a:xfrm flipV="1">
                <a:off x="3600" y="864"/>
                <a:ext cx="0" cy="232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" name="Text Box 47"/>
            <p:cNvSpPr txBox="1">
              <a:spLocks noChangeArrowheads="1"/>
            </p:cNvSpPr>
            <p:nvPr/>
          </p:nvSpPr>
          <p:spPr bwMode="auto">
            <a:xfrm>
              <a:off x="3393" y="19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05" name="Text Box 54"/>
          <p:cNvSpPr txBox="1">
            <a:spLocks noChangeArrowheads="1"/>
          </p:cNvSpPr>
          <p:nvPr/>
        </p:nvSpPr>
        <p:spPr bwMode="auto">
          <a:xfrm>
            <a:off x="700800" y="-38950"/>
            <a:ext cx="6431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3200" b="1" baseline="-25000" dirty="0">
                <a:solidFill>
                  <a:srgbClr val="FF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6" name="Text Box 55"/>
          <p:cNvSpPr txBox="1">
            <a:spLocks noChangeArrowheads="1"/>
          </p:cNvSpPr>
          <p:nvPr/>
        </p:nvSpPr>
        <p:spPr bwMode="auto">
          <a:xfrm>
            <a:off x="695604" y="2626855"/>
            <a:ext cx="935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-U</a:t>
            </a:r>
            <a:r>
              <a:rPr kumimoji="1" lang="en-US" altLang="zh-CN" sz="3200" b="1" baseline="-25000" dirty="0">
                <a:solidFill>
                  <a:srgbClr val="0066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7" name="Text Box 56"/>
          <p:cNvSpPr txBox="1">
            <a:spLocks noChangeArrowheads="1"/>
          </p:cNvSpPr>
          <p:nvPr/>
        </p:nvSpPr>
        <p:spPr bwMode="auto">
          <a:xfrm>
            <a:off x="929756" y="2207659"/>
            <a:ext cx="497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32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109" name="Freeform 6"/>
          <p:cNvSpPr>
            <a:spLocks/>
          </p:cNvSpPr>
          <p:nvPr/>
        </p:nvSpPr>
        <p:spPr bwMode="auto">
          <a:xfrm flipV="1">
            <a:off x="5774256" y="1607038"/>
            <a:ext cx="2500312" cy="928687"/>
          </a:xfrm>
          <a:custGeom>
            <a:avLst/>
            <a:gdLst>
              <a:gd name="T0" fmla="*/ 0 w 1248"/>
              <a:gd name="T1" fmla="*/ 624 h 624"/>
              <a:gd name="T2" fmla="*/ 384 w 1248"/>
              <a:gd name="T3" fmla="*/ 144 h 624"/>
              <a:gd name="T4" fmla="*/ 1248 w 1248"/>
              <a:gd name="T5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48" h="624">
                <a:moveTo>
                  <a:pt x="0" y="624"/>
                </a:moveTo>
                <a:cubicBezTo>
                  <a:pt x="88" y="436"/>
                  <a:pt x="176" y="248"/>
                  <a:pt x="384" y="144"/>
                </a:cubicBezTo>
                <a:cubicBezTo>
                  <a:pt x="592" y="40"/>
                  <a:pt x="920" y="20"/>
                  <a:pt x="1248" y="0"/>
                </a:cubicBezTo>
              </a:path>
            </a:pathLst>
          </a:custGeom>
          <a:noFill/>
          <a:ln w="57150" cap="flat" cmpd="sng">
            <a:solidFill>
              <a:srgbClr val="000099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36605"/>
              </p:ext>
            </p:extLst>
          </p:nvPr>
        </p:nvGraphicFramePr>
        <p:xfrm>
          <a:off x="7896743" y="2002325"/>
          <a:ext cx="3841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4" name="Equation" r:id="rId42" imgW="203400" imgH="292320" progId="Equation.3">
                  <p:embed/>
                </p:oleObj>
              </mc:Choice>
              <mc:Fallback>
                <p:oleObj name="Equation" r:id="rId42" imgW="203400" imgH="292320" progId="Equation.3">
                  <p:embed/>
                  <p:pic>
                    <p:nvPicPr>
                      <p:cNvPr id="108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743" y="2002325"/>
                        <a:ext cx="3841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 8"/>
          <p:cNvGrpSpPr>
            <a:grpSpLocks/>
          </p:cNvGrpSpPr>
          <p:nvPr/>
        </p:nvGrpSpPr>
        <p:grpSpPr bwMode="auto">
          <a:xfrm>
            <a:off x="5759968" y="783125"/>
            <a:ext cx="2487613" cy="1752600"/>
            <a:chOff x="3600" y="1440"/>
            <a:chExt cx="1567" cy="1104"/>
          </a:xfrm>
        </p:grpSpPr>
        <p:sp>
          <p:nvSpPr>
            <p:cNvPr id="112" name="Freeform 9"/>
            <p:cNvSpPr>
              <a:spLocks/>
            </p:cNvSpPr>
            <p:nvPr/>
          </p:nvSpPr>
          <p:spPr bwMode="auto">
            <a:xfrm>
              <a:off x="3600" y="1783"/>
              <a:ext cx="1567" cy="761"/>
            </a:xfrm>
            <a:custGeom>
              <a:avLst/>
              <a:gdLst>
                <a:gd name="T0" fmla="*/ 0 w 1248"/>
                <a:gd name="T1" fmla="*/ 624 h 624"/>
                <a:gd name="T2" fmla="*/ 384 w 1248"/>
                <a:gd name="T3" fmla="*/ 144 h 624"/>
                <a:gd name="T4" fmla="*/ 1248 w 1248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" name="Object 10"/>
            <p:cNvGraphicFramePr>
              <a:graphicFrameLocks noChangeAspect="1"/>
            </p:cNvGraphicFramePr>
            <p:nvPr/>
          </p:nvGraphicFramePr>
          <p:xfrm>
            <a:off x="4805" y="1440"/>
            <a:ext cx="29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75" name="公式" r:id="rId44" imgW="254160" imgH="292320" progId="Equation.3">
                    <p:embed/>
                  </p:oleObj>
                </mc:Choice>
                <mc:Fallback>
                  <p:oleObj name="公式" r:id="rId44" imgW="254160" imgH="292320" progId="Equation.3">
                    <p:embed/>
                    <p:pic>
                      <p:nvPicPr>
                        <p:cNvPr id="1085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" y="1440"/>
                          <a:ext cx="29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" name="Group 11"/>
          <p:cNvGrpSpPr>
            <a:grpSpLocks/>
          </p:cNvGrpSpPr>
          <p:nvPr/>
        </p:nvGrpSpPr>
        <p:grpSpPr bwMode="auto">
          <a:xfrm>
            <a:off x="5217043" y="249725"/>
            <a:ext cx="3819525" cy="2667000"/>
            <a:chOff x="5760" y="1056"/>
            <a:chExt cx="2406" cy="1680"/>
          </a:xfrm>
        </p:grpSpPr>
        <p:sp>
          <p:nvSpPr>
            <p:cNvPr id="115" name="Line 12"/>
            <p:cNvSpPr>
              <a:spLocks noChangeShapeType="1"/>
            </p:cNvSpPr>
            <p:nvPr/>
          </p:nvSpPr>
          <p:spPr bwMode="auto">
            <a:xfrm flipV="1">
              <a:off x="6033" y="2496"/>
              <a:ext cx="1955" cy="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13"/>
            <p:cNvSpPr txBox="1">
              <a:spLocks noChangeArrowheads="1"/>
            </p:cNvSpPr>
            <p:nvPr/>
          </p:nvSpPr>
          <p:spPr bwMode="auto">
            <a:xfrm>
              <a:off x="7988" y="2267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17" name="Object 14"/>
            <p:cNvGraphicFramePr>
              <a:graphicFrameLocks noChangeAspect="1"/>
            </p:cNvGraphicFramePr>
            <p:nvPr/>
          </p:nvGraphicFramePr>
          <p:xfrm>
            <a:off x="6172" y="1056"/>
            <a:ext cx="36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76" name="公式" r:id="rId46" imgW="241200" imgH="292320" progId="Equation.3">
                    <p:embed/>
                  </p:oleObj>
                </mc:Choice>
                <mc:Fallback>
                  <p:oleObj name="公式" r:id="rId46" imgW="241200" imgH="292320" progId="Equation.3">
                    <p:embed/>
                    <p:pic>
                      <p:nvPicPr>
                        <p:cNvPr id="10855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" y="1056"/>
                          <a:ext cx="368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Object 15"/>
            <p:cNvGraphicFramePr>
              <a:graphicFrameLocks noChangeAspect="1"/>
            </p:cNvGraphicFramePr>
            <p:nvPr/>
          </p:nvGraphicFramePr>
          <p:xfrm>
            <a:off x="5760" y="1056"/>
            <a:ext cx="28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77" name="公式" r:id="rId48" imgW="190440" imgH="292320" progId="Equation.3">
                    <p:embed/>
                  </p:oleObj>
                </mc:Choice>
                <mc:Fallback>
                  <p:oleObj name="公式" r:id="rId48" imgW="190440" imgH="292320" progId="Equation.3">
                    <p:embed/>
                    <p:pic>
                      <p:nvPicPr>
                        <p:cNvPr id="10855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" y="1056"/>
                          <a:ext cx="28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Line 16"/>
            <p:cNvSpPr>
              <a:spLocks noChangeShapeType="1"/>
            </p:cNvSpPr>
            <p:nvPr/>
          </p:nvSpPr>
          <p:spPr bwMode="auto">
            <a:xfrm flipV="1">
              <a:off x="6094" y="1356"/>
              <a:ext cx="0" cy="13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" name="Line 26"/>
          <p:cNvSpPr>
            <a:spLocks noChangeShapeType="1"/>
          </p:cNvSpPr>
          <p:nvPr/>
        </p:nvSpPr>
        <p:spPr bwMode="auto">
          <a:xfrm flipV="1">
            <a:off x="5759968" y="1316525"/>
            <a:ext cx="60960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1" name="Group 27"/>
          <p:cNvGrpSpPr>
            <a:grpSpLocks/>
          </p:cNvGrpSpPr>
          <p:nvPr/>
        </p:nvGrpSpPr>
        <p:grpSpPr bwMode="auto">
          <a:xfrm>
            <a:off x="6201293" y="1316525"/>
            <a:ext cx="317500" cy="1600200"/>
            <a:chOff x="3878" y="1776"/>
            <a:chExt cx="200" cy="1008"/>
          </a:xfrm>
        </p:grpSpPr>
        <p:sp>
          <p:nvSpPr>
            <p:cNvPr id="122" name="Line 28"/>
            <p:cNvSpPr>
              <a:spLocks noChangeShapeType="1"/>
            </p:cNvSpPr>
            <p:nvPr/>
          </p:nvSpPr>
          <p:spPr bwMode="auto">
            <a:xfrm>
              <a:off x="3984" y="177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29"/>
            <p:cNvSpPr txBox="1">
              <a:spLocks noChangeArrowheads="1"/>
            </p:cNvSpPr>
            <p:nvPr/>
          </p:nvSpPr>
          <p:spPr bwMode="auto">
            <a:xfrm>
              <a:off x="3878" y="2496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" name="Group 30"/>
          <p:cNvGrpSpPr>
            <a:grpSpLocks/>
          </p:cNvGrpSpPr>
          <p:nvPr/>
        </p:nvGrpSpPr>
        <p:grpSpPr bwMode="auto">
          <a:xfrm>
            <a:off x="5307531" y="1011725"/>
            <a:ext cx="3124200" cy="457200"/>
            <a:chOff x="3360" y="1584"/>
            <a:chExt cx="1968" cy="288"/>
          </a:xfrm>
        </p:grpSpPr>
        <p:sp>
          <p:nvSpPr>
            <p:cNvPr id="125" name="Line 31"/>
            <p:cNvSpPr>
              <a:spLocks noChangeShapeType="1"/>
            </p:cNvSpPr>
            <p:nvPr/>
          </p:nvSpPr>
          <p:spPr bwMode="auto">
            <a:xfrm flipV="1">
              <a:off x="3587" y="1776"/>
              <a:ext cx="1741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Text Box 32"/>
            <p:cNvSpPr txBox="1">
              <a:spLocks noChangeArrowheads="1"/>
            </p:cNvSpPr>
            <p:nvPr/>
          </p:nvSpPr>
          <p:spPr bwMode="auto">
            <a:xfrm>
              <a:off x="3360" y="158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Us</a:t>
              </a:r>
            </a:p>
          </p:txBody>
        </p:sp>
      </p:grpSp>
      <p:graphicFrame>
        <p:nvGraphicFramePr>
          <p:cNvPr id="12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921407"/>
              </p:ext>
            </p:extLst>
          </p:nvPr>
        </p:nvGraphicFramePr>
        <p:xfrm>
          <a:off x="5340868" y="1327638"/>
          <a:ext cx="45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78" name="Equation" r:id="rId50" imgW="292320" imgH="507960" progId="">
                  <p:embed/>
                </p:oleObj>
              </mc:Choice>
              <mc:Fallback>
                <p:oleObj name="Equation" r:id="rId50" imgW="292320" imgH="507960" progId="">
                  <p:embed/>
                  <p:pic>
                    <p:nvPicPr>
                      <p:cNvPr id="10857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868" y="1327638"/>
                        <a:ext cx="4572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3701411" y="5564726"/>
            <a:ext cx="1481830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</a:rPr>
              <a:t>令</a:t>
            </a:r>
            <a:r>
              <a:rPr kumimoji="1" lang="en-US" altLang="zh-CN" sz="2800" i="1" dirty="0">
                <a:solidFill>
                  <a:schemeClr val="tx1"/>
                </a:solidFill>
              </a:rPr>
              <a:t>τ</a:t>
            </a:r>
            <a:r>
              <a:rPr kumimoji="1" lang="en-US" altLang="zh-CN" sz="2800" dirty="0">
                <a:solidFill>
                  <a:schemeClr val="tx1"/>
                </a:solidFill>
              </a:rPr>
              <a:t> =</a:t>
            </a:r>
            <a:r>
              <a:rPr kumimoji="1" lang="en-US" altLang="zh-CN" sz="2800" i="1" dirty="0">
                <a:solidFill>
                  <a:schemeClr val="tx1"/>
                </a:solidFill>
              </a:rPr>
              <a:t>RC</a:t>
            </a:r>
          </a:p>
        </p:txBody>
      </p:sp>
    </p:spTree>
    <p:extLst>
      <p:ext uri="{BB962C8B-B14F-4D97-AF65-F5344CB8AC3E}">
        <p14:creationId xmlns:p14="http://schemas.microsoft.com/office/powerpoint/2010/main" val="41166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8.33333E-7 -0.343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8.33333E-7 -0.343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31985" y="25728"/>
            <a:ext cx="2667000" cy="762000"/>
          </a:xfr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时间常数 </a:t>
            </a:r>
            <a:r>
              <a:rPr kumimoji="1"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468451" y="3187088"/>
            <a:ext cx="3200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物理意义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68451" y="1017571"/>
            <a:ext cx="1063112" cy="52322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τ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=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RC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468451" y="2085813"/>
            <a:ext cx="1415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单位</a:t>
            </a:r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6360962" y="156320"/>
            <a:ext cx="1883469" cy="1328023"/>
          </a:xfrm>
          <a:prstGeom prst="wedgeRoundRectCallout">
            <a:avLst>
              <a:gd name="adj1" fmla="val -73863"/>
              <a:gd name="adj2" fmla="val -30718"/>
              <a:gd name="adj3" fmla="val 16667"/>
            </a:avLst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400" b="1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决定电路暂态过程变化的快慢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441325" y="51623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668474"/>
              </p:ext>
            </p:extLst>
          </p:nvPr>
        </p:nvGraphicFramePr>
        <p:xfrm>
          <a:off x="2304506" y="1908997"/>
          <a:ext cx="1454958" cy="86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0"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4506" y="1908997"/>
                        <a:ext cx="1454958" cy="867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542817" y="3838845"/>
            <a:ext cx="2057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零输入响应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kumimoji="1" lang="en-US" alt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零状态响应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88983"/>
              </p:ext>
            </p:extLst>
          </p:nvPr>
        </p:nvGraphicFramePr>
        <p:xfrm>
          <a:off x="2629218" y="3759832"/>
          <a:ext cx="1298032" cy="6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1" name="Equation" r:id="rId6" imgW="736560" imgH="342720" progId="Equation.DSMT4">
                  <p:embed/>
                </p:oleObj>
              </mc:Choice>
              <mc:Fallback>
                <p:oleObj name="Equation" r:id="rId6" imgW="736560" imgH="342720" progId="Equation.DSMT4">
                  <p:embed/>
                  <p:pic>
                    <p:nvPicPr>
                      <p:cNvPr id="83" name="对象 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9218" y="3759832"/>
                        <a:ext cx="1298032" cy="605180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853991"/>
              </p:ext>
            </p:extLst>
          </p:nvPr>
        </p:nvGraphicFramePr>
        <p:xfrm>
          <a:off x="2611339" y="4529488"/>
          <a:ext cx="1877932" cy="6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2" name="Equation" r:id="rId8" imgW="1015920" imgH="342720" progId="Equation.DSMT4">
                  <p:embed/>
                </p:oleObj>
              </mc:Choice>
              <mc:Fallback>
                <p:oleObj name="Equation" r:id="rId8" imgW="1015920" imgH="342720" progId="Equation.DSMT4">
                  <p:embed/>
                  <p:pic>
                    <p:nvPicPr>
                      <p:cNvPr id="85" name="对象 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11339" y="4529488"/>
                        <a:ext cx="1877932" cy="633487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箭头: 右 3"/>
          <p:cNvSpPr/>
          <p:nvPr/>
        </p:nvSpPr>
        <p:spPr>
          <a:xfrm>
            <a:off x="4656979" y="4197971"/>
            <a:ext cx="1143762" cy="357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489271" y="3772653"/>
            <a:ext cx="1306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t = τ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43075"/>
              </p:ext>
            </p:extLst>
          </p:nvPr>
        </p:nvGraphicFramePr>
        <p:xfrm>
          <a:off x="5983375" y="3849697"/>
          <a:ext cx="2417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3" name="Equation" r:id="rId10" imgW="1371600" imgH="241200" progId="Equation.DSMT4">
                  <p:embed/>
                </p:oleObj>
              </mc:Choice>
              <mc:Fallback>
                <p:oleObj name="Equation" r:id="rId10" imgW="1371600" imgH="24120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83375" y="3849697"/>
                        <a:ext cx="2417762" cy="425450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661081"/>
              </p:ext>
            </p:extLst>
          </p:nvPr>
        </p:nvGraphicFramePr>
        <p:xfrm>
          <a:off x="5983375" y="4682961"/>
          <a:ext cx="30495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4" name="Equation" r:id="rId12" imgW="1650960" imgH="241200" progId="Equation.DSMT4">
                  <p:embed/>
                </p:oleObj>
              </mc:Choice>
              <mc:Fallback>
                <p:oleObj name="Equation" r:id="rId12" imgW="1650960" imgH="24120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83375" y="4682961"/>
                        <a:ext cx="3049587" cy="446088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  <a:ln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305675" y="5676704"/>
            <a:ext cx="72342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∴时间常数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τ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等于</a:t>
            </a:r>
            <a:r>
              <a:rPr kumimoji="1" lang="zh-CN" alt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电压衰减到初始值</a:t>
            </a:r>
            <a:r>
              <a:rPr kumimoji="1" lang="en-US" altLang="zh-CN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的</a:t>
            </a:r>
            <a:r>
              <a:rPr kumimoji="1" lang="en-US" altLang="zh-CN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36.8%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或者</a:t>
            </a:r>
            <a:r>
              <a:rPr kumimoji="1" lang="zh-CN" alt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电压从初始值上升到稳态值</a:t>
            </a:r>
            <a:r>
              <a:rPr kumimoji="1" lang="en-US" altLang="zh-CN" sz="2400" b="1" dirty="0">
                <a:solidFill>
                  <a:schemeClr val="tx2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63.2%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所需的时间。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6" grpId="0" animBg="1"/>
      <p:bldP spid="102408" grpId="0" autoUpdateAnimBg="0"/>
      <p:bldP spid="102416" grpId="0" animBg="1" autoUpdateAnimBg="0"/>
      <p:bldP spid="26" grpId="0"/>
      <p:bldP spid="4" grpId="0" animBg="1"/>
      <p:bldP spid="32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892175" y="3581400"/>
            <a:ext cx="4365625" cy="519113"/>
            <a:chOff x="514" y="2016"/>
            <a:chExt cx="2894" cy="327"/>
          </a:xfrm>
        </p:grpSpPr>
        <p:sp>
          <p:nvSpPr>
            <p:cNvPr id="103427" name="Text Box 3"/>
            <p:cNvSpPr txBox="1">
              <a:spLocks noChangeArrowheads="1"/>
            </p:cNvSpPr>
            <p:nvPr/>
          </p:nvSpPr>
          <p:spPr bwMode="auto">
            <a:xfrm>
              <a:off x="514" y="2016"/>
              <a:ext cx="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0.368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3428" name="Line 4"/>
            <p:cNvSpPr>
              <a:spLocks noChangeShapeType="1"/>
            </p:cNvSpPr>
            <p:nvPr/>
          </p:nvSpPr>
          <p:spPr bwMode="auto">
            <a:xfrm flipV="1">
              <a:off x="1275" y="2207"/>
              <a:ext cx="2133" cy="1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429" name="Group 5"/>
          <p:cNvGrpSpPr>
            <a:grpSpLocks/>
          </p:cNvGrpSpPr>
          <p:nvPr/>
        </p:nvGrpSpPr>
        <p:grpSpPr bwMode="auto">
          <a:xfrm>
            <a:off x="3276600" y="3886200"/>
            <a:ext cx="452438" cy="1092200"/>
            <a:chOff x="2097" y="2448"/>
            <a:chExt cx="285" cy="688"/>
          </a:xfrm>
        </p:grpSpPr>
        <p:graphicFrame>
          <p:nvGraphicFramePr>
            <p:cNvPr id="103430" name="Object 6"/>
            <p:cNvGraphicFramePr>
              <a:graphicFrameLocks noChangeAspect="1"/>
            </p:cNvGraphicFramePr>
            <p:nvPr/>
          </p:nvGraphicFramePr>
          <p:xfrm>
            <a:off x="2097" y="2745"/>
            <a:ext cx="28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6" name="公式" r:id="rId3" imgW="203400" imgH="279360" progId="Equation.3">
                    <p:embed/>
                  </p:oleObj>
                </mc:Choice>
                <mc:Fallback>
                  <p:oleObj name="公式" r:id="rId3" imgW="203400" imgH="279360" progId="Equation.3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2745"/>
                          <a:ext cx="28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2203" y="2448"/>
              <a:ext cx="0" cy="3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432" name="Group 8"/>
          <p:cNvGrpSpPr>
            <a:grpSpLocks/>
          </p:cNvGrpSpPr>
          <p:nvPr/>
        </p:nvGrpSpPr>
        <p:grpSpPr bwMode="auto">
          <a:xfrm>
            <a:off x="3886200" y="3881438"/>
            <a:ext cx="473075" cy="1147762"/>
            <a:chOff x="2448" y="2445"/>
            <a:chExt cx="298" cy="723"/>
          </a:xfrm>
        </p:grpSpPr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 flipH="1">
              <a:off x="2544" y="2445"/>
              <a:ext cx="0" cy="4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434" name="Object 10"/>
            <p:cNvGraphicFramePr>
              <a:graphicFrameLocks noChangeAspect="1"/>
            </p:cNvGraphicFramePr>
            <p:nvPr/>
          </p:nvGraphicFramePr>
          <p:xfrm>
            <a:off x="2448" y="2747"/>
            <a:ext cx="298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7" name="公式" r:id="rId5" imgW="203400" imgH="292320" progId="Equation.3">
                    <p:embed/>
                  </p:oleObj>
                </mc:Choice>
                <mc:Fallback>
                  <p:oleObj name="公式" r:id="rId5" imgW="203400" imgH="292320" progId="Equation.3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47"/>
                          <a:ext cx="298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5" name="Freeform 11"/>
          <p:cNvSpPr>
            <a:spLocks/>
          </p:cNvSpPr>
          <p:nvPr/>
        </p:nvSpPr>
        <p:spPr bwMode="auto">
          <a:xfrm flipV="1">
            <a:off x="2057400" y="2209800"/>
            <a:ext cx="3124200" cy="1828800"/>
          </a:xfrm>
          <a:custGeom>
            <a:avLst/>
            <a:gdLst>
              <a:gd name="T0" fmla="*/ 0 w 2640"/>
              <a:gd name="T1" fmla="*/ 1536 h 1536"/>
              <a:gd name="T2" fmla="*/ 1056 w 2640"/>
              <a:gd name="T3" fmla="*/ 384 h 1536"/>
              <a:gd name="T4" fmla="*/ 2640 w 2640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6" name="Freeform 12"/>
          <p:cNvSpPr>
            <a:spLocks/>
          </p:cNvSpPr>
          <p:nvPr/>
        </p:nvSpPr>
        <p:spPr bwMode="auto">
          <a:xfrm flipV="1">
            <a:off x="2057400" y="2260600"/>
            <a:ext cx="2971800" cy="2006600"/>
          </a:xfrm>
          <a:custGeom>
            <a:avLst/>
            <a:gdLst>
              <a:gd name="T0" fmla="*/ 0 w 2640"/>
              <a:gd name="T1" fmla="*/ 1536 h 1536"/>
              <a:gd name="T2" fmla="*/ 1056 w 2640"/>
              <a:gd name="T3" fmla="*/ 384 h 1536"/>
              <a:gd name="T4" fmla="*/ 2640 w 2640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437" name="Group 13"/>
          <p:cNvGrpSpPr>
            <a:grpSpLocks/>
          </p:cNvGrpSpPr>
          <p:nvPr/>
        </p:nvGrpSpPr>
        <p:grpSpPr bwMode="auto">
          <a:xfrm>
            <a:off x="773113" y="4953000"/>
            <a:ext cx="7761287" cy="1066800"/>
            <a:chOff x="487" y="3168"/>
            <a:chExt cx="4889" cy="672"/>
          </a:xfrm>
        </p:grpSpPr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487" y="3244"/>
              <a:ext cx="488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sym typeface="Symbol" panose="05050102010706020507" pitchFamily="18" charset="2"/>
                </a:rPr>
                <a:t>越大，曲线变化越慢，    达到稳态所需要的时间越长。</a:t>
              </a:r>
              <a:endPara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439" name="Object 15"/>
            <p:cNvGraphicFramePr>
              <a:graphicFrameLocks noChangeAspect="1"/>
            </p:cNvGraphicFramePr>
            <p:nvPr/>
          </p:nvGraphicFramePr>
          <p:xfrm>
            <a:off x="3175" y="3168"/>
            <a:ext cx="32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8" name="公式" r:id="rId7" imgW="292320" imgH="330120" progId="Equation.3">
                    <p:embed/>
                  </p:oleObj>
                </mc:Choice>
                <mc:Fallback>
                  <p:oleObj name="公式" r:id="rId7" imgW="292320" imgH="330120" progId="Equation.3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3168"/>
                          <a:ext cx="32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0" name="Object 16"/>
            <p:cNvGraphicFramePr>
              <a:graphicFrameLocks noChangeAspect="1"/>
            </p:cNvGraphicFramePr>
            <p:nvPr/>
          </p:nvGraphicFramePr>
          <p:xfrm>
            <a:off x="777" y="3264"/>
            <a:ext cx="27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9" name="公式" r:id="rId9" imgW="177840" imgH="190440" progId="Equation.3">
                    <p:embed/>
                  </p:oleObj>
                </mc:Choice>
                <mc:Fallback>
                  <p:oleObj name="公式" r:id="rId9" imgW="177840" imgH="190440" progId="Equation.3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3264"/>
                          <a:ext cx="27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444" name="Group 20"/>
          <p:cNvGrpSpPr>
            <a:grpSpLocks/>
          </p:cNvGrpSpPr>
          <p:nvPr/>
        </p:nvGrpSpPr>
        <p:grpSpPr bwMode="auto">
          <a:xfrm>
            <a:off x="2667000" y="3886200"/>
            <a:ext cx="536575" cy="1143000"/>
            <a:chOff x="1680" y="2448"/>
            <a:chExt cx="338" cy="720"/>
          </a:xfrm>
        </p:grpSpPr>
        <p:graphicFrame>
          <p:nvGraphicFramePr>
            <p:cNvPr id="103445" name="Object 21"/>
            <p:cNvGraphicFramePr>
              <a:graphicFrameLocks noChangeAspect="1"/>
            </p:cNvGraphicFramePr>
            <p:nvPr/>
          </p:nvGraphicFramePr>
          <p:xfrm>
            <a:off x="1680" y="2745"/>
            <a:ext cx="33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10" name="公式" r:id="rId11" imgW="190440" imgH="279360" progId="Equation.3">
                    <p:embed/>
                  </p:oleObj>
                </mc:Choice>
                <mc:Fallback>
                  <p:oleObj name="公式" r:id="rId11" imgW="190440" imgH="279360" progId="Equation.3">
                    <p:embed/>
                    <p:pic>
                      <p:nvPicPr>
                        <p:cNvPr id="0" name="Picture 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45"/>
                          <a:ext cx="338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6" name="Line 22"/>
            <p:cNvSpPr>
              <a:spLocks noChangeShapeType="1"/>
            </p:cNvSpPr>
            <p:nvPr/>
          </p:nvSpPr>
          <p:spPr bwMode="auto">
            <a:xfrm>
              <a:off x="1819" y="2448"/>
              <a:ext cx="0" cy="375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447" name="Freeform 23"/>
          <p:cNvSpPr>
            <a:spLocks/>
          </p:cNvSpPr>
          <p:nvPr/>
        </p:nvSpPr>
        <p:spPr bwMode="auto">
          <a:xfrm flipV="1">
            <a:off x="2057400" y="2274888"/>
            <a:ext cx="2895600" cy="2220912"/>
          </a:xfrm>
          <a:custGeom>
            <a:avLst/>
            <a:gdLst>
              <a:gd name="T0" fmla="*/ 0 w 2016"/>
              <a:gd name="T1" fmla="*/ 1536 h 1536"/>
              <a:gd name="T2" fmla="*/ 720 w 2016"/>
              <a:gd name="T3" fmla="*/ 336 h 1536"/>
              <a:gd name="T4" fmla="*/ 2016 w 2016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" h="1536">
                <a:moveTo>
                  <a:pt x="0" y="1536"/>
                </a:moveTo>
                <a:cubicBezTo>
                  <a:pt x="192" y="1064"/>
                  <a:pt x="384" y="592"/>
                  <a:pt x="720" y="336"/>
                </a:cubicBezTo>
                <a:cubicBezTo>
                  <a:pt x="1056" y="80"/>
                  <a:pt x="1800" y="56"/>
                  <a:pt x="2016" y="0"/>
                </a:cubicBezTo>
              </a:path>
            </a:pathLst>
          </a:custGeom>
          <a:noFill/>
          <a:ln w="57150" cap="flat" cmpd="sng">
            <a:solidFill>
              <a:srgbClr val="0066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1524000" y="19954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endParaRPr kumimoji="1" lang="en-US" altLang="zh-CN" sz="2800" b="1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449" name="Object 25"/>
          <p:cNvGraphicFramePr>
            <a:graphicFrameLocks noChangeAspect="1"/>
          </p:cNvGraphicFramePr>
          <p:nvPr/>
        </p:nvGraphicFramePr>
        <p:xfrm>
          <a:off x="6037263" y="1066800"/>
          <a:ext cx="14303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1" name="Equation" r:id="rId13" imgW="736920" imgH="254160" progId="Equation.3">
                  <p:embed/>
                </p:oleObj>
              </mc:Choice>
              <mc:Fallback>
                <p:oleObj name="Equation" r:id="rId13" imgW="736920" imgH="254160" progId="Equation.3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1066800"/>
                        <a:ext cx="14303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0" name="Object 26"/>
          <p:cNvGraphicFramePr>
            <a:graphicFrameLocks noChangeAspect="1"/>
          </p:cNvGraphicFramePr>
          <p:nvPr/>
        </p:nvGraphicFramePr>
        <p:xfrm>
          <a:off x="1371600" y="685800"/>
          <a:ext cx="36226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2" name="Equation" r:id="rId15" imgW="1803960" imgH="482760" progId="Equation.3">
                  <p:embed/>
                </p:oleObj>
              </mc:Choice>
              <mc:Fallback>
                <p:oleObj name="Equation" r:id="rId15" imgW="1803960" imgH="482760" progId="Equation.3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85800"/>
                        <a:ext cx="36226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04" name="Object 80"/>
          <p:cNvGraphicFramePr>
            <a:graphicFrameLocks noChangeAspect="1"/>
          </p:cNvGraphicFramePr>
          <p:nvPr/>
        </p:nvGraphicFramePr>
        <p:xfrm>
          <a:off x="5867400" y="365760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3" name="公式" r:id="rId17" imgW="952560" imgH="292320" progId="Equation.3">
                  <p:embed/>
                </p:oleObj>
              </mc:Choice>
              <mc:Fallback>
                <p:oleObj name="公式" r:id="rId17" imgW="952560" imgH="292320" progId="Equation.3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1371600" cy="495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2"/>
                          </a:gs>
                          <a:gs pos="100000">
                            <a:srgbClr val="592524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5" name="Line 81"/>
          <p:cNvSpPr>
            <a:spLocks noChangeShapeType="1"/>
          </p:cNvSpPr>
          <p:nvPr/>
        </p:nvSpPr>
        <p:spPr bwMode="auto">
          <a:xfrm>
            <a:off x="2057400" y="2286000"/>
            <a:ext cx="838200" cy="2286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6" name="Line 82"/>
          <p:cNvSpPr>
            <a:spLocks noChangeShapeType="1"/>
          </p:cNvSpPr>
          <p:nvPr/>
        </p:nvSpPr>
        <p:spPr bwMode="auto">
          <a:xfrm>
            <a:off x="2057400" y="2286000"/>
            <a:ext cx="144780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7" name="Line 83"/>
          <p:cNvSpPr>
            <a:spLocks noChangeShapeType="1"/>
          </p:cNvSpPr>
          <p:nvPr/>
        </p:nvSpPr>
        <p:spPr bwMode="auto">
          <a:xfrm>
            <a:off x="2057400" y="2286000"/>
            <a:ext cx="1981200" cy="2286000"/>
          </a:xfrm>
          <a:prstGeom prst="lin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 flipV="1">
            <a:off x="6400800" y="10668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9" name="Line 85"/>
          <p:cNvSpPr>
            <a:spLocks noChangeShapeType="1"/>
          </p:cNvSpPr>
          <p:nvPr/>
        </p:nvSpPr>
        <p:spPr bwMode="auto">
          <a:xfrm flipV="1">
            <a:off x="7467600" y="1066800"/>
            <a:ext cx="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10" name="Group 86"/>
          <p:cNvGrpSpPr>
            <a:grpSpLocks/>
          </p:cNvGrpSpPr>
          <p:nvPr/>
        </p:nvGrpSpPr>
        <p:grpSpPr bwMode="auto">
          <a:xfrm>
            <a:off x="1676400" y="1447800"/>
            <a:ext cx="4135438" cy="3581400"/>
            <a:chOff x="1056" y="672"/>
            <a:chExt cx="2605" cy="2256"/>
          </a:xfrm>
        </p:grpSpPr>
        <p:sp>
          <p:nvSpPr>
            <p:cNvPr id="103511" name="Text Box 87"/>
            <p:cNvSpPr txBox="1">
              <a:spLocks noChangeArrowheads="1"/>
            </p:cNvSpPr>
            <p:nvPr/>
          </p:nvSpPr>
          <p:spPr bwMode="auto">
            <a:xfrm>
              <a:off x="3456" y="2601"/>
              <a:ext cx="1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12" name="Line 88"/>
            <p:cNvSpPr>
              <a:spLocks noChangeShapeType="1"/>
            </p:cNvSpPr>
            <p:nvPr/>
          </p:nvSpPr>
          <p:spPr bwMode="auto">
            <a:xfrm flipV="1">
              <a:off x="1296" y="2607"/>
              <a:ext cx="2365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13" name="Line 89"/>
            <p:cNvSpPr>
              <a:spLocks noChangeShapeType="1"/>
            </p:cNvSpPr>
            <p:nvPr/>
          </p:nvSpPr>
          <p:spPr bwMode="auto">
            <a:xfrm flipV="1">
              <a:off x="1298" y="816"/>
              <a:ext cx="0" cy="182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14" name="Text Box 90"/>
            <p:cNvSpPr txBox="1">
              <a:spLocks noChangeArrowheads="1"/>
            </p:cNvSpPr>
            <p:nvPr/>
          </p:nvSpPr>
          <p:spPr bwMode="auto">
            <a:xfrm>
              <a:off x="1056" y="24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15" name="Text Box 91"/>
            <p:cNvSpPr txBox="1">
              <a:spLocks noChangeArrowheads="1"/>
            </p:cNvSpPr>
            <p:nvPr/>
          </p:nvSpPr>
          <p:spPr bwMode="auto">
            <a:xfrm>
              <a:off x="1344" y="672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36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386556" y="227013"/>
            <a:ext cx="2394744" cy="47625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零输入响应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88950" y="5348288"/>
            <a:ext cx="787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当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=5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时，过渡过程基本结束，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达到稳态值。</a:t>
            </a:r>
            <a:endParaRPr kumimoji="1"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4062" y="1195389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(3)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暂态时间</a:t>
            </a:r>
          </a:p>
        </p:txBody>
      </p:sp>
      <p:grpSp>
        <p:nvGrpSpPr>
          <p:cNvPr id="104453" name="Group 5"/>
          <p:cNvGrpSpPr>
            <a:grpSpLocks/>
          </p:cNvGrpSpPr>
          <p:nvPr/>
        </p:nvGrpSpPr>
        <p:grpSpPr bwMode="auto">
          <a:xfrm>
            <a:off x="384062" y="1698626"/>
            <a:ext cx="6705600" cy="615950"/>
            <a:chOff x="336" y="720"/>
            <a:chExt cx="4224" cy="388"/>
          </a:xfrm>
        </p:grpSpPr>
        <p:sp>
          <p:nvSpPr>
            <p:cNvPr id="104454" name="Text Box 6"/>
            <p:cNvSpPr txBox="1">
              <a:spLocks noChangeArrowheads="1"/>
            </p:cNvSpPr>
            <p:nvPr/>
          </p:nvSpPr>
          <p:spPr bwMode="auto">
            <a:xfrm>
              <a:off x="336" y="720"/>
              <a:ext cx="4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理论上认为            、             电路达稳态  </a:t>
              </a:r>
            </a:p>
          </p:txBody>
        </p:sp>
        <p:graphicFrame>
          <p:nvGraphicFramePr>
            <p:cNvPr id="104455" name="Object 7"/>
            <p:cNvGraphicFramePr>
              <a:graphicFrameLocks noChangeAspect="1"/>
            </p:cNvGraphicFramePr>
            <p:nvPr/>
          </p:nvGraphicFramePr>
          <p:xfrm>
            <a:off x="2352" y="720"/>
            <a:ext cx="81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24" name="公式" r:id="rId3" imgW="660600" imgH="292320" progId="Equation.3">
                    <p:embed/>
                  </p:oleObj>
                </mc:Choice>
                <mc:Fallback>
                  <p:oleObj name="公式" r:id="rId3" imgW="660600" imgH="292320" progId="Equation.3">
                    <p:embed/>
                    <p:pic>
                      <p:nvPicPr>
                        <p:cNvPr id="0" name="Picture 6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20"/>
                          <a:ext cx="81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6" name="Object 8"/>
            <p:cNvGraphicFramePr>
              <a:graphicFrameLocks noChangeAspect="1"/>
            </p:cNvGraphicFramePr>
            <p:nvPr/>
          </p:nvGraphicFramePr>
          <p:xfrm>
            <a:off x="1536" y="768"/>
            <a:ext cx="70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25" name="公式" r:id="rId5" imgW="559080" imgH="203400" progId="Equation.3">
                    <p:embed/>
                  </p:oleObj>
                </mc:Choice>
                <mc:Fallback>
                  <p:oleObj name="公式" r:id="rId5" imgW="559080" imgH="203400" progId="Equation.3">
                    <p:embed/>
                    <p:pic>
                      <p:nvPicPr>
                        <p:cNvPr id="0" name="Picture 6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768"/>
                          <a:ext cx="70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57" name="Group 9"/>
          <p:cNvGrpSpPr>
            <a:grpSpLocks/>
          </p:cNvGrpSpPr>
          <p:nvPr/>
        </p:nvGrpSpPr>
        <p:grpSpPr bwMode="auto">
          <a:xfrm>
            <a:off x="384062" y="2224089"/>
            <a:ext cx="8534400" cy="617537"/>
            <a:chOff x="384" y="1056"/>
            <a:chExt cx="5376" cy="389"/>
          </a:xfrm>
        </p:grpSpPr>
        <p:graphicFrame>
          <p:nvGraphicFramePr>
            <p:cNvPr id="104458" name="Object 10"/>
            <p:cNvGraphicFramePr>
              <a:graphicFrameLocks noChangeAspect="1"/>
            </p:cNvGraphicFramePr>
            <p:nvPr/>
          </p:nvGraphicFramePr>
          <p:xfrm>
            <a:off x="2736" y="1056"/>
            <a:ext cx="81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26" name="公式" r:id="rId7" imgW="660600" imgH="292320" progId="Equation.3">
                    <p:embed/>
                  </p:oleObj>
                </mc:Choice>
                <mc:Fallback>
                  <p:oleObj name="公式" r:id="rId7" imgW="660600" imgH="292320" progId="Equation.3">
                    <p:embed/>
                    <p:pic>
                      <p:nvPicPr>
                        <p:cNvPr id="0" name="Picture 6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56"/>
                          <a:ext cx="81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459" name="Group 11"/>
            <p:cNvGrpSpPr>
              <a:grpSpLocks/>
            </p:cNvGrpSpPr>
            <p:nvPr/>
          </p:nvGrpSpPr>
          <p:grpSpPr bwMode="auto">
            <a:xfrm>
              <a:off x="384" y="1104"/>
              <a:ext cx="5376" cy="312"/>
              <a:chOff x="384" y="1104"/>
              <a:chExt cx="5376" cy="312"/>
            </a:xfrm>
          </p:grpSpPr>
          <p:sp>
            <p:nvSpPr>
              <p:cNvPr id="104460" name="Text Box 12"/>
              <p:cNvSpPr txBox="1">
                <a:spLocks noChangeArrowheads="1"/>
              </p:cNvSpPr>
              <p:nvPr/>
            </p:nvSpPr>
            <p:spPr bwMode="auto">
              <a:xfrm>
                <a:off x="384" y="1152"/>
                <a:ext cx="5376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kumimoji="1"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工程上认为          </a:t>
                </a:r>
                <a:r>
                  <a:rPr kumimoji="1" lang="en-US" altLang="zh-CN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~ </a:t>
                </a: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    </a:t>
                </a:r>
                <a:r>
                  <a:rPr kumimoji="1"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、            电容放电基本结束。  </a:t>
                </a:r>
              </a:p>
            </p:txBody>
          </p:sp>
          <p:graphicFrame>
            <p:nvGraphicFramePr>
              <p:cNvPr id="104461" name="Object 13"/>
              <p:cNvGraphicFramePr>
                <a:graphicFrameLocks noChangeAspect="1"/>
              </p:cNvGraphicFramePr>
              <p:nvPr/>
            </p:nvGraphicFramePr>
            <p:xfrm>
              <a:off x="1559" y="1104"/>
              <a:ext cx="108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827" name="公式" r:id="rId9" imgW="965520" imgH="254160" progId="Equation.3">
                      <p:embed/>
                    </p:oleObj>
                  </mc:Choice>
                  <mc:Fallback>
                    <p:oleObj name="公式" r:id="rId9" imgW="965520" imgH="254160" progId="Equation.3">
                      <p:embed/>
                      <p:pic>
                        <p:nvPicPr>
                          <p:cNvPr id="0" name="Picture 6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9" y="1104"/>
                            <a:ext cx="1081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463" name="Group 15"/>
          <p:cNvGrpSpPr>
            <a:grpSpLocks/>
          </p:cNvGrpSpPr>
          <p:nvPr/>
        </p:nvGrpSpPr>
        <p:grpSpPr bwMode="auto">
          <a:xfrm>
            <a:off x="400050" y="3319463"/>
            <a:ext cx="8439150" cy="1862137"/>
            <a:chOff x="252" y="2091"/>
            <a:chExt cx="5316" cy="1173"/>
          </a:xfrm>
        </p:grpSpPr>
        <p:sp>
          <p:nvSpPr>
            <p:cNvPr id="104464" name="Text Box 16"/>
            <p:cNvSpPr txBox="1">
              <a:spLocks noChangeArrowheads="1"/>
            </p:cNvSpPr>
            <p:nvPr/>
          </p:nvSpPr>
          <p:spPr bwMode="auto">
            <a:xfrm>
              <a:off x="484" y="2121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t</a:t>
              </a:r>
              <a:endParaRPr kumimoji="1" lang="en-US" altLang="zh-CN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4465" name="Object 17"/>
            <p:cNvGraphicFramePr>
              <a:graphicFrameLocks noChangeAspect="1"/>
            </p:cNvGraphicFramePr>
            <p:nvPr/>
          </p:nvGraphicFramePr>
          <p:xfrm>
            <a:off x="1279" y="2160"/>
            <a:ext cx="24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28" name="公式" r:id="rId11" imgW="152280" imgH="177840" progId="Equation.3">
                    <p:embed/>
                  </p:oleObj>
                </mc:Choice>
                <mc:Fallback>
                  <p:oleObj name="公式" r:id="rId11" imgW="152280" imgH="177840" progId="Equation.3">
                    <p:embed/>
                    <p:pic>
                      <p:nvPicPr>
                        <p:cNvPr id="0" name="Picture 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2160"/>
                          <a:ext cx="24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6" name="Object 18"/>
            <p:cNvGraphicFramePr>
              <a:graphicFrameLocks noChangeAspect="1"/>
            </p:cNvGraphicFramePr>
            <p:nvPr/>
          </p:nvGraphicFramePr>
          <p:xfrm>
            <a:off x="453" y="2832"/>
            <a:ext cx="3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29" name="Equation" r:id="rId13" imgW="254160" imgH="292320" progId="Equation.3">
                    <p:embed/>
                  </p:oleObj>
                </mc:Choice>
                <mc:Fallback>
                  <p:oleObj name="Equation" r:id="rId13" imgW="254160" imgH="292320" progId="Equation.3">
                    <p:embed/>
                    <p:pic>
                      <p:nvPicPr>
                        <p:cNvPr id="0" name="Picture 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832"/>
                          <a:ext cx="3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7" name="Text Box 19"/>
            <p:cNvSpPr txBox="1">
              <a:spLocks noChangeArrowheads="1"/>
            </p:cNvSpPr>
            <p:nvPr/>
          </p:nvSpPr>
          <p:spPr bwMode="auto">
            <a:xfrm>
              <a:off x="1045" y="2937"/>
              <a:ext cx="7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0.368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4468" name="Text Box 20"/>
            <p:cNvSpPr txBox="1">
              <a:spLocks noChangeArrowheads="1"/>
            </p:cNvSpPr>
            <p:nvPr/>
          </p:nvSpPr>
          <p:spPr bwMode="auto">
            <a:xfrm>
              <a:off x="1793" y="2937"/>
              <a:ext cx="7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0.135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4469" name="Text Box 21"/>
            <p:cNvSpPr txBox="1">
              <a:spLocks noChangeArrowheads="1"/>
            </p:cNvSpPr>
            <p:nvPr/>
          </p:nvSpPr>
          <p:spPr bwMode="auto">
            <a:xfrm>
              <a:off x="2541" y="2927"/>
              <a:ext cx="7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0.050</a:t>
              </a:r>
              <a:r>
                <a:rPr kumimoji="1"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4470" name="Text Box 22"/>
            <p:cNvSpPr txBox="1">
              <a:spLocks noChangeArrowheads="1"/>
            </p:cNvSpPr>
            <p:nvPr/>
          </p:nvSpPr>
          <p:spPr bwMode="auto">
            <a:xfrm>
              <a:off x="3289" y="2927"/>
              <a:ext cx="7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0.018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4471" name="Text Box 23"/>
            <p:cNvSpPr txBox="1">
              <a:spLocks noChangeArrowheads="1"/>
            </p:cNvSpPr>
            <p:nvPr/>
          </p:nvSpPr>
          <p:spPr bwMode="auto">
            <a:xfrm>
              <a:off x="4037" y="2927"/>
              <a:ext cx="7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0.007</a:t>
              </a:r>
              <a:r>
                <a:rPr kumimoji="1" lang="en-US" altLang="zh-CN" sz="2800" b="1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4472" name="Text Box 24"/>
            <p:cNvSpPr txBox="1">
              <a:spLocks noChangeArrowheads="1"/>
            </p:cNvSpPr>
            <p:nvPr/>
          </p:nvSpPr>
          <p:spPr bwMode="auto">
            <a:xfrm>
              <a:off x="4786" y="2937"/>
              <a:ext cx="7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0.002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4473" name="Line 25"/>
            <p:cNvSpPr>
              <a:spLocks noChangeShapeType="1"/>
            </p:cNvSpPr>
            <p:nvPr/>
          </p:nvSpPr>
          <p:spPr bwMode="auto">
            <a:xfrm>
              <a:off x="253" y="2481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74" name="Object 26"/>
            <p:cNvGraphicFramePr>
              <a:graphicFrameLocks noChangeAspect="1"/>
            </p:cNvGraphicFramePr>
            <p:nvPr/>
          </p:nvGraphicFramePr>
          <p:xfrm>
            <a:off x="2027" y="2152"/>
            <a:ext cx="32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0" name="公式" r:id="rId15" imgW="254160" imgH="228600" progId="Equation.3">
                    <p:embed/>
                  </p:oleObj>
                </mc:Choice>
                <mc:Fallback>
                  <p:oleObj name="公式" r:id="rId15" imgW="254160" imgH="228600" progId="Equation.3">
                    <p:embed/>
                    <p:pic>
                      <p:nvPicPr>
                        <p:cNvPr id="0" name="Picture 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2152"/>
                          <a:ext cx="32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5" name="Object 27"/>
            <p:cNvGraphicFramePr>
              <a:graphicFrameLocks noChangeAspect="1"/>
            </p:cNvGraphicFramePr>
            <p:nvPr/>
          </p:nvGraphicFramePr>
          <p:xfrm>
            <a:off x="2764" y="2160"/>
            <a:ext cx="33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1" name="公式" r:id="rId17" imgW="254160" imgH="228600" progId="Equation.3">
                    <p:embed/>
                  </p:oleObj>
                </mc:Choice>
                <mc:Fallback>
                  <p:oleObj name="公式" r:id="rId17" imgW="254160" imgH="228600" progId="Equation.3">
                    <p:embed/>
                    <p:pic>
                      <p:nvPicPr>
                        <p:cNvPr id="0" name="Picture 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2160"/>
                          <a:ext cx="33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6" name="Object 28"/>
            <p:cNvGraphicFramePr>
              <a:graphicFrameLocks noChangeAspect="1"/>
            </p:cNvGraphicFramePr>
            <p:nvPr/>
          </p:nvGraphicFramePr>
          <p:xfrm>
            <a:off x="3523" y="2160"/>
            <a:ext cx="32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2" name="公式" r:id="rId19" imgW="254160" imgH="228600" progId="Equation.3">
                    <p:embed/>
                  </p:oleObj>
                </mc:Choice>
                <mc:Fallback>
                  <p:oleObj name="公式" r:id="rId19" imgW="254160" imgH="228600" progId="Equation.3">
                    <p:embed/>
                    <p:pic>
                      <p:nvPicPr>
                        <p:cNvPr id="0" name="Picture 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2160"/>
                          <a:ext cx="32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7" name="Object 29"/>
            <p:cNvGraphicFramePr>
              <a:graphicFrameLocks noChangeAspect="1"/>
            </p:cNvGraphicFramePr>
            <p:nvPr/>
          </p:nvGraphicFramePr>
          <p:xfrm>
            <a:off x="4973" y="2160"/>
            <a:ext cx="32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3" name="公式" r:id="rId21" imgW="254160" imgH="228600" progId="Equation.3">
                    <p:embed/>
                  </p:oleObj>
                </mc:Choice>
                <mc:Fallback>
                  <p:oleObj name="公式" r:id="rId21" imgW="254160" imgH="228600" progId="Equation.3">
                    <p:embed/>
                    <p:pic>
                      <p:nvPicPr>
                        <p:cNvPr id="0" name="Picture 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" y="2160"/>
                          <a:ext cx="32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8" name="Object 30"/>
            <p:cNvGraphicFramePr>
              <a:graphicFrameLocks noChangeAspect="1"/>
            </p:cNvGraphicFramePr>
            <p:nvPr/>
          </p:nvGraphicFramePr>
          <p:xfrm>
            <a:off x="4272" y="2145"/>
            <a:ext cx="33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4" name="公式" r:id="rId23" imgW="254160" imgH="228600" progId="Equation.3">
                    <p:embed/>
                  </p:oleObj>
                </mc:Choice>
                <mc:Fallback>
                  <p:oleObj name="公式" r:id="rId23" imgW="254160" imgH="228600" progId="Equation.3">
                    <p:embed/>
                    <p:pic>
                      <p:nvPicPr>
                        <p:cNvPr id="0" name="Picture 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45"/>
                          <a:ext cx="33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9" name="Line 31"/>
            <p:cNvSpPr>
              <a:spLocks noChangeShapeType="1"/>
            </p:cNvSpPr>
            <p:nvPr/>
          </p:nvSpPr>
          <p:spPr bwMode="auto">
            <a:xfrm>
              <a:off x="253" y="2880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0" name="Line 32"/>
            <p:cNvSpPr>
              <a:spLocks noChangeShapeType="1"/>
            </p:cNvSpPr>
            <p:nvPr/>
          </p:nvSpPr>
          <p:spPr bwMode="auto">
            <a:xfrm>
              <a:off x="253" y="2091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1" name="Line 33"/>
            <p:cNvSpPr>
              <a:spLocks noChangeShapeType="1"/>
            </p:cNvSpPr>
            <p:nvPr/>
          </p:nvSpPr>
          <p:spPr bwMode="auto">
            <a:xfrm flipH="1">
              <a:off x="1793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2" name="Line 34"/>
            <p:cNvSpPr>
              <a:spLocks noChangeShapeType="1"/>
            </p:cNvSpPr>
            <p:nvPr/>
          </p:nvSpPr>
          <p:spPr bwMode="auto">
            <a:xfrm flipH="1">
              <a:off x="252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3" name="Line 35"/>
            <p:cNvSpPr>
              <a:spLocks noChangeShapeType="1"/>
            </p:cNvSpPr>
            <p:nvPr/>
          </p:nvSpPr>
          <p:spPr bwMode="auto">
            <a:xfrm flipH="1">
              <a:off x="5531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4" name="Line 36"/>
            <p:cNvSpPr>
              <a:spLocks noChangeShapeType="1"/>
            </p:cNvSpPr>
            <p:nvPr/>
          </p:nvSpPr>
          <p:spPr bwMode="auto">
            <a:xfrm flipH="1">
              <a:off x="3289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5" name="Line 37"/>
            <p:cNvSpPr>
              <a:spLocks noChangeShapeType="1"/>
            </p:cNvSpPr>
            <p:nvPr/>
          </p:nvSpPr>
          <p:spPr bwMode="auto">
            <a:xfrm>
              <a:off x="4037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 flipH="1">
              <a:off x="4785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7" name="Line 39"/>
            <p:cNvSpPr>
              <a:spLocks noChangeShapeType="1"/>
            </p:cNvSpPr>
            <p:nvPr/>
          </p:nvSpPr>
          <p:spPr bwMode="auto">
            <a:xfrm>
              <a:off x="253" y="3264"/>
              <a:ext cx="527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488" name="Object 40"/>
            <p:cNvGraphicFramePr>
              <a:graphicFrameLocks noChangeAspect="1"/>
            </p:cNvGraphicFramePr>
            <p:nvPr/>
          </p:nvGraphicFramePr>
          <p:xfrm>
            <a:off x="1209" y="245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5" name="Equation" r:id="rId25" imgW="279360" imgH="254160" progId="Equation.3">
                    <p:embed/>
                  </p:oleObj>
                </mc:Choice>
                <mc:Fallback>
                  <p:oleObj name="Equation" r:id="rId25" imgW="279360" imgH="254160" progId="Equation.3">
                    <p:embed/>
                    <p:pic>
                      <p:nvPicPr>
                        <p:cNvPr id="0" name="Picture 6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245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9" name="Object 41"/>
            <p:cNvGraphicFramePr>
              <a:graphicFrameLocks noChangeAspect="1"/>
            </p:cNvGraphicFramePr>
            <p:nvPr/>
          </p:nvGraphicFramePr>
          <p:xfrm>
            <a:off x="1957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6" name="Equation" r:id="rId27" imgW="279360" imgH="254160" progId="Equation.3">
                    <p:embed/>
                  </p:oleObj>
                </mc:Choice>
                <mc:Fallback>
                  <p:oleObj name="Equation" r:id="rId27" imgW="279360" imgH="254160" progId="Equation.3">
                    <p:embed/>
                    <p:pic>
                      <p:nvPicPr>
                        <p:cNvPr id="0" name="Picture 6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0" name="Object 42"/>
            <p:cNvGraphicFramePr>
              <a:graphicFrameLocks noChangeAspect="1"/>
            </p:cNvGraphicFramePr>
            <p:nvPr/>
          </p:nvGraphicFramePr>
          <p:xfrm>
            <a:off x="2681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7" name="Equation" r:id="rId29" imgW="279360" imgH="254160" progId="Equation.3">
                    <p:embed/>
                  </p:oleObj>
                </mc:Choice>
                <mc:Fallback>
                  <p:oleObj name="Equation" r:id="rId29" imgW="279360" imgH="254160" progId="Equation.3">
                    <p:embed/>
                    <p:pic>
                      <p:nvPicPr>
                        <p:cNvPr id="0" name="Picture 6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1" name="Object 43"/>
            <p:cNvGraphicFramePr>
              <a:graphicFrameLocks noChangeAspect="1"/>
            </p:cNvGraphicFramePr>
            <p:nvPr/>
          </p:nvGraphicFramePr>
          <p:xfrm>
            <a:off x="3476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8" name="Equation" r:id="rId31" imgW="279360" imgH="254160" progId="Equation.3">
                    <p:embed/>
                  </p:oleObj>
                </mc:Choice>
                <mc:Fallback>
                  <p:oleObj name="Equation" r:id="rId31" imgW="279360" imgH="254160" progId="Equation.3">
                    <p:embed/>
                    <p:pic>
                      <p:nvPicPr>
                        <p:cNvPr id="0" name="Picture 6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2" name="Object 44"/>
            <p:cNvGraphicFramePr>
              <a:graphicFrameLocks noChangeAspect="1"/>
            </p:cNvGraphicFramePr>
            <p:nvPr/>
          </p:nvGraphicFramePr>
          <p:xfrm>
            <a:off x="4201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39" name="Equation" r:id="rId33" imgW="279360" imgH="254160" progId="Equation.3">
                    <p:embed/>
                  </p:oleObj>
                </mc:Choice>
                <mc:Fallback>
                  <p:oleObj name="Equation" r:id="rId33" imgW="279360" imgH="254160" progId="Equation.3">
                    <p:embed/>
                    <p:pic>
                      <p:nvPicPr>
                        <p:cNvPr id="0" name="Picture 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3" name="Object 45"/>
            <p:cNvGraphicFramePr>
              <a:graphicFrameLocks noChangeAspect="1"/>
            </p:cNvGraphicFramePr>
            <p:nvPr/>
          </p:nvGraphicFramePr>
          <p:xfrm>
            <a:off x="4949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40" name="Equation" r:id="rId35" imgW="279360" imgH="254160" progId="Equation.3">
                    <p:embed/>
                  </p:oleObj>
                </mc:Choice>
                <mc:Fallback>
                  <p:oleObj name="Equation" r:id="rId35" imgW="279360" imgH="254160" progId="Equation.3">
                    <p:embed/>
                    <p:pic>
                      <p:nvPicPr>
                        <p:cNvPr id="0" name="Picture 6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4" name="Object 46"/>
            <p:cNvGraphicFramePr>
              <a:graphicFrameLocks noChangeAspect="1"/>
            </p:cNvGraphicFramePr>
            <p:nvPr/>
          </p:nvGraphicFramePr>
          <p:xfrm>
            <a:off x="480" y="2400"/>
            <a:ext cx="432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41" name="Equation" r:id="rId37" imgW="292320" imgH="406440" progId="Equation.3">
                    <p:embed/>
                  </p:oleObj>
                </mc:Choice>
                <mc:Fallback>
                  <p:oleObj name="Equation" r:id="rId37" imgW="292320" imgH="406440" progId="Equation.3">
                    <p:embed/>
                    <p:pic>
                      <p:nvPicPr>
                        <p:cNvPr id="0" name="Picture 6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00"/>
                          <a:ext cx="432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 flipH="1">
              <a:off x="1045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 flipH="1">
              <a:off x="2541" y="2091"/>
              <a:ext cx="1" cy="11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386556" y="227013"/>
            <a:ext cx="2394744" cy="47625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零输入响应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219200" y="381000"/>
            <a:ext cx="655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什么是暂态（瞬态）？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1049338" y="2035175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1385888" y="1331913"/>
            <a:ext cx="0" cy="1855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306513" y="3187700"/>
            <a:ext cx="201612" cy="6048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1385888" y="3792538"/>
            <a:ext cx="0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1385888" y="4195763"/>
            <a:ext cx="3629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1385888" y="1331913"/>
            <a:ext cx="3629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3160713" y="2703513"/>
            <a:ext cx="241300" cy="8461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V="1">
            <a:off x="3281363" y="133191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3281363" y="3549650"/>
            <a:ext cx="0" cy="646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>
            <a:off x="4652963" y="2501900"/>
            <a:ext cx="725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4652963" y="2784475"/>
            <a:ext cx="725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5014913" y="1331913"/>
            <a:ext cx="0" cy="116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5014913" y="2784475"/>
            <a:ext cx="0" cy="1411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39750" y="2219325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741363" y="1776413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+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781050" y="2622550"/>
            <a:ext cx="44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-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741363" y="330835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R1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2555875" y="2986088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R2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5047948" y="1936715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4048125" y="2420938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4532313" y="2057400"/>
            <a:ext cx="52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+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4532313" y="2905125"/>
            <a:ext cx="442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-</a:t>
            </a:r>
            <a:endParaRPr lang="en-US" altLang="zh-CN" sz="2000" b="1" baseline="-25000">
              <a:latin typeface="Times New Roman" panose="02020603050405020304" pitchFamily="18" charset="0"/>
            </a:endParaRP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1063625" y="4757737"/>
            <a:ext cx="1774825" cy="3968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支路断开前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1063624" y="5929150"/>
            <a:ext cx="1774825" cy="39687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支路断开后</a:t>
            </a:r>
          </a:p>
        </p:txBody>
      </p:sp>
      <p:sp useBgFill="1">
        <p:nvSpPr>
          <p:cNvPr id="71713" name="Rectangle 33"/>
          <p:cNvSpPr>
            <a:spLocks noChangeArrowheads="1"/>
          </p:cNvSpPr>
          <p:nvPr/>
        </p:nvSpPr>
        <p:spPr bwMode="auto">
          <a:xfrm>
            <a:off x="3160713" y="1695450"/>
            <a:ext cx="241300" cy="725488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910639" y="2173288"/>
            <a:ext cx="3065464" cy="2630487"/>
            <a:chOff x="5781675" y="2173288"/>
            <a:chExt cx="3065464" cy="2630487"/>
          </a:xfrm>
        </p:grpSpPr>
        <p:sp>
          <p:nvSpPr>
            <p:cNvPr id="2" name="矩形 1"/>
            <p:cNvSpPr/>
            <p:nvPr/>
          </p:nvSpPr>
          <p:spPr>
            <a:xfrm>
              <a:off x="5804809" y="2173288"/>
              <a:ext cx="3042330" cy="263048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732" name="Group 52"/>
            <p:cNvGrpSpPr>
              <a:grpSpLocks/>
            </p:cNvGrpSpPr>
            <p:nvPr/>
          </p:nvGrpSpPr>
          <p:grpSpPr bwMode="auto">
            <a:xfrm>
              <a:off x="5781675" y="2179638"/>
              <a:ext cx="3065463" cy="2624137"/>
              <a:chOff x="3642" y="1373"/>
              <a:chExt cx="1931" cy="1653"/>
            </a:xfrm>
          </p:grpSpPr>
          <p:sp>
            <p:nvSpPr>
              <p:cNvPr id="71717" name="Line 37"/>
              <p:cNvSpPr>
                <a:spLocks noChangeShapeType="1"/>
              </p:cNvSpPr>
              <p:nvPr/>
            </p:nvSpPr>
            <p:spPr bwMode="auto">
              <a:xfrm>
                <a:off x="3972" y="2770"/>
                <a:ext cx="15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19" name="Text Box 39"/>
              <p:cNvSpPr txBox="1">
                <a:spLocks noChangeArrowheads="1"/>
              </p:cNvSpPr>
              <p:nvPr/>
            </p:nvSpPr>
            <p:spPr bwMode="auto">
              <a:xfrm>
                <a:off x="5293" y="2795"/>
                <a:ext cx="2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t/s</a:t>
                </a:r>
              </a:p>
            </p:txBody>
          </p:sp>
          <p:sp>
            <p:nvSpPr>
              <p:cNvPr id="71720" name="Line 40"/>
              <p:cNvSpPr>
                <a:spLocks noChangeShapeType="1"/>
              </p:cNvSpPr>
              <p:nvPr/>
            </p:nvSpPr>
            <p:spPr bwMode="auto">
              <a:xfrm flipV="1">
                <a:off x="3972" y="1449"/>
                <a:ext cx="0" cy="13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2" name="Text Box 42"/>
              <p:cNvSpPr txBox="1">
                <a:spLocks noChangeArrowheads="1"/>
              </p:cNvSpPr>
              <p:nvPr/>
            </p:nvSpPr>
            <p:spPr bwMode="auto">
              <a:xfrm>
                <a:off x="3871" y="2744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71723" name="Text Box 43"/>
              <p:cNvSpPr txBox="1">
                <a:spLocks noChangeArrowheads="1"/>
              </p:cNvSpPr>
              <p:nvPr/>
            </p:nvSpPr>
            <p:spPr bwMode="auto">
              <a:xfrm>
                <a:off x="3642" y="1373"/>
                <a:ext cx="35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/>
                  <a:t>u</a:t>
                </a:r>
                <a:r>
                  <a:rPr lang="en-US" altLang="zh-CN" sz="1600" b="1" baseline="-25000"/>
                  <a:t>c</a:t>
                </a:r>
                <a:r>
                  <a:rPr lang="en-US" altLang="zh-CN" sz="1600"/>
                  <a:t>/v</a:t>
                </a:r>
              </a:p>
            </p:txBody>
          </p:sp>
        </p:grpSp>
      </p:grpSp>
      <p:sp>
        <p:nvSpPr>
          <p:cNvPr id="71724" name="Line 44"/>
          <p:cNvSpPr>
            <a:spLocks noChangeShapeType="1"/>
          </p:cNvSpPr>
          <p:nvPr/>
        </p:nvSpPr>
        <p:spPr bwMode="auto">
          <a:xfrm>
            <a:off x="6434514" y="3590925"/>
            <a:ext cx="725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>
            <a:off x="8047414" y="2743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7" name="Arc 47"/>
          <p:cNvSpPr>
            <a:spLocks/>
          </p:cNvSpPr>
          <p:nvPr/>
        </p:nvSpPr>
        <p:spPr bwMode="auto">
          <a:xfrm rot="10800000" flipV="1">
            <a:off x="7160002" y="2743200"/>
            <a:ext cx="887412" cy="8477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36" name="Group 56"/>
          <p:cNvGrpSpPr>
            <a:grpSpLocks/>
          </p:cNvGrpSpPr>
          <p:nvPr/>
        </p:nvGrpSpPr>
        <p:grpSpPr bwMode="auto">
          <a:xfrm>
            <a:off x="7160002" y="2767025"/>
            <a:ext cx="864854" cy="1654175"/>
            <a:chOff x="4429" y="1728"/>
            <a:chExt cx="509" cy="1042"/>
          </a:xfrm>
        </p:grpSpPr>
        <p:sp>
          <p:nvSpPr>
            <p:cNvPr id="71728" name="Line 48"/>
            <p:cNvSpPr>
              <a:spLocks noChangeShapeType="1"/>
            </p:cNvSpPr>
            <p:nvPr/>
          </p:nvSpPr>
          <p:spPr bwMode="auto">
            <a:xfrm>
              <a:off x="4429" y="2262"/>
              <a:ext cx="0" cy="5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Line 49"/>
            <p:cNvSpPr>
              <a:spLocks noChangeShapeType="1"/>
            </p:cNvSpPr>
            <p:nvPr/>
          </p:nvSpPr>
          <p:spPr bwMode="auto">
            <a:xfrm>
              <a:off x="4938" y="1728"/>
              <a:ext cx="0" cy="10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0" name="Text Box 50"/>
          <p:cNvSpPr txBox="1">
            <a:spLocks noChangeArrowheads="1"/>
          </p:cNvSpPr>
          <p:nvPr/>
        </p:nvSpPr>
        <p:spPr bwMode="auto">
          <a:xfrm>
            <a:off x="6441312" y="3150188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C1</a:t>
            </a:r>
          </a:p>
        </p:txBody>
      </p:sp>
      <p:sp>
        <p:nvSpPr>
          <p:cNvPr id="71731" name="Text Box 51"/>
          <p:cNvSpPr txBox="1">
            <a:spLocks noChangeArrowheads="1"/>
          </p:cNvSpPr>
          <p:nvPr/>
        </p:nvSpPr>
        <p:spPr bwMode="auto">
          <a:xfrm>
            <a:off x="8007727" y="2259013"/>
            <a:ext cx="644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U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C2</a:t>
            </a:r>
          </a:p>
        </p:txBody>
      </p:sp>
      <p:sp>
        <p:nvSpPr>
          <p:cNvPr id="71733" name="Text Box 53"/>
          <p:cNvSpPr txBox="1">
            <a:spLocks noChangeArrowheads="1"/>
          </p:cNvSpPr>
          <p:nvPr/>
        </p:nvSpPr>
        <p:spPr bwMode="auto">
          <a:xfrm>
            <a:off x="6475789" y="383222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a typeface="微软雅黑" panose="020B0503020204020204" pitchFamily="34" charset="-122"/>
              </a:rPr>
              <a:t>稳态</a:t>
            </a:r>
          </a:p>
        </p:txBody>
      </p:sp>
      <p:sp>
        <p:nvSpPr>
          <p:cNvPr id="71734" name="Text Box 54"/>
          <p:cNvSpPr txBox="1">
            <a:spLocks noChangeArrowheads="1"/>
          </p:cNvSpPr>
          <p:nvPr/>
        </p:nvSpPr>
        <p:spPr bwMode="auto">
          <a:xfrm>
            <a:off x="8088689" y="3308350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a typeface="微软雅黑" panose="020B0503020204020204" pitchFamily="34" charset="-122"/>
              </a:rPr>
              <a:t>稳态</a:t>
            </a:r>
          </a:p>
        </p:txBody>
      </p:sp>
      <p:sp>
        <p:nvSpPr>
          <p:cNvPr id="71735" name="Text Box 55"/>
          <p:cNvSpPr txBox="1">
            <a:spLocks noChangeArrowheads="1"/>
          </p:cNvSpPr>
          <p:nvPr/>
        </p:nvSpPr>
        <p:spPr bwMode="auto">
          <a:xfrm>
            <a:off x="7240964" y="3429000"/>
            <a:ext cx="644525" cy="366713"/>
          </a:xfrm>
          <a:prstGeom prst="rect">
            <a:avLst/>
          </a:prstGeom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暂态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42" y="1487418"/>
            <a:ext cx="777295" cy="97814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150409"/>
              </p:ext>
            </p:extLst>
          </p:nvPr>
        </p:nvGraphicFramePr>
        <p:xfrm>
          <a:off x="3141994" y="4531302"/>
          <a:ext cx="248823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5" name="Equation" r:id="rId4" imgW="1193760" imgH="431640" progId="">
                  <p:embed/>
                </p:oleObj>
              </mc:Choice>
              <mc:Fallback>
                <p:oleObj name="Equation" r:id="rId4" imgW="1193760" imgH="431640" progId="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994" y="4531302"/>
                        <a:ext cx="2488235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47536"/>
              </p:ext>
            </p:extLst>
          </p:nvPr>
        </p:nvGraphicFramePr>
        <p:xfrm>
          <a:off x="3177414" y="5846426"/>
          <a:ext cx="1296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6" name="Equation" r:id="rId6" imgW="622080" imgH="228600" progId="">
                  <p:embed/>
                </p:oleObj>
              </mc:Choice>
              <mc:Fallback>
                <p:oleObj name="Equation" r:id="rId6" imgW="622080" imgH="228600" progId="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414" y="5846426"/>
                        <a:ext cx="1296988" cy="476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E0EDC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1" grpId="0" animBg="1"/>
      <p:bldP spid="71712" grpId="0" animBg="1"/>
      <p:bldP spid="71730" grpId="0"/>
      <p:bldP spid="71731" grpId="0"/>
      <p:bldP spid="71733" grpId="0"/>
      <p:bldP spid="71734" grpId="0"/>
      <p:bldP spid="717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"/>
          <p:cNvGrpSpPr>
            <a:grpSpLocks/>
          </p:cNvGrpSpPr>
          <p:nvPr/>
        </p:nvGrpSpPr>
        <p:grpSpPr bwMode="auto">
          <a:xfrm>
            <a:off x="4833939" y="1366821"/>
            <a:ext cx="4724400" cy="534988"/>
            <a:chOff x="288" y="1295"/>
            <a:chExt cx="2976" cy="337"/>
          </a:xfrm>
        </p:grpSpPr>
        <p:sp>
          <p:nvSpPr>
            <p:cNvPr id="108547" name="Text Box 3"/>
            <p:cNvSpPr txBox="1">
              <a:spLocks noChangeArrowheads="1"/>
            </p:cNvSpPr>
            <p:nvPr/>
          </p:nvSpPr>
          <p:spPr bwMode="auto">
            <a:xfrm>
              <a:off x="288" y="1296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        </a:t>
              </a:r>
              <a:r>
                <a:rPr kumimoji="1"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、       变化曲线</a:t>
              </a:r>
            </a:p>
          </p:txBody>
        </p:sp>
        <p:graphicFrame>
          <p:nvGraphicFramePr>
            <p:cNvPr id="108548" name="Object 4"/>
            <p:cNvGraphicFramePr>
              <a:graphicFrameLocks noChangeAspect="1"/>
            </p:cNvGraphicFramePr>
            <p:nvPr/>
          </p:nvGraphicFramePr>
          <p:xfrm>
            <a:off x="659" y="1295"/>
            <a:ext cx="29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30" name="公式" r:id="rId3" imgW="254160" imgH="292320" progId="Equation.3">
                    <p:embed/>
                  </p:oleObj>
                </mc:Choice>
                <mc:Fallback>
                  <p:oleObj name="公式" r:id="rId3" imgW="254160" imgH="292320" progId="Equation.3">
                    <p:embed/>
                    <p:pic>
                      <p:nvPicPr>
                        <p:cNvPr id="0" name="Picture 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1295"/>
                          <a:ext cx="29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49" name="Object 5"/>
            <p:cNvGraphicFramePr>
              <a:graphicFrameLocks noChangeAspect="1"/>
            </p:cNvGraphicFramePr>
            <p:nvPr/>
          </p:nvGraphicFramePr>
          <p:xfrm>
            <a:off x="1258" y="1295"/>
            <a:ext cx="23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31" name="公式" r:id="rId5" imgW="203400" imgH="292320" progId="Equation.3">
                    <p:embed/>
                  </p:oleObj>
                </mc:Choice>
                <mc:Fallback>
                  <p:oleObj name="公式" r:id="rId5" imgW="203400" imgH="292320" progId="Equation.3">
                    <p:embed/>
                    <p:pic>
                      <p:nvPicPr>
                        <p:cNvPr id="0" name="Picture 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1295"/>
                          <a:ext cx="23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52" name="Group 8"/>
          <p:cNvGrpSpPr>
            <a:grpSpLocks/>
          </p:cNvGrpSpPr>
          <p:nvPr/>
        </p:nvGrpSpPr>
        <p:grpSpPr bwMode="auto">
          <a:xfrm>
            <a:off x="5715000" y="2286000"/>
            <a:ext cx="2487613" cy="1752600"/>
            <a:chOff x="3600" y="1440"/>
            <a:chExt cx="1567" cy="1104"/>
          </a:xfrm>
        </p:grpSpPr>
        <p:sp>
          <p:nvSpPr>
            <p:cNvPr id="108553" name="Freeform 9"/>
            <p:cNvSpPr>
              <a:spLocks/>
            </p:cNvSpPr>
            <p:nvPr/>
          </p:nvSpPr>
          <p:spPr bwMode="auto">
            <a:xfrm>
              <a:off x="3600" y="1783"/>
              <a:ext cx="1567" cy="761"/>
            </a:xfrm>
            <a:custGeom>
              <a:avLst/>
              <a:gdLst>
                <a:gd name="T0" fmla="*/ 0 w 1248"/>
                <a:gd name="T1" fmla="*/ 624 h 624"/>
                <a:gd name="T2" fmla="*/ 384 w 1248"/>
                <a:gd name="T3" fmla="*/ 144 h 624"/>
                <a:gd name="T4" fmla="*/ 1248 w 1248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57150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8554" name="Object 10"/>
            <p:cNvGraphicFramePr>
              <a:graphicFrameLocks noChangeAspect="1"/>
            </p:cNvGraphicFramePr>
            <p:nvPr/>
          </p:nvGraphicFramePr>
          <p:xfrm>
            <a:off x="4805" y="1440"/>
            <a:ext cx="29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32" name="公式" r:id="rId7" imgW="254160" imgH="292320" progId="Equation.3">
                    <p:embed/>
                  </p:oleObj>
                </mc:Choice>
                <mc:Fallback>
                  <p:oleObj name="公式" r:id="rId7" imgW="254160" imgH="292320" progId="Equation.3">
                    <p:embed/>
                    <p:pic>
                      <p:nvPicPr>
                        <p:cNvPr id="0" name="Picture 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" y="1440"/>
                          <a:ext cx="29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55" name="Group 11"/>
          <p:cNvGrpSpPr>
            <a:grpSpLocks/>
          </p:cNvGrpSpPr>
          <p:nvPr/>
        </p:nvGrpSpPr>
        <p:grpSpPr bwMode="auto">
          <a:xfrm>
            <a:off x="5172075" y="1752600"/>
            <a:ext cx="3819525" cy="2667000"/>
            <a:chOff x="5760" y="1056"/>
            <a:chExt cx="2406" cy="1680"/>
          </a:xfrm>
        </p:grpSpPr>
        <p:sp>
          <p:nvSpPr>
            <p:cNvPr id="108556" name="Line 12"/>
            <p:cNvSpPr>
              <a:spLocks noChangeShapeType="1"/>
            </p:cNvSpPr>
            <p:nvPr/>
          </p:nvSpPr>
          <p:spPr bwMode="auto">
            <a:xfrm flipV="1">
              <a:off x="6033" y="2496"/>
              <a:ext cx="1955" cy="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7" name="Text Box 13"/>
            <p:cNvSpPr txBox="1">
              <a:spLocks noChangeArrowheads="1"/>
            </p:cNvSpPr>
            <p:nvPr/>
          </p:nvSpPr>
          <p:spPr bwMode="auto">
            <a:xfrm>
              <a:off x="7988" y="2267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08558" name="Object 14"/>
            <p:cNvGraphicFramePr>
              <a:graphicFrameLocks noChangeAspect="1"/>
            </p:cNvGraphicFramePr>
            <p:nvPr/>
          </p:nvGraphicFramePr>
          <p:xfrm>
            <a:off x="6172" y="1056"/>
            <a:ext cx="36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33" name="公式" r:id="rId9" imgW="241200" imgH="292320" progId="Equation.3">
                    <p:embed/>
                  </p:oleObj>
                </mc:Choice>
                <mc:Fallback>
                  <p:oleObj name="公式" r:id="rId9" imgW="241200" imgH="292320" progId="Equation.3">
                    <p:embed/>
                    <p:pic>
                      <p:nvPicPr>
                        <p:cNvPr id="0" name="Picture 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" y="1056"/>
                          <a:ext cx="368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9" name="Object 15"/>
            <p:cNvGraphicFramePr>
              <a:graphicFrameLocks noChangeAspect="1"/>
            </p:cNvGraphicFramePr>
            <p:nvPr/>
          </p:nvGraphicFramePr>
          <p:xfrm>
            <a:off x="5760" y="1056"/>
            <a:ext cx="28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334" name="公式" r:id="rId11" imgW="190440" imgH="292320" progId="Equation.3">
                    <p:embed/>
                  </p:oleObj>
                </mc:Choice>
                <mc:Fallback>
                  <p:oleObj name="公式" r:id="rId11" imgW="190440" imgH="292320" progId="Equation.3">
                    <p:embed/>
                    <p:pic>
                      <p:nvPicPr>
                        <p:cNvPr id="0" name="Picture 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" y="1056"/>
                          <a:ext cx="28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 flipV="1">
              <a:off x="6094" y="1356"/>
              <a:ext cx="0" cy="13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3500439" y="4489524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当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45149"/>
              </p:ext>
            </p:extLst>
          </p:nvPr>
        </p:nvGraphicFramePr>
        <p:xfrm>
          <a:off x="5358133" y="4497462"/>
          <a:ext cx="3676012" cy="46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35" name="Equation" r:id="rId13" imgW="2616840" imgH="304920" progId="">
                  <p:embed/>
                </p:oleObj>
              </mc:Choice>
              <mc:Fallback>
                <p:oleObj name="Equation" r:id="rId13" imgW="2616840" imgH="304920" progId="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133" y="4497462"/>
                        <a:ext cx="3676012" cy="46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533400" y="5064125"/>
            <a:ext cx="8153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  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表示电容电压 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从初始值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上升到 稳态值的</a:t>
            </a:r>
          </a:p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63.2%</a:t>
            </a:r>
            <a:r>
              <a:rPr kumimoji="1" lang="zh-CN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时所需的时间。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V="1">
            <a:off x="5715000" y="2819400"/>
            <a:ext cx="60960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571" name="Group 27"/>
          <p:cNvGrpSpPr>
            <a:grpSpLocks/>
          </p:cNvGrpSpPr>
          <p:nvPr/>
        </p:nvGrpSpPr>
        <p:grpSpPr bwMode="auto">
          <a:xfrm>
            <a:off x="6156325" y="2819400"/>
            <a:ext cx="317500" cy="1600200"/>
            <a:chOff x="3878" y="1776"/>
            <a:chExt cx="200" cy="100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3984" y="177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3" name="Text Box 29"/>
            <p:cNvSpPr txBox="1">
              <a:spLocks noChangeArrowheads="1"/>
            </p:cNvSpPr>
            <p:nvPr/>
          </p:nvSpPr>
          <p:spPr bwMode="auto">
            <a:xfrm>
              <a:off x="3878" y="2496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8574" name="Group 30"/>
          <p:cNvGrpSpPr>
            <a:grpSpLocks/>
          </p:cNvGrpSpPr>
          <p:nvPr/>
        </p:nvGrpSpPr>
        <p:grpSpPr bwMode="auto">
          <a:xfrm>
            <a:off x="5177202" y="2514600"/>
            <a:ext cx="3306764" cy="457200"/>
            <a:chOff x="3284" y="1584"/>
            <a:chExt cx="2083" cy="28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 flipV="1">
              <a:off x="3626" y="1776"/>
              <a:ext cx="1741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6" name="Text Box 32"/>
            <p:cNvSpPr txBox="1">
              <a:spLocks noChangeArrowheads="1"/>
            </p:cNvSpPr>
            <p:nvPr/>
          </p:nvSpPr>
          <p:spPr bwMode="auto">
            <a:xfrm>
              <a:off x="3284" y="158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Us</a:t>
              </a:r>
            </a:p>
          </p:txBody>
        </p:sp>
      </p:grpSp>
      <p:graphicFrame>
        <p:nvGraphicFramePr>
          <p:cNvPr id="108577" name="Object 33"/>
          <p:cNvGraphicFramePr>
            <a:graphicFrameLocks noChangeAspect="1"/>
          </p:cNvGraphicFramePr>
          <p:nvPr/>
        </p:nvGraphicFramePr>
        <p:xfrm>
          <a:off x="5295900" y="2830513"/>
          <a:ext cx="45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36" name="Equation" r:id="rId15" imgW="292320" imgH="507960" progId="">
                  <p:embed/>
                </p:oleObj>
              </mc:Choice>
              <mc:Fallback>
                <p:oleObj name="Equation" r:id="rId15" imgW="292320" imgH="507960" progId="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830513"/>
                        <a:ext cx="4572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337875" y="386549"/>
            <a:ext cx="2034381" cy="47625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零状态响应</a:t>
            </a:r>
          </a:p>
        </p:txBody>
      </p:sp>
      <p:graphicFrame>
        <p:nvGraphicFramePr>
          <p:cNvPr id="5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30781"/>
              </p:ext>
            </p:extLst>
          </p:nvPr>
        </p:nvGraphicFramePr>
        <p:xfrm>
          <a:off x="1103313" y="2545829"/>
          <a:ext cx="3343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37" name="Equation" r:id="rId17" imgW="1752840" imgH="482760" progId="Equation.DSMT4">
                  <p:embed/>
                </p:oleObj>
              </mc:Choice>
              <mc:Fallback>
                <p:oleObj name="Equation" r:id="rId17" imgW="1752840" imgH="482760" progId="Equation.DSMT4">
                  <p:embed/>
                  <p:pic>
                    <p:nvPicPr>
                      <p:cNvPr id="10755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545829"/>
                        <a:ext cx="3343275" cy="7334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1" grpId="0" autoUpdateAnimBg="0"/>
      <p:bldP spid="108563" grpId="0" autoUpdateAnimBg="0"/>
      <p:bldP spid="5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37875" y="1182217"/>
            <a:ext cx="24080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i="1" baseline="-25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的变化规律</a:t>
            </a:r>
          </a:p>
        </p:txBody>
      </p:sp>
      <p:sp>
        <p:nvSpPr>
          <p:cNvPr id="107523" name="AutoShape 3"/>
          <p:cNvSpPr>
            <a:spLocks noChangeArrowheads="1"/>
          </p:cNvSpPr>
          <p:nvPr/>
        </p:nvSpPr>
        <p:spPr bwMode="auto">
          <a:xfrm>
            <a:off x="4953000" y="4752975"/>
            <a:ext cx="1447800" cy="533400"/>
          </a:xfrm>
          <a:prstGeom prst="wedgeRoundRectCallout">
            <a:avLst>
              <a:gd name="adj1" fmla="val -48893"/>
              <a:gd name="adj2" fmla="val -159699"/>
              <a:gd name="adj3" fmla="val 16667"/>
            </a:avLst>
          </a:prstGeom>
          <a:solidFill>
            <a:schemeClr val="bg1"/>
          </a:solidFill>
          <a:ln w="28575">
            <a:solidFill>
              <a:srgbClr val="FF02FF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2FF"/>
                </a:solidFill>
                <a:latin typeface="Times New Roman" panose="02020603050405020304" pitchFamily="18" charset="0"/>
              </a:rPr>
              <a:t>暂态分量</a:t>
            </a:r>
          </a:p>
        </p:txBody>
      </p:sp>
      <p:sp>
        <p:nvSpPr>
          <p:cNvPr id="107524" name="AutoShape 4" descr="40%"/>
          <p:cNvSpPr>
            <a:spLocks noChangeArrowheads="1"/>
          </p:cNvSpPr>
          <p:nvPr/>
        </p:nvSpPr>
        <p:spPr bwMode="auto">
          <a:xfrm>
            <a:off x="5410200" y="1794567"/>
            <a:ext cx="1447800" cy="533400"/>
          </a:xfrm>
          <a:prstGeom prst="wedgeRoundRectCallout">
            <a:avLst>
              <a:gd name="adj1" fmla="val -51939"/>
              <a:gd name="adj2" fmla="val 154291"/>
              <a:gd name="adj3" fmla="val 16667"/>
            </a:avLst>
          </a:prstGeom>
          <a:solidFill>
            <a:schemeClr val="bg1"/>
          </a:solidFill>
          <a:ln w="28575">
            <a:solidFill>
              <a:srgbClr val="7030A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稳态分量</a:t>
            </a:r>
          </a:p>
        </p:txBody>
      </p:sp>
      <p:grpSp>
        <p:nvGrpSpPr>
          <p:cNvPr id="107526" name="Group 6"/>
          <p:cNvGrpSpPr>
            <a:grpSpLocks/>
          </p:cNvGrpSpPr>
          <p:nvPr/>
        </p:nvGrpSpPr>
        <p:grpSpPr bwMode="auto">
          <a:xfrm>
            <a:off x="2616200" y="4006850"/>
            <a:ext cx="2930526" cy="1123950"/>
            <a:chOff x="1648" y="2524"/>
            <a:chExt cx="1846" cy="708"/>
          </a:xfrm>
        </p:grpSpPr>
        <p:sp>
          <p:nvSpPr>
            <p:cNvPr id="107527" name="Freeform 7"/>
            <p:cNvSpPr>
              <a:spLocks/>
            </p:cNvSpPr>
            <p:nvPr/>
          </p:nvSpPr>
          <p:spPr bwMode="auto">
            <a:xfrm>
              <a:off x="2102" y="2524"/>
              <a:ext cx="1392" cy="601"/>
            </a:xfrm>
            <a:custGeom>
              <a:avLst/>
              <a:gdLst>
                <a:gd name="T0" fmla="*/ 0 w 1248"/>
                <a:gd name="T1" fmla="*/ 624 h 624"/>
                <a:gd name="T2" fmla="*/ 384 w 1248"/>
                <a:gd name="T3" fmla="*/ 144 h 624"/>
                <a:gd name="T4" fmla="*/ 1248 w 1248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38100" cap="flat" cmpd="sng">
              <a:solidFill>
                <a:srgbClr val="FF02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Text Box 8"/>
            <p:cNvSpPr txBox="1">
              <a:spLocks noChangeArrowheads="1"/>
            </p:cNvSpPr>
            <p:nvPr/>
          </p:nvSpPr>
          <p:spPr bwMode="auto">
            <a:xfrm>
              <a:off x="1648" y="2828"/>
              <a:ext cx="4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6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-</a:t>
              </a:r>
              <a:r>
                <a:rPr kumimoji="1" lang="en-US" altLang="zh-CN" sz="2800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Us</a:t>
              </a:r>
              <a:endParaRPr kumimoji="1"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530" name="Group 10"/>
          <p:cNvGrpSpPr>
            <a:grpSpLocks/>
          </p:cNvGrpSpPr>
          <p:nvPr/>
        </p:nvGrpSpPr>
        <p:grpSpPr bwMode="auto">
          <a:xfrm>
            <a:off x="2546350" y="2607578"/>
            <a:ext cx="3063876" cy="519113"/>
            <a:chOff x="1622" y="1696"/>
            <a:chExt cx="1930" cy="327"/>
          </a:xfrm>
        </p:grpSpPr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2112" y="1878"/>
              <a:ext cx="1440" cy="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3" name="Rectangle 13"/>
            <p:cNvSpPr>
              <a:spLocks noChangeArrowheads="1"/>
            </p:cNvSpPr>
            <p:nvPr/>
          </p:nvSpPr>
          <p:spPr bwMode="auto">
            <a:xfrm>
              <a:off x="1622" y="1696"/>
              <a:ext cx="4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800" b="1" i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Us</a:t>
              </a:r>
            </a:p>
          </p:txBody>
        </p:sp>
      </p:grpSp>
      <p:grpSp>
        <p:nvGrpSpPr>
          <p:cNvPr id="107538" name="Group 18"/>
          <p:cNvGrpSpPr>
            <a:grpSpLocks/>
          </p:cNvGrpSpPr>
          <p:nvPr/>
        </p:nvGrpSpPr>
        <p:grpSpPr bwMode="auto">
          <a:xfrm>
            <a:off x="3352800" y="2971800"/>
            <a:ext cx="609600" cy="1905000"/>
            <a:chOff x="2112" y="1872"/>
            <a:chExt cx="384" cy="1200"/>
          </a:xfrm>
        </p:grpSpPr>
        <p:sp>
          <p:nvSpPr>
            <p:cNvPr id="107539" name="Line 19"/>
            <p:cNvSpPr>
              <a:spLocks noChangeShapeType="1"/>
            </p:cNvSpPr>
            <p:nvPr/>
          </p:nvSpPr>
          <p:spPr bwMode="auto">
            <a:xfrm flipV="1">
              <a:off x="2112" y="1872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0" name="Line 20"/>
            <p:cNvSpPr>
              <a:spLocks noChangeShapeType="1"/>
            </p:cNvSpPr>
            <p:nvPr/>
          </p:nvSpPr>
          <p:spPr bwMode="auto">
            <a:xfrm flipV="1">
              <a:off x="2112" y="2496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41" name="Line 21"/>
          <p:cNvSpPr>
            <a:spLocks noChangeShapeType="1"/>
          </p:cNvSpPr>
          <p:nvPr/>
        </p:nvSpPr>
        <p:spPr bwMode="auto">
          <a:xfrm>
            <a:off x="3962400" y="29718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3886200" y="3505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07543" name="Group 23"/>
          <p:cNvGrpSpPr>
            <a:grpSpLocks/>
          </p:cNvGrpSpPr>
          <p:nvPr/>
        </p:nvGrpSpPr>
        <p:grpSpPr bwMode="auto">
          <a:xfrm>
            <a:off x="2154238" y="3079747"/>
            <a:ext cx="1808163" cy="400050"/>
            <a:chOff x="1357" y="1940"/>
            <a:chExt cx="1139" cy="252"/>
          </a:xfrm>
        </p:grpSpPr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>
              <a:off x="2112" y="2040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5" name="Text Box 25"/>
            <p:cNvSpPr txBox="1">
              <a:spLocks noChangeArrowheads="1"/>
            </p:cNvSpPr>
            <p:nvPr/>
          </p:nvSpPr>
          <p:spPr bwMode="auto">
            <a:xfrm>
              <a:off x="1357" y="1940"/>
              <a:ext cx="7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63.2%</a:t>
              </a:r>
              <a:r>
                <a:rPr kumimoji="1" lang="en-US" altLang="zh-CN" sz="2000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Us</a:t>
              </a:r>
            </a:p>
          </p:txBody>
        </p:sp>
      </p:grpSp>
      <p:grpSp>
        <p:nvGrpSpPr>
          <p:cNvPr id="107546" name="Group 26"/>
          <p:cNvGrpSpPr>
            <a:grpSpLocks/>
          </p:cNvGrpSpPr>
          <p:nvPr/>
        </p:nvGrpSpPr>
        <p:grpSpPr bwMode="auto">
          <a:xfrm>
            <a:off x="2043992" y="4060825"/>
            <a:ext cx="1946275" cy="400050"/>
            <a:chOff x="1270" y="2567"/>
            <a:chExt cx="1226" cy="252"/>
          </a:xfrm>
        </p:grpSpPr>
        <p:sp>
          <p:nvSpPr>
            <p:cNvPr id="107547" name="Text Box 27"/>
            <p:cNvSpPr txBox="1">
              <a:spLocks noChangeArrowheads="1"/>
            </p:cNvSpPr>
            <p:nvPr/>
          </p:nvSpPr>
          <p:spPr bwMode="auto">
            <a:xfrm>
              <a:off x="1270" y="2567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-36.8%</a:t>
              </a:r>
              <a:r>
                <a:rPr kumimoji="1" lang="en-US" altLang="zh-CN" sz="2000" i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Us</a:t>
              </a:r>
            </a:p>
          </p:txBody>
        </p:sp>
        <p:sp>
          <p:nvSpPr>
            <p:cNvPr id="107548" name="Line 28"/>
            <p:cNvSpPr>
              <a:spLocks noChangeShapeType="1"/>
            </p:cNvSpPr>
            <p:nvPr/>
          </p:nvSpPr>
          <p:spPr bwMode="auto">
            <a:xfrm>
              <a:off x="2112" y="2688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755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428946"/>
              </p:ext>
            </p:extLst>
          </p:nvPr>
        </p:nvGraphicFramePr>
        <p:xfrm>
          <a:off x="3482502" y="1092457"/>
          <a:ext cx="2740073" cy="60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77" name="Equation" r:id="rId3" imgW="1320480" imgH="368280" progId="Equation.DSMT4">
                  <p:embed/>
                </p:oleObj>
              </mc:Choice>
              <mc:Fallback>
                <p:oleObj name="Equation" r:id="rId3" imgW="1320480" imgH="36828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502" y="1092457"/>
                        <a:ext cx="2740073" cy="607754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067312" y="1822595"/>
            <a:ext cx="1247775" cy="84023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电路达到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稳定状态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时的电压</a:t>
            </a:r>
          </a:p>
        </p:txBody>
      </p:sp>
      <p:sp>
        <p:nvSpPr>
          <p:cNvPr id="3" name="矩形 2"/>
          <p:cNvSpPr/>
          <p:nvPr/>
        </p:nvSpPr>
        <p:spPr>
          <a:xfrm>
            <a:off x="6566657" y="4522763"/>
            <a:ext cx="1152208" cy="867930"/>
          </a:xfrm>
          <a:prstGeom prst="rect">
            <a:avLst/>
          </a:prstGeom>
          <a:solidFill>
            <a:schemeClr val="bg1"/>
          </a:solidFill>
          <a:ln>
            <a:solidFill>
              <a:srgbClr val="FF02F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FF02FF"/>
                </a:solidFill>
                <a:latin typeface="Times New Roman" panose="02020603050405020304" pitchFamily="18" charset="0"/>
              </a:rPr>
              <a:t>仅存在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FF02FF"/>
                </a:solidFill>
                <a:latin typeface="Times New Roman" panose="02020603050405020304" pitchFamily="18" charset="0"/>
              </a:rPr>
              <a:t>于暂态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b="1" dirty="0">
                <a:solidFill>
                  <a:srgbClr val="FF02FF"/>
                </a:solidFill>
                <a:latin typeface="Times New Roman" panose="02020603050405020304" pitchFamily="18" charset="0"/>
              </a:rPr>
              <a:t>过程中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1605200" y="5736708"/>
            <a:ext cx="6086000" cy="40011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理论上 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   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U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() =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U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S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时完全达到稳态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605200" y="6182422"/>
            <a:ext cx="6061807" cy="40011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工程上 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3~5)</a:t>
            </a:r>
            <a:r>
              <a:rPr kumimoji="1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τ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可认为电路已稳定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充电已基本结束。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336925" y="1745815"/>
            <a:ext cx="5186925" cy="3736893"/>
            <a:chOff x="3336925" y="1745815"/>
            <a:chExt cx="5186925" cy="3736893"/>
          </a:xfrm>
        </p:grpSpPr>
        <p:sp>
          <p:nvSpPr>
            <p:cNvPr id="4" name="矩形 3"/>
            <p:cNvSpPr/>
            <p:nvPr/>
          </p:nvSpPr>
          <p:spPr>
            <a:xfrm>
              <a:off x="3336925" y="1745815"/>
              <a:ext cx="5186925" cy="1333933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363205" y="3985776"/>
              <a:ext cx="5160645" cy="149693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534" name="Group 14"/>
          <p:cNvGrpSpPr>
            <a:grpSpLocks/>
          </p:cNvGrpSpPr>
          <p:nvPr/>
        </p:nvGrpSpPr>
        <p:grpSpPr bwMode="auto">
          <a:xfrm>
            <a:off x="3352800" y="2895600"/>
            <a:ext cx="2209800" cy="1030288"/>
            <a:chOff x="6288" y="2279"/>
            <a:chExt cx="1392" cy="649"/>
          </a:xfrm>
        </p:grpSpPr>
        <p:graphicFrame>
          <p:nvGraphicFramePr>
            <p:cNvPr id="107535" name="Object 15"/>
            <p:cNvGraphicFramePr>
              <a:graphicFrameLocks noChangeAspect="1"/>
            </p:cNvGraphicFramePr>
            <p:nvPr/>
          </p:nvGraphicFramePr>
          <p:xfrm>
            <a:off x="7104" y="2279"/>
            <a:ext cx="2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78" name="公式" r:id="rId5" imgW="241200" imgH="292320" progId="Equation.3">
                    <p:embed/>
                  </p:oleObj>
                </mc:Choice>
                <mc:Fallback>
                  <p:oleObj name="公式" r:id="rId5" imgW="241200" imgH="292320" progId="Equation.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4" y="2279"/>
                          <a:ext cx="2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6" name="Freeform 16"/>
            <p:cNvSpPr>
              <a:spLocks/>
            </p:cNvSpPr>
            <p:nvPr/>
          </p:nvSpPr>
          <p:spPr bwMode="auto">
            <a:xfrm>
              <a:off x="6288" y="2327"/>
              <a:ext cx="1392" cy="601"/>
            </a:xfrm>
            <a:custGeom>
              <a:avLst/>
              <a:gdLst>
                <a:gd name="T0" fmla="*/ 0 w 1248"/>
                <a:gd name="T1" fmla="*/ 624 h 624"/>
                <a:gd name="T2" fmla="*/ 384 w 1248"/>
                <a:gd name="T3" fmla="*/ 144 h 624"/>
                <a:gd name="T4" fmla="*/ 1248 w 1248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7549" name="Group 29"/>
          <p:cNvGrpSpPr>
            <a:grpSpLocks/>
          </p:cNvGrpSpPr>
          <p:nvPr/>
        </p:nvGrpSpPr>
        <p:grpSpPr bwMode="auto">
          <a:xfrm>
            <a:off x="2838025" y="1906588"/>
            <a:ext cx="3384550" cy="3351212"/>
            <a:chOff x="1836" y="1201"/>
            <a:chExt cx="2132" cy="2111"/>
          </a:xfrm>
        </p:grpSpPr>
        <p:grpSp>
          <p:nvGrpSpPr>
            <p:cNvPr id="107550" name="Group 30"/>
            <p:cNvGrpSpPr>
              <a:grpSpLocks/>
            </p:cNvGrpSpPr>
            <p:nvPr/>
          </p:nvGrpSpPr>
          <p:grpSpPr bwMode="auto">
            <a:xfrm>
              <a:off x="2064" y="1201"/>
              <a:ext cx="1904" cy="2111"/>
              <a:chOff x="6209" y="817"/>
              <a:chExt cx="1904" cy="2111"/>
            </a:xfrm>
          </p:grpSpPr>
          <p:sp>
            <p:nvSpPr>
              <p:cNvPr id="107551" name="Line 31"/>
              <p:cNvSpPr>
                <a:spLocks noChangeShapeType="1"/>
              </p:cNvSpPr>
              <p:nvPr/>
            </p:nvSpPr>
            <p:spPr bwMode="auto">
              <a:xfrm flipV="1">
                <a:off x="6209" y="2112"/>
                <a:ext cx="1829" cy="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2" name="Text Box 32"/>
              <p:cNvSpPr txBox="1">
                <a:spLocks noChangeArrowheads="1"/>
              </p:cNvSpPr>
              <p:nvPr/>
            </p:nvSpPr>
            <p:spPr bwMode="auto">
              <a:xfrm>
                <a:off x="7935" y="2016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  <p:graphicFrame>
            <p:nvGraphicFramePr>
              <p:cNvPr id="107553" name="Object 33"/>
              <p:cNvGraphicFramePr>
                <a:graphicFrameLocks noChangeAspect="1"/>
              </p:cNvGraphicFramePr>
              <p:nvPr/>
            </p:nvGraphicFramePr>
            <p:xfrm>
              <a:off x="6339" y="817"/>
              <a:ext cx="311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279" name="公式" r:id="rId7" imgW="241200" imgH="292320" progId="Equation.3">
                      <p:embed/>
                    </p:oleObj>
                  </mc:Choice>
                  <mc:Fallback>
                    <p:oleObj name="公式" r:id="rId7" imgW="241200" imgH="292320" progId="Equation.3">
                      <p:embed/>
                      <p:pic>
                        <p:nvPicPr>
                          <p:cNvPr id="0" name="Picture 2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39" y="817"/>
                            <a:ext cx="311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54" name="Line 34"/>
              <p:cNvSpPr>
                <a:spLocks noChangeShapeType="1"/>
              </p:cNvSpPr>
              <p:nvPr/>
            </p:nvSpPr>
            <p:spPr bwMode="auto">
              <a:xfrm flipH="1" flipV="1">
                <a:off x="6273" y="960"/>
                <a:ext cx="0" cy="196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55" name="Text Box 35"/>
            <p:cNvSpPr txBox="1">
              <a:spLocks noChangeArrowheads="1"/>
            </p:cNvSpPr>
            <p:nvPr/>
          </p:nvSpPr>
          <p:spPr bwMode="auto">
            <a:xfrm>
              <a:off x="1836" y="22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37875" y="386549"/>
            <a:ext cx="2034381" cy="476250"/>
          </a:xfrm>
          <a:prstGeom prst="rect">
            <a:avLst/>
          </a:prstGeom>
          <a:ln>
            <a:headEnd/>
            <a:tailEnd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零状态响应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nimBg="1" autoUpdateAnimBg="0"/>
      <p:bldP spid="107524" grpId="0" animBg="1" autoUpdateAnimBg="0"/>
      <p:bldP spid="107542" grpId="0" autoUpdateAnimBg="0"/>
      <p:bldP spid="2" grpId="0" animBg="1"/>
      <p:bldP spid="3" grpId="0" animBg="1"/>
      <p:bldP spid="40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720" name="Object 10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24880345"/>
              </p:ext>
            </p:extLst>
          </p:nvPr>
        </p:nvGraphicFramePr>
        <p:xfrm>
          <a:off x="1627789" y="2494731"/>
          <a:ext cx="2178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85" name="公式" r:id="rId3" imgW="1409088" imgH="355446" progId="Equation.3">
                  <p:embed/>
                </p:oleObj>
              </mc:Choice>
              <mc:Fallback>
                <p:oleObj name="公式" r:id="rId3" imgW="1409088" imgH="355446" progId="Equation.3">
                  <p:embed/>
                  <p:pic>
                    <p:nvPicPr>
                      <p:cNvPr id="0" name="Picture 87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789" y="2494731"/>
                        <a:ext cx="2178050" cy="549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723" name="Object 10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80494979"/>
              </p:ext>
            </p:extLst>
          </p:nvPr>
        </p:nvGraphicFramePr>
        <p:xfrm>
          <a:off x="5013927" y="2494731"/>
          <a:ext cx="33067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86" name="Equation" r:id="rId5" imgW="2082800" imgH="355600" progId="Equation.3">
                  <p:embed/>
                </p:oleObj>
              </mc:Choice>
              <mc:Fallback>
                <p:oleObj name="Equation" r:id="rId5" imgW="2082800" imgH="355600" progId="Equation.3">
                  <p:embed/>
                  <p:pic>
                    <p:nvPicPr>
                      <p:cNvPr id="0" name="Picture 8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927" y="2494731"/>
                        <a:ext cx="3306762" cy="5651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26" name="Group 10"/>
          <p:cNvGrpSpPr>
            <a:grpSpLocks/>
          </p:cNvGrpSpPr>
          <p:nvPr/>
        </p:nvGrpSpPr>
        <p:grpSpPr bwMode="auto">
          <a:xfrm>
            <a:off x="821339" y="115069"/>
            <a:ext cx="3835400" cy="1828800"/>
            <a:chOff x="240" y="1728"/>
            <a:chExt cx="2416" cy="1152"/>
          </a:xfrm>
        </p:grpSpPr>
        <p:sp>
          <p:nvSpPr>
            <p:cNvPr id="111627" name="Oval 11"/>
            <p:cNvSpPr>
              <a:spLocks noChangeArrowheads="1"/>
            </p:cNvSpPr>
            <p:nvPr/>
          </p:nvSpPr>
          <p:spPr bwMode="auto">
            <a:xfrm>
              <a:off x="432" y="225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576" y="19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9" name="Line 13"/>
            <p:cNvSpPr>
              <a:spLocks noChangeShapeType="1"/>
            </p:cNvSpPr>
            <p:nvPr/>
          </p:nvSpPr>
          <p:spPr bwMode="auto">
            <a:xfrm flipV="1">
              <a:off x="1296" y="19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1728" y="1920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1" name="Line 15"/>
            <p:cNvSpPr>
              <a:spLocks noChangeShapeType="1"/>
            </p:cNvSpPr>
            <p:nvPr/>
          </p:nvSpPr>
          <p:spPr bwMode="auto">
            <a:xfrm>
              <a:off x="2016" y="19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2" name="Line 16"/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3" name="Line 17"/>
            <p:cNvSpPr>
              <a:spLocks noChangeShapeType="1"/>
            </p:cNvSpPr>
            <p:nvPr/>
          </p:nvSpPr>
          <p:spPr bwMode="auto">
            <a:xfrm>
              <a:off x="2304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4" name="Line 18"/>
            <p:cNvSpPr>
              <a:spLocks noChangeShapeType="1"/>
            </p:cNvSpPr>
            <p:nvPr/>
          </p:nvSpPr>
          <p:spPr bwMode="auto">
            <a:xfrm>
              <a:off x="2304" y="24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5" name="Line 19"/>
            <p:cNvSpPr>
              <a:spLocks noChangeShapeType="1"/>
            </p:cNvSpPr>
            <p:nvPr/>
          </p:nvSpPr>
          <p:spPr bwMode="auto">
            <a:xfrm>
              <a:off x="2400" y="244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>
              <a:off x="576" y="288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7" name="Line 21"/>
            <p:cNvSpPr>
              <a:spLocks noChangeShapeType="1"/>
            </p:cNvSpPr>
            <p:nvPr/>
          </p:nvSpPr>
          <p:spPr bwMode="auto">
            <a:xfrm>
              <a:off x="576" y="196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>
              <a:off x="1296" y="22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 flipH="1">
              <a:off x="1104" y="196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>
              <a:off x="2400" y="19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1" name="Freeform 25"/>
            <p:cNvSpPr>
              <a:spLocks/>
            </p:cNvSpPr>
            <p:nvPr/>
          </p:nvSpPr>
          <p:spPr bwMode="auto">
            <a:xfrm>
              <a:off x="1122" y="1962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642" name="Object 26"/>
            <p:cNvGraphicFramePr>
              <a:graphicFrameLocks noChangeAspect="1"/>
            </p:cNvGraphicFramePr>
            <p:nvPr/>
          </p:nvGraphicFramePr>
          <p:xfrm>
            <a:off x="1776" y="172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87" name="Equation" r:id="rId7" imgW="164885" imgH="164885" progId="Equation.3">
                    <p:embed/>
                  </p:oleObj>
                </mc:Choice>
                <mc:Fallback>
                  <p:oleObj name="Equation" r:id="rId7" imgW="164885" imgH="164885" progId="Equation.3">
                    <p:embed/>
                    <p:pic>
                      <p:nvPicPr>
                        <p:cNvPr id="0" name="Picture 8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72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3" name="Object 27"/>
            <p:cNvGraphicFramePr>
              <a:graphicFrameLocks noChangeAspect="1"/>
            </p:cNvGraphicFramePr>
            <p:nvPr/>
          </p:nvGraphicFramePr>
          <p:xfrm>
            <a:off x="1169" y="172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88" name="Equation" r:id="rId9" imgW="126725" imgH="177415" progId="Equation.3">
                    <p:embed/>
                  </p:oleObj>
                </mc:Choice>
                <mc:Fallback>
                  <p:oleObj name="Equation" r:id="rId9" imgW="126725" imgH="177415" progId="Equation.3">
                    <p:embed/>
                    <p:pic>
                      <p:nvPicPr>
                        <p:cNvPr id="0" name="Picture 8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172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4" name="Object 28"/>
            <p:cNvGraphicFramePr>
              <a:graphicFrameLocks noChangeAspect="1"/>
            </p:cNvGraphicFramePr>
            <p:nvPr/>
          </p:nvGraphicFramePr>
          <p:xfrm>
            <a:off x="2448" y="2016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89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Picture 8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016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5" name="Object 29"/>
            <p:cNvGraphicFramePr>
              <a:graphicFrameLocks noChangeAspect="1"/>
            </p:cNvGraphicFramePr>
            <p:nvPr/>
          </p:nvGraphicFramePr>
          <p:xfrm>
            <a:off x="864" y="1824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0" name="Equation" r:id="rId13" imgW="126835" imgH="139518" progId="Equation.3">
                    <p:embed/>
                  </p:oleObj>
                </mc:Choice>
                <mc:Fallback>
                  <p:oleObj name="Equation" r:id="rId13" imgW="126835" imgH="139518" progId="Equation.3">
                    <p:embed/>
                    <p:pic>
                      <p:nvPicPr>
                        <p:cNvPr id="0" name="Picture 8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24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6" name="Object 30"/>
            <p:cNvGraphicFramePr>
              <a:graphicFrameLocks noChangeAspect="1"/>
            </p:cNvGraphicFramePr>
            <p:nvPr/>
          </p:nvGraphicFramePr>
          <p:xfrm>
            <a:off x="1344" y="2112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1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0" name="Picture 8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12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7" name="Object 31"/>
            <p:cNvGraphicFramePr>
              <a:graphicFrameLocks noChangeAspect="1"/>
            </p:cNvGraphicFramePr>
            <p:nvPr/>
          </p:nvGraphicFramePr>
          <p:xfrm>
            <a:off x="240" y="2160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2" name="Equation" r:id="rId17" imgW="215806" imgH="571252" progId="Equation.3">
                    <p:embed/>
                  </p:oleObj>
                </mc:Choice>
                <mc:Fallback>
                  <p:oleObj name="Equation" r:id="rId17" imgW="215806" imgH="571252" progId="Equation.3">
                    <p:embed/>
                    <p:pic>
                      <p:nvPicPr>
                        <p:cNvPr id="0" name="Picture 8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160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8" name="Object 32"/>
            <p:cNvGraphicFramePr>
              <a:graphicFrameLocks noChangeAspect="1"/>
            </p:cNvGraphicFramePr>
            <p:nvPr/>
          </p:nvGraphicFramePr>
          <p:xfrm>
            <a:off x="2112" y="2112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3" name="Equation" r:id="rId19" imgW="215806" imgH="571252" progId="Equation.3">
                    <p:embed/>
                  </p:oleObj>
                </mc:Choice>
                <mc:Fallback>
                  <p:oleObj name="Equation" r:id="rId19" imgW="215806" imgH="571252" progId="Equation.3">
                    <p:embed/>
                    <p:pic>
                      <p:nvPicPr>
                        <p:cNvPr id="0" name="Picture 8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112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49" name="Group 33"/>
          <p:cNvGrpSpPr>
            <a:grpSpLocks/>
          </p:cNvGrpSpPr>
          <p:nvPr/>
        </p:nvGrpSpPr>
        <p:grpSpPr bwMode="auto">
          <a:xfrm>
            <a:off x="5215539" y="115069"/>
            <a:ext cx="3302000" cy="1828800"/>
            <a:chOff x="3347" y="1684"/>
            <a:chExt cx="2080" cy="1152"/>
          </a:xfrm>
        </p:grpSpPr>
        <p:sp>
          <p:nvSpPr>
            <p:cNvPr id="111650" name="Line 34"/>
            <p:cNvSpPr>
              <a:spLocks noChangeShapeType="1"/>
            </p:cNvSpPr>
            <p:nvPr/>
          </p:nvSpPr>
          <p:spPr bwMode="auto">
            <a:xfrm>
              <a:off x="3347" y="19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1" name="Line 35"/>
            <p:cNvSpPr>
              <a:spLocks noChangeShapeType="1"/>
            </p:cNvSpPr>
            <p:nvPr/>
          </p:nvSpPr>
          <p:spPr bwMode="auto">
            <a:xfrm flipV="1">
              <a:off x="4067" y="192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2" name="Rectangle 36"/>
            <p:cNvSpPr>
              <a:spLocks noChangeArrowheads="1"/>
            </p:cNvSpPr>
            <p:nvPr/>
          </p:nvSpPr>
          <p:spPr bwMode="auto">
            <a:xfrm>
              <a:off x="4499" y="1876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3" name="Line 37"/>
            <p:cNvSpPr>
              <a:spLocks noChangeShapeType="1"/>
            </p:cNvSpPr>
            <p:nvPr/>
          </p:nvSpPr>
          <p:spPr bwMode="auto">
            <a:xfrm>
              <a:off x="4787" y="192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4" name="Line 38"/>
            <p:cNvSpPr>
              <a:spLocks noChangeShapeType="1"/>
            </p:cNvSpPr>
            <p:nvPr/>
          </p:nvSpPr>
          <p:spPr bwMode="auto">
            <a:xfrm>
              <a:off x="5171" y="192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5" name="Line 39"/>
            <p:cNvSpPr>
              <a:spLocks noChangeShapeType="1"/>
            </p:cNvSpPr>
            <p:nvPr/>
          </p:nvSpPr>
          <p:spPr bwMode="auto">
            <a:xfrm>
              <a:off x="5075" y="23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6" name="Line 40"/>
            <p:cNvSpPr>
              <a:spLocks noChangeShapeType="1"/>
            </p:cNvSpPr>
            <p:nvPr/>
          </p:nvSpPr>
          <p:spPr bwMode="auto">
            <a:xfrm>
              <a:off x="5075" y="24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7" name="Line 41"/>
            <p:cNvSpPr>
              <a:spLocks noChangeShapeType="1"/>
            </p:cNvSpPr>
            <p:nvPr/>
          </p:nvSpPr>
          <p:spPr bwMode="auto">
            <a:xfrm>
              <a:off x="5171" y="240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8" name="Line 42"/>
            <p:cNvSpPr>
              <a:spLocks noChangeShapeType="1"/>
            </p:cNvSpPr>
            <p:nvPr/>
          </p:nvSpPr>
          <p:spPr bwMode="auto">
            <a:xfrm>
              <a:off x="3347" y="2836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9" name="Line 43"/>
            <p:cNvSpPr>
              <a:spLocks noChangeShapeType="1"/>
            </p:cNvSpPr>
            <p:nvPr/>
          </p:nvSpPr>
          <p:spPr bwMode="auto">
            <a:xfrm>
              <a:off x="3347" y="1924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60" name="Line 44"/>
            <p:cNvSpPr>
              <a:spLocks noChangeShapeType="1"/>
            </p:cNvSpPr>
            <p:nvPr/>
          </p:nvSpPr>
          <p:spPr bwMode="auto">
            <a:xfrm>
              <a:off x="4067" y="2164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61" name="Line 45"/>
            <p:cNvSpPr>
              <a:spLocks noChangeShapeType="1"/>
            </p:cNvSpPr>
            <p:nvPr/>
          </p:nvSpPr>
          <p:spPr bwMode="auto">
            <a:xfrm flipH="1">
              <a:off x="3875" y="1924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62" name="Line 46"/>
            <p:cNvSpPr>
              <a:spLocks noChangeShapeType="1"/>
            </p:cNvSpPr>
            <p:nvPr/>
          </p:nvSpPr>
          <p:spPr bwMode="auto">
            <a:xfrm>
              <a:off x="5171" y="192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63" name="Freeform 47"/>
            <p:cNvSpPr>
              <a:spLocks/>
            </p:cNvSpPr>
            <p:nvPr/>
          </p:nvSpPr>
          <p:spPr bwMode="auto">
            <a:xfrm>
              <a:off x="3893" y="1918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664" name="Object 48"/>
            <p:cNvGraphicFramePr>
              <a:graphicFrameLocks noChangeAspect="1"/>
            </p:cNvGraphicFramePr>
            <p:nvPr/>
          </p:nvGraphicFramePr>
          <p:xfrm>
            <a:off x="4547" y="1684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4" name="Equation" r:id="rId21" imgW="164885" imgH="164885" progId="Equation.3">
                    <p:embed/>
                  </p:oleObj>
                </mc:Choice>
                <mc:Fallback>
                  <p:oleObj name="Equation" r:id="rId21" imgW="164885" imgH="164885" progId="Equation.3">
                    <p:embed/>
                    <p:pic>
                      <p:nvPicPr>
                        <p:cNvPr id="0" name="Picture 8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1684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65" name="Object 49"/>
            <p:cNvGraphicFramePr>
              <a:graphicFrameLocks noChangeAspect="1"/>
            </p:cNvGraphicFramePr>
            <p:nvPr/>
          </p:nvGraphicFramePr>
          <p:xfrm>
            <a:off x="3940" y="1684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5" name="Equation" r:id="rId22" imgW="126725" imgH="177415" progId="Equation.3">
                    <p:embed/>
                  </p:oleObj>
                </mc:Choice>
                <mc:Fallback>
                  <p:oleObj name="Equation" r:id="rId22" imgW="126725" imgH="177415" progId="Equation.3">
                    <p:embed/>
                    <p:pic>
                      <p:nvPicPr>
                        <p:cNvPr id="0" name="Picture 8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1684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66" name="Object 50"/>
            <p:cNvGraphicFramePr>
              <a:graphicFrameLocks noChangeAspect="1"/>
            </p:cNvGraphicFramePr>
            <p:nvPr/>
          </p:nvGraphicFramePr>
          <p:xfrm>
            <a:off x="5219" y="1972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6" name="Equation" r:id="rId23" imgW="165028" imgH="228501" progId="Equation.3">
                    <p:embed/>
                  </p:oleObj>
                </mc:Choice>
                <mc:Fallback>
                  <p:oleObj name="Equation" r:id="rId23" imgW="165028" imgH="228501" progId="Equation.3">
                    <p:embed/>
                    <p:pic>
                      <p:nvPicPr>
                        <p:cNvPr id="0" name="Picture 8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1972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67" name="Object 51"/>
            <p:cNvGraphicFramePr>
              <a:graphicFrameLocks noChangeAspect="1"/>
            </p:cNvGraphicFramePr>
            <p:nvPr/>
          </p:nvGraphicFramePr>
          <p:xfrm>
            <a:off x="3635" y="1780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7" name="Equation" r:id="rId24" imgW="126835" imgH="139518" progId="Equation.3">
                    <p:embed/>
                  </p:oleObj>
                </mc:Choice>
                <mc:Fallback>
                  <p:oleObj name="Equation" r:id="rId24" imgW="126835" imgH="139518" progId="Equation.3">
                    <p:embed/>
                    <p:pic>
                      <p:nvPicPr>
                        <p:cNvPr id="0" name="Picture 8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1780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68" name="Object 52"/>
            <p:cNvGraphicFramePr>
              <a:graphicFrameLocks noChangeAspect="1"/>
            </p:cNvGraphicFramePr>
            <p:nvPr/>
          </p:nvGraphicFramePr>
          <p:xfrm>
            <a:off x="4115" y="2068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8" name="Equation" r:id="rId25" imgW="126725" imgH="177415" progId="Equation.3">
                    <p:embed/>
                  </p:oleObj>
                </mc:Choice>
                <mc:Fallback>
                  <p:oleObj name="Equation" r:id="rId25" imgW="126725" imgH="177415" progId="Equation.3">
                    <p:embed/>
                    <p:pic>
                      <p:nvPicPr>
                        <p:cNvPr id="0" name="Picture 8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5" y="2068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69" name="Object 53"/>
            <p:cNvGraphicFramePr>
              <a:graphicFrameLocks noChangeAspect="1"/>
            </p:cNvGraphicFramePr>
            <p:nvPr/>
          </p:nvGraphicFramePr>
          <p:xfrm>
            <a:off x="4883" y="2068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099" name="Equation" r:id="rId27" imgW="215806" imgH="571252" progId="Equation.3">
                    <p:embed/>
                  </p:oleObj>
                </mc:Choice>
                <mc:Fallback>
                  <p:oleObj name="Equation" r:id="rId27" imgW="215806" imgH="571252" progId="Equation.3">
                    <p:embed/>
                    <p:pic>
                      <p:nvPicPr>
                        <p:cNvPr id="0" name="Picture 8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" y="2068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70" name="Oval 54"/>
            <p:cNvSpPr>
              <a:spLocks noChangeArrowheads="1"/>
            </p:cNvSpPr>
            <p:nvPr/>
          </p:nvSpPr>
          <p:spPr bwMode="auto">
            <a:xfrm>
              <a:off x="3923" y="2308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1671" name="Object 55"/>
            <p:cNvGraphicFramePr>
              <a:graphicFrameLocks noChangeAspect="1"/>
            </p:cNvGraphicFramePr>
            <p:nvPr/>
          </p:nvGraphicFramePr>
          <p:xfrm>
            <a:off x="3737" y="2164"/>
            <a:ext cx="226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00" name="Equation" r:id="rId28" imgW="228600" imgH="609600" progId="Equation.3">
                    <p:embed/>
                  </p:oleObj>
                </mc:Choice>
                <mc:Fallback>
                  <p:oleObj name="Equation" r:id="rId28" imgW="228600" imgH="609600" progId="Equation.3">
                    <p:embed/>
                    <p:pic>
                      <p:nvPicPr>
                        <p:cNvPr id="0" name="Picture 8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2164"/>
                          <a:ext cx="226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715" name="Text Box 99"/>
          <p:cNvSpPr txBox="1">
            <a:spLocks noChangeArrowheads="1"/>
          </p:cNvSpPr>
          <p:nvPr/>
        </p:nvSpPr>
        <p:spPr bwMode="auto">
          <a:xfrm>
            <a:off x="1908777" y="2010544"/>
            <a:ext cx="1573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微软雅黑" panose="020B0503020204020204" pitchFamily="34" charset="-122"/>
              </a:rPr>
              <a:t>零输入响应</a:t>
            </a:r>
          </a:p>
        </p:txBody>
      </p:sp>
      <p:sp>
        <p:nvSpPr>
          <p:cNvPr id="111716" name="Text Box 100"/>
          <p:cNvSpPr txBox="1">
            <a:spLocks noChangeArrowheads="1"/>
          </p:cNvSpPr>
          <p:nvPr/>
        </p:nvSpPr>
        <p:spPr bwMode="auto">
          <a:xfrm>
            <a:off x="5901339" y="2050231"/>
            <a:ext cx="157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ea typeface="微软雅黑" panose="020B0503020204020204" pitchFamily="34" charset="-122"/>
              </a:rPr>
              <a:t>零状态响应</a:t>
            </a:r>
          </a:p>
        </p:txBody>
      </p:sp>
      <p:sp>
        <p:nvSpPr>
          <p:cNvPr id="111757" name="Oval 141"/>
          <p:cNvSpPr>
            <a:spLocks noChangeArrowheads="1"/>
          </p:cNvSpPr>
          <p:nvPr/>
        </p:nvSpPr>
        <p:spPr bwMode="auto">
          <a:xfrm>
            <a:off x="3078764" y="2413769"/>
            <a:ext cx="887413" cy="765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58" name="Oval 142"/>
          <p:cNvSpPr>
            <a:spLocks noChangeArrowheads="1"/>
          </p:cNvSpPr>
          <p:nvPr/>
        </p:nvSpPr>
        <p:spPr bwMode="auto">
          <a:xfrm>
            <a:off x="7071327" y="2494731"/>
            <a:ext cx="1492250" cy="7254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7" name="Group 3"/>
          <p:cNvGrpSpPr>
            <a:grpSpLocks/>
          </p:cNvGrpSpPr>
          <p:nvPr/>
        </p:nvGrpSpPr>
        <p:grpSpPr bwMode="auto">
          <a:xfrm>
            <a:off x="2417696" y="5099461"/>
            <a:ext cx="377825" cy="798512"/>
            <a:chOff x="1129" y="3337"/>
            <a:chExt cx="238" cy="503"/>
          </a:xfrm>
        </p:grpSpPr>
        <p:sp>
          <p:nvSpPr>
            <p:cNvPr id="168" name="Line 4"/>
            <p:cNvSpPr>
              <a:spLocks noChangeShapeType="1"/>
            </p:cNvSpPr>
            <p:nvPr/>
          </p:nvSpPr>
          <p:spPr bwMode="auto">
            <a:xfrm flipH="1" flipV="1">
              <a:off x="1222" y="3337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9" name="Object 5"/>
            <p:cNvGraphicFramePr>
              <a:graphicFrameLocks noChangeAspect="1"/>
            </p:cNvGraphicFramePr>
            <p:nvPr/>
          </p:nvGraphicFramePr>
          <p:xfrm>
            <a:off x="1129" y="3580"/>
            <a:ext cx="23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01" name="公式" r:id="rId30" imgW="152280" imgH="177840" progId="Equation.3">
                    <p:embed/>
                  </p:oleObj>
                </mc:Choice>
                <mc:Fallback>
                  <p:oleObj name="公式" r:id="rId30" imgW="152280" imgH="177840" progId="Equation.3">
                    <p:embed/>
                    <p:pic>
                      <p:nvPicPr>
                        <p:cNvPr id="1331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3580"/>
                          <a:ext cx="23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" name="Group 6"/>
          <p:cNvGrpSpPr>
            <a:grpSpLocks/>
          </p:cNvGrpSpPr>
          <p:nvPr/>
        </p:nvGrpSpPr>
        <p:grpSpPr bwMode="auto">
          <a:xfrm>
            <a:off x="1006408" y="3926298"/>
            <a:ext cx="3051175" cy="1514475"/>
            <a:chOff x="336" y="2598"/>
            <a:chExt cx="1922" cy="954"/>
          </a:xfrm>
        </p:grpSpPr>
        <p:graphicFrame>
          <p:nvGraphicFramePr>
            <p:cNvPr id="171" name="Object 7"/>
            <p:cNvGraphicFramePr>
              <a:graphicFrameLocks noChangeAspect="1"/>
            </p:cNvGraphicFramePr>
            <p:nvPr/>
          </p:nvGraphicFramePr>
          <p:xfrm>
            <a:off x="336" y="2598"/>
            <a:ext cx="43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02" name="公式" r:id="rId32" imgW="546120" imgH="279360" progId="Equation.3">
                    <p:embed/>
                  </p:oleObj>
                </mc:Choice>
                <mc:Fallback>
                  <p:oleObj name="公式" r:id="rId32" imgW="546120" imgH="279360" progId="Equation.3">
                    <p:embed/>
                    <p:pic>
                      <p:nvPicPr>
                        <p:cNvPr id="1331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98"/>
                          <a:ext cx="43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2" name="Freeform 8"/>
            <p:cNvSpPr>
              <a:spLocks/>
            </p:cNvSpPr>
            <p:nvPr/>
          </p:nvSpPr>
          <p:spPr bwMode="auto">
            <a:xfrm flipV="1">
              <a:off x="831" y="2773"/>
              <a:ext cx="1427" cy="779"/>
            </a:xfrm>
            <a:custGeom>
              <a:avLst/>
              <a:gdLst>
                <a:gd name="T0" fmla="*/ 0 w 1968"/>
                <a:gd name="T1" fmla="*/ 912 h 912"/>
                <a:gd name="T2" fmla="*/ 672 w 1968"/>
                <a:gd name="T3" fmla="*/ 240 h 912"/>
                <a:gd name="T4" fmla="*/ 1968 w 1968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3" name="Line 9"/>
          <p:cNvSpPr>
            <a:spLocks noChangeShapeType="1"/>
          </p:cNvSpPr>
          <p:nvPr/>
        </p:nvSpPr>
        <p:spPr bwMode="auto">
          <a:xfrm>
            <a:off x="1792221" y="4216811"/>
            <a:ext cx="738187" cy="1300162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" name="Group 10"/>
          <p:cNvGrpSpPr>
            <a:grpSpLocks/>
          </p:cNvGrpSpPr>
          <p:nvPr/>
        </p:nvGrpSpPr>
        <p:grpSpPr bwMode="auto">
          <a:xfrm>
            <a:off x="6399814" y="4307654"/>
            <a:ext cx="328613" cy="1641475"/>
            <a:chOff x="1144" y="932"/>
            <a:chExt cx="207" cy="1034"/>
          </a:xfrm>
        </p:grpSpPr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1234" y="932"/>
              <a:ext cx="0" cy="8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6" name="Object 12"/>
            <p:cNvGraphicFramePr>
              <a:graphicFrameLocks noChangeAspect="1"/>
            </p:cNvGraphicFramePr>
            <p:nvPr/>
          </p:nvGraphicFramePr>
          <p:xfrm>
            <a:off x="1144" y="1755"/>
            <a:ext cx="20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03" name="公式" r:id="rId34" imgW="152280" imgH="177840" progId="Equation.3">
                    <p:embed/>
                  </p:oleObj>
                </mc:Choice>
                <mc:Fallback>
                  <p:oleObj name="公式" r:id="rId34" imgW="152280" imgH="177840" progId="Equation.3">
                    <p:embed/>
                    <p:pic>
                      <p:nvPicPr>
                        <p:cNvPr id="13313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755"/>
                          <a:ext cx="20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" name="Line 13"/>
          <p:cNvSpPr>
            <a:spLocks noChangeShapeType="1"/>
          </p:cNvSpPr>
          <p:nvPr/>
        </p:nvSpPr>
        <p:spPr bwMode="auto">
          <a:xfrm flipV="1">
            <a:off x="5860064" y="4250504"/>
            <a:ext cx="663575" cy="12239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Freeform 14"/>
          <p:cNvSpPr>
            <a:spLocks/>
          </p:cNvSpPr>
          <p:nvPr/>
        </p:nvSpPr>
        <p:spPr bwMode="auto">
          <a:xfrm>
            <a:off x="5866414" y="4315592"/>
            <a:ext cx="2265363" cy="1238250"/>
          </a:xfrm>
          <a:custGeom>
            <a:avLst/>
            <a:gdLst>
              <a:gd name="T0" fmla="*/ 0 w 1968"/>
              <a:gd name="T1" fmla="*/ 912 h 912"/>
              <a:gd name="T2" fmla="*/ 672 w 1968"/>
              <a:gd name="T3" fmla="*/ 240 h 912"/>
              <a:gd name="T4" fmla="*/ 1968 w 1968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9" name="Group 15"/>
          <p:cNvGrpSpPr>
            <a:grpSpLocks/>
          </p:cNvGrpSpPr>
          <p:nvPr/>
        </p:nvGrpSpPr>
        <p:grpSpPr bwMode="auto">
          <a:xfrm>
            <a:off x="5396514" y="3683767"/>
            <a:ext cx="3295650" cy="2452687"/>
            <a:chOff x="520" y="539"/>
            <a:chExt cx="2076" cy="1545"/>
          </a:xfrm>
        </p:grpSpPr>
        <p:sp>
          <p:nvSpPr>
            <p:cNvPr id="180" name="Line 16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Line 17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Text Box 18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83" name="Object 19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04" name="公式" r:id="rId36" imgW="432000" imgH="254160" progId="Equation.3">
                    <p:embed/>
                  </p:oleObj>
                </mc:Choice>
                <mc:Fallback>
                  <p:oleObj name="公式" r:id="rId36" imgW="432000" imgH="254160" progId="Equation.3">
                    <p:embed/>
                    <p:pic>
                      <p:nvPicPr>
                        <p:cNvPr id="13313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53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" name="Rectangle 20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85" name="Group 23"/>
          <p:cNvGrpSpPr>
            <a:grpSpLocks/>
          </p:cNvGrpSpPr>
          <p:nvPr/>
        </p:nvGrpSpPr>
        <p:grpSpPr bwMode="auto">
          <a:xfrm>
            <a:off x="5093302" y="4040954"/>
            <a:ext cx="3117850" cy="411163"/>
            <a:chOff x="329" y="764"/>
            <a:chExt cx="1964" cy="259"/>
          </a:xfrm>
        </p:grpSpPr>
        <p:graphicFrame>
          <p:nvGraphicFramePr>
            <p:cNvPr id="186" name="Object 24"/>
            <p:cNvGraphicFramePr>
              <a:graphicFrameLocks noChangeAspect="1"/>
            </p:cNvGraphicFramePr>
            <p:nvPr/>
          </p:nvGraphicFramePr>
          <p:xfrm>
            <a:off x="329" y="764"/>
            <a:ext cx="43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05" name="公式" r:id="rId38" imgW="495360" imgH="254160" progId="Equation.3">
                    <p:embed/>
                  </p:oleObj>
                </mc:Choice>
                <mc:Fallback>
                  <p:oleObj name="公式" r:id="rId38" imgW="495360" imgH="254160" progId="Equation.3">
                    <p:embed/>
                    <p:pic>
                      <p:nvPicPr>
                        <p:cNvPr id="13314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" name="Line 25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8" name="Group 38"/>
          <p:cNvGrpSpPr>
            <a:grpSpLocks/>
          </p:cNvGrpSpPr>
          <p:nvPr/>
        </p:nvGrpSpPr>
        <p:grpSpPr bwMode="auto">
          <a:xfrm>
            <a:off x="1368358" y="3611973"/>
            <a:ext cx="3295650" cy="2452688"/>
            <a:chOff x="520" y="539"/>
            <a:chExt cx="2076" cy="1545"/>
          </a:xfrm>
        </p:grpSpPr>
        <p:sp>
          <p:nvSpPr>
            <p:cNvPr id="189" name="Line 39"/>
            <p:cNvSpPr>
              <a:spLocks noChangeShapeType="1"/>
            </p:cNvSpPr>
            <p:nvPr/>
          </p:nvSpPr>
          <p:spPr bwMode="auto">
            <a:xfrm>
              <a:off x="784" y="1741"/>
              <a:ext cx="1797" cy="3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40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Text Box 41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92" name="Object 42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106" name="公式" r:id="rId40" imgW="432000" imgH="254160" progId="Equation.3">
                    <p:embed/>
                  </p:oleObj>
                </mc:Choice>
                <mc:Fallback>
                  <p:oleObj name="公式" r:id="rId40" imgW="432000" imgH="254160" progId="Equation.3">
                    <p:embed/>
                    <p:pic>
                      <p:nvPicPr>
                        <p:cNvPr id="13316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53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" name="Rectangle 43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aphicFrame>
        <p:nvGraphicFramePr>
          <p:cNvPr id="194" name="对象 1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858750"/>
              </p:ext>
            </p:extLst>
          </p:nvPr>
        </p:nvGraphicFramePr>
        <p:xfrm>
          <a:off x="2185135" y="5813836"/>
          <a:ext cx="1341429" cy="44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07" name="Equation" r:id="rId42" imgW="609480" imgH="203040" progId="Equation.DSMT4">
                  <p:embed/>
                </p:oleObj>
              </mc:Choice>
              <mc:Fallback>
                <p:oleObj name="Equation" r:id="rId42" imgW="609480" imgH="203040" progId="Equation.DSMT4">
                  <p:embed/>
                  <p:pic>
                    <p:nvPicPr>
                      <p:cNvPr id="69" name="对象 6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185135" y="5813836"/>
                        <a:ext cx="1341429" cy="447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0894"/>
              </p:ext>
            </p:extLst>
          </p:nvPr>
        </p:nvGraphicFramePr>
        <p:xfrm>
          <a:off x="6381364" y="5918468"/>
          <a:ext cx="1425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08" name="Equation" r:id="rId44" imgW="647640" imgH="228600" progId="Equation.DSMT4">
                  <p:embed/>
                </p:oleObj>
              </mc:Choice>
              <mc:Fallback>
                <p:oleObj name="Equation" r:id="rId44" imgW="647640" imgH="228600" progId="Equation.DSMT4">
                  <p:embed/>
                  <p:pic>
                    <p:nvPicPr>
                      <p:cNvPr id="70" name="对象 69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381364" y="5918468"/>
                        <a:ext cx="14255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1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1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11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5" grpId="0"/>
      <p:bldP spid="1117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70950"/>
            <a:ext cx="9144000" cy="3187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2486081" y="-16538"/>
            <a:ext cx="385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电路响应的变化曲线</a:t>
            </a:r>
          </a:p>
        </p:txBody>
      </p:sp>
      <p:sp>
        <p:nvSpPr>
          <p:cNvPr id="133141" name="Freeform 21"/>
          <p:cNvSpPr>
            <a:spLocks/>
          </p:cNvSpPr>
          <p:nvPr/>
        </p:nvSpPr>
        <p:spPr bwMode="auto">
          <a:xfrm>
            <a:off x="5605596" y="4647094"/>
            <a:ext cx="2266950" cy="998538"/>
          </a:xfrm>
          <a:custGeom>
            <a:avLst/>
            <a:gdLst>
              <a:gd name="T0" fmla="*/ 0 w 1968"/>
              <a:gd name="T1" fmla="*/ 912 h 912"/>
              <a:gd name="T2" fmla="*/ 672 w 1968"/>
              <a:gd name="T3" fmla="*/ 240 h 912"/>
              <a:gd name="T4" fmla="*/ 1968 w 1968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 flipV="1">
            <a:off x="5672271" y="4354994"/>
            <a:ext cx="855663" cy="12239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46" name="Group 26"/>
          <p:cNvGrpSpPr>
            <a:grpSpLocks/>
          </p:cNvGrpSpPr>
          <p:nvPr/>
        </p:nvGrpSpPr>
        <p:grpSpPr bwMode="auto">
          <a:xfrm>
            <a:off x="4786446" y="5245582"/>
            <a:ext cx="3173413" cy="522287"/>
            <a:chOff x="3036" y="1303"/>
            <a:chExt cx="1999" cy="329"/>
          </a:xfrm>
        </p:grpSpPr>
        <p:graphicFrame>
          <p:nvGraphicFramePr>
            <p:cNvPr id="133147" name="Object 27"/>
            <p:cNvGraphicFramePr>
              <a:graphicFrameLocks noChangeAspect="1"/>
            </p:cNvGraphicFramePr>
            <p:nvPr/>
          </p:nvGraphicFramePr>
          <p:xfrm>
            <a:off x="3036" y="1303"/>
            <a:ext cx="5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38" name="公式" r:id="rId3" imgW="546120" imgH="292320" progId="Equation.3">
                    <p:embed/>
                  </p:oleObj>
                </mc:Choice>
                <mc:Fallback>
                  <p:oleObj name="公式" r:id="rId3" imgW="546120" imgH="292320" progId="Equation.3">
                    <p:embed/>
                    <p:pic>
                      <p:nvPicPr>
                        <p:cNvPr id="13314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1303"/>
                          <a:ext cx="528" cy="3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48" name="Line 28"/>
            <p:cNvSpPr>
              <a:spLocks noChangeShapeType="1"/>
            </p:cNvSpPr>
            <p:nvPr/>
          </p:nvSpPr>
          <p:spPr bwMode="auto">
            <a:xfrm>
              <a:off x="3576" y="1522"/>
              <a:ext cx="14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152" name="Group 32"/>
          <p:cNvGrpSpPr>
            <a:grpSpLocks/>
          </p:cNvGrpSpPr>
          <p:nvPr/>
        </p:nvGrpSpPr>
        <p:grpSpPr bwMode="auto">
          <a:xfrm>
            <a:off x="5205546" y="3924782"/>
            <a:ext cx="3295650" cy="2452687"/>
            <a:chOff x="520" y="539"/>
            <a:chExt cx="2076" cy="1545"/>
          </a:xfrm>
        </p:grpSpPr>
        <p:sp>
          <p:nvSpPr>
            <p:cNvPr id="133153" name="Line 33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4" name="Line 34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55" name="Text Box 35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33156" name="Object 36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39" name="公式" r:id="rId5" imgW="432000" imgH="254160" progId="Equation.3">
                    <p:embed/>
                  </p:oleObj>
                </mc:Choice>
                <mc:Fallback>
                  <p:oleObj name="公式" r:id="rId5" imgW="432000" imgH="254160" progId="Equation.3">
                    <p:embed/>
                    <p:pic>
                      <p:nvPicPr>
                        <p:cNvPr id="13315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53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57" name="Rectangle 37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33164" name="Group 44"/>
          <p:cNvGrpSpPr>
            <a:grpSpLocks/>
          </p:cNvGrpSpPr>
          <p:nvPr/>
        </p:nvGrpSpPr>
        <p:grpSpPr bwMode="auto">
          <a:xfrm>
            <a:off x="4849946" y="4442307"/>
            <a:ext cx="3117850" cy="411162"/>
            <a:chOff x="329" y="764"/>
            <a:chExt cx="1964" cy="259"/>
          </a:xfrm>
        </p:grpSpPr>
        <p:graphicFrame>
          <p:nvGraphicFramePr>
            <p:cNvPr id="133165" name="Object 45"/>
            <p:cNvGraphicFramePr>
              <a:graphicFrameLocks noChangeAspect="1"/>
            </p:cNvGraphicFramePr>
            <p:nvPr/>
          </p:nvGraphicFramePr>
          <p:xfrm>
            <a:off x="329" y="764"/>
            <a:ext cx="43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40" name="公式" r:id="rId7" imgW="495360" imgH="254160" progId="Equation.3">
                    <p:embed/>
                  </p:oleObj>
                </mc:Choice>
                <mc:Fallback>
                  <p:oleObj name="公式" r:id="rId7" imgW="495360" imgH="254160" progId="Equation.3">
                    <p:embed/>
                    <p:pic>
                      <p:nvPicPr>
                        <p:cNvPr id="13316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66" name="Line 46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167" name="Group 47"/>
          <p:cNvGrpSpPr>
            <a:grpSpLocks/>
          </p:cNvGrpSpPr>
          <p:nvPr/>
        </p:nvGrpSpPr>
        <p:grpSpPr bwMode="auto">
          <a:xfrm>
            <a:off x="6215196" y="4624869"/>
            <a:ext cx="328613" cy="1641475"/>
            <a:chOff x="1144" y="932"/>
            <a:chExt cx="207" cy="1034"/>
          </a:xfrm>
        </p:grpSpPr>
        <p:sp>
          <p:nvSpPr>
            <p:cNvPr id="133168" name="Line 48"/>
            <p:cNvSpPr>
              <a:spLocks noChangeShapeType="1"/>
            </p:cNvSpPr>
            <p:nvPr/>
          </p:nvSpPr>
          <p:spPr bwMode="auto">
            <a:xfrm flipH="1">
              <a:off x="1234" y="932"/>
              <a:ext cx="0" cy="8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69" name="Object 49"/>
            <p:cNvGraphicFramePr>
              <a:graphicFrameLocks noChangeAspect="1"/>
            </p:cNvGraphicFramePr>
            <p:nvPr/>
          </p:nvGraphicFramePr>
          <p:xfrm>
            <a:off x="1144" y="1755"/>
            <a:ext cx="20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41" name="公式" r:id="rId9" imgW="152280" imgH="177840" progId="Equation.3">
                    <p:embed/>
                  </p:oleObj>
                </mc:Choice>
                <mc:Fallback>
                  <p:oleObj name="公式" r:id="rId9" imgW="152280" imgH="177840" progId="Equation.3">
                    <p:embed/>
                    <p:pic>
                      <p:nvPicPr>
                        <p:cNvPr id="13316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755"/>
                          <a:ext cx="20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0" name="Freeform 50"/>
          <p:cNvSpPr>
            <a:spLocks/>
          </p:cNvSpPr>
          <p:nvPr/>
        </p:nvSpPr>
        <p:spPr bwMode="auto">
          <a:xfrm flipV="1">
            <a:off x="1297043" y="4502674"/>
            <a:ext cx="2268538" cy="998538"/>
          </a:xfrm>
          <a:custGeom>
            <a:avLst/>
            <a:gdLst>
              <a:gd name="T0" fmla="*/ 0 w 1968"/>
              <a:gd name="T1" fmla="*/ 912 h 912"/>
              <a:gd name="T2" fmla="*/ 672 w 1968"/>
              <a:gd name="T3" fmla="*/ 240 h 912"/>
              <a:gd name="T4" fmla="*/ 1968 w 1968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1" name="Line 51"/>
          <p:cNvSpPr>
            <a:spLocks noChangeShapeType="1"/>
          </p:cNvSpPr>
          <p:nvPr/>
        </p:nvSpPr>
        <p:spPr bwMode="auto">
          <a:xfrm>
            <a:off x="1243068" y="4447112"/>
            <a:ext cx="860425" cy="113823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73" name="Group 53"/>
          <p:cNvGrpSpPr>
            <a:grpSpLocks/>
          </p:cNvGrpSpPr>
          <p:nvPr/>
        </p:nvGrpSpPr>
        <p:grpSpPr bwMode="auto">
          <a:xfrm>
            <a:off x="838256" y="3908949"/>
            <a:ext cx="3295650" cy="2452688"/>
            <a:chOff x="520" y="539"/>
            <a:chExt cx="2076" cy="1545"/>
          </a:xfrm>
        </p:grpSpPr>
        <p:sp>
          <p:nvSpPr>
            <p:cNvPr id="133174" name="Line 54"/>
            <p:cNvSpPr>
              <a:spLocks noChangeShapeType="1"/>
            </p:cNvSpPr>
            <p:nvPr/>
          </p:nvSpPr>
          <p:spPr bwMode="auto">
            <a:xfrm>
              <a:off x="784" y="1741"/>
              <a:ext cx="1745" cy="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5" name="Line 55"/>
            <p:cNvSpPr>
              <a:spLocks noChangeShapeType="1"/>
            </p:cNvSpPr>
            <p:nvPr/>
          </p:nvSpPr>
          <p:spPr bwMode="auto">
            <a:xfrm flipV="1">
              <a:off x="784" y="682"/>
              <a:ext cx="0" cy="108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6" name="Text Box 56"/>
            <p:cNvSpPr txBox="1">
              <a:spLocks noChangeArrowheads="1"/>
            </p:cNvSpPr>
            <p:nvPr/>
          </p:nvSpPr>
          <p:spPr bwMode="auto">
            <a:xfrm>
              <a:off x="2400" y="1680"/>
              <a:ext cx="1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33177" name="Object 57"/>
            <p:cNvGraphicFramePr>
              <a:graphicFrameLocks noChangeAspect="1"/>
            </p:cNvGraphicFramePr>
            <p:nvPr/>
          </p:nvGraphicFramePr>
          <p:xfrm>
            <a:off x="853" y="53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42" name="公式" r:id="rId11" imgW="432000" imgH="254160" progId="Equation.3">
                    <p:embed/>
                  </p:oleObj>
                </mc:Choice>
                <mc:Fallback>
                  <p:oleObj name="公式" r:id="rId11" imgW="432000" imgH="254160" progId="Equation.3">
                    <p:embed/>
                    <p:pic>
                      <p:nvPicPr>
                        <p:cNvPr id="13317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53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78" name="Rectangle 58"/>
            <p:cNvSpPr>
              <a:spLocks noChangeArrowheads="1"/>
            </p:cNvSpPr>
            <p:nvPr/>
          </p:nvSpPr>
          <p:spPr bwMode="auto">
            <a:xfrm>
              <a:off x="520" y="163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133179" name="Group 59"/>
          <p:cNvGrpSpPr>
            <a:grpSpLocks/>
          </p:cNvGrpSpPr>
          <p:nvPr/>
        </p:nvGrpSpPr>
        <p:grpSpPr bwMode="auto">
          <a:xfrm>
            <a:off x="350893" y="4137549"/>
            <a:ext cx="3173413" cy="522288"/>
            <a:chOff x="3036" y="1303"/>
            <a:chExt cx="1999" cy="329"/>
          </a:xfrm>
        </p:grpSpPr>
        <p:graphicFrame>
          <p:nvGraphicFramePr>
            <p:cNvPr id="133180" name="Object 60"/>
            <p:cNvGraphicFramePr>
              <a:graphicFrameLocks noChangeAspect="1"/>
            </p:cNvGraphicFramePr>
            <p:nvPr/>
          </p:nvGraphicFramePr>
          <p:xfrm>
            <a:off x="3036" y="1303"/>
            <a:ext cx="5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43" name="公式" r:id="rId13" imgW="546120" imgH="292320" progId="Equation.3">
                    <p:embed/>
                  </p:oleObj>
                </mc:Choice>
                <mc:Fallback>
                  <p:oleObj name="公式" r:id="rId13" imgW="546120" imgH="292320" progId="Equation.3">
                    <p:embed/>
                    <p:pic>
                      <p:nvPicPr>
                        <p:cNvPr id="13318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1303"/>
                          <a:ext cx="528" cy="3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81" name="Line 61"/>
            <p:cNvSpPr>
              <a:spLocks noChangeShapeType="1"/>
            </p:cNvSpPr>
            <p:nvPr/>
          </p:nvSpPr>
          <p:spPr bwMode="auto">
            <a:xfrm>
              <a:off x="3576" y="1522"/>
              <a:ext cx="145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182" name="Group 62"/>
          <p:cNvGrpSpPr>
            <a:grpSpLocks/>
          </p:cNvGrpSpPr>
          <p:nvPr/>
        </p:nvGrpSpPr>
        <p:grpSpPr bwMode="auto">
          <a:xfrm>
            <a:off x="541393" y="5326587"/>
            <a:ext cx="3117850" cy="411162"/>
            <a:chOff x="329" y="764"/>
            <a:chExt cx="1964" cy="259"/>
          </a:xfrm>
        </p:grpSpPr>
        <p:graphicFrame>
          <p:nvGraphicFramePr>
            <p:cNvPr id="133183" name="Object 63"/>
            <p:cNvGraphicFramePr>
              <a:graphicFrameLocks noChangeAspect="1"/>
            </p:cNvGraphicFramePr>
            <p:nvPr/>
          </p:nvGraphicFramePr>
          <p:xfrm>
            <a:off x="329" y="764"/>
            <a:ext cx="43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44" name="公式" r:id="rId15" imgW="495360" imgH="254160" progId="Equation.3">
                    <p:embed/>
                  </p:oleObj>
                </mc:Choice>
                <mc:Fallback>
                  <p:oleObj name="公式" r:id="rId15" imgW="495360" imgH="254160" progId="Equation.3">
                    <p:embed/>
                    <p:pic>
                      <p:nvPicPr>
                        <p:cNvPr id="133183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84" name="Line 64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3185" name="Group 65"/>
          <p:cNvGrpSpPr>
            <a:grpSpLocks/>
          </p:cNvGrpSpPr>
          <p:nvPr/>
        </p:nvGrpSpPr>
        <p:grpSpPr bwMode="auto">
          <a:xfrm>
            <a:off x="1927281" y="5280549"/>
            <a:ext cx="377825" cy="914400"/>
            <a:chOff x="1129" y="3337"/>
            <a:chExt cx="238" cy="503"/>
          </a:xfrm>
        </p:grpSpPr>
        <p:sp>
          <p:nvSpPr>
            <p:cNvPr id="133186" name="Line 66"/>
            <p:cNvSpPr>
              <a:spLocks noChangeShapeType="1"/>
            </p:cNvSpPr>
            <p:nvPr/>
          </p:nvSpPr>
          <p:spPr bwMode="auto">
            <a:xfrm flipH="1" flipV="1">
              <a:off x="1222" y="3337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87" name="Object 67"/>
            <p:cNvGraphicFramePr>
              <a:graphicFrameLocks noChangeAspect="1"/>
            </p:cNvGraphicFramePr>
            <p:nvPr/>
          </p:nvGraphicFramePr>
          <p:xfrm>
            <a:off x="1129" y="3580"/>
            <a:ext cx="23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45" name="公式" r:id="rId17" imgW="152280" imgH="177840" progId="Equation.3">
                    <p:embed/>
                  </p:oleObj>
                </mc:Choice>
                <mc:Fallback>
                  <p:oleObj name="公式" r:id="rId17" imgW="152280" imgH="177840" progId="Equation.3">
                    <p:embed/>
                    <p:pic>
                      <p:nvPicPr>
                        <p:cNvPr id="133187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3580"/>
                          <a:ext cx="23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37830"/>
              </p:ext>
            </p:extLst>
          </p:nvPr>
        </p:nvGraphicFramePr>
        <p:xfrm>
          <a:off x="1443233" y="6273170"/>
          <a:ext cx="1341429" cy="44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46" name="Equation" r:id="rId19" imgW="609480" imgH="203040" progId="Equation.DSMT4">
                  <p:embed/>
                </p:oleObj>
              </mc:Choice>
              <mc:Fallback>
                <p:oleObj name="Equation" r:id="rId19" imgW="609480" imgH="203040" progId="Equation.DSMT4">
                  <p:embed/>
                  <p:pic>
                    <p:nvPicPr>
                      <p:cNvPr id="69" name="对象 6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43233" y="6273170"/>
                        <a:ext cx="1341429" cy="447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41972"/>
              </p:ext>
            </p:extLst>
          </p:nvPr>
        </p:nvGraphicFramePr>
        <p:xfrm>
          <a:off x="5965880" y="6234011"/>
          <a:ext cx="1425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47" name="Equation" r:id="rId21" imgW="647640" imgH="228600" progId="Equation.DSMT4">
                  <p:embed/>
                </p:oleObj>
              </mc:Choice>
              <mc:Fallback>
                <p:oleObj name="Equation" r:id="rId21" imgW="647640" imgH="228600" progId="Equation.DSMT4">
                  <p:embed/>
                  <p:pic>
                    <p:nvPicPr>
                      <p:cNvPr id="70" name="对象 6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65880" y="6234011"/>
                        <a:ext cx="14255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" name="图片 7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2771" y="742354"/>
            <a:ext cx="3677509" cy="2562582"/>
          </a:xfrm>
          <a:prstGeom prst="rect">
            <a:avLst/>
          </a:prstGeom>
        </p:spPr>
      </p:pic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481419"/>
              </p:ext>
            </p:extLst>
          </p:nvPr>
        </p:nvGraphicFramePr>
        <p:xfrm>
          <a:off x="1520810" y="2951573"/>
          <a:ext cx="1341429" cy="44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48" name="Equation" r:id="rId24" imgW="609480" imgH="203040" progId="Equation.DSMT4">
                  <p:embed/>
                </p:oleObj>
              </mc:Choice>
              <mc:Fallback>
                <p:oleObj name="Equation" r:id="rId24" imgW="609480" imgH="2030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20810" y="2951573"/>
                        <a:ext cx="1341429" cy="447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54066"/>
              </p:ext>
            </p:extLst>
          </p:nvPr>
        </p:nvGraphicFramePr>
        <p:xfrm>
          <a:off x="5948051" y="2936639"/>
          <a:ext cx="1425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49" name="Equation" r:id="rId26" imgW="647640" imgH="228600" progId="Equation.DSMT4">
                  <p:embed/>
                </p:oleObj>
              </mc:Choice>
              <mc:Fallback>
                <p:oleObj name="Equation" r:id="rId26" imgW="64764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948051" y="2936639"/>
                        <a:ext cx="14255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" name="图片 7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767866" y="731037"/>
            <a:ext cx="3785944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4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558800" y="411163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三</a:t>
            </a:r>
            <a:r>
              <a:rPr kumimoji="1" lang="en-US" altLang="zh-CN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 </a:t>
            </a:r>
            <a:r>
              <a:rPr kumimoji="1" lang="en-US" altLang="zh-CN" sz="3200" b="1" i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RC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电路的全响应</a:t>
            </a:r>
          </a:p>
        </p:txBody>
      </p:sp>
      <p:grpSp>
        <p:nvGrpSpPr>
          <p:cNvPr id="110595" name="Group 3"/>
          <p:cNvGrpSpPr>
            <a:grpSpLocks/>
          </p:cNvGrpSpPr>
          <p:nvPr/>
        </p:nvGrpSpPr>
        <p:grpSpPr bwMode="auto">
          <a:xfrm>
            <a:off x="337875" y="1227106"/>
            <a:ext cx="3835400" cy="1828800"/>
            <a:chOff x="1632" y="528"/>
            <a:chExt cx="2416" cy="1152"/>
          </a:xfrm>
        </p:grpSpPr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182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7" name="Line 5"/>
            <p:cNvSpPr>
              <a:spLocks noChangeShapeType="1"/>
            </p:cNvSpPr>
            <p:nvPr/>
          </p:nvSpPr>
          <p:spPr bwMode="auto">
            <a:xfrm>
              <a:off x="1968" y="7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8" name="Line 6"/>
            <p:cNvSpPr>
              <a:spLocks noChangeShapeType="1"/>
            </p:cNvSpPr>
            <p:nvPr/>
          </p:nvSpPr>
          <p:spPr bwMode="auto">
            <a:xfrm flipV="1">
              <a:off x="2688" y="7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599" name="Rectangle 7"/>
            <p:cNvSpPr>
              <a:spLocks noChangeArrowheads="1"/>
            </p:cNvSpPr>
            <p:nvPr/>
          </p:nvSpPr>
          <p:spPr bwMode="auto">
            <a:xfrm>
              <a:off x="3120" y="720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0" name="Line 8"/>
            <p:cNvSpPr>
              <a:spLocks noChangeShapeType="1"/>
            </p:cNvSpPr>
            <p:nvPr/>
          </p:nvSpPr>
          <p:spPr bwMode="auto">
            <a:xfrm>
              <a:off x="3408" y="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3792" y="76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>
              <a:off x="3696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3" name="Line 11"/>
            <p:cNvSpPr>
              <a:spLocks noChangeShapeType="1"/>
            </p:cNvSpPr>
            <p:nvPr/>
          </p:nvSpPr>
          <p:spPr bwMode="auto">
            <a:xfrm>
              <a:off x="3696" y="12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>
              <a:off x="3792" y="124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1968" y="168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>
              <a:off x="1968" y="76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>
              <a:off x="2688" y="10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 flipH="1">
              <a:off x="2496" y="76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3792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0" name="Freeform 18"/>
            <p:cNvSpPr>
              <a:spLocks/>
            </p:cNvSpPr>
            <p:nvPr/>
          </p:nvSpPr>
          <p:spPr bwMode="auto">
            <a:xfrm>
              <a:off x="2514" y="762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611" name="Object 19"/>
            <p:cNvGraphicFramePr>
              <a:graphicFrameLocks noChangeAspect="1"/>
            </p:cNvGraphicFramePr>
            <p:nvPr/>
          </p:nvGraphicFramePr>
          <p:xfrm>
            <a:off x="3168" y="52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3" name="Equation" r:id="rId4" imgW="164885" imgH="164885" progId="Equation.3">
                    <p:embed/>
                  </p:oleObj>
                </mc:Choice>
                <mc:Fallback>
                  <p:oleObj name="Equation" r:id="rId4" imgW="164885" imgH="164885" progId="Equation.3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52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2" name="Object 20"/>
            <p:cNvGraphicFramePr>
              <a:graphicFrameLocks noChangeAspect="1"/>
            </p:cNvGraphicFramePr>
            <p:nvPr/>
          </p:nvGraphicFramePr>
          <p:xfrm>
            <a:off x="2561" y="52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4" name="Equation" r:id="rId6" imgW="126725" imgH="177415" progId="Equation.3">
                    <p:embed/>
                  </p:oleObj>
                </mc:Choice>
                <mc:Fallback>
                  <p:oleObj name="Equation" r:id="rId6" imgW="126725" imgH="177415" progId="Equation.3">
                    <p:embed/>
                    <p:pic>
                      <p:nvPicPr>
                        <p:cNvPr id="0" name="Picture 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52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3" name="Object 21"/>
            <p:cNvGraphicFramePr>
              <a:graphicFrameLocks noChangeAspect="1"/>
            </p:cNvGraphicFramePr>
            <p:nvPr/>
          </p:nvGraphicFramePr>
          <p:xfrm>
            <a:off x="3840" y="816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5" name="Equation" r:id="rId8" imgW="165028" imgH="228501" progId="Equation.3">
                    <p:embed/>
                  </p:oleObj>
                </mc:Choice>
                <mc:Fallback>
                  <p:oleObj name="Equation" r:id="rId8" imgW="165028" imgH="228501" progId="Equation.3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16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4" name="Object 22"/>
            <p:cNvGraphicFramePr>
              <a:graphicFrameLocks noChangeAspect="1"/>
            </p:cNvGraphicFramePr>
            <p:nvPr/>
          </p:nvGraphicFramePr>
          <p:xfrm>
            <a:off x="2256" y="624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6" name="Equation" r:id="rId10" imgW="126835" imgH="139518" progId="Equation.3">
                    <p:embed/>
                  </p:oleObj>
                </mc:Choice>
                <mc:Fallback>
                  <p:oleObj name="Equation" r:id="rId10" imgW="126835" imgH="139518" progId="Equation.3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24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5" name="Object 23"/>
            <p:cNvGraphicFramePr>
              <a:graphicFrameLocks noChangeAspect="1"/>
            </p:cNvGraphicFramePr>
            <p:nvPr/>
          </p:nvGraphicFramePr>
          <p:xfrm>
            <a:off x="2736" y="912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7" name="Equation" r:id="rId12" imgW="126725" imgH="177415" progId="Equation.3">
                    <p:embed/>
                  </p:oleObj>
                </mc:Choice>
                <mc:Fallback>
                  <p:oleObj name="Equation" r:id="rId12" imgW="126725" imgH="177415" progId="Equation.3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912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6" name="Object 24"/>
            <p:cNvGraphicFramePr>
              <a:graphicFrameLocks noChangeAspect="1"/>
            </p:cNvGraphicFramePr>
            <p:nvPr/>
          </p:nvGraphicFramePr>
          <p:xfrm>
            <a:off x="1632" y="990"/>
            <a:ext cx="213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8" name="Equation" r:id="rId14" imgW="215806" imgH="609336" progId="Equation.3">
                    <p:embed/>
                  </p:oleObj>
                </mc:Choice>
                <mc:Fallback>
                  <p:oleObj name="Equation" r:id="rId14" imgW="215806" imgH="609336" progId="Equation.3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90"/>
                          <a:ext cx="213" cy="6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7" name="Object 25"/>
            <p:cNvGraphicFramePr>
              <a:graphicFrameLocks noChangeAspect="1"/>
            </p:cNvGraphicFramePr>
            <p:nvPr/>
          </p:nvGraphicFramePr>
          <p:xfrm>
            <a:off x="3504" y="912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99" name="Equation" r:id="rId16" imgW="215806" imgH="571252" progId="Equation.3">
                    <p:embed/>
                  </p:oleObj>
                </mc:Choice>
                <mc:Fallback>
                  <p:oleObj name="Equation" r:id="rId16" imgW="215806" imgH="571252" progId="Equation.3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912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8" name="Oval 26"/>
            <p:cNvSpPr>
              <a:spLocks noChangeArrowheads="1"/>
            </p:cNvSpPr>
            <p:nvPr/>
          </p:nvSpPr>
          <p:spPr bwMode="auto">
            <a:xfrm>
              <a:off x="254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19" name="Object 27"/>
            <p:cNvGraphicFramePr>
              <a:graphicFrameLocks noChangeAspect="1"/>
            </p:cNvGraphicFramePr>
            <p:nvPr/>
          </p:nvGraphicFramePr>
          <p:xfrm>
            <a:off x="2358" y="1008"/>
            <a:ext cx="226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00" name="Equation" r:id="rId18" imgW="228600" imgH="609600" progId="Equation.3">
                    <p:embed/>
                  </p:oleObj>
                </mc:Choice>
                <mc:Fallback>
                  <p:oleObj name="Equation" r:id="rId18" imgW="228600" imgH="609600" progId="Equation.3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1008"/>
                          <a:ext cx="226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50" name="Rectangle 58"/>
          <p:cNvSpPr>
            <a:spLocks noChangeArrowheads="1"/>
          </p:cNvSpPr>
          <p:nvPr/>
        </p:nvSpPr>
        <p:spPr bwMode="auto">
          <a:xfrm>
            <a:off x="432331" y="3240129"/>
            <a:ext cx="3517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3.4.3   </a:t>
            </a:r>
            <a:r>
              <a:rPr lang="zh-CN" altLang="en-US" sz="2000" b="1" dirty="0">
                <a:latin typeface="Times New Roman" panose="02020603050405020304" pitchFamily="18" charset="0"/>
              </a:rPr>
              <a:t>　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RC </a:t>
            </a:r>
            <a:r>
              <a:rPr lang="zh-CN" altLang="en-US" sz="2000" b="1" dirty="0">
                <a:latin typeface="Times New Roman" panose="02020603050405020304" pitchFamily="18" charset="0"/>
              </a:rPr>
              <a:t>电路　</a:t>
            </a:r>
          </a:p>
        </p:txBody>
      </p:sp>
      <p:sp>
        <p:nvSpPr>
          <p:cNvPr id="110674" name="Text Box 82"/>
          <p:cNvSpPr txBox="1">
            <a:spLocks noChangeArrowheads="1"/>
          </p:cNvSpPr>
          <p:nvPr/>
        </p:nvSpPr>
        <p:spPr bwMode="auto">
          <a:xfrm>
            <a:off x="4563804" y="1316198"/>
            <a:ext cx="4010002" cy="1923931"/>
          </a:xfrm>
          <a:prstGeom prst="round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换路前，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kumimoji="1"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电容有储能  </a:t>
            </a:r>
            <a:r>
              <a:rPr kumimoji="1" lang="en-US" altLang="zh-CN" b="1" i="1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b="1" i="1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kumimoji="1"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(0-) = </a:t>
            </a:r>
            <a:r>
              <a:rPr kumimoji="1" lang="en-US" altLang="zh-CN" b="1" i="1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b="1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换路后，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kumimoji="1" lang="en-US" altLang="zh-CN" sz="2000" b="1" i="1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000" b="1" i="1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(∞) = </a:t>
            </a:r>
            <a:r>
              <a:rPr kumimoji="1" lang="en-US" altLang="zh-CN" sz="2000" b="1" i="1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000" b="1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</a:p>
        </p:txBody>
      </p:sp>
      <p:graphicFrame>
        <p:nvGraphicFramePr>
          <p:cNvPr id="110677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33064"/>
              </p:ext>
            </p:extLst>
          </p:nvPr>
        </p:nvGraphicFramePr>
        <p:xfrm>
          <a:off x="1104637" y="4060024"/>
          <a:ext cx="29035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1" name="公式" r:id="rId20" imgW="1129810" imgH="406224" progId="Equation.3">
                  <p:embed/>
                </p:oleObj>
              </mc:Choice>
              <mc:Fallback>
                <p:oleObj name="公式" r:id="rId20" imgW="1129810" imgH="406224" progId="Equation.3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637" y="4060024"/>
                        <a:ext cx="2903538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37875" y="3665505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求</a:t>
            </a:r>
            <a:r>
              <a:rPr kumimoji="1" lang="en-US" altLang="zh-CN" sz="2400" b="1" i="1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400" b="1" i="1" baseline="-25000" dirty="0" err="1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kumimoji="1" lang="en-US" altLang="zh-CN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(t)?</a:t>
            </a:r>
            <a:r>
              <a:rPr kumimoji="1" lang="zh-CN" altLang="en-US" sz="2400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400" b="1" i="1" baseline="-25000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3527" y="5378579"/>
            <a:ext cx="4728810" cy="1130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3464" y="1648058"/>
            <a:ext cx="668773" cy="369332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t = 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endParaRPr kumimoji="1" lang="zh-CN" altLang="en-US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886127"/>
              </p:ext>
            </p:extLst>
          </p:nvPr>
        </p:nvGraphicFramePr>
        <p:xfrm>
          <a:off x="456054" y="5464024"/>
          <a:ext cx="4183755" cy="94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2" name="Equation" r:id="rId22" imgW="1523880" imgH="342720" progId="Equation.DSMT4">
                  <p:embed/>
                </p:oleObj>
              </mc:Choice>
              <mc:Fallback>
                <p:oleObj name="Equation" r:id="rId22" imgW="15238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6054" y="5464024"/>
                        <a:ext cx="4183755" cy="94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6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74" grpId="0" uiExpand="1" build="allAtOnce" animBg="1"/>
      <p:bldP spid="2" grpId="0"/>
      <p:bldP spid="33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33940" y="-18987"/>
            <a:ext cx="9110060" cy="33185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8" y="162275"/>
            <a:ext cx="7693819" cy="29446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9515" y="5684738"/>
            <a:ext cx="7696200" cy="1130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1620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3656698"/>
              </p:ext>
            </p:extLst>
          </p:nvPr>
        </p:nvGraphicFramePr>
        <p:xfrm>
          <a:off x="809853" y="5773638"/>
          <a:ext cx="73390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2" name="公式" r:id="rId4" imgW="2895600" imgH="355600" progId="Equation.3">
                  <p:embed/>
                </p:oleObj>
              </mc:Choice>
              <mc:Fallback>
                <p:oleObj name="公式" r:id="rId4" imgW="2895600" imgH="355600" progId="Equation.3">
                  <p:embed/>
                  <p:pic>
                    <p:nvPicPr>
                      <p:cNvPr id="11162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3" y="5773638"/>
                        <a:ext cx="733901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726" name="Oval 110"/>
          <p:cNvSpPr>
            <a:spLocks noChangeArrowheads="1"/>
          </p:cNvSpPr>
          <p:nvPr/>
        </p:nvSpPr>
        <p:spPr bwMode="auto">
          <a:xfrm>
            <a:off x="1616303" y="5684738"/>
            <a:ext cx="1250950" cy="11303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727" name="Oval 111"/>
          <p:cNvSpPr>
            <a:spLocks noChangeArrowheads="1"/>
          </p:cNvSpPr>
          <p:nvPr/>
        </p:nvSpPr>
        <p:spPr bwMode="auto">
          <a:xfrm>
            <a:off x="2906940" y="5726013"/>
            <a:ext cx="2016125" cy="12112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1728" name="Group 112"/>
          <p:cNvGrpSpPr>
            <a:grpSpLocks/>
          </p:cNvGrpSpPr>
          <p:nvPr/>
        </p:nvGrpSpPr>
        <p:grpSpPr bwMode="auto">
          <a:xfrm>
            <a:off x="4981118" y="3480322"/>
            <a:ext cx="3835400" cy="1828800"/>
            <a:chOff x="1632" y="528"/>
            <a:chExt cx="2416" cy="1152"/>
          </a:xfrm>
        </p:grpSpPr>
        <p:sp>
          <p:nvSpPr>
            <p:cNvPr id="111729" name="Oval 113"/>
            <p:cNvSpPr>
              <a:spLocks noChangeArrowheads="1"/>
            </p:cNvSpPr>
            <p:nvPr/>
          </p:nvSpPr>
          <p:spPr bwMode="auto">
            <a:xfrm>
              <a:off x="182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0" name="Line 114"/>
            <p:cNvSpPr>
              <a:spLocks noChangeShapeType="1"/>
            </p:cNvSpPr>
            <p:nvPr/>
          </p:nvSpPr>
          <p:spPr bwMode="auto">
            <a:xfrm>
              <a:off x="1968" y="7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1" name="Line 115"/>
            <p:cNvSpPr>
              <a:spLocks noChangeShapeType="1"/>
            </p:cNvSpPr>
            <p:nvPr/>
          </p:nvSpPr>
          <p:spPr bwMode="auto">
            <a:xfrm flipV="1">
              <a:off x="2688" y="7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2" name="Rectangle 116"/>
            <p:cNvSpPr>
              <a:spLocks noChangeArrowheads="1"/>
            </p:cNvSpPr>
            <p:nvPr/>
          </p:nvSpPr>
          <p:spPr bwMode="auto">
            <a:xfrm>
              <a:off x="3120" y="720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3" name="Line 117"/>
            <p:cNvSpPr>
              <a:spLocks noChangeShapeType="1"/>
            </p:cNvSpPr>
            <p:nvPr/>
          </p:nvSpPr>
          <p:spPr bwMode="auto">
            <a:xfrm>
              <a:off x="3408" y="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4" name="Line 118"/>
            <p:cNvSpPr>
              <a:spLocks noChangeShapeType="1"/>
            </p:cNvSpPr>
            <p:nvPr/>
          </p:nvSpPr>
          <p:spPr bwMode="auto">
            <a:xfrm>
              <a:off x="3792" y="76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5" name="Line 119"/>
            <p:cNvSpPr>
              <a:spLocks noChangeShapeType="1"/>
            </p:cNvSpPr>
            <p:nvPr/>
          </p:nvSpPr>
          <p:spPr bwMode="auto">
            <a:xfrm>
              <a:off x="3696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6" name="Line 120"/>
            <p:cNvSpPr>
              <a:spLocks noChangeShapeType="1"/>
            </p:cNvSpPr>
            <p:nvPr/>
          </p:nvSpPr>
          <p:spPr bwMode="auto">
            <a:xfrm>
              <a:off x="3696" y="12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7" name="Line 121"/>
            <p:cNvSpPr>
              <a:spLocks noChangeShapeType="1"/>
            </p:cNvSpPr>
            <p:nvPr/>
          </p:nvSpPr>
          <p:spPr bwMode="auto">
            <a:xfrm>
              <a:off x="3792" y="124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8" name="Line 122"/>
            <p:cNvSpPr>
              <a:spLocks noChangeShapeType="1"/>
            </p:cNvSpPr>
            <p:nvPr/>
          </p:nvSpPr>
          <p:spPr bwMode="auto">
            <a:xfrm>
              <a:off x="1968" y="168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39" name="Line 123"/>
            <p:cNvSpPr>
              <a:spLocks noChangeShapeType="1"/>
            </p:cNvSpPr>
            <p:nvPr/>
          </p:nvSpPr>
          <p:spPr bwMode="auto">
            <a:xfrm>
              <a:off x="1968" y="76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40" name="Line 124"/>
            <p:cNvSpPr>
              <a:spLocks noChangeShapeType="1"/>
            </p:cNvSpPr>
            <p:nvPr/>
          </p:nvSpPr>
          <p:spPr bwMode="auto">
            <a:xfrm>
              <a:off x="2688" y="10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41" name="Line 125"/>
            <p:cNvSpPr>
              <a:spLocks noChangeShapeType="1"/>
            </p:cNvSpPr>
            <p:nvPr/>
          </p:nvSpPr>
          <p:spPr bwMode="auto">
            <a:xfrm flipH="1">
              <a:off x="2496" y="76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42" name="Line 126"/>
            <p:cNvSpPr>
              <a:spLocks noChangeShapeType="1"/>
            </p:cNvSpPr>
            <p:nvPr/>
          </p:nvSpPr>
          <p:spPr bwMode="auto">
            <a:xfrm>
              <a:off x="3792" y="7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743" name="Freeform 127"/>
            <p:cNvSpPr>
              <a:spLocks/>
            </p:cNvSpPr>
            <p:nvPr/>
          </p:nvSpPr>
          <p:spPr bwMode="auto">
            <a:xfrm>
              <a:off x="2514" y="762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744" name="Object 128"/>
            <p:cNvGraphicFramePr>
              <a:graphicFrameLocks noChangeAspect="1"/>
            </p:cNvGraphicFramePr>
            <p:nvPr/>
          </p:nvGraphicFramePr>
          <p:xfrm>
            <a:off x="3168" y="52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3" name="Equation" r:id="rId6" imgW="164885" imgH="164885" progId="Equation.3">
                    <p:embed/>
                  </p:oleObj>
                </mc:Choice>
                <mc:Fallback>
                  <p:oleObj name="Equation" r:id="rId6" imgW="164885" imgH="164885" progId="Equation.3">
                    <p:embed/>
                    <p:pic>
                      <p:nvPicPr>
                        <p:cNvPr id="111744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52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745" name="Object 129"/>
            <p:cNvGraphicFramePr>
              <a:graphicFrameLocks noChangeAspect="1"/>
            </p:cNvGraphicFramePr>
            <p:nvPr/>
          </p:nvGraphicFramePr>
          <p:xfrm>
            <a:off x="2561" y="52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4" name="Equation" r:id="rId8" imgW="126725" imgH="177415" progId="Equation.3">
                    <p:embed/>
                  </p:oleObj>
                </mc:Choice>
                <mc:Fallback>
                  <p:oleObj name="Equation" r:id="rId8" imgW="126725" imgH="177415" progId="Equation.3">
                    <p:embed/>
                    <p:pic>
                      <p:nvPicPr>
                        <p:cNvPr id="111745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52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746" name="Object 130"/>
            <p:cNvGraphicFramePr>
              <a:graphicFrameLocks noChangeAspect="1"/>
            </p:cNvGraphicFramePr>
            <p:nvPr/>
          </p:nvGraphicFramePr>
          <p:xfrm>
            <a:off x="3840" y="816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5" name="Equation" r:id="rId10" imgW="165028" imgH="228501" progId="Equation.3">
                    <p:embed/>
                  </p:oleObj>
                </mc:Choice>
                <mc:Fallback>
                  <p:oleObj name="Equation" r:id="rId10" imgW="165028" imgH="228501" progId="Equation.3">
                    <p:embed/>
                    <p:pic>
                      <p:nvPicPr>
                        <p:cNvPr id="111746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16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747" name="Object 131"/>
            <p:cNvGraphicFramePr>
              <a:graphicFrameLocks noChangeAspect="1"/>
            </p:cNvGraphicFramePr>
            <p:nvPr/>
          </p:nvGraphicFramePr>
          <p:xfrm>
            <a:off x="2256" y="624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6" name="Equation" r:id="rId12" imgW="126835" imgH="139518" progId="Equation.3">
                    <p:embed/>
                  </p:oleObj>
                </mc:Choice>
                <mc:Fallback>
                  <p:oleObj name="Equation" r:id="rId12" imgW="126835" imgH="139518" progId="Equation.3">
                    <p:embed/>
                    <p:pic>
                      <p:nvPicPr>
                        <p:cNvPr id="111747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24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748" name="Object 132"/>
            <p:cNvGraphicFramePr>
              <a:graphicFrameLocks noChangeAspect="1"/>
            </p:cNvGraphicFramePr>
            <p:nvPr/>
          </p:nvGraphicFramePr>
          <p:xfrm>
            <a:off x="2736" y="912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7" name="Equation" r:id="rId14" imgW="126725" imgH="177415" progId="Equation.3">
                    <p:embed/>
                  </p:oleObj>
                </mc:Choice>
                <mc:Fallback>
                  <p:oleObj name="Equation" r:id="rId14" imgW="126725" imgH="177415" progId="Equation.3">
                    <p:embed/>
                    <p:pic>
                      <p:nvPicPr>
                        <p:cNvPr id="111748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912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749" name="Object 133"/>
            <p:cNvGraphicFramePr>
              <a:graphicFrameLocks noChangeAspect="1"/>
            </p:cNvGraphicFramePr>
            <p:nvPr/>
          </p:nvGraphicFramePr>
          <p:xfrm>
            <a:off x="1632" y="990"/>
            <a:ext cx="213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8" name="Equation" r:id="rId16" imgW="215806" imgH="609336" progId="Equation.3">
                    <p:embed/>
                  </p:oleObj>
                </mc:Choice>
                <mc:Fallback>
                  <p:oleObj name="Equation" r:id="rId16" imgW="215806" imgH="609336" progId="Equation.3">
                    <p:embed/>
                    <p:pic>
                      <p:nvPicPr>
                        <p:cNvPr id="111749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90"/>
                          <a:ext cx="213" cy="6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750" name="Object 134"/>
            <p:cNvGraphicFramePr>
              <a:graphicFrameLocks noChangeAspect="1"/>
            </p:cNvGraphicFramePr>
            <p:nvPr/>
          </p:nvGraphicFramePr>
          <p:xfrm>
            <a:off x="3504" y="912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9" name="Equation" r:id="rId18" imgW="215806" imgH="571252" progId="Equation.3">
                    <p:embed/>
                  </p:oleObj>
                </mc:Choice>
                <mc:Fallback>
                  <p:oleObj name="Equation" r:id="rId18" imgW="215806" imgH="571252" progId="Equation.3">
                    <p:embed/>
                    <p:pic>
                      <p:nvPicPr>
                        <p:cNvPr id="11175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912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751" name="Oval 135"/>
            <p:cNvSpPr>
              <a:spLocks noChangeArrowheads="1"/>
            </p:cNvSpPr>
            <p:nvPr/>
          </p:nvSpPr>
          <p:spPr bwMode="auto">
            <a:xfrm>
              <a:off x="254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1752" name="Object 136"/>
            <p:cNvGraphicFramePr>
              <a:graphicFrameLocks noChangeAspect="1"/>
            </p:cNvGraphicFramePr>
            <p:nvPr/>
          </p:nvGraphicFramePr>
          <p:xfrm>
            <a:off x="2358" y="1008"/>
            <a:ext cx="226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20" name="Equation" r:id="rId20" imgW="228600" imgH="609600" progId="Equation.3">
                    <p:embed/>
                  </p:oleObj>
                </mc:Choice>
                <mc:Fallback>
                  <p:oleObj name="Equation" r:id="rId20" imgW="228600" imgH="609600" progId="Equation.3">
                    <p:embed/>
                    <p:pic>
                      <p:nvPicPr>
                        <p:cNvPr id="111752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1008"/>
                          <a:ext cx="226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755" name="Text Box 139"/>
          <p:cNvSpPr txBox="1">
            <a:spLocks noChangeArrowheads="1"/>
          </p:cNvSpPr>
          <p:nvPr/>
        </p:nvSpPr>
        <p:spPr bwMode="auto">
          <a:xfrm>
            <a:off x="4149399" y="1342198"/>
            <a:ext cx="482600" cy="58477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111757" name="Oval 141"/>
          <p:cNvSpPr>
            <a:spLocks noChangeArrowheads="1"/>
          </p:cNvSpPr>
          <p:nvPr/>
        </p:nvSpPr>
        <p:spPr bwMode="auto">
          <a:xfrm>
            <a:off x="2676725" y="2460595"/>
            <a:ext cx="887413" cy="765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11758" name="Oval 142"/>
          <p:cNvSpPr>
            <a:spLocks noChangeArrowheads="1"/>
          </p:cNvSpPr>
          <p:nvPr/>
        </p:nvSpPr>
        <p:spPr bwMode="auto">
          <a:xfrm>
            <a:off x="6708783" y="2513261"/>
            <a:ext cx="1492250" cy="7254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03398" y="5711406"/>
            <a:ext cx="3405805" cy="10890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 Box 143"/>
          <p:cNvSpPr txBox="1">
            <a:spLocks noChangeArrowheads="1"/>
          </p:cNvSpPr>
          <p:nvPr/>
        </p:nvSpPr>
        <p:spPr bwMode="auto">
          <a:xfrm>
            <a:off x="1072694" y="4385202"/>
            <a:ext cx="3765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00"/>
                </a:solidFill>
                <a:ea typeface="微软雅黑" panose="020B0503020204020204" pitchFamily="34" charset="-122"/>
              </a:rPr>
              <a:t>全响应＝零输入响应＋零状态响应</a:t>
            </a:r>
          </a:p>
        </p:txBody>
      </p:sp>
    </p:spTree>
    <p:extLst>
      <p:ext uri="{BB962C8B-B14F-4D97-AF65-F5344CB8AC3E}">
        <p14:creationId xmlns:p14="http://schemas.microsoft.com/office/powerpoint/2010/main" val="17838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1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1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11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1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1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1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11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1000"/>
                                        <p:tgtEl>
                                          <p:spTgt spid="11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35139 0.001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111755" grpId="0" animBg="1"/>
      <p:bldP spid="3" grpId="0" animBg="1"/>
      <p:bldP spid="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418525" y="1170800"/>
            <a:ext cx="8001000" cy="14755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</a:rPr>
              <a:t>一阶线性电路</a:t>
            </a:r>
            <a:r>
              <a:rPr lang="en-US" altLang="zh-CN" sz="2800" dirty="0">
                <a:solidFill>
                  <a:srgbClr val="FF0000"/>
                </a:solidFill>
              </a:rPr>
              <a:t>: </a:t>
            </a:r>
          </a:p>
          <a:p>
            <a:pPr>
              <a:lnSpc>
                <a:spcPct val="110000"/>
              </a:lnSpc>
              <a:buClr>
                <a:schemeClr val="bg1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</a:rPr>
              <a:t>		</a:t>
            </a:r>
            <a:r>
              <a:rPr lang="zh-CN" altLang="en-US" sz="2800" dirty="0">
                <a:solidFill>
                  <a:srgbClr val="3333CC"/>
                </a:solidFill>
              </a:rPr>
              <a:t>仅含一个储能元件或可等效为一个储能元件，且由一阶微分方程描述的线性电路</a:t>
            </a:r>
            <a:r>
              <a:rPr lang="zh-CN" altLang="en-US" sz="2800" dirty="0"/>
              <a:t>。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14723" y="42782"/>
            <a:ext cx="7147149" cy="781944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3.4  </a:t>
            </a:r>
            <a:r>
              <a:rPr lang="zh-CN" altLang="en-US" dirty="0"/>
              <a:t>一阶线性电路暂态分析</a:t>
            </a:r>
            <a:r>
              <a:rPr lang="zh-CN" altLang="en-US" dirty="0">
                <a:solidFill>
                  <a:srgbClr val="FFFF00"/>
                </a:solidFill>
              </a:rPr>
              <a:t>三要素法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28935" y="2822380"/>
            <a:ext cx="3575051" cy="2919713"/>
            <a:chOff x="428935" y="2822380"/>
            <a:chExt cx="3575051" cy="2919713"/>
          </a:xfrm>
        </p:grpSpPr>
        <p:grpSp>
          <p:nvGrpSpPr>
            <p:cNvPr id="2" name="组合 1"/>
            <p:cNvGrpSpPr/>
            <p:nvPr/>
          </p:nvGrpSpPr>
          <p:grpSpPr>
            <a:xfrm>
              <a:off x="428935" y="2822380"/>
              <a:ext cx="3575051" cy="2303463"/>
              <a:chOff x="3780" y="2864450"/>
              <a:chExt cx="3575051" cy="2303463"/>
            </a:xfrm>
          </p:grpSpPr>
          <p:sp>
            <p:nvSpPr>
              <p:cNvPr id="5" name="Oval 259"/>
              <p:cNvSpPr>
                <a:spLocks noChangeArrowheads="1"/>
              </p:cNvSpPr>
              <p:nvPr/>
            </p:nvSpPr>
            <p:spPr bwMode="auto">
              <a:xfrm>
                <a:off x="411768" y="4126513"/>
                <a:ext cx="371475" cy="331788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260"/>
              <p:cNvSpPr>
                <a:spLocks noChangeShapeType="1"/>
              </p:cNvSpPr>
              <p:nvPr/>
            </p:nvSpPr>
            <p:spPr bwMode="auto">
              <a:xfrm flipH="1">
                <a:off x="580043" y="3464525"/>
                <a:ext cx="19050" cy="163195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Rectangle 261"/>
              <p:cNvSpPr>
                <a:spLocks noChangeArrowheads="1"/>
              </p:cNvSpPr>
              <p:nvPr/>
            </p:nvSpPr>
            <p:spPr bwMode="auto">
              <a:xfrm>
                <a:off x="219680" y="3656613"/>
                <a:ext cx="365125" cy="52387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2075" rIns="92075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dirty="0">
                    <a:effectLst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9" name="Rectangle 262"/>
              <p:cNvSpPr>
                <a:spLocks noChangeArrowheads="1"/>
              </p:cNvSpPr>
              <p:nvPr/>
            </p:nvSpPr>
            <p:spPr bwMode="auto">
              <a:xfrm>
                <a:off x="276830" y="4231288"/>
                <a:ext cx="374650" cy="51911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2075" rIns="92075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dirty="0">
                    <a:effectLst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10" name="Line 263"/>
              <p:cNvSpPr>
                <a:spLocks noChangeShapeType="1"/>
              </p:cNvSpPr>
              <p:nvPr/>
            </p:nvSpPr>
            <p:spPr bwMode="auto">
              <a:xfrm flipV="1">
                <a:off x="1588105" y="3472463"/>
                <a:ext cx="1785938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264"/>
              <p:cNvGrpSpPr>
                <a:grpSpLocks/>
              </p:cNvGrpSpPr>
              <p:nvPr/>
            </p:nvGrpSpPr>
            <p:grpSpPr bwMode="auto">
              <a:xfrm>
                <a:off x="3189893" y="4375750"/>
                <a:ext cx="388938" cy="149225"/>
                <a:chOff x="2613" y="2633"/>
                <a:chExt cx="245" cy="94"/>
              </a:xfrm>
            </p:grpSpPr>
            <p:sp>
              <p:nvSpPr>
                <p:cNvPr id="27" name="Line 265"/>
                <p:cNvSpPr>
                  <a:spLocks noChangeShapeType="1"/>
                </p:cNvSpPr>
                <p:nvPr/>
              </p:nvSpPr>
              <p:spPr bwMode="auto">
                <a:xfrm>
                  <a:off x="2613" y="2633"/>
                  <a:ext cx="245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66"/>
                <p:cNvSpPr>
                  <a:spLocks noChangeShapeType="1"/>
                </p:cNvSpPr>
                <p:nvPr/>
              </p:nvSpPr>
              <p:spPr bwMode="auto">
                <a:xfrm>
                  <a:off x="2613" y="2727"/>
                  <a:ext cx="245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" name="Line 267"/>
              <p:cNvSpPr>
                <a:spLocks noChangeShapeType="1"/>
              </p:cNvSpPr>
              <p:nvPr/>
            </p:nvSpPr>
            <p:spPr bwMode="auto">
              <a:xfrm>
                <a:off x="580043" y="5096475"/>
                <a:ext cx="2782888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68"/>
              <p:cNvSpPr>
                <a:spLocks noChangeShapeType="1"/>
              </p:cNvSpPr>
              <p:nvPr/>
            </p:nvSpPr>
            <p:spPr bwMode="auto">
              <a:xfrm>
                <a:off x="2451705" y="4593238"/>
                <a:ext cx="0" cy="50323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269"/>
              <p:cNvSpPr txBox="1">
                <a:spLocks noChangeArrowheads="1"/>
              </p:cNvSpPr>
              <p:nvPr/>
            </p:nvSpPr>
            <p:spPr bwMode="auto">
              <a:xfrm>
                <a:off x="2846993" y="3656613"/>
                <a:ext cx="371475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i="1" dirty="0">
                    <a:effectLst/>
                    <a:ea typeface="微软雅黑" panose="020B0503020204020204" pitchFamily="34" charset="-122"/>
                  </a:rPr>
                  <a:t>C</a:t>
                </a:r>
                <a:endParaRPr lang="en-US" altLang="zh-CN" sz="2800" dirty="0"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Line 270"/>
              <p:cNvSpPr>
                <a:spLocks noChangeShapeType="1"/>
              </p:cNvSpPr>
              <p:nvPr/>
            </p:nvSpPr>
            <p:spPr bwMode="auto">
              <a:xfrm>
                <a:off x="3388330" y="4520213"/>
                <a:ext cx="0" cy="576263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Text Box 271"/>
              <p:cNvSpPr txBox="1">
                <a:spLocks noChangeArrowheads="1"/>
              </p:cNvSpPr>
              <p:nvPr/>
            </p:nvSpPr>
            <p:spPr bwMode="auto">
              <a:xfrm>
                <a:off x="3780" y="4015388"/>
                <a:ext cx="415925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dirty="0">
                    <a:effectLst/>
                    <a:ea typeface="微软雅黑" panose="020B0503020204020204" pitchFamily="34" charset="-122"/>
                  </a:rPr>
                  <a:t>U</a:t>
                </a:r>
              </a:p>
            </p:txBody>
          </p:sp>
          <p:sp>
            <p:nvSpPr>
              <p:cNvPr id="17" name="Text Box 272"/>
              <p:cNvSpPr txBox="1">
                <a:spLocks noChangeArrowheads="1"/>
              </p:cNvSpPr>
              <p:nvPr/>
            </p:nvSpPr>
            <p:spPr bwMode="auto">
              <a:xfrm>
                <a:off x="1083280" y="2864450"/>
                <a:ext cx="496888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i="1" dirty="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R</a:t>
                </a:r>
                <a:r>
                  <a:rPr lang="en-US" altLang="zh-CN" i="1" dirty="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1</a:t>
                </a:r>
                <a:endParaRPr lang="en-US" altLang="zh-CN" i="1" dirty="0">
                  <a:solidFill>
                    <a:schemeClr val="tx2"/>
                  </a:solidFill>
                  <a:effectLst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  <p:sp>
            <p:nvSpPr>
              <p:cNvPr id="18" name="Line 273"/>
              <p:cNvSpPr>
                <a:spLocks noChangeShapeType="1"/>
              </p:cNvSpPr>
              <p:nvPr/>
            </p:nvSpPr>
            <p:spPr bwMode="auto">
              <a:xfrm>
                <a:off x="2451705" y="3440713"/>
                <a:ext cx="0" cy="28733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274"/>
              <p:cNvSpPr>
                <a:spLocks noChangeArrowheads="1"/>
              </p:cNvSpPr>
              <p:nvPr/>
            </p:nvSpPr>
            <p:spPr bwMode="auto">
              <a:xfrm rot="5400000">
                <a:off x="1273780" y="3250213"/>
                <a:ext cx="165100" cy="400050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buClr>
                    <a:schemeClr val="bg1"/>
                  </a:buClr>
                  <a:buSzPct val="100000"/>
                </a:pPr>
                <a:endParaRPr lang="zh-CN" altLang="en-US" sz="2800" dirty="0">
                  <a:solidFill>
                    <a:schemeClr val="bg1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Line 275"/>
              <p:cNvSpPr>
                <a:spLocks noChangeShapeType="1"/>
              </p:cNvSpPr>
              <p:nvPr/>
            </p:nvSpPr>
            <p:spPr bwMode="auto">
              <a:xfrm rot="21540000">
                <a:off x="3377218" y="3474050"/>
                <a:ext cx="0" cy="900113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Rectangle 276"/>
              <p:cNvSpPr>
                <a:spLocks noChangeArrowheads="1"/>
              </p:cNvSpPr>
              <p:nvPr/>
            </p:nvSpPr>
            <p:spPr bwMode="auto">
              <a:xfrm>
                <a:off x="2380268" y="3728050"/>
                <a:ext cx="176213" cy="400050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SzPct val="100000"/>
                </a:pPr>
                <a:endParaRPr lang="zh-CN" altLang="en-US" sz="2800" dirty="0">
                  <a:solidFill>
                    <a:schemeClr val="bg1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 Box 277"/>
              <p:cNvSpPr txBox="1">
                <a:spLocks noChangeArrowheads="1"/>
              </p:cNvSpPr>
              <p:nvPr/>
            </p:nvSpPr>
            <p:spPr bwMode="auto">
              <a:xfrm>
                <a:off x="1875443" y="3656613"/>
                <a:ext cx="484188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i="1" dirty="0">
                    <a:solidFill>
                      <a:srgbClr val="000018"/>
                    </a:solidFill>
                    <a:effectLst/>
                    <a:ea typeface="微软雅黑" panose="020B0503020204020204" pitchFamily="34" charset="-122"/>
                  </a:rPr>
                  <a:t>R</a:t>
                </a:r>
                <a:r>
                  <a:rPr lang="en-US" altLang="zh-CN" sz="1600" i="1" dirty="0">
                    <a:solidFill>
                      <a:srgbClr val="000018"/>
                    </a:solidFill>
                    <a:effectLst/>
                    <a:ea typeface="微软雅黑" panose="020B0503020204020204" pitchFamily="34" charset="-122"/>
                  </a:rPr>
                  <a:t>2</a:t>
                </a:r>
                <a:endParaRPr lang="en-US" altLang="zh-CN" sz="1600" i="1" dirty="0">
                  <a:solidFill>
                    <a:schemeClr val="tx2"/>
                  </a:solidFill>
                  <a:effectLst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  <p:sp>
            <p:nvSpPr>
              <p:cNvPr id="23" name="Oval 278"/>
              <p:cNvSpPr>
                <a:spLocks noChangeArrowheads="1"/>
              </p:cNvSpPr>
              <p:nvPr/>
            </p:nvSpPr>
            <p:spPr bwMode="auto">
              <a:xfrm flipV="1">
                <a:off x="2383443" y="3391500"/>
                <a:ext cx="122238" cy="1222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Oval 279"/>
              <p:cNvSpPr>
                <a:spLocks noChangeArrowheads="1"/>
              </p:cNvSpPr>
              <p:nvPr/>
            </p:nvSpPr>
            <p:spPr bwMode="auto">
              <a:xfrm flipV="1">
                <a:off x="2380268" y="5045675"/>
                <a:ext cx="122238" cy="1222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80"/>
              <p:cNvSpPr>
                <a:spLocks noChangeShapeType="1"/>
              </p:cNvSpPr>
              <p:nvPr/>
            </p:nvSpPr>
            <p:spPr bwMode="auto">
              <a:xfrm>
                <a:off x="2451705" y="4159850"/>
                <a:ext cx="0" cy="21590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81"/>
              <p:cNvSpPr>
                <a:spLocks noChangeShapeType="1"/>
              </p:cNvSpPr>
              <p:nvPr/>
            </p:nvSpPr>
            <p:spPr bwMode="auto">
              <a:xfrm flipV="1">
                <a:off x="580043" y="3440713"/>
                <a:ext cx="57626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" name="Group 235"/>
              <p:cNvGrpSpPr>
                <a:grpSpLocks/>
              </p:cNvGrpSpPr>
              <p:nvPr/>
            </p:nvGrpSpPr>
            <p:grpSpPr bwMode="auto">
              <a:xfrm>
                <a:off x="2295143" y="4004275"/>
                <a:ext cx="309563" cy="642937"/>
                <a:chOff x="3560" y="733"/>
                <a:chExt cx="195" cy="405"/>
              </a:xfrm>
            </p:grpSpPr>
            <p:sp>
              <p:nvSpPr>
                <p:cNvPr id="30" name="Freeform 236"/>
                <p:cNvSpPr>
                  <a:spLocks/>
                </p:cNvSpPr>
                <p:nvPr/>
              </p:nvSpPr>
              <p:spPr bwMode="auto">
                <a:xfrm>
                  <a:off x="3560" y="935"/>
                  <a:ext cx="98" cy="203"/>
                </a:xfrm>
                <a:custGeom>
                  <a:avLst/>
                  <a:gdLst/>
                  <a:ahLst/>
                  <a:cxnLst>
                    <a:cxn ang="0">
                      <a:pos x="0" y="203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98" h="203">
                      <a:moveTo>
                        <a:pt x="0" y="203"/>
                      </a:moveTo>
                      <a:lnTo>
                        <a:pt x="98" y="0"/>
                      </a:lnTo>
                    </a:path>
                  </a:pathLst>
                </a:custGeom>
                <a:noFill/>
                <a:ln w="57150" cmpd="sng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Freeform 237"/>
                <p:cNvSpPr>
                  <a:spLocks/>
                </p:cNvSpPr>
                <p:nvPr/>
              </p:nvSpPr>
              <p:spPr bwMode="auto">
                <a:xfrm>
                  <a:off x="3657" y="733"/>
                  <a:ext cx="98" cy="203"/>
                </a:xfrm>
                <a:custGeom>
                  <a:avLst/>
                  <a:gdLst/>
                  <a:ahLst/>
                  <a:cxnLst>
                    <a:cxn ang="0">
                      <a:pos x="0" y="203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98" h="203">
                      <a:moveTo>
                        <a:pt x="0" y="203"/>
                      </a:moveTo>
                      <a:lnTo>
                        <a:pt x="98" y="0"/>
                      </a:lnTo>
                    </a:path>
                  </a:pathLst>
                </a:custGeom>
                <a:noFill/>
                <a:ln w="57150" cmpd="sng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Group 255"/>
            <p:cNvGrpSpPr>
              <a:grpSpLocks/>
            </p:cNvGrpSpPr>
            <p:nvPr/>
          </p:nvGrpSpPr>
          <p:grpSpPr bwMode="auto">
            <a:xfrm>
              <a:off x="1493093" y="5265244"/>
              <a:ext cx="1779487" cy="476849"/>
              <a:chOff x="2925" y="391"/>
              <a:chExt cx="1724" cy="680"/>
            </a:xfrm>
          </p:grpSpPr>
          <p:sp>
            <p:nvSpPr>
              <p:cNvPr id="61" name="AutoShape 17"/>
              <p:cNvSpPr>
                <a:spLocks noChangeArrowheads="1"/>
              </p:cNvSpPr>
              <p:nvPr/>
            </p:nvSpPr>
            <p:spPr bwMode="auto">
              <a:xfrm>
                <a:off x="2925" y="391"/>
                <a:ext cx="1724" cy="680"/>
              </a:xfrm>
              <a:prstGeom prst="roundRect">
                <a:avLst>
                  <a:gd name="adj" fmla="val 13616"/>
                </a:avLst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en-US" b="0" dirty="0">
                  <a:effectLst/>
                  <a:latin typeface="Arial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AutoShape 27"/>
              <p:cNvSpPr>
                <a:spLocks noChangeArrowheads="1"/>
              </p:cNvSpPr>
              <p:nvPr/>
            </p:nvSpPr>
            <p:spPr bwMode="auto">
              <a:xfrm>
                <a:off x="2925" y="391"/>
                <a:ext cx="1633" cy="680"/>
              </a:xfrm>
              <a:prstGeom prst="roundRect">
                <a:avLst>
                  <a:gd name="adj" fmla="val 0"/>
                </a:avLst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/>
                <a:r>
                  <a:rPr lang="zh-CN" altLang="en-US" dirty="0">
                    <a:effectLst/>
                    <a:latin typeface="Arial" charset="0"/>
                    <a:ea typeface="微软雅黑" panose="020B0503020204020204" pitchFamily="34" charset="-122"/>
                  </a:rPr>
                  <a:t>一阶</a:t>
                </a:r>
                <a:r>
                  <a:rPr lang="en-US" altLang="zh-CN" dirty="0">
                    <a:effectLst/>
                    <a:latin typeface="Arial" charset="0"/>
                    <a:ea typeface="微软雅黑" panose="020B0503020204020204" pitchFamily="34" charset="-122"/>
                  </a:rPr>
                  <a:t>RC</a:t>
                </a:r>
                <a:r>
                  <a:rPr lang="zh-CN" altLang="en-US" dirty="0">
                    <a:effectLst/>
                    <a:latin typeface="Arial" charset="0"/>
                    <a:ea typeface="微软雅黑" panose="020B0503020204020204" pitchFamily="34" charset="-122"/>
                  </a:rPr>
                  <a:t>电路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502461" y="3126387"/>
            <a:ext cx="3835400" cy="2573719"/>
            <a:chOff x="4502461" y="3126387"/>
            <a:chExt cx="3835400" cy="2573719"/>
          </a:xfrm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4502461" y="3126387"/>
              <a:ext cx="3835400" cy="1828800"/>
              <a:chOff x="1632" y="528"/>
              <a:chExt cx="2416" cy="1152"/>
            </a:xfrm>
          </p:grpSpPr>
          <p:sp>
            <p:nvSpPr>
              <p:cNvPr id="33" name="Oval 6"/>
              <p:cNvSpPr>
                <a:spLocks noChangeArrowheads="1"/>
              </p:cNvSpPr>
              <p:nvPr/>
            </p:nvSpPr>
            <p:spPr bwMode="auto">
              <a:xfrm>
                <a:off x="1824" y="115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>
                <a:off x="1968" y="76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 flipV="1">
                <a:off x="2688" y="76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3120" y="720"/>
                <a:ext cx="288" cy="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>
                <a:off x="3408" y="76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>
                <a:off x="379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>
                <a:off x="1968" y="1680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1968" y="768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2688" y="100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 flipH="1">
                <a:off x="2496" y="768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792" y="8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Freeform 18"/>
              <p:cNvSpPr>
                <a:spLocks/>
              </p:cNvSpPr>
              <p:nvPr/>
            </p:nvSpPr>
            <p:spPr bwMode="auto">
              <a:xfrm>
                <a:off x="2514" y="762"/>
                <a:ext cx="174" cy="210"/>
              </a:xfrm>
              <a:custGeom>
                <a:avLst/>
                <a:gdLst>
                  <a:gd name="T0" fmla="*/ 0 w 174"/>
                  <a:gd name="T1" fmla="*/ 0 h 210"/>
                  <a:gd name="T2" fmla="*/ 66 w 174"/>
                  <a:gd name="T3" fmla="*/ 150 h 210"/>
                  <a:gd name="T4" fmla="*/ 174 w 174"/>
                  <a:gd name="T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4" h="210">
                    <a:moveTo>
                      <a:pt x="0" y="0"/>
                    </a:moveTo>
                    <a:cubicBezTo>
                      <a:pt x="12" y="25"/>
                      <a:pt x="37" y="115"/>
                      <a:pt x="66" y="150"/>
                    </a:cubicBezTo>
                    <a:cubicBezTo>
                      <a:pt x="95" y="185"/>
                      <a:pt x="152" y="198"/>
                      <a:pt x="174" y="21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6" name="Object 19"/>
              <p:cNvGraphicFramePr>
                <a:graphicFrameLocks noChangeAspect="1"/>
              </p:cNvGraphicFramePr>
              <p:nvPr/>
            </p:nvGraphicFramePr>
            <p:xfrm>
              <a:off x="3168" y="528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74" name="Equation" r:id="rId3" imgW="164885" imgH="164885" progId="Equation.3">
                      <p:embed/>
                    </p:oleObj>
                  </mc:Choice>
                  <mc:Fallback>
                    <p:oleObj name="Equation" r:id="rId3" imgW="164885" imgH="164885" progId="Equation.3">
                      <p:embed/>
                      <p:pic>
                        <p:nvPicPr>
                          <p:cNvPr id="124947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528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20"/>
              <p:cNvGraphicFramePr>
                <a:graphicFrameLocks noChangeAspect="1"/>
              </p:cNvGraphicFramePr>
              <p:nvPr/>
            </p:nvGraphicFramePr>
            <p:xfrm>
              <a:off x="2561" y="528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75" name="Equation" r:id="rId5" imgW="126725" imgH="177415" progId="Equation.3">
                      <p:embed/>
                    </p:oleObj>
                  </mc:Choice>
                  <mc:Fallback>
                    <p:oleObj name="Equation" r:id="rId5" imgW="126725" imgH="177415" progId="Equation.3">
                      <p:embed/>
                      <p:pic>
                        <p:nvPicPr>
                          <p:cNvPr id="12494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1" y="528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21"/>
              <p:cNvGraphicFramePr>
                <a:graphicFrameLocks noChangeAspect="1"/>
              </p:cNvGraphicFramePr>
              <p:nvPr/>
            </p:nvGraphicFramePr>
            <p:xfrm>
              <a:off x="3840" y="728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76" name="Equation" r:id="rId7" imgW="164885" imgH="215619" progId="Equation.3">
                      <p:embed/>
                    </p:oleObj>
                  </mc:Choice>
                  <mc:Fallback>
                    <p:oleObj name="Equation" r:id="rId7" imgW="164885" imgH="215619" progId="Equation.3">
                      <p:embed/>
                      <p:pic>
                        <p:nvPicPr>
                          <p:cNvPr id="124949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728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22"/>
              <p:cNvGraphicFramePr>
                <a:graphicFrameLocks noChangeAspect="1"/>
              </p:cNvGraphicFramePr>
              <p:nvPr/>
            </p:nvGraphicFramePr>
            <p:xfrm>
              <a:off x="2256" y="624"/>
              <a:ext cx="127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77" name="Equation" r:id="rId9" imgW="126835" imgH="139518" progId="Equation.3">
                      <p:embed/>
                    </p:oleObj>
                  </mc:Choice>
                  <mc:Fallback>
                    <p:oleObj name="Equation" r:id="rId9" imgW="126835" imgH="139518" progId="Equation.3">
                      <p:embed/>
                      <p:pic>
                        <p:nvPicPr>
                          <p:cNvPr id="12495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624"/>
                            <a:ext cx="127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23"/>
              <p:cNvGraphicFramePr>
                <a:graphicFrameLocks noChangeAspect="1"/>
              </p:cNvGraphicFramePr>
              <p:nvPr/>
            </p:nvGraphicFramePr>
            <p:xfrm>
              <a:off x="2736" y="912"/>
              <a:ext cx="127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78" name="Equation" r:id="rId11" imgW="126725" imgH="177415" progId="Equation.3">
                      <p:embed/>
                    </p:oleObj>
                  </mc:Choice>
                  <mc:Fallback>
                    <p:oleObj name="Equation" r:id="rId11" imgW="126725" imgH="177415" progId="Equation.3">
                      <p:embed/>
                      <p:pic>
                        <p:nvPicPr>
                          <p:cNvPr id="124951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912"/>
                            <a:ext cx="127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24"/>
              <p:cNvGraphicFramePr>
                <a:graphicFrameLocks noChangeAspect="1"/>
              </p:cNvGraphicFramePr>
              <p:nvPr/>
            </p:nvGraphicFramePr>
            <p:xfrm>
              <a:off x="1632" y="990"/>
              <a:ext cx="213" cy="6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79" name="Equation" r:id="rId13" imgW="215806" imgH="609336" progId="Equation.3">
                      <p:embed/>
                    </p:oleObj>
                  </mc:Choice>
                  <mc:Fallback>
                    <p:oleObj name="Equation" r:id="rId13" imgW="215806" imgH="609336" progId="Equation.3">
                      <p:embed/>
                      <p:pic>
                        <p:nvPicPr>
                          <p:cNvPr id="124952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990"/>
                            <a:ext cx="213" cy="6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25"/>
              <p:cNvGraphicFramePr>
                <a:graphicFrameLocks noChangeAspect="1"/>
              </p:cNvGraphicFramePr>
              <p:nvPr/>
            </p:nvGraphicFramePr>
            <p:xfrm>
              <a:off x="3504" y="960"/>
              <a:ext cx="213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80" name="Equation" r:id="rId15" imgW="215806" imgH="571252" progId="Equation.3">
                      <p:embed/>
                    </p:oleObj>
                  </mc:Choice>
                  <mc:Fallback>
                    <p:oleObj name="Equation" r:id="rId15" imgW="215806" imgH="571252" progId="Equation.3">
                      <p:embed/>
                      <p:pic>
                        <p:nvPicPr>
                          <p:cNvPr id="124953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960"/>
                            <a:ext cx="213" cy="5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Oval 26"/>
              <p:cNvSpPr>
                <a:spLocks noChangeArrowheads="1"/>
              </p:cNvSpPr>
              <p:nvPr/>
            </p:nvSpPr>
            <p:spPr bwMode="auto">
              <a:xfrm>
                <a:off x="2544" y="115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" name="Object 27"/>
              <p:cNvGraphicFramePr>
                <a:graphicFrameLocks noChangeAspect="1"/>
              </p:cNvGraphicFramePr>
              <p:nvPr/>
            </p:nvGraphicFramePr>
            <p:xfrm>
              <a:off x="2358" y="1008"/>
              <a:ext cx="226" cy="6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81" name="Equation" r:id="rId17" imgW="228600" imgH="609600" progId="Equation.3">
                      <p:embed/>
                    </p:oleObj>
                  </mc:Choice>
                  <mc:Fallback>
                    <p:oleObj name="Equation" r:id="rId17" imgW="228600" imgH="609600" progId="Equation.3">
                      <p:embed/>
                      <p:pic>
                        <p:nvPicPr>
                          <p:cNvPr id="124955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8" y="1008"/>
                            <a:ext cx="226" cy="6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3792" y="1008"/>
                <a:ext cx="52" cy="396"/>
                <a:chOff x="5228" y="1584"/>
                <a:chExt cx="52" cy="396"/>
              </a:xfrm>
            </p:grpSpPr>
            <p:sp>
              <p:nvSpPr>
                <p:cNvPr id="56" name="Freeform 29"/>
                <p:cNvSpPr>
                  <a:spLocks/>
                </p:cNvSpPr>
                <p:nvPr/>
              </p:nvSpPr>
              <p:spPr bwMode="auto">
                <a:xfrm>
                  <a:off x="5228" y="1584"/>
                  <a:ext cx="45" cy="108"/>
                </a:xfrm>
                <a:custGeom>
                  <a:avLst/>
                  <a:gdLst>
                    <a:gd name="T0" fmla="*/ 4 w 45"/>
                    <a:gd name="T1" fmla="*/ 0 h 108"/>
                    <a:gd name="T2" fmla="*/ 44 w 45"/>
                    <a:gd name="T3" fmla="*/ 52 h 108"/>
                    <a:gd name="T4" fmla="*/ 0 w 45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108">
                      <a:moveTo>
                        <a:pt x="4" y="0"/>
                      </a:moveTo>
                      <a:cubicBezTo>
                        <a:pt x="11" y="9"/>
                        <a:pt x="45" y="34"/>
                        <a:pt x="44" y="52"/>
                      </a:cubicBezTo>
                      <a:cubicBezTo>
                        <a:pt x="43" y="70"/>
                        <a:pt x="9" y="96"/>
                        <a:pt x="0" y="10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Freeform 30"/>
                <p:cNvSpPr>
                  <a:spLocks/>
                </p:cNvSpPr>
                <p:nvPr/>
              </p:nvSpPr>
              <p:spPr bwMode="auto">
                <a:xfrm>
                  <a:off x="5232" y="1680"/>
                  <a:ext cx="45" cy="108"/>
                </a:xfrm>
                <a:custGeom>
                  <a:avLst/>
                  <a:gdLst>
                    <a:gd name="T0" fmla="*/ 4 w 45"/>
                    <a:gd name="T1" fmla="*/ 0 h 108"/>
                    <a:gd name="T2" fmla="*/ 44 w 45"/>
                    <a:gd name="T3" fmla="*/ 52 h 108"/>
                    <a:gd name="T4" fmla="*/ 0 w 45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108">
                      <a:moveTo>
                        <a:pt x="4" y="0"/>
                      </a:moveTo>
                      <a:cubicBezTo>
                        <a:pt x="11" y="9"/>
                        <a:pt x="45" y="34"/>
                        <a:pt x="44" y="52"/>
                      </a:cubicBezTo>
                      <a:cubicBezTo>
                        <a:pt x="43" y="70"/>
                        <a:pt x="9" y="96"/>
                        <a:pt x="0" y="10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Freeform 31"/>
                <p:cNvSpPr>
                  <a:spLocks/>
                </p:cNvSpPr>
                <p:nvPr/>
              </p:nvSpPr>
              <p:spPr bwMode="auto">
                <a:xfrm>
                  <a:off x="5232" y="1776"/>
                  <a:ext cx="45" cy="108"/>
                </a:xfrm>
                <a:custGeom>
                  <a:avLst/>
                  <a:gdLst>
                    <a:gd name="T0" fmla="*/ 4 w 45"/>
                    <a:gd name="T1" fmla="*/ 0 h 108"/>
                    <a:gd name="T2" fmla="*/ 44 w 45"/>
                    <a:gd name="T3" fmla="*/ 52 h 108"/>
                    <a:gd name="T4" fmla="*/ 0 w 45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108">
                      <a:moveTo>
                        <a:pt x="4" y="0"/>
                      </a:moveTo>
                      <a:cubicBezTo>
                        <a:pt x="11" y="9"/>
                        <a:pt x="45" y="34"/>
                        <a:pt x="44" y="52"/>
                      </a:cubicBezTo>
                      <a:cubicBezTo>
                        <a:pt x="43" y="70"/>
                        <a:pt x="9" y="96"/>
                        <a:pt x="0" y="10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Freeform 32"/>
                <p:cNvSpPr>
                  <a:spLocks/>
                </p:cNvSpPr>
                <p:nvPr/>
              </p:nvSpPr>
              <p:spPr bwMode="auto">
                <a:xfrm>
                  <a:off x="5232" y="1872"/>
                  <a:ext cx="48" cy="108"/>
                </a:xfrm>
                <a:custGeom>
                  <a:avLst/>
                  <a:gdLst>
                    <a:gd name="T0" fmla="*/ 4 w 45"/>
                    <a:gd name="T1" fmla="*/ 0 h 108"/>
                    <a:gd name="T2" fmla="*/ 44 w 45"/>
                    <a:gd name="T3" fmla="*/ 52 h 108"/>
                    <a:gd name="T4" fmla="*/ 0 w 45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108">
                      <a:moveTo>
                        <a:pt x="4" y="0"/>
                      </a:moveTo>
                      <a:cubicBezTo>
                        <a:pt x="11" y="9"/>
                        <a:pt x="45" y="34"/>
                        <a:pt x="44" y="52"/>
                      </a:cubicBezTo>
                      <a:cubicBezTo>
                        <a:pt x="43" y="70"/>
                        <a:pt x="9" y="96"/>
                        <a:pt x="0" y="10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3" name="Group 255"/>
            <p:cNvGrpSpPr>
              <a:grpSpLocks/>
            </p:cNvGrpSpPr>
            <p:nvPr/>
          </p:nvGrpSpPr>
          <p:grpSpPr bwMode="auto">
            <a:xfrm>
              <a:off x="5805781" y="5223257"/>
              <a:ext cx="1779487" cy="476849"/>
              <a:chOff x="2925" y="391"/>
              <a:chExt cx="1724" cy="680"/>
            </a:xfrm>
          </p:grpSpPr>
          <p:sp>
            <p:nvSpPr>
              <p:cNvPr id="64" name="AutoShape 17"/>
              <p:cNvSpPr>
                <a:spLocks noChangeArrowheads="1"/>
              </p:cNvSpPr>
              <p:nvPr/>
            </p:nvSpPr>
            <p:spPr bwMode="auto">
              <a:xfrm>
                <a:off x="2925" y="391"/>
                <a:ext cx="1724" cy="680"/>
              </a:xfrm>
              <a:prstGeom prst="roundRect">
                <a:avLst>
                  <a:gd name="adj" fmla="val 13616"/>
                </a:avLst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en-US" b="0" dirty="0">
                  <a:effectLst/>
                  <a:latin typeface="Arial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AutoShape 27"/>
              <p:cNvSpPr>
                <a:spLocks noChangeArrowheads="1"/>
              </p:cNvSpPr>
              <p:nvPr/>
            </p:nvSpPr>
            <p:spPr bwMode="auto">
              <a:xfrm>
                <a:off x="2925" y="391"/>
                <a:ext cx="1633" cy="680"/>
              </a:xfrm>
              <a:prstGeom prst="roundRect">
                <a:avLst>
                  <a:gd name="adj" fmla="val 0"/>
                </a:avLst>
              </a:prstGeom>
              <a:noFill/>
              <a:ln w="2857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/>
                <a:r>
                  <a:rPr lang="zh-CN" altLang="en-US" dirty="0">
                    <a:effectLst/>
                    <a:latin typeface="Arial" charset="0"/>
                    <a:ea typeface="微软雅黑" panose="020B0503020204020204" pitchFamily="34" charset="-122"/>
                  </a:rPr>
                  <a:t>一阶</a:t>
                </a:r>
                <a:r>
                  <a:rPr lang="en-US" altLang="zh-CN" dirty="0">
                    <a:effectLst/>
                    <a:latin typeface="Arial" charset="0"/>
                    <a:ea typeface="微软雅黑" panose="020B0503020204020204" pitchFamily="34" charset="-122"/>
                  </a:rPr>
                  <a:t>RL</a:t>
                </a:r>
                <a:r>
                  <a:rPr lang="zh-CN" altLang="en-US" dirty="0">
                    <a:effectLst/>
                    <a:latin typeface="Arial" charset="0"/>
                    <a:ea typeface="微软雅黑" panose="020B0503020204020204" pitchFamily="34" charset="-122"/>
                  </a:rPr>
                  <a:t>电路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8"/>
          <p:cNvGrpSpPr>
            <a:grpSpLocks/>
          </p:cNvGrpSpPr>
          <p:nvPr/>
        </p:nvGrpSpPr>
        <p:grpSpPr bwMode="auto">
          <a:xfrm>
            <a:off x="34925" y="333375"/>
            <a:ext cx="3575050" cy="2303463"/>
            <a:chOff x="385" y="346"/>
            <a:chExt cx="2252" cy="1451"/>
          </a:xfrm>
        </p:grpSpPr>
        <p:sp>
          <p:nvSpPr>
            <p:cNvPr id="57603" name="Oval 259"/>
            <p:cNvSpPr>
              <a:spLocks noChangeArrowheads="1"/>
            </p:cNvSpPr>
            <p:nvPr/>
          </p:nvSpPr>
          <p:spPr bwMode="auto">
            <a:xfrm>
              <a:off x="642" y="1141"/>
              <a:ext cx="234" cy="209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04" name="Line 260"/>
            <p:cNvSpPr>
              <a:spLocks noChangeShapeType="1"/>
            </p:cNvSpPr>
            <p:nvPr/>
          </p:nvSpPr>
          <p:spPr bwMode="auto">
            <a:xfrm flipH="1">
              <a:off x="748" y="724"/>
              <a:ext cx="12" cy="102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05" name="Rectangle 261"/>
            <p:cNvSpPr>
              <a:spLocks noChangeArrowheads="1"/>
            </p:cNvSpPr>
            <p:nvPr/>
          </p:nvSpPr>
          <p:spPr bwMode="auto">
            <a:xfrm>
              <a:off x="521" y="845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57606" name="Rectangle 262"/>
            <p:cNvSpPr>
              <a:spLocks noChangeArrowheads="1"/>
            </p:cNvSpPr>
            <p:nvPr/>
          </p:nvSpPr>
          <p:spPr bwMode="auto">
            <a:xfrm>
              <a:off x="557" y="1207"/>
              <a:ext cx="2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57607" name="Line 263"/>
            <p:cNvSpPr>
              <a:spLocks noChangeShapeType="1"/>
            </p:cNvSpPr>
            <p:nvPr/>
          </p:nvSpPr>
          <p:spPr bwMode="auto">
            <a:xfrm flipV="1">
              <a:off x="1383" y="729"/>
              <a:ext cx="112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264"/>
            <p:cNvGrpSpPr>
              <a:grpSpLocks/>
            </p:cNvGrpSpPr>
            <p:nvPr/>
          </p:nvGrpSpPr>
          <p:grpSpPr bwMode="auto">
            <a:xfrm>
              <a:off x="2392" y="1298"/>
              <a:ext cx="245" cy="94"/>
              <a:chOff x="2613" y="2633"/>
              <a:chExt cx="245" cy="94"/>
            </a:xfrm>
          </p:grpSpPr>
          <p:sp>
            <p:nvSpPr>
              <p:cNvPr id="57609" name="Line 265"/>
              <p:cNvSpPr>
                <a:spLocks noChangeShapeType="1"/>
              </p:cNvSpPr>
              <p:nvPr/>
            </p:nvSpPr>
            <p:spPr bwMode="auto">
              <a:xfrm>
                <a:off x="2613" y="2633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610" name="Line 266"/>
              <p:cNvSpPr>
                <a:spLocks noChangeShapeType="1"/>
              </p:cNvSpPr>
              <p:nvPr/>
            </p:nvSpPr>
            <p:spPr bwMode="auto">
              <a:xfrm>
                <a:off x="2613" y="2727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611" name="Line 267"/>
            <p:cNvSpPr>
              <a:spLocks noChangeShapeType="1"/>
            </p:cNvSpPr>
            <p:nvPr/>
          </p:nvSpPr>
          <p:spPr bwMode="auto">
            <a:xfrm>
              <a:off x="748" y="1752"/>
              <a:ext cx="175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12" name="Line 268"/>
            <p:cNvSpPr>
              <a:spLocks noChangeShapeType="1"/>
            </p:cNvSpPr>
            <p:nvPr/>
          </p:nvSpPr>
          <p:spPr bwMode="auto">
            <a:xfrm>
              <a:off x="1927" y="1435"/>
              <a:ext cx="0" cy="31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13" name="Text Box 269"/>
            <p:cNvSpPr txBox="1">
              <a:spLocks noChangeArrowheads="1"/>
            </p:cNvSpPr>
            <p:nvPr/>
          </p:nvSpPr>
          <p:spPr bwMode="auto">
            <a:xfrm>
              <a:off x="2176" y="845"/>
              <a:ext cx="2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effectLst/>
                  <a:ea typeface="微软雅黑" panose="020B0503020204020204" pitchFamily="34" charset="-122"/>
                </a:rPr>
                <a:t>C</a:t>
              </a:r>
              <a:endParaRPr lang="en-US" altLang="zh-CN" sz="2800" dirty="0"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57614" name="Line 270"/>
            <p:cNvSpPr>
              <a:spLocks noChangeShapeType="1"/>
            </p:cNvSpPr>
            <p:nvPr/>
          </p:nvSpPr>
          <p:spPr bwMode="auto">
            <a:xfrm>
              <a:off x="2517" y="1389"/>
              <a:ext cx="0" cy="36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15" name="Text Box 271"/>
            <p:cNvSpPr txBox="1">
              <a:spLocks noChangeArrowheads="1"/>
            </p:cNvSpPr>
            <p:nvPr/>
          </p:nvSpPr>
          <p:spPr bwMode="auto">
            <a:xfrm>
              <a:off x="385" y="1071"/>
              <a:ext cx="2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57616" name="Text Box 272"/>
            <p:cNvSpPr txBox="1">
              <a:spLocks noChangeArrowheads="1"/>
            </p:cNvSpPr>
            <p:nvPr/>
          </p:nvSpPr>
          <p:spPr bwMode="auto">
            <a:xfrm>
              <a:off x="1065" y="346"/>
              <a:ext cx="3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R</a:t>
              </a:r>
              <a:r>
                <a:rPr lang="en-US" altLang="zh-CN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1</a:t>
              </a:r>
              <a:endParaRPr lang="en-US" altLang="zh-CN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57617" name="Line 273"/>
            <p:cNvSpPr>
              <a:spLocks noChangeShapeType="1"/>
            </p:cNvSpPr>
            <p:nvPr/>
          </p:nvSpPr>
          <p:spPr bwMode="auto">
            <a:xfrm>
              <a:off x="1927" y="709"/>
              <a:ext cx="0" cy="18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18" name="Rectangle 274"/>
            <p:cNvSpPr>
              <a:spLocks noChangeArrowheads="1"/>
            </p:cNvSpPr>
            <p:nvPr/>
          </p:nvSpPr>
          <p:spPr bwMode="auto">
            <a:xfrm rot="5400000">
              <a:off x="1185" y="589"/>
              <a:ext cx="104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57619" name="Line 275"/>
            <p:cNvSpPr>
              <a:spLocks noChangeShapeType="1"/>
            </p:cNvSpPr>
            <p:nvPr/>
          </p:nvSpPr>
          <p:spPr bwMode="auto">
            <a:xfrm rot="21540000">
              <a:off x="2510" y="730"/>
              <a:ext cx="0" cy="56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20" name="Rectangle 276"/>
            <p:cNvSpPr>
              <a:spLocks noChangeArrowheads="1"/>
            </p:cNvSpPr>
            <p:nvPr/>
          </p:nvSpPr>
          <p:spPr bwMode="auto">
            <a:xfrm>
              <a:off x="1882" y="890"/>
              <a:ext cx="111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57621" name="Text Box 277"/>
            <p:cNvSpPr txBox="1">
              <a:spLocks noChangeArrowheads="1"/>
            </p:cNvSpPr>
            <p:nvPr/>
          </p:nvSpPr>
          <p:spPr bwMode="auto">
            <a:xfrm>
              <a:off x="1564" y="845"/>
              <a:ext cx="3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R</a:t>
              </a:r>
              <a:r>
                <a:rPr lang="en-US" altLang="zh-CN" sz="16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2</a:t>
              </a:r>
              <a:endParaRPr lang="en-US" altLang="zh-CN" sz="1600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57622" name="Oval 278"/>
            <p:cNvSpPr>
              <a:spLocks noChangeArrowheads="1"/>
            </p:cNvSpPr>
            <p:nvPr/>
          </p:nvSpPr>
          <p:spPr bwMode="auto">
            <a:xfrm flipV="1">
              <a:off x="1884" y="678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23" name="Oval 279"/>
            <p:cNvSpPr>
              <a:spLocks noChangeArrowheads="1"/>
            </p:cNvSpPr>
            <p:nvPr/>
          </p:nvSpPr>
          <p:spPr bwMode="auto">
            <a:xfrm flipV="1">
              <a:off x="1882" y="1720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24" name="Line 280"/>
            <p:cNvSpPr>
              <a:spLocks noChangeShapeType="1"/>
            </p:cNvSpPr>
            <p:nvPr/>
          </p:nvSpPr>
          <p:spPr bwMode="auto">
            <a:xfrm>
              <a:off x="1927" y="1162"/>
              <a:ext cx="0" cy="1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25" name="Line 281"/>
            <p:cNvSpPr>
              <a:spLocks noChangeShapeType="1"/>
            </p:cNvSpPr>
            <p:nvPr/>
          </p:nvSpPr>
          <p:spPr bwMode="auto">
            <a:xfrm flipV="1">
              <a:off x="748" y="709"/>
              <a:ext cx="36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7521" name="Picture 177" descr="示波器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2852738"/>
            <a:ext cx="5111750" cy="3792537"/>
          </a:xfrm>
          <a:prstGeom prst="rect">
            <a:avLst/>
          </a:prstGeom>
          <a:noFill/>
        </p:spPr>
      </p:pic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3740153" y="1426309"/>
            <a:ext cx="576263" cy="1173163"/>
            <a:chOff x="2290" y="989"/>
            <a:chExt cx="363" cy="73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7420" name="Rectangle 76"/>
            <p:cNvSpPr>
              <a:spLocks noChangeArrowheads="1"/>
            </p:cNvSpPr>
            <p:nvPr/>
          </p:nvSpPr>
          <p:spPr bwMode="auto">
            <a:xfrm>
              <a:off x="2290" y="1026"/>
              <a:ext cx="363" cy="680"/>
            </a:xfrm>
            <a:prstGeom prst="rect">
              <a:avLst/>
            </a:prstGeom>
            <a:grpFill/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5" name="Group 75"/>
            <p:cNvGrpSpPr>
              <a:grpSpLocks/>
            </p:cNvGrpSpPr>
            <p:nvPr/>
          </p:nvGrpSpPr>
          <p:grpSpPr bwMode="auto">
            <a:xfrm>
              <a:off x="2319" y="989"/>
              <a:ext cx="297" cy="739"/>
              <a:chOff x="1038" y="2458"/>
              <a:chExt cx="297" cy="739"/>
            </a:xfrm>
            <a:grpFill/>
          </p:grpSpPr>
          <p:sp>
            <p:nvSpPr>
              <p:cNvPr id="57371" name="Text Box 27"/>
              <p:cNvSpPr txBox="1">
                <a:spLocks noChangeArrowheads="1"/>
              </p:cNvSpPr>
              <p:nvPr/>
            </p:nvSpPr>
            <p:spPr bwMode="auto">
              <a:xfrm>
                <a:off x="1057" y="2889"/>
                <a:ext cx="272" cy="3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none" anchor="ctr">
                <a:spAutoFit/>
              </a:bodyPr>
              <a:lstStyle/>
              <a:p>
                <a:pPr algn="ctr">
                  <a:buClr>
                    <a:schemeClr val="bg1"/>
                  </a:buClr>
                  <a:buSzPct val="100000"/>
                </a:pPr>
                <a:r>
                  <a:rPr lang="en-US" altLang="zh-CN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–</a:t>
                </a:r>
                <a:r>
                  <a:rPr lang="en-US" altLang="zh-CN" sz="26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隶书" pitchFamily="49" charset="-122"/>
                  </a:rPr>
                  <a:t> </a:t>
                </a:r>
              </a:p>
            </p:txBody>
          </p:sp>
          <p:sp>
            <p:nvSpPr>
              <p:cNvPr id="57372" name="Text Box 28"/>
              <p:cNvSpPr txBox="1">
                <a:spLocks noChangeArrowheads="1"/>
              </p:cNvSpPr>
              <p:nvPr/>
            </p:nvSpPr>
            <p:spPr bwMode="auto">
              <a:xfrm>
                <a:off x="1081" y="2458"/>
                <a:ext cx="221" cy="3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none" anchor="ctr">
                <a:spAutoFit/>
              </a:bodyPr>
              <a:lstStyle/>
              <a:p>
                <a:pPr algn="ctr">
                  <a:buClr>
                    <a:schemeClr val="bg1"/>
                  </a:buClr>
                  <a:buSzPct val="100000"/>
                </a:pPr>
                <a:r>
                  <a:rPr lang="en-US" altLang="zh-CN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57373" name="Text Box 29"/>
              <p:cNvSpPr txBox="1">
                <a:spLocks noChangeArrowheads="1"/>
              </p:cNvSpPr>
              <p:nvPr/>
            </p:nvSpPr>
            <p:spPr bwMode="auto">
              <a:xfrm>
                <a:off x="1038" y="2661"/>
                <a:ext cx="297" cy="31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>
                <a:spAutoFit/>
              </a:bodyPr>
              <a:lstStyle/>
              <a:p>
                <a:pPr algn="ctr">
                  <a:buClr>
                    <a:schemeClr val="bg1"/>
                  </a:buClr>
                  <a:buSzPct val="100000"/>
                </a:pPr>
                <a:r>
                  <a:rPr lang="en-US" altLang="zh-CN" sz="2600" i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u</a:t>
                </a:r>
                <a:r>
                  <a:rPr lang="en-US" altLang="zh-CN" sz="2600" i="1" baseline="-25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C</a:t>
                </a:r>
                <a:endParaRPr lang="en-US" altLang="zh-CN" sz="26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7405" name="WordArt 61"/>
          <p:cNvSpPr>
            <a:spLocks noChangeArrowheads="1" noChangeShapeType="1" noTextEdit="1"/>
          </p:cNvSpPr>
          <p:nvPr/>
        </p:nvSpPr>
        <p:spPr bwMode="auto">
          <a:xfrm>
            <a:off x="1547813" y="1773238"/>
            <a:ext cx="5032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9966">
                        <a:alpha val="85001"/>
                      </a:srgbClr>
                    </a:gs>
                    <a:gs pos="100000">
                      <a:srgbClr val="FF9966">
                        <a:gamma/>
                        <a:shade val="8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kern="10" dirty="0">
              <a:ln w="12700">
                <a:noFill/>
                <a:round/>
                <a:headEnd/>
                <a:tailEnd/>
              </a:ln>
              <a:gradFill rotWithShape="1">
                <a:gsLst>
                  <a:gs pos="0">
                    <a:srgbClr val="FF9966">
                      <a:alpha val="85001"/>
                    </a:srgbClr>
                  </a:gs>
                  <a:gs pos="100000">
                    <a:srgbClr val="FF9966">
                      <a:gamma/>
                      <a:shade val="8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15" name="WordArt 71"/>
          <p:cNvSpPr>
            <a:spLocks noChangeArrowheads="1" noChangeShapeType="1" noTextEdit="1"/>
          </p:cNvSpPr>
          <p:nvPr/>
        </p:nvSpPr>
        <p:spPr bwMode="auto">
          <a:xfrm>
            <a:off x="1547813" y="1774825"/>
            <a:ext cx="5032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9966">
                        <a:alpha val="85001"/>
                      </a:srgbClr>
                    </a:gs>
                    <a:gs pos="100000">
                      <a:srgbClr val="FF9966">
                        <a:gamma/>
                        <a:shade val="8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kern="10" dirty="0">
              <a:ln w="12700">
                <a:noFill/>
                <a:round/>
                <a:headEnd/>
                <a:tailEnd/>
              </a:ln>
              <a:gradFill rotWithShape="1">
                <a:gsLst>
                  <a:gs pos="0">
                    <a:srgbClr val="FF9966">
                      <a:alpha val="85001"/>
                    </a:srgbClr>
                  </a:gs>
                  <a:gs pos="100000">
                    <a:srgbClr val="FF9966">
                      <a:gamma/>
                      <a:shade val="8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16" name="WordArt 72"/>
          <p:cNvSpPr>
            <a:spLocks noChangeArrowheads="1" noChangeShapeType="1" noTextEdit="1"/>
          </p:cNvSpPr>
          <p:nvPr/>
        </p:nvSpPr>
        <p:spPr bwMode="auto">
          <a:xfrm>
            <a:off x="1547813" y="1773238"/>
            <a:ext cx="5032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9966">
                        <a:alpha val="85001"/>
                      </a:srgbClr>
                    </a:gs>
                    <a:gs pos="100000">
                      <a:srgbClr val="FF9966">
                        <a:gamma/>
                        <a:shade val="8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kern="10" dirty="0">
              <a:ln w="12700">
                <a:noFill/>
                <a:round/>
                <a:headEnd/>
                <a:tailEnd/>
              </a:ln>
              <a:gradFill rotWithShape="1">
                <a:gsLst>
                  <a:gs pos="0">
                    <a:srgbClr val="FF9966">
                      <a:alpha val="85001"/>
                    </a:srgbClr>
                  </a:gs>
                  <a:gs pos="100000">
                    <a:srgbClr val="FF9966">
                      <a:gamma/>
                      <a:shade val="8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418" name="Picture 74" descr="示波器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3049588"/>
            <a:ext cx="5076825" cy="2301875"/>
          </a:xfrm>
          <a:prstGeom prst="rect">
            <a:avLst/>
          </a:prstGeom>
          <a:noFill/>
        </p:spPr>
      </p:pic>
      <p:sp>
        <p:nvSpPr>
          <p:cNvPr id="57429" name="WordArt 85"/>
          <p:cNvSpPr>
            <a:spLocks noChangeArrowheads="1" noChangeShapeType="1" noTextEdit="1"/>
          </p:cNvSpPr>
          <p:nvPr/>
        </p:nvSpPr>
        <p:spPr bwMode="auto">
          <a:xfrm>
            <a:off x="1547813" y="1773238"/>
            <a:ext cx="5032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9966">
                        <a:alpha val="85001"/>
                      </a:srgbClr>
                    </a:gs>
                    <a:gs pos="100000">
                      <a:srgbClr val="FF9966">
                        <a:gamma/>
                        <a:shade val="8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600" kern="10" dirty="0">
              <a:ln w="12700">
                <a:noFill/>
                <a:round/>
                <a:headEnd/>
                <a:tailEnd/>
              </a:ln>
              <a:gradFill rotWithShape="1">
                <a:gsLst>
                  <a:gs pos="0">
                    <a:srgbClr val="FF9966">
                      <a:alpha val="85001"/>
                    </a:srgbClr>
                  </a:gs>
                  <a:gs pos="100000">
                    <a:srgbClr val="FF9966">
                      <a:gamma/>
                      <a:shade val="8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34" name="WordArt 90"/>
          <p:cNvSpPr>
            <a:spLocks noChangeArrowheads="1" noChangeShapeType="1" noTextEdit="1"/>
          </p:cNvSpPr>
          <p:nvPr/>
        </p:nvSpPr>
        <p:spPr bwMode="auto">
          <a:xfrm>
            <a:off x="971550" y="3789363"/>
            <a:ext cx="503238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9966">
                        <a:alpha val="85001"/>
                      </a:srgbClr>
                    </a:gs>
                    <a:gs pos="100000">
                      <a:srgbClr val="FF9966">
                        <a:gamma/>
                        <a:shade val="8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kern="10" dirty="0">
              <a:ln w="12700">
                <a:noFill/>
                <a:round/>
                <a:headEnd/>
                <a:tailEnd/>
              </a:ln>
              <a:gradFill rotWithShape="1">
                <a:gsLst>
                  <a:gs pos="0">
                    <a:srgbClr val="FF9966">
                      <a:alpha val="85001"/>
                    </a:srgbClr>
                  </a:gs>
                  <a:gs pos="100000">
                    <a:srgbClr val="FF9966">
                      <a:gamma/>
                      <a:shade val="8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35" name="WordArt 91"/>
          <p:cNvSpPr>
            <a:spLocks noChangeArrowheads="1" noChangeShapeType="1" noTextEdit="1"/>
          </p:cNvSpPr>
          <p:nvPr/>
        </p:nvSpPr>
        <p:spPr bwMode="auto">
          <a:xfrm>
            <a:off x="971550" y="3790950"/>
            <a:ext cx="503238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9966">
                        <a:alpha val="85001"/>
                      </a:srgbClr>
                    </a:gs>
                    <a:gs pos="100000">
                      <a:srgbClr val="FF9966">
                        <a:gamma/>
                        <a:shade val="8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kern="10" dirty="0">
              <a:ln w="12700">
                <a:noFill/>
                <a:round/>
                <a:headEnd/>
                <a:tailEnd/>
              </a:ln>
              <a:gradFill rotWithShape="1">
                <a:gsLst>
                  <a:gs pos="0">
                    <a:srgbClr val="FF9966">
                      <a:alpha val="85001"/>
                    </a:srgbClr>
                  </a:gs>
                  <a:gs pos="100000">
                    <a:srgbClr val="FF9966">
                      <a:gamma/>
                      <a:shade val="8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36" name="WordArt 92"/>
          <p:cNvSpPr>
            <a:spLocks noChangeArrowheads="1" noChangeShapeType="1" noTextEdit="1"/>
          </p:cNvSpPr>
          <p:nvPr/>
        </p:nvSpPr>
        <p:spPr bwMode="auto">
          <a:xfrm>
            <a:off x="971550" y="3789363"/>
            <a:ext cx="503238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9966">
                        <a:alpha val="85001"/>
                      </a:srgbClr>
                    </a:gs>
                    <a:gs pos="100000">
                      <a:srgbClr val="FF9966">
                        <a:gamma/>
                        <a:shade val="8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kern="10" dirty="0">
              <a:ln w="12700">
                <a:noFill/>
                <a:round/>
                <a:headEnd/>
                <a:tailEnd/>
              </a:ln>
              <a:gradFill rotWithShape="1">
                <a:gsLst>
                  <a:gs pos="0">
                    <a:srgbClr val="FF9966">
                      <a:alpha val="85001"/>
                    </a:srgbClr>
                  </a:gs>
                  <a:gs pos="100000">
                    <a:srgbClr val="FF9966">
                      <a:gamma/>
                      <a:shade val="8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37" name="WordArt 93"/>
          <p:cNvSpPr>
            <a:spLocks noChangeArrowheads="1" noChangeShapeType="1" noTextEdit="1"/>
          </p:cNvSpPr>
          <p:nvPr/>
        </p:nvSpPr>
        <p:spPr bwMode="auto">
          <a:xfrm>
            <a:off x="971550" y="3789363"/>
            <a:ext cx="503238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12700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9966">
                        <a:alpha val="85001"/>
                      </a:srgbClr>
                    </a:gs>
                    <a:gs pos="100000">
                      <a:srgbClr val="FF9966">
                        <a:gamma/>
                        <a:shade val="85882"/>
                        <a:invGamma/>
                      </a:srgbClr>
                    </a:gs>
                  </a:gsLst>
                  <a:path path="rect">
                    <a:fillToRect r="100000" b="100000"/>
                  </a:path>
                </a:gradFill>
                <a:effectLst>
                  <a:outerShdw dist="45791" dir="2021404" algn="ctr" rotWithShape="0">
                    <a:srgbClr val="9999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3600" kern="10" dirty="0">
              <a:ln w="12700">
                <a:noFill/>
                <a:round/>
                <a:headEnd/>
                <a:tailEnd/>
              </a:ln>
              <a:gradFill rotWithShape="1">
                <a:gsLst>
                  <a:gs pos="0">
                    <a:srgbClr val="FF9966">
                      <a:alpha val="85001"/>
                    </a:srgbClr>
                  </a:gs>
                  <a:gs pos="100000">
                    <a:srgbClr val="FF9966">
                      <a:gamma/>
                      <a:shade val="85882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effectLst>
                <a:outerShdw dist="45791" dir="2021404" algn="ctr" rotWithShape="0">
                  <a:srgbClr val="9999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584" name="Picture 240" descr="示波器_副本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2852738"/>
            <a:ext cx="5111750" cy="3803650"/>
          </a:xfrm>
          <a:prstGeom prst="rect">
            <a:avLst/>
          </a:prstGeom>
          <a:noFill/>
        </p:spPr>
      </p:pic>
      <p:pic>
        <p:nvPicPr>
          <p:cNvPr id="57438" name="Picture 9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79875" y="3054350"/>
            <a:ext cx="1558925" cy="2295525"/>
          </a:xfrm>
          <a:prstGeom prst="rect">
            <a:avLst/>
          </a:prstGeom>
          <a:noFill/>
        </p:spPr>
      </p:pic>
      <p:graphicFrame>
        <p:nvGraphicFramePr>
          <p:cNvPr id="57446" name="Object 102"/>
          <p:cNvGraphicFramePr>
            <a:graphicFrameLocks noChangeAspect="1"/>
          </p:cNvGraphicFramePr>
          <p:nvPr/>
        </p:nvGraphicFramePr>
        <p:xfrm>
          <a:off x="3492500" y="692150"/>
          <a:ext cx="7715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0" name="公式" r:id="rId7" imgW="317160" imgH="203040" progId="Equation.3">
                  <p:embed/>
                </p:oleObj>
              </mc:Choice>
              <mc:Fallback>
                <p:oleObj name="公式" r:id="rId7" imgW="31716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692150"/>
                        <a:ext cx="771525" cy="4953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9" name="Object 105"/>
          <p:cNvGraphicFramePr>
            <a:graphicFrameLocks noChangeAspect="1"/>
          </p:cNvGraphicFramePr>
          <p:nvPr/>
        </p:nvGraphicFramePr>
        <p:xfrm>
          <a:off x="3492500" y="692150"/>
          <a:ext cx="7953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1" name="公式" r:id="rId9" imgW="291960" imgH="203040" progId="Equation.3">
                  <p:embed/>
                </p:oleObj>
              </mc:Choice>
              <mc:Fallback>
                <p:oleObj name="公式" r:id="rId9" imgW="29196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692150"/>
                        <a:ext cx="795338" cy="4937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5"/>
          <p:cNvGrpSpPr>
            <a:grpSpLocks/>
          </p:cNvGrpSpPr>
          <p:nvPr/>
        </p:nvGrpSpPr>
        <p:grpSpPr bwMode="auto">
          <a:xfrm>
            <a:off x="2339975" y="1484313"/>
            <a:ext cx="309563" cy="642937"/>
            <a:chOff x="3560" y="733"/>
            <a:chExt cx="195" cy="405"/>
          </a:xfrm>
        </p:grpSpPr>
        <p:sp>
          <p:nvSpPr>
            <p:cNvPr id="57580" name="Freeform 236"/>
            <p:cNvSpPr>
              <a:spLocks/>
            </p:cNvSpPr>
            <p:nvPr/>
          </p:nvSpPr>
          <p:spPr bwMode="auto">
            <a:xfrm>
              <a:off x="3560" y="935"/>
              <a:ext cx="98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98" y="0"/>
                </a:cxn>
              </a:cxnLst>
              <a:rect l="0" t="0" r="r" b="b"/>
              <a:pathLst>
                <a:path w="98" h="203">
                  <a:moveTo>
                    <a:pt x="0" y="203"/>
                  </a:moveTo>
                  <a:lnTo>
                    <a:pt x="98" y="0"/>
                  </a:ln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81" name="Freeform 237"/>
            <p:cNvSpPr>
              <a:spLocks/>
            </p:cNvSpPr>
            <p:nvPr/>
          </p:nvSpPr>
          <p:spPr bwMode="auto">
            <a:xfrm>
              <a:off x="3657" y="733"/>
              <a:ext cx="98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98" y="0"/>
                </a:cxn>
              </a:cxnLst>
              <a:rect l="0" t="0" r="r" b="b"/>
              <a:pathLst>
                <a:path w="98" h="203">
                  <a:moveTo>
                    <a:pt x="0" y="203"/>
                  </a:moveTo>
                  <a:lnTo>
                    <a:pt x="98" y="0"/>
                  </a:lnTo>
                </a:path>
              </a:pathLst>
            </a:custGeom>
            <a:noFill/>
            <a:ln w="5715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447" name="Oval 103"/>
          <p:cNvSpPr>
            <a:spLocks noChangeArrowheads="1"/>
          </p:cNvSpPr>
          <p:nvPr/>
        </p:nvSpPr>
        <p:spPr bwMode="auto">
          <a:xfrm>
            <a:off x="1547813" y="3284538"/>
            <a:ext cx="503237" cy="433387"/>
          </a:xfrm>
          <a:prstGeom prst="ellipse">
            <a:avLst/>
          </a:prstGeom>
          <a:gradFill>
            <a:gsLst>
              <a:gs pos="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accent2">
                  <a:lumMod val="60000"/>
                  <a:lumOff val="40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 w="254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8" name="Oval 104"/>
          <p:cNvSpPr>
            <a:spLocks noChangeArrowheads="1"/>
          </p:cNvSpPr>
          <p:nvPr/>
        </p:nvSpPr>
        <p:spPr bwMode="auto">
          <a:xfrm>
            <a:off x="3437683" y="4379364"/>
            <a:ext cx="503238" cy="433388"/>
          </a:xfrm>
          <a:prstGeom prst="ellipse">
            <a:avLst/>
          </a:prstGeom>
          <a:gradFill rotWithShape="1">
            <a:gsLst>
              <a:gs pos="0">
                <a:schemeClr val="hlink">
                  <a:alpha val="60001"/>
                </a:schemeClr>
              </a:gs>
              <a:gs pos="100000">
                <a:schemeClr val="hlink">
                  <a:gamma/>
                  <a:tint val="9843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54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587" name="Object 243"/>
          <p:cNvGraphicFramePr>
            <a:graphicFrameLocks noChangeAspect="1"/>
          </p:cNvGraphicFramePr>
          <p:nvPr/>
        </p:nvGraphicFramePr>
        <p:xfrm>
          <a:off x="2268538" y="3716338"/>
          <a:ext cx="9842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2" name="公式" r:id="rId11" imgW="596880" imgH="215640" progId="Equation.3">
                  <p:embed/>
                </p:oleObj>
              </mc:Choice>
              <mc:Fallback>
                <p:oleObj name="公式" r:id="rId11" imgW="596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16338"/>
                        <a:ext cx="984250" cy="3571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88" name="Object 244"/>
          <p:cNvGraphicFramePr>
            <a:graphicFrameLocks noChangeAspect="1"/>
          </p:cNvGraphicFramePr>
          <p:nvPr/>
        </p:nvGraphicFramePr>
        <p:xfrm>
          <a:off x="900113" y="4076700"/>
          <a:ext cx="10096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3" name="公式" r:id="rId13" imgW="583920" imgH="215640" progId="Equation.3">
                  <p:embed/>
                </p:oleObj>
              </mc:Choice>
              <mc:Fallback>
                <p:oleObj name="公式" r:id="rId13" imgW="58392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1009650" cy="3333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91" name="Rectangle 247"/>
          <p:cNvSpPr>
            <a:spLocks noChangeArrowheads="1"/>
          </p:cNvSpPr>
          <p:nvPr/>
        </p:nvSpPr>
        <p:spPr bwMode="auto">
          <a:xfrm>
            <a:off x="6732588" y="1700213"/>
            <a:ext cx="158432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初始值</a:t>
            </a:r>
          </a:p>
        </p:txBody>
      </p:sp>
      <p:sp>
        <p:nvSpPr>
          <p:cNvPr id="57592" name="Rectangle 248"/>
          <p:cNvSpPr>
            <a:spLocks noChangeArrowheads="1"/>
          </p:cNvSpPr>
          <p:nvPr/>
        </p:nvSpPr>
        <p:spPr bwMode="auto">
          <a:xfrm>
            <a:off x="6732588" y="2781300"/>
            <a:ext cx="158432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2400">
                <a:solidFill>
                  <a:schemeClr val="tx1"/>
                </a:solidFill>
                <a:effectLst/>
              </a:rPr>
              <a:t>新的稳态值</a:t>
            </a:r>
          </a:p>
        </p:txBody>
      </p:sp>
      <p:sp>
        <p:nvSpPr>
          <p:cNvPr id="57595" name="Rectangle 251"/>
          <p:cNvSpPr>
            <a:spLocks noChangeArrowheads="1"/>
          </p:cNvSpPr>
          <p:nvPr/>
        </p:nvSpPr>
        <p:spPr bwMode="auto">
          <a:xfrm>
            <a:off x="6732588" y="3789363"/>
            <a:ext cx="1584325" cy="7191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/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时间常数</a:t>
            </a:r>
          </a:p>
          <a:p>
            <a:pPr algn="ctr"/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t </a:t>
            </a: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=</a:t>
            </a:r>
            <a:r>
              <a:rPr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2400" i="1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endParaRPr lang="en-US" altLang="zh-CN" sz="2400" i="1">
              <a:effectLst>
                <a:outerShdw blurRad="38100" dist="38100" dir="2700000" algn="tl">
                  <a:srgbClr val="FFFFFF"/>
                </a:outerShdw>
              </a:effectLst>
              <a:latin typeface="Symbol" pitchFamily="18" charset="2"/>
            </a:endParaRPr>
          </a:p>
        </p:txBody>
      </p:sp>
      <p:sp>
        <p:nvSpPr>
          <p:cNvPr id="57593" name="Oval 249"/>
          <p:cNvSpPr>
            <a:spLocks noChangeArrowheads="1"/>
          </p:cNvSpPr>
          <p:nvPr/>
        </p:nvSpPr>
        <p:spPr bwMode="auto">
          <a:xfrm>
            <a:off x="1547813" y="3284538"/>
            <a:ext cx="503237" cy="433387"/>
          </a:xfrm>
          <a:prstGeom prst="ellipse">
            <a:avLst/>
          </a:prstGeom>
          <a:gradFill>
            <a:gsLst>
              <a:gs pos="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accent2">
                  <a:lumMod val="60000"/>
                  <a:lumOff val="40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 w="254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94" name="Oval 250"/>
          <p:cNvSpPr>
            <a:spLocks noChangeArrowheads="1"/>
          </p:cNvSpPr>
          <p:nvPr/>
        </p:nvSpPr>
        <p:spPr bwMode="auto">
          <a:xfrm>
            <a:off x="3430587" y="4379364"/>
            <a:ext cx="503238" cy="433388"/>
          </a:xfrm>
          <a:prstGeom prst="ellipse">
            <a:avLst/>
          </a:prstGeom>
          <a:gradFill rotWithShape="1">
            <a:gsLst>
              <a:gs pos="0">
                <a:schemeClr val="accent4">
                  <a:lumMod val="40000"/>
                  <a:lumOff val="60000"/>
                  <a:alpha val="80000"/>
                </a:schemeClr>
              </a:gs>
              <a:gs pos="100000">
                <a:schemeClr val="accent4">
                  <a:lumMod val="75000"/>
                  <a:alpha val="80000"/>
                </a:schemeClr>
              </a:gs>
            </a:gsLst>
            <a:path path="shape">
              <a:fillToRect l="50000" t="50000" r="50000" b="50000"/>
            </a:path>
          </a:gradFill>
          <a:ln w="254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97" name="Oval 253"/>
          <p:cNvSpPr>
            <a:spLocks noChangeArrowheads="1"/>
          </p:cNvSpPr>
          <p:nvPr/>
        </p:nvSpPr>
        <p:spPr bwMode="auto">
          <a:xfrm>
            <a:off x="6084888" y="3933825"/>
            <a:ext cx="503237" cy="433388"/>
          </a:xfrm>
          <a:prstGeom prst="ellipse">
            <a:avLst/>
          </a:prstGeom>
          <a:gradFill rotWithShape="1">
            <a:gsLst>
              <a:gs pos="0">
                <a:srgbClr val="CCFFCC">
                  <a:alpha val="60001"/>
                </a:srgbClr>
              </a:gs>
              <a:gs pos="100000">
                <a:srgbClr val="CCFFCC">
                  <a:gamma/>
                  <a:shade val="8902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54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98" name="Rectangle 254"/>
          <p:cNvSpPr>
            <a:spLocks noChangeArrowheads="1"/>
          </p:cNvSpPr>
          <p:nvPr/>
        </p:nvSpPr>
        <p:spPr bwMode="auto">
          <a:xfrm>
            <a:off x="6610201" y="3789362"/>
            <a:ext cx="1944687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flatTx/>
          </a:bodyPr>
          <a:lstStyle/>
          <a:p>
            <a:pPr algn="ctr">
              <a:buFont typeface="Symbol" pitchFamily="18" charset="2"/>
              <a:buChar char="t"/>
            </a:pPr>
            <a:r>
              <a:rPr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= </a:t>
            </a:r>
            <a:r>
              <a:rPr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  <a:r>
              <a:rPr lang="en-US" altLang="zh-CN" sz="2400" i="1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en-US" altLang="zh-CN" sz="2400" i="1"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</a:p>
          <a:p>
            <a:pPr algn="ctr">
              <a:buFont typeface="Symbol" pitchFamily="18" charset="2"/>
              <a:buNone/>
            </a:pPr>
            <a:r>
              <a:rPr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Symbol" pitchFamily="18" charset="2"/>
              </a:rPr>
              <a:t>决定变化快慢</a:t>
            </a:r>
          </a:p>
        </p:txBody>
      </p:sp>
      <p:grpSp>
        <p:nvGrpSpPr>
          <p:cNvPr id="7" name="Group 255"/>
          <p:cNvGrpSpPr>
            <a:grpSpLocks/>
          </p:cNvGrpSpPr>
          <p:nvPr/>
        </p:nvGrpSpPr>
        <p:grpSpPr bwMode="auto">
          <a:xfrm>
            <a:off x="6300788" y="5373688"/>
            <a:ext cx="2663825" cy="1079500"/>
            <a:chOff x="2925" y="391"/>
            <a:chExt cx="1724" cy="680"/>
          </a:xfrm>
        </p:grpSpPr>
        <p:sp>
          <p:nvSpPr>
            <p:cNvPr id="22545" name="AutoShape 17"/>
            <p:cNvSpPr>
              <a:spLocks noChangeArrowheads="1"/>
            </p:cNvSpPr>
            <p:nvPr/>
          </p:nvSpPr>
          <p:spPr bwMode="auto">
            <a:xfrm>
              <a:off x="2925" y="391"/>
              <a:ext cx="1724" cy="680"/>
            </a:xfrm>
            <a:prstGeom prst="roundRect">
              <a:avLst>
                <a:gd name="adj" fmla="val 13616"/>
              </a:avLst>
            </a:prstGeom>
            <a:solidFill>
              <a:schemeClr val="bg1"/>
            </a:solidFill>
            <a:ln w="31750" algn="ctr">
              <a:solidFill>
                <a:srgbClr val="BAD9EC"/>
              </a:solidFill>
              <a:round/>
              <a:headEnd/>
              <a:tailEnd/>
            </a:ln>
            <a:effectLst>
              <a:outerShdw dist="81320" dir="3080412" algn="ctr" rotWithShape="0">
                <a:srgbClr val="808080">
                  <a:alpha val="70000"/>
                </a:srgbClr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b="0" dirty="0">
                <a:effectLst/>
                <a:latin typeface="Arial" charset="0"/>
                <a:ea typeface="微软雅黑" panose="020B0503020204020204" pitchFamily="34" charset="-122"/>
              </a:endParaRPr>
            </a:p>
          </p:txBody>
        </p:sp>
        <p:sp>
          <p:nvSpPr>
            <p:cNvPr id="57601" name="AutoShape 27"/>
            <p:cNvSpPr>
              <a:spLocks noChangeArrowheads="1"/>
            </p:cNvSpPr>
            <p:nvPr/>
          </p:nvSpPr>
          <p:spPr bwMode="auto">
            <a:xfrm>
              <a:off x="2925" y="391"/>
              <a:ext cx="1633" cy="680"/>
            </a:xfrm>
            <a:prstGeom prst="roundRect">
              <a:avLst>
                <a:gd name="adj" fmla="val 0"/>
              </a:avLst>
            </a:prstGeom>
            <a:noFill/>
            <a:ln w="2857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/>
              <a:r>
                <a:rPr lang="zh-CN" altLang="en-US" sz="2400" dirty="0">
                  <a:effectLst/>
                  <a:latin typeface="Arial" charset="0"/>
                  <a:ea typeface="微软雅黑" panose="020B0503020204020204" pitchFamily="34" charset="-122"/>
                </a:rPr>
                <a:t>以上，被称为一阶暂态的三要素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20000"/>
                                        <p:tgtEl>
                                          <p:spTgt spid="57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1500000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57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7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57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7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5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49236 -0.2310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57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0" y="-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28646 -0.2247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7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2000"/>
                                        <p:tgtEl>
                                          <p:spTgt spid="5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/>
                                        <p:tgtEl>
                                          <p:spTgt spid="5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/>
                                        <p:tgtEl>
                                          <p:spTgt spid="5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5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5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5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57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57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5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5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7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7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5" grpId="0" animBg="1"/>
      <p:bldP spid="57405" grpId="1" animBg="1"/>
      <p:bldP spid="57415" grpId="0" animBg="1"/>
      <p:bldP spid="57415" grpId="1" animBg="1"/>
      <p:bldP spid="57416" grpId="0" animBg="1"/>
      <p:bldP spid="57416" grpId="1" animBg="1"/>
      <p:bldP spid="57429" grpId="0" animBg="1"/>
      <p:bldP spid="57429" grpId="1" animBg="1"/>
      <p:bldP spid="57434" grpId="0" animBg="1"/>
      <p:bldP spid="57434" grpId="1" animBg="1"/>
      <p:bldP spid="57435" grpId="0" animBg="1"/>
      <p:bldP spid="57435" grpId="1" animBg="1"/>
      <p:bldP spid="57436" grpId="0" animBg="1"/>
      <p:bldP spid="57436" grpId="1" animBg="1"/>
      <p:bldP spid="57437" grpId="0" animBg="1"/>
      <p:bldP spid="57437" grpId="1" animBg="1"/>
      <p:bldP spid="57447" grpId="0" animBg="1"/>
      <p:bldP spid="57447" grpId="1" animBg="1"/>
      <p:bldP spid="57448" grpId="0" animBg="1"/>
      <p:bldP spid="57448" grpId="1" animBg="1"/>
      <p:bldP spid="57591" grpId="0" animBg="1"/>
      <p:bldP spid="57592" grpId="0" animBg="1"/>
      <p:bldP spid="57595" grpId="0" animBg="1"/>
      <p:bldP spid="57593" grpId="0" animBg="1"/>
      <p:bldP spid="57593" grpId="1" animBg="1"/>
      <p:bldP spid="57594" grpId="0" animBg="1"/>
      <p:bldP spid="57594" grpId="1" animBg="1"/>
      <p:bldP spid="57597" grpId="0" animBg="1"/>
      <p:bldP spid="57598" grpId="0" animBg="1"/>
      <p:bldP spid="5759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5314895" y="472394"/>
            <a:ext cx="2546708" cy="38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（在直流电源激励下）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1490116" y="4763403"/>
            <a:ext cx="6579233" cy="156966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400" b="1" dirty="0">
                <a:solidFill>
                  <a:srgbClr val="CC0000"/>
                </a:solidFill>
                <a:latin typeface="+mj-ea"/>
                <a:ea typeface="+mj-ea"/>
              </a:rPr>
              <a:t>三要素法</a:t>
            </a:r>
            <a:r>
              <a:rPr kumimoji="1" lang="zh-CN" altLang="en-US" sz="2400" dirty="0">
                <a:solidFill>
                  <a:srgbClr val="CC0000"/>
                </a:solidFill>
                <a:latin typeface="+mn-ea"/>
              </a:rPr>
              <a:t>：</a:t>
            </a:r>
            <a:r>
              <a:rPr kumimoji="1" lang="zh-CN" altLang="en-US" sz="2400" dirty="0">
                <a:latin typeface="+mn-ea"/>
              </a:rPr>
              <a:t>在求得</a:t>
            </a:r>
            <a:r>
              <a:rPr kumimoji="1" lang="zh-CN" altLang="en-US" sz="2400" dirty="0">
                <a:solidFill>
                  <a:srgbClr val="CC0000"/>
                </a:solidFill>
                <a:latin typeface="+mn-ea"/>
              </a:rPr>
              <a:t>三要素</a:t>
            </a:r>
            <a:r>
              <a:rPr kumimoji="1" lang="zh-CN" altLang="en-US" sz="2400" dirty="0">
                <a:latin typeface="+mn-ea"/>
              </a:rPr>
              <a:t>的基础上，直接写出电路的响应</a:t>
            </a:r>
            <a:r>
              <a:rPr kumimoji="1" lang="en-US" altLang="zh-CN" sz="2400" dirty="0">
                <a:latin typeface="+mn-ea"/>
              </a:rPr>
              <a:t>(</a:t>
            </a:r>
            <a:r>
              <a:rPr kumimoji="1" lang="zh-CN" altLang="en-US" sz="2400" dirty="0">
                <a:latin typeface="+mn-ea"/>
              </a:rPr>
              <a:t>电压或电流</a:t>
            </a:r>
            <a:r>
              <a:rPr kumimoji="1" lang="en-US" altLang="zh-CN" sz="2400" dirty="0">
                <a:latin typeface="+mn-ea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kumimoji="1" lang="en-US" altLang="zh-CN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470064" y="5592692"/>
            <a:ext cx="2271707" cy="701731"/>
          </a:xfrm>
          <a:prstGeom prst="rect">
            <a:avLst/>
          </a:prstGeom>
          <a:ln>
            <a:solidFill>
              <a:schemeClr val="bg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注：一阶电路都可以应用三要素法求解</a:t>
            </a:r>
            <a:endParaRPr kumimoji="1" lang="zh-CN" altLang="en-US" sz="2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7592" y="350120"/>
            <a:ext cx="5616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zh-CN" altLang="en-US" sz="3200" dirty="0">
                <a:solidFill>
                  <a:srgbClr val="CC0000"/>
                </a:solidFill>
                <a:ea typeface="微软雅黑" panose="020B0503020204020204" pitchFamily="34" charset="-122"/>
              </a:rPr>
              <a:t>一、 一阶线性电路响应通式</a:t>
            </a: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620940" y="2349490"/>
            <a:ext cx="1623138" cy="1123712"/>
          </a:xfrm>
          <a:prstGeom prst="wedgeRoundRectCallout">
            <a:avLst>
              <a:gd name="adj1" fmla="val 39199"/>
              <a:gd name="adj2" fmla="val -80216"/>
              <a:gd name="adj3" fmla="val 16667"/>
            </a:avLst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一阶电路中任一电压、电流函数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92066"/>
              </p:ext>
            </p:extLst>
          </p:nvPr>
        </p:nvGraphicFramePr>
        <p:xfrm>
          <a:off x="1950875" y="1372799"/>
          <a:ext cx="5085273" cy="704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49" name="Equation" r:id="rId3" imgW="2108160" imgH="291960" progId="Equation.DSMT4">
                  <p:embed/>
                </p:oleObj>
              </mc:Choice>
              <mc:Fallback>
                <p:oleObj name="Equation" r:id="rId3" imgW="2108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0875" y="1372799"/>
                        <a:ext cx="5085273" cy="704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688141" y="2505967"/>
            <a:ext cx="5657850" cy="1514481"/>
            <a:chOff x="2688141" y="2505967"/>
            <a:chExt cx="5657850" cy="1514481"/>
          </a:xfrm>
        </p:grpSpPr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355016" y="2505967"/>
              <a:ext cx="12557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初始值</a:t>
              </a:r>
              <a:endPara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3854954" y="2552004"/>
              <a:ext cx="4984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 dirty="0">
                  <a:latin typeface="微软雅黑" panose="020B0503020204020204" pitchFamily="34" charset="-122"/>
                </a:rPr>
                <a:t>--</a:t>
              </a:r>
            </a:p>
          </p:txBody>
        </p:sp>
        <p:sp>
          <p:nvSpPr>
            <p:cNvPr id="132106" name="Rectangle 10"/>
            <p:cNvSpPr>
              <a:spLocks noChangeArrowheads="1"/>
            </p:cNvSpPr>
            <p:nvPr/>
          </p:nvSpPr>
          <p:spPr bwMode="auto">
            <a:xfrm>
              <a:off x="6174291" y="2966344"/>
              <a:ext cx="2171700" cy="647700"/>
            </a:xfrm>
            <a:prstGeom prst="roundRect">
              <a:avLst/>
            </a:pr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（三要素）</a:t>
              </a:r>
              <a:r>
                <a:rPr kumimoji="1"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32107" name="AutoShape 11"/>
            <p:cNvSpPr>
              <a:spLocks/>
            </p:cNvSpPr>
            <p:nvPr/>
          </p:nvSpPr>
          <p:spPr bwMode="auto">
            <a:xfrm>
              <a:off x="2764341" y="2691706"/>
              <a:ext cx="228600" cy="1185863"/>
            </a:xfrm>
            <a:prstGeom prst="leftBrace">
              <a:avLst>
                <a:gd name="adj1" fmla="val 432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32108" name="Group 12"/>
            <p:cNvGrpSpPr>
              <a:grpSpLocks/>
            </p:cNvGrpSpPr>
            <p:nvPr/>
          </p:nvGrpSpPr>
          <p:grpSpPr bwMode="auto">
            <a:xfrm>
              <a:off x="3602541" y="2963169"/>
              <a:ext cx="1941513" cy="542925"/>
              <a:chOff x="1344" y="2306"/>
              <a:chExt cx="1223" cy="342"/>
            </a:xfrm>
          </p:grpSpPr>
          <p:sp>
            <p:nvSpPr>
              <p:cNvPr id="132110" name="Text Box 14"/>
              <p:cNvSpPr txBox="1">
                <a:spLocks noChangeArrowheads="1"/>
              </p:cNvSpPr>
              <p:nvPr/>
            </p:nvSpPr>
            <p:spPr bwMode="auto">
              <a:xfrm>
                <a:off x="1776" y="2306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7030A0"/>
                    </a:solidFill>
                    <a:latin typeface="微软雅黑" panose="020B0503020204020204" pitchFamily="34" charset="-122"/>
                  </a:rPr>
                  <a:t>稳态值</a:t>
                </a:r>
              </a:p>
            </p:txBody>
          </p:sp>
          <p:sp>
            <p:nvSpPr>
              <p:cNvPr id="132111" name="Rectangle 15"/>
              <p:cNvSpPr>
                <a:spLocks noChangeArrowheads="1"/>
              </p:cNvSpPr>
              <p:nvPr/>
            </p:nvSpPr>
            <p:spPr bwMode="auto">
              <a:xfrm>
                <a:off x="1344" y="2321"/>
                <a:ext cx="6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dirty="0">
                    <a:latin typeface="微软雅黑" panose="020B0503020204020204" pitchFamily="34" charset="-122"/>
                  </a:rPr>
                  <a:t>--</a:t>
                </a:r>
              </a:p>
            </p:txBody>
          </p:sp>
        </p:grpSp>
        <p:grpSp>
          <p:nvGrpSpPr>
            <p:cNvPr id="132113" name="Group 17"/>
            <p:cNvGrpSpPr>
              <a:grpSpLocks/>
            </p:cNvGrpSpPr>
            <p:nvPr/>
          </p:nvGrpSpPr>
          <p:grpSpPr bwMode="auto">
            <a:xfrm>
              <a:off x="2688141" y="3434660"/>
              <a:ext cx="2951163" cy="585788"/>
              <a:chOff x="768" y="2889"/>
              <a:chExt cx="1859" cy="369"/>
            </a:xfrm>
          </p:grpSpPr>
          <p:sp>
            <p:nvSpPr>
              <p:cNvPr id="132114" name="Text Box 18"/>
              <p:cNvSpPr txBox="1">
                <a:spLocks noChangeArrowheads="1"/>
              </p:cNvSpPr>
              <p:nvPr/>
            </p:nvSpPr>
            <p:spPr bwMode="auto">
              <a:xfrm>
                <a:off x="1611" y="2931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</a:rPr>
                  <a:t>时间常数</a:t>
                </a:r>
              </a:p>
            </p:txBody>
          </p:sp>
          <p:sp>
            <p:nvSpPr>
              <p:cNvPr id="132115" name="Text Box 19"/>
              <p:cNvSpPr txBox="1">
                <a:spLocks noChangeArrowheads="1"/>
              </p:cNvSpPr>
              <p:nvPr/>
            </p:nvSpPr>
            <p:spPr bwMode="auto">
              <a:xfrm>
                <a:off x="768" y="2889"/>
                <a:ext cx="7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endParaRPr kumimoji="1" lang="en-US" altLang="zh-CN" sz="2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16" name="Rectangle 20"/>
              <p:cNvSpPr>
                <a:spLocks noChangeArrowheads="1"/>
              </p:cNvSpPr>
              <p:nvPr/>
            </p:nvSpPr>
            <p:spPr bwMode="auto">
              <a:xfrm>
                <a:off x="1311" y="2928"/>
                <a:ext cx="31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dirty="0">
                    <a:latin typeface="微软雅黑" panose="020B0503020204020204" pitchFamily="34" charset="-122"/>
                  </a:rPr>
                  <a:t>--</a:t>
                </a:r>
              </a:p>
            </p:txBody>
          </p:sp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6743675"/>
                </p:ext>
              </p:extLst>
            </p:nvPr>
          </p:nvGraphicFramePr>
          <p:xfrm>
            <a:off x="2938834" y="2527242"/>
            <a:ext cx="987891" cy="564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50" name="Equation" r:id="rId5" imgW="444240" imgH="253800" progId="Equation.DSMT4">
                    <p:embed/>
                  </p:oleObj>
                </mc:Choice>
                <mc:Fallback>
                  <p:oleObj name="Equation" r:id="rId5" imgW="4442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38834" y="2527242"/>
                          <a:ext cx="987891" cy="5645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441350"/>
                </p:ext>
              </p:extLst>
            </p:nvPr>
          </p:nvGraphicFramePr>
          <p:xfrm>
            <a:off x="2928508" y="3016202"/>
            <a:ext cx="981057" cy="523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51" name="Equation" r:id="rId7" imgW="380880" imgH="203040" progId="Equation.DSMT4">
                    <p:embed/>
                  </p:oleObj>
                </mc:Choice>
                <mc:Fallback>
                  <p:oleObj name="Equation" r:id="rId7" imgW="380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28508" y="3016202"/>
                          <a:ext cx="981057" cy="5232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8" grpId="0"/>
      <p:bldP spid="132120" grpId="0" animBg="1"/>
      <p:bldP spid="28" grpId="0" animBg="1"/>
      <p:bldP spid="24" grpId="0"/>
      <p:bldP spid="132100" grpId="0" animBg="1"/>
      <p:bldP spid="13210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9388" y="1722638"/>
            <a:ext cx="5786437" cy="5078412"/>
            <a:chOff x="768" y="768"/>
            <a:chExt cx="3645" cy="3199"/>
          </a:xfrm>
        </p:grpSpPr>
        <p:sp>
          <p:nvSpPr>
            <p:cNvPr id="95235" name="Oval 4"/>
            <p:cNvSpPr>
              <a:spLocks noChangeArrowheads="1"/>
            </p:cNvSpPr>
            <p:nvPr/>
          </p:nvSpPr>
          <p:spPr bwMode="gray">
            <a:xfrm>
              <a:off x="3234" y="1310"/>
              <a:ext cx="468" cy="13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0" dirty="0">
                <a:effectLst/>
                <a:latin typeface="Arial" charset="0"/>
                <a:ea typeface="微软雅黑" panose="020B0503020204020204" pitchFamily="34" charset="-122"/>
              </a:endParaRPr>
            </a:p>
          </p:txBody>
        </p:sp>
        <p:sp>
          <p:nvSpPr>
            <p:cNvPr id="95236" name="Oval 5"/>
            <p:cNvSpPr>
              <a:spLocks noChangeArrowheads="1"/>
            </p:cNvSpPr>
            <p:nvPr/>
          </p:nvSpPr>
          <p:spPr bwMode="gray">
            <a:xfrm>
              <a:off x="2424" y="2372"/>
              <a:ext cx="792" cy="22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0" dirty="0">
                <a:effectLst/>
                <a:latin typeface="Arial" charset="0"/>
                <a:ea typeface="微软雅黑" panose="020B0503020204020204" pitchFamily="34" charset="-122"/>
              </a:endParaRPr>
            </a:p>
          </p:txBody>
        </p:sp>
        <p:sp>
          <p:nvSpPr>
            <p:cNvPr id="95237" name="Oval 6"/>
            <p:cNvSpPr>
              <a:spLocks noChangeArrowheads="1"/>
            </p:cNvSpPr>
            <p:nvPr/>
          </p:nvSpPr>
          <p:spPr bwMode="gray">
            <a:xfrm>
              <a:off x="3264" y="3648"/>
              <a:ext cx="1149" cy="31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0" dirty="0">
                <a:effectLst/>
                <a:latin typeface="Arial" charset="0"/>
                <a:ea typeface="微软雅黑" panose="020B0503020204020204" pitchFamily="34" charset="-122"/>
              </a:endParaRPr>
            </a:p>
          </p:txBody>
        </p:sp>
        <p:sp>
          <p:nvSpPr>
            <p:cNvPr id="95238" name="Oval 7"/>
            <p:cNvSpPr>
              <a:spLocks noChangeArrowheads="1"/>
            </p:cNvSpPr>
            <p:nvPr/>
          </p:nvSpPr>
          <p:spPr bwMode="gray">
            <a:xfrm>
              <a:off x="912" y="2789"/>
              <a:ext cx="933" cy="25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b="0" dirty="0">
                <a:effectLst/>
                <a:latin typeface="Arial" charset="0"/>
                <a:ea typeface="微软雅黑" panose="020B0503020204020204" pitchFamily="34" charset="-122"/>
              </a:endParaRPr>
            </a:p>
          </p:txBody>
        </p:sp>
        <p:sp>
          <p:nvSpPr>
            <p:cNvPr id="95239" name="Rectangle 8"/>
            <p:cNvSpPr>
              <a:spLocks noChangeArrowheads="1"/>
            </p:cNvSpPr>
            <p:nvPr/>
          </p:nvSpPr>
          <p:spPr bwMode="gray">
            <a:xfrm rot="-7829975">
              <a:off x="2951" y="2306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 b="0" dirty="0">
                <a:effectLst/>
                <a:latin typeface="Arial" charset="0"/>
                <a:ea typeface="微软雅黑" panose="020B0503020204020204" pitchFamily="34" charset="-122"/>
              </a:endParaRPr>
            </a:p>
          </p:txBody>
        </p:sp>
        <p:sp>
          <p:nvSpPr>
            <p:cNvPr id="95240" name="Rectangle 9"/>
            <p:cNvSpPr>
              <a:spLocks noChangeArrowheads="1"/>
            </p:cNvSpPr>
            <p:nvPr/>
          </p:nvSpPr>
          <p:spPr bwMode="gray">
            <a:xfrm rot="-743917">
              <a:off x="1698" y="2021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b="0" dirty="0">
                <a:effectLst/>
                <a:latin typeface="Arial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89" y="1186"/>
              <a:ext cx="1014" cy="1169"/>
              <a:chOff x="2433" y="1234"/>
              <a:chExt cx="1014" cy="1169"/>
            </a:xfrm>
          </p:grpSpPr>
          <p:sp>
            <p:nvSpPr>
              <p:cNvPr id="95242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454545"/>
                  </a:gs>
                  <a:gs pos="50000">
                    <a:srgbClr val="969696"/>
                  </a:gs>
                  <a:gs pos="100000">
                    <a:srgbClr val="454545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 b="0" dirty="0">
                  <a:effectLst/>
                  <a:latin typeface="Arial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99341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0">
                    <a:effectLst/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95245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343" name="Text Box 15"/>
              <p:cNvSpPr txBox="1">
                <a:spLocks noChangeArrowheads="1"/>
              </p:cNvSpPr>
              <p:nvPr/>
            </p:nvSpPr>
            <p:spPr bwMode="gray">
              <a:xfrm>
                <a:off x="2483" y="1837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微软雅黑" panose="020B0503020204020204" pitchFamily="34" charset="-122"/>
                  </a:rPr>
                  <a:t>一阶电路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177" y="768"/>
              <a:ext cx="569" cy="543"/>
              <a:chOff x="3321" y="816"/>
              <a:chExt cx="569" cy="543"/>
            </a:xfrm>
          </p:grpSpPr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6" y="1920"/>
                <a:chExt cx="1680" cy="1680"/>
              </a:xfrm>
            </p:grpSpPr>
            <p:sp>
              <p:nvSpPr>
                <p:cNvPr id="99346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0">
                    <a:effectLst/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95250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348" name="Text Box 20"/>
              <p:cNvSpPr txBox="1">
                <a:spLocks noChangeArrowheads="1"/>
              </p:cNvSpPr>
              <p:nvPr/>
            </p:nvSpPr>
            <p:spPr bwMode="gray">
              <a:xfrm>
                <a:off x="3326" y="1025"/>
                <a:ext cx="564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sz="1400" b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微软雅黑" panose="020B0503020204020204" pitchFamily="34" charset="-122"/>
                  </a:rPr>
                  <a:t>时间常数</a:t>
                </a:r>
                <a:endParaRPr lang="en-US" altLang="zh-CN" sz="1400" b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768" y="1603"/>
              <a:ext cx="1099" cy="1128"/>
              <a:chOff x="912" y="1651"/>
              <a:chExt cx="1099" cy="1128"/>
            </a:xfrm>
          </p:grpSpPr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99351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0">
                    <a:effectLst/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95255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353" name="Text Box 25"/>
              <p:cNvSpPr txBox="1">
                <a:spLocks noChangeArrowheads="1"/>
              </p:cNvSpPr>
              <p:nvPr/>
            </p:nvSpPr>
            <p:spPr bwMode="gray">
              <a:xfrm>
                <a:off x="1062" y="2152"/>
                <a:ext cx="7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sz="2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微软雅黑" panose="020B0503020204020204" pitchFamily="34" charset="-122"/>
                  </a:rPr>
                  <a:t>初始值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3134" y="2397"/>
              <a:ext cx="1268" cy="1253"/>
              <a:chOff x="3278" y="2445"/>
              <a:chExt cx="1268" cy="1253"/>
            </a:xfrm>
          </p:grpSpPr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99356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b="0">
                    <a:effectLst/>
                    <a:latin typeface="Arial" charset="0"/>
                    <a:ea typeface="+mn-ea"/>
                  </a:endParaRPr>
                </a:p>
              </p:txBody>
            </p:sp>
            <p:sp>
              <p:nvSpPr>
                <p:cNvPr id="99357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b="0">
                    <a:effectLst/>
                    <a:latin typeface="Arial" charset="0"/>
                    <a:ea typeface="+mn-ea"/>
                  </a:endParaRPr>
                </a:p>
              </p:txBody>
            </p:sp>
          </p:grpSp>
          <p:sp>
            <p:nvSpPr>
              <p:cNvPr id="99358" name="Text Box 30"/>
              <p:cNvSpPr txBox="1">
                <a:spLocks noChangeArrowheads="1"/>
              </p:cNvSpPr>
              <p:nvPr/>
            </p:nvSpPr>
            <p:spPr bwMode="gray">
              <a:xfrm>
                <a:off x="3568" y="2988"/>
                <a:ext cx="7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zh-CN" altLang="en-US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微软雅黑" panose="020B0503020204020204" pitchFamily="34" charset="-122"/>
                  </a:rPr>
                  <a:t>稳态值</a:t>
                </a:r>
              </a:p>
            </p:txBody>
          </p:sp>
        </p:grp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539500" y="82245"/>
            <a:ext cx="7362825" cy="758825"/>
            <a:chOff x="431" y="436"/>
            <a:chExt cx="4638" cy="478"/>
          </a:xfrm>
        </p:grpSpPr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1111" y="436"/>
              <a:ext cx="3958" cy="478"/>
              <a:chOff x="1338" y="981"/>
              <a:chExt cx="3958" cy="478"/>
            </a:xfrm>
          </p:grpSpPr>
          <p:sp>
            <p:nvSpPr>
              <p:cNvPr id="95265" name="Rectangle 33"/>
              <p:cNvSpPr>
                <a:spLocks noChangeArrowheads="1"/>
              </p:cNvSpPr>
              <p:nvPr/>
            </p:nvSpPr>
            <p:spPr bwMode="auto">
              <a:xfrm>
                <a:off x="1338" y="1027"/>
                <a:ext cx="3958" cy="43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>
                <a:flatTx/>
              </a:bodyPr>
              <a:lstStyle/>
              <a:p>
                <a:endParaRPr lang="zh-CN" altLang="en-US" sz="2400"/>
              </a:p>
            </p:txBody>
          </p:sp>
          <p:pic>
            <p:nvPicPr>
              <p:cNvPr id="95266" name="Picture 34" descr="865665120138615031892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29" y="981"/>
                <a:ext cx="3781" cy="46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5267" name="Rectangle 35"/>
            <p:cNvSpPr>
              <a:spLocks noChangeArrowheads="1"/>
            </p:cNvSpPr>
            <p:nvPr/>
          </p:nvSpPr>
          <p:spPr bwMode="auto">
            <a:xfrm>
              <a:off x="431" y="494"/>
              <a:ext cx="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kumimoji="1" lang="zh-CN" altLang="en-US" sz="24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通式：</a:t>
              </a:r>
            </a:p>
          </p:txBody>
        </p:sp>
      </p:grpSp>
      <p:pic>
        <p:nvPicPr>
          <p:cNvPr id="95271" name="Picture 39" descr="U_4262~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8541" y="23219"/>
            <a:ext cx="827087" cy="757238"/>
          </a:xfrm>
          <a:prstGeom prst="rect">
            <a:avLst/>
          </a:prstGeom>
        </p:spPr>
      </p:pic>
      <p:pic>
        <p:nvPicPr>
          <p:cNvPr id="95277" name="Picture 45" descr="图片2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19700" y="4315025"/>
            <a:ext cx="2025650" cy="2001838"/>
          </a:xfrm>
          <a:prstGeom prst="rect">
            <a:avLst/>
          </a:prstGeom>
          <a:noFill/>
        </p:spPr>
      </p:pic>
      <p:pic>
        <p:nvPicPr>
          <p:cNvPr id="95278" name="Picture 46" descr="图片3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725" y="1722638"/>
            <a:ext cx="914400" cy="873125"/>
          </a:xfrm>
          <a:prstGeom prst="rect">
            <a:avLst/>
          </a:prstGeom>
          <a:noFill/>
        </p:spPr>
      </p:pic>
      <p:pic>
        <p:nvPicPr>
          <p:cNvPr id="95279" name="Picture 47" descr="图片4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76375" y="3033913"/>
            <a:ext cx="1760538" cy="1806575"/>
          </a:xfrm>
          <a:prstGeom prst="rect">
            <a:avLst/>
          </a:prstGeom>
          <a:noFill/>
        </p:spPr>
      </p:pic>
      <p:pic>
        <p:nvPicPr>
          <p:cNvPr id="95280" name="Picture 48" descr="图片1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5" y="2659263"/>
            <a:ext cx="1622425" cy="1600200"/>
          </a:xfrm>
          <a:prstGeom prst="rect">
            <a:avLst/>
          </a:prstGeom>
          <a:noFill/>
        </p:spPr>
      </p:pic>
      <p:pic>
        <p:nvPicPr>
          <p:cNvPr id="47" name="Picture 48" descr="图片1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5" y="2657676"/>
            <a:ext cx="1622425" cy="1600200"/>
          </a:xfrm>
          <a:prstGeom prst="rect">
            <a:avLst/>
          </a:prstGeom>
          <a:noFill/>
        </p:spPr>
      </p:pic>
      <p:grpSp>
        <p:nvGrpSpPr>
          <p:cNvPr id="54" name="Group 59"/>
          <p:cNvGrpSpPr>
            <a:grpSpLocks/>
          </p:cNvGrpSpPr>
          <p:nvPr/>
        </p:nvGrpSpPr>
        <p:grpSpPr bwMode="auto">
          <a:xfrm>
            <a:off x="5749925" y="3180526"/>
            <a:ext cx="3238500" cy="622300"/>
            <a:chOff x="340" y="3566"/>
            <a:chExt cx="2040" cy="392"/>
          </a:xfrm>
        </p:grpSpPr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40" y="3566"/>
              <a:ext cx="2040" cy="3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400" b="0" dirty="0">
                <a:effectLst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9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526906"/>
                </p:ext>
              </p:extLst>
            </p:nvPr>
          </p:nvGraphicFramePr>
          <p:xfrm>
            <a:off x="361" y="3590"/>
            <a:ext cx="201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009" name="Equation" r:id="rId15" imgW="1295280" imgH="241200" progId="Equation.DSMT4">
                    <p:embed/>
                  </p:oleObj>
                </mc:Choice>
                <mc:Fallback>
                  <p:oleObj name="Equation" r:id="rId15" imgW="1295280" imgH="241200" progId="Equation.DSMT4">
                    <p:embed/>
                    <p:pic>
                      <p:nvPicPr>
                        <p:cNvPr id="93248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3590"/>
                          <a:ext cx="2019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27592" y="1738647"/>
            <a:ext cx="5132569" cy="3957603"/>
            <a:chOff x="27592" y="1738647"/>
            <a:chExt cx="5132569" cy="3957603"/>
          </a:xfrm>
        </p:grpSpPr>
        <p:grpSp>
          <p:nvGrpSpPr>
            <p:cNvPr id="17" name="组合 16"/>
            <p:cNvGrpSpPr/>
            <p:nvPr/>
          </p:nvGrpSpPr>
          <p:grpSpPr>
            <a:xfrm>
              <a:off x="3401211" y="5140807"/>
              <a:ext cx="1758950" cy="555443"/>
              <a:chOff x="3457212" y="3647430"/>
              <a:chExt cx="1758950" cy="555443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457212" y="3647430"/>
                <a:ext cx="1758950" cy="55544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5282" name="Object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8689349"/>
                  </p:ext>
                </p:extLst>
              </p:nvPr>
            </p:nvGraphicFramePr>
            <p:xfrm>
              <a:off x="3579572" y="3705091"/>
              <a:ext cx="1624012" cy="463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10" name="公式" r:id="rId17" imgW="799920" imgH="228600" progId="Equation.3">
                      <p:embed/>
                    </p:oleObj>
                  </mc:Choice>
                  <mc:Fallback>
                    <p:oleObj name="公式" r:id="rId17" imgW="799920" imgH="22860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9572" y="3705091"/>
                            <a:ext cx="1624012" cy="4635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27592" y="4853187"/>
              <a:ext cx="1919825" cy="538163"/>
              <a:chOff x="307092" y="3708658"/>
              <a:chExt cx="1919825" cy="53816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07092" y="3708658"/>
                <a:ext cx="1919825" cy="5381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95283" name="Object 5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7265211"/>
                  </p:ext>
                </p:extLst>
              </p:nvPr>
            </p:nvGraphicFramePr>
            <p:xfrm>
              <a:off x="473175" y="3760846"/>
              <a:ext cx="1700213" cy="463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11" name="公式" r:id="rId19" imgW="838080" imgH="228600" progId="Equation.3">
                      <p:embed/>
                    </p:oleObj>
                  </mc:Choice>
                  <mc:Fallback>
                    <p:oleObj name="公式" r:id="rId19" imgW="838080" imgH="2286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175" y="3760846"/>
                            <a:ext cx="1700213" cy="4635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" name="组合 20"/>
            <p:cNvGrpSpPr/>
            <p:nvPr/>
          </p:nvGrpSpPr>
          <p:grpSpPr>
            <a:xfrm>
              <a:off x="3806185" y="1738647"/>
              <a:ext cx="1283225" cy="519820"/>
              <a:chOff x="2966175" y="1839405"/>
              <a:chExt cx="1283225" cy="51982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966175" y="1839405"/>
                <a:ext cx="1283225" cy="5198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4414917"/>
                  </p:ext>
                </p:extLst>
              </p:nvPr>
            </p:nvGraphicFramePr>
            <p:xfrm>
              <a:off x="3035341" y="1923026"/>
              <a:ext cx="1157143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3012" name="Equation" r:id="rId21" imgW="571320" imgH="177480" progId="Equation.DSMT4">
                      <p:embed/>
                    </p:oleObj>
                  </mc:Choice>
                  <mc:Fallback>
                    <p:oleObj name="Equation" r:id="rId21" imgW="57132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035341" y="1923026"/>
                            <a:ext cx="1157143" cy="36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AutoShape 8"/>
          <p:cNvSpPr>
            <a:spLocks noChangeArrowheads="1"/>
          </p:cNvSpPr>
          <p:nvPr/>
        </p:nvSpPr>
        <p:spPr bwMode="auto">
          <a:xfrm>
            <a:off x="2449145" y="3058126"/>
            <a:ext cx="1406720" cy="514227"/>
          </a:xfrm>
          <a:prstGeom prst="rightArrow">
            <a:avLst>
              <a:gd name="adj1" fmla="val 39930"/>
              <a:gd name="adj2" fmla="val 54406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800581" y="31489"/>
            <a:ext cx="5490025" cy="708343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  <a:ea typeface="+mj-ea"/>
              </a:rPr>
              <a:t>3.1 </a:t>
            </a:r>
            <a:r>
              <a:rPr lang="zh-CN" altLang="en-US" sz="3200" dirty="0">
                <a:solidFill>
                  <a:schemeClr val="bg1"/>
                </a:solidFill>
                <a:latin typeface="+mj-lt"/>
                <a:ea typeface="+mj-ea"/>
              </a:rPr>
              <a:t>暂态分析的基本概念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134358" y="1658322"/>
            <a:ext cx="2114194" cy="1323439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换路：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电路在接通、断开、改接以及参数和电源发生突变等等。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04800" y="1143000"/>
            <a:ext cx="3224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en-US" altLang="zh-CN" sz="24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zh-CN" altLang="en-US" sz="24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稳态和暂态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320725" y="3075250"/>
            <a:ext cx="990600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稳态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3897219" y="3049754"/>
            <a:ext cx="990600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暂态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6452406" y="3075250"/>
            <a:ext cx="1676400" cy="52322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新的稳态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781450" y="3942828"/>
            <a:ext cx="1792144" cy="113877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电路工作状态稳定，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1" lang="en-US" altLang="zh-CN" sz="2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没有突变。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3608913" y="3959913"/>
            <a:ext cx="1567212" cy="1015663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电路在过渡过程中所处的状态。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974259" y="3054251"/>
            <a:ext cx="1406720" cy="514227"/>
          </a:xfrm>
          <a:prstGeom prst="rightArrow">
            <a:avLst>
              <a:gd name="adj1" fmla="val 39930"/>
              <a:gd name="adj2" fmla="val 54406"/>
            </a:avLst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14290" y="4352736"/>
            <a:ext cx="2851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出现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暂态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的原因：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289158" y="4932964"/>
            <a:ext cx="6629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内因：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电路中有储能元件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——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C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或电感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293920" y="5318726"/>
            <a:ext cx="20683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外因：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换路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45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51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645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518"/>
                  </p:tgtEl>
                </p:cond>
              </p:nextCondLst>
            </p:seq>
          </p:childTnLst>
        </p:cTn>
      </p:par>
    </p:tnLst>
    <p:bldLst>
      <p:bldP spid="64515" grpId="0" animBg="1" autoUpdateAnimBg="0"/>
      <p:bldP spid="64517" grpId="0" animBg="1" autoUpdateAnimBg="0"/>
      <p:bldP spid="64518" grpId="0" animBg="1" autoUpdateAnimBg="0"/>
      <p:bldP spid="64519" grpId="0" animBg="1" autoUpdateAnimBg="0"/>
      <p:bldP spid="64522" grpId="0" animBg="1"/>
      <p:bldP spid="64522" grpId="1" animBg="1"/>
      <p:bldP spid="64523" grpId="0" animBg="1" autoUpdateAnimBg="0"/>
      <p:bldP spid="64523" grpId="1" animBg="1"/>
      <p:bldP spid="13" grpId="0"/>
      <p:bldP spid="14" grpId="0" autoUpdateAnimBg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035375" y="4426658"/>
            <a:ext cx="4798013" cy="21333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88397" y="218124"/>
            <a:ext cx="8342829" cy="142192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9A"/>
                </a:solidFill>
              </a:rPr>
              <a:t> 例</a:t>
            </a:r>
            <a:r>
              <a:rPr kumimoji="1" lang="en-US" altLang="zh-CN" sz="2400" dirty="0">
                <a:solidFill>
                  <a:srgbClr val="00009A"/>
                </a:solidFill>
              </a:rPr>
              <a:t>1</a:t>
            </a:r>
            <a:r>
              <a:rPr kumimoji="1" lang="zh-CN" altLang="en-US" sz="2400" dirty="0">
                <a:solidFill>
                  <a:srgbClr val="00009A"/>
                </a:solidFill>
              </a:rPr>
              <a:t>： </a:t>
            </a:r>
            <a:r>
              <a:rPr kumimoji="1" lang="zh-CN" altLang="en-US" sz="2400" dirty="0"/>
              <a:t>已知 </a:t>
            </a:r>
            <a:r>
              <a:rPr kumimoji="1" lang="en-US" altLang="zh-CN" sz="2400" b="1" i="1" dirty="0">
                <a:highlight>
                  <a:srgbClr val="FFFF00"/>
                </a:highlight>
              </a:rPr>
              <a:t>U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= 6V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，</a:t>
            </a:r>
            <a:r>
              <a:rPr kumimoji="1" lang="en-US" altLang="zh-CN" sz="2400" b="1" i="1" dirty="0">
                <a:highlight>
                  <a:srgbClr val="FFFF00"/>
                </a:highlight>
              </a:rPr>
              <a:t>R</a:t>
            </a:r>
            <a:r>
              <a:rPr kumimoji="1" lang="en-US" altLang="zh-CN" sz="2400" b="1" baseline="-25000" dirty="0">
                <a:highlight>
                  <a:srgbClr val="FFFF00"/>
                </a:highlight>
              </a:rPr>
              <a:t>1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 = 1 k</a:t>
            </a:r>
            <a:r>
              <a:rPr kumimoji="1" lang="en-US" altLang="zh-CN" sz="2400" b="1" dirty="0">
                <a:highlight>
                  <a:srgbClr val="FFFF00"/>
                </a:highlight>
                <a:sym typeface="Symbol" pitchFamily="18" charset="2"/>
              </a:rPr>
              <a:t>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 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，</a:t>
            </a:r>
            <a:r>
              <a:rPr kumimoji="1" lang="en-US" altLang="zh-CN" sz="2400" b="1" i="1" dirty="0">
                <a:highlight>
                  <a:srgbClr val="FFFF00"/>
                </a:highlight>
              </a:rPr>
              <a:t>R</a:t>
            </a:r>
            <a:r>
              <a:rPr kumimoji="1" lang="en-US" altLang="zh-CN" sz="2400" b="1" baseline="-25000" dirty="0">
                <a:highlight>
                  <a:srgbClr val="FFFF00"/>
                </a:highlight>
              </a:rPr>
              <a:t>2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 = 2k</a:t>
            </a:r>
            <a:r>
              <a:rPr kumimoji="1" lang="en-US" altLang="zh-CN" sz="2400" b="1" dirty="0">
                <a:highlight>
                  <a:srgbClr val="FFFF00"/>
                </a:highlight>
                <a:sym typeface="Symbol" pitchFamily="18" charset="2"/>
              </a:rPr>
              <a:t></a:t>
            </a:r>
            <a:r>
              <a:rPr kumimoji="1" lang="zh-CN" altLang="en-US" sz="2400" b="1" dirty="0">
                <a:highlight>
                  <a:srgbClr val="FFFF00"/>
                </a:highlight>
                <a:sym typeface="Symbol" pitchFamily="18" charset="2"/>
              </a:rPr>
              <a:t>，</a:t>
            </a:r>
            <a:r>
              <a:rPr kumimoji="1" lang="en-US" altLang="zh-CN" sz="2400" b="1" i="1" dirty="0">
                <a:highlight>
                  <a:srgbClr val="FFFF00"/>
                </a:highlight>
                <a:sym typeface="Symbol" pitchFamily="18" charset="2"/>
              </a:rPr>
              <a:t>C </a:t>
            </a:r>
            <a:r>
              <a:rPr kumimoji="1" lang="en-US" altLang="zh-CN" sz="2400" b="1" dirty="0">
                <a:highlight>
                  <a:srgbClr val="FFFF00"/>
                </a:highlight>
                <a:sym typeface="Symbol" pitchFamily="18" charset="2"/>
              </a:rPr>
              <a:t>=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 3 </a:t>
            </a:r>
            <a:r>
              <a:rPr kumimoji="1" lang="en-US" altLang="zh-CN" sz="2400" b="1" dirty="0">
                <a:highlight>
                  <a:srgbClr val="FFFF00"/>
                </a:highlight>
                <a:sym typeface="Symbol" pitchFamily="18" charset="2"/>
              </a:rPr>
              <a:t>F</a:t>
            </a:r>
            <a:r>
              <a:rPr kumimoji="1" lang="zh-CN" altLang="en-US" sz="2400" b="1" dirty="0">
                <a:sym typeface="Symbol" pitchFamily="18" charset="2"/>
              </a:rPr>
              <a:t>，</a:t>
            </a:r>
            <a:r>
              <a:rPr kumimoji="1" lang="en-US" altLang="zh-CN" sz="2400" i="1" dirty="0"/>
              <a:t>t </a:t>
            </a:r>
            <a:r>
              <a:rPr kumimoji="1" lang="en-US" altLang="zh-CN" sz="2400" dirty="0"/>
              <a:t>&lt; 0 </a:t>
            </a:r>
            <a:r>
              <a:rPr kumimoji="1" lang="zh-CN" altLang="en-US" sz="2400" dirty="0"/>
              <a:t>时电路已处于稳态。用三要素法求</a:t>
            </a:r>
            <a:r>
              <a:rPr kumimoji="1" lang="zh-CN" altLang="en-US" sz="2400" dirty="0">
                <a:solidFill>
                  <a:srgbClr val="00009A"/>
                </a:solidFill>
              </a:rPr>
              <a:t> </a:t>
            </a:r>
            <a:r>
              <a:rPr kumimoji="1" lang="en-US" altLang="zh-CN" sz="2400" i="1" dirty="0">
                <a:solidFill>
                  <a:srgbClr val="00009A"/>
                </a:solidFill>
              </a:rPr>
              <a:t>t </a:t>
            </a:r>
            <a:r>
              <a:rPr kumimoji="1" lang="en-US" altLang="zh-CN" sz="2400" dirty="0">
                <a:solidFill>
                  <a:srgbClr val="00009A"/>
                </a:solidFill>
              </a:rPr>
              <a:t>≥</a:t>
            </a:r>
            <a:r>
              <a:rPr kumimoji="1" lang="en-US" altLang="zh-CN" sz="2400" dirty="0">
                <a:solidFill>
                  <a:srgbClr val="00009A"/>
                </a:solidFill>
                <a:sym typeface="Symbol" pitchFamily="18" charset="2"/>
              </a:rPr>
              <a:t> 0 </a:t>
            </a:r>
            <a:r>
              <a:rPr kumimoji="1" lang="zh-CN" altLang="en-US" sz="2400" dirty="0">
                <a:sym typeface="Symbol" pitchFamily="18" charset="2"/>
              </a:rPr>
              <a:t>时的</a:t>
            </a:r>
            <a:r>
              <a:rPr kumimoji="1" lang="zh-CN" altLang="en-US" sz="2400" dirty="0">
                <a:solidFill>
                  <a:srgbClr val="00009A"/>
                </a:solidFill>
                <a:sym typeface="Symbol" pitchFamily="18" charset="2"/>
              </a:rPr>
              <a:t> </a:t>
            </a:r>
            <a:r>
              <a:rPr kumimoji="1" lang="en-US" altLang="zh-CN" sz="2400" b="1" i="1" dirty="0" err="1">
                <a:highlight>
                  <a:srgbClr val="FFCCFF"/>
                </a:highlight>
              </a:rPr>
              <a:t>u</a:t>
            </a:r>
            <a:r>
              <a:rPr kumimoji="1" lang="en-US" altLang="zh-CN" sz="2400" b="1" i="1" baseline="-25000" dirty="0" err="1">
                <a:highlight>
                  <a:srgbClr val="FFCCFF"/>
                </a:highlight>
              </a:rPr>
              <a:t>C</a:t>
            </a:r>
            <a:r>
              <a:rPr kumimoji="1" lang="en-US" altLang="zh-CN" sz="2400" b="1" dirty="0">
                <a:highlight>
                  <a:srgbClr val="FFCCFF"/>
                </a:highlight>
                <a:sym typeface="Symbol" pitchFamily="18" charset="2"/>
              </a:rPr>
              <a:t>(</a:t>
            </a:r>
            <a:r>
              <a:rPr kumimoji="1" lang="en-US" altLang="zh-CN" sz="2400" b="1" i="1" dirty="0">
                <a:highlight>
                  <a:srgbClr val="FFCCFF"/>
                </a:highlight>
                <a:sym typeface="Symbol" pitchFamily="18" charset="2"/>
              </a:rPr>
              <a:t>t</a:t>
            </a:r>
            <a:r>
              <a:rPr kumimoji="1" lang="en-US" altLang="zh-CN" sz="2400" b="1" dirty="0">
                <a:highlight>
                  <a:srgbClr val="FFCCFF"/>
                </a:highlight>
                <a:sym typeface="Symbol" pitchFamily="18" charset="2"/>
              </a:rPr>
              <a:t>)</a:t>
            </a:r>
            <a:r>
              <a:rPr kumimoji="1" lang="zh-CN" altLang="en-US" sz="2400" dirty="0">
                <a:solidFill>
                  <a:srgbClr val="CC0000"/>
                </a:solidFill>
                <a:sym typeface="Symbol" pitchFamily="18" charset="2"/>
              </a:rPr>
              <a:t>， </a:t>
            </a:r>
            <a:r>
              <a:rPr kumimoji="1" lang="en-US" altLang="zh-CN" sz="2400" b="1" i="1" dirty="0" err="1">
                <a:highlight>
                  <a:srgbClr val="DBEEF4"/>
                </a:highlight>
              </a:rPr>
              <a:t>i</a:t>
            </a:r>
            <a:r>
              <a:rPr kumimoji="1" lang="en-US" altLang="zh-CN" sz="2400" b="1" i="1" baseline="-25000" dirty="0">
                <a:highlight>
                  <a:srgbClr val="DBEEF4"/>
                </a:highlight>
              </a:rPr>
              <a:t> C </a:t>
            </a:r>
            <a:r>
              <a:rPr kumimoji="1" lang="en-US" altLang="zh-CN" sz="2400" b="1" dirty="0">
                <a:highlight>
                  <a:srgbClr val="DBEEF4"/>
                </a:highlight>
                <a:sym typeface="Symbol" pitchFamily="18" charset="2"/>
              </a:rPr>
              <a:t>(</a:t>
            </a:r>
            <a:r>
              <a:rPr kumimoji="1" lang="en-US" altLang="zh-CN" sz="2400" b="1" i="1" dirty="0">
                <a:highlight>
                  <a:srgbClr val="DBEEF4"/>
                </a:highlight>
                <a:sym typeface="Symbol" pitchFamily="18" charset="2"/>
              </a:rPr>
              <a:t>t</a:t>
            </a:r>
            <a:r>
              <a:rPr kumimoji="1" lang="en-US" altLang="zh-CN" sz="2400" b="1" dirty="0">
                <a:highlight>
                  <a:srgbClr val="DBEEF4"/>
                </a:highlight>
                <a:sym typeface="Symbol" pitchFamily="18" charset="2"/>
              </a:rPr>
              <a:t>)</a:t>
            </a:r>
            <a:r>
              <a:rPr kumimoji="1" lang="zh-CN" altLang="en-US" sz="2400" dirty="0">
                <a:sym typeface="Symbol" pitchFamily="18" charset="2"/>
              </a:rPr>
              <a:t>并</a:t>
            </a:r>
            <a:r>
              <a:rPr kumimoji="1" lang="zh-CN" altLang="en-US" sz="2400" dirty="0"/>
              <a:t>画出</a:t>
            </a:r>
            <a:r>
              <a:rPr kumimoji="1" lang="en-US" altLang="zh-CN" sz="2400" b="1" i="1" dirty="0" err="1">
                <a:highlight>
                  <a:srgbClr val="FFCCFF"/>
                </a:highlight>
              </a:rPr>
              <a:t>u</a:t>
            </a:r>
            <a:r>
              <a:rPr kumimoji="1" lang="en-US" altLang="zh-CN" sz="2400" b="1" i="1" baseline="-25000" dirty="0" err="1">
                <a:highlight>
                  <a:srgbClr val="FFCCFF"/>
                </a:highlight>
              </a:rPr>
              <a:t>C</a:t>
            </a:r>
            <a:r>
              <a:rPr kumimoji="1" lang="en-US" altLang="zh-CN" sz="2400" b="1" dirty="0">
                <a:highlight>
                  <a:srgbClr val="FFCCFF"/>
                </a:highlight>
                <a:sym typeface="Symbol" pitchFamily="18" charset="2"/>
              </a:rPr>
              <a:t>(</a:t>
            </a:r>
            <a:r>
              <a:rPr kumimoji="1" lang="en-US" altLang="zh-CN" sz="2400" b="1" i="1" dirty="0">
                <a:highlight>
                  <a:srgbClr val="FFCCFF"/>
                </a:highlight>
                <a:sym typeface="Symbol" pitchFamily="18" charset="2"/>
              </a:rPr>
              <a:t>t</a:t>
            </a:r>
            <a:r>
              <a:rPr kumimoji="1" lang="en-US" altLang="zh-CN" sz="2400" b="1" dirty="0">
                <a:highlight>
                  <a:srgbClr val="FFCCFF"/>
                </a:highlight>
                <a:sym typeface="Symbol" pitchFamily="18" charset="2"/>
              </a:rPr>
              <a:t>)</a:t>
            </a:r>
            <a:r>
              <a:rPr kumimoji="1" lang="zh-CN" altLang="en-US" sz="2400" dirty="0">
                <a:sym typeface="Symbol" pitchFamily="18" charset="2"/>
              </a:rPr>
              <a:t>的</a:t>
            </a:r>
            <a:r>
              <a:rPr kumimoji="1" lang="zh-CN" altLang="en-US" sz="2400" dirty="0"/>
              <a:t>变化曲线</a:t>
            </a:r>
            <a:r>
              <a:rPr kumimoji="1" lang="zh-CN" altLang="en-US" sz="2400" i="1" dirty="0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67288" y="1773238"/>
            <a:ext cx="4114800" cy="2303462"/>
            <a:chOff x="1474" y="890"/>
            <a:chExt cx="2592" cy="1451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3719" y="1479"/>
              <a:ext cx="3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3600" i="1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u</a:t>
              </a:r>
              <a:r>
                <a:rPr lang="en-US" altLang="zh-CN" sz="2800" baseline="-25000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C</a:t>
              </a:r>
              <a:endParaRPr lang="en-US" altLang="zh-CN" sz="2800" dirty="0">
                <a:solidFill>
                  <a:srgbClr val="FF3300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190" name="Oval 6"/>
            <p:cNvSpPr>
              <a:spLocks noChangeArrowheads="1"/>
            </p:cNvSpPr>
            <p:nvPr/>
          </p:nvSpPr>
          <p:spPr bwMode="auto">
            <a:xfrm>
              <a:off x="1731" y="1685"/>
              <a:ext cx="234" cy="209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1" name="Line 7"/>
            <p:cNvSpPr>
              <a:spLocks noChangeShapeType="1"/>
            </p:cNvSpPr>
            <p:nvPr/>
          </p:nvSpPr>
          <p:spPr bwMode="auto">
            <a:xfrm flipH="1">
              <a:off x="1837" y="1268"/>
              <a:ext cx="12" cy="102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1610" y="1389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1646" y="1751"/>
              <a:ext cx="2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 flipV="1">
              <a:off x="2472" y="1273"/>
              <a:ext cx="112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481" y="1707"/>
              <a:ext cx="245" cy="94"/>
              <a:chOff x="2613" y="2633"/>
              <a:chExt cx="245" cy="94"/>
            </a:xfrm>
          </p:grpSpPr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>
                <a:off x="2613" y="2633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7" name="Line 13"/>
              <p:cNvSpPr>
                <a:spLocks noChangeShapeType="1"/>
              </p:cNvSpPr>
              <p:nvPr/>
            </p:nvSpPr>
            <p:spPr bwMode="auto">
              <a:xfrm>
                <a:off x="2613" y="2727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1837" y="2296"/>
              <a:ext cx="175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>
              <a:off x="3016" y="1979"/>
              <a:ext cx="0" cy="31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0" name="Freeform 16"/>
            <p:cNvSpPr>
              <a:spLocks/>
            </p:cNvSpPr>
            <p:nvPr/>
          </p:nvSpPr>
          <p:spPr bwMode="auto">
            <a:xfrm>
              <a:off x="2925" y="1797"/>
              <a:ext cx="98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98" y="0"/>
                </a:cxn>
              </a:cxnLst>
              <a:rect l="0" t="0" r="r" b="b"/>
              <a:pathLst>
                <a:path w="98" h="203">
                  <a:moveTo>
                    <a:pt x="0" y="203"/>
                  </a:moveTo>
                  <a:lnTo>
                    <a:pt x="98" y="0"/>
                  </a:lnTo>
                </a:path>
              </a:pathLst>
            </a:cu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1" name="Line 17"/>
            <p:cNvSpPr>
              <a:spLocks noChangeShapeType="1"/>
            </p:cNvSpPr>
            <p:nvPr/>
          </p:nvSpPr>
          <p:spPr bwMode="auto">
            <a:xfrm rot="5400000" flipH="1">
              <a:off x="2929" y="1793"/>
              <a:ext cx="192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2" name="Text Box 18"/>
            <p:cNvSpPr txBox="1">
              <a:spLocks noChangeArrowheads="1"/>
            </p:cNvSpPr>
            <p:nvPr/>
          </p:nvSpPr>
          <p:spPr bwMode="auto">
            <a:xfrm>
              <a:off x="2507" y="1797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effectLst/>
                  <a:ea typeface="微软雅黑" panose="020B0503020204020204" pitchFamily="34" charset="-122"/>
                </a:rPr>
                <a:t>t</a:t>
              </a: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=0</a:t>
              </a:r>
            </a:p>
          </p:txBody>
        </p:sp>
        <p:sp>
          <p:nvSpPr>
            <p:cNvPr id="93203" name="Text Box 19"/>
            <p:cNvSpPr txBox="1">
              <a:spLocks noChangeArrowheads="1"/>
            </p:cNvSpPr>
            <p:nvPr/>
          </p:nvSpPr>
          <p:spPr bwMode="auto">
            <a:xfrm>
              <a:off x="3243" y="1616"/>
              <a:ext cx="2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effectLst/>
                  <a:ea typeface="微软雅黑" panose="020B0503020204020204" pitchFamily="34" charset="-122"/>
                </a:rPr>
                <a:t>C</a:t>
              </a:r>
              <a:endParaRPr lang="en-US" altLang="zh-CN" sz="2800" dirty="0"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>
              <a:off x="3606" y="1797"/>
              <a:ext cx="0" cy="499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1474" y="1615"/>
              <a:ext cx="2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0000"/>
                  </a:solidFill>
                  <a:effectLst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93206" name="Text Box 22"/>
            <p:cNvSpPr txBox="1">
              <a:spLocks noChangeArrowheads="1"/>
            </p:cNvSpPr>
            <p:nvPr/>
          </p:nvSpPr>
          <p:spPr bwMode="auto">
            <a:xfrm>
              <a:off x="2154" y="890"/>
              <a:ext cx="3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R</a:t>
              </a:r>
              <a:r>
                <a:rPr lang="en-US" altLang="zh-CN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1</a:t>
              </a:r>
              <a:endParaRPr lang="en-US" altLang="zh-CN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93207" name="Text Box 23"/>
            <p:cNvSpPr txBox="1">
              <a:spLocks noChangeArrowheads="1"/>
            </p:cNvSpPr>
            <p:nvPr/>
          </p:nvSpPr>
          <p:spPr bwMode="auto">
            <a:xfrm>
              <a:off x="3116" y="1752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>
              <a:off x="3016" y="1253"/>
              <a:ext cx="0" cy="18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Rectangle 25"/>
            <p:cNvSpPr>
              <a:spLocks noChangeArrowheads="1"/>
            </p:cNvSpPr>
            <p:nvPr/>
          </p:nvSpPr>
          <p:spPr bwMode="auto">
            <a:xfrm rot="5400000">
              <a:off x="2274" y="1133"/>
              <a:ext cx="104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rot="21540000">
              <a:off x="3598" y="1275"/>
              <a:ext cx="0" cy="43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1" name="Rectangle 27"/>
            <p:cNvSpPr>
              <a:spLocks noChangeArrowheads="1"/>
            </p:cNvSpPr>
            <p:nvPr/>
          </p:nvSpPr>
          <p:spPr bwMode="auto">
            <a:xfrm>
              <a:off x="2971" y="1434"/>
              <a:ext cx="111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212" name="Text Box 28"/>
            <p:cNvSpPr txBox="1">
              <a:spLocks noChangeArrowheads="1"/>
            </p:cNvSpPr>
            <p:nvPr/>
          </p:nvSpPr>
          <p:spPr bwMode="auto">
            <a:xfrm>
              <a:off x="2653" y="1389"/>
              <a:ext cx="3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R</a:t>
              </a:r>
              <a:r>
                <a:rPr lang="en-US" altLang="zh-CN" sz="16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2</a:t>
              </a:r>
              <a:endParaRPr lang="en-US" altLang="zh-CN" sz="1600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3570" y="1403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3597" y="17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auto">
            <a:xfrm flipV="1">
              <a:off x="2973" y="122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auto">
            <a:xfrm flipV="1">
              <a:off x="2971" y="2264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7" name="Text Box 33"/>
            <p:cNvSpPr txBox="1">
              <a:spLocks noChangeArrowheads="1"/>
            </p:cNvSpPr>
            <p:nvPr/>
          </p:nvSpPr>
          <p:spPr bwMode="auto">
            <a:xfrm>
              <a:off x="2226" y="1343"/>
              <a:ext cx="165" cy="3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r>
                <a:rPr lang="en-US" altLang="zh-CN" sz="26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i</a:t>
              </a:r>
              <a:endPara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>
              <a:off x="2130" y="1389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>
              <a:off x="3016" y="1706"/>
              <a:ext cx="0" cy="1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1837" y="1253"/>
              <a:ext cx="36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23850" y="2133600"/>
            <a:ext cx="4391025" cy="519113"/>
            <a:chOff x="204" y="1344"/>
            <a:chExt cx="2766" cy="327"/>
          </a:xfrm>
          <a:noFill/>
        </p:grpSpPr>
        <p:sp>
          <p:nvSpPr>
            <p:cNvPr id="93227" name="Text Box 43"/>
            <p:cNvSpPr txBox="1">
              <a:spLocks noChangeArrowheads="1"/>
            </p:cNvSpPr>
            <p:nvPr/>
          </p:nvSpPr>
          <p:spPr bwMode="auto">
            <a:xfrm>
              <a:off x="204" y="1344"/>
              <a:ext cx="644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99"/>
                  </a:solidFill>
                  <a:effectLst/>
                  <a:ea typeface="微软雅黑" panose="020B0503020204020204" pitchFamily="34" charset="-122"/>
                </a:rPr>
                <a:t>解：</a:t>
              </a:r>
            </a:p>
          </p:txBody>
        </p:sp>
        <p:sp>
          <p:nvSpPr>
            <p:cNvPr id="93228" name="Text Box 44"/>
            <p:cNvSpPr txBox="1">
              <a:spLocks noChangeArrowheads="1"/>
            </p:cNvSpPr>
            <p:nvPr/>
          </p:nvSpPr>
          <p:spPr bwMode="auto">
            <a:xfrm>
              <a:off x="703" y="1344"/>
              <a:ext cx="2267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</p:txBody>
        </p:sp>
      </p:grpSp>
      <p:pic>
        <p:nvPicPr>
          <p:cNvPr id="64" name="Picture 3" descr="U_4262~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913" y="0"/>
            <a:ext cx="827087" cy="757238"/>
          </a:xfrm>
          <a:prstGeom prst="rect">
            <a:avLst/>
          </a:prstGeom>
          <a:noFill/>
        </p:spPr>
      </p:pic>
      <p:grpSp>
        <p:nvGrpSpPr>
          <p:cNvPr id="15" name="组合 14"/>
          <p:cNvGrpSpPr/>
          <p:nvPr/>
        </p:nvGrpSpPr>
        <p:grpSpPr>
          <a:xfrm>
            <a:off x="2146790" y="4566361"/>
            <a:ext cx="2027151" cy="1196416"/>
            <a:chOff x="287990" y="2843216"/>
            <a:chExt cx="2027151" cy="1196416"/>
          </a:xfrm>
        </p:grpSpPr>
        <p:grpSp>
          <p:nvGrpSpPr>
            <p:cNvPr id="66" name="组合 65"/>
            <p:cNvGrpSpPr/>
            <p:nvPr/>
          </p:nvGrpSpPr>
          <p:grpSpPr>
            <a:xfrm>
              <a:off x="303259" y="2843216"/>
              <a:ext cx="2011882" cy="523877"/>
              <a:chOff x="136250" y="5339955"/>
              <a:chExt cx="2011882" cy="683728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36250" y="5339955"/>
                <a:ext cx="2011882" cy="658865"/>
              </a:xfrm>
              <a:prstGeom prst="rect">
                <a:avLst/>
              </a:prstGeom>
              <a:solidFill>
                <a:srgbClr val="FBE9E9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8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1639220"/>
                  </p:ext>
                </p:extLst>
              </p:nvPr>
            </p:nvGraphicFramePr>
            <p:xfrm>
              <a:off x="382266" y="5431120"/>
              <a:ext cx="1563688" cy="592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27" name="Equation" r:id="rId5" imgW="660240" imgH="228600" progId="Equation.DSMT4">
                      <p:embed/>
                    </p:oleObj>
                  </mc:Choice>
                  <mc:Fallback>
                    <p:oleObj name="Equation" r:id="rId5" imgW="660240" imgH="228600" progId="Equation.DSMT4">
                      <p:embed/>
                      <p:pic>
                        <p:nvPicPr>
                          <p:cNvPr id="68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266" y="5431120"/>
                            <a:ext cx="1563688" cy="5925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71"/>
            <p:cNvGrpSpPr/>
            <p:nvPr/>
          </p:nvGrpSpPr>
          <p:grpSpPr>
            <a:xfrm>
              <a:off x="287990" y="3568698"/>
              <a:ext cx="2015067" cy="470934"/>
              <a:chOff x="379951" y="3618285"/>
              <a:chExt cx="2015067" cy="614631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79951" y="3632066"/>
                <a:ext cx="2015067" cy="600850"/>
              </a:xfrm>
              <a:prstGeom prst="rect">
                <a:avLst/>
              </a:prstGeom>
              <a:solidFill>
                <a:srgbClr val="FBE9E9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4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9226482"/>
                  </p:ext>
                </p:extLst>
              </p:nvPr>
            </p:nvGraphicFramePr>
            <p:xfrm>
              <a:off x="644411" y="3618285"/>
              <a:ext cx="1627188" cy="592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28" name="Equation" r:id="rId7" imgW="685800" imgH="228600" progId="Equation.DSMT4">
                      <p:embed/>
                    </p:oleObj>
                  </mc:Choice>
                  <mc:Fallback>
                    <p:oleObj name="Equation" r:id="rId7" imgW="685800" imgH="228600" progId="Equation.DSMT4">
                      <p:embed/>
                      <p:pic>
                        <p:nvPicPr>
                          <p:cNvPr id="74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411" y="3618285"/>
                            <a:ext cx="1627188" cy="592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组合 15"/>
          <p:cNvGrpSpPr/>
          <p:nvPr/>
        </p:nvGrpSpPr>
        <p:grpSpPr>
          <a:xfrm>
            <a:off x="4747234" y="4566378"/>
            <a:ext cx="1861624" cy="1220827"/>
            <a:chOff x="2582642" y="2854283"/>
            <a:chExt cx="1861624" cy="1220827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69" name="组合 68"/>
            <p:cNvGrpSpPr/>
            <p:nvPr/>
          </p:nvGrpSpPr>
          <p:grpSpPr>
            <a:xfrm>
              <a:off x="2586887" y="2854283"/>
              <a:ext cx="1840110" cy="493755"/>
              <a:chOff x="136250" y="5198105"/>
              <a:chExt cx="1840110" cy="644416"/>
            </a:xfrm>
            <a:grpFill/>
          </p:grpSpPr>
          <p:sp>
            <p:nvSpPr>
              <p:cNvPr id="70" name="矩形 69"/>
              <p:cNvSpPr/>
              <p:nvPr/>
            </p:nvSpPr>
            <p:spPr>
              <a:xfrm>
                <a:off x="136250" y="5198105"/>
                <a:ext cx="1840110" cy="64441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71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9594973"/>
                  </p:ext>
                </p:extLst>
              </p:nvPr>
            </p:nvGraphicFramePr>
            <p:xfrm>
              <a:off x="340188" y="5223023"/>
              <a:ext cx="1474788" cy="592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29" name="Equation" r:id="rId9" imgW="622080" imgH="228600" progId="Equation.DSMT4">
                      <p:embed/>
                    </p:oleObj>
                  </mc:Choice>
                  <mc:Fallback>
                    <p:oleObj name="Equation" r:id="rId9" imgW="622080" imgH="228600" progId="Equation.DSMT4">
                      <p:embed/>
                      <p:pic>
                        <p:nvPicPr>
                          <p:cNvPr id="71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188" y="5223023"/>
                            <a:ext cx="1474788" cy="5925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组合 74"/>
            <p:cNvGrpSpPr/>
            <p:nvPr/>
          </p:nvGrpSpPr>
          <p:grpSpPr>
            <a:xfrm>
              <a:off x="2582642" y="3563937"/>
              <a:ext cx="1861624" cy="511173"/>
              <a:chOff x="2702263" y="2302277"/>
              <a:chExt cx="1861624" cy="667150"/>
            </a:xfrm>
            <a:grpFill/>
          </p:grpSpPr>
          <p:sp>
            <p:nvSpPr>
              <p:cNvPr id="76" name="矩形 75"/>
              <p:cNvSpPr/>
              <p:nvPr/>
            </p:nvSpPr>
            <p:spPr>
              <a:xfrm>
                <a:off x="2702263" y="2309406"/>
                <a:ext cx="1861624" cy="6600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77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17288"/>
                  </p:ext>
                </p:extLst>
              </p:nvPr>
            </p:nvGraphicFramePr>
            <p:xfrm>
              <a:off x="2910446" y="2302277"/>
              <a:ext cx="1565275" cy="592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30" name="Equation" r:id="rId11" imgW="660240" imgH="228600" progId="Equation.DSMT4">
                      <p:embed/>
                    </p:oleObj>
                  </mc:Choice>
                  <mc:Fallback>
                    <p:oleObj name="Equation" r:id="rId11" imgW="660240" imgH="228600" progId="Equation.DSMT4">
                      <p:embed/>
                      <p:pic>
                        <p:nvPicPr>
                          <p:cNvPr id="77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0446" y="2302277"/>
                            <a:ext cx="1565275" cy="5925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164936"/>
              </p:ext>
            </p:extLst>
          </p:nvPr>
        </p:nvGraphicFramePr>
        <p:xfrm>
          <a:off x="3567240" y="5944968"/>
          <a:ext cx="14747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31" name="Equation" r:id="rId13" imgW="749160" imgH="228600" progId="Equation.DSMT4">
                  <p:embed/>
                </p:oleObj>
              </mc:Choice>
              <mc:Fallback>
                <p:oleObj name="Equation" r:id="rId13" imgW="74916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7240" y="5944968"/>
                        <a:ext cx="1474788" cy="450850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21447" y="2984500"/>
            <a:ext cx="4771230" cy="747712"/>
            <a:chOff x="121447" y="2984500"/>
            <a:chExt cx="4771230" cy="747712"/>
          </a:xfrm>
        </p:grpSpPr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121447" y="2984500"/>
              <a:ext cx="4771230" cy="747712"/>
            </a:xfrm>
            <a:prstGeom prst="round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endParaRPr lang="zh-CN" altLang="en-US" sz="2400"/>
            </a:p>
          </p:txBody>
        </p: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94863"/>
                </p:ext>
              </p:extLst>
            </p:nvPr>
          </p:nvGraphicFramePr>
          <p:xfrm>
            <a:off x="338773" y="3025750"/>
            <a:ext cx="4354202" cy="603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32" name="Equation" r:id="rId15" imgW="2108160" imgH="291960" progId="Equation.DSMT4">
                    <p:embed/>
                  </p:oleObj>
                </mc:Choice>
                <mc:Fallback>
                  <p:oleObj name="Equation" r:id="rId15" imgW="2108160" imgH="29196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8773" y="3025750"/>
                          <a:ext cx="4354202" cy="603293"/>
                        </a:xfrm>
                        <a:prstGeom prst="rect">
                          <a:avLst/>
                        </a:prstGeom>
                        <a:noFill/>
                        <a:ln w="38100" cmpd="thickThin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0662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821"/>
            <a:ext cx="9144000" cy="2258622"/>
          </a:xfrm>
          <a:prstGeom prst="rect">
            <a:avLst/>
          </a:prstGeom>
          <a:solidFill>
            <a:srgbClr val="FFFFF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539750" y="1989138"/>
            <a:ext cx="8382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buClr>
                <a:schemeClr val="bg1"/>
              </a:buClr>
              <a:buSzPct val="100000"/>
            </a:pPr>
            <a:r>
              <a:rPr lang="zh-CN" altLang="en-US" sz="2800" dirty="0">
                <a:solidFill>
                  <a:schemeClr val="tx2"/>
                </a:solidFill>
                <a:effectLst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933807" y="1733742"/>
            <a:ext cx="7319148" cy="4985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  <a:buSzPct val="100000"/>
            </a:pP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000099"/>
                </a:solidFill>
                <a:ea typeface="微软雅黑" panose="020B0503020204020204" pitchFamily="34" charset="-122"/>
              </a:rPr>
              <a:t>求换路后电路达到新的稳态时的电压和电流。</a:t>
            </a:r>
            <a:endParaRPr lang="zh-CN" altLang="en-US" sz="24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9224" y="1069184"/>
            <a:ext cx="4249737" cy="461963"/>
            <a:chOff x="521" y="935"/>
            <a:chExt cx="2677" cy="291"/>
          </a:xfrm>
        </p:grpSpPr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521" y="935"/>
              <a:ext cx="2677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>
                  <a:effectLst/>
                  <a:ea typeface="微软雅黑" panose="020B0503020204020204" pitchFamily="34" charset="-122"/>
                </a:rPr>
                <a:t>、 稳态值            的计算</a:t>
              </a:r>
            </a:p>
          </p:txBody>
        </p:sp>
        <p:pic>
          <p:nvPicPr>
            <p:cNvPr id="85000" name="Picture 8" descr="509391027138615031889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68" y="942"/>
              <a:ext cx="560" cy="26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</p:pic>
      </p:grp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611188" y="404813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二、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响应中“三要素”的确定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7053796" y="5222199"/>
            <a:ext cx="2060165" cy="3631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  <a:buSzPct val="100000"/>
            </a:pPr>
            <a:r>
              <a:rPr lang="zh-CN" altLang="en-US" sz="1600" dirty="0">
                <a:ea typeface="微软雅黑" panose="020B0503020204020204" pitchFamily="34" charset="-122"/>
              </a:rPr>
              <a:t>其中电容 </a:t>
            </a:r>
            <a:r>
              <a:rPr lang="en-US" altLang="zh-CN" sz="1600" i="1" dirty="0">
                <a:ea typeface="微软雅黑" panose="020B0503020204020204" pitchFamily="34" charset="-122"/>
              </a:rPr>
              <a:t>C </a:t>
            </a:r>
            <a:r>
              <a:rPr lang="zh-CN" altLang="en-US" sz="1600" dirty="0">
                <a:ea typeface="微软雅黑" panose="020B0503020204020204" pitchFamily="34" charset="-122"/>
              </a:rPr>
              <a:t>视为开路</a:t>
            </a:r>
            <a:endParaRPr lang="zh-CN" altLang="en-US" sz="1600" dirty="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pic>
        <p:nvPicPr>
          <p:cNvPr id="14" name="Picture 3" descr="U_4262~1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913" y="0"/>
            <a:ext cx="827087" cy="757238"/>
          </a:xfrm>
          <a:prstGeom prst="rect">
            <a:avLst/>
          </a:prstGeom>
          <a:noFill/>
        </p:spPr>
      </p:pic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288926" y="2548494"/>
            <a:ext cx="4055881" cy="142192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9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在下图中，已知 </a:t>
            </a:r>
            <a:r>
              <a:rPr kumimoji="1" lang="en-US" altLang="zh-CN" sz="24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6V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 k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 k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 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F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，求稳态值</a:t>
            </a:r>
            <a:r>
              <a:rPr kumimoji="1" lang="en-US" altLang="zh-CN" sz="2400" b="1" i="1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4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i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∞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4904116" y="2657630"/>
            <a:ext cx="4114800" cy="2303462"/>
            <a:chOff x="1474" y="890"/>
            <a:chExt cx="2592" cy="1451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3719" y="1479"/>
              <a:ext cx="3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3600" i="1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u</a:t>
              </a:r>
              <a:r>
                <a:rPr lang="en-US" altLang="zh-CN" sz="2800" baseline="-25000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C</a:t>
              </a:r>
              <a:endParaRPr lang="en-US" altLang="zh-CN" sz="2800" dirty="0">
                <a:solidFill>
                  <a:srgbClr val="FF3300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1731" y="1685"/>
              <a:ext cx="234" cy="209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H="1">
              <a:off x="1837" y="1268"/>
              <a:ext cx="12" cy="102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610" y="1389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646" y="1751"/>
              <a:ext cx="2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2472" y="1273"/>
              <a:ext cx="112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9"/>
            <p:cNvGrpSpPr>
              <a:grpSpLocks/>
            </p:cNvGrpSpPr>
            <p:nvPr/>
          </p:nvGrpSpPr>
          <p:grpSpPr bwMode="auto">
            <a:xfrm>
              <a:off x="3481" y="1707"/>
              <a:ext cx="245" cy="94"/>
              <a:chOff x="2613" y="2633"/>
              <a:chExt cx="245" cy="94"/>
            </a:xfrm>
          </p:grpSpPr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>
                <a:off x="2613" y="2633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>
                <a:off x="2613" y="2727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1837" y="2296"/>
              <a:ext cx="175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016" y="1979"/>
              <a:ext cx="0" cy="31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2925" y="1797"/>
              <a:ext cx="98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98" y="0"/>
                </a:cxn>
              </a:cxnLst>
              <a:rect l="0" t="0" r="r" b="b"/>
              <a:pathLst>
                <a:path w="98" h="203">
                  <a:moveTo>
                    <a:pt x="0" y="203"/>
                  </a:moveTo>
                  <a:lnTo>
                    <a:pt x="98" y="0"/>
                  </a:lnTo>
                </a:path>
              </a:pathLst>
            </a:cu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rot="5400000" flipH="1">
              <a:off x="2929" y="1793"/>
              <a:ext cx="192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2507" y="1797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effectLst/>
                  <a:ea typeface="微软雅黑" panose="020B0503020204020204" pitchFamily="34" charset="-122"/>
                </a:rPr>
                <a:t>t</a:t>
              </a: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=0</a:t>
              </a:r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243" y="1616"/>
              <a:ext cx="2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effectLst/>
                  <a:ea typeface="微软雅黑" panose="020B0503020204020204" pitchFamily="34" charset="-122"/>
                </a:rPr>
                <a:t>C</a:t>
              </a:r>
              <a:endParaRPr lang="en-US" altLang="zh-CN" sz="2800" dirty="0"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3606" y="1797"/>
              <a:ext cx="0" cy="499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474" y="1615"/>
              <a:ext cx="2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0000"/>
                  </a:solidFill>
                  <a:effectLst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154" y="890"/>
              <a:ext cx="3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R</a:t>
              </a:r>
              <a:r>
                <a:rPr lang="en-US" altLang="zh-CN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1</a:t>
              </a:r>
              <a:endParaRPr lang="en-US" altLang="zh-CN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3116" y="1752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3016" y="1253"/>
              <a:ext cx="0" cy="18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 rot="5400000">
              <a:off x="2274" y="1133"/>
              <a:ext cx="104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rot="21540000">
              <a:off x="3598" y="1275"/>
              <a:ext cx="0" cy="43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2971" y="1434"/>
              <a:ext cx="111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2653" y="1389"/>
              <a:ext cx="3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R</a:t>
              </a:r>
              <a:r>
                <a:rPr lang="en-US" altLang="zh-CN" sz="16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2</a:t>
              </a:r>
              <a:endParaRPr lang="en-US" altLang="zh-CN" sz="1600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3570" y="1403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3597" y="17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 flipV="1">
              <a:off x="2973" y="122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30"/>
            <p:cNvSpPr>
              <a:spLocks noChangeArrowheads="1"/>
            </p:cNvSpPr>
            <p:nvPr/>
          </p:nvSpPr>
          <p:spPr bwMode="auto">
            <a:xfrm flipV="1">
              <a:off x="2971" y="2264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2226" y="1343"/>
              <a:ext cx="165" cy="3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r>
                <a:rPr lang="en-US" altLang="zh-CN" sz="26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i</a:t>
              </a:r>
              <a:endPara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>
              <a:off x="2130" y="1389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3016" y="1706"/>
              <a:ext cx="0" cy="1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V="1">
              <a:off x="1837" y="1253"/>
              <a:ext cx="36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898535" y="2657630"/>
            <a:ext cx="4234125" cy="2540475"/>
            <a:chOff x="2918675" y="2098275"/>
            <a:chExt cx="4234125" cy="2540475"/>
          </a:xfrm>
        </p:grpSpPr>
        <p:sp>
          <p:nvSpPr>
            <p:cNvPr id="78" name="矩形 77"/>
            <p:cNvSpPr/>
            <p:nvPr/>
          </p:nvSpPr>
          <p:spPr>
            <a:xfrm>
              <a:off x="2918675" y="2098275"/>
              <a:ext cx="4234125" cy="2540475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Group 36"/>
            <p:cNvGrpSpPr>
              <a:grpSpLocks/>
            </p:cNvGrpSpPr>
            <p:nvPr/>
          </p:nvGrpSpPr>
          <p:grpSpPr bwMode="auto">
            <a:xfrm>
              <a:off x="5287225" y="2628500"/>
              <a:ext cx="176213" cy="1778001"/>
              <a:chOff x="3852" y="672"/>
              <a:chExt cx="111" cy="1120"/>
            </a:xfrm>
          </p:grpSpPr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>
                <a:off x="3903" y="1378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3904" y="730"/>
                <a:ext cx="0" cy="379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Rectangle 39"/>
              <p:cNvSpPr>
                <a:spLocks noChangeArrowheads="1"/>
              </p:cNvSpPr>
              <p:nvPr/>
            </p:nvSpPr>
            <p:spPr bwMode="auto">
              <a:xfrm>
                <a:off x="3852" y="1111"/>
                <a:ext cx="111" cy="252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SzPct val="100000"/>
                </a:pPr>
                <a:endParaRPr lang="zh-CN" altLang="en-US" sz="2800" dirty="0">
                  <a:solidFill>
                    <a:schemeClr val="bg1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40"/>
              <p:cNvSpPr>
                <a:spLocks noChangeArrowheads="1"/>
              </p:cNvSpPr>
              <p:nvPr/>
            </p:nvSpPr>
            <p:spPr bwMode="auto">
              <a:xfrm flipV="1">
                <a:off x="3866" y="672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Oval 41"/>
              <p:cNvSpPr>
                <a:spLocks noChangeArrowheads="1"/>
              </p:cNvSpPr>
              <p:nvPr/>
            </p:nvSpPr>
            <p:spPr bwMode="auto">
              <a:xfrm flipV="1">
                <a:off x="3861" y="1715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6482613" y="3033312"/>
              <a:ext cx="550863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3600" i="1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u</a:t>
              </a:r>
              <a:r>
                <a:rPr lang="en-US" altLang="zh-CN" sz="2800" baseline="-25000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C</a:t>
              </a:r>
              <a:endParaRPr lang="en-US" altLang="zh-CN" sz="2800" dirty="0">
                <a:solidFill>
                  <a:srgbClr val="FF3300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81" name="Oval 43"/>
            <p:cNvSpPr>
              <a:spLocks noChangeArrowheads="1"/>
            </p:cNvSpPr>
            <p:nvPr/>
          </p:nvSpPr>
          <p:spPr bwMode="auto">
            <a:xfrm>
              <a:off x="3326663" y="3360337"/>
              <a:ext cx="371475" cy="331787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 flipH="1">
              <a:off x="3494938" y="2698350"/>
              <a:ext cx="19050" cy="163195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3134575" y="2890437"/>
              <a:ext cx="365125" cy="523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3191725" y="3465112"/>
              <a:ext cx="37465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 flipV="1">
              <a:off x="4503000" y="2706287"/>
              <a:ext cx="1785938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48"/>
            <p:cNvSpPr>
              <a:spLocks noChangeShapeType="1"/>
            </p:cNvSpPr>
            <p:nvPr/>
          </p:nvSpPr>
          <p:spPr bwMode="auto">
            <a:xfrm>
              <a:off x="3494937" y="4330300"/>
              <a:ext cx="2808287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49"/>
            <p:cNvSpPr>
              <a:spLocks noChangeShapeType="1"/>
            </p:cNvSpPr>
            <p:nvPr/>
          </p:nvSpPr>
          <p:spPr bwMode="auto">
            <a:xfrm>
              <a:off x="6303225" y="3574720"/>
              <a:ext cx="0" cy="75558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2918675" y="3249212"/>
              <a:ext cx="4159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0000"/>
                  </a:solidFill>
                  <a:effectLst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89" name="Text Box 51"/>
            <p:cNvSpPr txBox="1">
              <a:spLocks noChangeArrowheads="1"/>
            </p:cNvSpPr>
            <p:nvPr/>
          </p:nvSpPr>
          <p:spPr bwMode="auto">
            <a:xfrm>
              <a:off x="3998175" y="2098275"/>
              <a:ext cx="49688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R</a:t>
              </a:r>
              <a:r>
                <a:rPr lang="en-US" altLang="zh-CN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1</a:t>
              </a:r>
              <a:endParaRPr lang="en-US" altLang="zh-CN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90" name="Rectangle 52"/>
            <p:cNvSpPr>
              <a:spLocks noChangeArrowheads="1"/>
            </p:cNvSpPr>
            <p:nvPr/>
          </p:nvSpPr>
          <p:spPr bwMode="auto">
            <a:xfrm rot="5400000">
              <a:off x="4188675" y="2484037"/>
              <a:ext cx="165100" cy="400050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1" name="Line 53"/>
            <p:cNvSpPr>
              <a:spLocks noChangeShapeType="1"/>
            </p:cNvSpPr>
            <p:nvPr/>
          </p:nvSpPr>
          <p:spPr bwMode="auto">
            <a:xfrm rot="21540000">
              <a:off x="6290525" y="2709462"/>
              <a:ext cx="0" cy="68421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4844313" y="3250800"/>
              <a:ext cx="48418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R</a:t>
              </a:r>
              <a:r>
                <a:rPr lang="en-US" altLang="zh-CN" sz="16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2</a:t>
              </a:r>
              <a:endParaRPr lang="en-US" altLang="zh-CN" sz="1600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93" name="Rectangle 55"/>
            <p:cNvSpPr>
              <a:spLocks noChangeArrowheads="1"/>
            </p:cNvSpPr>
            <p:nvPr/>
          </p:nvSpPr>
          <p:spPr bwMode="auto">
            <a:xfrm>
              <a:off x="6256238" y="2905465"/>
              <a:ext cx="365125" cy="523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94" name="Rectangle 56"/>
            <p:cNvSpPr>
              <a:spLocks noChangeArrowheads="1"/>
            </p:cNvSpPr>
            <p:nvPr/>
          </p:nvSpPr>
          <p:spPr bwMode="auto">
            <a:xfrm>
              <a:off x="6293569" y="3395262"/>
              <a:ext cx="36195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4112475" y="2817412"/>
              <a:ext cx="261938" cy="4921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r>
                <a:rPr lang="en-US" altLang="zh-CN" sz="26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i</a:t>
              </a:r>
              <a:endPara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96" name="Line 58"/>
            <p:cNvSpPr>
              <a:spLocks noChangeShapeType="1"/>
            </p:cNvSpPr>
            <p:nvPr/>
          </p:nvSpPr>
          <p:spPr bwMode="auto">
            <a:xfrm>
              <a:off x="3960075" y="2890437"/>
              <a:ext cx="685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59"/>
            <p:cNvSpPr>
              <a:spLocks noChangeShapeType="1"/>
            </p:cNvSpPr>
            <p:nvPr/>
          </p:nvSpPr>
          <p:spPr bwMode="auto">
            <a:xfrm flipV="1">
              <a:off x="3494938" y="2674537"/>
              <a:ext cx="57626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Rectangle 64"/>
          <p:cNvSpPr>
            <a:spLocks noChangeArrowheads="1"/>
          </p:cNvSpPr>
          <p:nvPr/>
        </p:nvSpPr>
        <p:spPr bwMode="auto">
          <a:xfrm>
            <a:off x="7545175" y="2737634"/>
            <a:ext cx="1199366" cy="40011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Clr>
                <a:schemeClr val="bg1"/>
              </a:buClr>
              <a:buSzPct val="100000"/>
            </a:pPr>
            <a:r>
              <a:rPr lang="en-US" altLang="zh-CN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t=</a:t>
            </a:r>
            <a:r>
              <a:rPr lang="en-US" altLang="zh-CN" sz="2000" dirty="0">
                <a:solidFill>
                  <a:srgbClr val="000099"/>
                </a:solidFill>
                <a:effectLst/>
              </a:rPr>
              <a:t>∞</a:t>
            </a:r>
            <a:r>
              <a:rPr lang="zh-CN" altLang="en-US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电路</a:t>
            </a:r>
            <a:r>
              <a:rPr lang="en-US" altLang="zh-CN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85435" y="4380761"/>
            <a:ext cx="4594500" cy="900000"/>
            <a:chOff x="136250" y="5198105"/>
            <a:chExt cx="4594500" cy="1174620"/>
          </a:xfrm>
        </p:grpSpPr>
        <p:sp>
          <p:nvSpPr>
            <p:cNvPr id="103" name="矩形 102"/>
            <p:cNvSpPr/>
            <p:nvPr/>
          </p:nvSpPr>
          <p:spPr>
            <a:xfrm>
              <a:off x="136250" y="5198105"/>
              <a:ext cx="4594500" cy="1174620"/>
            </a:xfrm>
            <a:prstGeom prst="rect">
              <a:avLst/>
            </a:prstGeom>
            <a:solidFill>
              <a:srgbClr val="FBE9E9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4" name="Object 63"/>
            <p:cNvGraphicFramePr>
              <a:graphicFrameLocks noChangeAspect="1"/>
            </p:cNvGraphicFramePr>
            <p:nvPr>
              <p:extLst/>
            </p:nvPr>
          </p:nvGraphicFramePr>
          <p:xfrm>
            <a:off x="136250" y="5201865"/>
            <a:ext cx="4546034" cy="115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7" name="Equation" r:id="rId6" imgW="1917360" imgH="444240" progId="Equation.DSMT4">
                    <p:embed/>
                  </p:oleObj>
                </mc:Choice>
                <mc:Fallback>
                  <p:oleObj name="Equation" r:id="rId6" imgW="1917360" imgH="444240" progId="Equation.DSMT4">
                    <p:embed/>
                    <p:pic>
                      <p:nvPicPr>
                        <p:cNvPr id="74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50" y="5201865"/>
                          <a:ext cx="4546034" cy="115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组合 104"/>
          <p:cNvGrpSpPr/>
          <p:nvPr/>
        </p:nvGrpSpPr>
        <p:grpSpPr>
          <a:xfrm>
            <a:off x="151090" y="5553192"/>
            <a:ext cx="1859560" cy="493755"/>
            <a:chOff x="136250" y="5198105"/>
            <a:chExt cx="1859560" cy="644416"/>
          </a:xfrm>
        </p:grpSpPr>
        <p:sp>
          <p:nvSpPr>
            <p:cNvPr id="106" name="矩形 105"/>
            <p:cNvSpPr/>
            <p:nvPr/>
          </p:nvSpPr>
          <p:spPr>
            <a:xfrm>
              <a:off x="136250" y="5198105"/>
              <a:ext cx="1840110" cy="644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107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0539194"/>
                </p:ext>
              </p:extLst>
            </p:nvPr>
          </p:nvGraphicFramePr>
          <p:xfrm>
            <a:off x="160660" y="5224030"/>
            <a:ext cx="1835150" cy="592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58" name="Equation" r:id="rId8" imgW="774360" imgH="228600" progId="Equation.DSMT4">
                    <p:embed/>
                  </p:oleObj>
                </mc:Choice>
                <mc:Fallback>
                  <p:oleObj name="Equation" r:id="rId8" imgW="774360" imgH="228600" progId="Equation.DSMT4">
                    <p:embed/>
                    <p:pic>
                      <p:nvPicPr>
                        <p:cNvPr id="107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60" y="5224030"/>
                          <a:ext cx="1835150" cy="592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5004" grpId="0" animBg="1"/>
      <p:bldP spid="15" grpId="0"/>
      <p:bldP spid="7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6821"/>
            <a:ext cx="9144000" cy="2258622"/>
          </a:xfrm>
          <a:prstGeom prst="rect">
            <a:avLst/>
          </a:prstGeom>
          <a:solidFill>
            <a:srgbClr val="FFFFF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41125" y="1098550"/>
            <a:ext cx="4077615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>
                <a:effectLst/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>
                <a:effectLst/>
                <a:latin typeface="华文新魏" pitchFamily="2" charset="-122"/>
                <a:ea typeface="华文新魏" pitchFamily="2" charset="-122"/>
              </a:rPr>
              <a:t>、 初始值 </a:t>
            </a:r>
            <a:r>
              <a:rPr lang="en-US" altLang="zh-CN" sz="2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f</a:t>
            </a:r>
            <a:r>
              <a:rPr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(0+)</a:t>
            </a:r>
            <a:r>
              <a:rPr lang="zh-CN" altLang="en-US" sz="2800">
                <a:effectLst/>
                <a:latin typeface="华文新魏" pitchFamily="2" charset="-122"/>
                <a:ea typeface="华文新魏" pitchFamily="2" charset="-122"/>
              </a:rPr>
              <a:t>的计算</a:t>
            </a:r>
            <a:r>
              <a:rPr lang="zh-CN" altLang="en-US" sz="2400">
                <a:solidFill>
                  <a:srgbClr val="0000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1562" y="2824125"/>
            <a:ext cx="6178550" cy="628650"/>
            <a:chOff x="703" y="1252"/>
            <a:chExt cx="3892" cy="396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703" y="1252"/>
              <a:ext cx="3892" cy="39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endParaRPr lang="zh-CN" altLang="en-US" sz="1600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703" y="1306"/>
              <a:ext cx="2391" cy="270"/>
              <a:chOff x="340" y="1289"/>
              <a:chExt cx="2391" cy="270"/>
            </a:xfrm>
          </p:grpSpPr>
          <p:sp>
            <p:nvSpPr>
              <p:cNvPr id="88070" name="Text Box 6"/>
              <p:cNvSpPr txBox="1">
                <a:spLocks noChangeArrowheads="1"/>
              </p:cNvSpPr>
              <p:nvPr/>
            </p:nvSpPr>
            <p:spPr bwMode="auto">
              <a:xfrm>
                <a:off x="340" y="1307"/>
                <a:ext cx="12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bg1"/>
                  </a:buClr>
                  <a:buSzPct val="100000"/>
                  <a:tabLst>
                    <a:tab pos="476250" algn="l"/>
                  </a:tabLst>
                </a:pP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1) </a:t>
                </a:r>
                <a:r>
                  <a:rPr lang="zh-CN" altLang="en-US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由</a:t>
                </a:r>
                <a:r>
                  <a:rPr lang="en-US" altLang="zh-CN" sz="200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t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=0</a:t>
                </a:r>
                <a:r>
                  <a:rPr lang="en-US" altLang="zh-CN" sz="2000" baseline="-25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-</a:t>
                </a: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 </a:t>
                </a:r>
                <a:r>
                  <a:rPr lang="zh-CN" altLang="en-US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itchFamily="18" charset="2"/>
                  </a:rPr>
                  <a:t>电路求</a:t>
                </a:r>
              </a:p>
            </p:txBody>
          </p:sp>
          <p:pic>
            <p:nvPicPr>
              <p:cNvPr id="88071" name="Picture 7" descr="109044664138615031882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52" y="1289"/>
                <a:ext cx="1179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42252" y="4878098"/>
            <a:ext cx="6465888" cy="661988"/>
            <a:chOff x="391" y="3022"/>
            <a:chExt cx="4073" cy="417"/>
          </a:xfrm>
        </p:grpSpPr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391" y="3022"/>
              <a:ext cx="3892" cy="41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391" y="3098"/>
              <a:ext cx="4073" cy="267"/>
              <a:chOff x="391" y="3098"/>
              <a:chExt cx="4073" cy="267"/>
            </a:xfrm>
          </p:grpSpPr>
          <p:sp>
            <p:nvSpPr>
              <p:cNvPr id="88075" name="Text Box 11"/>
              <p:cNvSpPr txBox="1">
                <a:spLocks noChangeArrowheads="1"/>
              </p:cNvSpPr>
              <p:nvPr/>
            </p:nvSpPr>
            <p:spPr bwMode="auto">
              <a:xfrm>
                <a:off x="391" y="3113"/>
                <a:ext cx="407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bg1"/>
                  </a:buClr>
                  <a:buSzPct val="100000"/>
                </a:pPr>
                <a:r>
                  <a:rPr lang="en-US" altLang="zh-CN" sz="20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3) </a:t>
                </a:r>
                <a:r>
                  <a:rPr lang="zh-CN" altLang="en-US" sz="20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</a:t>
                </a:r>
                <a:r>
                  <a:rPr lang="en-US" altLang="zh-CN" sz="2000" i="1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t</a:t>
                </a:r>
                <a:r>
                  <a:rPr lang="en-US" altLang="zh-CN" sz="20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=0</a:t>
                </a:r>
                <a:r>
                  <a:rPr lang="en-US" altLang="zh-CN" sz="2000" baseline="-250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+</a:t>
                </a:r>
                <a:r>
                  <a:rPr lang="zh-CN" altLang="en-US" sz="20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itchFamily="18" charset="2"/>
                  </a:rPr>
                  <a:t>时</a:t>
                </a:r>
                <a:r>
                  <a:rPr lang="zh-CN" altLang="en-US" sz="2000" dirty="0">
                    <a:solidFill>
                      <a:srgbClr val="CC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的电路，求其它各量的</a:t>
                </a:r>
              </a:p>
            </p:txBody>
          </p:sp>
          <p:pic>
            <p:nvPicPr>
              <p:cNvPr id="88076" name="Picture 12" descr="217711077138615031889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9" y="3102"/>
                <a:ext cx="477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8077" name="Picture 13" descr="458991038138615031889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58" y="3098"/>
                <a:ext cx="530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8078" name="Text Box 14"/>
              <p:cNvSpPr txBox="1">
                <a:spLocks noChangeArrowheads="1"/>
              </p:cNvSpPr>
              <p:nvPr/>
            </p:nvSpPr>
            <p:spPr bwMode="auto">
              <a:xfrm>
                <a:off x="3445" y="3113"/>
                <a:ext cx="27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41562" y="3686805"/>
            <a:ext cx="6179786" cy="957263"/>
            <a:chOff x="654" y="2094"/>
            <a:chExt cx="3856" cy="603"/>
          </a:xfrm>
        </p:grpSpPr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654" y="2094"/>
              <a:ext cx="3856" cy="60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654" y="2119"/>
              <a:ext cx="2958" cy="522"/>
              <a:chOff x="386" y="1837"/>
              <a:chExt cx="2958" cy="522"/>
            </a:xfrm>
          </p:grpSpPr>
          <p:sp>
            <p:nvSpPr>
              <p:cNvPr id="88082" name="Text Box 18"/>
              <p:cNvSpPr txBox="1">
                <a:spLocks noChangeArrowheads="1"/>
              </p:cNvSpPr>
              <p:nvPr/>
            </p:nvSpPr>
            <p:spPr bwMode="auto">
              <a:xfrm>
                <a:off x="386" y="2006"/>
                <a:ext cx="1562" cy="252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>
                    <a:schemeClr val="bg1"/>
                  </a:buClr>
                  <a:buSzPct val="100000"/>
                </a:pPr>
                <a:r>
                  <a:rPr lang="en-US" altLang="zh-CN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2) </a:t>
                </a:r>
                <a:r>
                  <a:rPr lang="zh-CN" altLang="en-US" sz="2000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根据换路定则求出</a:t>
                </a:r>
              </a:p>
            </p:txBody>
          </p: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917" y="1837"/>
                <a:ext cx="1427" cy="522"/>
                <a:chOff x="1917" y="1837"/>
                <a:chExt cx="1427" cy="522"/>
              </a:xfrm>
            </p:grpSpPr>
            <p:pic>
              <p:nvPicPr>
                <p:cNvPr id="88084" name="Picture 20" descr="470626871386150318890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030" y="1837"/>
                  <a:ext cx="1314" cy="5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88085" name="AutoShape 21"/>
                <p:cNvSpPr>
                  <a:spLocks/>
                </p:cNvSpPr>
                <p:nvPr/>
              </p:nvSpPr>
              <p:spPr bwMode="auto">
                <a:xfrm>
                  <a:off x="1917" y="1924"/>
                  <a:ext cx="113" cy="415"/>
                </a:xfrm>
                <a:prstGeom prst="leftBrace">
                  <a:avLst>
                    <a:gd name="adj1" fmla="val 30605"/>
                    <a:gd name="adj2" fmla="val 50000"/>
                  </a:avLst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  <a:buSzPct val="100000"/>
                  </a:pPr>
                  <a:endParaRPr lang="zh-CN" altLang="en-US" sz="2800" b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</p:grpSp>
        </p:grpSp>
      </p:grpSp>
      <p:pic>
        <p:nvPicPr>
          <p:cNvPr id="23" name="Picture 3" descr="U_4262~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16913" y="0"/>
            <a:ext cx="827087" cy="757238"/>
          </a:xfrm>
          <a:prstGeom prst="rect">
            <a:avLst/>
          </a:prstGeom>
          <a:noFill/>
        </p:spPr>
      </p:pic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11188" y="404813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二、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响应中“三要素”的确定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821"/>
            <a:ext cx="9144000" cy="2258622"/>
          </a:xfrm>
          <a:prstGeom prst="rect">
            <a:avLst/>
          </a:prstGeom>
          <a:solidFill>
            <a:srgbClr val="FFFFF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611188" y="404813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二、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响应中“三要素”的确定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871823" y="5212277"/>
            <a:ext cx="2255459" cy="34842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  <a:buSzPct val="100000"/>
            </a:pPr>
            <a:r>
              <a:rPr lang="zh-CN" altLang="en-US" sz="1600" dirty="0">
                <a:ea typeface="微软雅黑" panose="020B0503020204020204" pitchFamily="34" charset="-122"/>
              </a:rPr>
              <a:t>其中电容 </a:t>
            </a:r>
            <a:r>
              <a:rPr lang="en-US" altLang="zh-CN" sz="1600" i="1" dirty="0">
                <a:ea typeface="微软雅黑" panose="020B0503020204020204" pitchFamily="34" charset="-122"/>
              </a:rPr>
              <a:t>C </a:t>
            </a:r>
            <a:r>
              <a:rPr lang="zh-CN" altLang="en-US" sz="1600" dirty="0">
                <a:ea typeface="微软雅黑" panose="020B0503020204020204" pitchFamily="34" charset="-122"/>
              </a:rPr>
              <a:t>视为</a:t>
            </a:r>
            <a:r>
              <a:rPr lang="zh-CN" altLang="en-US" sz="1600" b="1" dirty="0">
                <a:solidFill>
                  <a:srgbClr val="FFFF00"/>
                </a:solidFill>
                <a:ea typeface="微软雅黑" panose="020B0503020204020204" pitchFamily="34" charset="-122"/>
              </a:rPr>
              <a:t>电压源</a:t>
            </a:r>
          </a:p>
        </p:txBody>
      </p:sp>
      <p:pic>
        <p:nvPicPr>
          <p:cNvPr id="14" name="Picture 3" descr="U_4262~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913" y="0"/>
            <a:ext cx="827087" cy="757238"/>
          </a:xfrm>
          <a:prstGeom prst="rect">
            <a:avLst/>
          </a:prstGeom>
          <a:noFill/>
        </p:spPr>
      </p:pic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288926" y="2548494"/>
            <a:ext cx="4055881" cy="142192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9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在下图中，已知 </a:t>
            </a:r>
            <a:r>
              <a:rPr kumimoji="1" lang="en-US" altLang="zh-CN" sz="24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6V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 k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250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 k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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 </a:t>
            </a:r>
            <a:r>
              <a:rPr kumimoji="1" lang="en-US" altLang="zh-CN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F</a:t>
            </a:r>
            <a:r>
              <a:rPr kumimoji="1" lang="zh-CN" altLang="en-US" sz="24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，求稳态值</a:t>
            </a:r>
            <a:r>
              <a:rPr kumimoji="1" lang="en-US" altLang="zh-CN" sz="2400" b="1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solidFill>
                  <a:srgbClr val="FF02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solidFill>
                  <a:srgbClr val="FF02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 err="1">
                <a:solidFill>
                  <a:srgbClr val="FF02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err="1">
                <a:solidFill>
                  <a:srgbClr val="FF02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dirty="0">
                <a:solidFill>
                  <a:srgbClr val="FF02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kumimoji="1" lang="en-US" altLang="zh-CN" sz="2400" b="1" baseline="-25000" dirty="0">
                <a:solidFill>
                  <a:srgbClr val="FF02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b="1" dirty="0">
                <a:solidFill>
                  <a:srgbClr val="FF02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solidFill>
                <a:srgbClr val="FF02FF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4788229" y="2657630"/>
            <a:ext cx="4368802" cy="2303462"/>
            <a:chOff x="1401" y="890"/>
            <a:chExt cx="2752" cy="1451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3711" y="1567"/>
              <a:ext cx="4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u</a:t>
              </a:r>
              <a:r>
                <a:rPr lang="en-US" altLang="zh-CN" sz="2000" baseline="-25000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C</a:t>
              </a:r>
              <a:r>
                <a:rPr lang="en-US" altLang="zh-CN" sz="2000" baseline="-250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(0-)</a:t>
              </a:r>
              <a:endParaRPr lang="en-US" altLang="zh-CN" sz="2000" dirty="0">
                <a:solidFill>
                  <a:srgbClr val="FF3300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1731" y="1685"/>
              <a:ext cx="234" cy="209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H="1">
              <a:off x="1837" y="1268"/>
              <a:ext cx="12" cy="102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610" y="1389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646" y="1751"/>
              <a:ext cx="2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2472" y="1273"/>
              <a:ext cx="112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9"/>
            <p:cNvGrpSpPr>
              <a:grpSpLocks/>
            </p:cNvGrpSpPr>
            <p:nvPr/>
          </p:nvGrpSpPr>
          <p:grpSpPr bwMode="auto">
            <a:xfrm>
              <a:off x="3481" y="1707"/>
              <a:ext cx="245" cy="94"/>
              <a:chOff x="2613" y="2633"/>
              <a:chExt cx="245" cy="94"/>
            </a:xfrm>
          </p:grpSpPr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>
                <a:off x="2613" y="2633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1"/>
              <p:cNvSpPr>
                <a:spLocks noChangeShapeType="1"/>
              </p:cNvSpPr>
              <p:nvPr/>
            </p:nvSpPr>
            <p:spPr bwMode="auto">
              <a:xfrm>
                <a:off x="2613" y="2727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1837" y="2296"/>
              <a:ext cx="175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016" y="1979"/>
              <a:ext cx="0" cy="31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2925" y="1797"/>
              <a:ext cx="98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98" y="0"/>
                </a:cxn>
              </a:cxnLst>
              <a:rect l="0" t="0" r="r" b="b"/>
              <a:pathLst>
                <a:path w="98" h="203">
                  <a:moveTo>
                    <a:pt x="0" y="203"/>
                  </a:moveTo>
                  <a:lnTo>
                    <a:pt x="98" y="0"/>
                  </a:lnTo>
                </a:path>
              </a:pathLst>
            </a:cu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3606" y="1797"/>
              <a:ext cx="0" cy="499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401" y="1616"/>
              <a:ext cx="3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6V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154" y="890"/>
              <a:ext cx="3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R</a:t>
              </a:r>
              <a:r>
                <a:rPr lang="en-US" altLang="zh-CN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1</a:t>
              </a:r>
              <a:endParaRPr lang="en-US" altLang="zh-CN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3116" y="1752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3016" y="1253"/>
              <a:ext cx="0" cy="18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 rot="5400000">
              <a:off x="2274" y="1133"/>
              <a:ext cx="104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rot="21540000">
              <a:off x="3598" y="1275"/>
              <a:ext cx="0" cy="43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2971" y="1434"/>
              <a:ext cx="111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2653" y="1389"/>
              <a:ext cx="3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R</a:t>
              </a:r>
              <a:r>
                <a:rPr lang="en-US" altLang="zh-CN" sz="16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2</a:t>
              </a:r>
              <a:endParaRPr lang="en-US" altLang="zh-CN" sz="1600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3570" y="1403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3597" y="17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41" name="Oval 29"/>
            <p:cNvSpPr>
              <a:spLocks noChangeArrowheads="1"/>
            </p:cNvSpPr>
            <p:nvPr/>
          </p:nvSpPr>
          <p:spPr bwMode="auto">
            <a:xfrm flipV="1">
              <a:off x="2973" y="122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30"/>
            <p:cNvSpPr>
              <a:spLocks noChangeArrowheads="1"/>
            </p:cNvSpPr>
            <p:nvPr/>
          </p:nvSpPr>
          <p:spPr bwMode="auto">
            <a:xfrm flipV="1">
              <a:off x="2971" y="2264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3669" y="1114"/>
              <a:ext cx="477" cy="3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r>
                <a:rPr lang="en-US" altLang="zh-CN" sz="2600" i="1" dirty="0" err="1">
                  <a:solidFill>
                    <a:srgbClr val="FF02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600" baseline="-25000" dirty="0" err="1">
                  <a:solidFill>
                    <a:srgbClr val="FF02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600" baseline="-25000" dirty="0">
                  <a:solidFill>
                    <a:srgbClr val="FF02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(0-)</a:t>
              </a:r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rot="5400000">
              <a:off x="3522" y="1305"/>
              <a:ext cx="281" cy="0"/>
            </a:xfrm>
            <a:prstGeom prst="line">
              <a:avLst/>
            </a:prstGeom>
            <a:noFill/>
            <a:ln w="38100">
              <a:solidFill>
                <a:srgbClr val="FF02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3016" y="1706"/>
              <a:ext cx="0" cy="1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V="1">
              <a:off x="1837" y="1253"/>
              <a:ext cx="36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7186" y="4701933"/>
            <a:ext cx="3471383" cy="580331"/>
            <a:chOff x="136250" y="5198105"/>
            <a:chExt cx="3471383" cy="757409"/>
          </a:xfrm>
        </p:grpSpPr>
        <p:sp>
          <p:nvSpPr>
            <p:cNvPr id="7" name="矩形 6"/>
            <p:cNvSpPr/>
            <p:nvPr/>
          </p:nvSpPr>
          <p:spPr>
            <a:xfrm>
              <a:off x="136250" y="5198105"/>
              <a:ext cx="3471383" cy="757409"/>
            </a:xfrm>
            <a:prstGeom prst="rect">
              <a:avLst/>
            </a:prstGeom>
            <a:solidFill>
              <a:srgbClr val="FBE9E9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0169592"/>
                </p:ext>
              </p:extLst>
            </p:nvPr>
          </p:nvGraphicFramePr>
          <p:xfrm>
            <a:off x="235783" y="5318222"/>
            <a:ext cx="3371850" cy="592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26" name="Equation" r:id="rId5" imgW="1422360" imgH="228600" progId="Equation.DSMT4">
                    <p:embed/>
                  </p:oleObj>
                </mc:Choice>
                <mc:Fallback>
                  <p:oleObj name="Equation" r:id="rId5" imgW="1422360" imgH="228600" progId="Equation.DSMT4">
                    <p:embed/>
                    <p:pic>
                      <p:nvPicPr>
                        <p:cNvPr id="74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83" y="5318222"/>
                          <a:ext cx="3371850" cy="592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741125" y="1098550"/>
            <a:ext cx="4077615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dirty="0">
                <a:effectLst/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dirty="0">
                <a:effectLst/>
                <a:latin typeface="华文新魏" pitchFamily="2" charset="-122"/>
                <a:ea typeface="华文新魏" pitchFamily="2" charset="-122"/>
              </a:rPr>
              <a:t>、 初始值 </a:t>
            </a:r>
            <a:r>
              <a:rPr lang="en-US" altLang="zh-CN" sz="28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f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(0</a:t>
            </a:r>
            <a:r>
              <a:rPr lang="en-US" altLang="zh-CN" sz="2800" baseline="-25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+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)</a:t>
            </a:r>
            <a:r>
              <a:rPr lang="zh-CN" altLang="en-US" sz="2800" dirty="0">
                <a:effectLst/>
                <a:latin typeface="华文新魏" pitchFamily="2" charset="-122"/>
                <a:ea typeface="华文新魏" pitchFamily="2" charset="-122"/>
              </a:rPr>
              <a:t>的计算</a:t>
            </a:r>
            <a:r>
              <a:rPr lang="zh-CN" altLang="en-US" sz="2400" dirty="0">
                <a:solidFill>
                  <a:srgbClr val="00009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</a:rPr>
              <a:t> 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147441" y="5893339"/>
            <a:ext cx="5162135" cy="882649"/>
            <a:chOff x="136249" y="5342456"/>
            <a:chExt cx="5162135" cy="1151975"/>
          </a:xfrm>
        </p:grpSpPr>
        <p:sp>
          <p:nvSpPr>
            <p:cNvPr id="106" name="矩形 105"/>
            <p:cNvSpPr/>
            <p:nvPr/>
          </p:nvSpPr>
          <p:spPr>
            <a:xfrm>
              <a:off x="136249" y="5432330"/>
              <a:ext cx="5162135" cy="972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7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9223346"/>
                </p:ext>
              </p:extLst>
            </p:nvPr>
          </p:nvGraphicFramePr>
          <p:xfrm>
            <a:off x="147102" y="5342456"/>
            <a:ext cx="5084763" cy="115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27" name="Equation" r:id="rId7" imgW="2145960" imgH="444240" progId="Equation.DSMT4">
                    <p:embed/>
                  </p:oleObj>
                </mc:Choice>
                <mc:Fallback>
                  <p:oleObj name="Equation" r:id="rId7" imgW="2145960" imgH="444240" progId="Equation.DSMT4">
                    <p:embed/>
                    <p:pic>
                      <p:nvPicPr>
                        <p:cNvPr id="74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02" y="5342456"/>
                          <a:ext cx="5084763" cy="115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6727130" y="2682580"/>
            <a:ext cx="102463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buClr>
                <a:schemeClr val="bg1"/>
              </a:buClr>
              <a:buSzPct val="100000"/>
            </a:pPr>
            <a:r>
              <a:rPr lang="en-US" altLang="zh-CN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0_</a:t>
            </a:r>
            <a:r>
              <a:rPr lang="zh-CN" altLang="en-US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电路</a:t>
            </a:r>
            <a:r>
              <a:rPr lang="en-US" altLang="zh-CN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4866353" y="2663435"/>
            <a:ext cx="4289092" cy="2540475"/>
            <a:chOff x="15275" y="4113521"/>
            <a:chExt cx="4289092" cy="2540475"/>
          </a:xfrm>
        </p:grpSpPr>
        <p:sp>
          <p:nvSpPr>
            <p:cNvPr id="111" name="矩形 110"/>
            <p:cNvSpPr/>
            <p:nvPr/>
          </p:nvSpPr>
          <p:spPr>
            <a:xfrm>
              <a:off x="15276" y="4113521"/>
              <a:ext cx="4278886" cy="2540475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2" name="Group 36"/>
            <p:cNvGrpSpPr>
              <a:grpSpLocks/>
            </p:cNvGrpSpPr>
            <p:nvPr/>
          </p:nvGrpSpPr>
          <p:grpSpPr bwMode="auto">
            <a:xfrm>
              <a:off x="2428586" y="4643746"/>
              <a:ext cx="176213" cy="1778001"/>
              <a:chOff x="3852" y="672"/>
              <a:chExt cx="111" cy="1120"/>
            </a:xfrm>
          </p:grpSpPr>
          <p:sp>
            <p:nvSpPr>
              <p:cNvPr id="134" name="Line 37"/>
              <p:cNvSpPr>
                <a:spLocks noChangeShapeType="1"/>
              </p:cNvSpPr>
              <p:nvPr/>
            </p:nvSpPr>
            <p:spPr bwMode="auto">
              <a:xfrm>
                <a:off x="3903" y="1378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38"/>
              <p:cNvSpPr>
                <a:spLocks noChangeShapeType="1"/>
              </p:cNvSpPr>
              <p:nvPr/>
            </p:nvSpPr>
            <p:spPr bwMode="auto">
              <a:xfrm>
                <a:off x="3904" y="730"/>
                <a:ext cx="0" cy="379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Rectangle 39"/>
              <p:cNvSpPr>
                <a:spLocks noChangeArrowheads="1"/>
              </p:cNvSpPr>
              <p:nvPr/>
            </p:nvSpPr>
            <p:spPr bwMode="auto">
              <a:xfrm>
                <a:off x="3852" y="1111"/>
                <a:ext cx="111" cy="252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SzPct val="100000"/>
                </a:pPr>
                <a:endParaRPr lang="zh-CN" altLang="en-US" sz="2800" dirty="0">
                  <a:solidFill>
                    <a:schemeClr val="bg1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Oval 40"/>
              <p:cNvSpPr>
                <a:spLocks noChangeArrowheads="1"/>
              </p:cNvSpPr>
              <p:nvPr/>
            </p:nvSpPr>
            <p:spPr bwMode="auto">
              <a:xfrm flipV="1">
                <a:off x="3866" y="672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Oval 41"/>
              <p:cNvSpPr>
                <a:spLocks noChangeArrowheads="1"/>
              </p:cNvSpPr>
              <p:nvPr/>
            </p:nvSpPr>
            <p:spPr bwMode="auto">
              <a:xfrm flipV="1">
                <a:off x="3861" y="1715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" name="Text Box 42"/>
            <p:cNvSpPr txBox="1">
              <a:spLocks noChangeArrowheads="1"/>
            </p:cNvSpPr>
            <p:nvPr/>
          </p:nvSpPr>
          <p:spPr bwMode="auto">
            <a:xfrm>
              <a:off x="3635594" y="5264458"/>
              <a:ext cx="6687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dirty="0" err="1">
                  <a:solidFill>
                    <a:srgbClr val="FF33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 dirty="0" err="1">
                  <a:solidFill>
                    <a:srgbClr val="FF33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baseline="-25000" dirty="0">
                  <a:solidFill>
                    <a:srgbClr val="FF33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(0+)</a:t>
              </a:r>
            </a:p>
          </p:txBody>
        </p:sp>
        <p:sp>
          <p:nvSpPr>
            <p:cNvPr id="114" name="Oval 43"/>
            <p:cNvSpPr>
              <a:spLocks noChangeArrowheads="1"/>
            </p:cNvSpPr>
            <p:nvPr/>
          </p:nvSpPr>
          <p:spPr bwMode="auto">
            <a:xfrm>
              <a:off x="468024" y="5375583"/>
              <a:ext cx="371475" cy="331787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44"/>
            <p:cNvSpPr>
              <a:spLocks noChangeShapeType="1"/>
            </p:cNvSpPr>
            <p:nvPr/>
          </p:nvSpPr>
          <p:spPr bwMode="auto">
            <a:xfrm flipH="1">
              <a:off x="636299" y="4713596"/>
              <a:ext cx="19050" cy="163195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275936" y="4905683"/>
              <a:ext cx="365125" cy="523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17" name="Rectangle 46"/>
            <p:cNvSpPr>
              <a:spLocks noChangeArrowheads="1"/>
            </p:cNvSpPr>
            <p:nvPr/>
          </p:nvSpPr>
          <p:spPr bwMode="auto">
            <a:xfrm>
              <a:off x="285825" y="5507810"/>
              <a:ext cx="374650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18" name="Line 47"/>
            <p:cNvSpPr>
              <a:spLocks noChangeShapeType="1"/>
            </p:cNvSpPr>
            <p:nvPr/>
          </p:nvSpPr>
          <p:spPr bwMode="auto">
            <a:xfrm flipV="1">
              <a:off x="1644361" y="4721533"/>
              <a:ext cx="1785938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48"/>
            <p:cNvSpPr>
              <a:spLocks noChangeShapeType="1"/>
            </p:cNvSpPr>
            <p:nvPr/>
          </p:nvSpPr>
          <p:spPr bwMode="auto">
            <a:xfrm>
              <a:off x="636298" y="6345546"/>
              <a:ext cx="2808287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49"/>
            <p:cNvSpPr>
              <a:spLocks noChangeShapeType="1"/>
            </p:cNvSpPr>
            <p:nvPr/>
          </p:nvSpPr>
          <p:spPr bwMode="auto">
            <a:xfrm>
              <a:off x="3425915" y="5340659"/>
              <a:ext cx="18671" cy="100488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50"/>
            <p:cNvSpPr txBox="1">
              <a:spLocks noChangeArrowheads="1"/>
            </p:cNvSpPr>
            <p:nvPr/>
          </p:nvSpPr>
          <p:spPr bwMode="auto">
            <a:xfrm>
              <a:off x="15275" y="5264458"/>
              <a:ext cx="51488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6V</a:t>
              </a:r>
            </a:p>
          </p:txBody>
        </p:sp>
        <p:sp>
          <p:nvSpPr>
            <p:cNvPr id="122" name="Text Box 51"/>
            <p:cNvSpPr txBox="1">
              <a:spLocks noChangeArrowheads="1"/>
            </p:cNvSpPr>
            <p:nvPr/>
          </p:nvSpPr>
          <p:spPr bwMode="auto">
            <a:xfrm>
              <a:off x="1139536" y="4113521"/>
              <a:ext cx="49688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R</a:t>
              </a:r>
              <a:r>
                <a:rPr lang="en-US" altLang="zh-CN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1</a:t>
              </a:r>
              <a:endParaRPr lang="en-US" altLang="zh-CN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123" name="Rectangle 52"/>
            <p:cNvSpPr>
              <a:spLocks noChangeArrowheads="1"/>
            </p:cNvSpPr>
            <p:nvPr/>
          </p:nvSpPr>
          <p:spPr bwMode="auto">
            <a:xfrm rot="5400000">
              <a:off x="1330036" y="4499283"/>
              <a:ext cx="165100" cy="400050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124" name="Line 53"/>
            <p:cNvSpPr>
              <a:spLocks noChangeShapeType="1"/>
            </p:cNvSpPr>
            <p:nvPr/>
          </p:nvSpPr>
          <p:spPr bwMode="auto">
            <a:xfrm rot="21540000">
              <a:off x="3431886" y="4724708"/>
              <a:ext cx="0" cy="68421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Text Box 54"/>
            <p:cNvSpPr txBox="1">
              <a:spLocks noChangeArrowheads="1"/>
            </p:cNvSpPr>
            <p:nvPr/>
          </p:nvSpPr>
          <p:spPr bwMode="auto">
            <a:xfrm>
              <a:off x="1985674" y="5266046"/>
              <a:ext cx="484188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R</a:t>
              </a:r>
              <a:r>
                <a:rPr lang="en-US" altLang="zh-CN" sz="16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2</a:t>
              </a:r>
              <a:endParaRPr lang="en-US" altLang="zh-CN" sz="1600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126" name="Rectangle 55"/>
            <p:cNvSpPr>
              <a:spLocks noChangeArrowheads="1"/>
            </p:cNvSpPr>
            <p:nvPr/>
          </p:nvSpPr>
          <p:spPr bwMode="auto">
            <a:xfrm>
              <a:off x="3632740" y="4920566"/>
              <a:ext cx="365125" cy="52387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127" name="Rectangle 56"/>
            <p:cNvSpPr>
              <a:spLocks noChangeArrowheads="1"/>
            </p:cNvSpPr>
            <p:nvPr/>
          </p:nvSpPr>
          <p:spPr bwMode="auto">
            <a:xfrm>
              <a:off x="3657626" y="5337484"/>
              <a:ext cx="361950" cy="5191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128" name="Text Box 57"/>
            <p:cNvSpPr txBox="1">
              <a:spLocks noChangeArrowheads="1"/>
            </p:cNvSpPr>
            <p:nvPr/>
          </p:nvSpPr>
          <p:spPr bwMode="auto">
            <a:xfrm>
              <a:off x="1253836" y="4832658"/>
              <a:ext cx="261938" cy="4921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r>
                <a:rPr lang="en-US" altLang="zh-CN" sz="26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i</a:t>
              </a:r>
              <a:endPara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29" name="Line 58"/>
            <p:cNvSpPr>
              <a:spLocks noChangeShapeType="1"/>
            </p:cNvSpPr>
            <p:nvPr/>
          </p:nvSpPr>
          <p:spPr bwMode="auto">
            <a:xfrm>
              <a:off x="1101436" y="4905683"/>
              <a:ext cx="685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59"/>
            <p:cNvSpPr>
              <a:spLocks noChangeShapeType="1"/>
            </p:cNvSpPr>
            <p:nvPr/>
          </p:nvSpPr>
          <p:spPr bwMode="auto">
            <a:xfrm flipV="1">
              <a:off x="636299" y="4689783"/>
              <a:ext cx="57626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43"/>
            <p:cNvSpPr>
              <a:spLocks noChangeArrowheads="1"/>
            </p:cNvSpPr>
            <p:nvPr/>
          </p:nvSpPr>
          <p:spPr bwMode="auto">
            <a:xfrm>
              <a:off x="3240853" y="5375583"/>
              <a:ext cx="371475" cy="331787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31"/>
            <p:cNvSpPr txBox="1">
              <a:spLocks noChangeArrowheads="1"/>
            </p:cNvSpPr>
            <p:nvPr/>
          </p:nvSpPr>
          <p:spPr bwMode="auto">
            <a:xfrm>
              <a:off x="3534128" y="4612244"/>
              <a:ext cx="760143" cy="4924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r>
                <a:rPr lang="en-US" altLang="zh-CN" sz="2600" i="1" dirty="0" err="1">
                  <a:solidFill>
                    <a:srgbClr val="FF02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600" baseline="-25000" dirty="0" err="1">
                  <a:solidFill>
                    <a:srgbClr val="FF02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600" baseline="-25000" dirty="0">
                  <a:solidFill>
                    <a:srgbClr val="FF02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(0+)</a:t>
              </a:r>
            </a:p>
          </p:txBody>
        </p:sp>
        <p:sp>
          <p:nvSpPr>
            <p:cNvPr id="133" name="Line 32"/>
            <p:cNvSpPr>
              <a:spLocks noChangeShapeType="1"/>
            </p:cNvSpPr>
            <p:nvPr/>
          </p:nvSpPr>
          <p:spPr bwMode="auto">
            <a:xfrm rot="5400000">
              <a:off x="3323916" y="4929494"/>
              <a:ext cx="446087" cy="0"/>
            </a:xfrm>
            <a:prstGeom prst="line">
              <a:avLst/>
            </a:prstGeom>
            <a:noFill/>
            <a:ln w="38100">
              <a:solidFill>
                <a:srgbClr val="FF02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" name="Rectangle 64"/>
          <p:cNvSpPr>
            <a:spLocks noChangeArrowheads="1"/>
          </p:cNvSpPr>
          <p:nvPr/>
        </p:nvSpPr>
        <p:spPr bwMode="auto">
          <a:xfrm>
            <a:off x="6695773" y="2697114"/>
            <a:ext cx="123944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buClr>
                <a:schemeClr val="bg1"/>
              </a:buClr>
              <a:buSzPct val="100000"/>
            </a:pPr>
            <a:r>
              <a:rPr lang="en-US" altLang="zh-CN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t=</a:t>
            </a:r>
            <a:r>
              <a:rPr lang="en-US" altLang="zh-CN" sz="2000" dirty="0">
                <a:solidFill>
                  <a:srgbClr val="000099"/>
                </a:solidFill>
                <a:effectLst/>
              </a:rPr>
              <a:t>0+</a:t>
            </a:r>
            <a:r>
              <a:rPr lang="zh-CN" altLang="en-US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电路</a:t>
            </a:r>
            <a:r>
              <a:rPr lang="en-US" altLang="zh-CN" sz="2000" dirty="0">
                <a:solidFill>
                  <a:srgbClr val="000099"/>
                </a:solidFill>
                <a:effectLst/>
                <a:ea typeface="微软雅黑" panose="020B0503020204020204" pitchFamily="34" charset="-122"/>
              </a:rPr>
              <a:t>: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5538112" y="6069711"/>
            <a:ext cx="3081467" cy="467046"/>
            <a:chOff x="1141963" y="5640188"/>
            <a:chExt cx="3081467" cy="609557"/>
          </a:xfrm>
        </p:grpSpPr>
        <p:sp>
          <p:nvSpPr>
            <p:cNvPr id="141" name="矩形 140"/>
            <p:cNvSpPr/>
            <p:nvPr/>
          </p:nvSpPr>
          <p:spPr>
            <a:xfrm>
              <a:off x="1154792" y="5640188"/>
              <a:ext cx="3068638" cy="5833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2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0840136"/>
                </p:ext>
              </p:extLst>
            </p:nvPr>
          </p:nvGraphicFramePr>
          <p:xfrm>
            <a:off x="1141963" y="5657180"/>
            <a:ext cx="3068637" cy="592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928" name="Equation" r:id="rId9" imgW="1295280" imgH="228600" progId="Equation.DSMT4">
                    <p:embed/>
                  </p:oleObj>
                </mc:Choice>
                <mc:Fallback>
                  <p:oleObj name="Equation" r:id="rId9" imgW="1295280" imgH="228600" progId="Equation.DSMT4">
                    <p:embed/>
                    <p:pic>
                      <p:nvPicPr>
                        <p:cNvPr id="107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963" y="5657180"/>
                          <a:ext cx="3068637" cy="592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46309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4" grpId="0" animBg="1"/>
      <p:bldP spid="15" grpId="0"/>
      <p:bldP spid="76" grpId="0" animBg="1"/>
      <p:bldP spid="108" grpId="0" animBg="1"/>
      <p:bldP spid="1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6821"/>
            <a:ext cx="9144000" cy="2258622"/>
          </a:xfrm>
          <a:prstGeom prst="rect">
            <a:avLst/>
          </a:prstGeom>
          <a:solidFill>
            <a:srgbClr val="FFFFF3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11188" y="404813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二、</a:t>
            </a:r>
            <a:r>
              <a:rPr lang="en-US" altLang="zh-CN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响应中“三要素”的确定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870225" y="3194938"/>
            <a:ext cx="67299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bg1"/>
              </a:buClr>
              <a:buSzPct val="100000"/>
            </a:pPr>
            <a:r>
              <a:rPr lang="en-US" altLang="zh-CN" sz="2800" dirty="0">
                <a:ea typeface="微软雅黑" panose="020B0503020204020204" pitchFamily="34" charset="-122"/>
              </a:rPr>
              <a:t>2) </a:t>
            </a:r>
            <a:r>
              <a:rPr lang="zh-CN" altLang="en-US" sz="2800" dirty="0">
                <a:ea typeface="微软雅黑" panose="020B0503020204020204" pitchFamily="34" charset="-122"/>
              </a:rPr>
              <a:t>对于较复杂的一阶电路， </a:t>
            </a:r>
            <a:r>
              <a:rPr lang="en-US" altLang="zh-CN" sz="2800" i="1" dirty="0">
                <a:ea typeface="微软雅黑" panose="020B0503020204020204" pitchFamily="34" charset="-122"/>
              </a:rPr>
              <a:t>R</a:t>
            </a:r>
            <a:r>
              <a:rPr lang="en-US" altLang="zh-CN" sz="2800" baseline="-25000" dirty="0"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ea typeface="微软雅黑" panose="020B0503020204020204" pitchFamily="34" charset="-122"/>
              </a:rPr>
              <a:t>如何计算？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1188" y="1062366"/>
            <a:ext cx="3681412" cy="52322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、 时间常数</a:t>
            </a:r>
            <a:r>
              <a:rPr lang="zh-CN" altLang="en-US" sz="28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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的计算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183310" y="1120664"/>
            <a:ext cx="11163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  <a:buSzPct val="100000"/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一阶电路</a:t>
            </a:r>
          </a:p>
        </p:txBody>
      </p:sp>
      <p:sp>
        <p:nvSpPr>
          <p:cNvPr id="91143" name="AutoShape 7" descr="40%"/>
          <p:cNvSpPr>
            <a:spLocks noChangeArrowheads="1"/>
          </p:cNvSpPr>
          <p:nvPr/>
        </p:nvSpPr>
        <p:spPr bwMode="auto">
          <a:xfrm>
            <a:off x="176575" y="2358635"/>
            <a:ext cx="1504950" cy="609600"/>
          </a:xfrm>
          <a:prstGeom prst="cloudCallout">
            <a:avLst>
              <a:gd name="adj1" fmla="val 12302"/>
              <a:gd name="adj2" fmla="val 36011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  <a:buClr>
                <a:schemeClr val="bg1"/>
              </a:buClr>
              <a:buSzPct val="100000"/>
            </a:pPr>
            <a:r>
              <a:rPr lang="zh-CN" altLang="en-US" sz="2800" dirty="0">
                <a:solidFill>
                  <a:srgbClr val="FF3300"/>
                </a:solidFill>
                <a:effectLst/>
                <a:ea typeface="微软雅黑" panose="020B0503020204020204" pitchFamily="34" charset="-122"/>
              </a:rPr>
              <a:t>    注意：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70225" y="2547943"/>
            <a:ext cx="5641975" cy="519113"/>
            <a:chOff x="1870225" y="2547943"/>
            <a:chExt cx="5641975" cy="519113"/>
          </a:xfrm>
        </p:grpSpPr>
        <p:sp>
          <p:nvSpPr>
            <p:cNvPr id="91138" name="Rectangle 2"/>
            <p:cNvSpPr>
              <a:spLocks noChangeArrowheads="1"/>
            </p:cNvSpPr>
            <p:nvPr/>
          </p:nvSpPr>
          <p:spPr bwMode="auto">
            <a:xfrm>
              <a:off x="1870225" y="2547943"/>
              <a:ext cx="5326062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1) </a:t>
              </a:r>
              <a:r>
                <a:rPr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对于</a:t>
              </a: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RC</a:t>
              </a:r>
              <a:r>
                <a:rPr lang="zh-CN" alt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串联的简单电路 ，</a:t>
              </a:r>
              <a:endPara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91152" name="Rectangle 16"/>
            <p:cNvSpPr>
              <a:spLocks noChangeArrowheads="1"/>
            </p:cNvSpPr>
            <p:nvPr/>
          </p:nvSpPr>
          <p:spPr bwMode="auto">
            <a:xfrm>
              <a:off x="6432700" y="2547943"/>
              <a:ext cx="1079500" cy="51911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kumimoji="1" lang="en-US" altLang="zh-CN" sz="2800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微软雅黑" panose="020B0503020204020204" pitchFamily="34" charset="-122"/>
                </a:rPr>
                <a:t>R</a:t>
              </a:r>
              <a:r>
                <a:rPr kumimoji="1" lang="en-US" altLang="zh-CN" sz="16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微软雅黑" panose="020B0503020204020204" pitchFamily="34" charset="-122"/>
                </a:rPr>
                <a:t>0 </a:t>
              </a:r>
              <a:r>
                <a:rPr kumimoji="1" lang="en-US" altLang="zh-CN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微软雅黑" panose="020B0503020204020204" pitchFamily="34" charset="-122"/>
                </a:rPr>
                <a:t>=</a:t>
              </a:r>
              <a:r>
                <a:rPr kumimoji="1" lang="en-US" altLang="zh-CN" sz="2800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微软雅黑" panose="020B0503020204020204" pitchFamily="34" charset="-122"/>
                </a:rPr>
                <a:t>R</a:t>
              </a:r>
              <a:endPara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Picture 3" descr="U_4262~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16913" y="0"/>
            <a:ext cx="827087" cy="757238"/>
          </a:xfrm>
          <a:prstGeom prst="rect">
            <a:avLst/>
          </a:prstGeom>
          <a:noFill/>
        </p:spPr>
      </p:pic>
      <p:grpSp>
        <p:nvGrpSpPr>
          <p:cNvPr id="5" name="组合 4"/>
          <p:cNvGrpSpPr/>
          <p:nvPr/>
        </p:nvGrpSpPr>
        <p:grpSpPr>
          <a:xfrm>
            <a:off x="6637083" y="922102"/>
            <a:ext cx="1228725" cy="448059"/>
            <a:chOff x="6764846" y="1051177"/>
            <a:chExt cx="1228725" cy="448059"/>
          </a:xfrm>
        </p:grpSpPr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6764846" y="1051177"/>
              <a:ext cx="1228725" cy="4441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b="0" dirty="0">
                <a:effectLst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645120"/>
                </p:ext>
              </p:extLst>
            </p:nvPr>
          </p:nvGraphicFramePr>
          <p:xfrm>
            <a:off x="6876287" y="1067236"/>
            <a:ext cx="1008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24" name="Equation" r:id="rId5" imgW="533160" imgH="228600" progId="Equation.DSMT4">
                    <p:embed/>
                  </p:oleObj>
                </mc:Choice>
                <mc:Fallback>
                  <p:oleObj name="Equation" r:id="rId5" imgW="533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76287" y="1067236"/>
                          <a:ext cx="1008000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左大括号 3"/>
          <p:cNvSpPr/>
          <p:nvPr/>
        </p:nvSpPr>
        <p:spPr>
          <a:xfrm>
            <a:off x="6104350" y="1062366"/>
            <a:ext cx="339313" cy="995584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637083" y="1736966"/>
            <a:ext cx="1228725" cy="444172"/>
            <a:chOff x="6764846" y="1051177"/>
            <a:chExt cx="1228725" cy="444172"/>
          </a:xfrm>
        </p:grpSpPr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6764846" y="1051177"/>
              <a:ext cx="1228725" cy="4441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b="0" dirty="0">
                <a:effectLst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7052839"/>
                </p:ext>
              </p:extLst>
            </p:nvPr>
          </p:nvGraphicFramePr>
          <p:xfrm>
            <a:off x="6818821" y="1063549"/>
            <a:ext cx="117475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25" name="Equation" r:id="rId7" imgW="622080" imgH="228600" progId="Equation.DSMT4">
                    <p:embed/>
                  </p:oleObj>
                </mc:Choice>
                <mc:Fallback>
                  <p:oleObj name="Equation" r:id="rId7" imgW="622080" imgH="22860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18821" y="1063549"/>
                          <a:ext cx="117475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4034567" y="4768655"/>
            <a:ext cx="609600" cy="333375"/>
          </a:xfrm>
          <a:prstGeom prst="notchedRightArrow">
            <a:avLst>
              <a:gd name="adj1" fmla="val 50000"/>
              <a:gd name="adj2" fmla="val 45714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lin ang="0" scaled="1"/>
          </a:gra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7796563" y="4729609"/>
            <a:ext cx="969963" cy="523874"/>
            <a:chOff x="4944" y="1248"/>
            <a:chExt cx="611" cy="330"/>
          </a:xfrm>
        </p:grpSpPr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 flipH="1">
              <a:off x="4944" y="1344"/>
              <a:ext cx="288" cy="192"/>
            </a:xfrm>
            <a:prstGeom prst="notched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FF99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239" y="1248"/>
              <a:ext cx="31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chemeClr val="tx2"/>
                  </a:solidFill>
                  <a:effectLst/>
                  <a:ea typeface="微软雅黑" panose="020B0503020204020204" pitchFamily="34" charset="-122"/>
                </a:rPr>
                <a:t>R</a:t>
              </a:r>
              <a:r>
                <a:rPr lang="en-US" altLang="zh-CN" sz="2800" baseline="-25000" dirty="0">
                  <a:solidFill>
                    <a:schemeClr val="tx2"/>
                  </a:solidFill>
                  <a:effectLst/>
                  <a:ea typeface="微软雅黑" panose="020B0503020204020204" pitchFamily="34" charset="-122"/>
                </a:rPr>
                <a:t>0</a:t>
              </a:r>
            </a:p>
          </p:txBody>
        </p:sp>
      </p:grpSp>
      <p:grpSp>
        <p:nvGrpSpPr>
          <p:cNvPr id="24" name="Group 84"/>
          <p:cNvGrpSpPr>
            <a:grpSpLocks/>
          </p:cNvGrpSpPr>
          <p:nvPr/>
        </p:nvGrpSpPr>
        <p:grpSpPr bwMode="auto">
          <a:xfrm>
            <a:off x="5096225" y="4017788"/>
            <a:ext cx="2736850" cy="1709738"/>
            <a:chOff x="3243" y="663"/>
            <a:chExt cx="1724" cy="1077"/>
          </a:xfrm>
        </p:grpSpPr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3438" y="765"/>
              <a:ext cx="4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1K</a:t>
              </a:r>
              <a:r>
                <a:rPr lang="en-US" altLang="zh-CN" sz="2400" dirty="0">
                  <a:effectLst/>
                  <a:latin typeface="Symbol" pitchFamily="18" charset="2"/>
                  <a:ea typeface="微软雅黑" panose="020B0503020204020204" pitchFamily="34" charset="-122"/>
                </a:rPr>
                <a:t>W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243" y="735"/>
              <a:ext cx="0" cy="9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3819" y="732"/>
              <a:ext cx="110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4921" y="709"/>
              <a:ext cx="0" cy="4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4915" y="1480"/>
              <a:ext cx="6" cy="2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3243" y="1707"/>
              <a:ext cx="167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4190" y="732"/>
              <a:ext cx="0" cy="3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V="1">
              <a:off x="3243" y="732"/>
              <a:ext cx="28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606" y="1071"/>
              <a:ext cx="54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2K</a:t>
              </a:r>
              <a:r>
                <a:rPr lang="en-US" altLang="zh-CN" sz="2400" dirty="0">
                  <a:effectLst/>
                  <a:latin typeface="Symbol" pitchFamily="18" charset="2"/>
                  <a:ea typeface="微软雅黑" panose="020B0503020204020204" pitchFamily="34" charset="-122"/>
                </a:rPr>
                <a:t>W</a:t>
              </a:r>
              <a:endParaRPr lang="en-US" altLang="zh-CN" sz="2400" i="1" dirty="0">
                <a:effectLst/>
                <a:latin typeface="Symbol" pitchFamily="18" charset="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4131" y="1071"/>
              <a:ext cx="120" cy="277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4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4196" y="1359"/>
              <a:ext cx="0" cy="3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 rot="5400000">
              <a:off x="3609" y="586"/>
              <a:ext cx="121" cy="27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4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4910" y="1117"/>
              <a:ext cx="57" cy="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4876" y="1423"/>
              <a:ext cx="57" cy="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 flipV="1">
              <a:off x="4155" y="684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 flipV="1">
              <a:off x="4155" y="1663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35157"/>
              </p:ext>
            </p:extLst>
          </p:nvPr>
        </p:nvGraphicFramePr>
        <p:xfrm>
          <a:off x="4050248" y="5991511"/>
          <a:ext cx="24479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26" name="公式" r:id="rId9" imgW="1269720" imgH="393480" progId="Equation.3">
                  <p:embed/>
                </p:oleObj>
              </mc:Choice>
              <mc:Fallback>
                <p:oleObj name="公式" r:id="rId9" imgW="1269720" imgH="393480" progId="Equation.3">
                  <p:embed/>
                  <p:pic>
                    <p:nvPicPr>
                      <p:cNvPr id="92245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248" y="5991511"/>
                        <a:ext cx="2447925" cy="757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315036"/>
              </p:ext>
            </p:extLst>
          </p:nvPr>
        </p:nvGraphicFramePr>
        <p:xfrm>
          <a:off x="6760370" y="6136803"/>
          <a:ext cx="2159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027" name="公式" r:id="rId11" imgW="952200" imgH="228600" progId="Equation.3">
                  <p:embed/>
                </p:oleObj>
              </mc:Choice>
              <mc:Fallback>
                <p:oleObj name="公式" r:id="rId11" imgW="952200" imgH="228600" progId="Equation.3">
                  <p:embed/>
                  <p:pic>
                    <p:nvPicPr>
                      <p:cNvPr id="9224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370" y="6136803"/>
                        <a:ext cx="2159000" cy="517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0" y="3922288"/>
            <a:ext cx="4140200" cy="1800225"/>
            <a:chOff x="0" y="3922288"/>
            <a:chExt cx="4140200" cy="1800225"/>
          </a:xfrm>
        </p:grpSpPr>
        <p:grpSp>
          <p:nvGrpSpPr>
            <p:cNvPr id="43" name="Group 49"/>
            <p:cNvGrpSpPr>
              <a:grpSpLocks/>
            </p:cNvGrpSpPr>
            <p:nvPr/>
          </p:nvGrpSpPr>
          <p:grpSpPr bwMode="auto">
            <a:xfrm>
              <a:off x="0" y="3922288"/>
              <a:ext cx="3748088" cy="1800225"/>
              <a:chOff x="1474" y="1207"/>
              <a:chExt cx="2361" cy="1134"/>
            </a:xfrm>
          </p:grpSpPr>
          <p:sp>
            <p:nvSpPr>
              <p:cNvPr id="44" name="Text Box 50"/>
              <p:cNvSpPr txBox="1">
                <a:spLocks noChangeArrowheads="1"/>
              </p:cNvSpPr>
              <p:nvPr/>
            </p:nvSpPr>
            <p:spPr bwMode="auto">
              <a:xfrm>
                <a:off x="3719" y="1479"/>
                <a:ext cx="1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endPara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51"/>
              <p:cNvSpPr>
                <a:spLocks noChangeArrowheads="1"/>
              </p:cNvSpPr>
              <p:nvPr/>
            </p:nvSpPr>
            <p:spPr bwMode="auto">
              <a:xfrm>
                <a:off x="1731" y="1685"/>
                <a:ext cx="234" cy="209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52"/>
              <p:cNvSpPr>
                <a:spLocks noChangeShapeType="1"/>
              </p:cNvSpPr>
              <p:nvPr/>
            </p:nvSpPr>
            <p:spPr bwMode="auto">
              <a:xfrm flipH="1">
                <a:off x="1837" y="1268"/>
                <a:ext cx="12" cy="102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1610" y="1389"/>
                <a:ext cx="230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2075" rIns="92075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dirty="0">
                    <a:solidFill>
                      <a:srgbClr val="FF3300"/>
                    </a:solidFill>
                    <a:effectLst/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1646" y="1751"/>
                <a:ext cx="236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92075" rIns="92075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dirty="0">
                    <a:solidFill>
                      <a:srgbClr val="FF3300"/>
                    </a:solidFill>
                    <a:effectLst/>
                    <a:ea typeface="微软雅黑" panose="020B0503020204020204" pitchFamily="34" charset="-122"/>
                  </a:rPr>
                  <a:t>_</a:t>
                </a: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V="1">
                <a:off x="2472" y="1273"/>
                <a:ext cx="112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0" name="Group 56"/>
              <p:cNvGrpSpPr>
                <a:grpSpLocks/>
              </p:cNvGrpSpPr>
              <p:nvPr/>
            </p:nvGrpSpPr>
            <p:grpSpPr bwMode="auto">
              <a:xfrm>
                <a:off x="3481" y="1707"/>
                <a:ext cx="245" cy="94"/>
                <a:chOff x="2613" y="2633"/>
                <a:chExt cx="245" cy="94"/>
              </a:xfrm>
            </p:grpSpPr>
            <p:sp>
              <p:nvSpPr>
                <p:cNvPr id="74" name="Line 57"/>
                <p:cNvSpPr>
                  <a:spLocks noChangeShapeType="1"/>
                </p:cNvSpPr>
                <p:nvPr/>
              </p:nvSpPr>
              <p:spPr bwMode="auto">
                <a:xfrm>
                  <a:off x="2613" y="2633"/>
                  <a:ext cx="245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58"/>
                <p:cNvSpPr>
                  <a:spLocks noChangeShapeType="1"/>
                </p:cNvSpPr>
                <p:nvPr/>
              </p:nvSpPr>
              <p:spPr bwMode="auto">
                <a:xfrm>
                  <a:off x="2613" y="2727"/>
                  <a:ext cx="245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" name="Line 59"/>
              <p:cNvSpPr>
                <a:spLocks noChangeShapeType="1"/>
              </p:cNvSpPr>
              <p:nvPr/>
            </p:nvSpPr>
            <p:spPr bwMode="auto">
              <a:xfrm>
                <a:off x="1837" y="2296"/>
                <a:ext cx="175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60"/>
              <p:cNvSpPr>
                <a:spLocks noChangeShapeType="1"/>
              </p:cNvSpPr>
              <p:nvPr/>
            </p:nvSpPr>
            <p:spPr bwMode="auto">
              <a:xfrm>
                <a:off x="3016" y="1872"/>
                <a:ext cx="0" cy="42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 Box 64"/>
              <p:cNvSpPr txBox="1">
                <a:spLocks noChangeArrowheads="1"/>
              </p:cNvSpPr>
              <p:nvPr/>
            </p:nvSpPr>
            <p:spPr bwMode="auto">
              <a:xfrm>
                <a:off x="3243" y="1616"/>
                <a:ext cx="23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i="1" dirty="0">
                    <a:effectLst/>
                    <a:ea typeface="微软雅黑" panose="020B0503020204020204" pitchFamily="34" charset="-122"/>
                  </a:rPr>
                  <a:t>C</a:t>
                </a:r>
                <a:endParaRPr lang="en-US" altLang="zh-CN" sz="2800" dirty="0"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>
                <a:off x="3606" y="1797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Text Box 66"/>
              <p:cNvSpPr txBox="1">
                <a:spLocks noChangeArrowheads="1"/>
              </p:cNvSpPr>
              <p:nvPr/>
            </p:nvSpPr>
            <p:spPr bwMode="auto">
              <a:xfrm>
                <a:off x="1474" y="1615"/>
                <a:ext cx="26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dirty="0">
                    <a:solidFill>
                      <a:srgbClr val="FF0000"/>
                    </a:solidFill>
                    <a:effectLst/>
                    <a:ea typeface="微软雅黑" panose="020B0503020204020204" pitchFamily="34" charset="-122"/>
                  </a:rPr>
                  <a:t>U</a:t>
                </a:r>
              </a:p>
            </p:txBody>
          </p:sp>
          <p:sp>
            <p:nvSpPr>
              <p:cNvPr id="59" name="Text Box 67"/>
              <p:cNvSpPr txBox="1">
                <a:spLocks noChangeArrowheads="1"/>
              </p:cNvSpPr>
              <p:nvPr/>
            </p:nvSpPr>
            <p:spPr bwMode="auto">
              <a:xfrm>
                <a:off x="2200" y="1261"/>
                <a:ext cx="31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i="1" dirty="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R</a:t>
                </a:r>
                <a:r>
                  <a:rPr lang="en-US" altLang="zh-CN" i="1" dirty="0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1</a:t>
                </a:r>
                <a:endParaRPr lang="en-US" altLang="zh-CN" i="1" dirty="0">
                  <a:solidFill>
                    <a:schemeClr val="tx2"/>
                  </a:solidFill>
                  <a:effectLst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  <p:sp>
            <p:nvSpPr>
              <p:cNvPr id="61" name="Line 69"/>
              <p:cNvSpPr>
                <a:spLocks noChangeShapeType="1"/>
              </p:cNvSpPr>
              <p:nvPr/>
            </p:nvSpPr>
            <p:spPr bwMode="auto">
              <a:xfrm>
                <a:off x="3016" y="1253"/>
                <a:ext cx="0" cy="36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Rectangle 70"/>
              <p:cNvSpPr>
                <a:spLocks noChangeArrowheads="1"/>
              </p:cNvSpPr>
              <p:nvPr/>
            </p:nvSpPr>
            <p:spPr bwMode="auto">
              <a:xfrm rot="5400000">
                <a:off x="2274" y="1133"/>
                <a:ext cx="104" cy="252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>
                  <a:buClr>
                    <a:schemeClr val="bg1"/>
                  </a:buClr>
                  <a:buSzPct val="100000"/>
                </a:pPr>
                <a:endParaRPr lang="zh-CN" altLang="en-US" sz="2800" dirty="0">
                  <a:solidFill>
                    <a:schemeClr val="bg1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Line 71"/>
              <p:cNvSpPr>
                <a:spLocks noChangeShapeType="1"/>
              </p:cNvSpPr>
              <p:nvPr/>
            </p:nvSpPr>
            <p:spPr bwMode="auto">
              <a:xfrm rot="21540000">
                <a:off x="3598" y="1275"/>
                <a:ext cx="0" cy="43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Rectangle 72"/>
              <p:cNvSpPr>
                <a:spLocks noChangeArrowheads="1"/>
              </p:cNvSpPr>
              <p:nvPr/>
            </p:nvSpPr>
            <p:spPr bwMode="auto">
              <a:xfrm>
                <a:off x="2947" y="1615"/>
                <a:ext cx="111" cy="252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SzPct val="100000"/>
                </a:pPr>
                <a:endParaRPr lang="zh-CN" altLang="en-US" sz="2800" dirty="0">
                  <a:solidFill>
                    <a:schemeClr val="bg1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Text Box 73"/>
              <p:cNvSpPr txBox="1">
                <a:spLocks noChangeArrowheads="1"/>
              </p:cNvSpPr>
              <p:nvPr/>
            </p:nvSpPr>
            <p:spPr bwMode="auto">
              <a:xfrm>
                <a:off x="2653" y="1389"/>
                <a:ext cx="30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r>
                  <a:rPr lang="en-US" altLang="zh-CN" sz="2800" i="1" dirty="0">
                    <a:solidFill>
                      <a:srgbClr val="000018"/>
                    </a:solidFill>
                    <a:effectLst/>
                    <a:ea typeface="微软雅黑" panose="020B0503020204020204" pitchFamily="34" charset="-122"/>
                  </a:rPr>
                  <a:t>R</a:t>
                </a:r>
                <a:r>
                  <a:rPr lang="en-US" altLang="zh-CN" sz="1600" i="1" dirty="0">
                    <a:solidFill>
                      <a:srgbClr val="000018"/>
                    </a:solidFill>
                    <a:effectLst/>
                    <a:ea typeface="微软雅黑" panose="020B0503020204020204" pitchFamily="34" charset="-122"/>
                  </a:rPr>
                  <a:t>2</a:t>
                </a:r>
                <a:endParaRPr lang="en-US" altLang="zh-CN" sz="1600" i="1" dirty="0">
                  <a:solidFill>
                    <a:schemeClr val="tx2"/>
                  </a:solidFill>
                  <a:effectLst/>
                  <a:ea typeface="微软雅黑" panose="020B0503020204020204" pitchFamily="34" charset="-122"/>
                  <a:sym typeface="Symbol" pitchFamily="18" charset="2"/>
                </a:endParaRPr>
              </a:p>
            </p:txBody>
          </p:sp>
          <p:sp>
            <p:nvSpPr>
              <p:cNvPr id="66" name="Rectangle 74"/>
              <p:cNvSpPr>
                <a:spLocks noChangeArrowheads="1"/>
              </p:cNvSpPr>
              <p:nvPr/>
            </p:nvSpPr>
            <p:spPr bwMode="auto">
              <a:xfrm>
                <a:off x="3570" y="1403"/>
                <a:ext cx="117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2075" rIns="92075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endPara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Rectangle 75"/>
              <p:cNvSpPr>
                <a:spLocks noChangeArrowheads="1"/>
              </p:cNvSpPr>
              <p:nvPr/>
            </p:nvSpPr>
            <p:spPr bwMode="auto">
              <a:xfrm>
                <a:off x="3597" y="1707"/>
                <a:ext cx="117" cy="33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lIns="92075" rIns="92075">
                <a:spAutoFit/>
              </a:bodyPr>
              <a:lstStyle/>
              <a:p>
                <a:pPr>
                  <a:buClr>
                    <a:schemeClr val="bg1"/>
                  </a:buClr>
                  <a:buSzPct val="100000"/>
                </a:pPr>
                <a:endPara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Oval 76"/>
              <p:cNvSpPr>
                <a:spLocks noChangeArrowheads="1"/>
              </p:cNvSpPr>
              <p:nvPr/>
            </p:nvSpPr>
            <p:spPr bwMode="auto">
              <a:xfrm flipV="1">
                <a:off x="2973" y="1222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Oval 77"/>
              <p:cNvSpPr>
                <a:spLocks noChangeArrowheads="1"/>
              </p:cNvSpPr>
              <p:nvPr/>
            </p:nvSpPr>
            <p:spPr bwMode="auto">
              <a:xfrm flipV="1">
                <a:off x="2971" y="2264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81"/>
              <p:cNvSpPr>
                <a:spLocks noChangeShapeType="1"/>
              </p:cNvSpPr>
              <p:nvPr/>
            </p:nvSpPr>
            <p:spPr bwMode="auto">
              <a:xfrm flipV="1">
                <a:off x="1837" y="1253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" name="Text Box 87"/>
            <p:cNvSpPr txBox="1">
              <a:spLocks noChangeArrowheads="1"/>
            </p:cNvSpPr>
            <p:nvPr/>
          </p:nvSpPr>
          <p:spPr bwMode="auto">
            <a:xfrm>
              <a:off x="3419475" y="4138188"/>
              <a:ext cx="720725" cy="45720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</p:grpSp>
      <p:grpSp>
        <p:nvGrpSpPr>
          <p:cNvPr id="79" name="Group 43"/>
          <p:cNvGrpSpPr>
            <a:grpSpLocks/>
          </p:cNvGrpSpPr>
          <p:nvPr/>
        </p:nvGrpSpPr>
        <p:grpSpPr bwMode="auto">
          <a:xfrm>
            <a:off x="300921" y="5957465"/>
            <a:ext cx="3273425" cy="800100"/>
            <a:chOff x="2752" y="2911"/>
            <a:chExt cx="2062" cy="504"/>
          </a:xfrm>
        </p:grpSpPr>
        <p:sp>
          <p:nvSpPr>
            <p:cNvPr id="80" name="Rectangle 44"/>
            <p:cNvSpPr>
              <a:spLocks noChangeArrowheads="1"/>
            </p:cNvSpPr>
            <p:nvPr/>
          </p:nvSpPr>
          <p:spPr bwMode="auto">
            <a:xfrm>
              <a:off x="2752" y="2911"/>
              <a:ext cx="2023" cy="4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400" b="0" dirty="0">
                <a:ea typeface="微软雅黑" panose="020B0503020204020204" pitchFamily="34" charset="-122"/>
              </a:endParaRPr>
            </a:p>
          </p:txBody>
        </p:sp>
        <p:sp>
          <p:nvSpPr>
            <p:cNvPr id="81" name="Text Box 45"/>
            <p:cNvSpPr txBox="1">
              <a:spLocks noChangeArrowheads="1"/>
            </p:cNvSpPr>
            <p:nvPr/>
          </p:nvSpPr>
          <p:spPr bwMode="auto">
            <a:xfrm>
              <a:off x="2752" y="2930"/>
              <a:ext cx="2062" cy="485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Clr>
                  <a:schemeClr val="bg1"/>
                </a:buClr>
                <a:buSzPct val="100000"/>
              </a:pPr>
              <a:r>
                <a:rPr lang="en-US" altLang="zh-CN" sz="2000" i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en-US" altLang="zh-CN" sz="2000" baseline="-25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000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等于从储能元件两端看进去的戴维宁等效电阻。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3756913"/>
            <a:ext cx="2808288" cy="2091587"/>
            <a:chOff x="0" y="3756913"/>
            <a:chExt cx="2808288" cy="2091587"/>
          </a:xfrm>
        </p:grpSpPr>
        <p:sp>
          <p:nvSpPr>
            <p:cNvPr id="6" name="矩形 5"/>
            <p:cNvSpPr/>
            <p:nvPr/>
          </p:nvSpPr>
          <p:spPr>
            <a:xfrm>
              <a:off x="0" y="3756913"/>
              <a:ext cx="2808288" cy="209158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19050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24731" y="4396407"/>
              <a:ext cx="898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有源二端网络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/>
      <p:bldP spid="91140" grpId="0" animBg="1"/>
      <p:bldP spid="91141" grpId="0" animBg="1"/>
      <p:bldP spid="91143" grpId="0" animBg="1"/>
      <p:bldP spid="4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76575" y="2703513"/>
            <a:ext cx="4798013" cy="21333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88397" y="218124"/>
            <a:ext cx="8342829" cy="1421928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9A"/>
                </a:solidFill>
              </a:rPr>
              <a:t> 例</a:t>
            </a:r>
            <a:r>
              <a:rPr kumimoji="1" lang="en-US" altLang="zh-CN" sz="2400" dirty="0">
                <a:solidFill>
                  <a:srgbClr val="00009A"/>
                </a:solidFill>
              </a:rPr>
              <a:t>1</a:t>
            </a:r>
            <a:r>
              <a:rPr kumimoji="1" lang="zh-CN" altLang="en-US" sz="2400" dirty="0">
                <a:solidFill>
                  <a:srgbClr val="00009A"/>
                </a:solidFill>
              </a:rPr>
              <a:t>： </a:t>
            </a:r>
            <a:r>
              <a:rPr kumimoji="1" lang="zh-CN" altLang="en-US" sz="2400" dirty="0"/>
              <a:t>已知 </a:t>
            </a:r>
            <a:r>
              <a:rPr kumimoji="1" lang="en-US" altLang="zh-CN" sz="2400" b="1" i="1" dirty="0">
                <a:highlight>
                  <a:srgbClr val="FFFF00"/>
                </a:highlight>
              </a:rPr>
              <a:t>U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= 6V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，</a:t>
            </a:r>
            <a:r>
              <a:rPr kumimoji="1" lang="en-US" altLang="zh-CN" sz="2400" b="1" i="1" dirty="0">
                <a:highlight>
                  <a:srgbClr val="FFFF00"/>
                </a:highlight>
              </a:rPr>
              <a:t>R</a:t>
            </a:r>
            <a:r>
              <a:rPr kumimoji="1" lang="en-US" altLang="zh-CN" sz="2400" b="1" baseline="-25000" dirty="0">
                <a:highlight>
                  <a:srgbClr val="FFFF00"/>
                </a:highlight>
              </a:rPr>
              <a:t>1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 = 1 k</a:t>
            </a:r>
            <a:r>
              <a:rPr kumimoji="1" lang="en-US" altLang="zh-CN" sz="2400" b="1" dirty="0">
                <a:highlight>
                  <a:srgbClr val="FFFF00"/>
                </a:highlight>
                <a:sym typeface="Symbol" pitchFamily="18" charset="2"/>
              </a:rPr>
              <a:t>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 </a:t>
            </a:r>
            <a:r>
              <a:rPr kumimoji="1" lang="zh-CN" altLang="en-US" sz="2400" b="1" dirty="0">
                <a:highlight>
                  <a:srgbClr val="FFFF00"/>
                </a:highlight>
              </a:rPr>
              <a:t>，</a:t>
            </a:r>
            <a:r>
              <a:rPr kumimoji="1" lang="en-US" altLang="zh-CN" sz="2400" b="1" i="1" dirty="0">
                <a:highlight>
                  <a:srgbClr val="FFFF00"/>
                </a:highlight>
              </a:rPr>
              <a:t>R</a:t>
            </a:r>
            <a:r>
              <a:rPr kumimoji="1" lang="en-US" altLang="zh-CN" sz="2400" b="1" baseline="-25000" dirty="0">
                <a:highlight>
                  <a:srgbClr val="FFFF00"/>
                </a:highlight>
              </a:rPr>
              <a:t>2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 = 2k</a:t>
            </a:r>
            <a:r>
              <a:rPr kumimoji="1" lang="en-US" altLang="zh-CN" sz="2400" b="1" dirty="0">
                <a:highlight>
                  <a:srgbClr val="FFFF00"/>
                </a:highlight>
                <a:sym typeface="Symbol" pitchFamily="18" charset="2"/>
              </a:rPr>
              <a:t></a:t>
            </a:r>
            <a:r>
              <a:rPr kumimoji="1" lang="zh-CN" altLang="en-US" sz="2400" b="1" dirty="0">
                <a:highlight>
                  <a:srgbClr val="FFFF00"/>
                </a:highlight>
                <a:sym typeface="Symbol" pitchFamily="18" charset="2"/>
              </a:rPr>
              <a:t>，</a:t>
            </a:r>
            <a:r>
              <a:rPr kumimoji="1" lang="en-US" altLang="zh-CN" sz="2400" b="1" i="1" dirty="0">
                <a:highlight>
                  <a:srgbClr val="FFFF00"/>
                </a:highlight>
                <a:sym typeface="Symbol" pitchFamily="18" charset="2"/>
              </a:rPr>
              <a:t>C </a:t>
            </a:r>
            <a:r>
              <a:rPr kumimoji="1" lang="en-US" altLang="zh-CN" sz="2400" b="1" dirty="0">
                <a:highlight>
                  <a:srgbClr val="FFFF00"/>
                </a:highlight>
                <a:sym typeface="Symbol" pitchFamily="18" charset="2"/>
              </a:rPr>
              <a:t>=</a:t>
            </a:r>
            <a:r>
              <a:rPr kumimoji="1" lang="en-US" altLang="zh-CN" sz="2400" b="1" dirty="0">
                <a:highlight>
                  <a:srgbClr val="FFFF00"/>
                </a:highlight>
              </a:rPr>
              <a:t> 3 </a:t>
            </a:r>
            <a:r>
              <a:rPr kumimoji="1" lang="en-US" altLang="zh-CN" sz="2400" b="1" dirty="0">
                <a:highlight>
                  <a:srgbClr val="FFFF00"/>
                </a:highlight>
                <a:sym typeface="Symbol" pitchFamily="18" charset="2"/>
              </a:rPr>
              <a:t>F</a:t>
            </a:r>
            <a:r>
              <a:rPr kumimoji="1" lang="zh-CN" altLang="en-US" sz="2400" b="1" dirty="0">
                <a:sym typeface="Symbol" pitchFamily="18" charset="2"/>
              </a:rPr>
              <a:t>，</a:t>
            </a:r>
            <a:r>
              <a:rPr kumimoji="1" lang="en-US" altLang="zh-CN" sz="2400" i="1" dirty="0"/>
              <a:t>t </a:t>
            </a:r>
            <a:r>
              <a:rPr kumimoji="1" lang="en-US" altLang="zh-CN" sz="2400" dirty="0"/>
              <a:t>&lt; 0 </a:t>
            </a:r>
            <a:r>
              <a:rPr kumimoji="1" lang="zh-CN" altLang="en-US" sz="2400" dirty="0"/>
              <a:t>时电路已处于稳态。用三要素法求</a:t>
            </a:r>
            <a:r>
              <a:rPr kumimoji="1" lang="zh-CN" altLang="en-US" sz="2400" dirty="0">
                <a:solidFill>
                  <a:srgbClr val="00009A"/>
                </a:solidFill>
              </a:rPr>
              <a:t> </a:t>
            </a:r>
            <a:r>
              <a:rPr kumimoji="1" lang="en-US" altLang="zh-CN" sz="2400" i="1" dirty="0">
                <a:solidFill>
                  <a:srgbClr val="00009A"/>
                </a:solidFill>
              </a:rPr>
              <a:t>t </a:t>
            </a:r>
            <a:r>
              <a:rPr kumimoji="1" lang="en-US" altLang="zh-CN" sz="2400" dirty="0">
                <a:solidFill>
                  <a:srgbClr val="00009A"/>
                </a:solidFill>
              </a:rPr>
              <a:t>≥</a:t>
            </a:r>
            <a:r>
              <a:rPr kumimoji="1" lang="en-US" altLang="zh-CN" sz="2400" dirty="0">
                <a:solidFill>
                  <a:srgbClr val="00009A"/>
                </a:solidFill>
                <a:sym typeface="Symbol" pitchFamily="18" charset="2"/>
              </a:rPr>
              <a:t> 0 </a:t>
            </a:r>
            <a:r>
              <a:rPr kumimoji="1" lang="zh-CN" altLang="en-US" sz="2400" dirty="0">
                <a:sym typeface="Symbol" pitchFamily="18" charset="2"/>
              </a:rPr>
              <a:t>时的</a:t>
            </a:r>
            <a:r>
              <a:rPr kumimoji="1" lang="zh-CN" altLang="en-US" sz="2400" dirty="0">
                <a:solidFill>
                  <a:srgbClr val="00009A"/>
                </a:solidFill>
                <a:sym typeface="Symbol" pitchFamily="18" charset="2"/>
              </a:rPr>
              <a:t> </a:t>
            </a:r>
            <a:r>
              <a:rPr kumimoji="1" lang="en-US" altLang="zh-CN" sz="2400" i="1" dirty="0" err="1">
                <a:solidFill>
                  <a:srgbClr val="CC0000"/>
                </a:solidFill>
              </a:rPr>
              <a:t>u</a:t>
            </a:r>
            <a:r>
              <a:rPr kumimoji="1" lang="en-US" altLang="zh-CN" sz="2400" i="1" baseline="-25000" dirty="0" err="1">
                <a:solidFill>
                  <a:srgbClr val="CC0000"/>
                </a:solidFill>
              </a:rPr>
              <a:t>C</a:t>
            </a:r>
            <a:r>
              <a:rPr kumimoji="1" lang="en-US" altLang="zh-CN" sz="2400" dirty="0">
                <a:solidFill>
                  <a:srgbClr val="CC0000"/>
                </a:solidFill>
                <a:sym typeface="Symbol" pitchFamily="18" charset="2"/>
              </a:rPr>
              <a:t>(</a:t>
            </a:r>
            <a:r>
              <a:rPr kumimoji="1" lang="en-US" altLang="zh-CN" sz="2400" i="1" dirty="0">
                <a:solidFill>
                  <a:srgbClr val="CC0000"/>
                </a:solidFill>
                <a:sym typeface="Symbol" pitchFamily="18" charset="2"/>
              </a:rPr>
              <a:t>t</a:t>
            </a:r>
            <a:r>
              <a:rPr kumimoji="1" lang="en-US" altLang="zh-CN" sz="2400" dirty="0">
                <a:solidFill>
                  <a:srgbClr val="CC0000"/>
                </a:solidFill>
                <a:sym typeface="Symbol" pitchFamily="18" charset="2"/>
              </a:rPr>
              <a:t>)</a:t>
            </a:r>
            <a:r>
              <a:rPr kumimoji="1" lang="zh-CN" altLang="en-US" sz="2400" dirty="0">
                <a:solidFill>
                  <a:srgbClr val="CC0000"/>
                </a:solidFill>
                <a:sym typeface="Symbol" pitchFamily="18" charset="2"/>
              </a:rPr>
              <a:t>， </a:t>
            </a:r>
            <a:r>
              <a:rPr kumimoji="1" lang="en-US" altLang="zh-CN" sz="2400" i="1" dirty="0" err="1">
                <a:solidFill>
                  <a:srgbClr val="CC0000"/>
                </a:solidFill>
              </a:rPr>
              <a:t>i</a:t>
            </a:r>
            <a:r>
              <a:rPr kumimoji="1" lang="en-US" altLang="zh-CN" sz="2400" i="1" baseline="-25000" dirty="0">
                <a:solidFill>
                  <a:srgbClr val="CC0000"/>
                </a:solidFill>
              </a:rPr>
              <a:t> C </a:t>
            </a:r>
            <a:r>
              <a:rPr kumimoji="1" lang="en-US" altLang="zh-CN" sz="2400" dirty="0">
                <a:solidFill>
                  <a:srgbClr val="CC0000"/>
                </a:solidFill>
                <a:sym typeface="Symbol" pitchFamily="18" charset="2"/>
              </a:rPr>
              <a:t>(</a:t>
            </a:r>
            <a:r>
              <a:rPr kumimoji="1" lang="en-US" altLang="zh-CN" sz="2400" i="1" dirty="0">
                <a:solidFill>
                  <a:srgbClr val="CC0000"/>
                </a:solidFill>
                <a:sym typeface="Symbol" pitchFamily="18" charset="2"/>
              </a:rPr>
              <a:t>t</a:t>
            </a:r>
            <a:r>
              <a:rPr kumimoji="1" lang="en-US" altLang="zh-CN" sz="2400" dirty="0">
                <a:solidFill>
                  <a:srgbClr val="CC0000"/>
                </a:solidFill>
                <a:sym typeface="Symbol" pitchFamily="18" charset="2"/>
              </a:rPr>
              <a:t>)</a:t>
            </a:r>
            <a:r>
              <a:rPr kumimoji="1" lang="zh-CN" altLang="en-US" sz="2400" dirty="0">
                <a:sym typeface="Symbol" pitchFamily="18" charset="2"/>
              </a:rPr>
              <a:t>并</a:t>
            </a:r>
            <a:r>
              <a:rPr kumimoji="1" lang="zh-CN" altLang="en-US" sz="2400" dirty="0"/>
              <a:t>画出</a:t>
            </a:r>
            <a:r>
              <a:rPr kumimoji="1" lang="en-US" altLang="zh-CN" sz="2400" i="1" dirty="0" err="1">
                <a:solidFill>
                  <a:srgbClr val="CC0000"/>
                </a:solidFill>
              </a:rPr>
              <a:t>u</a:t>
            </a:r>
            <a:r>
              <a:rPr kumimoji="1" lang="en-US" altLang="zh-CN" sz="2400" i="1" baseline="-25000" dirty="0" err="1">
                <a:solidFill>
                  <a:srgbClr val="CC0000"/>
                </a:solidFill>
              </a:rPr>
              <a:t>C</a:t>
            </a:r>
            <a:r>
              <a:rPr kumimoji="1" lang="en-US" altLang="zh-CN" sz="2400" dirty="0">
                <a:solidFill>
                  <a:srgbClr val="CC0000"/>
                </a:solidFill>
                <a:sym typeface="Symbol" pitchFamily="18" charset="2"/>
              </a:rPr>
              <a:t>(</a:t>
            </a:r>
            <a:r>
              <a:rPr kumimoji="1" lang="en-US" altLang="zh-CN" sz="2400" i="1" dirty="0">
                <a:solidFill>
                  <a:srgbClr val="CC0000"/>
                </a:solidFill>
                <a:sym typeface="Symbol" pitchFamily="18" charset="2"/>
              </a:rPr>
              <a:t>t</a:t>
            </a:r>
            <a:r>
              <a:rPr kumimoji="1" lang="en-US" altLang="zh-CN" sz="2400" dirty="0">
                <a:solidFill>
                  <a:srgbClr val="CC0000"/>
                </a:solidFill>
                <a:sym typeface="Symbol" pitchFamily="18" charset="2"/>
              </a:rPr>
              <a:t>)</a:t>
            </a:r>
            <a:r>
              <a:rPr kumimoji="1" lang="zh-CN" altLang="en-US" sz="2400" dirty="0">
                <a:solidFill>
                  <a:srgbClr val="CC0000"/>
                </a:solidFill>
                <a:sym typeface="Symbol" pitchFamily="18" charset="2"/>
              </a:rPr>
              <a:t>的</a:t>
            </a:r>
            <a:r>
              <a:rPr kumimoji="1" lang="zh-CN" altLang="en-US" sz="2400" dirty="0"/>
              <a:t>变化曲线</a:t>
            </a:r>
            <a:r>
              <a:rPr kumimoji="1" lang="zh-CN" altLang="en-US" sz="2400" i="1" dirty="0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67288" y="1773238"/>
            <a:ext cx="4114800" cy="2303462"/>
            <a:chOff x="1474" y="890"/>
            <a:chExt cx="2592" cy="1451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3719" y="1479"/>
              <a:ext cx="3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3600" i="1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u</a:t>
              </a:r>
              <a:r>
                <a:rPr lang="en-US" altLang="zh-CN" sz="2800" baseline="-25000" dirty="0" err="1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C</a:t>
              </a:r>
              <a:endParaRPr lang="en-US" altLang="zh-CN" sz="2800" dirty="0">
                <a:solidFill>
                  <a:srgbClr val="FF3300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190" name="Oval 6"/>
            <p:cNvSpPr>
              <a:spLocks noChangeArrowheads="1"/>
            </p:cNvSpPr>
            <p:nvPr/>
          </p:nvSpPr>
          <p:spPr bwMode="auto">
            <a:xfrm>
              <a:off x="1731" y="1685"/>
              <a:ext cx="234" cy="209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1" name="Line 7"/>
            <p:cNvSpPr>
              <a:spLocks noChangeShapeType="1"/>
            </p:cNvSpPr>
            <p:nvPr/>
          </p:nvSpPr>
          <p:spPr bwMode="auto">
            <a:xfrm flipH="1">
              <a:off x="1837" y="1268"/>
              <a:ext cx="12" cy="102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1610" y="1389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1646" y="1751"/>
              <a:ext cx="23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 flipV="1">
              <a:off x="2472" y="1273"/>
              <a:ext cx="112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481" y="1707"/>
              <a:ext cx="245" cy="94"/>
              <a:chOff x="2613" y="2633"/>
              <a:chExt cx="245" cy="94"/>
            </a:xfrm>
          </p:grpSpPr>
          <p:sp>
            <p:nvSpPr>
              <p:cNvPr id="93196" name="Line 12"/>
              <p:cNvSpPr>
                <a:spLocks noChangeShapeType="1"/>
              </p:cNvSpPr>
              <p:nvPr/>
            </p:nvSpPr>
            <p:spPr bwMode="auto">
              <a:xfrm>
                <a:off x="2613" y="2633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7" name="Line 13"/>
              <p:cNvSpPr>
                <a:spLocks noChangeShapeType="1"/>
              </p:cNvSpPr>
              <p:nvPr/>
            </p:nvSpPr>
            <p:spPr bwMode="auto">
              <a:xfrm>
                <a:off x="2613" y="2727"/>
                <a:ext cx="24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1837" y="2296"/>
              <a:ext cx="175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>
              <a:off x="3016" y="1979"/>
              <a:ext cx="0" cy="31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0" name="Freeform 16"/>
            <p:cNvSpPr>
              <a:spLocks/>
            </p:cNvSpPr>
            <p:nvPr/>
          </p:nvSpPr>
          <p:spPr bwMode="auto">
            <a:xfrm>
              <a:off x="2925" y="1797"/>
              <a:ext cx="98" cy="203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98" y="0"/>
                </a:cxn>
              </a:cxnLst>
              <a:rect l="0" t="0" r="r" b="b"/>
              <a:pathLst>
                <a:path w="98" h="203">
                  <a:moveTo>
                    <a:pt x="0" y="203"/>
                  </a:moveTo>
                  <a:lnTo>
                    <a:pt x="98" y="0"/>
                  </a:lnTo>
                </a:path>
              </a:pathLst>
            </a:cu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1" name="Line 17"/>
            <p:cNvSpPr>
              <a:spLocks noChangeShapeType="1"/>
            </p:cNvSpPr>
            <p:nvPr/>
          </p:nvSpPr>
          <p:spPr bwMode="auto">
            <a:xfrm rot="5400000" flipH="1">
              <a:off x="2929" y="1793"/>
              <a:ext cx="192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2" name="Text Box 18"/>
            <p:cNvSpPr txBox="1">
              <a:spLocks noChangeArrowheads="1"/>
            </p:cNvSpPr>
            <p:nvPr/>
          </p:nvSpPr>
          <p:spPr bwMode="auto">
            <a:xfrm>
              <a:off x="2507" y="1797"/>
              <a:ext cx="41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effectLst/>
                  <a:ea typeface="微软雅黑" panose="020B0503020204020204" pitchFamily="34" charset="-122"/>
                </a:rPr>
                <a:t>t</a:t>
              </a:r>
              <a:r>
                <a:rPr lang="en-US" altLang="zh-CN" sz="2800" dirty="0">
                  <a:effectLst/>
                  <a:ea typeface="微软雅黑" panose="020B0503020204020204" pitchFamily="34" charset="-122"/>
                </a:rPr>
                <a:t>=0</a:t>
              </a:r>
            </a:p>
          </p:txBody>
        </p:sp>
        <p:sp>
          <p:nvSpPr>
            <p:cNvPr id="93203" name="Text Box 19"/>
            <p:cNvSpPr txBox="1">
              <a:spLocks noChangeArrowheads="1"/>
            </p:cNvSpPr>
            <p:nvPr/>
          </p:nvSpPr>
          <p:spPr bwMode="auto">
            <a:xfrm>
              <a:off x="3243" y="1616"/>
              <a:ext cx="2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effectLst/>
                  <a:ea typeface="微软雅黑" panose="020B0503020204020204" pitchFamily="34" charset="-122"/>
                </a:rPr>
                <a:t>C</a:t>
              </a:r>
              <a:endParaRPr lang="en-US" altLang="zh-CN" sz="2800" dirty="0"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>
              <a:off x="3606" y="1797"/>
              <a:ext cx="0" cy="499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1474" y="1615"/>
              <a:ext cx="2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0000"/>
                  </a:solidFill>
                  <a:effectLst/>
                  <a:ea typeface="微软雅黑" panose="020B0503020204020204" pitchFamily="34" charset="-122"/>
                </a:rPr>
                <a:t>U</a:t>
              </a:r>
            </a:p>
          </p:txBody>
        </p:sp>
        <p:sp>
          <p:nvSpPr>
            <p:cNvPr id="93206" name="Text Box 22"/>
            <p:cNvSpPr txBox="1">
              <a:spLocks noChangeArrowheads="1"/>
            </p:cNvSpPr>
            <p:nvPr/>
          </p:nvSpPr>
          <p:spPr bwMode="auto">
            <a:xfrm>
              <a:off x="2154" y="890"/>
              <a:ext cx="3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R</a:t>
              </a:r>
              <a:r>
                <a:rPr lang="en-US" altLang="zh-CN" i="1" dirty="0">
                  <a:solidFill>
                    <a:srgbClr val="00001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1</a:t>
              </a:r>
              <a:endParaRPr lang="en-US" altLang="zh-CN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93207" name="Text Box 23"/>
            <p:cNvSpPr txBox="1">
              <a:spLocks noChangeArrowheads="1"/>
            </p:cNvSpPr>
            <p:nvPr/>
          </p:nvSpPr>
          <p:spPr bwMode="auto">
            <a:xfrm>
              <a:off x="3116" y="1752"/>
              <a:ext cx="2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  <a:buSzPct val="100000"/>
              </a:pPr>
              <a:r>
                <a:rPr lang="en-US" altLang="zh-CN" sz="2400" dirty="0">
                  <a:effectLst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>
              <a:off x="3016" y="1253"/>
              <a:ext cx="0" cy="18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Rectangle 25"/>
            <p:cNvSpPr>
              <a:spLocks noChangeArrowheads="1"/>
            </p:cNvSpPr>
            <p:nvPr/>
          </p:nvSpPr>
          <p:spPr bwMode="auto">
            <a:xfrm rot="5400000">
              <a:off x="2274" y="1133"/>
              <a:ext cx="104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 rot="21540000">
              <a:off x="3598" y="1275"/>
              <a:ext cx="0" cy="43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1" name="Rectangle 27"/>
            <p:cNvSpPr>
              <a:spLocks noChangeArrowheads="1"/>
            </p:cNvSpPr>
            <p:nvPr/>
          </p:nvSpPr>
          <p:spPr bwMode="auto">
            <a:xfrm>
              <a:off x="2971" y="1434"/>
              <a:ext cx="111" cy="25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800" dirty="0">
                <a:solidFill>
                  <a:schemeClr val="bg1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212" name="Text Box 28"/>
            <p:cNvSpPr txBox="1">
              <a:spLocks noChangeArrowheads="1"/>
            </p:cNvSpPr>
            <p:nvPr/>
          </p:nvSpPr>
          <p:spPr bwMode="auto">
            <a:xfrm>
              <a:off x="2653" y="1389"/>
              <a:ext cx="30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R</a:t>
              </a:r>
              <a:r>
                <a:rPr lang="en-US" altLang="zh-CN" sz="1600" i="1" dirty="0">
                  <a:solidFill>
                    <a:srgbClr val="000018"/>
                  </a:solidFill>
                  <a:effectLst/>
                  <a:ea typeface="微软雅黑" panose="020B0503020204020204" pitchFamily="34" charset="-122"/>
                </a:rPr>
                <a:t>2</a:t>
              </a:r>
              <a:endParaRPr lang="en-US" altLang="zh-CN" sz="1600" i="1" dirty="0">
                <a:solidFill>
                  <a:schemeClr val="tx2"/>
                </a:solidFill>
                <a:effectLst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3570" y="1403"/>
              <a:ext cx="230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3597" y="170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92075" rIns="92075">
              <a:spAutoFit/>
            </a:bodyPr>
            <a:lstStyle/>
            <a:p>
              <a:pPr>
                <a:buClr>
                  <a:schemeClr val="bg1"/>
                </a:buClr>
                <a:buSzPct val="100000"/>
              </a:pPr>
              <a:r>
                <a:rPr lang="en-US" altLang="zh-CN" sz="2800" dirty="0">
                  <a:solidFill>
                    <a:srgbClr val="FF3300"/>
                  </a:solidFill>
                  <a:effectLst/>
                  <a:ea typeface="微软雅黑" panose="020B0503020204020204" pitchFamily="34" charset="-122"/>
                </a:rPr>
                <a:t>_</a:t>
              </a:r>
            </a:p>
          </p:txBody>
        </p:sp>
        <p:sp>
          <p:nvSpPr>
            <p:cNvPr id="93215" name="Oval 31"/>
            <p:cNvSpPr>
              <a:spLocks noChangeArrowheads="1"/>
            </p:cNvSpPr>
            <p:nvPr/>
          </p:nvSpPr>
          <p:spPr bwMode="auto">
            <a:xfrm flipV="1">
              <a:off x="2973" y="1222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6" name="Oval 32"/>
            <p:cNvSpPr>
              <a:spLocks noChangeArrowheads="1"/>
            </p:cNvSpPr>
            <p:nvPr/>
          </p:nvSpPr>
          <p:spPr bwMode="auto">
            <a:xfrm flipV="1">
              <a:off x="2971" y="2264"/>
              <a:ext cx="77" cy="7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7" name="Text Box 33"/>
            <p:cNvSpPr txBox="1">
              <a:spLocks noChangeArrowheads="1"/>
            </p:cNvSpPr>
            <p:nvPr/>
          </p:nvSpPr>
          <p:spPr bwMode="auto">
            <a:xfrm>
              <a:off x="2226" y="1343"/>
              <a:ext cx="165" cy="3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r>
                <a:rPr lang="en-US" altLang="zh-CN" sz="2600" i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ea typeface="微软雅黑" panose="020B0503020204020204" pitchFamily="34" charset="-122"/>
                </a:rPr>
                <a:t>i</a:t>
              </a:r>
              <a:endPara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>
              <a:off x="2130" y="1389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>
              <a:off x="3016" y="1706"/>
              <a:ext cx="0" cy="1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 flipV="1">
              <a:off x="1837" y="1253"/>
              <a:ext cx="363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23850" y="2133600"/>
            <a:ext cx="4391025" cy="519113"/>
            <a:chOff x="204" y="1344"/>
            <a:chExt cx="2766" cy="327"/>
          </a:xfrm>
        </p:grpSpPr>
        <p:sp>
          <p:nvSpPr>
            <p:cNvPr id="93227" name="Text Box 43"/>
            <p:cNvSpPr txBox="1">
              <a:spLocks noChangeArrowheads="1"/>
            </p:cNvSpPr>
            <p:nvPr/>
          </p:nvSpPr>
          <p:spPr bwMode="auto">
            <a:xfrm>
              <a:off x="204" y="1344"/>
              <a:ext cx="9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99"/>
                  </a:solidFill>
                  <a:effectLst/>
                  <a:ea typeface="微软雅黑" panose="020B0503020204020204" pitchFamily="34" charset="-122"/>
                </a:rPr>
                <a:t>解：</a:t>
              </a:r>
              <a:r>
                <a:rPr kumimoji="1" lang="en-US" altLang="zh-CN" sz="2800" dirty="0">
                  <a:solidFill>
                    <a:srgbClr val="000099"/>
                  </a:solidFill>
                  <a:effectLst/>
                  <a:ea typeface="微软雅黑" panose="020B0503020204020204" pitchFamily="34" charset="-122"/>
                </a:rPr>
                <a:t>1.</a:t>
              </a:r>
              <a:endParaRPr kumimoji="1" lang="zh-CN" altLang="en-US" sz="2800" dirty="0">
                <a:solidFill>
                  <a:srgbClr val="000099"/>
                </a:solidFill>
                <a:effectLst/>
                <a:ea typeface="微软雅黑" panose="020B0503020204020204" pitchFamily="34" charset="-122"/>
              </a:endParaRPr>
            </a:p>
          </p:txBody>
        </p:sp>
        <p:sp>
          <p:nvSpPr>
            <p:cNvPr id="93228" name="Text Box 44"/>
            <p:cNvSpPr txBox="1">
              <a:spLocks noChangeArrowheads="1"/>
            </p:cNvSpPr>
            <p:nvPr/>
          </p:nvSpPr>
          <p:spPr bwMode="auto">
            <a:xfrm>
              <a:off x="703" y="1344"/>
              <a:ext cx="22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kumimoji="1"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endParaRP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499475" y="1992700"/>
            <a:ext cx="2976563" cy="2565400"/>
            <a:chOff x="3802" y="2568"/>
            <a:chExt cx="1875" cy="1616"/>
          </a:xfrm>
        </p:grpSpPr>
        <p:graphicFrame>
          <p:nvGraphicFramePr>
            <p:cNvPr id="93229" name="Object 45"/>
            <p:cNvGraphicFramePr>
              <a:graphicFrameLocks noChangeAspect="1"/>
            </p:cNvGraphicFramePr>
            <p:nvPr/>
          </p:nvGraphicFramePr>
          <p:xfrm>
            <a:off x="4286" y="2568"/>
            <a:ext cx="26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45" name="Equation" r:id="rId3" imgW="203040" imgH="228600" progId="Equation.3">
                    <p:embed/>
                  </p:oleObj>
                </mc:Choice>
                <mc:Fallback>
                  <p:oleObj name="Equation" r:id="rId3" imgW="20304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568"/>
                          <a:ext cx="26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3802" y="2614"/>
              <a:ext cx="1875" cy="1570"/>
              <a:chOff x="3893" y="2750"/>
              <a:chExt cx="1875" cy="1570"/>
            </a:xfrm>
          </p:grpSpPr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3893" y="3294"/>
                <a:ext cx="1689" cy="330"/>
                <a:chOff x="3177" y="1363"/>
                <a:chExt cx="2269" cy="330"/>
              </a:xfrm>
            </p:grpSpPr>
            <p:sp>
              <p:nvSpPr>
                <p:cNvPr id="93232" name="Line 48"/>
                <p:cNvSpPr>
                  <a:spLocks noChangeShapeType="1"/>
                </p:cNvSpPr>
                <p:nvPr/>
              </p:nvSpPr>
              <p:spPr bwMode="auto">
                <a:xfrm>
                  <a:off x="3690" y="1553"/>
                  <a:ext cx="1756" cy="2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233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177" y="1363"/>
                  <a:ext cx="483" cy="3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dirty="0">
                      <a:solidFill>
                        <a:srgbClr val="000099"/>
                      </a:solidFill>
                      <a:effectLst/>
                      <a:ea typeface="微软雅黑" panose="020B0503020204020204" pitchFamily="34" charset="-122"/>
                    </a:rPr>
                    <a:t>4V</a:t>
                  </a:r>
                </a:p>
              </p:txBody>
            </p:sp>
          </p:grpSp>
          <p:grpSp>
            <p:nvGrpSpPr>
              <p:cNvPr id="8" name="Group 50"/>
              <p:cNvGrpSpPr>
                <a:grpSpLocks/>
              </p:cNvGrpSpPr>
              <p:nvPr/>
            </p:nvGrpSpPr>
            <p:grpSpPr bwMode="auto">
              <a:xfrm>
                <a:off x="3894" y="2976"/>
                <a:ext cx="1572" cy="454"/>
                <a:chOff x="3195" y="643"/>
                <a:chExt cx="2159" cy="864"/>
              </a:xfrm>
            </p:grpSpPr>
            <p:sp>
              <p:nvSpPr>
                <p:cNvPr id="93235" name="Freeform 51"/>
                <p:cNvSpPr>
                  <a:spLocks/>
                </p:cNvSpPr>
                <p:nvPr/>
              </p:nvSpPr>
              <p:spPr bwMode="auto">
                <a:xfrm flipV="1">
                  <a:off x="3670" y="818"/>
                  <a:ext cx="1684" cy="689"/>
                </a:xfrm>
                <a:custGeom>
                  <a:avLst/>
                  <a:gdLst/>
                  <a:ahLst/>
                  <a:cxnLst>
                    <a:cxn ang="0">
                      <a:pos x="0" y="912"/>
                    </a:cxn>
                    <a:cxn ang="0">
                      <a:pos x="672" y="240"/>
                    </a:cxn>
                    <a:cxn ang="0">
                      <a:pos x="1968" y="0"/>
                    </a:cxn>
                  </a:cxnLst>
                  <a:rect l="0" t="0" r="r" b="b"/>
                  <a:pathLst>
                    <a:path w="1968" h="912">
                      <a:moveTo>
                        <a:pt x="0" y="912"/>
                      </a:moveTo>
                      <a:cubicBezTo>
                        <a:pt x="172" y="652"/>
                        <a:pt x="344" y="392"/>
                        <a:pt x="672" y="240"/>
                      </a:cubicBezTo>
                      <a:cubicBezTo>
                        <a:pt x="1000" y="88"/>
                        <a:pt x="1484" y="44"/>
                        <a:pt x="1968" y="0"/>
                      </a:cubicBezTo>
                    </a:path>
                  </a:pathLst>
                </a:custGeom>
                <a:noFill/>
                <a:ln w="57150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23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195" y="643"/>
                  <a:ext cx="494" cy="6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dirty="0">
                      <a:solidFill>
                        <a:srgbClr val="FF3300"/>
                      </a:solidFill>
                      <a:effectLst/>
                      <a:ea typeface="微软雅黑" panose="020B0503020204020204" pitchFamily="34" charset="-122"/>
                    </a:rPr>
                    <a:t>6V</a:t>
                  </a:r>
                </a:p>
              </p:txBody>
            </p:sp>
          </p:grpSp>
          <p:sp>
            <p:nvSpPr>
              <p:cNvPr id="93237" name="Rectangle 53"/>
              <p:cNvSpPr>
                <a:spLocks noChangeArrowheads="1"/>
              </p:cNvSpPr>
              <p:nvPr/>
            </p:nvSpPr>
            <p:spPr bwMode="auto">
              <a:xfrm>
                <a:off x="4328" y="3993"/>
                <a:ext cx="12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i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u</a:t>
                </a:r>
                <a:r>
                  <a:rPr kumimoji="1" lang="en-US" altLang="zh-CN" sz="2800" i="1" baseline="-25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C</a:t>
                </a:r>
                <a:r>
                  <a:rPr kumimoji="1" lang="zh-CN" altLang="en-US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微软雅黑" panose="020B0503020204020204" pitchFamily="34" charset="-122"/>
                  </a:rPr>
                  <a:t>变化曲线</a:t>
                </a:r>
              </a:p>
            </p:txBody>
          </p:sp>
          <p:sp>
            <p:nvSpPr>
              <p:cNvPr id="93238" name="Line 54"/>
              <p:cNvSpPr>
                <a:spLocks noChangeShapeType="1"/>
              </p:cNvSpPr>
              <p:nvPr/>
            </p:nvSpPr>
            <p:spPr bwMode="auto">
              <a:xfrm flipH="1" flipV="1">
                <a:off x="4241" y="2750"/>
                <a:ext cx="0" cy="121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9" name="Text Box 55"/>
              <p:cNvSpPr txBox="1">
                <a:spLocks noChangeArrowheads="1"/>
              </p:cNvSpPr>
              <p:nvPr/>
            </p:nvSpPr>
            <p:spPr bwMode="auto">
              <a:xfrm>
                <a:off x="5565" y="3921"/>
                <a:ext cx="203" cy="3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i="1" dirty="0">
                    <a:solidFill>
                      <a:schemeClr val="tx2"/>
                    </a:solidFill>
                    <a:effectLst/>
                    <a:ea typeface="微软雅黑" panose="020B0503020204020204" pitchFamily="34" charset="-122"/>
                  </a:rPr>
                  <a:t>t</a:t>
                </a:r>
              </a:p>
            </p:txBody>
          </p:sp>
          <p:sp>
            <p:nvSpPr>
              <p:cNvPr id="93240" name="Rectangle 56"/>
              <p:cNvSpPr>
                <a:spLocks noChangeArrowheads="1"/>
              </p:cNvSpPr>
              <p:nvPr/>
            </p:nvSpPr>
            <p:spPr bwMode="auto">
              <a:xfrm>
                <a:off x="4007" y="3820"/>
                <a:ext cx="24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i="1" dirty="0">
                    <a:solidFill>
                      <a:schemeClr val="tx2"/>
                    </a:solidFill>
                    <a:effectLst/>
                    <a:ea typeface="微软雅黑" panose="020B0503020204020204" pitchFamily="34" charset="-122"/>
                  </a:rPr>
                  <a:t>O</a:t>
                </a:r>
              </a:p>
            </p:txBody>
          </p:sp>
          <p:sp>
            <p:nvSpPr>
              <p:cNvPr id="93241" name="Line 57"/>
              <p:cNvSpPr>
                <a:spLocks noChangeShapeType="1"/>
              </p:cNvSpPr>
              <p:nvPr/>
            </p:nvSpPr>
            <p:spPr bwMode="auto">
              <a:xfrm>
                <a:off x="4233" y="3984"/>
                <a:ext cx="14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64" name="Picture 3" descr="U_4262~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6913" y="0"/>
            <a:ext cx="827087" cy="757238"/>
          </a:xfrm>
          <a:prstGeom prst="rect">
            <a:avLst/>
          </a:prstGeom>
          <a:noFill/>
        </p:spPr>
      </p:pic>
      <p:grpSp>
        <p:nvGrpSpPr>
          <p:cNvPr id="15" name="组合 14"/>
          <p:cNvGrpSpPr/>
          <p:nvPr/>
        </p:nvGrpSpPr>
        <p:grpSpPr>
          <a:xfrm>
            <a:off x="287990" y="2843212"/>
            <a:ext cx="2086526" cy="1196422"/>
            <a:chOff x="287990" y="2843212"/>
            <a:chExt cx="2086526" cy="1196422"/>
          </a:xfrm>
        </p:grpSpPr>
        <p:grpSp>
          <p:nvGrpSpPr>
            <p:cNvPr id="66" name="组合 65"/>
            <p:cNvGrpSpPr/>
            <p:nvPr/>
          </p:nvGrpSpPr>
          <p:grpSpPr>
            <a:xfrm>
              <a:off x="303259" y="2843212"/>
              <a:ext cx="2011882" cy="523875"/>
              <a:chOff x="136250" y="5339955"/>
              <a:chExt cx="2011882" cy="683726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136250" y="5339955"/>
                <a:ext cx="2011882" cy="658865"/>
              </a:xfrm>
              <a:prstGeom prst="rect">
                <a:avLst/>
              </a:prstGeom>
              <a:solidFill>
                <a:srgbClr val="FBE9E9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68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4632123"/>
                  </p:ext>
                </p:extLst>
              </p:nvPr>
            </p:nvGraphicFramePr>
            <p:xfrm>
              <a:off x="201879" y="5431118"/>
              <a:ext cx="1925638" cy="592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46" name="Equation" r:id="rId7" imgW="812520" imgH="228600" progId="Equation.DSMT4">
                      <p:embed/>
                    </p:oleObj>
                  </mc:Choice>
                  <mc:Fallback>
                    <p:oleObj name="Equation" r:id="rId7" imgW="812520" imgH="228600" progId="Equation.DSMT4">
                      <p:embed/>
                      <p:pic>
                        <p:nvPicPr>
                          <p:cNvPr id="104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79" y="5431118"/>
                            <a:ext cx="1925638" cy="5925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" name="组合 71"/>
            <p:cNvGrpSpPr/>
            <p:nvPr/>
          </p:nvGrpSpPr>
          <p:grpSpPr>
            <a:xfrm>
              <a:off x="287990" y="3569400"/>
              <a:ext cx="2086526" cy="470234"/>
              <a:chOff x="379951" y="3619199"/>
              <a:chExt cx="2086526" cy="61371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79951" y="3632066"/>
                <a:ext cx="2015067" cy="600850"/>
              </a:xfrm>
              <a:prstGeom prst="rect">
                <a:avLst/>
              </a:prstGeom>
              <a:solidFill>
                <a:srgbClr val="FBE9E9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4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369962"/>
                  </p:ext>
                </p:extLst>
              </p:nvPr>
            </p:nvGraphicFramePr>
            <p:xfrm>
              <a:off x="448765" y="3619199"/>
              <a:ext cx="2017712" cy="592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47" name="Equation" r:id="rId9" imgW="850680" imgH="228600" progId="Equation.DSMT4">
                      <p:embed/>
                    </p:oleObj>
                  </mc:Choice>
                  <mc:Fallback>
                    <p:oleObj name="Equation" r:id="rId9" imgW="850680" imgH="228600" progId="Equation.DSMT4">
                      <p:embed/>
                      <p:pic>
                        <p:nvPicPr>
                          <p:cNvPr id="74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765" y="3619199"/>
                            <a:ext cx="2017712" cy="5925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组合 15"/>
          <p:cNvGrpSpPr/>
          <p:nvPr/>
        </p:nvGrpSpPr>
        <p:grpSpPr>
          <a:xfrm>
            <a:off x="2582642" y="2854283"/>
            <a:ext cx="2420523" cy="1220828"/>
            <a:chOff x="2582642" y="2854283"/>
            <a:chExt cx="2420523" cy="1220828"/>
          </a:xfrm>
        </p:grpSpPr>
        <p:grpSp>
          <p:nvGrpSpPr>
            <p:cNvPr id="69" name="组合 68"/>
            <p:cNvGrpSpPr/>
            <p:nvPr/>
          </p:nvGrpSpPr>
          <p:grpSpPr>
            <a:xfrm>
              <a:off x="2586887" y="2854283"/>
              <a:ext cx="1859560" cy="493755"/>
              <a:chOff x="136250" y="5198105"/>
              <a:chExt cx="1859560" cy="64441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136250" y="5198105"/>
                <a:ext cx="1840110" cy="6444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71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8054991"/>
                  </p:ext>
                </p:extLst>
              </p:nvPr>
            </p:nvGraphicFramePr>
            <p:xfrm>
              <a:off x="160660" y="5224030"/>
              <a:ext cx="1835150" cy="5925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48" name="Equation" r:id="rId11" imgW="774360" imgH="228600" progId="Equation.DSMT4">
                      <p:embed/>
                    </p:oleObj>
                  </mc:Choice>
                  <mc:Fallback>
                    <p:oleObj name="Equation" r:id="rId11" imgW="774360" imgH="228600" progId="Equation.DSMT4">
                      <p:embed/>
                      <p:pic>
                        <p:nvPicPr>
                          <p:cNvPr id="107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660" y="5224030"/>
                            <a:ext cx="1835150" cy="5925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组合 74"/>
            <p:cNvGrpSpPr/>
            <p:nvPr/>
          </p:nvGrpSpPr>
          <p:grpSpPr>
            <a:xfrm>
              <a:off x="2582642" y="3563373"/>
              <a:ext cx="2420523" cy="511738"/>
              <a:chOff x="2702263" y="2301540"/>
              <a:chExt cx="2420523" cy="667887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2702263" y="2309405"/>
                <a:ext cx="2310984" cy="660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77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1173553"/>
                  </p:ext>
                </p:extLst>
              </p:nvPr>
            </p:nvGraphicFramePr>
            <p:xfrm>
              <a:off x="2714549" y="2301540"/>
              <a:ext cx="2408237" cy="592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149" name="Equation" r:id="rId13" imgW="1015920" imgH="228600" progId="Equation.DSMT4">
                      <p:embed/>
                    </p:oleObj>
                  </mc:Choice>
                  <mc:Fallback>
                    <p:oleObj name="Equation" r:id="rId13" imgW="1015920" imgH="228600" progId="Equation.DSMT4">
                      <p:embed/>
                      <p:pic>
                        <p:nvPicPr>
                          <p:cNvPr id="107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4549" y="2301540"/>
                            <a:ext cx="2408237" cy="5925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32018"/>
              </p:ext>
            </p:extLst>
          </p:nvPr>
        </p:nvGraphicFramePr>
        <p:xfrm>
          <a:off x="555982" y="5112785"/>
          <a:ext cx="46720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0" name="Equation" r:id="rId15" imgW="2286000" imgH="291960" progId="Equation.DSMT4">
                  <p:embed/>
                </p:oleObj>
              </mc:Choice>
              <mc:Fallback>
                <p:oleObj name="Equation" r:id="rId15" imgW="2286000" imgH="291960" progId="Equation.DSMT4">
                  <p:embed/>
                  <p:pic>
                    <p:nvPicPr>
                      <p:cNvPr id="59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82" y="5112785"/>
                        <a:ext cx="4672013" cy="5397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Group 59"/>
          <p:cNvGrpSpPr>
            <a:grpSpLocks/>
          </p:cNvGrpSpPr>
          <p:nvPr/>
        </p:nvGrpSpPr>
        <p:grpSpPr bwMode="auto">
          <a:xfrm>
            <a:off x="503594" y="5915582"/>
            <a:ext cx="3571876" cy="546100"/>
            <a:chOff x="325" y="3614"/>
            <a:chExt cx="2250" cy="344"/>
          </a:xfrm>
        </p:grpSpPr>
        <p:sp>
          <p:nvSpPr>
            <p:cNvPr id="83" name="Rectangle 60"/>
            <p:cNvSpPr>
              <a:spLocks noChangeArrowheads="1"/>
            </p:cNvSpPr>
            <p:nvPr/>
          </p:nvSpPr>
          <p:spPr bwMode="auto">
            <a:xfrm>
              <a:off x="325" y="3617"/>
              <a:ext cx="2196" cy="3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400" b="0" dirty="0">
                <a:effectLst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84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2900561"/>
                </p:ext>
              </p:extLst>
            </p:nvPr>
          </p:nvGraphicFramePr>
          <p:xfrm>
            <a:off x="358" y="3614"/>
            <a:ext cx="221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51" name="Equation" r:id="rId17" imgW="1422360" imgH="241200" progId="Equation.DSMT4">
                    <p:embed/>
                  </p:oleObj>
                </mc:Choice>
                <mc:Fallback>
                  <p:oleObj name="Equation" r:id="rId17" imgW="1422360" imgH="241200" progId="Equation.DSMT4">
                    <p:embed/>
                    <p:pic>
                      <p:nvPicPr>
                        <p:cNvPr id="59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3614"/>
                          <a:ext cx="2217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" name="Group 59"/>
          <p:cNvGrpSpPr>
            <a:grpSpLocks/>
          </p:cNvGrpSpPr>
          <p:nvPr/>
        </p:nvGrpSpPr>
        <p:grpSpPr bwMode="auto">
          <a:xfrm>
            <a:off x="4565650" y="5897330"/>
            <a:ext cx="3486151" cy="563563"/>
            <a:chOff x="325" y="3617"/>
            <a:chExt cx="2196" cy="355"/>
          </a:xfrm>
        </p:grpSpPr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325" y="3617"/>
              <a:ext cx="2196" cy="34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>
                <a:buClr>
                  <a:schemeClr val="bg1"/>
                </a:buClr>
                <a:buSzPct val="100000"/>
              </a:pPr>
              <a:endParaRPr lang="zh-CN" altLang="en-US" sz="2400" b="0" dirty="0">
                <a:effectLst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87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2358352"/>
                </p:ext>
              </p:extLst>
            </p:nvPr>
          </p:nvGraphicFramePr>
          <p:xfrm>
            <a:off x="343" y="3632"/>
            <a:ext cx="213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40" name="Equation" r:id="rId19" imgW="1371600" imgH="241200" progId="Equation.DSMT4">
                    <p:embed/>
                  </p:oleObj>
                </mc:Choice>
                <mc:Fallback>
                  <p:oleObj name="Equation" r:id="rId19" imgW="1371600" imgH="241200" progId="Equation.DSMT4">
                    <p:embed/>
                    <p:pic>
                      <p:nvPicPr>
                        <p:cNvPr id="84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3632"/>
                          <a:ext cx="2138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16282"/>
              </p:ext>
            </p:extLst>
          </p:nvPr>
        </p:nvGraphicFramePr>
        <p:xfrm>
          <a:off x="1471728" y="4222314"/>
          <a:ext cx="1950000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1"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71728" y="4222314"/>
                        <a:ext cx="1950000" cy="450000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75251" y="1695025"/>
            <a:ext cx="4168750" cy="23903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525" y="122238"/>
            <a:ext cx="1209675" cy="725487"/>
          </a:xfrm>
          <a:noFill/>
          <a:ln/>
        </p:spPr>
        <p:txBody>
          <a:bodyPr anchor="ctr">
            <a:normAutofit/>
          </a:bodyPr>
          <a:lstStyle/>
          <a:p>
            <a:pPr algn="l"/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rPr>
              <a:t>例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</a:p>
        </p:txBody>
      </p:sp>
      <p:grpSp>
        <p:nvGrpSpPr>
          <p:cNvPr id="139267" name="Group 3"/>
          <p:cNvGrpSpPr>
            <a:grpSpLocks/>
          </p:cNvGrpSpPr>
          <p:nvPr/>
        </p:nvGrpSpPr>
        <p:grpSpPr bwMode="auto">
          <a:xfrm>
            <a:off x="129384" y="1603040"/>
            <a:ext cx="4375206" cy="533400"/>
            <a:chOff x="192" y="2746"/>
            <a:chExt cx="2398" cy="336"/>
          </a:xfrm>
        </p:grpSpPr>
        <p:sp>
          <p:nvSpPr>
            <p:cNvPr id="139268" name="Text Box 4"/>
            <p:cNvSpPr txBox="1">
              <a:spLocks noChangeArrowheads="1"/>
            </p:cNvSpPr>
            <p:nvPr/>
          </p:nvSpPr>
          <p:spPr bwMode="auto">
            <a:xfrm>
              <a:off x="192" y="2755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解：</a:t>
              </a:r>
            </a:p>
          </p:txBody>
        </p:sp>
        <p:sp>
          <p:nvSpPr>
            <p:cNvPr id="139269" name="Text Box 5"/>
            <p:cNvSpPr txBox="1">
              <a:spLocks noChangeArrowheads="1"/>
            </p:cNvSpPr>
            <p:nvPr/>
          </p:nvSpPr>
          <p:spPr bwMode="auto">
            <a:xfrm>
              <a:off x="526" y="2746"/>
              <a:ext cx="20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用三要素法求解</a:t>
              </a: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(0</a:t>
              </a:r>
              <a:r>
                <a:rPr kumimoji="1" lang="en-US" altLang="zh-CN" sz="2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1066801" y="206375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电路如图，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时合上开关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，合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前电路已处于</a:t>
            </a:r>
          </a:p>
          <a:p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稳态。试求电容电压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和电流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139276" name="Group 12"/>
          <p:cNvGrpSpPr>
            <a:grpSpLocks/>
          </p:cNvGrpSpPr>
          <p:nvPr/>
        </p:nvGrpSpPr>
        <p:grpSpPr bwMode="auto">
          <a:xfrm>
            <a:off x="132246" y="2494758"/>
            <a:ext cx="3633788" cy="606425"/>
            <a:chOff x="660" y="3072"/>
            <a:chExt cx="2289" cy="382"/>
          </a:xfrm>
        </p:grpSpPr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>
              <a:off x="660" y="3072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(1)  </a:t>
              </a:r>
              <a:r>
                <a:rPr kumimoji="1"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确定初始值</a:t>
              </a:r>
            </a:p>
          </p:txBody>
        </p:sp>
        <p:graphicFrame>
          <p:nvGraphicFramePr>
            <p:cNvPr id="139278" name="Object 14"/>
            <p:cNvGraphicFramePr>
              <a:graphicFrameLocks noChangeAspect="1"/>
            </p:cNvGraphicFramePr>
            <p:nvPr/>
          </p:nvGraphicFramePr>
          <p:xfrm>
            <a:off x="2175" y="3076"/>
            <a:ext cx="77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53" name="Equation" r:id="rId3" imgW="609840" imgH="292320" progId="Equation.3">
                    <p:embed/>
                  </p:oleObj>
                </mc:Choice>
                <mc:Fallback>
                  <p:oleObj name="Equation" r:id="rId3" imgW="609840" imgH="292320" progId="Equation.3">
                    <p:embed/>
                    <p:pic>
                      <p:nvPicPr>
                        <p:cNvPr id="0" name="Picture 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3076"/>
                          <a:ext cx="77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704344"/>
              </p:ext>
            </p:extLst>
          </p:nvPr>
        </p:nvGraphicFramePr>
        <p:xfrm>
          <a:off x="376780" y="4078662"/>
          <a:ext cx="38322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54" name="Equation" r:id="rId5" imgW="1981800" imgH="292320" progId="Equation.3">
                  <p:embed/>
                </p:oleObj>
              </mc:Choice>
              <mc:Fallback>
                <p:oleObj name="Equation" r:id="rId5" imgW="1981800" imgH="292320" progId="Equation.3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80" y="4078662"/>
                        <a:ext cx="38322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86" name="Group 22"/>
          <p:cNvGrpSpPr>
            <a:grpSpLocks/>
          </p:cNvGrpSpPr>
          <p:nvPr/>
        </p:nvGrpSpPr>
        <p:grpSpPr bwMode="auto">
          <a:xfrm>
            <a:off x="4595306" y="4588670"/>
            <a:ext cx="2944813" cy="2212975"/>
            <a:chOff x="3521" y="1200"/>
            <a:chExt cx="1855" cy="1394"/>
          </a:xfrm>
        </p:grpSpPr>
        <p:sp>
          <p:nvSpPr>
            <p:cNvPr id="139287" name="Text Box 23"/>
            <p:cNvSpPr txBox="1">
              <a:spLocks noChangeArrowheads="1"/>
            </p:cNvSpPr>
            <p:nvPr/>
          </p:nvSpPr>
          <p:spPr bwMode="auto">
            <a:xfrm>
              <a:off x="4128" y="2267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=0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-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等效电路</a:t>
              </a:r>
            </a:p>
          </p:txBody>
        </p:sp>
        <p:graphicFrame>
          <p:nvGraphicFramePr>
            <p:cNvPr id="139288" name="Object 24"/>
            <p:cNvGraphicFramePr>
              <a:graphicFrameLocks noChangeAspect="1"/>
            </p:cNvGraphicFramePr>
            <p:nvPr/>
          </p:nvGraphicFramePr>
          <p:xfrm>
            <a:off x="4688" y="1632"/>
            <a:ext cx="60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55" name="Equation" r:id="rId7" imgW="609840" imgH="292320" progId="Equation.3">
                    <p:embed/>
                  </p:oleObj>
                </mc:Choice>
                <mc:Fallback>
                  <p:oleObj name="Equation" r:id="rId7" imgW="609840" imgH="292320" progId="Equation.3">
                    <p:embed/>
                    <p:pic>
                      <p:nvPicPr>
                        <p:cNvPr id="0" name="Picture 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632"/>
                          <a:ext cx="60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89" name="Oval 25"/>
            <p:cNvSpPr>
              <a:spLocks noChangeArrowheads="1"/>
            </p:cNvSpPr>
            <p:nvPr/>
          </p:nvSpPr>
          <p:spPr bwMode="auto">
            <a:xfrm flipV="1">
              <a:off x="3884" y="1658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0" name="Line 26"/>
            <p:cNvSpPr>
              <a:spLocks noChangeShapeType="1"/>
            </p:cNvSpPr>
            <p:nvPr/>
          </p:nvSpPr>
          <p:spPr bwMode="auto">
            <a:xfrm flipV="1">
              <a:off x="3884" y="1771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1" name="Line 27"/>
            <p:cNvSpPr>
              <a:spLocks noChangeShapeType="1"/>
            </p:cNvSpPr>
            <p:nvPr/>
          </p:nvSpPr>
          <p:spPr bwMode="auto">
            <a:xfrm>
              <a:off x="3998" y="1884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2" name="Line 28"/>
            <p:cNvSpPr>
              <a:spLocks noChangeShapeType="1"/>
            </p:cNvSpPr>
            <p:nvPr/>
          </p:nvSpPr>
          <p:spPr bwMode="auto">
            <a:xfrm>
              <a:off x="3998" y="1262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3" name="Rectangle 29"/>
            <p:cNvSpPr>
              <a:spLocks noChangeArrowheads="1"/>
            </p:cNvSpPr>
            <p:nvPr/>
          </p:nvSpPr>
          <p:spPr bwMode="auto">
            <a:xfrm>
              <a:off x="4590" y="1629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94" name="Line 30"/>
            <p:cNvSpPr>
              <a:spLocks noChangeShapeType="1"/>
            </p:cNvSpPr>
            <p:nvPr/>
          </p:nvSpPr>
          <p:spPr bwMode="auto">
            <a:xfrm>
              <a:off x="4647" y="1883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5" name="Line 31"/>
            <p:cNvSpPr>
              <a:spLocks noChangeShapeType="1"/>
            </p:cNvSpPr>
            <p:nvPr/>
          </p:nvSpPr>
          <p:spPr bwMode="auto">
            <a:xfrm flipV="1">
              <a:off x="4647" y="1255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6" name="Line 32"/>
            <p:cNvSpPr>
              <a:spLocks noChangeShapeType="1"/>
            </p:cNvSpPr>
            <p:nvPr/>
          </p:nvSpPr>
          <p:spPr bwMode="auto">
            <a:xfrm>
              <a:off x="5321" y="1255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7" name="Line 33"/>
            <p:cNvSpPr>
              <a:spLocks noChangeShapeType="1"/>
            </p:cNvSpPr>
            <p:nvPr/>
          </p:nvSpPr>
          <p:spPr bwMode="auto">
            <a:xfrm>
              <a:off x="5321" y="1902"/>
              <a:ext cx="0" cy="3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8" name="Line 34"/>
            <p:cNvSpPr>
              <a:spLocks noChangeShapeType="1"/>
            </p:cNvSpPr>
            <p:nvPr/>
          </p:nvSpPr>
          <p:spPr bwMode="auto">
            <a:xfrm flipV="1">
              <a:off x="3841" y="1446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299" name="Text Box 35"/>
            <p:cNvSpPr txBox="1">
              <a:spLocks noChangeArrowheads="1"/>
            </p:cNvSpPr>
            <p:nvPr/>
          </p:nvSpPr>
          <p:spPr bwMode="auto">
            <a:xfrm>
              <a:off x="3521" y="1909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9mA</a:t>
              </a:r>
            </a:p>
          </p:txBody>
        </p:sp>
        <p:sp>
          <p:nvSpPr>
            <p:cNvPr id="139300" name="Line 36"/>
            <p:cNvSpPr>
              <a:spLocks noChangeShapeType="1"/>
            </p:cNvSpPr>
            <p:nvPr/>
          </p:nvSpPr>
          <p:spPr bwMode="auto">
            <a:xfrm>
              <a:off x="3983" y="1248"/>
              <a:ext cx="13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1" name="Line 37"/>
            <p:cNvSpPr>
              <a:spLocks noChangeShapeType="1"/>
            </p:cNvSpPr>
            <p:nvPr/>
          </p:nvSpPr>
          <p:spPr bwMode="auto">
            <a:xfrm>
              <a:off x="3983" y="2280"/>
              <a:ext cx="134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2" name="Text Box 38"/>
            <p:cNvSpPr txBox="1">
              <a:spLocks noChangeArrowheads="1"/>
            </p:cNvSpPr>
            <p:nvPr/>
          </p:nvSpPr>
          <p:spPr bwMode="auto">
            <a:xfrm>
              <a:off x="5109" y="142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9303" name="Text Box 39"/>
            <p:cNvSpPr txBox="1">
              <a:spLocks noChangeArrowheads="1"/>
            </p:cNvSpPr>
            <p:nvPr/>
          </p:nvSpPr>
          <p:spPr bwMode="auto">
            <a:xfrm>
              <a:off x="5112" y="1678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39304" name="Text Box 40"/>
            <p:cNvSpPr txBox="1">
              <a:spLocks noChangeArrowheads="1"/>
            </p:cNvSpPr>
            <p:nvPr/>
          </p:nvSpPr>
          <p:spPr bwMode="auto">
            <a:xfrm>
              <a:off x="4128" y="1691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6k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9305" name="Text Box 41"/>
            <p:cNvSpPr txBox="1">
              <a:spLocks noChangeArrowheads="1"/>
            </p:cNvSpPr>
            <p:nvPr/>
          </p:nvSpPr>
          <p:spPr bwMode="auto">
            <a:xfrm>
              <a:off x="4172" y="1499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  R</a:t>
              </a:r>
            </a:p>
          </p:txBody>
        </p:sp>
        <p:sp>
          <p:nvSpPr>
            <p:cNvPr id="139306" name="Oval 42"/>
            <p:cNvSpPr>
              <a:spLocks noChangeArrowheads="1"/>
            </p:cNvSpPr>
            <p:nvPr/>
          </p:nvSpPr>
          <p:spPr bwMode="auto">
            <a:xfrm>
              <a:off x="5280" y="1710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7" name="Oval 43"/>
            <p:cNvSpPr>
              <a:spLocks noChangeArrowheads="1"/>
            </p:cNvSpPr>
            <p:nvPr/>
          </p:nvSpPr>
          <p:spPr bwMode="auto">
            <a:xfrm>
              <a:off x="5280" y="185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8" name="Oval 44"/>
            <p:cNvSpPr>
              <a:spLocks noChangeArrowheads="1"/>
            </p:cNvSpPr>
            <p:nvPr/>
          </p:nvSpPr>
          <p:spPr bwMode="auto">
            <a:xfrm flipV="1">
              <a:off x="4608" y="223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09" name="Oval 45"/>
            <p:cNvSpPr>
              <a:spLocks noChangeArrowheads="1"/>
            </p:cNvSpPr>
            <p:nvPr/>
          </p:nvSpPr>
          <p:spPr bwMode="auto">
            <a:xfrm flipV="1">
              <a:off x="4608" y="120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9310" name="Group 46"/>
          <p:cNvGrpSpPr>
            <a:grpSpLocks/>
          </p:cNvGrpSpPr>
          <p:nvPr/>
        </p:nvGrpSpPr>
        <p:grpSpPr bwMode="auto">
          <a:xfrm>
            <a:off x="4872918" y="1578771"/>
            <a:ext cx="4506913" cy="2133600"/>
            <a:chOff x="425" y="1056"/>
            <a:chExt cx="2839" cy="1344"/>
          </a:xfrm>
        </p:grpSpPr>
        <p:sp>
          <p:nvSpPr>
            <p:cNvPr id="139311" name="Text Box 47"/>
            <p:cNvSpPr txBox="1">
              <a:spLocks noChangeArrowheads="1"/>
            </p:cNvSpPr>
            <p:nvPr/>
          </p:nvSpPr>
          <p:spPr bwMode="auto">
            <a:xfrm flipH="1">
              <a:off x="2064" y="105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39312" name="Oval 48"/>
            <p:cNvSpPr>
              <a:spLocks noChangeArrowheads="1"/>
            </p:cNvSpPr>
            <p:nvPr/>
          </p:nvSpPr>
          <p:spPr bwMode="auto">
            <a:xfrm flipV="1">
              <a:off x="764" y="1743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3" name="Line 49"/>
            <p:cNvSpPr>
              <a:spLocks noChangeShapeType="1"/>
            </p:cNvSpPr>
            <p:nvPr/>
          </p:nvSpPr>
          <p:spPr bwMode="auto">
            <a:xfrm flipV="1">
              <a:off x="764" y="1856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4" name="Line 50"/>
            <p:cNvSpPr>
              <a:spLocks noChangeShapeType="1"/>
            </p:cNvSpPr>
            <p:nvPr/>
          </p:nvSpPr>
          <p:spPr bwMode="auto">
            <a:xfrm>
              <a:off x="878" y="196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5" name="Line 51"/>
            <p:cNvSpPr>
              <a:spLocks noChangeShapeType="1"/>
            </p:cNvSpPr>
            <p:nvPr/>
          </p:nvSpPr>
          <p:spPr bwMode="auto">
            <a:xfrm>
              <a:off x="878" y="1347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6" name="Rectangle 52"/>
            <p:cNvSpPr>
              <a:spLocks noChangeArrowheads="1"/>
            </p:cNvSpPr>
            <p:nvPr/>
          </p:nvSpPr>
          <p:spPr bwMode="auto">
            <a:xfrm>
              <a:off x="1326" y="1714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17" name="Line 53"/>
            <p:cNvSpPr>
              <a:spLocks noChangeShapeType="1"/>
            </p:cNvSpPr>
            <p:nvPr/>
          </p:nvSpPr>
          <p:spPr bwMode="auto">
            <a:xfrm>
              <a:off x="1383" y="1968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8" name="Line 54"/>
            <p:cNvSpPr>
              <a:spLocks noChangeShapeType="1"/>
            </p:cNvSpPr>
            <p:nvPr/>
          </p:nvSpPr>
          <p:spPr bwMode="auto">
            <a:xfrm flipV="1">
              <a:off x="1383" y="1340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19" name="Line 55"/>
            <p:cNvSpPr>
              <a:spLocks noChangeShapeType="1"/>
            </p:cNvSpPr>
            <p:nvPr/>
          </p:nvSpPr>
          <p:spPr bwMode="auto">
            <a:xfrm>
              <a:off x="1799" y="1778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0" name="Line 56"/>
            <p:cNvSpPr>
              <a:spLocks noChangeShapeType="1"/>
            </p:cNvSpPr>
            <p:nvPr/>
          </p:nvSpPr>
          <p:spPr bwMode="auto">
            <a:xfrm>
              <a:off x="1799" y="1863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1" name="Line 57"/>
            <p:cNvSpPr>
              <a:spLocks noChangeShapeType="1"/>
            </p:cNvSpPr>
            <p:nvPr/>
          </p:nvSpPr>
          <p:spPr bwMode="auto">
            <a:xfrm>
              <a:off x="1913" y="1340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2" name="Line 58"/>
            <p:cNvSpPr>
              <a:spLocks noChangeShapeType="1"/>
            </p:cNvSpPr>
            <p:nvPr/>
          </p:nvSpPr>
          <p:spPr bwMode="auto">
            <a:xfrm>
              <a:off x="1913" y="1877"/>
              <a:ext cx="0" cy="4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3" name="Line 59"/>
            <p:cNvSpPr>
              <a:spLocks noChangeShapeType="1"/>
            </p:cNvSpPr>
            <p:nvPr/>
          </p:nvSpPr>
          <p:spPr bwMode="auto">
            <a:xfrm>
              <a:off x="2707" y="2016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4" name="Line 60"/>
            <p:cNvSpPr>
              <a:spLocks noChangeShapeType="1"/>
            </p:cNvSpPr>
            <p:nvPr/>
          </p:nvSpPr>
          <p:spPr bwMode="auto">
            <a:xfrm flipV="1">
              <a:off x="2707" y="131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5" name="Line 61"/>
            <p:cNvSpPr>
              <a:spLocks noChangeShapeType="1"/>
            </p:cNvSpPr>
            <p:nvPr/>
          </p:nvSpPr>
          <p:spPr bwMode="auto">
            <a:xfrm flipV="1">
              <a:off x="721" y="1531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26" name="Text Box 62"/>
            <p:cNvSpPr txBox="1">
              <a:spLocks noChangeArrowheads="1"/>
            </p:cNvSpPr>
            <p:nvPr/>
          </p:nvSpPr>
          <p:spPr bwMode="auto">
            <a:xfrm>
              <a:off x="425" y="196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9mA</a:t>
              </a:r>
            </a:p>
          </p:txBody>
        </p:sp>
        <p:sp>
          <p:nvSpPr>
            <p:cNvPr id="139327" name="Text Box 63"/>
            <p:cNvSpPr txBox="1">
              <a:spLocks noChangeArrowheads="1"/>
            </p:cNvSpPr>
            <p:nvPr/>
          </p:nvSpPr>
          <p:spPr bwMode="auto">
            <a:xfrm>
              <a:off x="963" y="1872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6k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9328" name="Text Box 64"/>
            <p:cNvSpPr txBox="1">
              <a:spLocks noChangeArrowheads="1"/>
            </p:cNvSpPr>
            <p:nvPr/>
          </p:nvSpPr>
          <p:spPr bwMode="auto">
            <a:xfrm>
              <a:off x="1991" y="1795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F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9330" name="Line 66"/>
            <p:cNvSpPr>
              <a:spLocks noChangeShapeType="1"/>
            </p:cNvSpPr>
            <p:nvPr/>
          </p:nvSpPr>
          <p:spPr bwMode="auto">
            <a:xfrm>
              <a:off x="863" y="1333"/>
              <a:ext cx="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1" name="Oval 67"/>
            <p:cNvSpPr>
              <a:spLocks noChangeArrowheads="1"/>
            </p:cNvSpPr>
            <p:nvPr/>
          </p:nvSpPr>
          <p:spPr bwMode="auto">
            <a:xfrm flipH="1">
              <a:off x="2416" y="1305"/>
              <a:ext cx="57" cy="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2" name="Line 68"/>
            <p:cNvSpPr>
              <a:spLocks noChangeShapeType="1"/>
            </p:cNvSpPr>
            <p:nvPr/>
          </p:nvSpPr>
          <p:spPr bwMode="auto">
            <a:xfrm flipH="1">
              <a:off x="2175" y="1360"/>
              <a:ext cx="263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3" name="Line 69"/>
            <p:cNvSpPr>
              <a:spLocks noChangeShapeType="1"/>
            </p:cNvSpPr>
            <p:nvPr/>
          </p:nvSpPr>
          <p:spPr bwMode="auto">
            <a:xfrm>
              <a:off x="2480" y="1333"/>
              <a:ext cx="2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4" name="Line 70"/>
            <p:cNvSpPr>
              <a:spLocks noChangeShapeType="1"/>
            </p:cNvSpPr>
            <p:nvPr/>
          </p:nvSpPr>
          <p:spPr bwMode="auto">
            <a:xfrm>
              <a:off x="863" y="2365"/>
              <a:ext cx="185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35" name="Text Box 71"/>
            <p:cNvSpPr txBox="1">
              <a:spLocks noChangeArrowheads="1"/>
            </p:cNvSpPr>
            <p:nvPr/>
          </p:nvSpPr>
          <p:spPr bwMode="auto">
            <a:xfrm>
              <a:off x="2736" y="16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3k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9340" name="Object 76"/>
            <p:cNvGraphicFramePr>
              <a:graphicFrameLocks noChangeAspect="1"/>
            </p:cNvGraphicFramePr>
            <p:nvPr/>
          </p:nvGraphicFramePr>
          <p:xfrm>
            <a:off x="1492" y="1584"/>
            <a:ext cx="3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56" name="Equation" r:id="rId9" imgW="254160" imgH="292320" progId="Equation.3">
                    <p:embed/>
                  </p:oleObj>
                </mc:Choice>
                <mc:Fallback>
                  <p:oleObj name="Equation" r:id="rId9" imgW="254160" imgH="292320" progId="Equation.3">
                    <p:embed/>
                    <p:pic>
                      <p:nvPicPr>
                        <p:cNvPr id="0" name="Picture 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1584"/>
                          <a:ext cx="3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341" name="Text Box 77"/>
            <p:cNvSpPr txBox="1">
              <a:spLocks noChangeArrowheads="1"/>
            </p:cNvSpPr>
            <p:nvPr/>
          </p:nvSpPr>
          <p:spPr bwMode="auto">
            <a:xfrm>
              <a:off x="1701" y="150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9342" name="Text Box 78"/>
            <p:cNvSpPr txBox="1">
              <a:spLocks noChangeArrowheads="1"/>
            </p:cNvSpPr>
            <p:nvPr/>
          </p:nvSpPr>
          <p:spPr bwMode="auto">
            <a:xfrm>
              <a:off x="1704" y="1763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39343" name="Text Box 79"/>
            <p:cNvSpPr txBox="1">
              <a:spLocks noChangeArrowheads="1"/>
            </p:cNvSpPr>
            <p:nvPr/>
          </p:nvSpPr>
          <p:spPr bwMode="auto">
            <a:xfrm>
              <a:off x="2016" y="16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9344" name="Rectangle 80"/>
            <p:cNvSpPr>
              <a:spLocks noChangeArrowheads="1"/>
            </p:cNvSpPr>
            <p:nvPr/>
          </p:nvSpPr>
          <p:spPr bwMode="auto">
            <a:xfrm>
              <a:off x="2640" y="1728"/>
              <a:ext cx="114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345" name="Text Box 81"/>
            <p:cNvSpPr txBox="1">
              <a:spLocks noChangeArrowheads="1"/>
            </p:cNvSpPr>
            <p:nvPr/>
          </p:nvSpPr>
          <p:spPr bwMode="auto">
            <a:xfrm>
              <a:off x="960" y="163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  R</a:t>
              </a:r>
            </a:p>
          </p:txBody>
        </p:sp>
        <p:sp>
          <p:nvSpPr>
            <p:cNvPr id="139346" name="Oval 82"/>
            <p:cNvSpPr>
              <a:spLocks noChangeArrowheads="1"/>
            </p:cNvSpPr>
            <p:nvPr/>
          </p:nvSpPr>
          <p:spPr bwMode="auto">
            <a:xfrm flipV="1">
              <a:off x="1344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47" name="Oval 83"/>
            <p:cNvSpPr>
              <a:spLocks noChangeArrowheads="1"/>
            </p:cNvSpPr>
            <p:nvPr/>
          </p:nvSpPr>
          <p:spPr bwMode="auto">
            <a:xfrm flipV="1">
              <a:off x="1344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48" name="Oval 84"/>
            <p:cNvSpPr>
              <a:spLocks noChangeArrowheads="1"/>
            </p:cNvSpPr>
            <p:nvPr/>
          </p:nvSpPr>
          <p:spPr bwMode="auto">
            <a:xfrm flipV="1">
              <a:off x="1872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49" name="Oval 85"/>
            <p:cNvSpPr>
              <a:spLocks noChangeArrowheads="1"/>
            </p:cNvSpPr>
            <p:nvPr/>
          </p:nvSpPr>
          <p:spPr bwMode="auto">
            <a:xfrm flipV="1">
              <a:off x="1872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350" name="Line 86"/>
            <p:cNvSpPr>
              <a:spLocks noChangeShapeType="1"/>
            </p:cNvSpPr>
            <p:nvPr/>
          </p:nvSpPr>
          <p:spPr bwMode="auto">
            <a:xfrm rot="5400000" flipH="1">
              <a:off x="2271" y="1277"/>
              <a:ext cx="220" cy="26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385137" y="2032978"/>
            <a:ext cx="1656571" cy="571820"/>
            <a:chOff x="2900169" y="2059965"/>
            <a:chExt cx="1656571" cy="571820"/>
          </a:xfrm>
        </p:grpSpPr>
        <p:grpSp>
          <p:nvGrpSpPr>
            <p:cNvPr id="2" name="组合 1"/>
            <p:cNvGrpSpPr/>
            <p:nvPr/>
          </p:nvGrpSpPr>
          <p:grpSpPr>
            <a:xfrm>
              <a:off x="2900169" y="2060285"/>
              <a:ext cx="458788" cy="571500"/>
              <a:chOff x="5078341" y="3831431"/>
              <a:chExt cx="458788" cy="571500"/>
            </a:xfrm>
          </p:grpSpPr>
          <p:sp>
            <p:nvSpPr>
              <p:cNvPr id="81" name="Line 65"/>
              <p:cNvSpPr>
                <a:spLocks noChangeShapeType="1"/>
              </p:cNvSpPr>
              <p:nvPr/>
            </p:nvSpPr>
            <p:spPr bwMode="auto">
              <a:xfrm>
                <a:off x="5078341" y="3874293"/>
                <a:ext cx="0" cy="4714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6099940"/>
                  </p:ext>
                </p:extLst>
              </p:nvPr>
            </p:nvGraphicFramePr>
            <p:xfrm>
              <a:off x="5110091" y="3831431"/>
              <a:ext cx="427038" cy="571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357" name="Equation" r:id="rId11" imgW="203400" imgH="292320" progId="Equation.3">
                      <p:embed/>
                    </p:oleObj>
                  </mc:Choice>
                  <mc:Fallback>
                    <p:oleObj name="Equation" r:id="rId11" imgW="203400" imgH="292320" progId="Equation.3">
                      <p:embed/>
                      <p:pic>
                        <p:nvPicPr>
                          <p:cNvPr id="139338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0091" y="3831431"/>
                            <a:ext cx="427038" cy="571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组合 2"/>
            <p:cNvGrpSpPr/>
            <p:nvPr/>
          </p:nvGrpSpPr>
          <p:grpSpPr>
            <a:xfrm>
              <a:off x="4118363" y="2059965"/>
              <a:ext cx="438377" cy="534988"/>
              <a:chOff x="5608412" y="4155469"/>
              <a:chExt cx="438377" cy="534988"/>
            </a:xfrm>
          </p:grpSpPr>
          <p:sp>
            <p:nvSpPr>
              <p:cNvPr id="84" name="Line 72"/>
              <p:cNvSpPr>
                <a:spLocks noChangeShapeType="1"/>
              </p:cNvSpPr>
              <p:nvPr/>
            </p:nvSpPr>
            <p:spPr bwMode="auto">
              <a:xfrm>
                <a:off x="5608412" y="4207587"/>
                <a:ext cx="0" cy="4714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5" name="Object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584456"/>
                  </p:ext>
                </p:extLst>
              </p:nvPr>
            </p:nvGraphicFramePr>
            <p:xfrm>
              <a:off x="5686426" y="4155469"/>
              <a:ext cx="360363" cy="534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358" name="公式" r:id="rId13" imgW="177840" imgH="279360" progId="Equation.3">
                      <p:embed/>
                    </p:oleObj>
                  </mc:Choice>
                  <mc:Fallback>
                    <p:oleObj name="公式" r:id="rId13" imgW="177840" imgH="279360" progId="Equation.3">
                      <p:embed/>
                      <p:pic>
                        <p:nvPicPr>
                          <p:cNvPr id="139339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86426" y="4155469"/>
                            <a:ext cx="360363" cy="534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628623"/>
              </p:ext>
            </p:extLst>
          </p:nvPr>
        </p:nvGraphicFramePr>
        <p:xfrm>
          <a:off x="413721" y="3401221"/>
          <a:ext cx="3410653" cy="59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59" name="Equation" r:id="rId15" imgW="1320480" imgH="228600" progId="Equation.DSMT4">
                  <p:embed/>
                </p:oleObj>
              </mc:Choice>
              <mc:Fallback>
                <p:oleObj name="Equation" r:id="rId15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3721" y="3401221"/>
                        <a:ext cx="3410653" cy="590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3513" y="5525900"/>
            <a:ext cx="1358193" cy="4286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0290" name="Group 2"/>
          <p:cNvGrpSpPr>
            <a:grpSpLocks/>
          </p:cNvGrpSpPr>
          <p:nvPr/>
        </p:nvGrpSpPr>
        <p:grpSpPr bwMode="auto">
          <a:xfrm>
            <a:off x="419100" y="404813"/>
            <a:ext cx="3657600" cy="609600"/>
            <a:chOff x="384" y="384"/>
            <a:chExt cx="2304" cy="384"/>
          </a:xfrm>
        </p:grpSpPr>
        <p:sp>
          <p:nvSpPr>
            <p:cNvPr id="140291" name="Text Box 3"/>
            <p:cNvSpPr txBox="1">
              <a:spLocks noChangeArrowheads="1"/>
            </p:cNvSpPr>
            <p:nvPr/>
          </p:nvSpPr>
          <p:spPr bwMode="auto">
            <a:xfrm>
              <a:off x="384" y="387"/>
              <a:ext cx="20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(2) </a:t>
              </a: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确定稳态值</a:t>
              </a:r>
            </a:p>
          </p:txBody>
        </p:sp>
        <p:graphicFrame>
          <p:nvGraphicFramePr>
            <p:cNvPr id="140292" name="Object 4"/>
            <p:cNvGraphicFramePr>
              <a:graphicFrameLocks noChangeAspect="1"/>
            </p:cNvGraphicFramePr>
            <p:nvPr/>
          </p:nvGraphicFramePr>
          <p:xfrm>
            <a:off x="1931" y="384"/>
            <a:ext cx="7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70" name="公式" r:id="rId3" imgW="533520" imgH="292320" progId="Equation.3">
                    <p:embed/>
                  </p:oleObj>
                </mc:Choice>
                <mc:Fallback>
                  <p:oleObj name="公式" r:id="rId3" imgW="533520" imgH="292320" progId="Equation.3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84"/>
                          <a:ext cx="757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03499"/>
              </p:ext>
            </p:extLst>
          </p:nvPr>
        </p:nvGraphicFramePr>
        <p:xfrm>
          <a:off x="409651" y="1058646"/>
          <a:ext cx="453866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71" name="Equation" r:id="rId5" imgW="2388240" imgH="762120" progId="Equation.3">
                  <p:embed/>
                </p:oleObj>
              </mc:Choice>
              <mc:Fallback>
                <p:oleObj name="Equation" r:id="rId5" imgW="2388240" imgH="762120" progId="Equation.3">
                  <p:embed/>
                  <p:pic>
                    <p:nvPicPr>
                      <p:cNvPr id="0" name="Picture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51" y="1058646"/>
                        <a:ext cx="4538663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458788" y="2863850"/>
            <a:ext cx="3657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(3)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由换路后电路求</a:t>
            </a:r>
          </a:p>
          <a:p>
            <a:pPr>
              <a:lnSpc>
                <a:spcPct val="110000"/>
              </a:lnSpc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时间常数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91008"/>
              </p:ext>
            </p:extLst>
          </p:nvPr>
        </p:nvGraphicFramePr>
        <p:xfrm>
          <a:off x="504825" y="4129088"/>
          <a:ext cx="4027488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72" name="公式" r:id="rId7" imgW="2057760" imgH="1168560" progId="Equation.3">
                  <p:embed/>
                </p:oleObj>
              </mc:Choice>
              <mc:Fallback>
                <p:oleObj name="公式" r:id="rId7" imgW="2057760" imgH="1168560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4129088"/>
                        <a:ext cx="4027488" cy="234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299" name="Group 11"/>
          <p:cNvGrpSpPr>
            <a:grpSpLocks/>
          </p:cNvGrpSpPr>
          <p:nvPr/>
        </p:nvGrpSpPr>
        <p:grpSpPr bwMode="auto">
          <a:xfrm>
            <a:off x="4840288" y="3509964"/>
            <a:ext cx="4111625" cy="2449513"/>
            <a:chOff x="3122" y="1900"/>
            <a:chExt cx="2590" cy="1543"/>
          </a:xfrm>
        </p:grpSpPr>
        <p:graphicFrame>
          <p:nvGraphicFramePr>
            <p:cNvPr id="140300" name="Object 12"/>
            <p:cNvGraphicFramePr>
              <a:graphicFrameLocks noChangeAspect="1"/>
            </p:cNvGraphicFramePr>
            <p:nvPr/>
          </p:nvGraphicFramePr>
          <p:xfrm>
            <a:off x="4237" y="2341"/>
            <a:ext cx="53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73" name="Equation" r:id="rId9" imgW="559080" imgH="292320" progId="Equation.3">
                    <p:embed/>
                  </p:oleObj>
                </mc:Choice>
                <mc:Fallback>
                  <p:oleObj name="Equation" r:id="rId9" imgW="559080" imgH="292320" progId="Equation.3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2341"/>
                          <a:ext cx="531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0301" name="Group 13"/>
            <p:cNvGrpSpPr>
              <a:grpSpLocks/>
            </p:cNvGrpSpPr>
            <p:nvPr/>
          </p:nvGrpSpPr>
          <p:grpSpPr bwMode="auto">
            <a:xfrm>
              <a:off x="4085" y="3139"/>
              <a:ext cx="1248" cy="304"/>
              <a:chOff x="3845" y="3043"/>
              <a:chExt cx="1248" cy="304"/>
            </a:xfrm>
          </p:grpSpPr>
          <p:sp>
            <p:nvSpPr>
              <p:cNvPr id="140302" name="Text Box 14"/>
              <p:cNvSpPr txBox="1">
                <a:spLocks noChangeArrowheads="1"/>
              </p:cNvSpPr>
              <p:nvPr/>
            </p:nvSpPr>
            <p:spPr bwMode="auto">
              <a:xfrm>
                <a:off x="3909" y="3043"/>
                <a:ext cx="6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kumimoji="1" lang="en-US" altLang="zh-CN" sz="2400" b="1" dirty="0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kumimoji="1" lang="en-US" altLang="zh-CN" sz="24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  <a:sym typeface="Symbol" panose="05050102010706020507" pitchFamily="18" charset="2"/>
                  </a:rPr>
                  <a:t>∞</a:t>
                </a:r>
                <a:endParaRPr kumimoji="1"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0303" name="Text Box 15"/>
              <p:cNvSpPr txBox="1">
                <a:spLocks noChangeArrowheads="1"/>
              </p:cNvSpPr>
              <p:nvPr/>
            </p:nvSpPr>
            <p:spPr bwMode="auto">
              <a:xfrm>
                <a:off x="3845" y="3059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        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电路</a:t>
                </a:r>
              </a:p>
            </p:txBody>
          </p:sp>
        </p:grpSp>
        <p:sp>
          <p:nvSpPr>
            <p:cNvPr id="140304" name="Oval 16"/>
            <p:cNvSpPr>
              <a:spLocks noChangeArrowheads="1"/>
            </p:cNvSpPr>
            <p:nvPr/>
          </p:nvSpPr>
          <p:spPr bwMode="auto">
            <a:xfrm flipV="1">
              <a:off x="3452" y="2349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5" name="Line 17"/>
            <p:cNvSpPr>
              <a:spLocks noChangeShapeType="1"/>
            </p:cNvSpPr>
            <p:nvPr/>
          </p:nvSpPr>
          <p:spPr bwMode="auto">
            <a:xfrm flipV="1">
              <a:off x="3452" y="2462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6" name="Line 18"/>
            <p:cNvSpPr>
              <a:spLocks noChangeShapeType="1"/>
            </p:cNvSpPr>
            <p:nvPr/>
          </p:nvSpPr>
          <p:spPr bwMode="auto">
            <a:xfrm>
              <a:off x="3566" y="2575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3566" y="1953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0308" name="Group 20"/>
            <p:cNvGrpSpPr>
              <a:grpSpLocks/>
            </p:cNvGrpSpPr>
            <p:nvPr/>
          </p:nvGrpSpPr>
          <p:grpSpPr bwMode="auto">
            <a:xfrm>
              <a:off x="4110" y="1946"/>
              <a:ext cx="114" cy="1018"/>
              <a:chOff x="4206" y="1844"/>
              <a:chExt cx="114" cy="1018"/>
            </a:xfrm>
          </p:grpSpPr>
          <p:sp>
            <p:nvSpPr>
              <p:cNvPr id="140309" name="Rectangle 21"/>
              <p:cNvSpPr>
                <a:spLocks noChangeArrowheads="1"/>
              </p:cNvSpPr>
              <p:nvPr/>
            </p:nvSpPr>
            <p:spPr bwMode="auto">
              <a:xfrm>
                <a:off x="4206" y="2218"/>
                <a:ext cx="114" cy="24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0310" name="Line 22"/>
              <p:cNvSpPr>
                <a:spLocks noChangeShapeType="1"/>
              </p:cNvSpPr>
              <p:nvPr/>
            </p:nvSpPr>
            <p:spPr bwMode="auto">
              <a:xfrm>
                <a:off x="4263" y="2472"/>
                <a:ext cx="0" cy="39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311" name="Line 23"/>
              <p:cNvSpPr>
                <a:spLocks noChangeShapeType="1"/>
              </p:cNvSpPr>
              <p:nvPr/>
            </p:nvSpPr>
            <p:spPr bwMode="auto">
              <a:xfrm flipV="1">
                <a:off x="4263" y="1844"/>
                <a:ext cx="0" cy="38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0312" name="Line 24"/>
            <p:cNvSpPr>
              <a:spLocks noChangeShapeType="1"/>
            </p:cNvSpPr>
            <p:nvPr/>
          </p:nvSpPr>
          <p:spPr bwMode="auto">
            <a:xfrm>
              <a:off x="4868" y="1946"/>
              <a:ext cx="0" cy="40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>
              <a:off x="4868" y="2592"/>
              <a:ext cx="0" cy="3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4" name="Line 26"/>
            <p:cNvSpPr>
              <a:spLocks noChangeShapeType="1"/>
            </p:cNvSpPr>
            <p:nvPr/>
          </p:nvSpPr>
          <p:spPr bwMode="auto">
            <a:xfrm flipV="1">
              <a:off x="3409" y="2137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3122" y="2617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9mA</a:t>
              </a:r>
            </a:p>
          </p:txBody>
        </p:sp>
        <p:sp>
          <p:nvSpPr>
            <p:cNvPr id="140316" name="Line 28"/>
            <p:cNvSpPr>
              <a:spLocks noChangeShapeType="1"/>
            </p:cNvSpPr>
            <p:nvPr/>
          </p:nvSpPr>
          <p:spPr bwMode="auto">
            <a:xfrm>
              <a:off x="3551" y="1939"/>
              <a:ext cx="18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7" name="Line 29"/>
            <p:cNvSpPr>
              <a:spLocks noChangeShapeType="1"/>
            </p:cNvSpPr>
            <p:nvPr/>
          </p:nvSpPr>
          <p:spPr bwMode="auto">
            <a:xfrm>
              <a:off x="3551" y="2971"/>
              <a:ext cx="18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4608" y="212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4659" y="2419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3713" y="2528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6k</a:t>
              </a: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40321" name="Text Box 33"/>
            <p:cNvSpPr txBox="1">
              <a:spLocks noChangeArrowheads="1"/>
            </p:cNvSpPr>
            <p:nvPr/>
          </p:nvSpPr>
          <p:spPr bwMode="auto">
            <a:xfrm>
              <a:off x="3766" y="2289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  R</a:t>
              </a:r>
            </a:p>
          </p:txBody>
        </p:sp>
        <p:sp>
          <p:nvSpPr>
            <p:cNvPr id="140322" name="Rectangle 34"/>
            <p:cNvSpPr>
              <a:spLocks noChangeArrowheads="1"/>
            </p:cNvSpPr>
            <p:nvPr/>
          </p:nvSpPr>
          <p:spPr bwMode="auto">
            <a:xfrm>
              <a:off x="5376" y="2290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>
              <a:off x="5433" y="2544"/>
              <a:ext cx="0" cy="4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 flipV="1">
              <a:off x="5433" y="1920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Text Box 37"/>
            <p:cNvSpPr txBox="1">
              <a:spLocks noChangeArrowheads="1"/>
            </p:cNvSpPr>
            <p:nvPr/>
          </p:nvSpPr>
          <p:spPr bwMode="auto">
            <a:xfrm>
              <a:off x="5372" y="226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140326" name="Oval 38"/>
            <p:cNvSpPr>
              <a:spLocks noChangeArrowheads="1"/>
            </p:cNvSpPr>
            <p:nvPr/>
          </p:nvSpPr>
          <p:spPr bwMode="auto">
            <a:xfrm>
              <a:off x="4848" y="254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Oval 39"/>
            <p:cNvSpPr>
              <a:spLocks noChangeArrowheads="1"/>
            </p:cNvSpPr>
            <p:nvPr/>
          </p:nvSpPr>
          <p:spPr bwMode="auto">
            <a:xfrm>
              <a:off x="4848" y="2352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Rectangle 40"/>
            <p:cNvSpPr>
              <a:spLocks noChangeArrowheads="1"/>
            </p:cNvSpPr>
            <p:nvPr/>
          </p:nvSpPr>
          <p:spPr bwMode="auto">
            <a:xfrm>
              <a:off x="4944" y="2256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3k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40329" name="Oval 41"/>
            <p:cNvSpPr>
              <a:spLocks noChangeArrowheads="1"/>
            </p:cNvSpPr>
            <p:nvPr/>
          </p:nvSpPr>
          <p:spPr bwMode="auto">
            <a:xfrm flipV="1">
              <a:off x="4830" y="2928"/>
              <a:ext cx="66" cy="6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Oval 42"/>
            <p:cNvSpPr>
              <a:spLocks noChangeArrowheads="1"/>
            </p:cNvSpPr>
            <p:nvPr/>
          </p:nvSpPr>
          <p:spPr bwMode="auto">
            <a:xfrm flipV="1">
              <a:off x="4128" y="190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Oval 43"/>
            <p:cNvSpPr>
              <a:spLocks noChangeArrowheads="1"/>
            </p:cNvSpPr>
            <p:nvPr/>
          </p:nvSpPr>
          <p:spPr bwMode="auto">
            <a:xfrm flipV="1">
              <a:off x="4128" y="292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Oval 44"/>
            <p:cNvSpPr>
              <a:spLocks noChangeArrowheads="1"/>
            </p:cNvSpPr>
            <p:nvPr/>
          </p:nvSpPr>
          <p:spPr bwMode="auto">
            <a:xfrm flipV="1">
              <a:off x="4828" y="190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" name="Group 46"/>
          <p:cNvGrpSpPr>
            <a:grpSpLocks/>
          </p:cNvGrpSpPr>
          <p:nvPr/>
        </p:nvGrpSpPr>
        <p:grpSpPr bwMode="auto">
          <a:xfrm>
            <a:off x="4872918" y="485275"/>
            <a:ext cx="4506913" cy="2133600"/>
            <a:chOff x="425" y="1056"/>
            <a:chExt cx="2839" cy="1344"/>
          </a:xfrm>
        </p:grpSpPr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 flipH="1">
              <a:off x="2064" y="105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" name="Oval 48"/>
            <p:cNvSpPr>
              <a:spLocks noChangeArrowheads="1"/>
            </p:cNvSpPr>
            <p:nvPr/>
          </p:nvSpPr>
          <p:spPr bwMode="auto">
            <a:xfrm flipV="1">
              <a:off x="764" y="1743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9"/>
            <p:cNvSpPr>
              <a:spLocks noChangeShapeType="1"/>
            </p:cNvSpPr>
            <p:nvPr/>
          </p:nvSpPr>
          <p:spPr bwMode="auto">
            <a:xfrm flipV="1">
              <a:off x="764" y="1856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50"/>
            <p:cNvSpPr>
              <a:spLocks noChangeShapeType="1"/>
            </p:cNvSpPr>
            <p:nvPr/>
          </p:nvSpPr>
          <p:spPr bwMode="auto">
            <a:xfrm>
              <a:off x="878" y="196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51"/>
            <p:cNvSpPr>
              <a:spLocks noChangeShapeType="1"/>
            </p:cNvSpPr>
            <p:nvPr/>
          </p:nvSpPr>
          <p:spPr bwMode="auto">
            <a:xfrm>
              <a:off x="878" y="1347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52"/>
            <p:cNvSpPr>
              <a:spLocks noChangeArrowheads="1"/>
            </p:cNvSpPr>
            <p:nvPr/>
          </p:nvSpPr>
          <p:spPr bwMode="auto">
            <a:xfrm>
              <a:off x="1326" y="1714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Line 53"/>
            <p:cNvSpPr>
              <a:spLocks noChangeShapeType="1"/>
            </p:cNvSpPr>
            <p:nvPr/>
          </p:nvSpPr>
          <p:spPr bwMode="auto">
            <a:xfrm>
              <a:off x="1383" y="1968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54"/>
            <p:cNvSpPr>
              <a:spLocks noChangeShapeType="1"/>
            </p:cNvSpPr>
            <p:nvPr/>
          </p:nvSpPr>
          <p:spPr bwMode="auto">
            <a:xfrm flipV="1">
              <a:off x="1383" y="1340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55"/>
            <p:cNvSpPr>
              <a:spLocks noChangeShapeType="1"/>
            </p:cNvSpPr>
            <p:nvPr/>
          </p:nvSpPr>
          <p:spPr bwMode="auto">
            <a:xfrm>
              <a:off x="1799" y="1778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56"/>
            <p:cNvSpPr>
              <a:spLocks noChangeShapeType="1"/>
            </p:cNvSpPr>
            <p:nvPr/>
          </p:nvSpPr>
          <p:spPr bwMode="auto">
            <a:xfrm>
              <a:off x="1799" y="1863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57"/>
            <p:cNvSpPr>
              <a:spLocks noChangeShapeType="1"/>
            </p:cNvSpPr>
            <p:nvPr/>
          </p:nvSpPr>
          <p:spPr bwMode="auto">
            <a:xfrm>
              <a:off x="1913" y="1340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58"/>
            <p:cNvSpPr>
              <a:spLocks noChangeShapeType="1"/>
            </p:cNvSpPr>
            <p:nvPr/>
          </p:nvSpPr>
          <p:spPr bwMode="auto">
            <a:xfrm>
              <a:off x="1913" y="1877"/>
              <a:ext cx="0" cy="4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59"/>
            <p:cNvSpPr>
              <a:spLocks noChangeShapeType="1"/>
            </p:cNvSpPr>
            <p:nvPr/>
          </p:nvSpPr>
          <p:spPr bwMode="auto">
            <a:xfrm>
              <a:off x="2707" y="2016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60"/>
            <p:cNvSpPr>
              <a:spLocks noChangeShapeType="1"/>
            </p:cNvSpPr>
            <p:nvPr/>
          </p:nvSpPr>
          <p:spPr bwMode="auto">
            <a:xfrm flipV="1">
              <a:off x="2707" y="131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61"/>
            <p:cNvSpPr>
              <a:spLocks noChangeShapeType="1"/>
            </p:cNvSpPr>
            <p:nvPr/>
          </p:nvSpPr>
          <p:spPr bwMode="auto">
            <a:xfrm flipV="1">
              <a:off x="721" y="1531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425" y="196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9mA</a:t>
              </a:r>
            </a:p>
          </p:txBody>
        </p:sp>
        <p:sp>
          <p:nvSpPr>
            <p:cNvPr id="83" name="Text Box 63"/>
            <p:cNvSpPr txBox="1">
              <a:spLocks noChangeArrowheads="1"/>
            </p:cNvSpPr>
            <p:nvPr/>
          </p:nvSpPr>
          <p:spPr bwMode="auto">
            <a:xfrm>
              <a:off x="963" y="1872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6k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4" name="Text Box 64"/>
            <p:cNvSpPr txBox="1">
              <a:spLocks noChangeArrowheads="1"/>
            </p:cNvSpPr>
            <p:nvPr/>
          </p:nvSpPr>
          <p:spPr bwMode="auto">
            <a:xfrm>
              <a:off x="1991" y="1795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F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85" name="Line 66"/>
            <p:cNvSpPr>
              <a:spLocks noChangeShapeType="1"/>
            </p:cNvSpPr>
            <p:nvPr/>
          </p:nvSpPr>
          <p:spPr bwMode="auto">
            <a:xfrm>
              <a:off x="863" y="1333"/>
              <a:ext cx="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Oval 67"/>
            <p:cNvSpPr>
              <a:spLocks noChangeArrowheads="1"/>
            </p:cNvSpPr>
            <p:nvPr/>
          </p:nvSpPr>
          <p:spPr bwMode="auto">
            <a:xfrm flipH="1">
              <a:off x="2416" y="1305"/>
              <a:ext cx="57" cy="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68"/>
            <p:cNvSpPr>
              <a:spLocks noChangeShapeType="1"/>
            </p:cNvSpPr>
            <p:nvPr/>
          </p:nvSpPr>
          <p:spPr bwMode="auto">
            <a:xfrm flipH="1">
              <a:off x="2175" y="1360"/>
              <a:ext cx="263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69"/>
            <p:cNvSpPr>
              <a:spLocks noChangeShapeType="1"/>
            </p:cNvSpPr>
            <p:nvPr/>
          </p:nvSpPr>
          <p:spPr bwMode="auto">
            <a:xfrm>
              <a:off x="2480" y="1333"/>
              <a:ext cx="2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70"/>
            <p:cNvSpPr>
              <a:spLocks noChangeShapeType="1"/>
            </p:cNvSpPr>
            <p:nvPr/>
          </p:nvSpPr>
          <p:spPr bwMode="auto">
            <a:xfrm>
              <a:off x="863" y="2365"/>
              <a:ext cx="185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71"/>
            <p:cNvSpPr txBox="1">
              <a:spLocks noChangeArrowheads="1"/>
            </p:cNvSpPr>
            <p:nvPr/>
          </p:nvSpPr>
          <p:spPr bwMode="auto">
            <a:xfrm>
              <a:off x="2736" y="16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3k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1" name="Object 76"/>
            <p:cNvGraphicFramePr>
              <a:graphicFrameLocks noChangeAspect="1"/>
            </p:cNvGraphicFramePr>
            <p:nvPr/>
          </p:nvGraphicFramePr>
          <p:xfrm>
            <a:off x="1492" y="1584"/>
            <a:ext cx="3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74" name="Equation" r:id="rId11" imgW="254160" imgH="292320" progId="Equation.3">
                    <p:embed/>
                  </p:oleObj>
                </mc:Choice>
                <mc:Fallback>
                  <p:oleObj name="Equation" r:id="rId11" imgW="254160" imgH="292320" progId="Equation.3">
                    <p:embed/>
                    <p:pic>
                      <p:nvPicPr>
                        <p:cNvPr id="13934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1584"/>
                          <a:ext cx="3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77"/>
            <p:cNvSpPr txBox="1">
              <a:spLocks noChangeArrowheads="1"/>
            </p:cNvSpPr>
            <p:nvPr/>
          </p:nvSpPr>
          <p:spPr bwMode="auto">
            <a:xfrm>
              <a:off x="1701" y="150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3" name="Text Box 78"/>
            <p:cNvSpPr txBox="1">
              <a:spLocks noChangeArrowheads="1"/>
            </p:cNvSpPr>
            <p:nvPr/>
          </p:nvSpPr>
          <p:spPr bwMode="auto">
            <a:xfrm>
              <a:off x="1704" y="1763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94" name="Text Box 79"/>
            <p:cNvSpPr txBox="1">
              <a:spLocks noChangeArrowheads="1"/>
            </p:cNvSpPr>
            <p:nvPr/>
          </p:nvSpPr>
          <p:spPr bwMode="auto">
            <a:xfrm>
              <a:off x="2016" y="16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5" name="Rectangle 80"/>
            <p:cNvSpPr>
              <a:spLocks noChangeArrowheads="1"/>
            </p:cNvSpPr>
            <p:nvPr/>
          </p:nvSpPr>
          <p:spPr bwMode="auto">
            <a:xfrm>
              <a:off x="2640" y="1728"/>
              <a:ext cx="114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Text Box 81"/>
            <p:cNvSpPr txBox="1">
              <a:spLocks noChangeArrowheads="1"/>
            </p:cNvSpPr>
            <p:nvPr/>
          </p:nvSpPr>
          <p:spPr bwMode="auto">
            <a:xfrm>
              <a:off x="960" y="163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  R</a:t>
              </a:r>
            </a:p>
          </p:txBody>
        </p:sp>
        <p:sp>
          <p:nvSpPr>
            <p:cNvPr id="97" name="Oval 82"/>
            <p:cNvSpPr>
              <a:spLocks noChangeArrowheads="1"/>
            </p:cNvSpPr>
            <p:nvPr/>
          </p:nvSpPr>
          <p:spPr bwMode="auto">
            <a:xfrm flipV="1">
              <a:off x="1344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83"/>
            <p:cNvSpPr>
              <a:spLocks noChangeArrowheads="1"/>
            </p:cNvSpPr>
            <p:nvPr/>
          </p:nvSpPr>
          <p:spPr bwMode="auto">
            <a:xfrm flipV="1">
              <a:off x="1344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84"/>
            <p:cNvSpPr>
              <a:spLocks noChangeArrowheads="1"/>
            </p:cNvSpPr>
            <p:nvPr/>
          </p:nvSpPr>
          <p:spPr bwMode="auto">
            <a:xfrm flipV="1">
              <a:off x="1872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Oval 85"/>
            <p:cNvSpPr>
              <a:spLocks noChangeArrowheads="1"/>
            </p:cNvSpPr>
            <p:nvPr/>
          </p:nvSpPr>
          <p:spPr bwMode="auto">
            <a:xfrm flipV="1">
              <a:off x="1872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86"/>
            <p:cNvSpPr>
              <a:spLocks noChangeShapeType="1"/>
            </p:cNvSpPr>
            <p:nvPr/>
          </p:nvSpPr>
          <p:spPr bwMode="auto">
            <a:xfrm rot="5400000" flipH="1">
              <a:off x="2271" y="1277"/>
              <a:ext cx="220" cy="269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 useBgFill="1">
        <p:nvSpPr>
          <p:cNvPr id="3" name="矩形 2"/>
          <p:cNvSpPr/>
          <p:nvPr/>
        </p:nvSpPr>
        <p:spPr>
          <a:xfrm>
            <a:off x="4887179" y="3733414"/>
            <a:ext cx="872245" cy="1255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0297" grpId="0" autoUpdateAnimBg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4" name="Group 2"/>
          <p:cNvGrpSpPr>
            <a:grpSpLocks noChangeAspect="1"/>
          </p:cNvGrpSpPr>
          <p:nvPr/>
        </p:nvGrpSpPr>
        <p:grpSpPr bwMode="auto">
          <a:xfrm>
            <a:off x="114301" y="54642"/>
            <a:ext cx="3795340" cy="1512000"/>
            <a:chOff x="432" y="664"/>
            <a:chExt cx="2598" cy="1035"/>
          </a:xfrm>
        </p:grpSpPr>
        <p:sp>
          <p:nvSpPr>
            <p:cNvPr id="141315" name="AutoShape 3"/>
            <p:cNvSpPr>
              <a:spLocks/>
            </p:cNvSpPr>
            <p:nvPr/>
          </p:nvSpPr>
          <p:spPr bwMode="auto">
            <a:xfrm>
              <a:off x="1236" y="867"/>
              <a:ext cx="94" cy="696"/>
            </a:xfrm>
            <a:prstGeom prst="leftBrace">
              <a:avLst>
                <a:gd name="adj1" fmla="val 61702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1316" name="Object 4"/>
            <p:cNvGraphicFramePr>
              <a:graphicFrameLocks noChangeAspect="1"/>
            </p:cNvGraphicFramePr>
            <p:nvPr/>
          </p:nvGraphicFramePr>
          <p:xfrm>
            <a:off x="1338" y="664"/>
            <a:ext cx="16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61" name="Equation" r:id="rId3" imgW="1219320" imgH="292320" progId="Equation.3">
                    <p:embed/>
                  </p:oleObj>
                </mc:Choice>
                <mc:Fallback>
                  <p:oleObj name="Equation" r:id="rId3" imgW="1219320" imgH="292320" progId="Equation.3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664"/>
                          <a:ext cx="1612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7" name="Object 5"/>
            <p:cNvGraphicFramePr>
              <a:graphicFrameLocks noChangeAspect="1"/>
            </p:cNvGraphicFramePr>
            <p:nvPr/>
          </p:nvGraphicFramePr>
          <p:xfrm>
            <a:off x="1362" y="1003"/>
            <a:ext cx="154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62" name="Equation" r:id="rId5" imgW="1155960" imgH="292320" progId="Equation.3">
                    <p:embed/>
                  </p:oleObj>
                </mc:Choice>
                <mc:Fallback>
                  <p:oleObj name="Equation" r:id="rId5" imgW="1155960" imgH="292320" progId="Equation.3">
                    <p:embed/>
                    <p:pic>
                      <p:nvPicPr>
                        <p:cNvPr id="0" name="Picture 3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1003"/>
                          <a:ext cx="1541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18" name="Object 6"/>
            <p:cNvGraphicFramePr>
              <a:graphicFrameLocks noChangeAspect="1"/>
            </p:cNvGraphicFramePr>
            <p:nvPr/>
          </p:nvGraphicFramePr>
          <p:xfrm>
            <a:off x="1428" y="1312"/>
            <a:ext cx="160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63" name="Equation" r:id="rId7" imgW="1105200" imgH="292320" progId="Equation.3">
                    <p:embed/>
                  </p:oleObj>
                </mc:Choice>
                <mc:Fallback>
                  <p:oleObj name="Equation" r:id="rId7" imgW="1105200" imgH="292320" progId="Equation.3">
                    <p:embed/>
                    <p:pic>
                      <p:nvPicPr>
                        <p:cNvPr id="0" name="Picture 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312"/>
                          <a:ext cx="1602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19" name="Text Box 7"/>
            <p:cNvSpPr txBox="1">
              <a:spLocks noChangeArrowheads="1"/>
            </p:cNvSpPr>
            <p:nvPr/>
          </p:nvSpPr>
          <p:spPr bwMode="auto">
            <a:xfrm>
              <a:off x="432" y="1019"/>
              <a:ext cx="9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三要素</a:t>
              </a:r>
            </a:p>
          </p:txBody>
        </p:sp>
      </p:grpSp>
      <p:graphicFrame>
        <p:nvGraphicFramePr>
          <p:cNvPr id="141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21348"/>
              </p:ext>
            </p:extLst>
          </p:nvPr>
        </p:nvGraphicFramePr>
        <p:xfrm>
          <a:off x="157164" y="1562690"/>
          <a:ext cx="4746625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64" name="Equation" r:id="rId9" imgW="2464200" imgH="800280" progId="Equation.3">
                  <p:embed/>
                </p:oleObj>
              </mc:Choice>
              <mc:Fallback>
                <p:oleObj name="Equation" r:id="rId9" imgW="2464200" imgH="800280" progId="Equation.3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4" y="1562690"/>
                        <a:ext cx="4746625" cy="162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28" name="Group 16"/>
          <p:cNvGrpSpPr>
            <a:grpSpLocks/>
          </p:cNvGrpSpPr>
          <p:nvPr/>
        </p:nvGrpSpPr>
        <p:grpSpPr bwMode="auto">
          <a:xfrm>
            <a:off x="5014913" y="0"/>
            <a:ext cx="3967162" cy="2971800"/>
            <a:chOff x="3168" y="192"/>
            <a:chExt cx="2499" cy="1872"/>
          </a:xfrm>
        </p:grpSpPr>
        <p:grpSp>
          <p:nvGrpSpPr>
            <p:cNvPr id="141329" name="Group 17"/>
            <p:cNvGrpSpPr>
              <a:grpSpLocks/>
            </p:cNvGrpSpPr>
            <p:nvPr/>
          </p:nvGrpSpPr>
          <p:grpSpPr bwMode="auto">
            <a:xfrm>
              <a:off x="3168" y="1219"/>
              <a:ext cx="2278" cy="327"/>
              <a:chOff x="3168" y="1363"/>
              <a:chExt cx="2278" cy="327"/>
            </a:xfrm>
          </p:grpSpPr>
          <p:sp>
            <p:nvSpPr>
              <p:cNvPr id="141330" name="Line 18"/>
              <p:cNvSpPr>
                <a:spLocks noChangeShapeType="1"/>
              </p:cNvSpPr>
              <p:nvPr/>
            </p:nvSpPr>
            <p:spPr bwMode="auto">
              <a:xfrm>
                <a:off x="3690" y="1553"/>
                <a:ext cx="1756" cy="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1" name="Text Box 19"/>
              <p:cNvSpPr txBox="1">
                <a:spLocks noChangeArrowheads="1"/>
              </p:cNvSpPr>
              <p:nvPr/>
            </p:nvSpPr>
            <p:spPr bwMode="auto">
              <a:xfrm>
                <a:off x="3168" y="1363"/>
                <a:ext cx="5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18V</a:t>
                </a:r>
              </a:p>
            </p:txBody>
          </p:sp>
        </p:grpSp>
        <p:grpSp>
          <p:nvGrpSpPr>
            <p:cNvPr id="141332" name="Group 20"/>
            <p:cNvGrpSpPr>
              <a:grpSpLocks/>
            </p:cNvGrpSpPr>
            <p:nvPr/>
          </p:nvGrpSpPr>
          <p:grpSpPr bwMode="auto">
            <a:xfrm>
              <a:off x="3190" y="499"/>
              <a:ext cx="2164" cy="864"/>
              <a:chOff x="3190" y="643"/>
              <a:chExt cx="2164" cy="864"/>
            </a:xfrm>
          </p:grpSpPr>
          <p:sp>
            <p:nvSpPr>
              <p:cNvPr id="141333" name="Freeform 21"/>
              <p:cNvSpPr>
                <a:spLocks/>
              </p:cNvSpPr>
              <p:nvPr/>
            </p:nvSpPr>
            <p:spPr bwMode="auto">
              <a:xfrm flipV="1">
                <a:off x="3670" y="818"/>
                <a:ext cx="1684" cy="689"/>
              </a:xfrm>
              <a:custGeom>
                <a:avLst/>
                <a:gdLst>
                  <a:gd name="T0" fmla="*/ 0 w 1968"/>
                  <a:gd name="T1" fmla="*/ 912 h 912"/>
                  <a:gd name="T2" fmla="*/ 672 w 1968"/>
                  <a:gd name="T3" fmla="*/ 240 h 912"/>
                  <a:gd name="T4" fmla="*/ 1968 w 1968"/>
                  <a:gd name="T5" fmla="*/ 0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68" h="912">
                    <a:moveTo>
                      <a:pt x="0" y="912"/>
                    </a:moveTo>
                    <a:cubicBezTo>
                      <a:pt x="172" y="652"/>
                      <a:pt x="344" y="392"/>
                      <a:pt x="672" y="240"/>
                    </a:cubicBezTo>
                    <a:cubicBezTo>
                      <a:pt x="1000" y="88"/>
                      <a:pt x="1484" y="44"/>
                      <a:pt x="1968" y="0"/>
                    </a:cubicBez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334" name="Text Box 22"/>
              <p:cNvSpPr txBox="1">
                <a:spLocks noChangeArrowheads="1"/>
              </p:cNvSpPr>
              <p:nvPr/>
            </p:nvSpPr>
            <p:spPr bwMode="auto">
              <a:xfrm>
                <a:off x="3190" y="643"/>
                <a:ext cx="5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54V</a:t>
                </a:r>
              </a:p>
            </p:txBody>
          </p:sp>
        </p:grpSp>
        <p:sp>
          <p:nvSpPr>
            <p:cNvPr id="141335" name="Rectangle 23"/>
            <p:cNvSpPr>
              <a:spLocks noChangeArrowheads="1"/>
            </p:cNvSpPr>
            <p:nvPr/>
          </p:nvSpPr>
          <p:spPr bwMode="auto">
            <a:xfrm>
              <a:off x="3990" y="1737"/>
              <a:ext cx="1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C</a:t>
              </a: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变化曲线</a:t>
              </a:r>
            </a:p>
          </p:txBody>
        </p:sp>
        <p:sp>
          <p:nvSpPr>
            <p:cNvPr id="141336" name="Line 24"/>
            <p:cNvSpPr>
              <a:spLocks noChangeShapeType="1"/>
            </p:cNvSpPr>
            <p:nvPr/>
          </p:nvSpPr>
          <p:spPr bwMode="auto">
            <a:xfrm flipH="1" flipV="1">
              <a:off x="3670" y="321"/>
              <a:ext cx="0" cy="1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37" name="Text Box 25"/>
            <p:cNvSpPr txBox="1">
              <a:spLocks noChangeArrowheads="1"/>
            </p:cNvSpPr>
            <p:nvPr/>
          </p:nvSpPr>
          <p:spPr bwMode="auto">
            <a:xfrm>
              <a:off x="5480" y="1665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141338" name="Object 26"/>
            <p:cNvGraphicFramePr>
              <a:graphicFrameLocks noChangeAspect="1"/>
            </p:cNvGraphicFramePr>
            <p:nvPr/>
          </p:nvGraphicFramePr>
          <p:xfrm>
            <a:off x="3722" y="192"/>
            <a:ext cx="354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65" name="Equation" r:id="rId11" imgW="254160" imgH="292320" progId="Equation.3">
                    <p:embed/>
                  </p:oleObj>
                </mc:Choice>
                <mc:Fallback>
                  <p:oleObj name="Equation" r:id="rId11" imgW="254160" imgH="292320" progId="Equation.3">
                    <p:embed/>
                    <p:pic>
                      <p:nvPicPr>
                        <p:cNvPr id="0" name="Picture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192"/>
                          <a:ext cx="354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39" name="Rectangle 27"/>
            <p:cNvSpPr>
              <a:spLocks noChangeArrowheads="1"/>
            </p:cNvSpPr>
            <p:nvPr/>
          </p:nvSpPr>
          <p:spPr bwMode="auto">
            <a:xfrm>
              <a:off x="3379" y="156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41340" name="Line 28"/>
            <p:cNvSpPr>
              <a:spLocks noChangeShapeType="1"/>
            </p:cNvSpPr>
            <p:nvPr/>
          </p:nvSpPr>
          <p:spPr bwMode="auto">
            <a:xfrm>
              <a:off x="3648" y="1728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-34925" y="0"/>
            <a:ext cx="9144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1341" name="Group 29"/>
          <p:cNvGrpSpPr>
            <a:grpSpLocks/>
          </p:cNvGrpSpPr>
          <p:nvPr/>
        </p:nvGrpSpPr>
        <p:grpSpPr bwMode="auto">
          <a:xfrm>
            <a:off x="5036175" y="3249076"/>
            <a:ext cx="4495800" cy="1752600"/>
            <a:chOff x="432" y="1296"/>
            <a:chExt cx="2832" cy="1104"/>
          </a:xfrm>
        </p:grpSpPr>
        <p:sp>
          <p:nvSpPr>
            <p:cNvPr id="141342" name="Text Box 30"/>
            <p:cNvSpPr txBox="1">
              <a:spLocks noChangeArrowheads="1"/>
            </p:cNvSpPr>
            <p:nvPr/>
          </p:nvSpPr>
          <p:spPr bwMode="auto">
            <a:xfrm flipH="1">
              <a:off x="2183" y="135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1343" name="Oval 31"/>
            <p:cNvSpPr>
              <a:spLocks noChangeArrowheads="1"/>
            </p:cNvSpPr>
            <p:nvPr/>
          </p:nvSpPr>
          <p:spPr bwMode="auto">
            <a:xfrm flipV="1">
              <a:off x="764" y="1743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4" name="Line 32"/>
            <p:cNvSpPr>
              <a:spLocks noChangeShapeType="1"/>
            </p:cNvSpPr>
            <p:nvPr/>
          </p:nvSpPr>
          <p:spPr bwMode="auto">
            <a:xfrm flipV="1">
              <a:off x="764" y="1856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5" name="Line 33"/>
            <p:cNvSpPr>
              <a:spLocks noChangeShapeType="1"/>
            </p:cNvSpPr>
            <p:nvPr/>
          </p:nvSpPr>
          <p:spPr bwMode="auto">
            <a:xfrm>
              <a:off x="878" y="196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6" name="Line 34"/>
            <p:cNvSpPr>
              <a:spLocks noChangeShapeType="1"/>
            </p:cNvSpPr>
            <p:nvPr/>
          </p:nvSpPr>
          <p:spPr bwMode="auto">
            <a:xfrm>
              <a:off x="878" y="1347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7" name="Rectangle 35"/>
            <p:cNvSpPr>
              <a:spLocks noChangeArrowheads="1"/>
            </p:cNvSpPr>
            <p:nvPr/>
          </p:nvSpPr>
          <p:spPr bwMode="auto">
            <a:xfrm>
              <a:off x="1326" y="1714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48" name="Line 36"/>
            <p:cNvSpPr>
              <a:spLocks noChangeShapeType="1"/>
            </p:cNvSpPr>
            <p:nvPr/>
          </p:nvSpPr>
          <p:spPr bwMode="auto">
            <a:xfrm>
              <a:off x="1383" y="1968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49" name="Line 37"/>
            <p:cNvSpPr>
              <a:spLocks noChangeShapeType="1"/>
            </p:cNvSpPr>
            <p:nvPr/>
          </p:nvSpPr>
          <p:spPr bwMode="auto">
            <a:xfrm flipV="1">
              <a:off x="1383" y="1340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0" name="Line 38"/>
            <p:cNvSpPr>
              <a:spLocks noChangeShapeType="1"/>
            </p:cNvSpPr>
            <p:nvPr/>
          </p:nvSpPr>
          <p:spPr bwMode="auto">
            <a:xfrm>
              <a:off x="1799" y="1778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1" name="Line 39"/>
            <p:cNvSpPr>
              <a:spLocks noChangeShapeType="1"/>
            </p:cNvSpPr>
            <p:nvPr/>
          </p:nvSpPr>
          <p:spPr bwMode="auto">
            <a:xfrm>
              <a:off x="1799" y="1863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2" name="Line 40"/>
            <p:cNvSpPr>
              <a:spLocks noChangeShapeType="1"/>
            </p:cNvSpPr>
            <p:nvPr/>
          </p:nvSpPr>
          <p:spPr bwMode="auto">
            <a:xfrm>
              <a:off x="1913" y="1340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3" name="Line 41"/>
            <p:cNvSpPr>
              <a:spLocks noChangeShapeType="1"/>
            </p:cNvSpPr>
            <p:nvPr/>
          </p:nvSpPr>
          <p:spPr bwMode="auto">
            <a:xfrm>
              <a:off x="1913" y="1877"/>
              <a:ext cx="0" cy="4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4" name="Line 42"/>
            <p:cNvSpPr>
              <a:spLocks noChangeShapeType="1"/>
            </p:cNvSpPr>
            <p:nvPr/>
          </p:nvSpPr>
          <p:spPr bwMode="auto">
            <a:xfrm>
              <a:off x="2707" y="2016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5" name="Line 43"/>
            <p:cNvSpPr>
              <a:spLocks noChangeShapeType="1"/>
            </p:cNvSpPr>
            <p:nvPr/>
          </p:nvSpPr>
          <p:spPr bwMode="auto">
            <a:xfrm flipV="1">
              <a:off x="2707" y="131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6" name="Line 44"/>
            <p:cNvSpPr>
              <a:spLocks noChangeShapeType="1"/>
            </p:cNvSpPr>
            <p:nvPr/>
          </p:nvSpPr>
          <p:spPr bwMode="auto">
            <a:xfrm flipV="1">
              <a:off x="721" y="1531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57" name="Text Box 45"/>
            <p:cNvSpPr txBox="1">
              <a:spLocks noChangeArrowheads="1"/>
            </p:cNvSpPr>
            <p:nvPr/>
          </p:nvSpPr>
          <p:spPr bwMode="auto">
            <a:xfrm>
              <a:off x="432" y="1975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9mA</a:t>
              </a:r>
            </a:p>
          </p:txBody>
        </p:sp>
        <p:sp>
          <p:nvSpPr>
            <p:cNvPr id="141358" name="Text Box 46"/>
            <p:cNvSpPr txBox="1">
              <a:spLocks noChangeArrowheads="1"/>
            </p:cNvSpPr>
            <p:nvPr/>
          </p:nvSpPr>
          <p:spPr bwMode="auto">
            <a:xfrm>
              <a:off x="963" y="1872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6k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1359" name="Text Box 47"/>
            <p:cNvSpPr txBox="1">
              <a:spLocks noChangeArrowheads="1"/>
            </p:cNvSpPr>
            <p:nvPr/>
          </p:nvSpPr>
          <p:spPr bwMode="auto">
            <a:xfrm>
              <a:off x="1991" y="1795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F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1360" name="Line 48"/>
            <p:cNvSpPr>
              <a:spLocks noChangeShapeType="1"/>
            </p:cNvSpPr>
            <p:nvPr/>
          </p:nvSpPr>
          <p:spPr bwMode="auto">
            <a:xfrm>
              <a:off x="1997" y="1396"/>
              <a:ext cx="0" cy="2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1" name="Line 49"/>
            <p:cNvSpPr>
              <a:spLocks noChangeShapeType="1"/>
            </p:cNvSpPr>
            <p:nvPr/>
          </p:nvSpPr>
          <p:spPr bwMode="auto">
            <a:xfrm>
              <a:off x="863" y="1333"/>
              <a:ext cx="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2" name="Oval 50"/>
            <p:cNvSpPr>
              <a:spLocks noChangeArrowheads="1"/>
            </p:cNvSpPr>
            <p:nvPr/>
          </p:nvSpPr>
          <p:spPr bwMode="auto">
            <a:xfrm flipH="1">
              <a:off x="2416" y="1305"/>
              <a:ext cx="57" cy="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3" name="Line 51"/>
            <p:cNvSpPr>
              <a:spLocks noChangeShapeType="1"/>
            </p:cNvSpPr>
            <p:nvPr/>
          </p:nvSpPr>
          <p:spPr bwMode="auto">
            <a:xfrm flipH="1">
              <a:off x="2175" y="1360"/>
              <a:ext cx="263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4" name="Line 52"/>
            <p:cNvSpPr>
              <a:spLocks noChangeShapeType="1"/>
            </p:cNvSpPr>
            <p:nvPr/>
          </p:nvSpPr>
          <p:spPr bwMode="auto">
            <a:xfrm>
              <a:off x="2480" y="1333"/>
              <a:ext cx="2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5" name="Line 53"/>
            <p:cNvSpPr>
              <a:spLocks noChangeShapeType="1"/>
            </p:cNvSpPr>
            <p:nvPr/>
          </p:nvSpPr>
          <p:spPr bwMode="auto">
            <a:xfrm>
              <a:off x="863" y="2365"/>
              <a:ext cx="185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66" name="Text Box 54"/>
            <p:cNvSpPr txBox="1">
              <a:spLocks noChangeArrowheads="1"/>
            </p:cNvSpPr>
            <p:nvPr/>
          </p:nvSpPr>
          <p:spPr bwMode="auto">
            <a:xfrm>
              <a:off x="2736" y="16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3k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1369" name="Object 57"/>
            <p:cNvGraphicFramePr>
              <a:graphicFrameLocks noChangeAspect="1"/>
            </p:cNvGraphicFramePr>
            <p:nvPr/>
          </p:nvGraphicFramePr>
          <p:xfrm>
            <a:off x="2010" y="1345"/>
            <a:ext cx="26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66" name="Equation" r:id="rId13" imgW="203400" imgH="292320" progId="Equation.3">
                    <p:embed/>
                  </p:oleObj>
                </mc:Choice>
                <mc:Fallback>
                  <p:oleObj name="Equation" r:id="rId13" imgW="203400" imgH="292320" progId="Equation.3">
                    <p:embed/>
                    <p:pic>
                      <p:nvPicPr>
                        <p:cNvPr id="0" name="Picture 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1345"/>
                          <a:ext cx="269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71" name="Object 59"/>
            <p:cNvGraphicFramePr>
              <a:graphicFrameLocks noChangeAspect="1"/>
            </p:cNvGraphicFramePr>
            <p:nvPr/>
          </p:nvGraphicFramePr>
          <p:xfrm>
            <a:off x="1492" y="1584"/>
            <a:ext cx="3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67" name="Equation" r:id="rId15" imgW="254160" imgH="292320" progId="Equation.3">
                    <p:embed/>
                  </p:oleObj>
                </mc:Choice>
                <mc:Fallback>
                  <p:oleObj name="Equation" r:id="rId15" imgW="254160" imgH="292320" progId="Equation.3">
                    <p:embed/>
                    <p:pic>
                      <p:nvPicPr>
                        <p:cNvPr id="0" name="Picture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1584"/>
                          <a:ext cx="3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72" name="Text Box 60"/>
            <p:cNvSpPr txBox="1">
              <a:spLocks noChangeArrowheads="1"/>
            </p:cNvSpPr>
            <p:nvPr/>
          </p:nvSpPr>
          <p:spPr bwMode="auto">
            <a:xfrm>
              <a:off x="1701" y="150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1373" name="Text Box 61"/>
            <p:cNvSpPr txBox="1">
              <a:spLocks noChangeArrowheads="1"/>
            </p:cNvSpPr>
            <p:nvPr/>
          </p:nvSpPr>
          <p:spPr bwMode="auto">
            <a:xfrm>
              <a:off x="1704" y="1763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1374" name="Text Box 62"/>
            <p:cNvSpPr txBox="1">
              <a:spLocks noChangeArrowheads="1"/>
            </p:cNvSpPr>
            <p:nvPr/>
          </p:nvSpPr>
          <p:spPr bwMode="auto">
            <a:xfrm>
              <a:off x="2016" y="16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1375" name="Rectangle 63"/>
            <p:cNvSpPr>
              <a:spLocks noChangeArrowheads="1"/>
            </p:cNvSpPr>
            <p:nvPr/>
          </p:nvSpPr>
          <p:spPr bwMode="auto">
            <a:xfrm>
              <a:off x="2640" y="1728"/>
              <a:ext cx="114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76" name="Text Box 64"/>
            <p:cNvSpPr txBox="1">
              <a:spLocks noChangeArrowheads="1"/>
            </p:cNvSpPr>
            <p:nvPr/>
          </p:nvSpPr>
          <p:spPr bwMode="auto">
            <a:xfrm>
              <a:off x="960" y="163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  R</a:t>
              </a:r>
            </a:p>
          </p:txBody>
        </p:sp>
        <p:sp>
          <p:nvSpPr>
            <p:cNvPr id="141377" name="Oval 65"/>
            <p:cNvSpPr>
              <a:spLocks noChangeArrowheads="1"/>
            </p:cNvSpPr>
            <p:nvPr/>
          </p:nvSpPr>
          <p:spPr bwMode="auto">
            <a:xfrm flipV="1">
              <a:off x="1344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78" name="Oval 66"/>
            <p:cNvSpPr>
              <a:spLocks noChangeArrowheads="1"/>
            </p:cNvSpPr>
            <p:nvPr/>
          </p:nvSpPr>
          <p:spPr bwMode="auto">
            <a:xfrm flipV="1">
              <a:off x="1344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79" name="Oval 67"/>
            <p:cNvSpPr>
              <a:spLocks noChangeArrowheads="1"/>
            </p:cNvSpPr>
            <p:nvPr/>
          </p:nvSpPr>
          <p:spPr bwMode="auto">
            <a:xfrm flipV="1">
              <a:off x="1872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380" name="Oval 68"/>
            <p:cNvSpPr>
              <a:spLocks noChangeArrowheads="1"/>
            </p:cNvSpPr>
            <p:nvPr/>
          </p:nvSpPr>
          <p:spPr bwMode="auto">
            <a:xfrm flipV="1">
              <a:off x="1872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82" name="Text Box 70"/>
          <p:cNvSpPr txBox="1">
            <a:spLocks noChangeArrowheads="1"/>
          </p:cNvSpPr>
          <p:nvPr/>
        </p:nvSpPr>
        <p:spPr bwMode="auto">
          <a:xfrm>
            <a:off x="2142681" y="3302061"/>
            <a:ext cx="961396" cy="83099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i="1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4800" b="1" i="1" baseline="-25000" dirty="0" err="1">
                <a:solidFill>
                  <a:srgbClr val="CC33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4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141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235750"/>
              </p:ext>
            </p:extLst>
          </p:nvPr>
        </p:nvGraphicFramePr>
        <p:xfrm>
          <a:off x="338138" y="5125888"/>
          <a:ext cx="67310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68" name="Equation" r:id="rId17" imgW="3391560" imgH="507960" progId="Equation.3">
                  <p:embed/>
                </p:oleObj>
              </mc:Choice>
              <mc:Fallback>
                <p:oleObj name="Equation" r:id="rId17" imgW="3391560" imgH="507960" progId="Equation.3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5125888"/>
                        <a:ext cx="673100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2569"/>
              </p:ext>
            </p:extLst>
          </p:nvPr>
        </p:nvGraphicFramePr>
        <p:xfrm>
          <a:off x="781050" y="5950463"/>
          <a:ext cx="31924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69" name="Equation" r:id="rId19" imgW="1499040" imgH="292320" progId="Equation.3">
                  <p:embed/>
                </p:oleObj>
              </mc:Choice>
              <mc:Fallback>
                <p:oleObj name="Equation" r:id="rId19" imgW="1499040" imgH="292320" progId="Equation.3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950463"/>
                        <a:ext cx="319246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13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304800" y="287337"/>
            <a:ext cx="828675" cy="536575"/>
            <a:chOff x="240" y="145"/>
            <a:chExt cx="522" cy="338"/>
          </a:xfrm>
        </p:grpSpPr>
        <p:sp>
          <p:nvSpPr>
            <p:cNvPr id="148485" name="Text Box 5"/>
            <p:cNvSpPr txBox="1">
              <a:spLocks noChangeArrowheads="1"/>
            </p:cNvSpPr>
            <p:nvPr/>
          </p:nvSpPr>
          <p:spPr bwMode="auto">
            <a:xfrm>
              <a:off x="240" y="156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484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441550"/>
                </p:ext>
              </p:extLst>
            </p:nvPr>
          </p:nvGraphicFramePr>
          <p:xfrm>
            <a:off x="567" y="145"/>
            <a:ext cx="19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7" name="公式" r:id="rId3" imgW="177840" imgH="279360" progId="Equation.3">
                    <p:embed/>
                  </p:oleObj>
                </mc:Choice>
                <mc:Fallback>
                  <p:oleObj name="公式" r:id="rId3" imgW="177840" imgH="279360" progId="Equation.3">
                    <p:embed/>
                    <p:pic>
                      <p:nvPicPr>
                        <p:cNvPr id="0" name="Picture 4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45"/>
                          <a:ext cx="195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88" name="Group 8"/>
          <p:cNvGrpSpPr>
            <a:grpSpLocks/>
          </p:cNvGrpSpPr>
          <p:nvPr/>
        </p:nvGrpSpPr>
        <p:grpSpPr bwMode="auto">
          <a:xfrm>
            <a:off x="317500" y="862012"/>
            <a:ext cx="4483100" cy="2133600"/>
            <a:chOff x="440" y="1056"/>
            <a:chExt cx="2824" cy="1344"/>
          </a:xfrm>
        </p:grpSpPr>
        <p:sp>
          <p:nvSpPr>
            <p:cNvPr id="148489" name="Text Box 9"/>
            <p:cNvSpPr txBox="1">
              <a:spLocks noChangeArrowheads="1"/>
            </p:cNvSpPr>
            <p:nvPr/>
          </p:nvSpPr>
          <p:spPr bwMode="auto">
            <a:xfrm flipH="1">
              <a:off x="2064" y="105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8490" name="Oval 10"/>
            <p:cNvSpPr>
              <a:spLocks noChangeArrowheads="1"/>
            </p:cNvSpPr>
            <p:nvPr/>
          </p:nvSpPr>
          <p:spPr bwMode="auto">
            <a:xfrm flipV="1">
              <a:off x="764" y="1743"/>
              <a:ext cx="227" cy="22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1" name="Line 11"/>
            <p:cNvSpPr>
              <a:spLocks noChangeShapeType="1"/>
            </p:cNvSpPr>
            <p:nvPr/>
          </p:nvSpPr>
          <p:spPr bwMode="auto">
            <a:xfrm flipV="1">
              <a:off x="764" y="1856"/>
              <a:ext cx="22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878" y="196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>
              <a:off x="878" y="1347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4" name="Rectangle 14"/>
            <p:cNvSpPr>
              <a:spLocks noChangeArrowheads="1"/>
            </p:cNvSpPr>
            <p:nvPr/>
          </p:nvSpPr>
          <p:spPr bwMode="auto">
            <a:xfrm>
              <a:off x="1326" y="1714"/>
              <a:ext cx="114" cy="24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495" name="Line 15"/>
            <p:cNvSpPr>
              <a:spLocks noChangeShapeType="1"/>
            </p:cNvSpPr>
            <p:nvPr/>
          </p:nvSpPr>
          <p:spPr bwMode="auto">
            <a:xfrm>
              <a:off x="1383" y="1968"/>
              <a:ext cx="0" cy="39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6" name="Line 16"/>
            <p:cNvSpPr>
              <a:spLocks noChangeShapeType="1"/>
            </p:cNvSpPr>
            <p:nvPr/>
          </p:nvSpPr>
          <p:spPr bwMode="auto">
            <a:xfrm flipV="1">
              <a:off x="1383" y="1340"/>
              <a:ext cx="0" cy="3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>
              <a:off x="1799" y="1778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8" name="Line 18"/>
            <p:cNvSpPr>
              <a:spLocks noChangeShapeType="1"/>
            </p:cNvSpPr>
            <p:nvPr/>
          </p:nvSpPr>
          <p:spPr bwMode="auto">
            <a:xfrm>
              <a:off x="1799" y="1863"/>
              <a:ext cx="22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1913" y="1340"/>
              <a:ext cx="0" cy="45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0" name="Line 20"/>
            <p:cNvSpPr>
              <a:spLocks noChangeShapeType="1"/>
            </p:cNvSpPr>
            <p:nvPr/>
          </p:nvSpPr>
          <p:spPr bwMode="auto">
            <a:xfrm>
              <a:off x="1913" y="1877"/>
              <a:ext cx="0" cy="4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1" name="Line 21"/>
            <p:cNvSpPr>
              <a:spLocks noChangeShapeType="1"/>
            </p:cNvSpPr>
            <p:nvPr/>
          </p:nvSpPr>
          <p:spPr bwMode="auto">
            <a:xfrm>
              <a:off x="2707" y="2016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2" name="Line 22"/>
            <p:cNvSpPr>
              <a:spLocks noChangeShapeType="1"/>
            </p:cNvSpPr>
            <p:nvPr/>
          </p:nvSpPr>
          <p:spPr bwMode="auto">
            <a:xfrm flipV="1">
              <a:off x="2707" y="1319"/>
              <a:ext cx="0" cy="3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3" name="Line 23"/>
            <p:cNvSpPr>
              <a:spLocks noChangeShapeType="1"/>
            </p:cNvSpPr>
            <p:nvPr/>
          </p:nvSpPr>
          <p:spPr bwMode="auto">
            <a:xfrm flipV="1">
              <a:off x="721" y="1531"/>
              <a:ext cx="0" cy="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4" name="Text Box 24"/>
            <p:cNvSpPr txBox="1">
              <a:spLocks noChangeArrowheads="1"/>
            </p:cNvSpPr>
            <p:nvPr/>
          </p:nvSpPr>
          <p:spPr bwMode="auto">
            <a:xfrm>
              <a:off x="440" y="1967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9mA</a:t>
              </a:r>
            </a:p>
          </p:txBody>
        </p: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963" y="1872"/>
              <a:ext cx="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6k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8506" name="Text Box 26"/>
            <p:cNvSpPr txBox="1">
              <a:spLocks noChangeArrowheads="1"/>
            </p:cNvSpPr>
            <p:nvPr/>
          </p:nvSpPr>
          <p:spPr bwMode="auto">
            <a:xfrm>
              <a:off x="1991" y="1795"/>
              <a:ext cx="5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F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8508" name="Line 28"/>
            <p:cNvSpPr>
              <a:spLocks noChangeShapeType="1"/>
            </p:cNvSpPr>
            <p:nvPr/>
          </p:nvSpPr>
          <p:spPr bwMode="auto">
            <a:xfrm>
              <a:off x="863" y="1333"/>
              <a:ext cx="1277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9" name="Oval 29"/>
            <p:cNvSpPr>
              <a:spLocks noChangeArrowheads="1"/>
            </p:cNvSpPr>
            <p:nvPr/>
          </p:nvSpPr>
          <p:spPr bwMode="auto">
            <a:xfrm flipH="1">
              <a:off x="2416" y="1305"/>
              <a:ext cx="57" cy="5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10" name="Line 30"/>
            <p:cNvSpPr>
              <a:spLocks noChangeShapeType="1"/>
            </p:cNvSpPr>
            <p:nvPr/>
          </p:nvSpPr>
          <p:spPr bwMode="auto">
            <a:xfrm flipH="1">
              <a:off x="2175" y="1360"/>
              <a:ext cx="263" cy="1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11" name="Line 31"/>
            <p:cNvSpPr>
              <a:spLocks noChangeShapeType="1"/>
            </p:cNvSpPr>
            <p:nvPr/>
          </p:nvSpPr>
          <p:spPr bwMode="auto">
            <a:xfrm>
              <a:off x="2480" y="1333"/>
              <a:ext cx="2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12" name="Line 32"/>
            <p:cNvSpPr>
              <a:spLocks noChangeShapeType="1"/>
            </p:cNvSpPr>
            <p:nvPr/>
          </p:nvSpPr>
          <p:spPr bwMode="auto">
            <a:xfrm>
              <a:off x="863" y="2365"/>
              <a:ext cx="185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13" name="Text Box 33"/>
            <p:cNvSpPr txBox="1">
              <a:spLocks noChangeArrowheads="1"/>
            </p:cNvSpPr>
            <p:nvPr/>
          </p:nvSpPr>
          <p:spPr bwMode="auto">
            <a:xfrm>
              <a:off x="2736" y="168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3k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8514" name="Line 34"/>
            <p:cNvSpPr>
              <a:spLocks noChangeShapeType="1"/>
            </p:cNvSpPr>
            <p:nvPr/>
          </p:nvSpPr>
          <p:spPr bwMode="auto">
            <a:xfrm>
              <a:off x="2785" y="1383"/>
              <a:ext cx="0" cy="29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8517" name="Object 37"/>
            <p:cNvGraphicFramePr>
              <a:graphicFrameLocks noChangeAspect="1"/>
            </p:cNvGraphicFramePr>
            <p:nvPr/>
          </p:nvGraphicFramePr>
          <p:xfrm>
            <a:off x="2784" y="1296"/>
            <a:ext cx="22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8" name="公式" r:id="rId5" imgW="177840" imgH="279360" progId="Equation.3">
                    <p:embed/>
                  </p:oleObj>
                </mc:Choice>
                <mc:Fallback>
                  <p:oleObj name="公式" r:id="rId5" imgW="177840" imgH="279360" progId="Equation.3">
                    <p:embed/>
                    <p:pic>
                      <p:nvPicPr>
                        <p:cNvPr id="0" name="Picture 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296"/>
                          <a:ext cx="227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18" name="Object 38"/>
            <p:cNvGraphicFramePr>
              <a:graphicFrameLocks noChangeAspect="1"/>
            </p:cNvGraphicFramePr>
            <p:nvPr/>
          </p:nvGraphicFramePr>
          <p:xfrm>
            <a:off x="1492" y="1584"/>
            <a:ext cx="33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9" name="Equation" r:id="rId7" imgW="254160" imgH="292320" progId="Equation.3">
                    <p:embed/>
                  </p:oleObj>
                </mc:Choice>
                <mc:Fallback>
                  <p:oleObj name="Equation" r:id="rId7" imgW="254160" imgH="29232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1584"/>
                          <a:ext cx="33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19" name="Text Box 39"/>
            <p:cNvSpPr txBox="1">
              <a:spLocks noChangeArrowheads="1"/>
            </p:cNvSpPr>
            <p:nvPr/>
          </p:nvSpPr>
          <p:spPr bwMode="auto">
            <a:xfrm>
              <a:off x="1701" y="150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8520" name="Text Box 40"/>
            <p:cNvSpPr txBox="1">
              <a:spLocks noChangeArrowheads="1"/>
            </p:cNvSpPr>
            <p:nvPr/>
          </p:nvSpPr>
          <p:spPr bwMode="auto">
            <a:xfrm>
              <a:off x="1704" y="1763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48521" name="Text Box 41"/>
            <p:cNvSpPr txBox="1">
              <a:spLocks noChangeArrowheads="1"/>
            </p:cNvSpPr>
            <p:nvPr/>
          </p:nvSpPr>
          <p:spPr bwMode="auto">
            <a:xfrm>
              <a:off x="2016" y="16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8522" name="Rectangle 42"/>
            <p:cNvSpPr>
              <a:spLocks noChangeArrowheads="1"/>
            </p:cNvSpPr>
            <p:nvPr/>
          </p:nvSpPr>
          <p:spPr bwMode="auto">
            <a:xfrm>
              <a:off x="2640" y="1728"/>
              <a:ext cx="114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8523" name="Text Box 43"/>
            <p:cNvSpPr txBox="1">
              <a:spLocks noChangeArrowheads="1"/>
            </p:cNvSpPr>
            <p:nvPr/>
          </p:nvSpPr>
          <p:spPr bwMode="auto">
            <a:xfrm>
              <a:off x="960" y="1632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anose="02020603050405020304" pitchFamily="18" charset="0"/>
                </a:rPr>
                <a:t>  R</a:t>
              </a:r>
            </a:p>
          </p:txBody>
        </p:sp>
        <p:sp>
          <p:nvSpPr>
            <p:cNvPr id="148524" name="Oval 44"/>
            <p:cNvSpPr>
              <a:spLocks noChangeArrowheads="1"/>
            </p:cNvSpPr>
            <p:nvPr/>
          </p:nvSpPr>
          <p:spPr bwMode="auto">
            <a:xfrm flipV="1">
              <a:off x="1344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5" name="Oval 45"/>
            <p:cNvSpPr>
              <a:spLocks noChangeArrowheads="1"/>
            </p:cNvSpPr>
            <p:nvPr/>
          </p:nvSpPr>
          <p:spPr bwMode="auto">
            <a:xfrm flipV="1">
              <a:off x="1344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6" name="Oval 46"/>
            <p:cNvSpPr>
              <a:spLocks noChangeArrowheads="1"/>
            </p:cNvSpPr>
            <p:nvPr/>
          </p:nvSpPr>
          <p:spPr bwMode="auto">
            <a:xfrm flipV="1">
              <a:off x="1872" y="129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27" name="Oval 47"/>
            <p:cNvSpPr>
              <a:spLocks noChangeArrowheads="1"/>
            </p:cNvSpPr>
            <p:nvPr/>
          </p:nvSpPr>
          <p:spPr bwMode="auto">
            <a:xfrm flipV="1">
              <a:off x="1872" y="2332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8529" name="Object 4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5408262"/>
              </p:ext>
            </p:extLst>
          </p:nvPr>
        </p:nvGraphicFramePr>
        <p:xfrm>
          <a:off x="1017087" y="3878261"/>
          <a:ext cx="1008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0" name="公式" r:id="rId9" imgW="559080" imgH="279360" progId="Equation.3">
                  <p:embed/>
                </p:oleObj>
              </mc:Choice>
              <mc:Fallback>
                <p:oleObj name="公式" r:id="rId9" imgW="559080" imgH="279360" progId="Equation.3">
                  <p:embed/>
                  <p:pic>
                    <p:nvPicPr>
                      <p:cNvPr id="0" name="Picture 4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087" y="3878261"/>
                        <a:ext cx="1008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31" name="Object 5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48367659"/>
              </p:ext>
            </p:extLst>
          </p:nvPr>
        </p:nvGraphicFramePr>
        <p:xfrm>
          <a:off x="1086937" y="4573586"/>
          <a:ext cx="8255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1" name="公式" r:id="rId11" imgW="482760" imgH="279360" progId="Equation.3">
                  <p:embed/>
                </p:oleObj>
              </mc:Choice>
              <mc:Fallback>
                <p:oleObj name="公式" r:id="rId11" imgW="482760" imgH="279360" progId="Equation.3">
                  <p:embed/>
                  <p:pic>
                    <p:nvPicPr>
                      <p:cNvPr id="0" name="Picture 4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937" y="4573586"/>
                        <a:ext cx="8255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42" name="Object 62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75626392"/>
              </p:ext>
            </p:extLst>
          </p:nvPr>
        </p:nvGraphicFramePr>
        <p:xfrm>
          <a:off x="1220122" y="5169872"/>
          <a:ext cx="4397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2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0" name="Picture 4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122" y="5169872"/>
                        <a:ext cx="439737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4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468065"/>
              </p:ext>
            </p:extLst>
          </p:nvPr>
        </p:nvGraphicFramePr>
        <p:xfrm>
          <a:off x="3154363" y="3532122"/>
          <a:ext cx="3529013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3" name="公式" r:id="rId15" imgW="2007000" imgH="507960" progId="Equation.3">
                  <p:embed/>
                </p:oleObj>
              </mc:Choice>
              <mc:Fallback>
                <p:oleObj name="公式" r:id="rId15" imgW="2007000" imgH="507960" progId="Equation.3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3532122"/>
                        <a:ext cx="3529013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4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64192"/>
              </p:ext>
            </p:extLst>
          </p:nvPr>
        </p:nvGraphicFramePr>
        <p:xfrm>
          <a:off x="3071813" y="4570522"/>
          <a:ext cx="21336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4" name="公式" r:id="rId17" imgW="1067040" imgH="279360" progId="Equation.3">
                  <p:embed/>
                </p:oleObj>
              </mc:Choice>
              <mc:Fallback>
                <p:oleObj name="公式" r:id="rId17" imgW="1067040" imgH="279360" progId="Equation.3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570522"/>
                        <a:ext cx="21336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4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751343"/>
              </p:ext>
            </p:extLst>
          </p:nvPr>
        </p:nvGraphicFramePr>
        <p:xfrm>
          <a:off x="3071813" y="5197342"/>
          <a:ext cx="29035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5" name="公式" r:id="rId19" imgW="1155700" imgH="241300" progId="Equation.3">
                  <p:embed/>
                </p:oleObj>
              </mc:Choice>
              <mc:Fallback>
                <p:oleObj name="公式" r:id="rId19" imgW="1155700" imgH="241300" progId="Equation.3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197342"/>
                        <a:ext cx="290353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551" name="Group 71"/>
          <p:cNvGrpSpPr>
            <a:grpSpLocks/>
          </p:cNvGrpSpPr>
          <p:nvPr/>
        </p:nvGrpSpPr>
        <p:grpSpPr bwMode="auto">
          <a:xfrm>
            <a:off x="2145800" y="3887786"/>
            <a:ext cx="811212" cy="1652587"/>
            <a:chOff x="4023" y="763"/>
            <a:chExt cx="511" cy="1041"/>
          </a:xfrm>
        </p:grpSpPr>
        <p:sp>
          <p:nvSpPr>
            <p:cNvPr id="148549" name="AutoShape 69"/>
            <p:cNvSpPr>
              <a:spLocks/>
            </p:cNvSpPr>
            <p:nvPr/>
          </p:nvSpPr>
          <p:spPr bwMode="auto">
            <a:xfrm>
              <a:off x="4023" y="763"/>
              <a:ext cx="102" cy="1041"/>
            </a:xfrm>
            <a:prstGeom prst="rightBrace">
              <a:avLst>
                <a:gd name="adj1" fmla="val 85049"/>
                <a:gd name="adj2" fmla="val 50000"/>
              </a:avLst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50" name="Rectangle 70"/>
            <p:cNvSpPr>
              <a:spLocks noChangeArrowheads="1"/>
            </p:cNvSpPr>
            <p:nvPr/>
          </p:nvSpPr>
          <p:spPr bwMode="auto">
            <a:xfrm>
              <a:off x="4226" y="11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00"/>
                  </a:solidFill>
                </a:rPr>
                <a:t>？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96461"/>
              </p:ext>
            </p:extLst>
          </p:nvPr>
        </p:nvGraphicFramePr>
        <p:xfrm>
          <a:off x="1833789" y="198765"/>
          <a:ext cx="301903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6" name="Equation" r:id="rId21" imgW="1930320" imgH="368280" progId="Equation.DSMT4">
                  <p:embed/>
                </p:oleObj>
              </mc:Choice>
              <mc:Fallback>
                <p:oleObj name="Equation" r:id="rId21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33789" y="198765"/>
                        <a:ext cx="3019035" cy="576000"/>
                      </a:xfrm>
                      <a:prstGeom prst="rect">
                        <a:avLst/>
                      </a:prstGeom>
                      <a:solidFill>
                        <a:srgbClr val="FFFFF3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556250" y="1381125"/>
            <a:ext cx="3007925" cy="1293019"/>
            <a:chOff x="5556250" y="1381125"/>
            <a:chExt cx="3007925" cy="1293019"/>
          </a:xfrm>
        </p:grpSpPr>
        <p:sp>
          <p:nvSpPr>
            <p:cNvPr id="5" name="矩形 4"/>
            <p:cNvSpPr/>
            <p:nvPr/>
          </p:nvSpPr>
          <p:spPr>
            <a:xfrm>
              <a:off x="5556250" y="1381125"/>
              <a:ext cx="3007925" cy="12930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957318"/>
                </p:ext>
              </p:extLst>
            </p:nvPr>
          </p:nvGraphicFramePr>
          <p:xfrm>
            <a:off x="5660775" y="1534613"/>
            <a:ext cx="2777143" cy="108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7" name="Equation" r:id="rId23" imgW="1371600" imgH="533160" progId="Equation.DSMT4">
                    <p:embed/>
                  </p:oleObj>
                </mc:Choice>
                <mc:Fallback>
                  <p:oleObj name="Equation" r:id="rId23" imgW="1371600" imgH="533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660775" y="1534613"/>
                          <a:ext cx="2777143" cy="108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3733800" y="2763838"/>
            <a:ext cx="1447800" cy="741362"/>
            <a:chOff x="2352" y="1597"/>
            <a:chExt cx="1056" cy="467"/>
          </a:xfrm>
        </p:grpSpPr>
        <p:sp>
          <p:nvSpPr>
            <p:cNvPr id="75781" name="AutoShape 5"/>
            <p:cNvSpPr>
              <a:spLocks noChangeArrowheads="1"/>
            </p:cNvSpPr>
            <p:nvPr/>
          </p:nvSpPr>
          <p:spPr bwMode="auto">
            <a:xfrm>
              <a:off x="2400" y="1597"/>
              <a:ext cx="1008" cy="467"/>
            </a:xfrm>
            <a:prstGeom prst="rightArrow">
              <a:avLst>
                <a:gd name="adj1" fmla="val 50000"/>
                <a:gd name="adj2" fmla="val 53961"/>
              </a:avLst>
            </a:prstGeom>
            <a:solidFill>
              <a:srgbClr val="FF9966"/>
            </a:solidFill>
            <a:ln w="38100">
              <a:solidFill>
                <a:srgbClr val="C2381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 rot="-26355">
              <a:off x="2352" y="1680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开关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0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闭</a:t>
              </a:r>
              <a:r>
                <a:rPr kumimoji="1" lang="zh-CN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</a:t>
              </a:r>
              <a:endPara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5783" name="Freeform 7"/>
          <p:cNvSpPr>
            <a:spLocks/>
          </p:cNvSpPr>
          <p:nvPr/>
        </p:nvSpPr>
        <p:spPr bwMode="auto">
          <a:xfrm>
            <a:off x="4114800" y="5181600"/>
            <a:ext cx="2057400" cy="914400"/>
          </a:xfrm>
          <a:custGeom>
            <a:avLst/>
            <a:gdLst>
              <a:gd name="T0" fmla="*/ 0 w 1296"/>
              <a:gd name="T1" fmla="*/ 448 h 448"/>
              <a:gd name="T2" fmla="*/ 432 w 1296"/>
              <a:gd name="T3" fmla="*/ 112 h 448"/>
              <a:gd name="T4" fmla="*/ 864 w 1296"/>
              <a:gd name="T5" fmla="*/ 16 h 448"/>
              <a:gd name="T6" fmla="*/ 1296 w 1296"/>
              <a:gd name="T7" fmla="*/ 1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6" h="448">
                <a:moveTo>
                  <a:pt x="0" y="448"/>
                </a:moveTo>
                <a:cubicBezTo>
                  <a:pt x="144" y="316"/>
                  <a:pt x="288" y="184"/>
                  <a:pt x="432" y="112"/>
                </a:cubicBezTo>
                <a:cubicBezTo>
                  <a:pt x="576" y="40"/>
                  <a:pt x="720" y="32"/>
                  <a:pt x="864" y="16"/>
                </a:cubicBezTo>
                <a:cubicBezTo>
                  <a:pt x="1008" y="0"/>
                  <a:pt x="1224" y="16"/>
                  <a:pt x="1296" y="16"/>
                </a:cubicBezTo>
              </a:path>
            </a:pathLst>
          </a:custGeom>
          <a:noFill/>
          <a:ln w="76200" cap="flat" cmpd="sng">
            <a:solidFill>
              <a:srgbClr val="8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4114800" y="5140325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05200" y="4876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5786" name="AutoShape 10"/>
          <p:cNvSpPr>
            <a:spLocks noChangeArrowheads="1"/>
          </p:cNvSpPr>
          <p:nvPr/>
        </p:nvSpPr>
        <p:spPr bwMode="auto">
          <a:xfrm>
            <a:off x="6581775" y="4501440"/>
            <a:ext cx="1089025" cy="646112"/>
          </a:xfrm>
          <a:prstGeom prst="wedgeEllipseCallout">
            <a:avLst>
              <a:gd name="adj1" fmla="val -71604"/>
              <a:gd name="adj2" fmla="val 47969"/>
            </a:avLst>
          </a:prstGeom>
          <a:noFill/>
          <a:ln w="38100">
            <a:solidFill>
              <a:srgbClr val="C2381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稳态</a:t>
            </a:r>
          </a:p>
        </p:txBody>
      </p:sp>
      <p:sp>
        <p:nvSpPr>
          <p:cNvPr id="75787" name="AutoShape 11"/>
          <p:cNvSpPr>
            <a:spLocks noChangeArrowheads="1"/>
          </p:cNvSpPr>
          <p:nvPr/>
        </p:nvSpPr>
        <p:spPr bwMode="auto">
          <a:xfrm>
            <a:off x="2413000" y="5111848"/>
            <a:ext cx="1089025" cy="646113"/>
          </a:xfrm>
          <a:prstGeom prst="wedgeEllipseCallout">
            <a:avLst>
              <a:gd name="adj1" fmla="val 104597"/>
              <a:gd name="adj2" fmla="val 53296"/>
            </a:avLst>
          </a:prstGeom>
          <a:noFill/>
          <a:ln w="38100">
            <a:solidFill>
              <a:srgbClr val="C2381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瞬态</a:t>
            </a:r>
          </a:p>
        </p:txBody>
      </p:sp>
      <p:grpSp>
        <p:nvGrpSpPr>
          <p:cNvPr id="75788" name="Group 12"/>
          <p:cNvGrpSpPr>
            <a:grpSpLocks/>
          </p:cNvGrpSpPr>
          <p:nvPr/>
        </p:nvGrpSpPr>
        <p:grpSpPr bwMode="auto">
          <a:xfrm>
            <a:off x="5222875" y="1981200"/>
            <a:ext cx="3463925" cy="1828800"/>
            <a:chOff x="3450" y="1152"/>
            <a:chExt cx="2182" cy="1152"/>
          </a:xfrm>
        </p:grpSpPr>
        <p:graphicFrame>
          <p:nvGraphicFramePr>
            <p:cNvPr id="75789" name="Object 13"/>
            <p:cNvGraphicFramePr>
              <a:graphicFrameLocks noChangeAspect="1"/>
            </p:cNvGraphicFramePr>
            <p:nvPr/>
          </p:nvGraphicFramePr>
          <p:xfrm>
            <a:off x="5424" y="1440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99" name="Equation" r:id="rId3" imgW="165028" imgH="228501" progId="Equation.3">
                    <p:embed/>
                  </p:oleObj>
                </mc:Choice>
                <mc:Fallback>
                  <p:oleObj name="Equation" r:id="rId3" imgW="165028" imgH="228501" progId="Equation.3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440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790" name="Group 14"/>
            <p:cNvGrpSpPr>
              <a:grpSpLocks/>
            </p:cNvGrpSpPr>
            <p:nvPr/>
          </p:nvGrpSpPr>
          <p:grpSpPr bwMode="auto">
            <a:xfrm>
              <a:off x="3450" y="1152"/>
              <a:ext cx="1974" cy="1152"/>
              <a:chOff x="3450" y="1152"/>
              <a:chExt cx="1974" cy="1152"/>
            </a:xfrm>
          </p:grpSpPr>
          <p:sp>
            <p:nvSpPr>
              <p:cNvPr id="75791" name="Line 15"/>
              <p:cNvSpPr>
                <a:spLocks noChangeShapeType="1"/>
              </p:cNvSpPr>
              <p:nvPr/>
            </p:nvSpPr>
            <p:spPr bwMode="auto">
              <a:xfrm>
                <a:off x="5328" y="144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2" name="Line 16"/>
              <p:cNvSpPr>
                <a:spLocks noChangeShapeType="1"/>
              </p:cNvSpPr>
              <p:nvPr/>
            </p:nvSpPr>
            <p:spPr bwMode="auto">
              <a:xfrm>
                <a:off x="5232" y="177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3" name="Line 17"/>
              <p:cNvSpPr>
                <a:spLocks noChangeShapeType="1"/>
              </p:cNvSpPr>
              <p:nvPr/>
            </p:nvSpPr>
            <p:spPr bwMode="auto">
              <a:xfrm>
                <a:off x="5232" y="187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4" name="Line 18"/>
              <p:cNvSpPr>
                <a:spLocks noChangeShapeType="1"/>
              </p:cNvSpPr>
              <p:nvPr/>
            </p:nvSpPr>
            <p:spPr bwMode="auto">
              <a:xfrm>
                <a:off x="4992" y="144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5" name="Line 19"/>
              <p:cNvSpPr>
                <a:spLocks noChangeShapeType="1"/>
              </p:cNvSpPr>
              <p:nvPr/>
            </p:nvSpPr>
            <p:spPr bwMode="auto">
              <a:xfrm flipV="1">
                <a:off x="3792" y="1440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6" name="Oval 2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7" name="Line 21"/>
              <p:cNvSpPr>
                <a:spLocks noChangeShapeType="1"/>
              </p:cNvSpPr>
              <p:nvPr/>
            </p:nvSpPr>
            <p:spPr bwMode="auto">
              <a:xfrm>
                <a:off x="5328" y="187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8" name="Line 22"/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799" name="Line 23"/>
              <p:cNvSpPr>
                <a:spLocks noChangeShapeType="1"/>
              </p:cNvSpPr>
              <p:nvPr/>
            </p:nvSpPr>
            <p:spPr bwMode="auto">
              <a:xfrm>
                <a:off x="3792" y="144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0" name="Line 24"/>
              <p:cNvSpPr>
                <a:spLocks noChangeShapeType="1"/>
              </p:cNvSpPr>
              <p:nvPr/>
            </p:nvSpPr>
            <p:spPr bwMode="auto">
              <a:xfrm>
                <a:off x="5328" y="153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01" name="Rectangle 25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288" cy="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5802" name="Object 26"/>
              <p:cNvGraphicFramePr>
                <a:graphicFrameLocks noChangeAspect="1"/>
              </p:cNvGraphicFramePr>
              <p:nvPr/>
            </p:nvGraphicFramePr>
            <p:xfrm>
              <a:off x="4752" y="1152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500" name="Equation" r:id="rId5" imgW="164885" imgH="164885" progId="Equation.3">
                      <p:embed/>
                    </p:oleObj>
                  </mc:Choice>
                  <mc:Fallback>
                    <p:oleObj name="Equation" r:id="rId5" imgW="164885" imgH="164885" progId="Equation.3">
                      <p:embed/>
                      <p:pic>
                        <p:nvPicPr>
                          <p:cNvPr id="0" name="Picture 3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152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03" name="Object 27"/>
              <p:cNvGraphicFramePr>
                <a:graphicFrameLocks noChangeAspect="1"/>
              </p:cNvGraphicFramePr>
              <p:nvPr/>
            </p:nvGraphicFramePr>
            <p:xfrm>
              <a:off x="3450" y="1590"/>
              <a:ext cx="225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501" name="Equation" r:id="rId7" imgW="228501" imgH="571252" progId="Equation.3">
                      <p:embed/>
                    </p:oleObj>
                  </mc:Choice>
                  <mc:Fallback>
                    <p:oleObj name="Equation" r:id="rId7" imgW="228501" imgH="571252" progId="Equation.3">
                      <p:embed/>
                      <p:pic>
                        <p:nvPicPr>
                          <p:cNvPr id="0" name="Picture 3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0" y="1590"/>
                            <a:ext cx="225" cy="5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04" name="Object 28"/>
              <p:cNvGraphicFramePr>
                <a:graphicFrameLocks noChangeAspect="1"/>
              </p:cNvGraphicFramePr>
              <p:nvPr/>
            </p:nvGraphicFramePr>
            <p:xfrm>
              <a:off x="5040" y="1584"/>
              <a:ext cx="213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502" name="Equation" r:id="rId9" imgW="215806" imgH="571252" progId="Equation.3">
                      <p:embed/>
                    </p:oleObj>
                  </mc:Choice>
                  <mc:Fallback>
                    <p:oleObj name="Equation" r:id="rId9" imgW="215806" imgH="571252" progId="Equation.3">
                      <p:embed/>
                      <p:pic>
                        <p:nvPicPr>
                          <p:cNvPr id="0" name="Picture 3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584"/>
                            <a:ext cx="213" cy="5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1600200" y="3962400"/>
            <a:ext cx="163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旧稳态</a:t>
            </a:r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6629400" y="3962400"/>
            <a:ext cx="1444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新稳态</a:t>
            </a:r>
          </a:p>
        </p:txBody>
      </p:sp>
      <p:grpSp>
        <p:nvGrpSpPr>
          <p:cNvPr id="75811" name="Group 35"/>
          <p:cNvGrpSpPr>
            <a:grpSpLocks/>
          </p:cNvGrpSpPr>
          <p:nvPr/>
        </p:nvGrpSpPr>
        <p:grpSpPr bwMode="auto">
          <a:xfrm>
            <a:off x="447675" y="1981200"/>
            <a:ext cx="3463925" cy="1828800"/>
            <a:chOff x="282" y="1104"/>
            <a:chExt cx="2182" cy="1152"/>
          </a:xfrm>
        </p:grpSpPr>
        <p:sp>
          <p:nvSpPr>
            <p:cNvPr id="75812" name="Line 36"/>
            <p:cNvSpPr>
              <a:spLocks noChangeShapeType="1"/>
            </p:cNvSpPr>
            <p:nvPr/>
          </p:nvSpPr>
          <p:spPr bwMode="auto">
            <a:xfrm>
              <a:off x="2160" y="13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Line 37"/>
            <p:cNvSpPr>
              <a:spLocks noChangeShapeType="1"/>
            </p:cNvSpPr>
            <p:nvPr/>
          </p:nvSpPr>
          <p:spPr bwMode="auto">
            <a:xfrm>
              <a:off x="2064" y="17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4" name="Line 38"/>
            <p:cNvSpPr>
              <a:spLocks noChangeShapeType="1"/>
            </p:cNvSpPr>
            <p:nvPr/>
          </p:nvSpPr>
          <p:spPr bwMode="auto">
            <a:xfrm>
              <a:off x="2064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5" name="Line 39"/>
            <p:cNvSpPr>
              <a:spLocks noChangeShapeType="1"/>
            </p:cNvSpPr>
            <p:nvPr/>
          </p:nvSpPr>
          <p:spPr bwMode="auto">
            <a:xfrm flipH="1">
              <a:off x="960" y="1392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6" name="Line 40"/>
            <p:cNvSpPr>
              <a:spLocks noChangeShapeType="1"/>
            </p:cNvSpPr>
            <p:nvPr/>
          </p:nvSpPr>
          <p:spPr bwMode="auto">
            <a:xfrm>
              <a:off x="1824" y="13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7" name="Line 41"/>
            <p:cNvSpPr>
              <a:spLocks noChangeShapeType="1"/>
            </p:cNvSpPr>
            <p:nvPr/>
          </p:nvSpPr>
          <p:spPr bwMode="auto">
            <a:xfrm>
              <a:off x="1104" y="139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8" name="Line 42"/>
            <p:cNvSpPr>
              <a:spLocks noChangeShapeType="1"/>
            </p:cNvSpPr>
            <p:nvPr/>
          </p:nvSpPr>
          <p:spPr bwMode="auto">
            <a:xfrm>
              <a:off x="624" y="139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9" name="Oval 43"/>
            <p:cNvSpPr>
              <a:spLocks noChangeArrowheads="1"/>
            </p:cNvSpPr>
            <p:nvPr/>
          </p:nvSpPr>
          <p:spPr bwMode="auto">
            <a:xfrm>
              <a:off x="480" y="16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0" name="Line 44"/>
            <p:cNvSpPr>
              <a:spLocks noChangeShapeType="1"/>
            </p:cNvSpPr>
            <p:nvPr/>
          </p:nvSpPr>
          <p:spPr bwMode="auto">
            <a:xfrm>
              <a:off x="2160" y="182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1" name="Line 45"/>
            <p:cNvSpPr>
              <a:spLocks noChangeShapeType="1"/>
            </p:cNvSpPr>
            <p:nvPr/>
          </p:nvSpPr>
          <p:spPr bwMode="auto">
            <a:xfrm>
              <a:off x="624" y="225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2" name="Line 46"/>
            <p:cNvSpPr>
              <a:spLocks noChangeShapeType="1"/>
            </p:cNvSpPr>
            <p:nvPr/>
          </p:nvSpPr>
          <p:spPr bwMode="auto">
            <a:xfrm>
              <a:off x="624" y="1392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3" name="Line 47"/>
            <p:cNvSpPr>
              <a:spLocks noChangeShapeType="1"/>
            </p:cNvSpPr>
            <p:nvPr/>
          </p:nvSpPr>
          <p:spPr bwMode="auto">
            <a:xfrm>
              <a:off x="2160" y="1488"/>
              <a:ext cx="0" cy="9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4" name="Rectangle 48"/>
            <p:cNvSpPr>
              <a:spLocks noChangeArrowheads="1"/>
            </p:cNvSpPr>
            <p:nvPr/>
          </p:nvSpPr>
          <p:spPr bwMode="auto">
            <a:xfrm>
              <a:off x="1536" y="1344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25" name="Freeform 49"/>
            <p:cNvSpPr>
              <a:spLocks/>
            </p:cNvSpPr>
            <p:nvPr/>
          </p:nvSpPr>
          <p:spPr bwMode="auto">
            <a:xfrm>
              <a:off x="906" y="1320"/>
              <a:ext cx="246" cy="216"/>
            </a:xfrm>
            <a:custGeom>
              <a:avLst/>
              <a:gdLst>
                <a:gd name="T0" fmla="*/ 246 w 246"/>
                <a:gd name="T1" fmla="*/ 216 h 216"/>
                <a:gd name="T2" fmla="*/ 102 w 246"/>
                <a:gd name="T3" fmla="*/ 168 h 216"/>
                <a:gd name="T4" fmla="*/ 0 w 246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216">
                  <a:moveTo>
                    <a:pt x="246" y="216"/>
                  </a:moveTo>
                  <a:cubicBezTo>
                    <a:pt x="190" y="204"/>
                    <a:pt x="143" y="204"/>
                    <a:pt x="102" y="168"/>
                  </a:cubicBezTo>
                  <a:cubicBezTo>
                    <a:pt x="61" y="132"/>
                    <a:pt x="21" y="35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5826" name="Object 50"/>
            <p:cNvGraphicFramePr>
              <a:graphicFrameLocks noChangeAspect="1"/>
            </p:cNvGraphicFramePr>
            <p:nvPr/>
          </p:nvGraphicFramePr>
          <p:xfrm>
            <a:off x="2256" y="1392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03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Picture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392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27" name="Object 51"/>
            <p:cNvGraphicFramePr>
              <a:graphicFrameLocks noChangeAspect="1"/>
            </p:cNvGraphicFramePr>
            <p:nvPr/>
          </p:nvGraphicFramePr>
          <p:xfrm>
            <a:off x="282" y="1542"/>
            <a:ext cx="226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04" name="Equation" r:id="rId12" imgW="228501" imgH="571252" progId="Equation.3">
                    <p:embed/>
                  </p:oleObj>
                </mc:Choice>
                <mc:Fallback>
                  <p:oleObj name="Equation" r:id="rId12" imgW="228501" imgH="571252" progId="Equation.3">
                    <p:embed/>
                    <p:pic>
                      <p:nvPicPr>
                        <p:cNvPr id="0" name="Picture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" y="1542"/>
                          <a:ext cx="226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28" name="Object 52"/>
            <p:cNvGraphicFramePr>
              <a:graphicFrameLocks noChangeAspect="1"/>
            </p:cNvGraphicFramePr>
            <p:nvPr/>
          </p:nvGraphicFramePr>
          <p:xfrm>
            <a:off x="1872" y="1536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05" name="Equation" r:id="rId13" imgW="215806" imgH="571252" progId="Equation.3">
                    <p:embed/>
                  </p:oleObj>
                </mc:Choice>
                <mc:Fallback>
                  <p:oleObj name="Equation" r:id="rId13" imgW="215806" imgH="571252" progId="Equation.3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536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9" name="Text Box 53"/>
            <p:cNvSpPr txBox="1">
              <a:spLocks noChangeArrowheads="1"/>
            </p:cNvSpPr>
            <p:nvPr/>
          </p:nvSpPr>
          <p:spPr bwMode="auto">
            <a:xfrm>
              <a:off x="960" y="115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75830" name="Text Box 54"/>
            <p:cNvSpPr txBox="1">
              <a:spLocks noChangeArrowheads="1"/>
            </p:cNvSpPr>
            <p:nvPr/>
          </p:nvSpPr>
          <p:spPr bwMode="auto">
            <a:xfrm>
              <a:off x="1536" y="11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</a:p>
          </p:txBody>
        </p:sp>
      </p:grpSp>
      <p:grpSp>
        <p:nvGrpSpPr>
          <p:cNvPr id="75831" name="Group 55"/>
          <p:cNvGrpSpPr>
            <a:grpSpLocks/>
          </p:cNvGrpSpPr>
          <p:nvPr/>
        </p:nvGrpSpPr>
        <p:grpSpPr bwMode="auto">
          <a:xfrm>
            <a:off x="3657600" y="4343400"/>
            <a:ext cx="3124200" cy="2027238"/>
            <a:chOff x="2304" y="2736"/>
            <a:chExt cx="1968" cy="1277"/>
          </a:xfrm>
        </p:grpSpPr>
        <p:grpSp>
          <p:nvGrpSpPr>
            <p:cNvPr id="75832" name="Group 56"/>
            <p:cNvGrpSpPr>
              <a:grpSpLocks/>
            </p:cNvGrpSpPr>
            <p:nvPr/>
          </p:nvGrpSpPr>
          <p:grpSpPr bwMode="auto">
            <a:xfrm>
              <a:off x="2304" y="2736"/>
              <a:ext cx="1968" cy="1277"/>
              <a:chOff x="2304" y="2736"/>
              <a:chExt cx="1968" cy="1277"/>
            </a:xfrm>
          </p:grpSpPr>
          <p:sp>
            <p:nvSpPr>
              <p:cNvPr id="75833" name="Text Box 57"/>
              <p:cNvSpPr txBox="1">
                <a:spLocks noChangeArrowheads="1"/>
              </p:cNvSpPr>
              <p:nvPr/>
            </p:nvSpPr>
            <p:spPr bwMode="auto">
              <a:xfrm>
                <a:off x="3984" y="3648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i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75834" name="Line 58"/>
              <p:cNvSpPr>
                <a:spLocks noChangeShapeType="1"/>
              </p:cNvSpPr>
              <p:nvPr/>
            </p:nvSpPr>
            <p:spPr bwMode="auto">
              <a:xfrm>
                <a:off x="2592" y="3840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835" name="Line 59"/>
              <p:cNvSpPr>
                <a:spLocks noChangeShapeType="1"/>
              </p:cNvSpPr>
              <p:nvPr/>
            </p:nvSpPr>
            <p:spPr bwMode="auto">
              <a:xfrm flipV="1">
                <a:off x="2592" y="2868"/>
                <a:ext cx="0" cy="9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5836" name="Object 60"/>
              <p:cNvGraphicFramePr>
                <a:graphicFrameLocks noChangeAspect="1"/>
              </p:cNvGraphicFramePr>
              <p:nvPr/>
            </p:nvGraphicFramePr>
            <p:xfrm>
              <a:off x="2304" y="2736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4506" name="公式" r:id="rId15" imgW="190500" imgH="228600" progId="Equation.3">
                      <p:embed/>
                    </p:oleObj>
                  </mc:Choice>
                  <mc:Fallback>
                    <p:oleObj name="公式" r:id="rId15" imgW="190500" imgH="228600" progId="Equation.3">
                      <p:embed/>
                      <p:pic>
                        <p:nvPicPr>
                          <p:cNvPr id="0" name="Picture 3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736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837" name="Text Box 61"/>
            <p:cNvSpPr txBox="1">
              <a:spLocks noChangeArrowheads="1"/>
            </p:cNvSpPr>
            <p:nvPr/>
          </p:nvSpPr>
          <p:spPr bwMode="auto">
            <a:xfrm>
              <a:off x="2400" y="3792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O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478021"/>
              </p:ext>
            </p:extLst>
          </p:nvPr>
        </p:nvGraphicFramePr>
        <p:xfrm>
          <a:off x="6618288" y="973138"/>
          <a:ext cx="16478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07" name="Equation" r:id="rId17" imgW="799920" imgH="393480" progId="Equation.DSMT4">
                  <p:embed/>
                </p:oleObj>
              </mc:Choice>
              <mc:Fallback>
                <p:oleObj name="Equation" r:id="rId17" imgW="799920" imgH="39348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973138"/>
                        <a:ext cx="1647825" cy="8112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266825"/>
              </p:ext>
            </p:extLst>
          </p:nvPr>
        </p:nvGraphicFramePr>
        <p:xfrm>
          <a:off x="2057791" y="1194948"/>
          <a:ext cx="863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08" name="Equation" r:id="rId19" imgW="419040" imgH="177480" progId="Equation.DSMT4">
                  <p:embed/>
                </p:oleObj>
              </mc:Choice>
              <mc:Fallback>
                <p:oleObj name="Equation" r:id="rId19" imgW="419040" imgH="17748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791" y="1194948"/>
                        <a:ext cx="863600" cy="3651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  <p:bldP spid="75786" grpId="0" animBg="1" autoUpdateAnimBg="0"/>
      <p:bldP spid="75787" grpId="0" animBg="1" autoUpdateAnimBg="0"/>
      <p:bldP spid="75805" grpId="0" autoUpdateAnimBg="0"/>
      <p:bldP spid="7580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266945" y="505392"/>
            <a:ext cx="403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C2381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400" dirty="0">
                <a:solidFill>
                  <a:srgbClr val="C2381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图示电路已处于稳态。试用三要素法求开关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断开后的 </a:t>
            </a:r>
            <a:r>
              <a:rPr kumimoji="1" lang="en-US" altLang="zh-CN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kumimoji="1"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4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33300" y="11508"/>
            <a:ext cx="4114076" cy="2706413"/>
            <a:chOff x="4841012" y="285750"/>
            <a:chExt cx="4114076" cy="2706413"/>
          </a:xfrm>
        </p:grpSpPr>
        <p:grpSp>
          <p:nvGrpSpPr>
            <p:cNvPr id="147460" name="Group 4"/>
            <p:cNvGrpSpPr>
              <a:grpSpLocks/>
            </p:cNvGrpSpPr>
            <p:nvPr/>
          </p:nvGrpSpPr>
          <p:grpSpPr bwMode="auto">
            <a:xfrm>
              <a:off x="6685787" y="1657350"/>
              <a:ext cx="152400" cy="762000"/>
              <a:chOff x="4992" y="816"/>
              <a:chExt cx="110" cy="580"/>
            </a:xfrm>
          </p:grpSpPr>
          <p:sp>
            <p:nvSpPr>
              <p:cNvPr id="147461" name="Arc 5"/>
              <p:cNvSpPr>
                <a:spLocks/>
              </p:cNvSpPr>
              <p:nvPr/>
            </p:nvSpPr>
            <p:spPr bwMode="auto">
              <a:xfrm rot="10800000" flipH="1">
                <a:off x="4992" y="816"/>
                <a:ext cx="110" cy="148"/>
              </a:xfrm>
              <a:custGeom>
                <a:avLst/>
                <a:gdLst>
                  <a:gd name="G0" fmla="+- 225 0 0"/>
                  <a:gd name="G1" fmla="+- 21600 0 0"/>
                  <a:gd name="G2" fmla="+- 21600 0 0"/>
                  <a:gd name="T0" fmla="*/ 0 w 21825"/>
                  <a:gd name="T1" fmla="*/ 1 h 43200"/>
                  <a:gd name="T2" fmla="*/ 225 w 21825"/>
                  <a:gd name="T3" fmla="*/ 43200 h 43200"/>
                  <a:gd name="T4" fmla="*/ 225 w 2182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62" name="Arc 6"/>
              <p:cNvSpPr>
                <a:spLocks/>
              </p:cNvSpPr>
              <p:nvPr/>
            </p:nvSpPr>
            <p:spPr bwMode="auto">
              <a:xfrm rot="10800000" flipH="1">
                <a:off x="4992" y="960"/>
                <a:ext cx="110" cy="148"/>
              </a:xfrm>
              <a:custGeom>
                <a:avLst/>
                <a:gdLst>
                  <a:gd name="G0" fmla="+- 225 0 0"/>
                  <a:gd name="G1" fmla="+- 21600 0 0"/>
                  <a:gd name="G2" fmla="+- 21600 0 0"/>
                  <a:gd name="T0" fmla="*/ 0 w 21825"/>
                  <a:gd name="T1" fmla="*/ 1 h 43200"/>
                  <a:gd name="T2" fmla="*/ 225 w 21825"/>
                  <a:gd name="T3" fmla="*/ 43200 h 43200"/>
                  <a:gd name="T4" fmla="*/ 225 w 2182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63" name="Arc 7"/>
              <p:cNvSpPr>
                <a:spLocks/>
              </p:cNvSpPr>
              <p:nvPr/>
            </p:nvSpPr>
            <p:spPr bwMode="auto">
              <a:xfrm rot="10800000" flipH="1">
                <a:off x="4992" y="1104"/>
                <a:ext cx="110" cy="148"/>
              </a:xfrm>
              <a:custGeom>
                <a:avLst/>
                <a:gdLst>
                  <a:gd name="G0" fmla="+- 225 0 0"/>
                  <a:gd name="G1" fmla="+- 21600 0 0"/>
                  <a:gd name="G2" fmla="+- 21600 0 0"/>
                  <a:gd name="T0" fmla="*/ 0 w 21825"/>
                  <a:gd name="T1" fmla="*/ 1 h 43200"/>
                  <a:gd name="T2" fmla="*/ 225 w 21825"/>
                  <a:gd name="T3" fmla="*/ 43200 h 43200"/>
                  <a:gd name="T4" fmla="*/ 225 w 2182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464" name="Arc 8"/>
              <p:cNvSpPr>
                <a:spLocks/>
              </p:cNvSpPr>
              <p:nvPr/>
            </p:nvSpPr>
            <p:spPr bwMode="auto">
              <a:xfrm rot="10800000" flipH="1">
                <a:off x="4992" y="1248"/>
                <a:ext cx="110" cy="148"/>
              </a:xfrm>
              <a:custGeom>
                <a:avLst/>
                <a:gdLst>
                  <a:gd name="G0" fmla="+- 225 0 0"/>
                  <a:gd name="G1" fmla="+- 21600 0 0"/>
                  <a:gd name="G2" fmla="+- 21600 0 0"/>
                  <a:gd name="T0" fmla="*/ 0 w 21825"/>
                  <a:gd name="T1" fmla="*/ 1 h 43200"/>
                  <a:gd name="T2" fmla="*/ 225 w 21825"/>
                  <a:gd name="T3" fmla="*/ 43200 h 43200"/>
                  <a:gd name="T4" fmla="*/ 225 w 2182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7465" name="Object 9"/>
            <p:cNvGraphicFramePr>
              <a:graphicFrameLocks noChangeAspect="1"/>
            </p:cNvGraphicFramePr>
            <p:nvPr/>
          </p:nvGraphicFramePr>
          <p:xfrm>
            <a:off x="6292087" y="1492250"/>
            <a:ext cx="361950" cy="1017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34" name="Equation" r:id="rId3" imgW="254160" imgH="749520" progId="Equation.3">
                    <p:embed/>
                  </p:oleObj>
                </mc:Choice>
                <mc:Fallback>
                  <p:oleObj name="Equation" r:id="rId3" imgW="254160" imgH="749520" progId="Equation.3">
                    <p:embed/>
                    <p:pic>
                      <p:nvPicPr>
                        <p:cNvPr id="1474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2087" y="1492250"/>
                          <a:ext cx="361950" cy="1017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66" name="Object 10"/>
            <p:cNvGraphicFramePr>
              <a:graphicFrameLocks noChangeAspect="1"/>
            </p:cNvGraphicFramePr>
            <p:nvPr/>
          </p:nvGraphicFramePr>
          <p:xfrm>
            <a:off x="6780930" y="2283256"/>
            <a:ext cx="2825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35" name="Equation" r:id="rId5" imgW="152268" imgH="164957" progId="Equation.3">
                    <p:embed/>
                  </p:oleObj>
                </mc:Choice>
                <mc:Fallback>
                  <p:oleObj name="Equation" r:id="rId5" imgW="152268" imgH="164957" progId="Equation.3">
                    <p:embed/>
                    <p:pic>
                      <p:nvPicPr>
                        <p:cNvPr id="14746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0930" y="2283256"/>
                          <a:ext cx="282575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67" name="Line 11"/>
            <p:cNvSpPr>
              <a:spLocks noChangeShapeType="1"/>
            </p:cNvSpPr>
            <p:nvPr/>
          </p:nvSpPr>
          <p:spPr bwMode="auto">
            <a:xfrm>
              <a:off x="5407750" y="66675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8" name="Line 12"/>
            <p:cNvSpPr>
              <a:spLocks noChangeShapeType="1"/>
            </p:cNvSpPr>
            <p:nvPr/>
          </p:nvSpPr>
          <p:spPr bwMode="auto">
            <a:xfrm flipV="1">
              <a:off x="6152300" y="666750"/>
              <a:ext cx="235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69" name="Line 13"/>
            <p:cNvSpPr>
              <a:spLocks noChangeShapeType="1"/>
            </p:cNvSpPr>
            <p:nvPr/>
          </p:nvSpPr>
          <p:spPr bwMode="auto">
            <a:xfrm>
              <a:off x="5407750" y="66675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0" name="Line 14"/>
            <p:cNvSpPr>
              <a:spLocks noChangeShapeType="1"/>
            </p:cNvSpPr>
            <p:nvPr/>
          </p:nvSpPr>
          <p:spPr bwMode="auto">
            <a:xfrm>
              <a:off x="5407750" y="1428750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1" name="Line 15"/>
            <p:cNvSpPr>
              <a:spLocks noChangeShapeType="1"/>
            </p:cNvSpPr>
            <p:nvPr/>
          </p:nvSpPr>
          <p:spPr bwMode="auto">
            <a:xfrm>
              <a:off x="5407750" y="2647950"/>
              <a:ext cx="309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2" name="Line 16"/>
            <p:cNvSpPr>
              <a:spLocks noChangeShapeType="1"/>
            </p:cNvSpPr>
            <p:nvPr/>
          </p:nvSpPr>
          <p:spPr bwMode="auto">
            <a:xfrm flipH="1">
              <a:off x="6685787" y="2419350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3" name="Rectangle 17"/>
            <p:cNvSpPr>
              <a:spLocks noChangeArrowheads="1"/>
            </p:cNvSpPr>
            <p:nvPr/>
          </p:nvSpPr>
          <p:spPr bwMode="auto">
            <a:xfrm>
              <a:off x="8428038" y="1504950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74" name="Line 18"/>
            <p:cNvSpPr>
              <a:spLocks noChangeShapeType="1"/>
            </p:cNvSpPr>
            <p:nvPr/>
          </p:nvSpPr>
          <p:spPr bwMode="auto">
            <a:xfrm>
              <a:off x="8504238" y="66675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5" name="Line 19"/>
            <p:cNvSpPr>
              <a:spLocks noChangeShapeType="1"/>
            </p:cNvSpPr>
            <p:nvPr/>
          </p:nvSpPr>
          <p:spPr bwMode="auto">
            <a:xfrm>
              <a:off x="8504238" y="1962150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6" name="Oval 20"/>
            <p:cNvSpPr>
              <a:spLocks noChangeArrowheads="1"/>
            </p:cNvSpPr>
            <p:nvPr/>
          </p:nvSpPr>
          <p:spPr bwMode="auto">
            <a:xfrm>
              <a:off x="5179150" y="14287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77" name="Line 21"/>
            <p:cNvSpPr>
              <a:spLocks noChangeShapeType="1"/>
            </p:cNvSpPr>
            <p:nvPr/>
          </p:nvSpPr>
          <p:spPr bwMode="auto">
            <a:xfrm>
              <a:off x="7771025" y="2038350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8" name="Line 22"/>
            <p:cNvSpPr>
              <a:spLocks noChangeShapeType="1"/>
            </p:cNvSpPr>
            <p:nvPr/>
          </p:nvSpPr>
          <p:spPr bwMode="auto">
            <a:xfrm>
              <a:off x="6673087" y="1423988"/>
              <a:ext cx="0" cy="23336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7479" name="Object 23"/>
            <p:cNvGraphicFramePr>
              <a:graphicFrameLocks noChangeAspect="1"/>
            </p:cNvGraphicFramePr>
            <p:nvPr/>
          </p:nvGraphicFramePr>
          <p:xfrm>
            <a:off x="6780930" y="962025"/>
            <a:ext cx="36512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36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14747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0930" y="962025"/>
                          <a:ext cx="365125" cy="414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0" name="Object 24"/>
            <p:cNvGraphicFramePr>
              <a:graphicFrameLocks noChangeAspect="1"/>
            </p:cNvGraphicFramePr>
            <p:nvPr/>
          </p:nvGraphicFramePr>
          <p:xfrm>
            <a:off x="5998312" y="285750"/>
            <a:ext cx="227013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37" name="Equation" r:id="rId9" imgW="126725" imgH="177415" progId="Equation.3">
                    <p:embed/>
                  </p:oleObj>
                </mc:Choice>
                <mc:Fallback>
                  <p:oleObj name="Equation" r:id="rId9" imgW="126725" imgH="177415" progId="Equation.3">
                    <p:embed/>
                    <p:pic>
                      <p:nvPicPr>
                        <p:cNvPr id="14748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8312" y="285750"/>
                          <a:ext cx="227013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1" name="Object 25"/>
            <p:cNvGraphicFramePr>
              <a:graphicFrameLocks noChangeAspect="1"/>
            </p:cNvGraphicFramePr>
            <p:nvPr/>
          </p:nvGraphicFramePr>
          <p:xfrm>
            <a:off x="6164186" y="1056370"/>
            <a:ext cx="385763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38" name="Equation" r:id="rId11" imgW="266353" imgH="177569" progId="Equation.3">
                    <p:embed/>
                  </p:oleObj>
                </mc:Choice>
                <mc:Fallback>
                  <p:oleObj name="Equation" r:id="rId11" imgW="266353" imgH="177569" progId="Equation.3">
                    <p:embed/>
                    <p:pic>
                      <p:nvPicPr>
                        <p:cNvPr id="14748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4186" y="1056370"/>
                          <a:ext cx="385763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2" name="Object 26"/>
            <p:cNvGraphicFramePr>
              <a:graphicFrameLocks noChangeAspect="1"/>
            </p:cNvGraphicFramePr>
            <p:nvPr/>
          </p:nvGraphicFramePr>
          <p:xfrm>
            <a:off x="5466487" y="1843088"/>
            <a:ext cx="557213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39" name="Equation" r:id="rId13" imgW="329914" imgH="177646" progId="Equation.3">
                    <p:embed/>
                  </p:oleObj>
                </mc:Choice>
                <mc:Fallback>
                  <p:oleObj name="Equation" r:id="rId13" imgW="329914" imgH="177646" progId="Equation.3">
                    <p:embed/>
                    <p:pic>
                      <p:nvPicPr>
                        <p:cNvPr id="14748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6487" y="1843088"/>
                          <a:ext cx="557213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83" name="Oval 27"/>
            <p:cNvSpPr>
              <a:spLocks noChangeArrowheads="1"/>
            </p:cNvSpPr>
            <p:nvPr/>
          </p:nvSpPr>
          <p:spPr bwMode="auto">
            <a:xfrm>
              <a:off x="7542425" y="158115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84" name="Line 28"/>
            <p:cNvSpPr>
              <a:spLocks noChangeShapeType="1"/>
            </p:cNvSpPr>
            <p:nvPr/>
          </p:nvSpPr>
          <p:spPr bwMode="auto">
            <a:xfrm>
              <a:off x="7542425" y="180975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5" name="Line 29"/>
            <p:cNvSpPr>
              <a:spLocks noChangeShapeType="1"/>
            </p:cNvSpPr>
            <p:nvPr/>
          </p:nvSpPr>
          <p:spPr bwMode="auto">
            <a:xfrm>
              <a:off x="6685787" y="66675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6" name="Line 30"/>
            <p:cNvSpPr>
              <a:spLocks noChangeShapeType="1"/>
            </p:cNvSpPr>
            <p:nvPr/>
          </p:nvSpPr>
          <p:spPr bwMode="auto">
            <a:xfrm>
              <a:off x="7771025" y="666750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7487" name="Object 31"/>
            <p:cNvGraphicFramePr>
              <a:graphicFrameLocks noChangeAspect="1"/>
            </p:cNvGraphicFramePr>
            <p:nvPr/>
          </p:nvGraphicFramePr>
          <p:xfrm>
            <a:off x="8502650" y="2009775"/>
            <a:ext cx="388938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40" name="Equation" r:id="rId15" imgW="266353" imgH="177569" progId="Equation.3">
                    <p:embed/>
                  </p:oleObj>
                </mc:Choice>
                <mc:Fallback>
                  <p:oleObj name="Equation" r:id="rId15" imgW="266353" imgH="177569" progId="Equation.3">
                    <p:embed/>
                    <p:pic>
                      <p:nvPicPr>
                        <p:cNvPr id="14748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2650" y="2009775"/>
                          <a:ext cx="388938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8" name="Object 32"/>
            <p:cNvGraphicFramePr>
              <a:graphicFrameLocks noChangeAspect="1"/>
            </p:cNvGraphicFramePr>
            <p:nvPr/>
          </p:nvGraphicFramePr>
          <p:xfrm>
            <a:off x="8548688" y="1500188"/>
            <a:ext cx="406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41" name="Equation" r:id="rId16" imgW="203024" imgH="215713" progId="Equation.3">
                    <p:embed/>
                  </p:oleObj>
                </mc:Choice>
                <mc:Fallback>
                  <p:oleObj name="Equation" r:id="rId16" imgW="203024" imgH="215713" progId="Equation.3">
                    <p:embed/>
                    <p:pic>
                      <p:nvPicPr>
                        <p:cNvPr id="14748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8688" y="1500188"/>
                          <a:ext cx="4064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9" name="Object 33"/>
            <p:cNvGraphicFramePr>
              <a:graphicFrameLocks noChangeAspect="1"/>
            </p:cNvGraphicFramePr>
            <p:nvPr/>
          </p:nvGraphicFramePr>
          <p:xfrm>
            <a:off x="7791663" y="1953306"/>
            <a:ext cx="34607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42" name="Equation" r:id="rId18" imgW="177646" imgH="228402" progId="Equation.3">
                    <p:embed/>
                  </p:oleObj>
                </mc:Choice>
                <mc:Fallback>
                  <p:oleObj name="Equation" r:id="rId18" imgW="177646" imgH="228402" progId="Equation.3">
                    <p:embed/>
                    <p:pic>
                      <p:nvPicPr>
                        <p:cNvPr id="14748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1663" y="1953306"/>
                          <a:ext cx="346075" cy="44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90" name="Rectangle 34"/>
            <p:cNvSpPr>
              <a:spLocks noChangeArrowheads="1"/>
            </p:cNvSpPr>
            <p:nvPr/>
          </p:nvSpPr>
          <p:spPr bwMode="auto">
            <a:xfrm>
              <a:off x="6609587" y="957263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91" name="Line 35"/>
            <p:cNvSpPr>
              <a:spLocks noChangeShapeType="1"/>
            </p:cNvSpPr>
            <p:nvPr/>
          </p:nvSpPr>
          <p:spPr bwMode="auto">
            <a:xfrm flipH="1">
              <a:off x="5771300" y="666750"/>
              <a:ext cx="3810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2" name="Freeform 36"/>
            <p:cNvSpPr>
              <a:spLocks/>
            </p:cNvSpPr>
            <p:nvPr/>
          </p:nvSpPr>
          <p:spPr bwMode="auto">
            <a:xfrm>
              <a:off x="5834119" y="557212"/>
              <a:ext cx="381000" cy="368300"/>
            </a:xfrm>
            <a:custGeom>
              <a:avLst/>
              <a:gdLst>
                <a:gd name="T0" fmla="*/ 0 w 240"/>
                <a:gd name="T1" fmla="*/ 0 h 232"/>
                <a:gd name="T2" fmla="*/ 67 w 240"/>
                <a:gd name="T3" fmla="*/ 171 h 232"/>
                <a:gd name="T4" fmla="*/ 240 w 240"/>
                <a:gd name="T5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232">
                  <a:moveTo>
                    <a:pt x="0" y="0"/>
                  </a:moveTo>
                  <a:cubicBezTo>
                    <a:pt x="11" y="28"/>
                    <a:pt x="27" y="132"/>
                    <a:pt x="67" y="171"/>
                  </a:cubicBezTo>
                  <a:cubicBezTo>
                    <a:pt x="107" y="210"/>
                    <a:pt x="204" y="219"/>
                    <a:pt x="240" y="23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3" name="Line 37"/>
            <p:cNvSpPr>
              <a:spLocks noChangeShapeType="1"/>
            </p:cNvSpPr>
            <p:nvPr/>
          </p:nvSpPr>
          <p:spPr bwMode="auto">
            <a:xfrm>
              <a:off x="7771025" y="211455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7494" name="Object 38"/>
            <p:cNvGraphicFramePr>
              <a:graphicFrameLocks noChangeAspect="1"/>
            </p:cNvGraphicFramePr>
            <p:nvPr/>
          </p:nvGraphicFramePr>
          <p:xfrm>
            <a:off x="4841012" y="1200150"/>
            <a:ext cx="406400" cy="1020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43" name="Equation" r:id="rId20" imgW="228501" imgH="571252" progId="Equation.3">
                    <p:embed/>
                  </p:oleObj>
                </mc:Choice>
                <mc:Fallback>
                  <p:oleObj name="Equation" r:id="rId20" imgW="228501" imgH="571252" progId="Equation.3">
                    <p:embed/>
                    <p:pic>
                      <p:nvPicPr>
                        <p:cNvPr id="14749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012" y="1200150"/>
                          <a:ext cx="406400" cy="1020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95" name="Object 39"/>
            <p:cNvGraphicFramePr>
              <a:graphicFrameLocks noChangeAspect="1"/>
            </p:cNvGraphicFramePr>
            <p:nvPr/>
          </p:nvGraphicFramePr>
          <p:xfrm>
            <a:off x="7779756" y="2303463"/>
            <a:ext cx="369888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44" name="Equation" r:id="rId22" imgW="266353" imgH="164885" progId="Equation.3">
                    <p:embed/>
                  </p:oleObj>
                </mc:Choice>
                <mc:Fallback>
                  <p:oleObj name="Equation" r:id="rId22" imgW="266353" imgH="164885" progId="Equation.3">
                    <p:embed/>
                    <p:pic>
                      <p:nvPicPr>
                        <p:cNvPr id="14749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9756" y="2303463"/>
                          <a:ext cx="369888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96" name="Object 40"/>
            <p:cNvGraphicFramePr>
              <a:graphicFrameLocks noChangeAspect="1"/>
            </p:cNvGraphicFramePr>
            <p:nvPr/>
          </p:nvGraphicFramePr>
          <p:xfrm>
            <a:off x="6345979" y="2711175"/>
            <a:ext cx="798513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45" name="Equation" r:id="rId24" imgW="469696" imgH="165028" progId="Equation.3">
                    <p:embed/>
                  </p:oleObj>
                </mc:Choice>
                <mc:Fallback>
                  <p:oleObj name="Equation" r:id="rId24" imgW="469696" imgH="165028" progId="Equation.3">
                    <p:embed/>
                    <p:pic>
                      <p:nvPicPr>
                        <p:cNvPr id="14749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5979" y="2711175"/>
                          <a:ext cx="798513" cy="280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97" name="Object 41"/>
            <p:cNvGraphicFramePr>
              <a:graphicFrameLocks noChangeAspect="1"/>
            </p:cNvGraphicFramePr>
            <p:nvPr/>
          </p:nvGraphicFramePr>
          <p:xfrm>
            <a:off x="6838187" y="1395413"/>
            <a:ext cx="27146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46" name="Equation" r:id="rId26" imgW="190440" imgH="279360" progId="Equation.3">
                    <p:embed/>
                  </p:oleObj>
                </mc:Choice>
                <mc:Fallback>
                  <p:oleObj name="Equation" r:id="rId26" imgW="190440" imgH="279360" progId="Equation.3">
                    <p:embed/>
                    <p:pic>
                      <p:nvPicPr>
                        <p:cNvPr id="14749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8187" y="1395413"/>
                          <a:ext cx="271463" cy="385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498" name="Rectangle 42"/>
          <p:cNvSpPr>
            <a:spLocks noChangeArrowheads="1"/>
          </p:cNvSpPr>
          <p:nvPr/>
        </p:nvSpPr>
        <p:spPr bwMode="auto">
          <a:xfrm>
            <a:off x="308439" y="1776015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2381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94150" y="166132"/>
            <a:ext cx="3669575" cy="2735309"/>
            <a:chOff x="276514" y="99182"/>
            <a:chExt cx="3669575" cy="2735309"/>
          </a:xfrm>
        </p:grpSpPr>
        <p:sp>
          <p:nvSpPr>
            <p:cNvPr id="6" name="矩形 5"/>
            <p:cNvSpPr/>
            <p:nvPr/>
          </p:nvSpPr>
          <p:spPr>
            <a:xfrm>
              <a:off x="276514" y="99182"/>
              <a:ext cx="3669575" cy="2203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34458" y="210547"/>
              <a:ext cx="3401288" cy="2623944"/>
              <a:chOff x="216145" y="2864450"/>
              <a:chExt cx="3401288" cy="2623944"/>
            </a:xfrm>
          </p:grpSpPr>
          <p:sp>
            <p:nvSpPr>
              <p:cNvPr id="52" name="Line 11"/>
              <p:cNvSpPr>
                <a:spLocks noChangeShapeType="1"/>
              </p:cNvSpPr>
              <p:nvPr/>
            </p:nvSpPr>
            <p:spPr bwMode="auto">
              <a:xfrm>
                <a:off x="444745" y="2864450"/>
                <a:ext cx="304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2"/>
              <p:cNvSpPr>
                <a:spLocks noChangeShapeType="1"/>
              </p:cNvSpPr>
              <p:nvPr/>
            </p:nvSpPr>
            <p:spPr bwMode="auto">
              <a:xfrm flipV="1">
                <a:off x="673345" y="2864450"/>
                <a:ext cx="28678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3"/>
              <p:cNvSpPr>
                <a:spLocks noChangeShapeType="1"/>
              </p:cNvSpPr>
              <p:nvPr/>
            </p:nvSpPr>
            <p:spPr bwMode="auto">
              <a:xfrm>
                <a:off x="444745" y="2864450"/>
                <a:ext cx="0" cy="76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4"/>
              <p:cNvSpPr>
                <a:spLocks noChangeShapeType="1"/>
              </p:cNvSpPr>
              <p:nvPr/>
            </p:nvSpPr>
            <p:spPr bwMode="auto">
              <a:xfrm>
                <a:off x="444745" y="3626450"/>
                <a:ext cx="0" cy="1219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>
                <a:off x="444745" y="4845650"/>
                <a:ext cx="3096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 flipH="1">
                <a:off x="1722782" y="3778850"/>
                <a:ext cx="0" cy="1066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3465033" y="3702650"/>
                <a:ext cx="1524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>
                <a:off x="3541233" y="2864450"/>
                <a:ext cx="0" cy="838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3541233" y="4159850"/>
                <a:ext cx="0" cy="685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20"/>
              <p:cNvSpPr>
                <a:spLocks noChangeArrowheads="1"/>
              </p:cNvSpPr>
              <p:nvPr/>
            </p:nvSpPr>
            <p:spPr bwMode="auto">
              <a:xfrm>
                <a:off x="216145" y="3626450"/>
                <a:ext cx="457200" cy="4572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21"/>
              <p:cNvSpPr>
                <a:spLocks noChangeShapeType="1"/>
              </p:cNvSpPr>
              <p:nvPr/>
            </p:nvSpPr>
            <p:spPr bwMode="auto">
              <a:xfrm>
                <a:off x="2808020" y="4236050"/>
                <a:ext cx="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22"/>
              <p:cNvSpPr>
                <a:spLocks noChangeShapeType="1"/>
              </p:cNvSpPr>
              <p:nvPr/>
            </p:nvSpPr>
            <p:spPr bwMode="auto">
              <a:xfrm>
                <a:off x="1710082" y="3621688"/>
                <a:ext cx="0" cy="233363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6" name="Object 25"/>
              <p:cNvGraphicFramePr>
                <a:graphicFrameLocks noChangeAspect="1"/>
              </p:cNvGraphicFramePr>
              <p:nvPr/>
            </p:nvGraphicFramePr>
            <p:xfrm>
              <a:off x="1201181" y="3254070"/>
              <a:ext cx="385763" cy="301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747" name="Equation" r:id="rId11" imgW="266353" imgH="177569" progId="Equation.3">
                      <p:embed/>
                    </p:oleObj>
                  </mc:Choice>
                  <mc:Fallback>
                    <p:oleObj name="Equation" r:id="rId11" imgW="266353" imgH="177569" progId="Equation.3">
                      <p:embed/>
                      <p:pic>
                        <p:nvPicPr>
                          <p:cNvPr id="66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1181" y="3254070"/>
                            <a:ext cx="385763" cy="3016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Oval 27"/>
              <p:cNvSpPr>
                <a:spLocks noChangeArrowheads="1"/>
              </p:cNvSpPr>
              <p:nvPr/>
            </p:nvSpPr>
            <p:spPr bwMode="auto">
              <a:xfrm>
                <a:off x="2579420" y="3778850"/>
                <a:ext cx="457200" cy="4572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28"/>
              <p:cNvSpPr>
                <a:spLocks noChangeShapeType="1"/>
              </p:cNvSpPr>
              <p:nvPr/>
            </p:nvSpPr>
            <p:spPr bwMode="auto">
              <a:xfrm>
                <a:off x="2579420" y="4007450"/>
                <a:ext cx="457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9"/>
              <p:cNvSpPr>
                <a:spLocks noChangeShapeType="1"/>
              </p:cNvSpPr>
              <p:nvPr/>
            </p:nvSpPr>
            <p:spPr bwMode="auto">
              <a:xfrm>
                <a:off x="1722782" y="286445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30"/>
              <p:cNvSpPr>
                <a:spLocks noChangeShapeType="1"/>
              </p:cNvSpPr>
              <p:nvPr/>
            </p:nvSpPr>
            <p:spPr bwMode="auto">
              <a:xfrm>
                <a:off x="2808020" y="2864450"/>
                <a:ext cx="0" cy="914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" name="Object 31"/>
              <p:cNvGraphicFramePr>
                <a:graphicFrameLocks noChangeAspect="1"/>
              </p:cNvGraphicFramePr>
              <p:nvPr/>
            </p:nvGraphicFramePr>
            <p:xfrm>
              <a:off x="3104020" y="3366196"/>
              <a:ext cx="388938" cy="300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748" name="Equation" r:id="rId15" imgW="266353" imgH="177569" progId="Equation.3">
                      <p:embed/>
                    </p:oleObj>
                  </mc:Choice>
                  <mc:Fallback>
                    <p:oleObj name="Equation" r:id="rId15" imgW="266353" imgH="177569" progId="Equation.3">
                      <p:embed/>
                      <p:pic>
                        <p:nvPicPr>
                          <p:cNvPr id="72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4020" y="3366196"/>
                            <a:ext cx="388938" cy="3000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1646582" y="3154963"/>
                <a:ext cx="1524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37"/>
              <p:cNvSpPr>
                <a:spLocks noChangeShapeType="1"/>
              </p:cNvSpPr>
              <p:nvPr/>
            </p:nvSpPr>
            <p:spPr bwMode="auto">
              <a:xfrm>
                <a:off x="2808020" y="4312250"/>
                <a:ext cx="0" cy="304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9" name="Object 38"/>
              <p:cNvGraphicFramePr>
                <a:graphicFrameLocks noChangeAspect="1"/>
              </p:cNvGraphicFramePr>
              <p:nvPr/>
            </p:nvGraphicFramePr>
            <p:xfrm>
              <a:off x="679313" y="3308292"/>
              <a:ext cx="474663" cy="1022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749" name="公式" r:id="rId28" imgW="266400" imgH="571320" progId="Equation.3">
                      <p:embed/>
                    </p:oleObj>
                  </mc:Choice>
                  <mc:Fallback>
                    <p:oleObj name="公式" r:id="rId28" imgW="266400" imgH="571320" progId="Equation.3">
                      <p:embed/>
                      <p:pic>
                        <p:nvPicPr>
                          <p:cNvPr id="79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9313" y="3308292"/>
                            <a:ext cx="474663" cy="1022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Object 39"/>
              <p:cNvGraphicFramePr>
                <a:graphicFrameLocks noChangeAspect="1"/>
              </p:cNvGraphicFramePr>
              <p:nvPr/>
            </p:nvGraphicFramePr>
            <p:xfrm>
              <a:off x="2852470" y="4213663"/>
              <a:ext cx="369888" cy="31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750" name="Equation" r:id="rId22" imgW="266353" imgH="164885" progId="Equation.3">
                      <p:embed/>
                    </p:oleObj>
                  </mc:Choice>
                  <mc:Fallback>
                    <p:oleObj name="Equation" r:id="rId22" imgW="266353" imgH="164885" progId="Equation.3">
                      <p:embed/>
                      <p:pic>
                        <p:nvPicPr>
                          <p:cNvPr id="8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2470" y="4213663"/>
                            <a:ext cx="369888" cy="3111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文本框 3"/>
              <p:cNvSpPr txBox="1"/>
              <p:nvPr/>
            </p:nvSpPr>
            <p:spPr>
              <a:xfrm>
                <a:off x="468060" y="5088284"/>
                <a:ext cx="585417" cy="4001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t=0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1904596" y="1165564"/>
            <a:ext cx="675840" cy="304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1" name="Equation" r:id="rId30" imgW="507960" imgH="228600" progId="Equation.DSMT4">
                    <p:embed/>
                  </p:oleObj>
                </mc:Choice>
                <mc:Fallback>
                  <p:oleObj name="Equation" r:id="rId30" imgW="507960" imgH="228600" progId="Equation.DSMT4">
                    <p:embed/>
                    <p:pic>
                      <p:nvPicPr>
                        <p:cNvPr id="9" name="对象 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904596" y="1165564"/>
                          <a:ext cx="675840" cy="304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4894600" y="3416967"/>
            <a:ext cx="2656405" cy="2748147"/>
            <a:chOff x="6044588" y="3479950"/>
            <a:chExt cx="2656405" cy="2748147"/>
          </a:xfrm>
        </p:grpSpPr>
        <p:sp>
          <p:nvSpPr>
            <p:cNvPr id="152" name="矩形 151"/>
            <p:cNvSpPr/>
            <p:nvPr/>
          </p:nvSpPr>
          <p:spPr>
            <a:xfrm>
              <a:off x="6044588" y="3479950"/>
              <a:ext cx="2656405" cy="22039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Line 12"/>
            <p:cNvSpPr>
              <a:spLocks noChangeShapeType="1"/>
            </p:cNvSpPr>
            <p:nvPr/>
          </p:nvSpPr>
          <p:spPr bwMode="auto">
            <a:xfrm flipV="1">
              <a:off x="6578074" y="3591315"/>
              <a:ext cx="183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"/>
            <p:cNvSpPr>
              <a:spLocks noChangeShapeType="1"/>
            </p:cNvSpPr>
            <p:nvPr/>
          </p:nvSpPr>
          <p:spPr bwMode="auto">
            <a:xfrm>
              <a:off x="6595998" y="5572515"/>
              <a:ext cx="1818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6"/>
            <p:cNvSpPr>
              <a:spLocks noChangeShapeType="1"/>
            </p:cNvSpPr>
            <p:nvPr/>
          </p:nvSpPr>
          <p:spPr bwMode="auto">
            <a:xfrm flipH="1">
              <a:off x="6595999" y="4377183"/>
              <a:ext cx="0" cy="1195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Rectangle 17"/>
            <p:cNvSpPr>
              <a:spLocks noChangeArrowheads="1"/>
            </p:cNvSpPr>
            <p:nvPr/>
          </p:nvSpPr>
          <p:spPr bwMode="auto">
            <a:xfrm>
              <a:off x="8338250" y="4429515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8"/>
            <p:cNvSpPr>
              <a:spLocks noChangeShapeType="1"/>
            </p:cNvSpPr>
            <p:nvPr/>
          </p:nvSpPr>
          <p:spPr bwMode="auto">
            <a:xfrm>
              <a:off x="8414450" y="3591315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8414450" y="488671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7681237" y="496291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>
              <a:off x="6583299" y="4348553"/>
              <a:ext cx="0" cy="23336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5" name="Object 25"/>
            <p:cNvGraphicFramePr>
              <a:graphicFrameLocks noChangeAspect="1"/>
            </p:cNvGraphicFramePr>
            <p:nvPr/>
          </p:nvGraphicFramePr>
          <p:xfrm>
            <a:off x="6074398" y="3980935"/>
            <a:ext cx="385763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2" name="Equation" r:id="rId11" imgW="266353" imgH="177569" progId="Equation.3">
                    <p:embed/>
                  </p:oleObj>
                </mc:Choice>
                <mc:Fallback>
                  <p:oleObj name="Equation" r:id="rId11" imgW="266353" imgH="177569" progId="Equation.3">
                    <p:embed/>
                    <p:pic>
                      <p:nvPicPr>
                        <p:cNvPr id="16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4398" y="3980935"/>
                          <a:ext cx="385763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" name="Oval 27"/>
            <p:cNvSpPr>
              <a:spLocks noChangeArrowheads="1"/>
            </p:cNvSpPr>
            <p:nvPr/>
          </p:nvSpPr>
          <p:spPr bwMode="auto">
            <a:xfrm>
              <a:off x="7452637" y="4505715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28"/>
            <p:cNvSpPr>
              <a:spLocks noChangeShapeType="1"/>
            </p:cNvSpPr>
            <p:nvPr/>
          </p:nvSpPr>
          <p:spPr bwMode="auto">
            <a:xfrm>
              <a:off x="7452637" y="473431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9"/>
            <p:cNvSpPr>
              <a:spLocks noChangeShapeType="1"/>
            </p:cNvSpPr>
            <p:nvPr/>
          </p:nvSpPr>
          <p:spPr bwMode="auto">
            <a:xfrm>
              <a:off x="6595999" y="359131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7681237" y="3591315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0" name="Object 31"/>
            <p:cNvGraphicFramePr>
              <a:graphicFrameLocks noChangeAspect="1"/>
            </p:cNvGraphicFramePr>
            <p:nvPr/>
          </p:nvGraphicFramePr>
          <p:xfrm>
            <a:off x="7965998" y="4077145"/>
            <a:ext cx="388938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3" name="Equation" r:id="rId15" imgW="266353" imgH="177569" progId="Equation.3">
                    <p:embed/>
                  </p:oleObj>
                </mc:Choice>
                <mc:Fallback>
                  <p:oleObj name="Equation" r:id="rId15" imgW="266353" imgH="177569" progId="Equation.3">
                    <p:embed/>
                    <p:pic>
                      <p:nvPicPr>
                        <p:cNvPr id="17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5998" y="4077145"/>
                          <a:ext cx="388938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6519799" y="3881828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37"/>
            <p:cNvSpPr>
              <a:spLocks noChangeShapeType="1"/>
            </p:cNvSpPr>
            <p:nvPr/>
          </p:nvSpPr>
          <p:spPr bwMode="auto">
            <a:xfrm>
              <a:off x="7681237" y="503911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" name="Object 39"/>
            <p:cNvGraphicFramePr>
              <a:graphicFrameLocks noChangeAspect="1"/>
            </p:cNvGraphicFramePr>
            <p:nvPr/>
          </p:nvGraphicFramePr>
          <p:xfrm>
            <a:off x="7685310" y="4912350"/>
            <a:ext cx="369888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4" name="Equation" r:id="rId22" imgW="266353" imgH="164885" progId="Equation.3">
                    <p:embed/>
                  </p:oleObj>
                </mc:Choice>
                <mc:Fallback>
                  <p:oleObj name="Equation" r:id="rId22" imgW="266353" imgH="164885" progId="Equation.3">
                    <p:embed/>
                    <p:pic>
                      <p:nvPicPr>
                        <p:cNvPr id="17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5310" y="4912350"/>
                          <a:ext cx="369888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文本框 175"/>
            <p:cNvSpPr txBox="1"/>
            <p:nvPr/>
          </p:nvSpPr>
          <p:spPr>
            <a:xfrm>
              <a:off x="6056474" y="5827987"/>
              <a:ext cx="582211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0" name="对象 179"/>
            <p:cNvGraphicFramePr>
              <a:graphicFrameLocks noChangeAspect="1"/>
            </p:cNvGraphicFramePr>
            <p:nvPr/>
          </p:nvGraphicFramePr>
          <p:xfrm>
            <a:off x="6655505" y="4474234"/>
            <a:ext cx="633003" cy="379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5" name="Equation" r:id="rId32" imgW="380880" imgH="228600" progId="Equation.DSMT4">
                    <p:embed/>
                  </p:oleObj>
                </mc:Choice>
                <mc:Fallback>
                  <p:oleObj name="Equation" r:id="rId32" imgW="380880" imgH="228600" progId="Equation.DSMT4">
                    <p:embed/>
                    <p:pic>
                      <p:nvPicPr>
                        <p:cNvPr id="180" name="对象 179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6655505" y="4474234"/>
                          <a:ext cx="633003" cy="3798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" name="文本框 144"/>
          <p:cNvSpPr txBox="1"/>
          <p:nvPr/>
        </p:nvSpPr>
        <p:spPr>
          <a:xfrm>
            <a:off x="1654358" y="2482392"/>
            <a:ext cx="117371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)=2A</a:t>
            </a:r>
            <a:endParaRPr lang="zh-CN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47885" y="5786518"/>
            <a:ext cx="1638590" cy="920270"/>
            <a:chOff x="1574042" y="5786518"/>
            <a:chExt cx="1638590" cy="920270"/>
          </a:xfrm>
        </p:grpSpPr>
        <p:sp>
          <p:nvSpPr>
            <p:cNvPr id="146" name="文本框 145"/>
            <p:cNvSpPr txBox="1"/>
            <p:nvPr/>
          </p:nvSpPr>
          <p:spPr>
            <a:xfrm>
              <a:off x="1574740" y="5786518"/>
              <a:ext cx="1339085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2 A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574042" y="6306678"/>
              <a:ext cx="1638590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- 48V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8439" y="3471223"/>
            <a:ext cx="3669575" cy="2718938"/>
            <a:chOff x="308439" y="3471223"/>
            <a:chExt cx="3669575" cy="2718938"/>
          </a:xfrm>
        </p:grpSpPr>
        <p:sp>
          <p:nvSpPr>
            <p:cNvPr id="117" name="矩形 116"/>
            <p:cNvSpPr/>
            <p:nvPr/>
          </p:nvSpPr>
          <p:spPr>
            <a:xfrm>
              <a:off x="308439" y="3471223"/>
              <a:ext cx="3669575" cy="22039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Line 11"/>
            <p:cNvSpPr>
              <a:spLocks noChangeShapeType="1"/>
            </p:cNvSpPr>
            <p:nvPr/>
          </p:nvSpPr>
          <p:spPr bwMode="auto">
            <a:xfrm>
              <a:off x="594983" y="3582588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"/>
            <p:cNvSpPr>
              <a:spLocks noChangeShapeType="1"/>
            </p:cNvSpPr>
            <p:nvPr/>
          </p:nvSpPr>
          <p:spPr bwMode="auto">
            <a:xfrm flipV="1">
              <a:off x="1873019" y="3582588"/>
              <a:ext cx="1818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3"/>
            <p:cNvSpPr>
              <a:spLocks noChangeShapeType="1"/>
            </p:cNvSpPr>
            <p:nvPr/>
          </p:nvSpPr>
          <p:spPr bwMode="auto">
            <a:xfrm>
              <a:off x="594983" y="3582588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4"/>
            <p:cNvSpPr>
              <a:spLocks noChangeShapeType="1"/>
            </p:cNvSpPr>
            <p:nvPr/>
          </p:nvSpPr>
          <p:spPr bwMode="auto">
            <a:xfrm>
              <a:off x="594983" y="4344588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5"/>
            <p:cNvSpPr>
              <a:spLocks noChangeShapeType="1"/>
            </p:cNvSpPr>
            <p:nvPr/>
          </p:nvSpPr>
          <p:spPr bwMode="auto">
            <a:xfrm>
              <a:off x="594983" y="5563788"/>
              <a:ext cx="3096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>
              <a:off x="1873020" y="4368456"/>
              <a:ext cx="0" cy="1195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Rectangle 17"/>
            <p:cNvSpPr>
              <a:spLocks noChangeArrowheads="1"/>
            </p:cNvSpPr>
            <p:nvPr/>
          </p:nvSpPr>
          <p:spPr bwMode="auto">
            <a:xfrm>
              <a:off x="3615271" y="4420788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8"/>
            <p:cNvSpPr>
              <a:spLocks noChangeShapeType="1"/>
            </p:cNvSpPr>
            <p:nvPr/>
          </p:nvSpPr>
          <p:spPr bwMode="auto">
            <a:xfrm>
              <a:off x="3691471" y="3582588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3691471" y="4877988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Oval 20"/>
            <p:cNvSpPr>
              <a:spLocks noChangeArrowheads="1"/>
            </p:cNvSpPr>
            <p:nvPr/>
          </p:nvSpPr>
          <p:spPr bwMode="auto">
            <a:xfrm>
              <a:off x="366383" y="4344588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21"/>
            <p:cNvSpPr>
              <a:spLocks noChangeShapeType="1"/>
            </p:cNvSpPr>
            <p:nvPr/>
          </p:nvSpPr>
          <p:spPr bwMode="auto">
            <a:xfrm>
              <a:off x="2958258" y="4954188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2"/>
            <p:cNvSpPr>
              <a:spLocks noChangeShapeType="1"/>
            </p:cNvSpPr>
            <p:nvPr/>
          </p:nvSpPr>
          <p:spPr bwMode="auto">
            <a:xfrm>
              <a:off x="1860320" y="4339826"/>
              <a:ext cx="0" cy="23336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8204445"/>
                </p:ext>
              </p:extLst>
            </p:nvPr>
          </p:nvGraphicFramePr>
          <p:xfrm>
            <a:off x="1363852" y="3818883"/>
            <a:ext cx="385763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6" name="Equation" r:id="rId11" imgW="266353" imgH="177569" progId="Equation.3">
                    <p:embed/>
                  </p:oleObj>
                </mc:Choice>
                <mc:Fallback>
                  <p:oleObj name="Equation" r:id="rId11" imgW="266353" imgH="177569" progId="Equation.3">
                    <p:embed/>
                    <p:pic>
                      <p:nvPicPr>
                        <p:cNvPr id="13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852" y="3818883"/>
                          <a:ext cx="385763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Oval 27"/>
            <p:cNvSpPr>
              <a:spLocks noChangeArrowheads="1"/>
            </p:cNvSpPr>
            <p:nvPr/>
          </p:nvSpPr>
          <p:spPr bwMode="auto">
            <a:xfrm>
              <a:off x="2729658" y="4496988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2729658" y="472558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9"/>
            <p:cNvSpPr>
              <a:spLocks noChangeShapeType="1"/>
            </p:cNvSpPr>
            <p:nvPr/>
          </p:nvSpPr>
          <p:spPr bwMode="auto">
            <a:xfrm>
              <a:off x="1873020" y="358258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0"/>
            <p:cNvSpPr>
              <a:spLocks noChangeShapeType="1"/>
            </p:cNvSpPr>
            <p:nvPr/>
          </p:nvSpPr>
          <p:spPr bwMode="auto">
            <a:xfrm>
              <a:off x="2958258" y="3582588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6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1129584"/>
                </p:ext>
              </p:extLst>
            </p:nvPr>
          </p:nvGraphicFramePr>
          <p:xfrm>
            <a:off x="3243019" y="4068418"/>
            <a:ext cx="388938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7" name="Equation" r:id="rId15" imgW="266353" imgH="177569" progId="Equation.3">
                    <p:embed/>
                  </p:oleObj>
                </mc:Choice>
                <mc:Fallback>
                  <p:oleObj name="Equation" r:id="rId15" imgW="266353" imgH="177569" progId="Equation.3">
                    <p:embed/>
                    <p:pic>
                      <p:nvPicPr>
                        <p:cNvPr id="136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019" y="4068418"/>
                          <a:ext cx="388938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" name="Rectangle 34"/>
            <p:cNvSpPr>
              <a:spLocks noChangeArrowheads="1"/>
            </p:cNvSpPr>
            <p:nvPr/>
          </p:nvSpPr>
          <p:spPr bwMode="auto">
            <a:xfrm>
              <a:off x="1796820" y="3873101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37"/>
            <p:cNvSpPr>
              <a:spLocks noChangeShapeType="1"/>
            </p:cNvSpPr>
            <p:nvPr/>
          </p:nvSpPr>
          <p:spPr bwMode="auto">
            <a:xfrm>
              <a:off x="2958258" y="503038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2723046"/>
                </p:ext>
              </p:extLst>
            </p:nvPr>
          </p:nvGraphicFramePr>
          <p:xfrm>
            <a:off x="829551" y="4026430"/>
            <a:ext cx="474663" cy="102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8" name="公式" r:id="rId34" imgW="266400" imgH="571320" progId="Equation.3">
                    <p:embed/>
                  </p:oleObj>
                </mc:Choice>
                <mc:Fallback>
                  <p:oleObj name="公式" r:id="rId34" imgW="266400" imgH="571320" progId="Equation.3">
                    <p:embed/>
                    <p:pic>
                      <p:nvPicPr>
                        <p:cNvPr id="13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551" y="4026430"/>
                          <a:ext cx="474663" cy="1022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653656"/>
                </p:ext>
              </p:extLst>
            </p:nvPr>
          </p:nvGraphicFramePr>
          <p:xfrm>
            <a:off x="2962331" y="4903623"/>
            <a:ext cx="369888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59" name="Equation" r:id="rId22" imgW="266353" imgH="164885" progId="Equation.3">
                    <p:embed/>
                  </p:oleObj>
                </mc:Choice>
                <mc:Fallback>
                  <p:oleObj name="Equation" r:id="rId22" imgW="266353" imgH="164885" progId="Equation.3">
                    <p:embed/>
                    <p:pic>
                      <p:nvPicPr>
                        <p:cNvPr id="14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331" y="4903623"/>
                          <a:ext cx="369888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375410"/>
                </p:ext>
              </p:extLst>
            </p:nvPr>
          </p:nvGraphicFramePr>
          <p:xfrm>
            <a:off x="1466975" y="4365113"/>
            <a:ext cx="29051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0" name="公式" r:id="rId35" imgW="203040" imgH="164880" progId="Equation.3">
                    <p:embed/>
                  </p:oleObj>
                </mc:Choice>
                <mc:Fallback>
                  <p:oleObj name="公式" r:id="rId35" imgW="203040" imgH="164880" progId="Equation.3">
                    <p:embed/>
                    <p:pic>
                      <p:nvPicPr>
                        <p:cNvPr id="14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975" y="4365113"/>
                          <a:ext cx="290513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文本框 141"/>
            <p:cNvSpPr txBox="1"/>
            <p:nvPr/>
          </p:nvSpPr>
          <p:spPr>
            <a:xfrm>
              <a:off x="575629" y="5790051"/>
              <a:ext cx="623889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t=0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31720" y="4800658"/>
              <a:ext cx="457200" cy="457200"/>
              <a:chOff x="6084605" y="4567954"/>
              <a:chExt cx="457200" cy="457200"/>
            </a:xfrm>
            <a:solidFill>
              <a:schemeClr val="bg1"/>
            </a:solidFill>
          </p:grpSpPr>
          <p:sp>
            <p:nvSpPr>
              <p:cNvPr id="143" name="Oval 27"/>
              <p:cNvSpPr>
                <a:spLocks noChangeArrowheads="1"/>
              </p:cNvSpPr>
              <p:nvPr/>
            </p:nvSpPr>
            <p:spPr bwMode="auto">
              <a:xfrm>
                <a:off x="6084605" y="4567954"/>
                <a:ext cx="457200" cy="4572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" name="Line 28"/>
              <p:cNvSpPr>
                <a:spLocks noChangeShapeType="1"/>
              </p:cNvSpPr>
              <p:nvPr/>
            </p:nvSpPr>
            <p:spPr bwMode="auto">
              <a:xfrm>
                <a:off x="6084605" y="4796554"/>
                <a:ext cx="457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4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42053"/>
                </p:ext>
              </p:extLst>
            </p:nvPr>
          </p:nvGraphicFramePr>
          <p:xfrm>
            <a:off x="2110550" y="4474234"/>
            <a:ext cx="361950" cy="1017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1" name="Equation" r:id="rId3" imgW="254160" imgH="749520" progId="Equation.3">
                    <p:embed/>
                  </p:oleObj>
                </mc:Choice>
                <mc:Fallback>
                  <p:oleObj name="Equation" r:id="rId3" imgW="254160" imgH="749520" progId="Equation.3">
                    <p:embed/>
                    <p:pic>
                      <p:nvPicPr>
                        <p:cNvPr id="1474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550" y="4474234"/>
                          <a:ext cx="361950" cy="1017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5862400" y="5734730"/>
            <a:ext cx="1331512" cy="920270"/>
            <a:chOff x="6337710" y="5782968"/>
            <a:chExt cx="1331512" cy="920270"/>
          </a:xfrm>
        </p:grpSpPr>
        <p:sp>
          <p:nvSpPr>
            <p:cNvPr id="149" name="文本框 148"/>
            <p:cNvSpPr txBox="1"/>
            <p:nvPr/>
          </p:nvSpPr>
          <p:spPr>
            <a:xfrm>
              <a:off x="6338408" y="5782968"/>
              <a:ext cx="1330814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-2A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6337710" y="6303128"/>
              <a:ext cx="1317990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0V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304367" y="3474091"/>
            <a:ext cx="3672283" cy="2744650"/>
            <a:chOff x="305731" y="3471223"/>
            <a:chExt cx="3672283" cy="2744650"/>
          </a:xfrm>
        </p:grpSpPr>
        <p:sp>
          <p:nvSpPr>
            <p:cNvPr id="207" name="矩形 206"/>
            <p:cNvSpPr/>
            <p:nvPr/>
          </p:nvSpPr>
          <p:spPr>
            <a:xfrm>
              <a:off x="305731" y="3471223"/>
              <a:ext cx="3672283" cy="2203930"/>
            </a:xfrm>
            <a:prstGeom prst="rect">
              <a:avLst/>
            </a:prstGeom>
            <a:solidFill>
              <a:srgbClr val="F0ABAA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Line 12"/>
            <p:cNvSpPr>
              <a:spLocks noChangeShapeType="1"/>
            </p:cNvSpPr>
            <p:nvPr/>
          </p:nvSpPr>
          <p:spPr bwMode="auto">
            <a:xfrm flipV="1">
              <a:off x="1873019" y="3582588"/>
              <a:ext cx="1818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5"/>
            <p:cNvSpPr>
              <a:spLocks noChangeShapeType="1"/>
            </p:cNvSpPr>
            <p:nvPr/>
          </p:nvSpPr>
          <p:spPr bwMode="auto">
            <a:xfrm>
              <a:off x="1873019" y="5563788"/>
              <a:ext cx="1818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6"/>
            <p:cNvSpPr>
              <a:spLocks noChangeShapeType="1"/>
            </p:cNvSpPr>
            <p:nvPr/>
          </p:nvSpPr>
          <p:spPr bwMode="auto">
            <a:xfrm flipH="1">
              <a:off x="1873020" y="4368456"/>
              <a:ext cx="0" cy="1195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Rectangle 17"/>
            <p:cNvSpPr>
              <a:spLocks noChangeArrowheads="1"/>
            </p:cNvSpPr>
            <p:nvPr/>
          </p:nvSpPr>
          <p:spPr bwMode="auto">
            <a:xfrm>
              <a:off x="3615271" y="4420788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Line 18"/>
            <p:cNvSpPr>
              <a:spLocks noChangeShapeType="1"/>
            </p:cNvSpPr>
            <p:nvPr/>
          </p:nvSpPr>
          <p:spPr bwMode="auto">
            <a:xfrm>
              <a:off x="3691471" y="3582588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3691471" y="4877988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1"/>
            <p:cNvSpPr>
              <a:spLocks noChangeShapeType="1"/>
            </p:cNvSpPr>
            <p:nvPr/>
          </p:nvSpPr>
          <p:spPr bwMode="auto">
            <a:xfrm>
              <a:off x="2958258" y="4954188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2"/>
            <p:cNvSpPr>
              <a:spLocks noChangeShapeType="1"/>
            </p:cNvSpPr>
            <p:nvPr/>
          </p:nvSpPr>
          <p:spPr bwMode="auto">
            <a:xfrm>
              <a:off x="1860320" y="4339826"/>
              <a:ext cx="0" cy="23336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877868"/>
                </p:ext>
              </p:extLst>
            </p:nvPr>
          </p:nvGraphicFramePr>
          <p:xfrm>
            <a:off x="1363852" y="3818883"/>
            <a:ext cx="385763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2" name="Equation" r:id="rId11" imgW="266353" imgH="177569" progId="Equation.3">
                    <p:embed/>
                  </p:oleObj>
                </mc:Choice>
                <mc:Fallback>
                  <p:oleObj name="Equation" r:id="rId11" imgW="266353" imgH="177569" progId="Equation.3">
                    <p:embed/>
                    <p:pic>
                      <p:nvPicPr>
                        <p:cNvPr id="1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3852" y="3818883"/>
                          <a:ext cx="385763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" name="Oval 27"/>
            <p:cNvSpPr>
              <a:spLocks noChangeArrowheads="1"/>
            </p:cNvSpPr>
            <p:nvPr/>
          </p:nvSpPr>
          <p:spPr bwMode="auto">
            <a:xfrm>
              <a:off x="2729658" y="4496988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28"/>
            <p:cNvSpPr>
              <a:spLocks noChangeShapeType="1"/>
            </p:cNvSpPr>
            <p:nvPr/>
          </p:nvSpPr>
          <p:spPr bwMode="auto">
            <a:xfrm>
              <a:off x="2729658" y="4725588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9"/>
            <p:cNvSpPr>
              <a:spLocks noChangeShapeType="1"/>
            </p:cNvSpPr>
            <p:nvPr/>
          </p:nvSpPr>
          <p:spPr bwMode="auto">
            <a:xfrm>
              <a:off x="1873020" y="358258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0"/>
            <p:cNvSpPr>
              <a:spLocks noChangeShapeType="1"/>
            </p:cNvSpPr>
            <p:nvPr/>
          </p:nvSpPr>
          <p:spPr bwMode="auto">
            <a:xfrm>
              <a:off x="2958258" y="3582588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1033971"/>
                </p:ext>
              </p:extLst>
            </p:nvPr>
          </p:nvGraphicFramePr>
          <p:xfrm>
            <a:off x="3243019" y="4068418"/>
            <a:ext cx="388938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3" name="Equation" r:id="rId15" imgW="266353" imgH="177569" progId="Equation.3">
                    <p:embed/>
                  </p:oleObj>
                </mc:Choice>
                <mc:Fallback>
                  <p:oleObj name="Equation" r:id="rId15" imgW="266353" imgH="177569" progId="Equation.3">
                    <p:embed/>
                    <p:pic>
                      <p:nvPicPr>
                        <p:cNvPr id="2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019" y="4068418"/>
                          <a:ext cx="388938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" name="Rectangle 34"/>
            <p:cNvSpPr>
              <a:spLocks noChangeArrowheads="1"/>
            </p:cNvSpPr>
            <p:nvPr/>
          </p:nvSpPr>
          <p:spPr bwMode="auto">
            <a:xfrm>
              <a:off x="1796820" y="3873101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" name="Line 37"/>
            <p:cNvSpPr>
              <a:spLocks noChangeShapeType="1"/>
            </p:cNvSpPr>
            <p:nvPr/>
          </p:nvSpPr>
          <p:spPr bwMode="auto">
            <a:xfrm>
              <a:off x="2958258" y="503038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4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213050"/>
                </p:ext>
              </p:extLst>
            </p:nvPr>
          </p:nvGraphicFramePr>
          <p:xfrm>
            <a:off x="2962331" y="4903623"/>
            <a:ext cx="369888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4" name="Equation" r:id="rId22" imgW="266353" imgH="164885" progId="Equation.3">
                    <p:embed/>
                  </p:oleObj>
                </mc:Choice>
                <mc:Fallback>
                  <p:oleObj name="Equation" r:id="rId22" imgW="266353" imgH="164885" progId="Equation.3">
                    <p:embed/>
                    <p:pic>
                      <p:nvPicPr>
                        <p:cNvPr id="2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331" y="4903623"/>
                          <a:ext cx="369888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4537194"/>
                </p:ext>
              </p:extLst>
            </p:nvPr>
          </p:nvGraphicFramePr>
          <p:xfrm>
            <a:off x="1466975" y="4365113"/>
            <a:ext cx="29051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5" name="公式" r:id="rId37" imgW="203040" imgH="164880" progId="Equation.3">
                    <p:embed/>
                  </p:oleObj>
                </mc:Choice>
                <mc:Fallback>
                  <p:oleObj name="公式" r:id="rId37" imgW="203040" imgH="164880" progId="Equation.3">
                    <p:embed/>
                    <p:pic>
                      <p:nvPicPr>
                        <p:cNvPr id="26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975" y="4365113"/>
                          <a:ext cx="290513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" name="文本框 225"/>
            <p:cNvSpPr txBox="1"/>
            <p:nvPr/>
          </p:nvSpPr>
          <p:spPr>
            <a:xfrm>
              <a:off x="590714" y="5815763"/>
              <a:ext cx="623889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t=0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631720" y="4800658"/>
              <a:ext cx="457200" cy="457200"/>
              <a:chOff x="6084605" y="4567954"/>
              <a:chExt cx="457200" cy="457200"/>
            </a:xfrm>
            <a:solidFill>
              <a:schemeClr val="bg1"/>
            </a:solidFill>
          </p:grpSpPr>
          <p:sp>
            <p:nvSpPr>
              <p:cNvPr id="229" name="Oval 27"/>
              <p:cNvSpPr>
                <a:spLocks noChangeArrowheads="1"/>
              </p:cNvSpPr>
              <p:nvPr/>
            </p:nvSpPr>
            <p:spPr bwMode="auto">
              <a:xfrm>
                <a:off x="6084605" y="4567954"/>
                <a:ext cx="457200" cy="4572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0" name="Line 28"/>
              <p:cNvSpPr>
                <a:spLocks noChangeShapeType="1"/>
              </p:cNvSpPr>
              <p:nvPr/>
            </p:nvSpPr>
            <p:spPr bwMode="auto">
              <a:xfrm>
                <a:off x="6084605" y="4796554"/>
                <a:ext cx="457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48165"/>
                </p:ext>
              </p:extLst>
            </p:nvPr>
          </p:nvGraphicFramePr>
          <p:xfrm>
            <a:off x="2110550" y="4474234"/>
            <a:ext cx="361950" cy="1017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66" name="Equation" r:id="rId3" imgW="254160" imgH="749520" progId="Equation.3">
                    <p:embed/>
                  </p:oleObj>
                </mc:Choice>
                <mc:Fallback>
                  <p:oleObj name="Equation" r:id="rId3" imgW="254160" imgH="749520" progId="Equation.3">
                    <p:embed/>
                    <p:pic>
                      <p:nvPicPr>
                        <p:cNvPr id="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550" y="4474234"/>
                          <a:ext cx="361950" cy="1017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" name="文本框 152"/>
          <p:cNvSpPr txBox="1"/>
          <p:nvPr/>
        </p:nvSpPr>
        <p:spPr>
          <a:xfrm>
            <a:off x="1634551" y="2876293"/>
            <a:ext cx="125707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)=0V</a:t>
            </a:r>
            <a:endParaRPr lang="zh-CN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53" grpId="0" animBg="1"/>
      <p:bldP spid="15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266945" y="505392"/>
            <a:ext cx="403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C2381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400" dirty="0">
                <a:solidFill>
                  <a:srgbClr val="C2381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图示电路已处于稳态。试用三要素法求开关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断开后的 </a:t>
            </a:r>
            <a:r>
              <a:rPr kumimoji="1" lang="en-US" altLang="zh-CN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kumimoji="1"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4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6578075" y="1383108"/>
            <a:ext cx="152400" cy="762000"/>
            <a:chOff x="4992" y="816"/>
            <a:chExt cx="110" cy="580"/>
          </a:xfrm>
        </p:grpSpPr>
        <p:sp>
          <p:nvSpPr>
            <p:cNvPr id="147461" name="Arc 5"/>
            <p:cNvSpPr>
              <a:spLocks/>
            </p:cNvSpPr>
            <p:nvPr/>
          </p:nvSpPr>
          <p:spPr bwMode="auto">
            <a:xfrm rot="10800000" flipH="1">
              <a:off x="4992" y="816"/>
              <a:ext cx="110" cy="148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2" name="Arc 6"/>
            <p:cNvSpPr>
              <a:spLocks/>
            </p:cNvSpPr>
            <p:nvPr/>
          </p:nvSpPr>
          <p:spPr bwMode="auto">
            <a:xfrm rot="10800000" flipH="1">
              <a:off x="4992" y="960"/>
              <a:ext cx="110" cy="148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3" name="Arc 7"/>
            <p:cNvSpPr>
              <a:spLocks/>
            </p:cNvSpPr>
            <p:nvPr/>
          </p:nvSpPr>
          <p:spPr bwMode="auto">
            <a:xfrm rot="10800000" flipH="1">
              <a:off x="4992" y="1104"/>
              <a:ext cx="110" cy="148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464" name="Arc 8"/>
            <p:cNvSpPr>
              <a:spLocks/>
            </p:cNvSpPr>
            <p:nvPr/>
          </p:nvSpPr>
          <p:spPr bwMode="auto">
            <a:xfrm rot="10800000" flipH="1">
              <a:off x="4992" y="1248"/>
              <a:ext cx="110" cy="148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43200"/>
                <a:gd name="T2" fmla="*/ 225 w 21825"/>
                <a:gd name="T3" fmla="*/ 43200 h 43200"/>
                <a:gd name="T4" fmla="*/ 225 w 218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0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199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6184375" y="1218008"/>
          <a:ext cx="3619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0" name="Equation" r:id="rId3" imgW="254160" imgH="749520" progId="Equation.3">
                  <p:embed/>
                </p:oleObj>
              </mc:Choice>
              <mc:Fallback>
                <p:oleObj name="Equation" r:id="rId3" imgW="254160" imgH="749520" progId="Equation.3">
                  <p:embed/>
                  <p:pic>
                    <p:nvPicPr>
                      <p:cNvPr id="147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375" y="1218008"/>
                        <a:ext cx="36195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6673218" y="2009014"/>
          <a:ext cx="282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1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147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218" y="2009014"/>
                        <a:ext cx="2825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5300038" y="39250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V="1">
            <a:off x="6044588" y="392508"/>
            <a:ext cx="2351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>
            <a:off x="5300038" y="392508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5300038" y="1154508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5300038" y="2373708"/>
            <a:ext cx="309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H="1">
            <a:off x="6578075" y="214510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8320326" y="1230708"/>
            <a:ext cx="152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8396526" y="39250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>
            <a:off x="8396526" y="168790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6" name="Oval 20"/>
          <p:cNvSpPr>
            <a:spLocks noChangeArrowheads="1"/>
          </p:cNvSpPr>
          <p:nvPr/>
        </p:nvSpPr>
        <p:spPr bwMode="auto">
          <a:xfrm>
            <a:off x="5071438" y="1154508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>
            <a:off x="7663313" y="176410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6565375" y="1149746"/>
            <a:ext cx="0" cy="2333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7479" name="Object 23"/>
          <p:cNvGraphicFramePr>
            <a:graphicFrameLocks noChangeAspect="1"/>
          </p:cNvGraphicFramePr>
          <p:nvPr/>
        </p:nvGraphicFramePr>
        <p:xfrm>
          <a:off x="6673218" y="687783"/>
          <a:ext cx="3651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2" name="Equation" r:id="rId7" imgW="190335" imgH="215713" progId="Equation.3">
                  <p:embed/>
                </p:oleObj>
              </mc:Choice>
              <mc:Fallback>
                <p:oleObj name="Equation" r:id="rId7" imgW="190335" imgH="215713" progId="Equation.3">
                  <p:embed/>
                  <p:pic>
                    <p:nvPicPr>
                      <p:cNvPr id="1474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218" y="687783"/>
                        <a:ext cx="3651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0" name="Object 24"/>
          <p:cNvGraphicFramePr>
            <a:graphicFrameLocks noChangeAspect="1"/>
          </p:cNvGraphicFramePr>
          <p:nvPr/>
        </p:nvGraphicFramePr>
        <p:xfrm>
          <a:off x="5890600" y="11508"/>
          <a:ext cx="2270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3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14748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00" y="11508"/>
                        <a:ext cx="22701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1" name="Object 25"/>
          <p:cNvGraphicFramePr>
            <a:graphicFrameLocks noChangeAspect="1"/>
          </p:cNvGraphicFramePr>
          <p:nvPr/>
        </p:nvGraphicFramePr>
        <p:xfrm>
          <a:off x="6056474" y="782128"/>
          <a:ext cx="3857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4" name="Equation" r:id="rId11" imgW="266353" imgH="177569" progId="Equation.3">
                  <p:embed/>
                </p:oleObj>
              </mc:Choice>
              <mc:Fallback>
                <p:oleObj name="Equation" r:id="rId11" imgW="266353" imgH="177569" progId="Equation.3">
                  <p:embed/>
                  <p:pic>
                    <p:nvPicPr>
                      <p:cNvPr id="14748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474" y="782128"/>
                        <a:ext cx="38576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2" name="Object 26"/>
          <p:cNvGraphicFramePr>
            <a:graphicFrameLocks noChangeAspect="1"/>
          </p:cNvGraphicFramePr>
          <p:nvPr/>
        </p:nvGraphicFramePr>
        <p:xfrm>
          <a:off x="5358775" y="1568846"/>
          <a:ext cx="5572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5" name="Equation" r:id="rId13" imgW="329914" imgH="177646" progId="Equation.3">
                  <p:embed/>
                </p:oleObj>
              </mc:Choice>
              <mc:Fallback>
                <p:oleObj name="Equation" r:id="rId13" imgW="329914" imgH="177646" progId="Equation.3">
                  <p:embed/>
                  <p:pic>
                    <p:nvPicPr>
                      <p:cNvPr id="1474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775" y="1568846"/>
                        <a:ext cx="55721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3" name="Oval 27"/>
          <p:cNvSpPr>
            <a:spLocks noChangeArrowheads="1"/>
          </p:cNvSpPr>
          <p:nvPr/>
        </p:nvSpPr>
        <p:spPr bwMode="auto">
          <a:xfrm>
            <a:off x="7434713" y="1306908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4" name="Line 28"/>
          <p:cNvSpPr>
            <a:spLocks noChangeShapeType="1"/>
          </p:cNvSpPr>
          <p:nvPr/>
        </p:nvSpPr>
        <p:spPr bwMode="auto">
          <a:xfrm>
            <a:off x="7434713" y="153550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>
            <a:off x="6578075" y="39250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7663313" y="392508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7487" name="Object 31"/>
          <p:cNvGraphicFramePr>
            <a:graphicFrameLocks noChangeAspect="1"/>
          </p:cNvGraphicFramePr>
          <p:nvPr/>
        </p:nvGraphicFramePr>
        <p:xfrm>
          <a:off x="8394938" y="1735533"/>
          <a:ext cx="3889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6" name="Equation" r:id="rId15" imgW="266353" imgH="177569" progId="Equation.3">
                  <p:embed/>
                </p:oleObj>
              </mc:Choice>
              <mc:Fallback>
                <p:oleObj name="Equation" r:id="rId15" imgW="266353" imgH="177569" progId="Equation.3">
                  <p:embed/>
                  <p:pic>
                    <p:nvPicPr>
                      <p:cNvPr id="14748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938" y="1735533"/>
                        <a:ext cx="38893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8" name="Object 32"/>
          <p:cNvGraphicFramePr>
            <a:graphicFrameLocks noChangeAspect="1"/>
          </p:cNvGraphicFramePr>
          <p:nvPr/>
        </p:nvGraphicFramePr>
        <p:xfrm>
          <a:off x="8440976" y="1225946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7" name="Equation" r:id="rId16" imgW="203024" imgH="215713" progId="Equation.3">
                  <p:embed/>
                </p:oleObj>
              </mc:Choice>
              <mc:Fallback>
                <p:oleObj name="Equation" r:id="rId16" imgW="203024" imgH="215713" progId="Equation.3">
                  <p:embed/>
                  <p:pic>
                    <p:nvPicPr>
                      <p:cNvPr id="14748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976" y="1225946"/>
                        <a:ext cx="40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9" name="Object 33"/>
          <p:cNvGraphicFramePr>
            <a:graphicFrameLocks noChangeAspect="1"/>
          </p:cNvGraphicFramePr>
          <p:nvPr/>
        </p:nvGraphicFramePr>
        <p:xfrm>
          <a:off x="7683951" y="1679064"/>
          <a:ext cx="346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8" name="Equation" r:id="rId18" imgW="177646" imgH="228402" progId="Equation.3">
                  <p:embed/>
                </p:oleObj>
              </mc:Choice>
              <mc:Fallback>
                <p:oleObj name="Equation" r:id="rId18" imgW="177646" imgH="228402" progId="Equation.3">
                  <p:embed/>
                  <p:pic>
                    <p:nvPicPr>
                      <p:cNvPr id="14748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951" y="1679064"/>
                        <a:ext cx="3460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0" name="Rectangle 34"/>
          <p:cNvSpPr>
            <a:spLocks noChangeArrowheads="1"/>
          </p:cNvSpPr>
          <p:nvPr/>
        </p:nvSpPr>
        <p:spPr bwMode="auto">
          <a:xfrm>
            <a:off x="6501875" y="683021"/>
            <a:ext cx="1524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91" name="Line 35"/>
          <p:cNvSpPr>
            <a:spLocks noChangeShapeType="1"/>
          </p:cNvSpPr>
          <p:nvPr/>
        </p:nvSpPr>
        <p:spPr bwMode="auto">
          <a:xfrm flipH="1">
            <a:off x="5663588" y="392508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92" name="Freeform 36"/>
          <p:cNvSpPr>
            <a:spLocks/>
          </p:cNvSpPr>
          <p:nvPr/>
        </p:nvSpPr>
        <p:spPr bwMode="auto">
          <a:xfrm>
            <a:off x="5726407" y="282970"/>
            <a:ext cx="381000" cy="368300"/>
          </a:xfrm>
          <a:custGeom>
            <a:avLst/>
            <a:gdLst>
              <a:gd name="T0" fmla="*/ 0 w 240"/>
              <a:gd name="T1" fmla="*/ 0 h 232"/>
              <a:gd name="T2" fmla="*/ 67 w 240"/>
              <a:gd name="T3" fmla="*/ 171 h 232"/>
              <a:gd name="T4" fmla="*/ 240 w 240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32">
                <a:moveTo>
                  <a:pt x="0" y="0"/>
                </a:moveTo>
                <a:cubicBezTo>
                  <a:pt x="11" y="28"/>
                  <a:pt x="27" y="132"/>
                  <a:pt x="67" y="171"/>
                </a:cubicBezTo>
                <a:cubicBezTo>
                  <a:pt x="107" y="210"/>
                  <a:pt x="204" y="219"/>
                  <a:pt x="240" y="23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>
            <a:off x="7663313" y="184030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7494" name="Object 38"/>
          <p:cNvGraphicFramePr>
            <a:graphicFrameLocks noChangeAspect="1"/>
          </p:cNvGraphicFramePr>
          <p:nvPr/>
        </p:nvGraphicFramePr>
        <p:xfrm>
          <a:off x="4733300" y="925908"/>
          <a:ext cx="4064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69" name="Equation" r:id="rId20" imgW="228501" imgH="571252" progId="Equation.3">
                  <p:embed/>
                </p:oleObj>
              </mc:Choice>
              <mc:Fallback>
                <p:oleObj name="Equation" r:id="rId20" imgW="228501" imgH="571252" progId="Equation.3">
                  <p:embed/>
                  <p:pic>
                    <p:nvPicPr>
                      <p:cNvPr id="14749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300" y="925908"/>
                        <a:ext cx="4064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5" name="Object 39"/>
          <p:cNvGraphicFramePr>
            <a:graphicFrameLocks noChangeAspect="1"/>
          </p:cNvGraphicFramePr>
          <p:nvPr/>
        </p:nvGraphicFramePr>
        <p:xfrm>
          <a:off x="7672044" y="2029221"/>
          <a:ext cx="3698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0" name="Equation" r:id="rId22" imgW="266353" imgH="164885" progId="Equation.3">
                  <p:embed/>
                </p:oleObj>
              </mc:Choice>
              <mc:Fallback>
                <p:oleObj name="Equation" r:id="rId22" imgW="266353" imgH="164885" progId="Equation.3">
                  <p:embed/>
                  <p:pic>
                    <p:nvPicPr>
                      <p:cNvPr id="14749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044" y="2029221"/>
                        <a:ext cx="3698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6" name="Object 40"/>
          <p:cNvGraphicFramePr>
            <a:graphicFrameLocks noChangeAspect="1"/>
          </p:cNvGraphicFramePr>
          <p:nvPr/>
        </p:nvGraphicFramePr>
        <p:xfrm>
          <a:off x="6238267" y="2436933"/>
          <a:ext cx="79851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1" name="Equation" r:id="rId24" imgW="469696" imgH="165028" progId="Equation.3">
                  <p:embed/>
                </p:oleObj>
              </mc:Choice>
              <mc:Fallback>
                <p:oleObj name="Equation" r:id="rId24" imgW="469696" imgH="165028" progId="Equation.3">
                  <p:embed/>
                  <p:pic>
                    <p:nvPicPr>
                      <p:cNvPr id="14749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267" y="2436933"/>
                        <a:ext cx="798513" cy="28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7" name="Object 41"/>
          <p:cNvGraphicFramePr>
            <a:graphicFrameLocks noChangeAspect="1"/>
          </p:cNvGraphicFramePr>
          <p:nvPr/>
        </p:nvGraphicFramePr>
        <p:xfrm>
          <a:off x="6730475" y="1121171"/>
          <a:ext cx="2714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2" name="Equation" r:id="rId26" imgW="190440" imgH="279360" progId="Equation.3">
                  <p:embed/>
                </p:oleObj>
              </mc:Choice>
              <mc:Fallback>
                <p:oleObj name="Equation" r:id="rId26" imgW="190440" imgH="279360" progId="Equation.3">
                  <p:embed/>
                  <p:pic>
                    <p:nvPicPr>
                      <p:cNvPr id="14749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475" y="1121171"/>
                        <a:ext cx="2714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8" name="Rectangle 42"/>
          <p:cNvSpPr>
            <a:spLocks noChangeArrowheads="1"/>
          </p:cNvSpPr>
          <p:nvPr/>
        </p:nvSpPr>
        <p:spPr bwMode="auto">
          <a:xfrm>
            <a:off x="308439" y="1776015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2381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解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2199117" y="4232937"/>
            <a:ext cx="117692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 Ω</a:t>
            </a:r>
            <a:endParaRPr lang="zh-CN" alt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6181" y="1888498"/>
            <a:ext cx="2656405" cy="2748147"/>
            <a:chOff x="821775" y="3106400"/>
            <a:chExt cx="2656405" cy="2748147"/>
          </a:xfrm>
        </p:grpSpPr>
        <p:sp>
          <p:nvSpPr>
            <p:cNvPr id="152" name="矩形 151"/>
            <p:cNvSpPr/>
            <p:nvPr/>
          </p:nvSpPr>
          <p:spPr>
            <a:xfrm>
              <a:off x="821775" y="3106400"/>
              <a:ext cx="2656405" cy="220393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Line 12"/>
            <p:cNvSpPr>
              <a:spLocks noChangeShapeType="1"/>
            </p:cNvSpPr>
            <p:nvPr/>
          </p:nvSpPr>
          <p:spPr bwMode="auto">
            <a:xfrm flipV="1">
              <a:off x="1355261" y="3217765"/>
              <a:ext cx="1836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5"/>
            <p:cNvSpPr>
              <a:spLocks noChangeShapeType="1"/>
            </p:cNvSpPr>
            <p:nvPr/>
          </p:nvSpPr>
          <p:spPr bwMode="auto">
            <a:xfrm>
              <a:off x="1373185" y="5198965"/>
              <a:ext cx="18184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6"/>
            <p:cNvSpPr>
              <a:spLocks noChangeShapeType="1"/>
            </p:cNvSpPr>
            <p:nvPr/>
          </p:nvSpPr>
          <p:spPr bwMode="auto">
            <a:xfrm flipH="1">
              <a:off x="1373186" y="4963221"/>
              <a:ext cx="0" cy="2357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Rectangle 17"/>
            <p:cNvSpPr>
              <a:spLocks noChangeArrowheads="1"/>
            </p:cNvSpPr>
            <p:nvPr/>
          </p:nvSpPr>
          <p:spPr bwMode="auto">
            <a:xfrm>
              <a:off x="3115437" y="4055965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Line 18"/>
            <p:cNvSpPr>
              <a:spLocks noChangeShapeType="1"/>
            </p:cNvSpPr>
            <p:nvPr/>
          </p:nvSpPr>
          <p:spPr bwMode="auto">
            <a:xfrm>
              <a:off x="3191637" y="3217765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3191637" y="4513165"/>
              <a:ext cx="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2458424" y="4589365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>
              <a:off x="1360486" y="3975003"/>
              <a:ext cx="0" cy="23336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0174741"/>
                </p:ext>
              </p:extLst>
            </p:nvPr>
          </p:nvGraphicFramePr>
          <p:xfrm>
            <a:off x="851585" y="3607385"/>
            <a:ext cx="385763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673" name="Equation" r:id="rId11" imgW="266353" imgH="177569" progId="Equation.3">
                    <p:embed/>
                  </p:oleObj>
                </mc:Choice>
                <mc:Fallback>
                  <p:oleObj name="Equation" r:id="rId11" imgW="266353" imgH="177569" progId="Equation.3">
                    <p:embed/>
                    <p:pic>
                      <p:nvPicPr>
                        <p:cNvPr id="16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585" y="3607385"/>
                          <a:ext cx="385763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" name="Oval 27"/>
            <p:cNvSpPr>
              <a:spLocks noChangeArrowheads="1"/>
            </p:cNvSpPr>
            <p:nvPr/>
          </p:nvSpPr>
          <p:spPr bwMode="auto">
            <a:xfrm>
              <a:off x="2229824" y="4132165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" name="Line 28"/>
            <p:cNvSpPr>
              <a:spLocks noChangeShapeType="1"/>
            </p:cNvSpPr>
            <p:nvPr/>
          </p:nvSpPr>
          <p:spPr bwMode="auto">
            <a:xfrm>
              <a:off x="2229824" y="4360765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9"/>
            <p:cNvSpPr>
              <a:spLocks noChangeShapeType="1"/>
            </p:cNvSpPr>
            <p:nvPr/>
          </p:nvSpPr>
          <p:spPr bwMode="auto">
            <a:xfrm>
              <a:off x="1373186" y="321776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2458424" y="3217765"/>
              <a:ext cx="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29982"/>
                </p:ext>
              </p:extLst>
            </p:nvPr>
          </p:nvGraphicFramePr>
          <p:xfrm>
            <a:off x="2743185" y="3703595"/>
            <a:ext cx="388938" cy="300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674" name="Equation" r:id="rId15" imgW="266353" imgH="177569" progId="Equation.3">
                    <p:embed/>
                  </p:oleObj>
                </mc:Choice>
                <mc:Fallback>
                  <p:oleObj name="Equation" r:id="rId15" imgW="266353" imgH="177569" progId="Equation.3">
                    <p:embed/>
                    <p:pic>
                      <p:nvPicPr>
                        <p:cNvPr id="17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185" y="3703595"/>
                          <a:ext cx="388938" cy="300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" name="Rectangle 34"/>
            <p:cNvSpPr>
              <a:spLocks noChangeArrowheads="1"/>
            </p:cNvSpPr>
            <p:nvPr/>
          </p:nvSpPr>
          <p:spPr bwMode="auto">
            <a:xfrm>
              <a:off x="1296986" y="3508278"/>
              <a:ext cx="1524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2" name="Line 37"/>
            <p:cNvSpPr>
              <a:spLocks noChangeShapeType="1"/>
            </p:cNvSpPr>
            <p:nvPr/>
          </p:nvSpPr>
          <p:spPr bwMode="auto">
            <a:xfrm>
              <a:off x="2458424" y="466556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830616"/>
                </p:ext>
              </p:extLst>
            </p:nvPr>
          </p:nvGraphicFramePr>
          <p:xfrm>
            <a:off x="2462497" y="4538800"/>
            <a:ext cx="369888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675" name="Equation" r:id="rId22" imgW="266353" imgH="164885" progId="Equation.3">
                    <p:embed/>
                  </p:oleObj>
                </mc:Choice>
                <mc:Fallback>
                  <p:oleObj name="Equation" r:id="rId22" imgW="266353" imgH="164885" progId="Equation.3">
                    <p:embed/>
                    <p:pic>
                      <p:nvPicPr>
                        <p:cNvPr id="17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2497" y="4538800"/>
                          <a:ext cx="369888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6" name="文本框 175"/>
            <p:cNvSpPr txBox="1"/>
            <p:nvPr/>
          </p:nvSpPr>
          <p:spPr>
            <a:xfrm>
              <a:off x="833661" y="5454437"/>
              <a:ext cx="591829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&gt;0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" name="Group 4"/>
            <p:cNvGrpSpPr>
              <a:grpSpLocks/>
            </p:cNvGrpSpPr>
            <p:nvPr/>
          </p:nvGrpSpPr>
          <p:grpSpPr bwMode="auto">
            <a:xfrm>
              <a:off x="1373185" y="4201221"/>
              <a:ext cx="152400" cy="762000"/>
              <a:chOff x="4992" y="816"/>
              <a:chExt cx="110" cy="580"/>
            </a:xfrm>
          </p:grpSpPr>
          <p:sp>
            <p:nvSpPr>
              <p:cNvPr id="156" name="Arc 5"/>
              <p:cNvSpPr>
                <a:spLocks/>
              </p:cNvSpPr>
              <p:nvPr/>
            </p:nvSpPr>
            <p:spPr bwMode="auto">
              <a:xfrm rot="10800000" flipH="1">
                <a:off x="4992" y="816"/>
                <a:ext cx="110" cy="148"/>
              </a:xfrm>
              <a:custGeom>
                <a:avLst/>
                <a:gdLst>
                  <a:gd name="G0" fmla="+- 225 0 0"/>
                  <a:gd name="G1" fmla="+- 21600 0 0"/>
                  <a:gd name="G2" fmla="+- 21600 0 0"/>
                  <a:gd name="T0" fmla="*/ 0 w 21825"/>
                  <a:gd name="T1" fmla="*/ 1 h 43200"/>
                  <a:gd name="T2" fmla="*/ 225 w 21825"/>
                  <a:gd name="T3" fmla="*/ 43200 h 43200"/>
                  <a:gd name="T4" fmla="*/ 225 w 2182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" name="Arc 6"/>
              <p:cNvSpPr>
                <a:spLocks/>
              </p:cNvSpPr>
              <p:nvPr/>
            </p:nvSpPr>
            <p:spPr bwMode="auto">
              <a:xfrm rot="10800000" flipH="1">
                <a:off x="4992" y="960"/>
                <a:ext cx="110" cy="148"/>
              </a:xfrm>
              <a:custGeom>
                <a:avLst/>
                <a:gdLst>
                  <a:gd name="G0" fmla="+- 225 0 0"/>
                  <a:gd name="G1" fmla="+- 21600 0 0"/>
                  <a:gd name="G2" fmla="+- 21600 0 0"/>
                  <a:gd name="T0" fmla="*/ 0 w 21825"/>
                  <a:gd name="T1" fmla="*/ 1 h 43200"/>
                  <a:gd name="T2" fmla="*/ 225 w 21825"/>
                  <a:gd name="T3" fmla="*/ 43200 h 43200"/>
                  <a:gd name="T4" fmla="*/ 225 w 2182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3" name="Arc 7"/>
              <p:cNvSpPr>
                <a:spLocks/>
              </p:cNvSpPr>
              <p:nvPr/>
            </p:nvSpPr>
            <p:spPr bwMode="auto">
              <a:xfrm rot="10800000" flipH="1">
                <a:off x="4992" y="1104"/>
                <a:ext cx="110" cy="148"/>
              </a:xfrm>
              <a:custGeom>
                <a:avLst/>
                <a:gdLst>
                  <a:gd name="G0" fmla="+- 225 0 0"/>
                  <a:gd name="G1" fmla="+- 21600 0 0"/>
                  <a:gd name="G2" fmla="+- 21600 0 0"/>
                  <a:gd name="T0" fmla="*/ 0 w 21825"/>
                  <a:gd name="T1" fmla="*/ 1 h 43200"/>
                  <a:gd name="T2" fmla="*/ 225 w 21825"/>
                  <a:gd name="T3" fmla="*/ 43200 h 43200"/>
                  <a:gd name="T4" fmla="*/ 225 w 2182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Arc 8"/>
              <p:cNvSpPr>
                <a:spLocks/>
              </p:cNvSpPr>
              <p:nvPr/>
            </p:nvSpPr>
            <p:spPr bwMode="auto">
              <a:xfrm rot="10800000" flipH="1">
                <a:off x="4992" y="1248"/>
                <a:ext cx="110" cy="148"/>
              </a:xfrm>
              <a:custGeom>
                <a:avLst/>
                <a:gdLst>
                  <a:gd name="G0" fmla="+- 225 0 0"/>
                  <a:gd name="G1" fmla="+- 21600 0 0"/>
                  <a:gd name="G2" fmla="+- 21600 0 0"/>
                  <a:gd name="T0" fmla="*/ 0 w 21825"/>
                  <a:gd name="T1" fmla="*/ 1 h 43200"/>
                  <a:gd name="T2" fmla="*/ 225 w 21825"/>
                  <a:gd name="T3" fmla="*/ 43200 h 43200"/>
                  <a:gd name="T4" fmla="*/ 225 w 2182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0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199"/>
                    </a:cubicBezTo>
                    <a:lnTo>
                      <a:pt x="225" y="21600"/>
                    </a:lnTo>
                    <a:close/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1213759" y="2949476"/>
            <a:ext cx="617536" cy="9678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2160003" y="2796824"/>
            <a:ext cx="929498" cy="9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8" name="对象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29515"/>
              </p:ext>
            </p:extLst>
          </p:nvPr>
        </p:nvGraphicFramePr>
        <p:xfrm>
          <a:off x="3452243" y="4829802"/>
          <a:ext cx="26606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6" name="Equation" r:id="rId28" imgW="1409400" imgH="393480" progId="Equation.DSMT4">
                  <p:embed/>
                </p:oleObj>
              </mc:Choice>
              <mc:Fallback>
                <p:oleObj name="Equation" r:id="rId28" imgW="1409400" imgH="39348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52243" y="4829802"/>
                        <a:ext cx="2660650" cy="7445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57150"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31863"/>
              </p:ext>
            </p:extLst>
          </p:nvPr>
        </p:nvGraphicFramePr>
        <p:xfrm>
          <a:off x="1192213" y="3001963"/>
          <a:ext cx="6669087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77" name="Equation" r:id="rId30" imgW="3136680" imgH="685800" progId="Equation.DSMT4">
                  <p:embed/>
                </p:oleObj>
              </mc:Choice>
              <mc:Fallback>
                <p:oleObj name="Equation" r:id="rId30" imgW="3136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192213" y="3001963"/>
                        <a:ext cx="6669087" cy="1458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4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" name="组合 186"/>
          <p:cNvGrpSpPr/>
          <p:nvPr/>
        </p:nvGrpSpPr>
        <p:grpSpPr>
          <a:xfrm>
            <a:off x="2247885" y="5786518"/>
            <a:ext cx="1638590" cy="920270"/>
            <a:chOff x="1574042" y="5786518"/>
            <a:chExt cx="1638590" cy="920270"/>
          </a:xfrm>
        </p:grpSpPr>
        <p:sp>
          <p:nvSpPr>
            <p:cNvPr id="188" name="文本框 187"/>
            <p:cNvSpPr txBox="1"/>
            <p:nvPr/>
          </p:nvSpPr>
          <p:spPr>
            <a:xfrm>
              <a:off x="1574740" y="5786518"/>
              <a:ext cx="1339085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2 A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574042" y="6306678"/>
              <a:ext cx="1638590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- 48V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5862400" y="5734730"/>
            <a:ext cx="1331512" cy="920270"/>
            <a:chOff x="6337710" y="5782968"/>
            <a:chExt cx="1331512" cy="920270"/>
          </a:xfrm>
        </p:grpSpPr>
        <p:sp>
          <p:nvSpPr>
            <p:cNvPr id="191" name="文本框 190"/>
            <p:cNvSpPr txBox="1"/>
            <p:nvPr/>
          </p:nvSpPr>
          <p:spPr>
            <a:xfrm>
              <a:off x="6338408" y="5782968"/>
              <a:ext cx="1330814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-2A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6337710" y="6303128"/>
              <a:ext cx="1317990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)= 0V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58775" y="3237696"/>
            <a:ext cx="2434727" cy="440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559828" y="3928920"/>
            <a:ext cx="2124123" cy="440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49" grpId="1" animBg="1"/>
      <p:bldP spid="14" grpId="0" animBg="1"/>
      <p:bldP spid="14" grpId="1" animBg="1"/>
      <p:bldP spid="177" grpId="0" animBg="1"/>
      <p:bldP spid="177" grpId="1" animBg="1"/>
      <p:bldP spid="2" grpId="0" animBg="1"/>
      <p:bldP spid="2" grpId="1" animBg="1"/>
      <p:bldP spid="79" grpId="0" animBg="1"/>
      <p:bldP spid="79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400" y="60565"/>
            <a:ext cx="6862764" cy="535531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algn="ctr" defTabSz="457200"/>
            <a:r>
              <a:rPr lang="zh-CN" altLang="en-US" sz="3200" dirty="0">
                <a:solidFill>
                  <a:schemeClr val="bg1"/>
                </a:solidFill>
                <a:latin typeface="+mj-ea"/>
                <a:cs typeface="+mn-cs"/>
              </a:rPr>
              <a:t>3.5  微分电路和积分电路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499175" y="650046"/>
            <a:ext cx="828154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微分电路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积分电路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矩形脉冲激励下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输出电压波形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输入电压波形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之间的特定（微分或积分）的关系。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696" name="Text Box 128"/>
          <p:cNvSpPr txBox="1">
            <a:spLocks noChangeArrowheads="1"/>
          </p:cNvSpPr>
          <p:nvPr/>
        </p:nvSpPr>
        <p:spPr bwMode="auto">
          <a:xfrm>
            <a:off x="3681342" y="2091136"/>
            <a:ext cx="18229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333399"/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矩形</a:t>
            </a:r>
            <a:r>
              <a:rPr lang="zh-CN" altLang="en-US" sz="2000" dirty="0">
                <a:solidFill>
                  <a:srgbClr val="333399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脉冲激励:</a:t>
            </a:r>
          </a:p>
        </p:txBody>
      </p:sp>
      <p:grpSp>
        <p:nvGrpSpPr>
          <p:cNvPr id="109716" name="Group 148"/>
          <p:cNvGrpSpPr>
            <a:grpSpLocks/>
          </p:cNvGrpSpPr>
          <p:nvPr/>
        </p:nvGrpSpPr>
        <p:grpSpPr bwMode="auto">
          <a:xfrm>
            <a:off x="2509676" y="1758309"/>
            <a:ext cx="3505200" cy="1828800"/>
            <a:chOff x="1440" y="2064"/>
            <a:chExt cx="2208" cy="1152"/>
          </a:xfrm>
        </p:grpSpPr>
        <p:sp>
          <p:nvSpPr>
            <p:cNvPr id="109717" name="Rectangle 149"/>
            <p:cNvSpPr>
              <a:spLocks noChangeArrowheads="1"/>
            </p:cNvSpPr>
            <p:nvPr/>
          </p:nvSpPr>
          <p:spPr bwMode="auto">
            <a:xfrm>
              <a:off x="1440" y="2848"/>
              <a:ext cx="22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9718" name="Object 15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6" y="2064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107" name="公式" r:id="rId3" imgW="177480" imgH="215640" progId="Equation.3">
                    <p:embed/>
                  </p:oleObj>
                </mc:Choice>
                <mc:Fallback>
                  <p:oleObj name="公式" r:id="rId3" imgW="177480" imgH="215640" progId="Equation.3">
                    <p:embed/>
                    <p:pic>
                      <p:nvPicPr>
                        <p:cNvPr id="109718" name="Object 15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064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719" name="Group 151"/>
            <p:cNvGrpSpPr>
              <a:grpSpLocks/>
            </p:cNvGrpSpPr>
            <p:nvPr/>
          </p:nvGrpSpPr>
          <p:grpSpPr bwMode="auto">
            <a:xfrm>
              <a:off x="1483" y="2256"/>
              <a:ext cx="2035" cy="860"/>
              <a:chOff x="1483" y="2256"/>
              <a:chExt cx="2035" cy="860"/>
            </a:xfrm>
          </p:grpSpPr>
          <p:sp>
            <p:nvSpPr>
              <p:cNvPr id="109720" name="Line 152"/>
              <p:cNvSpPr>
                <a:spLocks noChangeShapeType="1"/>
              </p:cNvSpPr>
              <p:nvPr/>
            </p:nvSpPr>
            <p:spPr bwMode="auto">
              <a:xfrm flipV="1">
                <a:off x="1732" y="2256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1" name="Line 153"/>
              <p:cNvSpPr>
                <a:spLocks noChangeShapeType="1"/>
              </p:cNvSpPr>
              <p:nvPr/>
            </p:nvSpPr>
            <p:spPr bwMode="auto">
              <a:xfrm flipV="1">
                <a:off x="2176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2" name="Line 154"/>
              <p:cNvSpPr>
                <a:spLocks noChangeShapeType="1"/>
              </p:cNvSpPr>
              <p:nvPr/>
            </p:nvSpPr>
            <p:spPr bwMode="auto">
              <a:xfrm flipH="1" flipV="1">
                <a:off x="1721" y="2529"/>
                <a:ext cx="455" cy="1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3" name="Rectangle 155"/>
              <p:cNvSpPr>
                <a:spLocks noChangeArrowheads="1"/>
              </p:cNvSpPr>
              <p:nvPr/>
            </p:nvSpPr>
            <p:spPr bwMode="auto">
              <a:xfrm>
                <a:off x="2506" y="2827"/>
                <a:ext cx="19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724" name="Line 156"/>
              <p:cNvSpPr>
                <a:spLocks noChangeShapeType="1"/>
              </p:cNvSpPr>
              <p:nvPr/>
            </p:nvSpPr>
            <p:spPr bwMode="auto">
              <a:xfrm flipV="1">
                <a:off x="1732" y="2830"/>
                <a:ext cx="170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5" name="Line 157"/>
              <p:cNvSpPr>
                <a:spLocks noChangeShapeType="1"/>
              </p:cNvSpPr>
              <p:nvPr/>
            </p:nvSpPr>
            <p:spPr bwMode="auto">
              <a:xfrm flipV="1">
                <a:off x="3137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6" name="Line 158"/>
              <p:cNvSpPr>
                <a:spLocks noChangeShapeType="1"/>
              </p:cNvSpPr>
              <p:nvPr/>
            </p:nvSpPr>
            <p:spPr bwMode="auto">
              <a:xfrm flipH="1">
                <a:off x="2660" y="2539"/>
                <a:ext cx="47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7" name="Line 159"/>
              <p:cNvSpPr>
                <a:spLocks noChangeShapeType="1"/>
              </p:cNvSpPr>
              <p:nvPr/>
            </p:nvSpPr>
            <p:spPr bwMode="auto">
              <a:xfrm flipV="1">
                <a:off x="2652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8" name="Rectangle 160"/>
              <p:cNvSpPr>
                <a:spLocks noChangeArrowheads="1"/>
              </p:cNvSpPr>
              <p:nvPr/>
            </p:nvSpPr>
            <p:spPr bwMode="auto">
              <a:xfrm>
                <a:off x="3295" y="2784"/>
                <a:ext cx="223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729" name="Text Box 161"/>
              <p:cNvSpPr txBox="1">
                <a:spLocks noChangeArrowheads="1"/>
              </p:cNvSpPr>
              <p:nvPr/>
            </p:nvSpPr>
            <p:spPr bwMode="auto">
              <a:xfrm>
                <a:off x="1483" y="236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3300"/>
                    </a:solidFill>
                  </a:rPr>
                  <a:t>U</a:t>
                </a:r>
              </a:p>
            </p:txBody>
          </p:sp>
          <p:sp>
            <p:nvSpPr>
              <p:cNvPr id="109730" name="Line 162"/>
              <p:cNvSpPr>
                <a:spLocks noChangeShapeType="1"/>
              </p:cNvSpPr>
              <p:nvPr/>
            </p:nvSpPr>
            <p:spPr bwMode="auto">
              <a:xfrm>
                <a:off x="1743" y="2907"/>
                <a:ext cx="43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31" name="Line 163"/>
              <p:cNvSpPr>
                <a:spLocks noChangeShapeType="1"/>
              </p:cNvSpPr>
              <p:nvPr/>
            </p:nvSpPr>
            <p:spPr bwMode="auto">
              <a:xfrm>
                <a:off x="1735" y="2825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32" name="Line 164"/>
              <p:cNvSpPr>
                <a:spLocks noChangeShapeType="1"/>
              </p:cNvSpPr>
              <p:nvPr/>
            </p:nvSpPr>
            <p:spPr bwMode="auto">
              <a:xfrm>
                <a:off x="2176" y="2825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33" name="Text Box 165"/>
              <p:cNvSpPr txBox="1">
                <a:spLocks noChangeArrowheads="1"/>
              </p:cNvSpPr>
              <p:nvPr/>
            </p:nvSpPr>
            <p:spPr bwMode="auto">
              <a:xfrm>
                <a:off x="1518" y="262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109734" name="Rectangle 166"/>
              <p:cNvSpPr>
                <a:spLocks noChangeArrowheads="1"/>
              </p:cNvSpPr>
              <p:nvPr/>
            </p:nvSpPr>
            <p:spPr bwMode="auto">
              <a:xfrm>
                <a:off x="1824" y="2457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 baseline="-25000"/>
                  <a:t>p</a:t>
                </a:r>
              </a:p>
            </p:txBody>
          </p:sp>
        </p:grpSp>
      </p:grpSp>
      <p:grpSp>
        <p:nvGrpSpPr>
          <p:cNvPr id="61" name="Group 59"/>
          <p:cNvGrpSpPr>
            <a:grpSpLocks/>
          </p:cNvGrpSpPr>
          <p:nvPr/>
        </p:nvGrpSpPr>
        <p:grpSpPr bwMode="auto">
          <a:xfrm>
            <a:off x="499175" y="3614186"/>
            <a:ext cx="3162300" cy="2643188"/>
            <a:chOff x="144" y="1008"/>
            <a:chExt cx="1992" cy="1665"/>
          </a:xfrm>
        </p:grpSpPr>
        <p:grpSp>
          <p:nvGrpSpPr>
            <p:cNvPr id="62" name="Group 58"/>
            <p:cNvGrpSpPr>
              <a:grpSpLocks/>
            </p:cNvGrpSpPr>
            <p:nvPr/>
          </p:nvGrpSpPr>
          <p:grpSpPr bwMode="auto">
            <a:xfrm>
              <a:off x="144" y="1008"/>
              <a:ext cx="1992" cy="1665"/>
              <a:chOff x="144" y="1008"/>
              <a:chExt cx="1992" cy="1665"/>
            </a:xfrm>
          </p:grpSpPr>
          <p:graphicFrame>
            <p:nvGraphicFramePr>
              <p:cNvPr id="65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1726463"/>
                  </p:ext>
                </p:extLst>
              </p:nvPr>
            </p:nvGraphicFramePr>
            <p:xfrm>
              <a:off x="758" y="2377"/>
              <a:ext cx="97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108" name="公式" r:id="rId5" imgW="660240" imgH="203040" progId="Equation.3">
                      <p:embed/>
                    </p:oleObj>
                  </mc:Choice>
                  <mc:Fallback>
                    <p:oleObj name="公式" r:id="rId5" imgW="660240" imgH="203040" progId="Equation.3">
                      <p:embed/>
                      <p:pic>
                        <p:nvPicPr>
                          <p:cNvPr id="143388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8" y="2377"/>
                            <a:ext cx="970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6" name="Rectangle 29"/>
              <p:cNvSpPr>
                <a:spLocks noChangeArrowheads="1"/>
              </p:cNvSpPr>
              <p:nvPr/>
            </p:nvSpPr>
            <p:spPr bwMode="auto">
              <a:xfrm>
                <a:off x="904" y="1008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67" name="Line 30"/>
              <p:cNvSpPr>
                <a:spLocks noChangeShapeType="1"/>
              </p:cNvSpPr>
              <p:nvPr/>
            </p:nvSpPr>
            <p:spPr bwMode="auto">
              <a:xfrm flipH="1">
                <a:off x="809" y="1167"/>
                <a:ext cx="0" cy="25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31"/>
              <p:cNvSpPr>
                <a:spLocks noChangeShapeType="1"/>
              </p:cNvSpPr>
              <p:nvPr/>
            </p:nvSpPr>
            <p:spPr bwMode="auto">
              <a:xfrm>
                <a:off x="904" y="1294"/>
                <a:ext cx="1088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32"/>
              <p:cNvSpPr>
                <a:spLocks noChangeShapeType="1"/>
              </p:cNvSpPr>
              <p:nvPr/>
            </p:nvSpPr>
            <p:spPr bwMode="auto">
              <a:xfrm flipV="1">
                <a:off x="312" y="1294"/>
                <a:ext cx="497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33"/>
              <p:cNvSpPr>
                <a:spLocks noChangeShapeType="1"/>
              </p:cNvSpPr>
              <p:nvPr/>
            </p:nvSpPr>
            <p:spPr bwMode="auto">
              <a:xfrm flipV="1">
                <a:off x="1423" y="1294"/>
                <a:ext cx="0" cy="33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34"/>
              <p:cNvSpPr>
                <a:spLocks noChangeArrowheads="1"/>
              </p:cNvSpPr>
              <p:nvPr/>
            </p:nvSpPr>
            <p:spPr bwMode="auto">
              <a:xfrm>
                <a:off x="1380" y="1615"/>
                <a:ext cx="113" cy="295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35"/>
              <p:cNvSpPr>
                <a:spLocks noChangeShapeType="1"/>
              </p:cNvSpPr>
              <p:nvPr/>
            </p:nvSpPr>
            <p:spPr bwMode="auto">
              <a:xfrm flipH="1">
                <a:off x="288" y="2208"/>
                <a:ext cx="172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Rectangle 36"/>
              <p:cNvSpPr>
                <a:spLocks noChangeArrowheads="1"/>
              </p:cNvSpPr>
              <p:nvPr/>
            </p:nvSpPr>
            <p:spPr bwMode="auto">
              <a:xfrm>
                <a:off x="1161" y="1680"/>
                <a:ext cx="36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graphicFrame>
            <p:nvGraphicFramePr>
              <p:cNvPr id="74" name="Object 3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44" y="1561"/>
              <a:ext cx="264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109" name="公式" r:id="rId7" imgW="177480" imgH="215640" progId="Equation.3">
                      <p:embed/>
                    </p:oleObj>
                  </mc:Choice>
                  <mc:Fallback>
                    <p:oleObj name="公式" r:id="rId7" imgW="177480" imgH="215640" progId="Equation.3">
                      <p:embed/>
                      <p:pic>
                        <p:nvPicPr>
                          <p:cNvPr id="143397" name="Object 37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561"/>
                            <a:ext cx="264" cy="3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" name="Line 38"/>
              <p:cNvSpPr>
                <a:spLocks noChangeShapeType="1"/>
              </p:cNvSpPr>
              <p:nvPr/>
            </p:nvSpPr>
            <p:spPr bwMode="auto">
              <a:xfrm flipH="1">
                <a:off x="904" y="1167"/>
                <a:ext cx="0" cy="25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6" name="Object 3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835" y="1553"/>
              <a:ext cx="301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110" name="公式" r:id="rId9" imgW="177480" imgH="215640" progId="Equation.3">
                      <p:embed/>
                    </p:oleObj>
                  </mc:Choice>
                  <mc:Fallback>
                    <p:oleObj name="公式" r:id="rId9" imgW="177480" imgH="215640" progId="Equation.3">
                      <p:embed/>
                      <p:pic>
                        <p:nvPicPr>
                          <p:cNvPr id="143399" name="Object 39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" y="1553"/>
                            <a:ext cx="301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" name="Oval 40"/>
              <p:cNvSpPr>
                <a:spLocks noChangeArrowheads="1"/>
              </p:cNvSpPr>
              <p:nvPr/>
            </p:nvSpPr>
            <p:spPr bwMode="auto">
              <a:xfrm>
                <a:off x="239" y="2170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41"/>
              <p:cNvSpPr>
                <a:spLocks noChangeArrowheads="1"/>
              </p:cNvSpPr>
              <p:nvPr/>
            </p:nvSpPr>
            <p:spPr bwMode="auto">
              <a:xfrm>
                <a:off x="264" y="1270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Oval 42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Oval 43"/>
              <p:cNvSpPr>
                <a:spLocks noChangeArrowheads="1"/>
              </p:cNvSpPr>
              <p:nvPr/>
            </p:nvSpPr>
            <p:spPr bwMode="auto">
              <a:xfrm>
                <a:off x="1969" y="1258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44"/>
              <p:cNvSpPr txBox="1">
                <a:spLocks noChangeArrowheads="1"/>
              </p:cNvSpPr>
              <p:nvPr/>
            </p:nvSpPr>
            <p:spPr bwMode="auto">
              <a:xfrm>
                <a:off x="164" y="1218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82" name="Text Box 45"/>
              <p:cNvSpPr txBox="1">
                <a:spLocks noChangeArrowheads="1"/>
              </p:cNvSpPr>
              <p:nvPr/>
            </p:nvSpPr>
            <p:spPr bwMode="auto">
              <a:xfrm>
                <a:off x="180" y="183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83" name="Text Box 46"/>
              <p:cNvSpPr txBox="1">
                <a:spLocks noChangeArrowheads="1"/>
              </p:cNvSpPr>
              <p:nvPr/>
            </p:nvSpPr>
            <p:spPr bwMode="auto">
              <a:xfrm>
                <a:off x="1874" y="1218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84" name="Text Box 47"/>
              <p:cNvSpPr txBox="1">
                <a:spLocks noChangeArrowheads="1"/>
              </p:cNvSpPr>
              <p:nvPr/>
            </p:nvSpPr>
            <p:spPr bwMode="auto">
              <a:xfrm>
                <a:off x="1890" y="183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graphicFrame>
            <p:nvGraphicFramePr>
              <p:cNvPr id="87" name="Object 50">
                <a:hlinkClick r:id="" action="ppaction://ole?verb=0"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8279150"/>
                  </p:ext>
                </p:extLst>
              </p:nvPr>
            </p:nvGraphicFramePr>
            <p:xfrm>
              <a:off x="744" y="1345"/>
              <a:ext cx="264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111" name="公式" r:id="rId11" imgW="177480" imgH="228600" progId="Equation.3">
                      <p:embed/>
                    </p:oleObj>
                  </mc:Choice>
                  <mc:Fallback>
                    <p:oleObj name="公式" r:id="rId11" imgW="177480" imgH="228600" progId="Equation.3">
                      <p:embed/>
                      <p:pic>
                        <p:nvPicPr>
                          <p:cNvPr id="143410" name="Object 50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4" y="1345"/>
                            <a:ext cx="264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" name="Text Box 51"/>
              <p:cNvSpPr txBox="1">
                <a:spLocks noChangeArrowheads="1"/>
              </p:cNvSpPr>
              <p:nvPr/>
            </p:nvSpPr>
            <p:spPr bwMode="auto">
              <a:xfrm>
                <a:off x="504" y="1344"/>
                <a:ext cx="24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 dirty="0"/>
                  <a:t>+</a:t>
                </a:r>
              </a:p>
            </p:txBody>
          </p:sp>
          <p:sp>
            <p:nvSpPr>
              <p:cNvPr id="89" name="Text Box 52"/>
              <p:cNvSpPr txBox="1">
                <a:spLocks noChangeArrowheads="1"/>
              </p:cNvSpPr>
              <p:nvPr/>
            </p:nvSpPr>
            <p:spPr bwMode="auto">
              <a:xfrm>
                <a:off x="996" y="124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_</a:t>
                </a:r>
              </a:p>
            </p:txBody>
          </p:sp>
          <p:sp>
            <p:nvSpPr>
              <p:cNvPr id="90" name="Line 53"/>
              <p:cNvSpPr>
                <a:spLocks noChangeShapeType="1"/>
              </p:cNvSpPr>
              <p:nvPr/>
            </p:nvSpPr>
            <p:spPr bwMode="auto">
              <a:xfrm flipV="1">
                <a:off x="1440" y="1918"/>
                <a:ext cx="0" cy="29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" name="Oval 54"/>
            <p:cNvSpPr>
              <a:spLocks noChangeArrowheads="1"/>
            </p:cNvSpPr>
            <p:nvPr/>
          </p:nvSpPr>
          <p:spPr bwMode="auto">
            <a:xfrm flipV="1">
              <a:off x="1392" y="216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55"/>
            <p:cNvSpPr>
              <a:spLocks noChangeArrowheads="1"/>
            </p:cNvSpPr>
            <p:nvPr/>
          </p:nvSpPr>
          <p:spPr bwMode="auto">
            <a:xfrm flipV="1">
              <a:off x="1392" y="124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1" name="Group 138"/>
          <p:cNvGrpSpPr>
            <a:grpSpLocks/>
          </p:cNvGrpSpPr>
          <p:nvPr/>
        </p:nvGrpSpPr>
        <p:grpSpPr bwMode="auto">
          <a:xfrm>
            <a:off x="4906076" y="3591715"/>
            <a:ext cx="2971800" cy="2624138"/>
            <a:chOff x="192" y="907"/>
            <a:chExt cx="1872" cy="1653"/>
          </a:xfrm>
        </p:grpSpPr>
        <p:grpSp>
          <p:nvGrpSpPr>
            <p:cNvPr id="92" name="Group 137"/>
            <p:cNvGrpSpPr>
              <a:grpSpLocks/>
            </p:cNvGrpSpPr>
            <p:nvPr/>
          </p:nvGrpSpPr>
          <p:grpSpPr bwMode="auto">
            <a:xfrm>
              <a:off x="192" y="907"/>
              <a:ext cx="1872" cy="1653"/>
              <a:chOff x="192" y="907"/>
              <a:chExt cx="1872" cy="1653"/>
            </a:xfrm>
          </p:grpSpPr>
          <p:graphicFrame>
            <p:nvGraphicFramePr>
              <p:cNvPr id="95" name="Object 10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7993214"/>
                  </p:ext>
                </p:extLst>
              </p:nvPr>
            </p:nvGraphicFramePr>
            <p:xfrm>
              <a:off x="626" y="2257"/>
              <a:ext cx="992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112" name="公式" r:id="rId13" imgW="660240" imgH="203040" progId="Equation.3">
                      <p:embed/>
                    </p:oleObj>
                  </mc:Choice>
                  <mc:Fallback>
                    <p:oleObj name="公式" r:id="rId13" imgW="660240" imgH="203040" progId="Equation.3">
                      <p:embed/>
                      <p:pic>
                        <p:nvPicPr>
                          <p:cNvPr id="145516" name="Object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6" y="2257"/>
                            <a:ext cx="992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6" name="Rectangle 109"/>
              <p:cNvSpPr>
                <a:spLocks noChangeArrowheads="1"/>
              </p:cNvSpPr>
              <p:nvPr/>
            </p:nvSpPr>
            <p:spPr bwMode="auto">
              <a:xfrm>
                <a:off x="1056" y="1531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97" name="Line 110"/>
              <p:cNvSpPr>
                <a:spLocks noChangeShapeType="1"/>
              </p:cNvSpPr>
              <p:nvPr/>
            </p:nvSpPr>
            <p:spPr bwMode="auto">
              <a:xfrm>
                <a:off x="1008" y="1220"/>
                <a:ext cx="921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11"/>
              <p:cNvSpPr>
                <a:spLocks noChangeShapeType="1"/>
              </p:cNvSpPr>
              <p:nvPr/>
            </p:nvSpPr>
            <p:spPr bwMode="auto">
              <a:xfrm flipV="1">
                <a:off x="350" y="1220"/>
                <a:ext cx="37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112"/>
              <p:cNvSpPr>
                <a:spLocks noChangeShapeType="1"/>
              </p:cNvSpPr>
              <p:nvPr/>
            </p:nvSpPr>
            <p:spPr bwMode="auto">
              <a:xfrm flipV="1">
                <a:off x="1392" y="1715"/>
                <a:ext cx="0" cy="39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/>
            </p:nvSpPr>
            <p:spPr bwMode="auto">
              <a:xfrm rot="5400000" flipH="1" flipV="1">
                <a:off x="816" y="1075"/>
                <a:ext cx="106" cy="27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114"/>
              <p:cNvSpPr>
                <a:spLocks noChangeShapeType="1"/>
              </p:cNvSpPr>
              <p:nvPr/>
            </p:nvSpPr>
            <p:spPr bwMode="auto">
              <a:xfrm flipH="1" flipV="1">
                <a:off x="336" y="2064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Rectangle 115"/>
              <p:cNvSpPr>
                <a:spLocks noChangeArrowheads="1"/>
              </p:cNvSpPr>
              <p:nvPr/>
            </p:nvSpPr>
            <p:spPr bwMode="auto">
              <a:xfrm>
                <a:off x="720" y="907"/>
                <a:ext cx="33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graphicFrame>
            <p:nvGraphicFramePr>
              <p:cNvPr id="103" name="Object 11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92" y="1472"/>
              <a:ext cx="248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113" name="公式" r:id="rId15" imgW="177480" imgH="215640" progId="Equation.3">
                      <p:embed/>
                    </p:oleObj>
                  </mc:Choice>
                  <mc:Fallback>
                    <p:oleObj name="公式" r:id="rId15" imgW="177480" imgH="215640" progId="Equation.3">
                      <p:embed/>
                      <p:pic>
                        <p:nvPicPr>
                          <p:cNvPr id="145524" name="Object 116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472"/>
                            <a:ext cx="248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4" name="Group 117"/>
              <p:cNvGrpSpPr>
                <a:grpSpLocks/>
              </p:cNvGrpSpPr>
              <p:nvPr/>
            </p:nvGrpSpPr>
            <p:grpSpPr bwMode="auto">
              <a:xfrm rot="5400000">
                <a:off x="1344" y="1522"/>
                <a:ext cx="89" cy="241"/>
                <a:chOff x="4177" y="625"/>
                <a:chExt cx="89" cy="241"/>
              </a:xfrm>
            </p:grpSpPr>
            <p:sp>
              <p:nvSpPr>
                <p:cNvPr id="120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4177" y="625"/>
                  <a:ext cx="0" cy="24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4266" y="625"/>
                  <a:ext cx="0" cy="24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5" name="Object 12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781" y="1464"/>
              <a:ext cx="283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114" name="公式" r:id="rId17" imgW="177480" imgH="215640" progId="Equation.3">
                      <p:embed/>
                    </p:oleObj>
                  </mc:Choice>
                  <mc:Fallback>
                    <p:oleObj name="公式" r:id="rId17" imgW="177480" imgH="215640" progId="Equation.3">
                      <p:embed/>
                      <p:pic>
                        <p:nvPicPr>
                          <p:cNvPr id="145528" name="Object 120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1464"/>
                            <a:ext cx="283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" name="Oval 121"/>
              <p:cNvSpPr>
                <a:spLocks noChangeArrowheads="1"/>
              </p:cNvSpPr>
              <p:nvPr/>
            </p:nvSpPr>
            <p:spPr bwMode="auto">
              <a:xfrm>
                <a:off x="281" y="204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Oval 122"/>
              <p:cNvSpPr>
                <a:spLocks noChangeArrowheads="1"/>
              </p:cNvSpPr>
              <p:nvPr/>
            </p:nvSpPr>
            <p:spPr bwMode="auto">
              <a:xfrm>
                <a:off x="305" y="119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Oval 123"/>
              <p:cNvSpPr>
                <a:spLocks noChangeArrowheads="1"/>
              </p:cNvSpPr>
              <p:nvPr/>
            </p:nvSpPr>
            <p:spPr bwMode="auto">
              <a:xfrm>
                <a:off x="1927" y="2056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Oval 124"/>
              <p:cNvSpPr>
                <a:spLocks noChangeArrowheads="1"/>
              </p:cNvSpPr>
              <p:nvPr/>
            </p:nvSpPr>
            <p:spPr bwMode="auto">
              <a:xfrm>
                <a:off x="1907" y="1186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Text Box 125"/>
              <p:cNvSpPr txBox="1">
                <a:spLocks noChangeArrowheads="1"/>
              </p:cNvSpPr>
              <p:nvPr/>
            </p:nvSpPr>
            <p:spPr bwMode="auto">
              <a:xfrm>
                <a:off x="211" y="117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1" name="Text Box 126"/>
              <p:cNvSpPr txBox="1">
                <a:spLocks noChangeArrowheads="1"/>
              </p:cNvSpPr>
              <p:nvPr/>
            </p:nvSpPr>
            <p:spPr bwMode="auto">
              <a:xfrm>
                <a:off x="226" y="17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12" name="Text Box 127"/>
              <p:cNvSpPr txBox="1">
                <a:spLocks noChangeArrowheads="1"/>
              </p:cNvSpPr>
              <p:nvPr/>
            </p:nvSpPr>
            <p:spPr bwMode="auto">
              <a:xfrm>
                <a:off x="1818" y="117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3" name="Text Box 128"/>
              <p:cNvSpPr txBox="1">
                <a:spLocks noChangeArrowheads="1"/>
              </p:cNvSpPr>
              <p:nvPr/>
            </p:nvSpPr>
            <p:spPr bwMode="auto">
              <a:xfrm>
                <a:off x="1833" y="17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graphicFrame>
            <p:nvGraphicFramePr>
              <p:cNvPr id="116" name="Object 131">
                <a:hlinkClick r:id="" action="ppaction://ole?verb=0"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5632095"/>
                  </p:ext>
                </p:extLst>
              </p:nvPr>
            </p:nvGraphicFramePr>
            <p:xfrm>
              <a:off x="767" y="1243"/>
              <a:ext cx="249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1115" name="公式" r:id="rId19" imgW="177480" imgH="228600" progId="Equation.3">
                      <p:embed/>
                    </p:oleObj>
                  </mc:Choice>
                  <mc:Fallback>
                    <p:oleObj name="公式" r:id="rId19" imgW="177480" imgH="228600" progId="Equation.3">
                      <p:embed/>
                      <p:pic>
                        <p:nvPicPr>
                          <p:cNvPr id="145539" name="Object 131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7" y="1243"/>
                            <a:ext cx="249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7" name="Text Box 132"/>
              <p:cNvSpPr txBox="1">
                <a:spLocks noChangeArrowheads="1"/>
              </p:cNvSpPr>
              <p:nvPr/>
            </p:nvSpPr>
            <p:spPr bwMode="auto">
              <a:xfrm>
                <a:off x="530" y="1295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+</a:t>
                </a:r>
              </a:p>
            </p:txBody>
          </p:sp>
          <p:sp>
            <p:nvSpPr>
              <p:cNvPr id="118" name="Text Box 133"/>
              <p:cNvSpPr txBox="1">
                <a:spLocks noChangeArrowheads="1"/>
              </p:cNvSpPr>
              <p:nvPr/>
            </p:nvSpPr>
            <p:spPr bwMode="auto">
              <a:xfrm>
                <a:off x="993" y="117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_</a:t>
                </a:r>
              </a:p>
            </p:txBody>
          </p:sp>
          <p:sp>
            <p:nvSpPr>
              <p:cNvPr id="119" name="Line 134"/>
              <p:cNvSpPr>
                <a:spLocks noChangeShapeType="1"/>
              </p:cNvSpPr>
              <p:nvPr/>
            </p:nvSpPr>
            <p:spPr bwMode="auto">
              <a:xfrm flipV="1">
                <a:off x="1392" y="1217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" name="Oval 135"/>
            <p:cNvSpPr>
              <a:spLocks noChangeArrowheads="1"/>
            </p:cNvSpPr>
            <p:nvPr/>
          </p:nvSpPr>
          <p:spPr bwMode="auto">
            <a:xfrm flipV="1">
              <a:off x="1344" y="203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Oval 136"/>
            <p:cNvSpPr>
              <a:spLocks noChangeArrowheads="1"/>
            </p:cNvSpPr>
            <p:nvPr/>
          </p:nvSpPr>
          <p:spPr bwMode="auto">
            <a:xfrm flipV="1">
              <a:off x="1344" y="11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411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nimBg="1" autoUpdateAnimBg="0"/>
      <p:bldP spid="109572" grpId="0" autoUpdateAnimBg="0"/>
      <p:bldP spid="10969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3433" y="-25001"/>
            <a:ext cx="4315176" cy="1681956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rgbClr val="000099"/>
                </a:solidFill>
              </a:rPr>
              <a:t>3.5.1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</a:rPr>
              <a:t> 微分电路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</a:rPr>
              <a:t>1. 电路组成：</a:t>
            </a:r>
            <a:endParaRPr lang="en-US" altLang="zh-CN" sz="2800" dirty="0">
              <a:solidFill>
                <a:srgbClr val="CC0000"/>
              </a:solidFill>
            </a:endParaRP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197715"/>
              </p:ext>
            </p:extLst>
          </p:nvPr>
        </p:nvGraphicFramePr>
        <p:xfrm>
          <a:off x="152400" y="4999038"/>
          <a:ext cx="2435138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099" name="Equation" r:id="rId3" imgW="1041120" imgH="241200" progId="Equation.3">
                  <p:embed/>
                </p:oleObj>
              </mc:Choice>
              <mc:Fallback>
                <p:oleObj name="Equation" r:id="rId3" imgW="1041120" imgH="241200" progId="Equation.3">
                  <p:embed/>
                  <p:pic>
                    <p:nvPicPr>
                      <p:cNvPr id="143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99038"/>
                        <a:ext cx="2435138" cy="52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152400" y="5638800"/>
            <a:ext cx="5616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000099"/>
                </a:solidFill>
              </a:rPr>
              <a:t>(2) 输出电压从电阻</a:t>
            </a:r>
            <a:r>
              <a:rPr lang="en-US" altLang="zh-CN" sz="2400" b="1" i="1" dirty="0">
                <a:solidFill>
                  <a:srgbClr val="000099"/>
                </a:solidFill>
              </a:rPr>
              <a:t>R</a:t>
            </a:r>
            <a:r>
              <a:rPr lang="zh-CN" altLang="en-US" sz="2400" b="1" dirty="0">
                <a:solidFill>
                  <a:srgbClr val="000099"/>
                </a:solidFill>
              </a:rPr>
              <a:t>端取出</a:t>
            </a:r>
          </a:p>
        </p:txBody>
      </p:sp>
      <p:grpSp>
        <p:nvGrpSpPr>
          <p:cNvPr id="143480" name="Group 120"/>
          <p:cNvGrpSpPr>
            <a:grpSpLocks/>
          </p:cNvGrpSpPr>
          <p:nvPr/>
        </p:nvGrpSpPr>
        <p:grpSpPr bwMode="auto">
          <a:xfrm>
            <a:off x="5303838" y="0"/>
            <a:ext cx="3306762" cy="1757363"/>
            <a:chOff x="3341" y="384"/>
            <a:chExt cx="2083" cy="1107"/>
          </a:xfrm>
        </p:grpSpPr>
        <p:graphicFrame>
          <p:nvGraphicFramePr>
            <p:cNvPr id="143369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341" y="384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100" name="公式" r:id="rId5" imgW="177480" imgH="215640" progId="Equation.3">
                    <p:embed/>
                  </p:oleObj>
                </mc:Choice>
                <mc:Fallback>
                  <p:oleObj name="公式" r:id="rId5" imgW="177480" imgH="215640" progId="Equation.3">
                    <p:embed/>
                    <p:pic>
                      <p:nvPicPr>
                        <p:cNvPr id="143369" name="Object 9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" y="384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28" name="Group 68"/>
            <p:cNvGrpSpPr>
              <a:grpSpLocks/>
            </p:cNvGrpSpPr>
            <p:nvPr/>
          </p:nvGrpSpPr>
          <p:grpSpPr bwMode="auto">
            <a:xfrm>
              <a:off x="3389" y="631"/>
              <a:ext cx="2035" cy="860"/>
              <a:chOff x="2621" y="1584"/>
              <a:chExt cx="2035" cy="860"/>
            </a:xfrm>
          </p:grpSpPr>
          <p:sp>
            <p:nvSpPr>
              <p:cNvPr id="143371" name="Line 11"/>
              <p:cNvSpPr>
                <a:spLocks noChangeShapeType="1"/>
              </p:cNvSpPr>
              <p:nvPr/>
            </p:nvSpPr>
            <p:spPr bwMode="auto">
              <a:xfrm flipV="1">
                <a:off x="2870" y="1584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72" name="Line 12"/>
              <p:cNvSpPr>
                <a:spLocks noChangeShapeType="1"/>
              </p:cNvSpPr>
              <p:nvPr/>
            </p:nvSpPr>
            <p:spPr bwMode="auto">
              <a:xfrm flipV="1">
                <a:off x="3360" y="1824"/>
                <a:ext cx="0" cy="346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73" name="Line 13"/>
              <p:cNvSpPr>
                <a:spLocks noChangeShapeType="1"/>
              </p:cNvSpPr>
              <p:nvPr/>
            </p:nvSpPr>
            <p:spPr bwMode="auto">
              <a:xfrm flipH="1" flipV="1">
                <a:off x="2880" y="182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74" name="Rectangle 14"/>
              <p:cNvSpPr>
                <a:spLocks noChangeArrowheads="1"/>
              </p:cNvSpPr>
              <p:nvPr/>
            </p:nvSpPr>
            <p:spPr bwMode="auto">
              <a:xfrm>
                <a:off x="3644" y="2155"/>
                <a:ext cx="19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375" name="Line 15"/>
              <p:cNvSpPr>
                <a:spLocks noChangeShapeType="1"/>
              </p:cNvSpPr>
              <p:nvPr/>
            </p:nvSpPr>
            <p:spPr bwMode="auto">
              <a:xfrm flipV="1">
                <a:off x="2870" y="2158"/>
                <a:ext cx="170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76" name="Line 16"/>
              <p:cNvSpPr>
                <a:spLocks noChangeShapeType="1"/>
              </p:cNvSpPr>
              <p:nvPr/>
            </p:nvSpPr>
            <p:spPr bwMode="auto">
              <a:xfrm flipV="1">
                <a:off x="4320" y="1824"/>
                <a:ext cx="0" cy="346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77" name="Line 17"/>
              <p:cNvSpPr>
                <a:spLocks noChangeShapeType="1"/>
              </p:cNvSpPr>
              <p:nvPr/>
            </p:nvSpPr>
            <p:spPr bwMode="auto">
              <a:xfrm flipH="1">
                <a:off x="3840" y="1824"/>
                <a:ext cx="47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78" name="Line 18"/>
              <p:cNvSpPr>
                <a:spLocks noChangeShapeType="1"/>
              </p:cNvSpPr>
              <p:nvPr/>
            </p:nvSpPr>
            <p:spPr bwMode="auto">
              <a:xfrm flipV="1">
                <a:off x="3840" y="1824"/>
                <a:ext cx="0" cy="346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79" name="Rectangle 19"/>
              <p:cNvSpPr>
                <a:spLocks noChangeArrowheads="1"/>
              </p:cNvSpPr>
              <p:nvPr/>
            </p:nvSpPr>
            <p:spPr bwMode="auto">
              <a:xfrm>
                <a:off x="4433" y="2112"/>
                <a:ext cx="223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3380" name="Text Box 20"/>
              <p:cNvSpPr txBox="1">
                <a:spLocks noChangeArrowheads="1"/>
              </p:cNvSpPr>
              <p:nvPr/>
            </p:nvSpPr>
            <p:spPr bwMode="auto">
              <a:xfrm>
                <a:off x="2621" y="168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3300"/>
                    </a:solidFill>
                  </a:rPr>
                  <a:t>U</a:t>
                </a:r>
              </a:p>
            </p:txBody>
          </p:sp>
          <p:sp>
            <p:nvSpPr>
              <p:cNvPr id="143381" name="Line 21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82" name="Line 22"/>
              <p:cNvSpPr>
                <a:spLocks noChangeShapeType="1"/>
              </p:cNvSpPr>
              <p:nvPr/>
            </p:nvSpPr>
            <p:spPr bwMode="auto">
              <a:xfrm>
                <a:off x="2866" y="2153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83" name="Line 23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84" name="Text Box 24"/>
              <p:cNvSpPr txBox="1">
                <a:spLocks noChangeArrowheads="1"/>
              </p:cNvSpPr>
              <p:nvPr/>
            </p:nvSpPr>
            <p:spPr bwMode="auto">
              <a:xfrm>
                <a:off x="2656" y="195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143385" name="Rectangle 25"/>
              <p:cNvSpPr>
                <a:spLocks noChangeArrowheads="1"/>
              </p:cNvSpPr>
              <p:nvPr/>
            </p:nvSpPr>
            <p:spPr bwMode="auto">
              <a:xfrm>
                <a:off x="2962" y="1785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 baseline="-25000"/>
                  <a:t>p</a:t>
                </a:r>
              </a:p>
            </p:txBody>
          </p:sp>
        </p:grpSp>
      </p:grpSp>
      <p:grpSp>
        <p:nvGrpSpPr>
          <p:cNvPr id="143419" name="Group 59"/>
          <p:cNvGrpSpPr>
            <a:grpSpLocks/>
          </p:cNvGrpSpPr>
          <p:nvPr/>
        </p:nvGrpSpPr>
        <p:grpSpPr bwMode="auto">
          <a:xfrm>
            <a:off x="228600" y="1447800"/>
            <a:ext cx="3162300" cy="2614613"/>
            <a:chOff x="144" y="912"/>
            <a:chExt cx="1992" cy="1647"/>
          </a:xfrm>
        </p:grpSpPr>
        <p:grpSp>
          <p:nvGrpSpPr>
            <p:cNvPr id="143418" name="Group 58"/>
            <p:cNvGrpSpPr>
              <a:grpSpLocks/>
            </p:cNvGrpSpPr>
            <p:nvPr/>
          </p:nvGrpSpPr>
          <p:grpSpPr bwMode="auto">
            <a:xfrm>
              <a:off x="144" y="912"/>
              <a:ext cx="1992" cy="1647"/>
              <a:chOff x="144" y="912"/>
              <a:chExt cx="1992" cy="1647"/>
            </a:xfrm>
          </p:grpSpPr>
          <p:graphicFrame>
            <p:nvGraphicFramePr>
              <p:cNvPr id="143388" name="Object 28"/>
              <p:cNvGraphicFramePr>
                <a:graphicFrameLocks noChangeAspect="1"/>
              </p:cNvGraphicFramePr>
              <p:nvPr/>
            </p:nvGraphicFramePr>
            <p:xfrm>
              <a:off x="622" y="2208"/>
              <a:ext cx="1250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101" name="Equation" r:id="rId7" imgW="850680" imgH="241200" progId="Equation.3">
                      <p:embed/>
                    </p:oleObj>
                  </mc:Choice>
                  <mc:Fallback>
                    <p:oleObj name="Equation" r:id="rId7" imgW="850680" imgH="241200" progId="Equation.3">
                      <p:embed/>
                      <p:pic>
                        <p:nvPicPr>
                          <p:cNvPr id="143388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2" y="2208"/>
                            <a:ext cx="1250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389" name="Rectangle 29"/>
              <p:cNvSpPr>
                <a:spLocks noChangeArrowheads="1"/>
              </p:cNvSpPr>
              <p:nvPr/>
            </p:nvSpPr>
            <p:spPr bwMode="auto">
              <a:xfrm>
                <a:off x="904" y="1008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143390" name="Line 30"/>
              <p:cNvSpPr>
                <a:spLocks noChangeShapeType="1"/>
              </p:cNvSpPr>
              <p:nvPr/>
            </p:nvSpPr>
            <p:spPr bwMode="auto">
              <a:xfrm flipH="1">
                <a:off x="809" y="1167"/>
                <a:ext cx="0" cy="25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91" name="Line 31"/>
              <p:cNvSpPr>
                <a:spLocks noChangeShapeType="1"/>
              </p:cNvSpPr>
              <p:nvPr/>
            </p:nvSpPr>
            <p:spPr bwMode="auto">
              <a:xfrm>
                <a:off x="904" y="1294"/>
                <a:ext cx="1088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92" name="Line 32"/>
              <p:cNvSpPr>
                <a:spLocks noChangeShapeType="1"/>
              </p:cNvSpPr>
              <p:nvPr/>
            </p:nvSpPr>
            <p:spPr bwMode="auto">
              <a:xfrm flipV="1">
                <a:off x="312" y="1294"/>
                <a:ext cx="497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93" name="Line 33"/>
              <p:cNvSpPr>
                <a:spLocks noChangeShapeType="1"/>
              </p:cNvSpPr>
              <p:nvPr/>
            </p:nvSpPr>
            <p:spPr bwMode="auto">
              <a:xfrm flipV="1">
                <a:off x="1423" y="1294"/>
                <a:ext cx="0" cy="33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94" name="Rectangle 34"/>
              <p:cNvSpPr>
                <a:spLocks noChangeArrowheads="1"/>
              </p:cNvSpPr>
              <p:nvPr/>
            </p:nvSpPr>
            <p:spPr bwMode="auto">
              <a:xfrm>
                <a:off x="1380" y="1615"/>
                <a:ext cx="113" cy="295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95" name="Line 35"/>
              <p:cNvSpPr>
                <a:spLocks noChangeShapeType="1"/>
              </p:cNvSpPr>
              <p:nvPr/>
            </p:nvSpPr>
            <p:spPr bwMode="auto">
              <a:xfrm flipH="1">
                <a:off x="288" y="2208"/>
                <a:ext cx="172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396" name="Rectangle 36"/>
              <p:cNvSpPr>
                <a:spLocks noChangeArrowheads="1"/>
              </p:cNvSpPr>
              <p:nvPr/>
            </p:nvSpPr>
            <p:spPr bwMode="auto">
              <a:xfrm>
                <a:off x="1498" y="1628"/>
                <a:ext cx="36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graphicFrame>
            <p:nvGraphicFramePr>
              <p:cNvPr id="143397" name="Object 3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44" y="1561"/>
              <a:ext cx="264" cy="3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102" name="公式" r:id="rId9" imgW="177480" imgH="215640" progId="Equation.3">
                      <p:embed/>
                    </p:oleObj>
                  </mc:Choice>
                  <mc:Fallback>
                    <p:oleObj name="公式" r:id="rId9" imgW="177480" imgH="215640" progId="Equation.3">
                      <p:embed/>
                      <p:pic>
                        <p:nvPicPr>
                          <p:cNvPr id="143397" name="Object 37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561"/>
                            <a:ext cx="264" cy="3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398" name="Line 38"/>
              <p:cNvSpPr>
                <a:spLocks noChangeShapeType="1"/>
              </p:cNvSpPr>
              <p:nvPr/>
            </p:nvSpPr>
            <p:spPr bwMode="auto">
              <a:xfrm flipH="1">
                <a:off x="904" y="1167"/>
                <a:ext cx="0" cy="255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399" name="Object 3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835" y="1553"/>
              <a:ext cx="301" cy="3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103" name="公式" r:id="rId11" imgW="177480" imgH="215640" progId="Equation.3">
                      <p:embed/>
                    </p:oleObj>
                  </mc:Choice>
                  <mc:Fallback>
                    <p:oleObj name="公式" r:id="rId11" imgW="177480" imgH="215640" progId="Equation.3">
                      <p:embed/>
                      <p:pic>
                        <p:nvPicPr>
                          <p:cNvPr id="143399" name="Object 39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" y="1553"/>
                            <a:ext cx="301" cy="3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400" name="Oval 40"/>
              <p:cNvSpPr>
                <a:spLocks noChangeArrowheads="1"/>
              </p:cNvSpPr>
              <p:nvPr/>
            </p:nvSpPr>
            <p:spPr bwMode="auto">
              <a:xfrm>
                <a:off x="239" y="2170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01" name="Oval 41"/>
              <p:cNvSpPr>
                <a:spLocks noChangeArrowheads="1"/>
              </p:cNvSpPr>
              <p:nvPr/>
            </p:nvSpPr>
            <p:spPr bwMode="auto">
              <a:xfrm>
                <a:off x="264" y="1270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02" name="Oval 42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03" name="Oval 43"/>
              <p:cNvSpPr>
                <a:spLocks noChangeArrowheads="1"/>
              </p:cNvSpPr>
              <p:nvPr/>
            </p:nvSpPr>
            <p:spPr bwMode="auto">
              <a:xfrm>
                <a:off x="1969" y="1258"/>
                <a:ext cx="50" cy="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04" name="Text Box 44"/>
              <p:cNvSpPr txBox="1">
                <a:spLocks noChangeArrowheads="1"/>
              </p:cNvSpPr>
              <p:nvPr/>
            </p:nvSpPr>
            <p:spPr bwMode="auto">
              <a:xfrm>
                <a:off x="164" y="1218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43405" name="Text Box 45"/>
              <p:cNvSpPr txBox="1">
                <a:spLocks noChangeArrowheads="1"/>
              </p:cNvSpPr>
              <p:nvPr/>
            </p:nvSpPr>
            <p:spPr bwMode="auto">
              <a:xfrm>
                <a:off x="180" y="183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43406" name="Text Box 46"/>
              <p:cNvSpPr txBox="1">
                <a:spLocks noChangeArrowheads="1"/>
              </p:cNvSpPr>
              <p:nvPr/>
            </p:nvSpPr>
            <p:spPr bwMode="auto">
              <a:xfrm>
                <a:off x="1874" y="1218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43407" name="Text Box 47"/>
              <p:cNvSpPr txBox="1">
                <a:spLocks noChangeArrowheads="1"/>
              </p:cNvSpPr>
              <p:nvPr/>
            </p:nvSpPr>
            <p:spPr bwMode="auto">
              <a:xfrm>
                <a:off x="1890" y="183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43408" name="Line 48"/>
              <p:cNvSpPr>
                <a:spLocks noChangeShapeType="1"/>
              </p:cNvSpPr>
              <p:nvPr/>
            </p:nvSpPr>
            <p:spPr bwMode="auto">
              <a:xfrm>
                <a:off x="312" y="120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409" name="Object 4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02" y="912"/>
              <a:ext cx="150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104" name="公式" r:id="rId13" imgW="101520" imgH="177480" progId="Equation.3">
                      <p:embed/>
                    </p:oleObj>
                  </mc:Choice>
                  <mc:Fallback>
                    <p:oleObj name="公式" r:id="rId13" imgW="101520" imgH="177480" progId="Equation.3">
                      <p:embed/>
                      <p:pic>
                        <p:nvPicPr>
                          <p:cNvPr id="143409" name="Object 49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" y="912"/>
                            <a:ext cx="150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410" name="Object 5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25" y="1345"/>
              <a:ext cx="302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105" name="Equation" r:id="rId15" imgW="203040" imgH="228600" progId="Equation.3">
                      <p:embed/>
                    </p:oleObj>
                  </mc:Choice>
                  <mc:Fallback>
                    <p:oleObj name="Equation" r:id="rId15" imgW="203040" imgH="228600" progId="Equation.3">
                      <p:embed/>
                      <p:pic>
                        <p:nvPicPr>
                          <p:cNvPr id="143410" name="Object 50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" y="1345"/>
                            <a:ext cx="302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411" name="Text Box 51"/>
              <p:cNvSpPr txBox="1">
                <a:spLocks noChangeArrowheads="1"/>
              </p:cNvSpPr>
              <p:nvPr/>
            </p:nvSpPr>
            <p:spPr bwMode="auto">
              <a:xfrm>
                <a:off x="504" y="1344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43412" name="Text Box 52"/>
              <p:cNvSpPr txBox="1">
                <a:spLocks noChangeArrowheads="1"/>
              </p:cNvSpPr>
              <p:nvPr/>
            </p:nvSpPr>
            <p:spPr bwMode="auto">
              <a:xfrm>
                <a:off x="996" y="124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43413" name="Line 53"/>
              <p:cNvSpPr>
                <a:spLocks noChangeShapeType="1"/>
              </p:cNvSpPr>
              <p:nvPr/>
            </p:nvSpPr>
            <p:spPr bwMode="auto">
              <a:xfrm flipV="1">
                <a:off x="1440" y="1918"/>
                <a:ext cx="0" cy="29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414" name="Oval 54"/>
            <p:cNvSpPr>
              <a:spLocks noChangeArrowheads="1"/>
            </p:cNvSpPr>
            <p:nvPr/>
          </p:nvSpPr>
          <p:spPr bwMode="auto">
            <a:xfrm flipV="1">
              <a:off x="1392" y="216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 flipV="1">
              <a:off x="1392" y="1248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16" name="Text Box 56"/>
          <p:cNvSpPr txBox="1">
            <a:spLocks noChangeArrowheads="1"/>
          </p:cNvSpPr>
          <p:nvPr/>
        </p:nvSpPr>
        <p:spPr bwMode="auto">
          <a:xfrm>
            <a:off x="120574" y="4428392"/>
            <a:ext cx="457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构成微分电路的</a:t>
            </a:r>
            <a:r>
              <a:rPr kumimoji="0" lang="zh-CN" altLang="en-US" sz="2800" dirty="0">
                <a:solidFill>
                  <a:srgbClr val="990000"/>
                </a:solidFill>
                <a:ea typeface="微软雅黑" panose="020B0503020204020204" pitchFamily="34" charset="-122"/>
              </a:rPr>
              <a:t>条件</a:t>
            </a:r>
          </a:p>
        </p:txBody>
      </p:sp>
      <p:sp>
        <p:nvSpPr>
          <p:cNvPr id="143431" name="Rectangle 71"/>
          <p:cNvSpPr>
            <a:spLocks noChangeArrowheads="1"/>
          </p:cNvSpPr>
          <p:nvPr/>
        </p:nvSpPr>
        <p:spPr bwMode="auto">
          <a:xfrm>
            <a:off x="3595687" y="769596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</a:rPr>
              <a:t>2.  波形：</a:t>
            </a:r>
          </a:p>
        </p:txBody>
      </p:sp>
      <p:grpSp>
        <p:nvGrpSpPr>
          <p:cNvPr id="143540" name="Group 180"/>
          <p:cNvGrpSpPr>
            <a:grpSpLocks/>
          </p:cNvGrpSpPr>
          <p:nvPr/>
        </p:nvGrpSpPr>
        <p:grpSpPr bwMode="auto">
          <a:xfrm>
            <a:off x="5226050" y="1600200"/>
            <a:ext cx="3384550" cy="1582738"/>
            <a:chOff x="3292" y="1008"/>
            <a:chExt cx="2132" cy="997"/>
          </a:xfrm>
        </p:grpSpPr>
        <p:sp>
          <p:nvSpPr>
            <p:cNvPr id="143434" name="Line 74"/>
            <p:cNvSpPr>
              <a:spLocks noChangeShapeType="1"/>
            </p:cNvSpPr>
            <p:nvPr/>
          </p:nvSpPr>
          <p:spPr bwMode="auto">
            <a:xfrm flipV="1">
              <a:off x="4128" y="1392"/>
              <a:ext cx="0" cy="346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5" name="Line 75"/>
            <p:cNvSpPr>
              <a:spLocks noChangeShapeType="1"/>
            </p:cNvSpPr>
            <p:nvPr/>
          </p:nvSpPr>
          <p:spPr bwMode="auto">
            <a:xfrm flipH="1" flipV="1">
              <a:off x="3648" y="1392"/>
              <a:ext cx="480" cy="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8" name="Line 78"/>
            <p:cNvSpPr>
              <a:spLocks noChangeShapeType="1"/>
            </p:cNvSpPr>
            <p:nvPr/>
          </p:nvSpPr>
          <p:spPr bwMode="auto">
            <a:xfrm flipV="1">
              <a:off x="5088" y="1392"/>
              <a:ext cx="0" cy="346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9" name="Line 79"/>
            <p:cNvSpPr>
              <a:spLocks noChangeShapeType="1"/>
            </p:cNvSpPr>
            <p:nvPr/>
          </p:nvSpPr>
          <p:spPr bwMode="auto">
            <a:xfrm flipH="1">
              <a:off x="4608" y="1392"/>
              <a:ext cx="477" cy="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0" name="Line 80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346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539" name="Group 179"/>
            <p:cNvGrpSpPr>
              <a:grpSpLocks/>
            </p:cNvGrpSpPr>
            <p:nvPr/>
          </p:nvGrpSpPr>
          <p:grpSpPr bwMode="auto">
            <a:xfrm>
              <a:off x="3292" y="1008"/>
              <a:ext cx="2132" cy="997"/>
              <a:chOff x="3292" y="1008"/>
              <a:chExt cx="2132" cy="997"/>
            </a:xfrm>
          </p:grpSpPr>
          <p:sp>
            <p:nvSpPr>
              <p:cNvPr id="143444" name="Line 84"/>
              <p:cNvSpPr>
                <a:spLocks noChangeShapeType="1"/>
              </p:cNvSpPr>
              <p:nvPr/>
            </p:nvSpPr>
            <p:spPr bwMode="auto">
              <a:xfrm>
                <a:off x="3634" y="1721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534" name="Group 174"/>
              <p:cNvGrpSpPr>
                <a:grpSpLocks/>
              </p:cNvGrpSpPr>
              <p:nvPr/>
            </p:nvGrpSpPr>
            <p:grpSpPr bwMode="auto">
              <a:xfrm>
                <a:off x="3292" y="1008"/>
                <a:ext cx="2132" cy="997"/>
                <a:chOff x="3292" y="1008"/>
                <a:chExt cx="2132" cy="997"/>
              </a:xfrm>
            </p:grpSpPr>
            <p:sp>
              <p:nvSpPr>
                <p:cNvPr id="14343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3638" y="1152"/>
                  <a:ext cx="0" cy="5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37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3638" y="1726"/>
                  <a:ext cx="1700" cy="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441" name="Rectangle 81"/>
                <p:cNvSpPr>
                  <a:spLocks noChangeArrowheads="1"/>
                </p:cNvSpPr>
                <p:nvPr/>
              </p:nvSpPr>
              <p:spPr bwMode="auto">
                <a:xfrm>
                  <a:off x="5201" y="1680"/>
                  <a:ext cx="223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8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t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344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92" y="1008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3333FF"/>
                      </a:solidFill>
                    </a:rPr>
                    <a:t>u</a:t>
                  </a:r>
                  <a:r>
                    <a:rPr lang="en-US" altLang="zh-CN" sz="2400" b="1" i="1" baseline="-25000">
                      <a:solidFill>
                        <a:srgbClr val="3333FF"/>
                      </a:solidFill>
                    </a:rPr>
                    <a:t>C</a:t>
                  </a:r>
                </a:p>
              </p:txBody>
            </p:sp>
            <p:sp>
              <p:nvSpPr>
                <p:cNvPr id="14344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424" y="1524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chemeClr val="tx2"/>
                      </a:solidFill>
                    </a:rPr>
                    <a:t>0</a:t>
                  </a:r>
                </a:p>
              </p:txBody>
            </p:sp>
          </p:grpSp>
        </p:grpSp>
      </p:grpSp>
      <p:grpSp>
        <p:nvGrpSpPr>
          <p:cNvPr id="143538" name="Group 178"/>
          <p:cNvGrpSpPr>
            <a:grpSpLocks/>
          </p:cNvGrpSpPr>
          <p:nvPr/>
        </p:nvGrpSpPr>
        <p:grpSpPr bwMode="auto">
          <a:xfrm>
            <a:off x="5257800" y="3581400"/>
            <a:ext cx="3352800" cy="1828800"/>
            <a:chOff x="3312" y="2256"/>
            <a:chExt cx="2112" cy="1152"/>
          </a:xfrm>
        </p:grpSpPr>
        <p:sp>
          <p:nvSpPr>
            <p:cNvPr id="143449" name="Line 89"/>
            <p:cNvSpPr>
              <a:spLocks noChangeShapeType="1"/>
            </p:cNvSpPr>
            <p:nvPr/>
          </p:nvSpPr>
          <p:spPr bwMode="auto">
            <a:xfrm flipV="1">
              <a:off x="3638" y="2400"/>
              <a:ext cx="0" cy="5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3" name="Line 93"/>
            <p:cNvSpPr>
              <a:spLocks noChangeShapeType="1"/>
            </p:cNvSpPr>
            <p:nvPr/>
          </p:nvSpPr>
          <p:spPr bwMode="auto">
            <a:xfrm flipV="1">
              <a:off x="3638" y="2974"/>
              <a:ext cx="1700" cy="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7" name="Rectangle 97"/>
            <p:cNvSpPr>
              <a:spLocks noChangeArrowheads="1"/>
            </p:cNvSpPr>
            <p:nvPr/>
          </p:nvSpPr>
          <p:spPr bwMode="auto">
            <a:xfrm>
              <a:off x="5201" y="2928"/>
              <a:ext cx="22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3312" y="22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99"/>
                  </a:solidFill>
                </a:rPr>
                <a:t>u</a:t>
              </a:r>
              <a:r>
                <a:rPr lang="en-US" altLang="zh-CN" sz="2400" b="1" i="1" baseline="-25000">
                  <a:solidFill>
                    <a:srgbClr val="333399"/>
                  </a:solidFill>
                </a:rPr>
                <a:t>R</a:t>
              </a:r>
            </a:p>
          </p:txBody>
        </p:sp>
        <p:sp>
          <p:nvSpPr>
            <p:cNvPr id="143460" name="Line 100"/>
            <p:cNvSpPr>
              <a:spLocks noChangeShapeType="1"/>
            </p:cNvSpPr>
            <p:nvPr/>
          </p:nvSpPr>
          <p:spPr bwMode="auto">
            <a:xfrm flipH="1">
              <a:off x="3648" y="2976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2" name="Text Box 102"/>
            <p:cNvSpPr txBox="1">
              <a:spLocks noChangeArrowheads="1"/>
            </p:cNvSpPr>
            <p:nvPr/>
          </p:nvSpPr>
          <p:spPr bwMode="auto">
            <a:xfrm>
              <a:off x="3424" y="27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143481" name="Freeform 121"/>
          <p:cNvSpPr>
            <a:spLocks/>
          </p:cNvSpPr>
          <p:nvPr/>
        </p:nvSpPr>
        <p:spPr bwMode="auto">
          <a:xfrm>
            <a:off x="5791200" y="2197100"/>
            <a:ext cx="762000" cy="546100"/>
          </a:xfrm>
          <a:custGeom>
            <a:avLst/>
            <a:gdLst>
              <a:gd name="T0" fmla="*/ 0 w 480"/>
              <a:gd name="T1" fmla="*/ 344 h 344"/>
              <a:gd name="T2" fmla="*/ 48 w 480"/>
              <a:gd name="T3" fmla="*/ 56 h 344"/>
              <a:gd name="T4" fmla="*/ 192 w 480"/>
              <a:gd name="T5" fmla="*/ 8 h 344"/>
              <a:gd name="T6" fmla="*/ 480 w 480"/>
              <a:gd name="T7" fmla="*/ 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344">
                <a:moveTo>
                  <a:pt x="0" y="344"/>
                </a:moveTo>
                <a:cubicBezTo>
                  <a:pt x="8" y="228"/>
                  <a:pt x="16" y="112"/>
                  <a:pt x="48" y="56"/>
                </a:cubicBezTo>
                <a:cubicBezTo>
                  <a:pt x="80" y="0"/>
                  <a:pt x="120" y="16"/>
                  <a:pt x="192" y="8"/>
                </a:cubicBezTo>
                <a:cubicBezTo>
                  <a:pt x="264" y="0"/>
                  <a:pt x="432" y="8"/>
                  <a:pt x="480" y="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511" name="Group 151"/>
          <p:cNvGrpSpPr>
            <a:grpSpLocks/>
          </p:cNvGrpSpPr>
          <p:nvPr/>
        </p:nvGrpSpPr>
        <p:grpSpPr bwMode="auto">
          <a:xfrm>
            <a:off x="5791200" y="4191000"/>
            <a:ext cx="762000" cy="533400"/>
            <a:chOff x="3648" y="2256"/>
            <a:chExt cx="480" cy="336"/>
          </a:xfrm>
        </p:grpSpPr>
        <p:grpSp>
          <p:nvGrpSpPr>
            <p:cNvPr id="143493" name="Group 133"/>
            <p:cNvGrpSpPr>
              <a:grpSpLocks/>
            </p:cNvGrpSpPr>
            <p:nvPr/>
          </p:nvGrpSpPr>
          <p:grpSpPr bwMode="auto">
            <a:xfrm flipV="1">
              <a:off x="3648" y="2283"/>
              <a:ext cx="328" cy="309"/>
              <a:chOff x="3042" y="3384"/>
              <a:chExt cx="378" cy="380"/>
            </a:xfrm>
          </p:grpSpPr>
          <p:sp>
            <p:nvSpPr>
              <p:cNvPr id="143494" name="Arc 134"/>
              <p:cNvSpPr>
                <a:spLocks/>
              </p:cNvSpPr>
              <p:nvPr/>
            </p:nvSpPr>
            <p:spPr bwMode="auto">
              <a:xfrm>
                <a:off x="3042" y="3397"/>
                <a:ext cx="164" cy="36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3"/>
                      <a:pt x="9634" y="32"/>
                      <a:pt x="21541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3"/>
                      <a:pt x="9634" y="32"/>
                      <a:pt x="2154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95" name="Line 135"/>
              <p:cNvSpPr>
                <a:spLocks noChangeShapeType="1"/>
              </p:cNvSpPr>
              <p:nvPr/>
            </p:nvSpPr>
            <p:spPr bwMode="auto">
              <a:xfrm>
                <a:off x="3204" y="3384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08" name="Line 148"/>
            <p:cNvSpPr>
              <a:spLocks noChangeShapeType="1"/>
            </p:cNvSpPr>
            <p:nvPr/>
          </p:nvSpPr>
          <p:spPr bwMode="auto">
            <a:xfrm flipH="1">
              <a:off x="3936" y="2592"/>
              <a:ext cx="192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0" name="Line 150"/>
            <p:cNvSpPr>
              <a:spLocks noChangeShapeType="1"/>
            </p:cNvSpPr>
            <p:nvPr/>
          </p:nvSpPr>
          <p:spPr bwMode="auto">
            <a:xfrm flipV="1">
              <a:off x="3648" y="2256"/>
              <a:ext cx="0" cy="336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14" name="Group 154"/>
          <p:cNvGrpSpPr>
            <a:grpSpLocks/>
          </p:cNvGrpSpPr>
          <p:nvPr/>
        </p:nvGrpSpPr>
        <p:grpSpPr bwMode="auto">
          <a:xfrm>
            <a:off x="6553200" y="4724400"/>
            <a:ext cx="762000" cy="609600"/>
            <a:chOff x="4128" y="2592"/>
            <a:chExt cx="480" cy="336"/>
          </a:xfrm>
        </p:grpSpPr>
        <p:grpSp>
          <p:nvGrpSpPr>
            <p:cNvPr id="143502" name="Group 142"/>
            <p:cNvGrpSpPr>
              <a:grpSpLocks/>
            </p:cNvGrpSpPr>
            <p:nvPr/>
          </p:nvGrpSpPr>
          <p:grpSpPr bwMode="auto">
            <a:xfrm>
              <a:off x="4128" y="2592"/>
              <a:ext cx="240" cy="309"/>
              <a:chOff x="3042" y="3384"/>
              <a:chExt cx="378" cy="380"/>
            </a:xfrm>
          </p:grpSpPr>
          <p:sp>
            <p:nvSpPr>
              <p:cNvPr id="143503" name="Arc 143"/>
              <p:cNvSpPr>
                <a:spLocks/>
              </p:cNvSpPr>
              <p:nvPr/>
            </p:nvSpPr>
            <p:spPr bwMode="auto">
              <a:xfrm>
                <a:off x="3042" y="3397"/>
                <a:ext cx="164" cy="36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3"/>
                      <a:pt x="9634" y="32"/>
                      <a:pt x="21541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3"/>
                      <a:pt x="9634" y="32"/>
                      <a:pt x="2154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4" name="Line 144"/>
              <p:cNvSpPr>
                <a:spLocks noChangeShapeType="1"/>
              </p:cNvSpPr>
              <p:nvPr/>
            </p:nvSpPr>
            <p:spPr bwMode="auto">
              <a:xfrm>
                <a:off x="3204" y="3384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09" name="Line 149"/>
            <p:cNvSpPr>
              <a:spLocks noChangeShapeType="1"/>
            </p:cNvSpPr>
            <p:nvPr/>
          </p:nvSpPr>
          <p:spPr bwMode="auto">
            <a:xfrm>
              <a:off x="4128" y="2592"/>
              <a:ext cx="0" cy="336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3" name="Line 153"/>
            <p:cNvSpPr>
              <a:spLocks noChangeShapeType="1"/>
            </p:cNvSpPr>
            <p:nvPr/>
          </p:nvSpPr>
          <p:spPr bwMode="auto">
            <a:xfrm>
              <a:off x="4320" y="2592"/>
              <a:ext cx="288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17" name="Group 157"/>
          <p:cNvGrpSpPr>
            <a:grpSpLocks/>
          </p:cNvGrpSpPr>
          <p:nvPr/>
        </p:nvGrpSpPr>
        <p:grpSpPr bwMode="auto">
          <a:xfrm>
            <a:off x="7315200" y="4191000"/>
            <a:ext cx="762000" cy="533400"/>
            <a:chOff x="4608" y="2256"/>
            <a:chExt cx="480" cy="336"/>
          </a:xfrm>
        </p:grpSpPr>
        <p:grpSp>
          <p:nvGrpSpPr>
            <p:cNvPr id="143505" name="Group 145"/>
            <p:cNvGrpSpPr>
              <a:grpSpLocks/>
            </p:cNvGrpSpPr>
            <p:nvPr/>
          </p:nvGrpSpPr>
          <p:grpSpPr bwMode="auto">
            <a:xfrm flipV="1">
              <a:off x="4608" y="2283"/>
              <a:ext cx="288" cy="309"/>
              <a:chOff x="3042" y="3384"/>
              <a:chExt cx="378" cy="380"/>
            </a:xfrm>
          </p:grpSpPr>
          <p:sp>
            <p:nvSpPr>
              <p:cNvPr id="143506" name="Arc 146"/>
              <p:cNvSpPr>
                <a:spLocks/>
              </p:cNvSpPr>
              <p:nvPr/>
            </p:nvSpPr>
            <p:spPr bwMode="auto">
              <a:xfrm>
                <a:off x="3042" y="3397"/>
                <a:ext cx="164" cy="36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3"/>
                      <a:pt x="9634" y="32"/>
                      <a:pt x="21541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3"/>
                      <a:pt x="9634" y="32"/>
                      <a:pt x="2154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7" name="Line 147"/>
              <p:cNvSpPr>
                <a:spLocks noChangeShapeType="1"/>
              </p:cNvSpPr>
              <p:nvPr/>
            </p:nvSpPr>
            <p:spPr bwMode="auto">
              <a:xfrm>
                <a:off x="3204" y="3384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15" name="Line 155"/>
            <p:cNvSpPr>
              <a:spLocks noChangeShapeType="1"/>
            </p:cNvSpPr>
            <p:nvPr/>
          </p:nvSpPr>
          <p:spPr bwMode="auto">
            <a:xfrm flipV="1">
              <a:off x="4608" y="2256"/>
              <a:ext cx="0" cy="336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6" name="Line 156"/>
            <p:cNvSpPr>
              <a:spLocks noChangeShapeType="1"/>
            </p:cNvSpPr>
            <p:nvPr/>
          </p:nvSpPr>
          <p:spPr bwMode="auto">
            <a:xfrm>
              <a:off x="4848" y="2592"/>
              <a:ext cx="240" cy="0"/>
            </a:xfrm>
            <a:prstGeom prst="line">
              <a:avLst/>
            </a:prstGeom>
            <a:noFill/>
            <a:ln w="571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21" name="Freeform 161"/>
          <p:cNvSpPr>
            <a:spLocks/>
          </p:cNvSpPr>
          <p:nvPr/>
        </p:nvSpPr>
        <p:spPr bwMode="auto">
          <a:xfrm>
            <a:off x="7315200" y="2209800"/>
            <a:ext cx="762000" cy="546100"/>
          </a:xfrm>
          <a:custGeom>
            <a:avLst/>
            <a:gdLst>
              <a:gd name="T0" fmla="*/ 0 w 480"/>
              <a:gd name="T1" fmla="*/ 344 h 344"/>
              <a:gd name="T2" fmla="*/ 48 w 480"/>
              <a:gd name="T3" fmla="*/ 56 h 344"/>
              <a:gd name="T4" fmla="*/ 192 w 480"/>
              <a:gd name="T5" fmla="*/ 8 h 344"/>
              <a:gd name="T6" fmla="*/ 480 w 480"/>
              <a:gd name="T7" fmla="*/ 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344">
                <a:moveTo>
                  <a:pt x="0" y="344"/>
                </a:moveTo>
                <a:cubicBezTo>
                  <a:pt x="8" y="228"/>
                  <a:pt x="16" y="112"/>
                  <a:pt x="48" y="56"/>
                </a:cubicBezTo>
                <a:cubicBezTo>
                  <a:pt x="80" y="0"/>
                  <a:pt x="120" y="16"/>
                  <a:pt x="192" y="8"/>
                </a:cubicBezTo>
                <a:cubicBezTo>
                  <a:pt x="264" y="0"/>
                  <a:pt x="432" y="8"/>
                  <a:pt x="480" y="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523" name="Group 163"/>
          <p:cNvGrpSpPr>
            <a:grpSpLocks/>
          </p:cNvGrpSpPr>
          <p:nvPr/>
        </p:nvGrpSpPr>
        <p:grpSpPr bwMode="auto">
          <a:xfrm>
            <a:off x="6553200" y="2252663"/>
            <a:ext cx="762000" cy="490537"/>
            <a:chOff x="4128" y="1419"/>
            <a:chExt cx="480" cy="309"/>
          </a:xfrm>
        </p:grpSpPr>
        <p:grpSp>
          <p:nvGrpSpPr>
            <p:cNvPr id="143496" name="Group 136"/>
            <p:cNvGrpSpPr>
              <a:grpSpLocks/>
            </p:cNvGrpSpPr>
            <p:nvPr/>
          </p:nvGrpSpPr>
          <p:grpSpPr bwMode="auto">
            <a:xfrm flipV="1">
              <a:off x="4128" y="1419"/>
              <a:ext cx="288" cy="309"/>
              <a:chOff x="3042" y="3384"/>
              <a:chExt cx="378" cy="380"/>
            </a:xfrm>
          </p:grpSpPr>
          <p:sp>
            <p:nvSpPr>
              <p:cNvPr id="143497" name="Arc 137"/>
              <p:cNvSpPr>
                <a:spLocks/>
              </p:cNvSpPr>
              <p:nvPr/>
            </p:nvSpPr>
            <p:spPr bwMode="auto">
              <a:xfrm>
                <a:off x="3042" y="3397"/>
                <a:ext cx="164" cy="36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41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693"/>
                      <a:pt x="9634" y="32"/>
                      <a:pt x="21541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693"/>
                      <a:pt x="9634" y="32"/>
                      <a:pt x="2154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98" name="Line 138"/>
              <p:cNvSpPr>
                <a:spLocks noChangeShapeType="1"/>
              </p:cNvSpPr>
              <p:nvPr/>
            </p:nvSpPr>
            <p:spPr bwMode="auto">
              <a:xfrm>
                <a:off x="3204" y="3384"/>
                <a:ext cx="216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22" name="Line 162"/>
            <p:cNvSpPr>
              <a:spLocks noChangeShapeType="1"/>
            </p:cNvSpPr>
            <p:nvPr/>
          </p:nvSpPr>
          <p:spPr bwMode="auto">
            <a:xfrm>
              <a:off x="4416" y="1728"/>
              <a:ext cx="19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41" name="Group 181"/>
          <p:cNvGrpSpPr>
            <a:grpSpLocks/>
          </p:cNvGrpSpPr>
          <p:nvPr/>
        </p:nvGrpSpPr>
        <p:grpSpPr bwMode="auto">
          <a:xfrm>
            <a:off x="6553200" y="2743200"/>
            <a:ext cx="762000" cy="1905000"/>
            <a:chOff x="4128" y="1728"/>
            <a:chExt cx="480" cy="1200"/>
          </a:xfrm>
        </p:grpSpPr>
        <p:sp>
          <p:nvSpPr>
            <p:cNvPr id="143525" name="Line 165"/>
            <p:cNvSpPr>
              <a:spLocks noChangeShapeType="1"/>
            </p:cNvSpPr>
            <p:nvPr/>
          </p:nvSpPr>
          <p:spPr bwMode="auto">
            <a:xfrm>
              <a:off x="4608" y="1728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4" name="Line 164"/>
            <p:cNvSpPr>
              <a:spLocks noChangeShapeType="1"/>
            </p:cNvSpPr>
            <p:nvPr/>
          </p:nvSpPr>
          <p:spPr bwMode="auto">
            <a:xfrm>
              <a:off x="4128" y="1728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36" name="Rectangle 176"/>
          <p:cNvSpPr>
            <a:spLocks noChangeArrowheads="1"/>
          </p:cNvSpPr>
          <p:nvPr/>
        </p:nvSpPr>
        <p:spPr bwMode="auto">
          <a:xfrm>
            <a:off x="5562600" y="3078163"/>
            <a:ext cx="2767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43537" name="Rectangle 177"/>
          <p:cNvSpPr>
            <a:spLocks noChangeArrowheads="1"/>
          </p:cNvSpPr>
          <p:nvPr/>
        </p:nvSpPr>
        <p:spPr bwMode="auto">
          <a:xfrm>
            <a:off x="5823857" y="5638800"/>
            <a:ext cx="243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en-US" altLang="zh-CN" sz="2400" baseline="-250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反映</a:t>
            </a:r>
            <a:r>
              <a:rPr lang="en-US" altLang="zh-CN" sz="24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u1</a:t>
            </a:r>
            <a:r>
              <a:rPr lang="zh-CN" altLang="en-US" sz="24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的跃变</a:t>
            </a:r>
          </a:p>
        </p:txBody>
      </p:sp>
    </p:spTree>
    <p:extLst>
      <p:ext uri="{BB962C8B-B14F-4D97-AF65-F5344CB8AC3E}">
        <p14:creationId xmlns:p14="http://schemas.microsoft.com/office/powerpoint/2010/main" val="25814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4" grpId="0" autoUpdateAnimBg="0"/>
      <p:bldP spid="143366" grpId="0" autoUpdateAnimBg="0"/>
      <p:bldP spid="143416" grpId="0" autoUpdateAnimBg="0"/>
      <p:bldP spid="143431" grpId="0" autoUpdateAnimBg="0"/>
      <p:bldP spid="143536" grpId="0" autoUpdateAnimBg="0"/>
      <p:bldP spid="14353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2133600" cy="609600"/>
          </a:xfrm>
          <a:noFill/>
          <a:ln/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  分析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457200" y="762000"/>
            <a:ext cx="202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由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KVL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定律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752600" y="1066800"/>
          <a:ext cx="21224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9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21224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0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110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746125" y="17970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110599" name="Group 7"/>
          <p:cNvGrpSpPr>
            <a:grpSpLocks/>
          </p:cNvGrpSpPr>
          <p:nvPr/>
        </p:nvGrpSpPr>
        <p:grpSpPr bwMode="auto">
          <a:xfrm>
            <a:off x="493713" y="1752600"/>
            <a:ext cx="4649787" cy="1371600"/>
            <a:chOff x="311" y="1008"/>
            <a:chExt cx="2929" cy="768"/>
          </a:xfrm>
        </p:grpSpPr>
        <p:graphicFrame>
          <p:nvGraphicFramePr>
            <p:cNvPr id="110600" name="Object 8"/>
            <p:cNvGraphicFramePr>
              <a:graphicFrameLocks noChangeAspect="1"/>
            </p:cNvGraphicFramePr>
            <p:nvPr/>
          </p:nvGraphicFramePr>
          <p:xfrm>
            <a:off x="311" y="1008"/>
            <a:ext cx="2929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1" name="Equation" r:id="rId7" imgW="1612800" imgH="215640" progId="Equation.3">
                    <p:embed/>
                  </p:oleObj>
                </mc:Choice>
                <mc:Fallback>
                  <p:oleObj name="Equation" r:id="rId7" imgW="1612800" imgH="215640" progId="Equation.3">
                    <p:embed/>
                    <p:pic>
                      <p:nvPicPr>
                        <p:cNvPr id="1106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" y="1008"/>
                          <a:ext cx="2929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1" name="Object 9"/>
            <p:cNvGraphicFramePr>
              <a:graphicFrameLocks noChangeAspect="1"/>
            </p:cNvGraphicFramePr>
            <p:nvPr/>
          </p:nvGraphicFramePr>
          <p:xfrm>
            <a:off x="1814" y="1347"/>
            <a:ext cx="8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32" name="Equation" r:id="rId9" imgW="495000" imgH="228600" progId="Equation.3">
                    <p:embed/>
                  </p:oleObj>
                </mc:Choice>
                <mc:Fallback>
                  <p:oleObj name="Equation" r:id="rId9" imgW="495000" imgH="228600" progId="Equation.3">
                    <p:embed/>
                    <p:pic>
                      <p:nvPicPr>
                        <p:cNvPr id="1106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1347"/>
                          <a:ext cx="8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228600" y="3238500"/>
          <a:ext cx="359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3" name="Equation" r:id="rId11" imgW="1371600" imgH="393480" progId="Equation.3">
                  <p:embed/>
                </p:oleObj>
              </mc:Choice>
              <mc:Fallback>
                <p:oleObj name="Equation" r:id="rId11" imgW="1371600" imgH="393480" progId="Equation.3">
                  <p:embed/>
                  <p:pic>
                    <p:nvPicPr>
                      <p:cNvPr id="110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38500"/>
                        <a:ext cx="359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990600" y="4183063"/>
          <a:ext cx="16764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4" name="Equation" r:id="rId13" imgW="660240" imgH="393480" progId="Equation.3">
                  <p:embed/>
                </p:oleObj>
              </mc:Choice>
              <mc:Fallback>
                <p:oleObj name="Equation" r:id="rId13" imgW="660240" imgH="393480" progId="Equation.3">
                  <p:embed/>
                  <p:pic>
                    <p:nvPicPr>
                      <p:cNvPr id="110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83063"/>
                        <a:ext cx="167640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6858000" y="4114800"/>
            <a:ext cx="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6858000" y="5689600"/>
            <a:ext cx="425450" cy="588963"/>
            <a:chOff x="4384" y="2704"/>
            <a:chExt cx="267" cy="349"/>
          </a:xfrm>
        </p:grpSpPr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4384" y="2724"/>
              <a:ext cx="0" cy="294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0" name="Arc 18"/>
            <p:cNvSpPr>
              <a:spLocks/>
            </p:cNvSpPr>
            <p:nvPr/>
          </p:nvSpPr>
          <p:spPr bwMode="auto">
            <a:xfrm rot="10800000">
              <a:off x="4384" y="2704"/>
              <a:ext cx="267" cy="349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08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12" name="Group 20"/>
          <p:cNvGrpSpPr>
            <a:grpSpLocks/>
          </p:cNvGrpSpPr>
          <p:nvPr/>
        </p:nvGrpSpPr>
        <p:grpSpPr bwMode="auto">
          <a:xfrm>
            <a:off x="5835650" y="5156200"/>
            <a:ext cx="336550" cy="609600"/>
            <a:chOff x="3664" y="2346"/>
            <a:chExt cx="212" cy="384"/>
          </a:xfrm>
        </p:grpSpPr>
        <p:sp>
          <p:nvSpPr>
            <p:cNvPr id="110613" name="Arc 21"/>
            <p:cNvSpPr>
              <a:spLocks/>
            </p:cNvSpPr>
            <p:nvPr/>
          </p:nvSpPr>
          <p:spPr bwMode="auto">
            <a:xfrm>
              <a:off x="3664" y="2346"/>
              <a:ext cx="212" cy="3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4" name="Line 22"/>
            <p:cNvSpPr>
              <a:spLocks noChangeShapeType="1"/>
            </p:cNvSpPr>
            <p:nvPr/>
          </p:nvSpPr>
          <p:spPr bwMode="auto">
            <a:xfrm>
              <a:off x="3664" y="2394"/>
              <a:ext cx="0" cy="336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615" name="Group 23"/>
          <p:cNvGrpSpPr>
            <a:grpSpLocks/>
          </p:cNvGrpSpPr>
          <p:nvPr/>
        </p:nvGrpSpPr>
        <p:grpSpPr bwMode="auto">
          <a:xfrm>
            <a:off x="5334000" y="2649538"/>
            <a:ext cx="2987675" cy="1954213"/>
            <a:chOff x="3360" y="1717"/>
            <a:chExt cx="1882" cy="1231"/>
          </a:xfrm>
        </p:grpSpPr>
        <p:grpSp>
          <p:nvGrpSpPr>
            <p:cNvPr id="110616" name="Group 24"/>
            <p:cNvGrpSpPr>
              <a:grpSpLocks/>
            </p:cNvGrpSpPr>
            <p:nvPr/>
          </p:nvGrpSpPr>
          <p:grpSpPr bwMode="auto">
            <a:xfrm>
              <a:off x="3360" y="1717"/>
              <a:ext cx="1882" cy="1231"/>
              <a:chOff x="3408" y="1861"/>
              <a:chExt cx="1882" cy="1231"/>
            </a:xfrm>
          </p:grpSpPr>
          <p:graphicFrame>
            <p:nvGraphicFramePr>
              <p:cNvPr id="110617" name="Object 25">
                <a:hlinkClick r:id="" action="ppaction://ole?verb=0"/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702159"/>
                  </p:ext>
                </p:extLst>
              </p:nvPr>
            </p:nvGraphicFramePr>
            <p:xfrm>
              <a:off x="3743" y="1861"/>
              <a:ext cx="293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35" name="公式" r:id="rId15" imgW="152280" imgH="228600" progId="Equation.3">
                      <p:embed/>
                    </p:oleObj>
                  </mc:Choice>
                  <mc:Fallback>
                    <p:oleObj name="公式" r:id="rId15" imgW="152280" imgH="228600" progId="Equation.3">
                      <p:embed/>
                      <p:pic>
                        <p:nvPicPr>
                          <p:cNvPr id="110617" name="Object 25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3" y="1861"/>
                            <a:ext cx="293" cy="4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0618" name="Group 26"/>
              <p:cNvGrpSpPr>
                <a:grpSpLocks/>
              </p:cNvGrpSpPr>
              <p:nvPr/>
            </p:nvGrpSpPr>
            <p:grpSpPr bwMode="auto">
              <a:xfrm>
                <a:off x="3408" y="2094"/>
                <a:ext cx="1882" cy="998"/>
                <a:chOff x="3408" y="2094"/>
                <a:chExt cx="1882" cy="998"/>
              </a:xfrm>
            </p:grpSpPr>
            <p:sp>
              <p:nvSpPr>
                <p:cNvPr id="110619" name="Rectangle 27"/>
                <p:cNvSpPr>
                  <a:spLocks noChangeArrowheads="1"/>
                </p:cNvSpPr>
                <p:nvPr/>
              </p:nvSpPr>
              <p:spPr bwMode="auto">
                <a:xfrm>
                  <a:off x="4978" y="2766"/>
                  <a:ext cx="312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FFFFCC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t</a:t>
                  </a:r>
                </a:p>
              </p:txBody>
            </p:sp>
            <p:sp>
              <p:nvSpPr>
                <p:cNvPr id="11062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60" y="2767"/>
                  <a:ext cx="661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800" b="1" i="1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t</a:t>
                  </a:r>
                  <a:r>
                    <a:rPr lang="en-US" altLang="zh-CN" sz="2800" b="1" baseline="-25000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1</a:t>
                  </a:r>
                  <a:endParaRPr lang="en-US" altLang="zh-CN" sz="2800" b="1" i="1" dirty="0"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62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370" y="2438"/>
                  <a:ext cx="0" cy="388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2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3701" y="2094"/>
                  <a:ext cx="0" cy="89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2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683" y="2441"/>
                  <a:ext cx="702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24" name="Rectangle 32"/>
                <p:cNvSpPr>
                  <a:spLocks noChangeArrowheads="1"/>
                </p:cNvSpPr>
                <p:nvPr/>
              </p:nvSpPr>
              <p:spPr bwMode="auto">
                <a:xfrm>
                  <a:off x="3408" y="2274"/>
                  <a:ext cx="269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b="1" i="1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U</a:t>
                  </a:r>
                </a:p>
              </p:txBody>
            </p:sp>
            <p:sp>
              <p:nvSpPr>
                <p:cNvPr id="110625" name="Line 33"/>
                <p:cNvSpPr>
                  <a:spLocks noChangeShapeType="1"/>
                </p:cNvSpPr>
                <p:nvPr/>
              </p:nvSpPr>
              <p:spPr bwMode="auto">
                <a:xfrm>
                  <a:off x="3713" y="2800"/>
                  <a:ext cx="1375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26" name="Line 34"/>
                <p:cNvSpPr>
                  <a:spLocks noChangeShapeType="1"/>
                </p:cNvSpPr>
                <p:nvPr/>
              </p:nvSpPr>
              <p:spPr bwMode="auto">
                <a:xfrm>
                  <a:off x="3710" y="2945"/>
                  <a:ext cx="639" cy="0"/>
                </a:xfrm>
                <a:prstGeom prst="line">
                  <a:avLst/>
                </a:prstGeom>
                <a:noFill/>
                <a:ln w="19050">
                  <a:solidFill>
                    <a:srgbClr val="000018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912" y="2416"/>
                  <a:ext cx="40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/>
                    <a:t>t</a:t>
                  </a:r>
                  <a:r>
                    <a:rPr lang="en-US" altLang="zh-CN" sz="2800" b="1" baseline="-25000"/>
                    <a:t>p</a:t>
                  </a:r>
                  <a:endParaRPr lang="en-US" altLang="zh-CN" sz="2800" b="1"/>
                </a:p>
              </p:txBody>
            </p:sp>
          </p:grpSp>
        </p:grpSp>
        <p:sp>
          <p:nvSpPr>
            <p:cNvPr id="110628" name="Text Box 36"/>
            <p:cNvSpPr txBox="1">
              <a:spLocks noChangeArrowheads="1"/>
            </p:cNvSpPr>
            <p:nvPr/>
          </p:nvSpPr>
          <p:spPr bwMode="auto">
            <a:xfrm>
              <a:off x="3393" y="249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O</a:t>
              </a:r>
            </a:p>
          </p:txBody>
        </p:sp>
      </p:grpSp>
      <p:grpSp>
        <p:nvGrpSpPr>
          <p:cNvPr id="110629" name="Group 37"/>
          <p:cNvGrpSpPr>
            <a:grpSpLocks/>
          </p:cNvGrpSpPr>
          <p:nvPr/>
        </p:nvGrpSpPr>
        <p:grpSpPr bwMode="auto">
          <a:xfrm>
            <a:off x="5410200" y="4495800"/>
            <a:ext cx="3048000" cy="1722438"/>
            <a:chOff x="3408" y="2832"/>
            <a:chExt cx="1920" cy="1085"/>
          </a:xfrm>
        </p:grpSpPr>
        <p:grpSp>
          <p:nvGrpSpPr>
            <p:cNvPr id="110630" name="Group 38"/>
            <p:cNvGrpSpPr>
              <a:grpSpLocks/>
            </p:cNvGrpSpPr>
            <p:nvPr/>
          </p:nvGrpSpPr>
          <p:grpSpPr bwMode="auto">
            <a:xfrm>
              <a:off x="3682" y="2832"/>
              <a:ext cx="1646" cy="1085"/>
              <a:chOff x="3682" y="2976"/>
              <a:chExt cx="1646" cy="1085"/>
            </a:xfrm>
          </p:grpSpPr>
          <p:sp>
            <p:nvSpPr>
              <p:cNvPr id="110631" name="Line 39"/>
              <p:cNvSpPr>
                <a:spLocks noChangeShapeType="1"/>
              </p:cNvSpPr>
              <p:nvPr/>
            </p:nvSpPr>
            <p:spPr bwMode="auto">
              <a:xfrm flipV="1">
                <a:off x="3682" y="3120"/>
                <a:ext cx="1" cy="94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32" name="Line 40"/>
              <p:cNvSpPr>
                <a:spLocks noChangeShapeType="1"/>
              </p:cNvSpPr>
              <p:nvPr/>
            </p:nvSpPr>
            <p:spPr bwMode="auto">
              <a:xfrm>
                <a:off x="3683" y="3745"/>
                <a:ext cx="144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33" name="Rectangle 41"/>
              <p:cNvSpPr>
                <a:spLocks noChangeArrowheads="1"/>
              </p:cNvSpPr>
              <p:nvPr/>
            </p:nvSpPr>
            <p:spPr bwMode="auto">
              <a:xfrm>
                <a:off x="5016" y="3680"/>
                <a:ext cx="312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</a:p>
            </p:txBody>
          </p:sp>
          <p:graphicFrame>
            <p:nvGraphicFramePr>
              <p:cNvPr id="110634" name="Object 4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738" y="2976"/>
              <a:ext cx="294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36" name="公式" r:id="rId17" imgW="177480" imgH="215640" progId="Equation.3">
                      <p:embed/>
                    </p:oleObj>
                  </mc:Choice>
                  <mc:Fallback>
                    <p:oleObj name="公式" r:id="rId17" imgW="177480" imgH="215640" progId="Equation.3">
                      <p:embed/>
                      <p:pic>
                        <p:nvPicPr>
                          <p:cNvPr id="110634" name="Object 42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8" y="2976"/>
                            <a:ext cx="294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0635" name="Text Box 43"/>
            <p:cNvSpPr txBox="1">
              <a:spLocks noChangeArrowheads="1"/>
            </p:cNvSpPr>
            <p:nvPr/>
          </p:nvSpPr>
          <p:spPr bwMode="auto">
            <a:xfrm>
              <a:off x="3408" y="345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O</a:t>
              </a:r>
            </a:p>
          </p:txBody>
        </p:sp>
      </p:grpSp>
      <p:grpSp>
        <p:nvGrpSpPr>
          <p:cNvPr id="110636" name="Group 44"/>
          <p:cNvGrpSpPr>
            <a:grpSpLocks/>
          </p:cNvGrpSpPr>
          <p:nvPr/>
        </p:nvGrpSpPr>
        <p:grpSpPr bwMode="auto">
          <a:xfrm>
            <a:off x="5562600" y="381000"/>
            <a:ext cx="2971800" cy="2492375"/>
            <a:chOff x="3504" y="240"/>
            <a:chExt cx="1872" cy="1570"/>
          </a:xfrm>
        </p:grpSpPr>
        <p:grpSp>
          <p:nvGrpSpPr>
            <p:cNvPr id="110637" name="Group 45"/>
            <p:cNvGrpSpPr>
              <a:grpSpLocks/>
            </p:cNvGrpSpPr>
            <p:nvPr/>
          </p:nvGrpSpPr>
          <p:grpSpPr bwMode="auto">
            <a:xfrm>
              <a:off x="3504" y="240"/>
              <a:ext cx="1872" cy="1570"/>
              <a:chOff x="3504" y="240"/>
              <a:chExt cx="1872" cy="1570"/>
            </a:xfrm>
          </p:grpSpPr>
          <p:graphicFrame>
            <p:nvGraphicFramePr>
              <p:cNvPr id="110638" name="Object 46"/>
              <p:cNvGraphicFramePr>
                <a:graphicFrameLocks noChangeAspect="1"/>
              </p:cNvGraphicFramePr>
              <p:nvPr/>
            </p:nvGraphicFramePr>
            <p:xfrm>
              <a:off x="3934" y="1497"/>
              <a:ext cx="1193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37" name="Equation" r:id="rId19" imgW="863280" imgH="228600" progId="Equation.3">
                      <p:embed/>
                    </p:oleObj>
                  </mc:Choice>
                  <mc:Fallback>
                    <p:oleObj name="Equation" r:id="rId19" imgW="863280" imgH="228600" progId="Equation.3">
                      <p:embed/>
                      <p:pic>
                        <p:nvPicPr>
                          <p:cNvPr id="110638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4" y="1497"/>
                            <a:ext cx="1193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39" name="Rectangle 47"/>
              <p:cNvSpPr>
                <a:spLocks noChangeArrowheads="1"/>
              </p:cNvSpPr>
              <p:nvPr/>
            </p:nvSpPr>
            <p:spPr bwMode="auto">
              <a:xfrm>
                <a:off x="4174" y="288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110640" name="Line 48"/>
              <p:cNvSpPr>
                <a:spLocks noChangeShapeType="1"/>
              </p:cNvSpPr>
              <p:nvPr/>
            </p:nvSpPr>
            <p:spPr bwMode="auto">
              <a:xfrm flipH="1">
                <a:off x="4129" y="481"/>
                <a:ext cx="0" cy="24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1" name="Line 49"/>
              <p:cNvSpPr>
                <a:spLocks noChangeShapeType="1"/>
              </p:cNvSpPr>
              <p:nvPr/>
            </p:nvSpPr>
            <p:spPr bwMode="auto">
              <a:xfrm>
                <a:off x="4218" y="601"/>
                <a:ext cx="1023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2" name="Line 50"/>
              <p:cNvSpPr>
                <a:spLocks noChangeShapeType="1"/>
              </p:cNvSpPr>
              <p:nvPr/>
            </p:nvSpPr>
            <p:spPr bwMode="auto">
              <a:xfrm flipV="1">
                <a:off x="3662" y="601"/>
                <a:ext cx="467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3" name="Line 51"/>
              <p:cNvSpPr>
                <a:spLocks noChangeShapeType="1"/>
              </p:cNvSpPr>
              <p:nvPr/>
            </p:nvSpPr>
            <p:spPr bwMode="auto">
              <a:xfrm flipV="1">
                <a:off x="4706" y="1152"/>
                <a:ext cx="0" cy="30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4" name="Rectangle 52"/>
              <p:cNvSpPr>
                <a:spLocks noChangeArrowheads="1"/>
              </p:cNvSpPr>
              <p:nvPr/>
            </p:nvSpPr>
            <p:spPr bwMode="auto">
              <a:xfrm>
                <a:off x="4651" y="895"/>
                <a:ext cx="106" cy="27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5" name="Line 53"/>
              <p:cNvSpPr>
                <a:spLocks noChangeShapeType="1"/>
              </p:cNvSpPr>
              <p:nvPr/>
            </p:nvSpPr>
            <p:spPr bwMode="auto">
              <a:xfrm flipH="1" flipV="1">
                <a:off x="3644" y="1453"/>
                <a:ext cx="1597" cy="1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46" name="Rectangle 54"/>
              <p:cNvSpPr>
                <a:spLocks noChangeArrowheads="1"/>
              </p:cNvSpPr>
              <p:nvPr/>
            </p:nvSpPr>
            <p:spPr bwMode="auto">
              <a:xfrm>
                <a:off x="4413" y="866"/>
                <a:ext cx="33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graphicFrame>
            <p:nvGraphicFramePr>
              <p:cNvPr id="110647" name="Object 55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504" y="853"/>
              <a:ext cx="248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38" name="公式" r:id="rId21" imgW="177480" imgH="215640" progId="Equation.3">
                      <p:embed/>
                    </p:oleObj>
                  </mc:Choice>
                  <mc:Fallback>
                    <p:oleObj name="公式" r:id="rId21" imgW="177480" imgH="215640" progId="Equation.3">
                      <p:embed/>
                      <p:pic>
                        <p:nvPicPr>
                          <p:cNvPr id="110647" name="Object 55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853"/>
                            <a:ext cx="248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48" name="Line 56"/>
              <p:cNvSpPr>
                <a:spLocks noChangeShapeType="1"/>
              </p:cNvSpPr>
              <p:nvPr/>
            </p:nvSpPr>
            <p:spPr bwMode="auto">
              <a:xfrm flipH="1">
                <a:off x="4218" y="481"/>
                <a:ext cx="0" cy="24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0649" name="Object 5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5093" y="845"/>
              <a:ext cx="283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39" name="公式" r:id="rId23" imgW="177480" imgH="215640" progId="Equation.3">
                      <p:embed/>
                    </p:oleObj>
                  </mc:Choice>
                  <mc:Fallback>
                    <p:oleObj name="公式" r:id="rId23" imgW="177480" imgH="215640" progId="Equation.3">
                      <p:embed/>
                      <p:pic>
                        <p:nvPicPr>
                          <p:cNvPr id="110649" name="Object 57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3" y="845"/>
                            <a:ext cx="283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50" name="Oval 58"/>
              <p:cNvSpPr>
                <a:spLocks noChangeArrowheads="1"/>
              </p:cNvSpPr>
              <p:nvPr/>
            </p:nvSpPr>
            <p:spPr bwMode="auto">
              <a:xfrm>
                <a:off x="3593" y="1428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1" name="Oval 59"/>
              <p:cNvSpPr>
                <a:spLocks noChangeArrowheads="1"/>
              </p:cNvSpPr>
              <p:nvPr/>
            </p:nvSpPr>
            <p:spPr bwMode="auto">
              <a:xfrm>
                <a:off x="3617" y="578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2" name="Oval 60"/>
              <p:cNvSpPr>
                <a:spLocks noChangeArrowheads="1"/>
              </p:cNvSpPr>
              <p:nvPr/>
            </p:nvSpPr>
            <p:spPr bwMode="auto">
              <a:xfrm>
                <a:off x="5239" y="143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3" name="Oval 61"/>
              <p:cNvSpPr>
                <a:spLocks noChangeArrowheads="1"/>
              </p:cNvSpPr>
              <p:nvPr/>
            </p:nvSpPr>
            <p:spPr bwMode="auto">
              <a:xfrm>
                <a:off x="5219" y="56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4" name="Text Box 62"/>
              <p:cNvSpPr txBox="1">
                <a:spLocks noChangeArrowheads="1"/>
              </p:cNvSpPr>
              <p:nvPr/>
            </p:nvSpPr>
            <p:spPr bwMode="auto">
              <a:xfrm>
                <a:off x="3523" y="55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0655" name="Text Box 63"/>
              <p:cNvSpPr txBox="1">
                <a:spLocks noChangeArrowheads="1"/>
              </p:cNvSpPr>
              <p:nvPr/>
            </p:nvSpPr>
            <p:spPr bwMode="auto">
              <a:xfrm>
                <a:off x="3538" y="111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10656" name="Text Box 64"/>
              <p:cNvSpPr txBox="1">
                <a:spLocks noChangeArrowheads="1"/>
              </p:cNvSpPr>
              <p:nvPr/>
            </p:nvSpPr>
            <p:spPr bwMode="auto">
              <a:xfrm>
                <a:off x="5130" y="557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0657" name="Text Box 65"/>
              <p:cNvSpPr txBox="1">
                <a:spLocks noChangeArrowheads="1"/>
              </p:cNvSpPr>
              <p:nvPr/>
            </p:nvSpPr>
            <p:spPr bwMode="auto">
              <a:xfrm>
                <a:off x="5145" y="111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10658" name="Line 66"/>
              <p:cNvSpPr>
                <a:spLocks noChangeShapeType="1"/>
              </p:cNvSpPr>
              <p:nvPr/>
            </p:nvSpPr>
            <p:spPr bwMode="auto">
              <a:xfrm>
                <a:off x="3662" y="512"/>
                <a:ext cx="36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0659" name="Object 67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746" y="240"/>
              <a:ext cx="141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40" name="公式" r:id="rId25" imgW="101520" imgH="177480" progId="Equation.3">
                      <p:embed/>
                    </p:oleObj>
                  </mc:Choice>
                  <mc:Fallback>
                    <p:oleObj name="公式" r:id="rId25" imgW="101520" imgH="177480" progId="Equation.3">
                      <p:embed/>
                      <p:pic>
                        <p:nvPicPr>
                          <p:cNvPr id="110659" name="Object 67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6" y="240"/>
                            <a:ext cx="141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660" name="Object 6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063" y="624"/>
              <a:ext cx="283" cy="3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41" name="Equation" r:id="rId27" imgW="203040" imgH="228600" progId="Equation.3">
                      <p:embed/>
                    </p:oleObj>
                  </mc:Choice>
                  <mc:Fallback>
                    <p:oleObj name="Equation" r:id="rId27" imgW="203040" imgH="228600" progId="Equation.3">
                      <p:embed/>
                      <p:pic>
                        <p:nvPicPr>
                          <p:cNvPr id="110660" name="Object 68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3" y="624"/>
                            <a:ext cx="283" cy="3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61" name="Text Box 69"/>
              <p:cNvSpPr txBox="1">
                <a:spLocks noChangeArrowheads="1"/>
              </p:cNvSpPr>
              <p:nvPr/>
            </p:nvSpPr>
            <p:spPr bwMode="auto">
              <a:xfrm>
                <a:off x="3842" y="62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0662" name="Text Box 70"/>
              <p:cNvSpPr txBox="1">
                <a:spLocks noChangeArrowheads="1"/>
              </p:cNvSpPr>
              <p:nvPr/>
            </p:nvSpPr>
            <p:spPr bwMode="auto">
              <a:xfrm>
                <a:off x="4305" y="52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10663" name="Line 71"/>
              <p:cNvSpPr>
                <a:spLocks noChangeShapeType="1"/>
              </p:cNvSpPr>
              <p:nvPr/>
            </p:nvSpPr>
            <p:spPr bwMode="auto">
              <a:xfrm flipV="1">
                <a:off x="4704" y="598"/>
                <a:ext cx="0" cy="30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664" name="Oval 72"/>
            <p:cNvSpPr>
              <a:spLocks noChangeArrowheads="1"/>
            </p:cNvSpPr>
            <p:nvPr/>
          </p:nvSpPr>
          <p:spPr bwMode="auto">
            <a:xfrm flipV="1">
              <a:off x="4656" y="1420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5" name="Oval 73"/>
            <p:cNvSpPr>
              <a:spLocks noChangeArrowheads="1"/>
            </p:cNvSpPr>
            <p:nvPr/>
          </p:nvSpPr>
          <p:spPr bwMode="auto">
            <a:xfrm flipV="1">
              <a:off x="4656" y="556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66" name="Text Box 74" descr="40%"/>
          <p:cNvSpPr txBox="1">
            <a:spLocks noChangeArrowheads="1"/>
          </p:cNvSpPr>
          <p:nvPr/>
        </p:nvSpPr>
        <p:spPr bwMode="auto">
          <a:xfrm>
            <a:off x="76200" y="5562600"/>
            <a:ext cx="5486400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00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4、应用: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用于波形变换,  作为触发信号。</a:t>
            </a:r>
          </a:p>
        </p:txBody>
      </p:sp>
    </p:spTree>
    <p:extLst>
      <p:ext uri="{BB962C8B-B14F-4D97-AF65-F5344CB8AC3E}">
        <p14:creationId xmlns:p14="http://schemas.microsoft.com/office/powerpoint/2010/main" val="3396410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  <p:bldP spid="11066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803433" y="-25001"/>
            <a:ext cx="4315176" cy="1681956"/>
          </a:xfrm>
          <a:prstGeom prst="rect">
            <a:avLst/>
          </a:prstGeom>
          <a:solidFill>
            <a:srgbClr val="FF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3.5.2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</a:rPr>
              <a:t> 积分电路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304800" y="8382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 电路组成：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738535"/>
              </p:ext>
            </p:extLst>
          </p:nvPr>
        </p:nvGraphicFramePr>
        <p:xfrm>
          <a:off x="130556" y="5140882"/>
          <a:ext cx="2497962" cy="516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47" name="Equation" r:id="rId3" imgW="1028520" imgH="241200" progId="Equation.3">
                  <p:embed/>
                </p:oleObj>
              </mc:Choice>
              <mc:Fallback>
                <p:oleObj name="Equation" r:id="rId3" imgW="1028520" imgH="241200" progId="Equation.3">
                  <p:embed/>
                  <p:pic>
                    <p:nvPicPr>
                      <p:cNvPr id="145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56" y="5140882"/>
                        <a:ext cx="2497962" cy="516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0" y="5638800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>
                <a:solidFill>
                  <a:srgbClr val="000099"/>
                </a:solidFill>
              </a:rPr>
              <a:t>(2) 输出电压从电容</a:t>
            </a:r>
            <a:r>
              <a:rPr lang="en-US" altLang="zh-CN" sz="2400">
                <a:solidFill>
                  <a:srgbClr val="000099"/>
                </a:solidFill>
              </a:rPr>
              <a:t>C</a:t>
            </a:r>
            <a:r>
              <a:rPr lang="zh-CN" altLang="en-US" sz="2400">
                <a:solidFill>
                  <a:srgbClr val="000099"/>
                </a:solidFill>
              </a:rPr>
              <a:t>端取出</a:t>
            </a:r>
          </a:p>
        </p:txBody>
      </p:sp>
      <p:grpSp>
        <p:nvGrpSpPr>
          <p:cNvPr id="145414" name="Group 6"/>
          <p:cNvGrpSpPr>
            <a:grpSpLocks/>
          </p:cNvGrpSpPr>
          <p:nvPr/>
        </p:nvGrpSpPr>
        <p:grpSpPr bwMode="auto">
          <a:xfrm>
            <a:off x="5303838" y="0"/>
            <a:ext cx="3306762" cy="1757363"/>
            <a:chOff x="3341" y="384"/>
            <a:chExt cx="2083" cy="1107"/>
          </a:xfrm>
        </p:grpSpPr>
        <p:graphicFrame>
          <p:nvGraphicFramePr>
            <p:cNvPr id="145415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341" y="384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148" name="公式" r:id="rId5" imgW="177480" imgH="215640" progId="Equation.3">
                    <p:embed/>
                  </p:oleObj>
                </mc:Choice>
                <mc:Fallback>
                  <p:oleObj name="公式" r:id="rId5" imgW="177480" imgH="215640" progId="Equation.3">
                    <p:embed/>
                    <p:pic>
                      <p:nvPicPr>
                        <p:cNvPr id="145415" name="Object 7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" y="384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5416" name="Group 8"/>
            <p:cNvGrpSpPr>
              <a:grpSpLocks/>
            </p:cNvGrpSpPr>
            <p:nvPr/>
          </p:nvGrpSpPr>
          <p:grpSpPr bwMode="auto">
            <a:xfrm>
              <a:off x="3389" y="631"/>
              <a:ext cx="2035" cy="860"/>
              <a:chOff x="2621" y="1584"/>
              <a:chExt cx="2035" cy="860"/>
            </a:xfrm>
          </p:grpSpPr>
          <p:sp>
            <p:nvSpPr>
              <p:cNvPr id="145417" name="Line 9"/>
              <p:cNvSpPr>
                <a:spLocks noChangeShapeType="1"/>
              </p:cNvSpPr>
              <p:nvPr/>
            </p:nvSpPr>
            <p:spPr bwMode="auto">
              <a:xfrm flipV="1">
                <a:off x="2870" y="1584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18" name="Line 10"/>
              <p:cNvSpPr>
                <a:spLocks noChangeShapeType="1"/>
              </p:cNvSpPr>
              <p:nvPr/>
            </p:nvSpPr>
            <p:spPr bwMode="auto">
              <a:xfrm flipV="1">
                <a:off x="3360" y="1824"/>
                <a:ext cx="0" cy="346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19" name="Line 11"/>
              <p:cNvSpPr>
                <a:spLocks noChangeShapeType="1"/>
              </p:cNvSpPr>
              <p:nvPr/>
            </p:nvSpPr>
            <p:spPr bwMode="auto">
              <a:xfrm flipH="1" flipV="1">
                <a:off x="2880" y="182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0" name="Rectangle 12"/>
              <p:cNvSpPr>
                <a:spLocks noChangeArrowheads="1"/>
              </p:cNvSpPr>
              <p:nvPr/>
            </p:nvSpPr>
            <p:spPr bwMode="auto">
              <a:xfrm>
                <a:off x="3644" y="2155"/>
                <a:ext cx="19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421" name="Line 13"/>
              <p:cNvSpPr>
                <a:spLocks noChangeShapeType="1"/>
              </p:cNvSpPr>
              <p:nvPr/>
            </p:nvSpPr>
            <p:spPr bwMode="auto">
              <a:xfrm flipV="1">
                <a:off x="2870" y="2158"/>
                <a:ext cx="170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2" name="Line 14"/>
              <p:cNvSpPr>
                <a:spLocks noChangeShapeType="1"/>
              </p:cNvSpPr>
              <p:nvPr/>
            </p:nvSpPr>
            <p:spPr bwMode="auto">
              <a:xfrm flipV="1">
                <a:off x="4320" y="1824"/>
                <a:ext cx="0" cy="346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3" name="Line 15"/>
              <p:cNvSpPr>
                <a:spLocks noChangeShapeType="1"/>
              </p:cNvSpPr>
              <p:nvPr/>
            </p:nvSpPr>
            <p:spPr bwMode="auto">
              <a:xfrm flipH="1">
                <a:off x="3840" y="1824"/>
                <a:ext cx="47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4" name="Line 16"/>
              <p:cNvSpPr>
                <a:spLocks noChangeShapeType="1"/>
              </p:cNvSpPr>
              <p:nvPr/>
            </p:nvSpPr>
            <p:spPr bwMode="auto">
              <a:xfrm flipV="1">
                <a:off x="3840" y="1824"/>
                <a:ext cx="0" cy="346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5" name="Rectangle 17"/>
              <p:cNvSpPr>
                <a:spLocks noChangeArrowheads="1"/>
              </p:cNvSpPr>
              <p:nvPr/>
            </p:nvSpPr>
            <p:spPr bwMode="auto">
              <a:xfrm>
                <a:off x="4433" y="2112"/>
                <a:ext cx="223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426" name="Text Box 18"/>
              <p:cNvSpPr txBox="1">
                <a:spLocks noChangeArrowheads="1"/>
              </p:cNvSpPr>
              <p:nvPr/>
            </p:nvSpPr>
            <p:spPr bwMode="auto">
              <a:xfrm>
                <a:off x="2621" y="168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FF3300"/>
                    </a:solidFill>
                  </a:rPr>
                  <a:t>U</a:t>
                </a:r>
              </a:p>
            </p:txBody>
          </p:sp>
          <p:sp>
            <p:nvSpPr>
              <p:cNvPr id="145427" name="Line 19"/>
              <p:cNvSpPr>
                <a:spLocks noChangeShapeType="1"/>
              </p:cNvSpPr>
              <p:nvPr/>
            </p:nvSpPr>
            <p:spPr bwMode="auto">
              <a:xfrm>
                <a:off x="2880" y="2256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8" name="Line 20"/>
              <p:cNvSpPr>
                <a:spLocks noChangeShapeType="1"/>
              </p:cNvSpPr>
              <p:nvPr/>
            </p:nvSpPr>
            <p:spPr bwMode="auto">
              <a:xfrm>
                <a:off x="2866" y="2153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29" name="Line 21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30" name="Text Box 22"/>
              <p:cNvSpPr txBox="1">
                <a:spLocks noChangeArrowheads="1"/>
              </p:cNvSpPr>
              <p:nvPr/>
            </p:nvSpPr>
            <p:spPr bwMode="auto">
              <a:xfrm>
                <a:off x="2656" y="195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145431" name="Rectangle 23"/>
              <p:cNvSpPr>
                <a:spLocks noChangeArrowheads="1"/>
              </p:cNvSpPr>
              <p:nvPr/>
            </p:nvSpPr>
            <p:spPr bwMode="auto">
              <a:xfrm>
                <a:off x="2962" y="1785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/>
                  <a:t>t</a:t>
                </a:r>
                <a:r>
                  <a:rPr lang="en-US" altLang="zh-CN" sz="2800" b="1" baseline="-25000"/>
                  <a:t>p</a:t>
                </a:r>
              </a:p>
            </p:txBody>
          </p:sp>
        </p:grpSp>
      </p:grpSp>
      <p:sp>
        <p:nvSpPr>
          <p:cNvPr id="145462" name="Text Box 54"/>
          <p:cNvSpPr txBox="1">
            <a:spLocks noChangeArrowheads="1"/>
          </p:cNvSpPr>
          <p:nvPr/>
        </p:nvSpPr>
        <p:spPr bwMode="auto">
          <a:xfrm>
            <a:off x="-10319" y="4473913"/>
            <a:ext cx="31734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0"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构成积分电路的</a:t>
            </a:r>
            <a:r>
              <a:rPr kumimoji="0" lang="zh-CN" altLang="en-US" sz="2400" dirty="0">
                <a:solidFill>
                  <a:srgbClr val="990000"/>
                </a:solidFill>
                <a:ea typeface="微软雅黑" panose="020B0503020204020204" pitchFamily="34" charset="-122"/>
              </a:rPr>
              <a:t>条件</a:t>
            </a:r>
          </a:p>
        </p:txBody>
      </p:sp>
      <p:sp>
        <p:nvSpPr>
          <p:cNvPr id="145464" name="Rectangle 56"/>
          <p:cNvSpPr>
            <a:spLocks noChangeArrowheads="1"/>
          </p:cNvSpPr>
          <p:nvPr/>
        </p:nvSpPr>
        <p:spPr bwMode="auto">
          <a:xfrm>
            <a:off x="3581400" y="1600200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  波形：</a:t>
            </a:r>
          </a:p>
        </p:txBody>
      </p:sp>
      <p:grpSp>
        <p:nvGrpSpPr>
          <p:cNvPr id="145564" name="Group 156"/>
          <p:cNvGrpSpPr>
            <a:grpSpLocks/>
          </p:cNvGrpSpPr>
          <p:nvPr/>
        </p:nvGrpSpPr>
        <p:grpSpPr bwMode="auto">
          <a:xfrm>
            <a:off x="5715000" y="2193925"/>
            <a:ext cx="2286000" cy="565150"/>
            <a:chOff x="3600" y="1382"/>
            <a:chExt cx="1440" cy="356"/>
          </a:xfrm>
        </p:grpSpPr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V="1">
              <a:off x="4128" y="1392"/>
              <a:ext cx="0" cy="346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5559" name="Group 151"/>
            <p:cNvGrpSpPr>
              <a:grpSpLocks/>
            </p:cNvGrpSpPr>
            <p:nvPr/>
          </p:nvGrpSpPr>
          <p:grpSpPr bwMode="auto">
            <a:xfrm>
              <a:off x="3600" y="1382"/>
              <a:ext cx="1440" cy="346"/>
              <a:chOff x="3648" y="1392"/>
              <a:chExt cx="1440" cy="346"/>
            </a:xfrm>
          </p:grpSpPr>
          <p:sp>
            <p:nvSpPr>
              <p:cNvPr id="145466" name="Line 58"/>
              <p:cNvSpPr>
                <a:spLocks noChangeShapeType="1"/>
              </p:cNvSpPr>
              <p:nvPr/>
            </p:nvSpPr>
            <p:spPr bwMode="auto">
              <a:xfrm flipH="1" flipV="1">
                <a:off x="3648" y="1392"/>
                <a:ext cx="480" cy="0"/>
              </a:xfrm>
              <a:prstGeom prst="line">
                <a:avLst/>
              </a:prstGeom>
              <a:noFill/>
              <a:ln w="3810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67" name="Line 59"/>
              <p:cNvSpPr>
                <a:spLocks noChangeShapeType="1"/>
              </p:cNvSpPr>
              <p:nvPr/>
            </p:nvSpPr>
            <p:spPr bwMode="auto">
              <a:xfrm flipV="1">
                <a:off x="5088" y="1392"/>
                <a:ext cx="0" cy="346"/>
              </a:xfrm>
              <a:prstGeom prst="line">
                <a:avLst/>
              </a:prstGeom>
              <a:noFill/>
              <a:ln w="3810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68" name="Line 60"/>
              <p:cNvSpPr>
                <a:spLocks noChangeShapeType="1"/>
              </p:cNvSpPr>
              <p:nvPr/>
            </p:nvSpPr>
            <p:spPr bwMode="auto">
              <a:xfrm flipH="1">
                <a:off x="4608" y="1392"/>
                <a:ext cx="477" cy="0"/>
              </a:xfrm>
              <a:prstGeom prst="line">
                <a:avLst/>
              </a:prstGeom>
              <a:noFill/>
              <a:ln w="3810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469" name="Line 61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346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565" name="Group 157"/>
          <p:cNvGrpSpPr>
            <a:grpSpLocks/>
          </p:cNvGrpSpPr>
          <p:nvPr/>
        </p:nvGrpSpPr>
        <p:grpSpPr bwMode="auto">
          <a:xfrm>
            <a:off x="5226050" y="1600200"/>
            <a:ext cx="3384550" cy="1582738"/>
            <a:chOff x="3292" y="1008"/>
            <a:chExt cx="2132" cy="997"/>
          </a:xfrm>
        </p:grpSpPr>
        <p:grpSp>
          <p:nvGrpSpPr>
            <p:cNvPr id="145472" name="Group 64"/>
            <p:cNvGrpSpPr>
              <a:grpSpLocks/>
            </p:cNvGrpSpPr>
            <p:nvPr/>
          </p:nvGrpSpPr>
          <p:grpSpPr bwMode="auto">
            <a:xfrm>
              <a:off x="3292" y="1008"/>
              <a:ext cx="2132" cy="997"/>
              <a:chOff x="3292" y="1008"/>
              <a:chExt cx="2132" cy="997"/>
            </a:xfrm>
          </p:grpSpPr>
          <p:sp>
            <p:nvSpPr>
              <p:cNvPr id="145473" name="Line 65"/>
              <p:cNvSpPr>
                <a:spLocks noChangeShapeType="1"/>
              </p:cNvSpPr>
              <p:nvPr/>
            </p:nvSpPr>
            <p:spPr bwMode="auto">
              <a:xfrm flipV="1">
                <a:off x="3638" y="1152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74" name="Line 66"/>
              <p:cNvSpPr>
                <a:spLocks noChangeShapeType="1"/>
              </p:cNvSpPr>
              <p:nvPr/>
            </p:nvSpPr>
            <p:spPr bwMode="auto">
              <a:xfrm flipV="1">
                <a:off x="3638" y="1726"/>
                <a:ext cx="170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475" name="Rectangle 67"/>
              <p:cNvSpPr>
                <a:spLocks noChangeArrowheads="1"/>
              </p:cNvSpPr>
              <p:nvPr/>
            </p:nvSpPr>
            <p:spPr bwMode="auto">
              <a:xfrm>
                <a:off x="5201" y="1680"/>
                <a:ext cx="223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5476" name="Text Box 68"/>
              <p:cNvSpPr txBox="1">
                <a:spLocks noChangeArrowheads="1"/>
              </p:cNvSpPr>
              <p:nvPr/>
            </p:nvSpPr>
            <p:spPr bwMode="auto">
              <a:xfrm>
                <a:off x="3292" y="10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3333FF"/>
                    </a:solidFill>
                  </a:rPr>
                  <a:t>u</a:t>
                </a:r>
                <a:r>
                  <a:rPr lang="en-US" altLang="zh-CN" sz="2400" b="1" i="1" baseline="-25000">
                    <a:solidFill>
                      <a:srgbClr val="3333FF"/>
                    </a:solidFill>
                  </a:rPr>
                  <a:t>R</a:t>
                </a:r>
              </a:p>
            </p:txBody>
          </p:sp>
          <p:sp>
            <p:nvSpPr>
              <p:cNvPr id="145477" name="Text Box 69"/>
              <p:cNvSpPr txBox="1">
                <a:spLocks noChangeArrowheads="1"/>
              </p:cNvSpPr>
              <p:nvPr/>
            </p:nvSpPr>
            <p:spPr bwMode="auto">
              <a:xfrm>
                <a:off x="3424" y="152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0</a:t>
                </a:r>
              </a:p>
            </p:txBody>
          </p:sp>
        </p:grpSp>
        <p:sp>
          <p:nvSpPr>
            <p:cNvPr id="145470" name="Line 62"/>
            <p:cNvSpPr>
              <a:spLocks noChangeShapeType="1"/>
            </p:cNvSpPr>
            <p:nvPr/>
          </p:nvSpPr>
          <p:spPr bwMode="auto">
            <a:xfrm>
              <a:off x="3634" y="1721"/>
              <a:ext cx="0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478" name="Group 70"/>
          <p:cNvGrpSpPr>
            <a:grpSpLocks/>
          </p:cNvGrpSpPr>
          <p:nvPr/>
        </p:nvGrpSpPr>
        <p:grpSpPr bwMode="auto">
          <a:xfrm>
            <a:off x="5257800" y="3581400"/>
            <a:ext cx="3352800" cy="1828800"/>
            <a:chOff x="3312" y="2256"/>
            <a:chExt cx="2112" cy="1152"/>
          </a:xfrm>
        </p:grpSpPr>
        <p:sp>
          <p:nvSpPr>
            <p:cNvPr id="145479" name="Line 71"/>
            <p:cNvSpPr>
              <a:spLocks noChangeShapeType="1"/>
            </p:cNvSpPr>
            <p:nvPr/>
          </p:nvSpPr>
          <p:spPr bwMode="auto">
            <a:xfrm flipV="1">
              <a:off x="3638" y="2400"/>
              <a:ext cx="0" cy="5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80" name="Line 72"/>
            <p:cNvSpPr>
              <a:spLocks noChangeShapeType="1"/>
            </p:cNvSpPr>
            <p:nvPr/>
          </p:nvSpPr>
          <p:spPr bwMode="auto">
            <a:xfrm flipV="1">
              <a:off x="3638" y="2974"/>
              <a:ext cx="1700" cy="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81" name="Rectangle 73"/>
            <p:cNvSpPr>
              <a:spLocks noChangeArrowheads="1"/>
            </p:cNvSpPr>
            <p:nvPr/>
          </p:nvSpPr>
          <p:spPr bwMode="auto">
            <a:xfrm>
              <a:off x="5201" y="2928"/>
              <a:ext cx="22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  <a:endPara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5482" name="Text Box 74"/>
            <p:cNvSpPr txBox="1">
              <a:spLocks noChangeArrowheads="1"/>
            </p:cNvSpPr>
            <p:nvPr/>
          </p:nvSpPr>
          <p:spPr bwMode="auto">
            <a:xfrm>
              <a:off x="3312" y="22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333399"/>
                  </a:solidFill>
                </a:rPr>
                <a:t>u</a:t>
              </a:r>
              <a:r>
                <a:rPr lang="en-US" altLang="zh-CN" sz="2400" b="1" i="1" baseline="-25000">
                  <a:solidFill>
                    <a:srgbClr val="333399"/>
                  </a:solidFill>
                </a:rPr>
                <a:t>C</a:t>
              </a:r>
            </a:p>
          </p:txBody>
        </p:sp>
        <p:sp>
          <p:nvSpPr>
            <p:cNvPr id="145483" name="Line 75"/>
            <p:cNvSpPr>
              <a:spLocks noChangeShapeType="1"/>
            </p:cNvSpPr>
            <p:nvPr/>
          </p:nvSpPr>
          <p:spPr bwMode="auto">
            <a:xfrm flipH="1">
              <a:off x="3648" y="2976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484" name="Text Box 76"/>
            <p:cNvSpPr txBox="1">
              <a:spLocks noChangeArrowheads="1"/>
            </p:cNvSpPr>
            <p:nvPr/>
          </p:nvSpPr>
          <p:spPr bwMode="auto">
            <a:xfrm>
              <a:off x="3424" y="27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0</a:t>
              </a:r>
            </a:p>
          </p:txBody>
        </p:sp>
      </p:grpSp>
      <p:sp>
        <p:nvSpPr>
          <p:cNvPr id="145512" name="Rectangle 104"/>
          <p:cNvSpPr>
            <a:spLocks noChangeArrowheads="1"/>
          </p:cNvSpPr>
          <p:nvPr/>
        </p:nvSpPr>
        <p:spPr bwMode="auto">
          <a:xfrm>
            <a:off x="5562600" y="3078163"/>
            <a:ext cx="2767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-u</a:t>
            </a:r>
            <a:r>
              <a:rPr lang="en-US" altLang="zh-CN" sz="32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</p:txBody>
      </p:sp>
      <p:sp>
        <p:nvSpPr>
          <p:cNvPr id="145513" name="Rectangle 105"/>
          <p:cNvSpPr>
            <a:spLocks noChangeArrowheads="1"/>
          </p:cNvSpPr>
          <p:nvPr/>
        </p:nvSpPr>
        <p:spPr bwMode="auto">
          <a:xfrm>
            <a:off x="5921375" y="5556630"/>
            <a:ext cx="23352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u</a:t>
            </a:r>
            <a:r>
              <a:rPr lang="en-US" altLang="zh-CN" sz="2000" baseline="-250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0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反映</a:t>
            </a:r>
            <a:r>
              <a:rPr lang="en-US" altLang="zh-CN" sz="20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u1</a:t>
            </a:r>
            <a:r>
              <a:rPr lang="zh-CN" altLang="en-US" sz="2000" dirty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的积分</a:t>
            </a:r>
          </a:p>
        </p:txBody>
      </p:sp>
      <p:grpSp>
        <p:nvGrpSpPr>
          <p:cNvPr id="145546" name="Group 138"/>
          <p:cNvGrpSpPr>
            <a:grpSpLocks/>
          </p:cNvGrpSpPr>
          <p:nvPr/>
        </p:nvGrpSpPr>
        <p:grpSpPr bwMode="auto">
          <a:xfrm>
            <a:off x="304800" y="1363663"/>
            <a:ext cx="2971800" cy="2446337"/>
            <a:chOff x="192" y="859"/>
            <a:chExt cx="1872" cy="1541"/>
          </a:xfrm>
        </p:grpSpPr>
        <p:grpSp>
          <p:nvGrpSpPr>
            <p:cNvPr id="145545" name="Group 137"/>
            <p:cNvGrpSpPr>
              <a:grpSpLocks/>
            </p:cNvGrpSpPr>
            <p:nvPr/>
          </p:nvGrpSpPr>
          <p:grpSpPr bwMode="auto">
            <a:xfrm>
              <a:off x="192" y="859"/>
              <a:ext cx="1872" cy="1541"/>
              <a:chOff x="192" y="859"/>
              <a:chExt cx="1872" cy="1541"/>
            </a:xfrm>
          </p:grpSpPr>
          <p:graphicFrame>
            <p:nvGraphicFramePr>
              <p:cNvPr id="145516" name="Object 108"/>
              <p:cNvGraphicFramePr>
                <a:graphicFrameLocks noChangeAspect="1"/>
              </p:cNvGraphicFramePr>
              <p:nvPr/>
            </p:nvGraphicFramePr>
            <p:xfrm>
              <a:off x="576" y="2059"/>
              <a:ext cx="129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149" name="Equation" r:id="rId7" imgW="863280" imgH="228600" progId="Equation.3">
                      <p:embed/>
                    </p:oleObj>
                  </mc:Choice>
                  <mc:Fallback>
                    <p:oleObj name="Equation" r:id="rId7" imgW="863280" imgH="228600" progId="Equation.3">
                      <p:embed/>
                      <p:pic>
                        <p:nvPicPr>
                          <p:cNvPr id="145516" name="Object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059"/>
                            <a:ext cx="129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517" name="Rectangle 109"/>
              <p:cNvSpPr>
                <a:spLocks noChangeArrowheads="1"/>
              </p:cNvSpPr>
              <p:nvPr/>
            </p:nvSpPr>
            <p:spPr bwMode="auto">
              <a:xfrm>
                <a:off x="1056" y="1531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145518" name="Line 110"/>
              <p:cNvSpPr>
                <a:spLocks noChangeShapeType="1"/>
              </p:cNvSpPr>
              <p:nvPr/>
            </p:nvSpPr>
            <p:spPr bwMode="auto">
              <a:xfrm>
                <a:off x="1008" y="1220"/>
                <a:ext cx="921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19" name="Line 111"/>
              <p:cNvSpPr>
                <a:spLocks noChangeShapeType="1"/>
              </p:cNvSpPr>
              <p:nvPr/>
            </p:nvSpPr>
            <p:spPr bwMode="auto">
              <a:xfrm flipV="1">
                <a:off x="350" y="1220"/>
                <a:ext cx="37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20" name="Line 112"/>
              <p:cNvSpPr>
                <a:spLocks noChangeShapeType="1"/>
              </p:cNvSpPr>
              <p:nvPr/>
            </p:nvSpPr>
            <p:spPr bwMode="auto">
              <a:xfrm flipV="1">
                <a:off x="1392" y="1715"/>
                <a:ext cx="0" cy="39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21" name="Rectangle 113"/>
              <p:cNvSpPr>
                <a:spLocks noChangeArrowheads="1"/>
              </p:cNvSpPr>
              <p:nvPr/>
            </p:nvSpPr>
            <p:spPr bwMode="auto">
              <a:xfrm rot="5400000" flipH="1" flipV="1">
                <a:off x="816" y="1075"/>
                <a:ext cx="106" cy="27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22" name="Line 114"/>
              <p:cNvSpPr>
                <a:spLocks noChangeShapeType="1"/>
              </p:cNvSpPr>
              <p:nvPr/>
            </p:nvSpPr>
            <p:spPr bwMode="auto">
              <a:xfrm flipH="1" flipV="1">
                <a:off x="336" y="2064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23" name="Rectangle 115"/>
              <p:cNvSpPr>
                <a:spLocks noChangeArrowheads="1"/>
              </p:cNvSpPr>
              <p:nvPr/>
            </p:nvSpPr>
            <p:spPr bwMode="auto">
              <a:xfrm>
                <a:off x="720" y="907"/>
                <a:ext cx="33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graphicFrame>
            <p:nvGraphicFramePr>
              <p:cNvPr id="145524" name="Object 11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92" y="1472"/>
              <a:ext cx="248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150" name="公式" r:id="rId9" imgW="177480" imgH="215640" progId="Equation.3">
                      <p:embed/>
                    </p:oleObj>
                  </mc:Choice>
                  <mc:Fallback>
                    <p:oleObj name="公式" r:id="rId9" imgW="177480" imgH="215640" progId="Equation.3">
                      <p:embed/>
                      <p:pic>
                        <p:nvPicPr>
                          <p:cNvPr id="145524" name="Object 116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472"/>
                            <a:ext cx="248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45525" name="Group 117"/>
              <p:cNvGrpSpPr>
                <a:grpSpLocks/>
              </p:cNvGrpSpPr>
              <p:nvPr/>
            </p:nvGrpSpPr>
            <p:grpSpPr bwMode="auto">
              <a:xfrm rot="5400000">
                <a:off x="1344" y="1522"/>
                <a:ext cx="89" cy="241"/>
                <a:chOff x="4177" y="625"/>
                <a:chExt cx="89" cy="241"/>
              </a:xfrm>
            </p:grpSpPr>
            <p:sp>
              <p:nvSpPr>
                <p:cNvPr id="145526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4177" y="625"/>
                  <a:ext cx="0" cy="24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5527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4266" y="625"/>
                  <a:ext cx="0" cy="24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5528" name="Object 12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781" y="1464"/>
              <a:ext cx="283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151" name="公式" r:id="rId11" imgW="177480" imgH="215640" progId="Equation.3">
                      <p:embed/>
                    </p:oleObj>
                  </mc:Choice>
                  <mc:Fallback>
                    <p:oleObj name="公式" r:id="rId11" imgW="177480" imgH="215640" progId="Equation.3">
                      <p:embed/>
                      <p:pic>
                        <p:nvPicPr>
                          <p:cNvPr id="145528" name="Object 120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1464"/>
                            <a:ext cx="283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529" name="Oval 121"/>
              <p:cNvSpPr>
                <a:spLocks noChangeArrowheads="1"/>
              </p:cNvSpPr>
              <p:nvPr/>
            </p:nvSpPr>
            <p:spPr bwMode="auto">
              <a:xfrm>
                <a:off x="281" y="204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30" name="Oval 122"/>
              <p:cNvSpPr>
                <a:spLocks noChangeArrowheads="1"/>
              </p:cNvSpPr>
              <p:nvPr/>
            </p:nvSpPr>
            <p:spPr bwMode="auto">
              <a:xfrm>
                <a:off x="305" y="119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31" name="Oval 123"/>
              <p:cNvSpPr>
                <a:spLocks noChangeArrowheads="1"/>
              </p:cNvSpPr>
              <p:nvPr/>
            </p:nvSpPr>
            <p:spPr bwMode="auto">
              <a:xfrm>
                <a:off x="1927" y="2056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32" name="Oval 124"/>
              <p:cNvSpPr>
                <a:spLocks noChangeArrowheads="1"/>
              </p:cNvSpPr>
              <p:nvPr/>
            </p:nvSpPr>
            <p:spPr bwMode="auto">
              <a:xfrm>
                <a:off x="1907" y="1186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533" name="Text Box 125"/>
              <p:cNvSpPr txBox="1">
                <a:spLocks noChangeArrowheads="1"/>
              </p:cNvSpPr>
              <p:nvPr/>
            </p:nvSpPr>
            <p:spPr bwMode="auto">
              <a:xfrm>
                <a:off x="211" y="117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45534" name="Text Box 126"/>
              <p:cNvSpPr txBox="1">
                <a:spLocks noChangeArrowheads="1"/>
              </p:cNvSpPr>
              <p:nvPr/>
            </p:nvSpPr>
            <p:spPr bwMode="auto">
              <a:xfrm>
                <a:off x="226" y="17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45535" name="Text Box 127"/>
              <p:cNvSpPr txBox="1">
                <a:spLocks noChangeArrowheads="1"/>
              </p:cNvSpPr>
              <p:nvPr/>
            </p:nvSpPr>
            <p:spPr bwMode="auto">
              <a:xfrm>
                <a:off x="1818" y="117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45536" name="Text Box 128"/>
              <p:cNvSpPr txBox="1">
                <a:spLocks noChangeArrowheads="1"/>
              </p:cNvSpPr>
              <p:nvPr/>
            </p:nvSpPr>
            <p:spPr bwMode="auto">
              <a:xfrm>
                <a:off x="1833" y="17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45537" name="Line 129"/>
              <p:cNvSpPr>
                <a:spLocks noChangeShapeType="1"/>
              </p:cNvSpPr>
              <p:nvPr/>
            </p:nvSpPr>
            <p:spPr bwMode="auto">
              <a:xfrm>
                <a:off x="350" y="1131"/>
                <a:ext cx="36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5538" name="Object 13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34" y="859"/>
              <a:ext cx="141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152" name="公式" r:id="rId13" imgW="101520" imgH="177480" progId="Equation.3">
                      <p:embed/>
                    </p:oleObj>
                  </mc:Choice>
                  <mc:Fallback>
                    <p:oleObj name="公式" r:id="rId13" imgW="101520" imgH="177480" progId="Equation.3">
                      <p:embed/>
                      <p:pic>
                        <p:nvPicPr>
                          <p:cNvPr id="145538" name="Object 130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" y="859"/>
                            <a:ext cx="141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539" name="Object 13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50" y="1253"/>
              <a:ext cx="284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153" name="Equation" r:id="rId15" imgW="203040" imgH="215640" progId="Equation.3">
                      <p:embed/>
                    </p:oleObj>
                  </mc:Choice>
                  <mc:Fallback>
                    <p:oleObj name="Equation" r:id="rId15" imgW="203040" imgH="215640" progId="Equation.3">
                      <p:embed/>
                      <p:pic>
                        <p:nvPicPr>
                          <p:cNvPr id="145539" name="Object 131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" y="1253"/>
                            <a:ext cx="284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5540" name="Text Box 132"/>
              <p:cNvSpPr txBox="1">
                <a:spLocks noChangeArrowheads="1"/>
              </p:cNvSpPr>
              <p:nvPr/>
            </p:nvSpPr>
            <p:spPr bwMode="auto">
              <a:xfrm>
                <a:off x="530" y="129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45541" name="Text Box 133"/>
              <p:cNvSpPr txBox="1">
                <a:spLocks noChangeArrowheads="1"/>
              </p:cNvSpPr>
              <p:nvPr/>
            </p:nvSpPr>
            <p:spPr bwMode="auto">
              <a:xfrm>
                <a:off x="993" y="117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45542" name="Line 134"/>
              <p:cNvSpPr>
                <a:spLocks noChangeShapeType="1"/>
              </p:cNvSpPr>
              <p:nvPr/>
            </p:nvSpPr>
            <p:spPr bwMode="auto">
              <a:xfrm flipV="1">
                <a:off x="1392" y="1217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5543" name="Oval 135"/>
            <p:cNvSpPr>
              <a:spLocks noChangeArrowheads="1"/>
            </p:cNvSpPr>
            <p:nvPr/>
          </p:nvSpPr>
          <p:spPr bwMode="auto">
            <a:xfrm flipV="1">
              <a:off x="1344" y="203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44" name="Oval 136"/>
            <p:cNvSpPr>
              <a:spLocks noChangeArrowheads="1"/>
            </p:cNvSpPr>
            <p:nvPr/>
          </p:nvSpPr>
          <p:spPr bwMode="auto">
            <a:xfrm flipV="1">
              <a:off x="1344" y="11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560" name="Group 152"/>
          <p:cNvGrpSpPr>
            <a:grpSpLocks/>
          </p:cNvGrpSpPr>
          <p:nvPr/>
        </p:nvGrpSpPr>
        <p:grpSpPr bwMode="auto">
          <a:xfrm>
            <a:off x="5791200" y="2209800"/>
            <a:ext cx="762000" cy="533400"/>
            <a:chOff x="3648" y="1392"/>
            <a:chExt cx="480" cy="336"/>
          </a:xfrm>
        </p:grpSpPr>
        <p:sp>
          <p:nvSpPr>
            <p:cNvPr id="145547" name="Line 139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48" name="Line 140"/>
            <p:cNvSpPr>
              <a:spLocks noChangeShapeType="1"/>
            </p:cNvSpPr>
            <p:nvPr/>
          </p:nvSpPr>
          <p:spPr bwMode="auto">
            <a:xfrm>
              <a:off x="3648" y="1392"/>
              <a:ext cx="48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549" name="Line 141"/>
          <p:cNvSpPr>
            <a:spLocks noChangeShapeType="1"/>
          </p:cNvSpPr>
          <p:nvPr/>
        </p:nvSpPr>
        <p:spPr bwMode="auto">
          <a:xfrm flipV="1">
            <a:off x="5791200" y="4495800"/>
            <a:ext cx="762000" cy="22860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550" name="Line 142"/>
          <p:cNvSpPr>
            <a:spLocks noChangeShapeType="1"/>
          </p:cNvSpPr>
          <p:nvPr/>
        </p:nvSpPr>
        <p:spPr bwMode="auto">
          <a:xfrm>
            <a:off x="6553200" y="4495800"/>
            <a:ext cx="762000" cy="15240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5563" name="Group 155"/>
          <p:cNvGrpSpPr>
            <a:grpSpLocks/>
          </p:cNvGrpSpPr>
          <p:nvPr/>
        </p:nvGrpSpPr>
        <p:grpSpPr bwMode="auto">
          <a:xfrm>
            <a:off x="6553200" y="2743200"/>
            <a:ext cx="1524000" cy="1905000"/>
            <a:chOff x="4128" y="1728"/>
            <a:chExt cx="960" cy="1200"/>
          </a:xfrm>
        </p:grpSpPr>
        <p:sp>
          <p:nvSpPr>
            <p:cNvPr id="145510" name="Line 102"/>
            <p:cNvSpPr>
              <a:spLocks noChangeShapeType="1"/>
            </p:cNvSpPr>
            <p:nvPr/>
          </p:nvSpPr>
          <p:spPr bwMode="auto">
            <a:xfrm>
              <a:off x="4128" y="1728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11" name="Line 103"/>
            <p:cNvSpPr>
              <a:spLocks noChangeShapeType="1"/>
            </p:cNvSpPr>
            <p:nvPr/>
          </p:nvSpPr>
          <p:spPr bwMode="auto">
            <a:xfrm>
              <a:off x="4608" y="1728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51" name="Line 143"/>
            <p:cNvSpPr>
              <a:spLocks noChangeShapeType="1"/>
            </p:cNvSpPr>
            <p:nvPr/>
          </p:nvSpPr>
          <p:spPr bwMode="auto">
            <a:xfrm>
              <a:off x="5088" y="1728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5553" name="Line 145"/>
          <p:cNvSpPr>
            <a:spLocks noChangeShapeType="1"/>
          </p:cNvSpPr>
          <p:nvPr/>
        </p:nvSpPr>
        <p:spPr bwMode="auto">
          <a:xfrm flipV="1">
            <a:off x="7315200" y="4495800"/>
            <a:ext cx="762000" cy="15240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554" name="Line 146"/>
          <p:cNvSpPr>
            <a:spLocks noChangeShapeType="1"/>
          </p:cNvSpPr>
          <p:nvPr/>
        </p:nvSpPr>
        <p:spPr bwMode="auto">
          <a:xfrm>
            <a:off x="8077200" y="4495800"/>
            <a:ext cx="304800" cy="7620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5561" name="Group 153"/>
          <p:cNvGrpSpPr>
            <a:grpSpLocks/>
          </p:cNvGrpSpPr>
          <p:nvPr/>
        </p:nvGrpSpPr>
        <p:grpSpPr bwMode="auto">
          <a:xfrm>
            <a:off x="6553200" y="2286000"/>
            <a:ext cx="762000" cy="533400"/>
            <a:chOff x="4128" y="1440"/>
            <a:chExt cx="480" cy="336"/>
          </a:xfrm>
        </p:grpSpPr>
        <p:sp>
          <p:nvSpPr>
            <p:cNvPr id="145555" name="Line 147"/>
            <p:cNvSpPr>
              <a:spLocks noChangeShapeType="1"/>
            </p:cNvSpPr>
            <p:nvPr/>
          </p:nvSpPr>
          <p:spPr bwMode="auto">
            <a:xfrm>
              <a:off x="4128" y="1440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56" name="Line 148"/>
            <p:cNvSpPr>
              <a:spLocks noChangeShapeType="1"/>
            </p:cNvSpPr>
            <p:nvPr/>
          </p:nvSpPr>
          <p:spPr bwMode="auto">
            <a:xfrm flipV="1">
              <a:off x="4128" y="1680"/>
              <a:ext cx="480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5562" name="Group 154"/>
          <p:cNvGrpSpPr>
            <a:grpSpLocks/>
          </p:cNvGrpSpPr>
          <p:nvPr/>
        </p:nvGrpSpPr>
        <p:grpSpPr bwMode="auto">
          <a:xfrm>
            <a:off x="7315200" y="2209800"/>
            <a:ext cx="762000" cy="457200"/>
            <a:chOff x="4608" y="1392"/>
            <a:chExt cx="480" cy="288"/>
          </a:xfrm>
        </p:grpSpPr>
        <p:sp>
          <p:nvSpPr>
            <p:cNvPr id="145557" name="Line 149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58" name="Line 150"/>
            <p:cNvSpPr>
              <a:spLocks noChangeShapeType="1"/>
            </p:cNvSpPr>
            <p:nvPr/>
          </p:nvSpPr>
          <p:spPr bwMode="auto">
            <a:xfrm>
              <a:off x="4608" y="1392"/>
              <a:ext cx="48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5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4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13" grpId="0" autoUpdateAnimBg="0"/>
      <p:bldP spid="145462" grpId="0" autoUpdateAnimBg="0"/>
      <p:bldP spid="145464" grpId="0" autoUpdateAnimBg="0"/>
      <p:bldP spid="145512" grpId="0" autoUpdateAnimBg="0"/>
      <p:bldP spid="14551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1981200" cy="609600"/>
          </a:xfrm>
          <a:noFill/>
          <a:ln/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3. 分析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260601" y="158652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</a:rPr>
              <a:t>由波形图知：</a:t>
            </a:r>
          </a:p>
        </p:txBody>
      </p:sp>
      <p:graphicFrame>
        <p:nvGraphicFramePr>
          <p:cNvPr id="1126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606550"/>
              </p:ext>
            </p:extLst>
          </p:nvPr>
        </p:nvGraphicFramePr>
        <p:xfrm>
          <a:off x="1144375" y="1552575"/>
          <a:ext cx="1678594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2" name="Equation" r:id="rId3" imgW="774360" imgH="406080" progId="Equation.3">
                  <p:embed/>
                </p:oleObj>
              </mc:Choice>
              <mc:Fallback>
                <p:oleObj name="Equation" r:id="rId3" imgW="774360" imgH="406080" progId="Equation.3">
                  <p:embed/>
                  <p:pic>
                    <p:nvPicPr>
                      <p:cNvPr id="1126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375" y="1552575"/>
                        <a:ext cx="1678594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76200" y="4768850"/>
            <a:ext cx="51054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输出电压与输入电压近似成积分关系。</a:t>
            </a:r>
          </a:p>
        </p:txBody>
      </p:sp>
      <p:graphicFrame>
        <p:nvGraphicFramePr>
          <p:cNvPr id="112672" name="Object 32"/>
          <p:cNvGraphicFramePr>
            <a:graphicFrameLocks noChangeAspect="1"/>
          </p:cNvGraphicFramePr>
          <p:nvPr/>
        </p:nvGraphicFramePr>
        <p:xfrm>
          <a:off x="0" y="3581400"/>
          <a:ext cx="5410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3" name="Equation" r:id="rId5" imgW="2044440" imgH="393480" progId="Equation.3">
                  <p:embed/>
                </p:oleObj>
              </mc:Choice>
              <mc:Fallback>
                <p:oleObj name="Equation" r:id="rId5" imgW="2044440" imgH="393480" progId="Equation.3">
                  <p:embed/>
                  <p:pic>
                    <p:nvPicPr>
                      <p:cNvPr id="1126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81400"/>
                        <a:ext cx="54102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04" name="Group 64"/>
          <p:cNvGrpSpPr>
            <a:grpSpLocks/>
          </p:cNvGrpSpPr>
          <p:nvPr/>
        </p:nvGrpSpPr>
        <p:grpSpPr bwMode="auto">
          <a:xfrm>
            <a:off x="5638800" y="144463"/>
            <a:ext cx="2971800" cy="2446337"/>
            <a:chOff x="192" y="859"/>
            <a:chExt cx="1872" cy="1541"/>
          </a:xfrm>
        </p:grpSpPr>
        <p:grpSp>
          <p:nvGrpSpPr>
            <p:cNvPr id="112705" name="Group 65"/>
            <p:cNvGrpSpPr>
              <a:grpSpLocks/>
            </p:cNvGrpSpPr>
            <p:nvPr/>
          </p:nvGrpSpPr>
          <p:grpSpPr bwMode="auto">
            <a:xfrm>
              <a:off x="192" y="859"/>
              <a:ext cx="1872" cy="1541"/>
              <a:chOff x="192" y="859"/>
              <a:chExt cx="1872" cy="1541"/>
            </a:xfrm>
          </p:grpSpPr>
          <p:graphicFrame>
            <p:nvGraphicFramePr>
              <p:cNvPr id="112706" name="Object 66"/>
              <p:cNvGraphicFramePr>
                <a:graphicFrameLocks noChangeAspect="1"/>
              </p:cNvGraphicFramePr>
              <p:nvPr/>
            </p:nvGraphicFramePr>
            <p:xfrm>
              <a:off x="576" y="2059"/>
              <a:ext cx="129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34" name="Equation" r:id="rId7" imgW="863280" imgH="228600" progId="Equation.3">
                      <p:embed/>
                    </p:oleObj>
                  </mc:Choice>
                  <mc:Fallback>
                    <p:oleObj name="Equation" r:id="rId7" imgW="863280" imgH="228600" progId="Equation.3">
                      <p:embed/>
                      <p:pic>
                        <p:nvPicPr>
                          <p:cNvPr id="112706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059"/>
                            <a:ext cx="129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07" name="Rectangle 67"/>
              <p:cNvSpPr>
                <a:spLocks noChangeArrowheads="1"/>
              </p:cNvSpPr>
              <p:nvPr/>
            </p:nvSpPr>
            <p:spPr bwMode="auto">
              <a:xfrm>
                <a:off x="1056" y="1531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112708" name="Line 68"/>
              <p:cNvSpPr>
                <a:spLocks noChangeShapeType="1"/>
              </p:cNvSpPr>
              <p:nvPr/>
            </p:nvSpPr>
            <p:spPr bwMode="auto">
              <a:xfrm>
                <a:off x="1008" y="1220"/>
                <a:ext cx="921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09" name="Line 69"/>
              <p:cNvSpPr>
                <a:spLocks noChangeShapeType="1"/>
              </p:cNvSpPr>
              <p:nvPr/>
            </p:nvSpPr>
            <p:spPr bwMode="auto">
              <a:xfrm flipV="1">
                <a:off x="350" y="1220"/>
                <a:ext cx="37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0" name="Line 70"/>
              <p:cNvSpPr>
                <a:spLocks noChangeShapeType="1"/>
              </p:cNvSpPr>
              <p:nvPr/>
            </p:nvSpPr>
            <p:spPr bwMode="auto">
              <a:xfrm flipV="1">
                <a:off x="1392" y="1715"/>
                <a:ext cx="0" cy="397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1" name="Rectangle 71"/>
              <p:cNvSpPr>
                <a:spLocks noChangeArrowheads="1"/>
              </p:cNvSpPr>
              <p:nvPr/>
            </p:nvSpPr>
            <p:spPr bwMode="auto">
              <a:xfrm rot="5400000" flipH="1" flipV="1">
                <a:off x="816" y="1075"/>
                <a:ext cx="106" cy="279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2" name="Line 72"/>
              <p:cNvSpPr>
                <a:spLocks noChangeShapeType="1"/>
              </p:cNvSpPr>
              <p:nvPr/>
            </p:nvSpPr>
            <p:spPr bwMode="auto">
              <a:xfrm flipH="1" flipV="1">
                <a:off x="336" y="2064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13" name="Rectangle 73"/>
              <p:cNvSpPr>
                <a:spLocks noChangeArrowheads="1"/>
              </p:cNvSpPr>
              <p:nvPr/>
            </p:nvSpPr>
            <p:spPr bwMode="auto">
              <a:xfrm>
                <a:off x="720" y="907"/>
                <a:ext cx="33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</a:t>
                </a:r>
              </a:p>
            </p:txBody>
          </p:sp>
          <p:graphicFrame>
            <p:nvGraphicFramePr>
              <p:cNvPr id="112714" name="Object 74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92" y="1472"/>
              <a:ext cx="248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35" name="公式" r:id="rId9" imgW="177480" imgH="215640" progId="Equation.3">
                      <p:embed/>
                    </p:oleObj>
                  </mc:Choice>
                  <mc:Fallback>
                    <p:oleObj name="公式" r:id="rId9" imgW="177480" imgH="215640" progId="Equation.3">
                      <p:embed/>
                      <p:pic>
                        <p:nvPicPr>
                          <p:cNvPr id="112714" name="Object 74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472"/>
                            <a:ext cx="248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2715" name="Group 75"/>
              <p:cNvGrpSpPr>
                <a:grpSpLocks/>
              </p:cNvGrpSpPr>
              <p:nvPr/>
            </p:nvGrpSpPr>
            <p:grpSpPr bwMode="auto">
              <a:xfrm rot="5400000">
                <a:off x="1344" y="1522"/>
                <a:ext cx="89" cy="241"/>
                <a:chOff x="4177" y="625"/>
                <a:chExt cx="89" cy="241"/>
              </a:xfrm>
            </p:grpSpPr>
            <p:sp>
              <p:nvSpPr>
                <p:cNvPr id="112716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177" y="625"/>
                  <a:ext cx="0" cy="24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17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266" y="625"/>
                  <a:ext cx="0" cy="241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2718" name="Object 7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781" y="1464"/>
              <a:ext cx="283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36" name="公式" r:id="rId11" imgW="177480" imgH="215640" progId="Equation.3">
                      <p:embed/>
                    </p:oleObj>
                  </mc:Choice>
                  <mc:Fallback>
                    <p:oleObj name="公式" r:id="rId11" imgW="177480" imgH="215640" progId="Equation.3">
                      <p:embed/>
                      <p:pic>
                        <p:nvPicPr>
                          <p:cNvPr id="112718" name="Object 78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1464"/>
                            <a:ext cx="283" cy="3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19" name="Oval 79"/>
              <p:cNvSpPr>
                <a:spLocks noChangeArrowheads="1"/>
              </p:cNvSpPr>
              <p:nvPr/>
            </p:nvSpPr>
            <p:spPr bwMode="auto">
              <a:xfrm>
                <a:off x="281" y="204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0" name="Oval 80"/>
              <p:cNvSpPr>
                <a:spLocks noChangeArrowheads="1"/>
              </p:cNvSpPr>
              <p:nvPr/>
            </p:nvSpPr>
            <p:spPr bwMode="auto">
              <a:xfrm>
                <a:off x="305" y="1197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1" name="Oval 81"/>
              <p:cNvSpPr>
                <a:spLocks noChangeArrowheads="1"/>
              </p:cNvSpPr>
              <p:nvPr/>
            </p:nvSpPr>
            <p:spPr bwMode="auto">
              <a:xfrm>
                <a:off x="1927" y="2056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2" name="Oval 82"/>
              <p:cNvSpPr>
                <a:spLocks noChangeArrowheads="1"/>
              </p:cNvSpPr>
              <p:nvPr/>
            </p:nvSpPr>
            <p:spPr bwMode="auto">
              <a:xfrm>
                <a:off x="1907" y="1186"/>
                <a:ext cx="47" cy="47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23" name="Text Box 83"/>
              <p:cNvSpPr txBox="1">
                <a:spLocks noChangeArrowheads="1"/>
              </p:cNvSpPr>
              <p:nvPr/>
            </p:nvSpPr>
            <p:spPr bwMode="auto">
              <a:xfrm>
                <a:off x="211" y="117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2724" name="Text Box 84"/>
              <p:cNvSpPr txBox="1">
                <a:spLocks noChangeArrowheads="1"/>
              </p:cNvSpPr>
              <p:nvPr/>
            </p:nvSpPr>
            <p:spPr bwMode="auto">
              <a:xfrm>
                <a:off x="226" y="17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12725" name="Text Box 85"/>
              <p:cNvSpPr txBox="1">
                <a:spLocks noChangeArrowheads="1"/>
              </p:cNvSpPr>
              <p:nvPr/>
            </p:nvSpPr>
            <p:spPr bwMode="auto">
              <a:xfrm>
                <a:off x="1818" y="117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2726" name="Text Box 86"/>
              <p:cNvSpPr txBox="1">
                <a:spLocks noChangeArrowheads="1"/>
              </p:cNvSpPr>
              <p:nvPr/>
            </p:nvSpPr>
            <p:spPr bwMode="auto">
              <a:xfrm>
                <a:off x="1833" y="17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12727" name="Line 87"/>
              <p:cNvSpPr>
                <a:spLocks noChangeShapeType="1"/>
              </p:cNvSpPr>
              <p:nvPr/>
            </p:nvSpPr>
            <p:spPr bwMode="auto">
              <a:xfrm>
                <a:off x="350" y="1131"/>
                <a:ext cx="36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728" name="Object 88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34" y="859"/>
              <a:ext cx="141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37" name="公式" r:id="rId13" imgW="101520" imgH="177480" progId="Equation.3">
                      <p:embed/>
                    </p:oleObj>
                  </mc:Choice>
                  <mc:Fallback>
                    <p:oleObj name="公式" r:id="rId13" imgW="101520" imgH="177480" progId="Equation.3">
                      <p:embed/>
                      <p:pic>
                        <p:nvPicPr>
                          <p:cNvPr id="112728" name="Object 88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" y="859"/>
                            <a:ext cx="141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29" name="Object 8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750" y="1253"/>
              <a:ext cx="284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38" name="Equation" r:id="rId15" imgW="203040" imgH="215640" progId="Equation.3">
                      <p:embed/>
                    </p:oleObj>
                  </mc:Choice>
                  <mc:Fallback>
                    <p:oleObj name="Equation" r:id="rId15" imgW="203040" imgH="215640" progId="Equation.3">
                      <p:embed/>
                      <p:pic>
                        <p:nvPicPr>
                          <p:cNvPr id="112729" name="Object 89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" y="1253"/>
                            <a:ext cx="284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730" name="Text Box 90"/>
              <p:cNvSpPr txBox="1">
                <a:spLocks noChangeArrowheads="1"/>
              </p:cNvSpPr>
              <p:nvPr/>
            </p:nvSpPr>
            <p:spPr bwMode="auto">
              <a:xfrm>
                <a:off x="530" y="129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+</a:t>
                </a:r>
              </a:p>
            </p:txBody>
          </p:sp>
          <p:sp>
            <p:nvSpPr>
              <p:cNvPr id="112731" name="Text Box 91"/>
              <p:cNvSpPr txBox="1">
                <a:spLocks noChangeArrowheads="1"/>
              </p:cNvSpPr>
              <p:nvPr/>
            </p:nvSpPr>
            <p:spPr bwMode="auto">
              <a:xfrm>
                <a:off x="993" y="117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112732" name="Line 92"/>
              <p:cNvSpPr>
                <a:spLocks noChangeShapeType="1"/>
              </p:cNvSpPr>
              <p:nvPr/>
            </p:nvSpPr>
            <p:spPr bwMode="auto">
              <a:xfrm flipV="1">
                <a:off x="1392" y="1217"/>
                <a:ext cx="0" cy="36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733" name="Oval 93"/>
            <p:cNvSpPr>
              <a:spLocks noChangeArrowheads="1"/>
            </p:cNvSpPr>
            <p:nvPr/>
          </p:nvSpPr>
          <p:spPr bwMode="auto">
            <a:xfrm flipV="1">
              <a:off x="1344" y="203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4" name="Oval 94"/>
            <p:cNvSpPr>
              <a:spLocks noChangeArrowheads="1"/>
            </p:cNvSpPr>
            <p:nvPr/>
          </p:nvSpPr>
          <p:spPr bwMode="auto">
            <a:xfrm flipV="1">
              <a:off x="1344" y="11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71" name="Group 131"/>
          <p:cNvGrpSpPr>
            <a:grpSpLocks/>
          </p:cNvGrpSpPr>
          <p:nvPr/>
        </p:nvGrpSpPr>
        <p:grpSpPr bwMode="auto">
          <a:xfrm>
            <a:off x="5530850" y="2760663"/>
            <a:ext cx="3384550" cy="3182937"/>
            <a:chOff x="3292" y="0"/>
            <a:chExt cx="2132" cy="2005"/>
          </a:xfrm>
        </p:grpSpPr>
        <p:grpSp>
          <p:nvGrpSpPr>
            <p:cNvPr id="112735" name="Group 95"/>
            <p:cNvGrpSpPr>
              <a:grpSpLocks/>
            </p:cNvGrpSpPr>
            <p:nvPr/>
          </p:nvGrpSpPr>
          <p:grpSpPr bwMode="auto">
            <a:xfrm>
              <a:off x="3341" y="0"/>
              <a:ext cx="2083" cy="1107"/>
              <a:chOff x="3341" y="384"/>
              <a:chExt cx="2083" cy="1107"/>
            </a:xfrm>
          </p:grpSpPr>
          <p:graphicFrame>
            <p:nvGraphicFramePr>
              <p:cNvPr id="112736" name="Object 96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341" y="384"/>
              <a:ext cx="352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439" name="公式" r:id="rId17" imgW="177480" imgH="215640" progId="Equation.3">
                      <p:embed/>
                    </p:oleObj>
                  </mc:Choice>
                  <mc:Fallback>
                    <p:oleObj name="公式" r:id="rId17" imgW="177480" imgH="215640" progId="Equation.3">
                      <p:embed/>
                      <p:pic>
                        <p:nvPicPr>
                          <p:cNvPr id="112736" name="Object 96">
                            <a:hlinkClick r:id="" action="ppaction://ole?verb=0"/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1" y="384"/>
                            <a:ext cx="352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2737" name="Group 97"/>
              <p:cNvGrpSpPr>
                <a:grpSpLocks/>
              </p:cNvGrpSpPr>
              <p:nvPr/>
            </p:nvGrpSpPr>
            <p:grpSpPr bwMode="auto">
              <a:xfrm>
                <a:off x="3389" y="631"/>
                <a:ext cx="2035" cy="860"/>
                <a:chOff x="2621" y="1584"/>
                <a:chExt cx="2035" cy="860"/>
              </a:xfrm>
            </p:grpSpPr>
            <p:sp>
              <p:nvSpPr>
                <p:cNvPr id="112738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2870" y="1584"/>
                  <a:ext cx="0" cy="58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39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360" y="1824"/>
                  <a:ext cx="0" cy="346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40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2880" y="182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41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44" y="2155"/>
                  <a:ext cx="190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b="1" i="1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T</a:t>
                  </a:r>
                  <a:endPara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742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2870" y="2158"/>
                  <a:ext cx="1700" cy="2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43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320" y="1824"/>
                  <a:ext cx="0" cy="346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44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3840" y="1824"/>
                  <a:ext cx="477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4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3840" y="1824"/>
                  <a:ext cx="0" cy="346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46" name="Rectangle 106"/>
                <p:cNvSpPr>
                  <a:spLocks noChangeArrowheads="1"/>
                </p:cNvSpPr>
                <p:nvPr/>
              </p:nvSpPr>
              <p:spPr bwMode="auto">
                <a:xfrm>
                  <a:off x="4433" y="2112"/>
                  <a:ext cx="223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8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t</a:t>
                  </a:r>
                  <a:endParaRPr lang="en-US" altLang="zh-CN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7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621" y="1689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rgbClr val="FF3300"/>
                      </a:solidFill>
                    </a:rPr>
                    <a:t>U</a:t>
                  </a:r>
                </a:p>
              </p:txBody>
            </p:sp>
            <p:sp>
              <p:nvSpPr>
                <p:cNvPr id="112748" name="Line 108"/>
                <p:cNvSpPr>
                  <a:spLocks noChangeShapeType="1"/>
                </p:cNvSpPr>
                <p:nvPr/>
              </p:nvSpPr>
              <p:spPr bwMode="auto">
                <a:xfrm>
                  <a:off x="2880" y="2256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49" name="Line 109"/>
                <p:cNvSpPr>
                  <a:spLocks noChangeShapeType="1"/>
                </p:cNvSpPr>
                <p:nvPr/>
              </p:nvSpPr>
              <p:spPr bwMode="auto">
                <a:xfrm>
                  <a:off x="2866" y="2153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50" name="Line 110"/>
                <p:cNvSpPr>
                  <a:spLocks noChangeShapeType="1"/>
                </p:cNvSpPr>
                <p:nvPr/>
              </p:nvSpPr>
              <p:spPr bwMode="auto">
                <a:xfrm>
                  <a:off x="3360" y="216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2751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656" y="1956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chemeClr val="tx2"/>
                      </a:solidFill>
                    </a:rPr>
                    <a:t>0</a:t>
                  </a:r>
                </a:p>
              </p:txBody>
            </p:sp>
            <p:sp>
              <p:nvSpPr>
                <p:cNvPr id="112752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62" y="1785"/>
                  <a:ext cx="26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/>
                    <a:t>t</a:t>
                  </a:r>
                  <a:r>
                    <a:rPr lang="en-US" altLang="zh-CN" sz="2800" b="1" baseline="-25000"/>
                    <a:t>p</a:t>
                  </a:r>
                </a:p>
              </p:txBody>
            </p:sp>
          </p:grpSp>
        </p:grpSp>
        <p:sp>
          <p:nvSpPr>
            <p:cNvPr id="112753" name="Line 113"/>
            <p:cNvSpPr>
              <a:spLocks noChangeShapeType="1"/>
            </p:cNvSpPr>
            <p:nvPr/>
          </p:nvSpPr>
          <p:spPr bwMode="auto">
            <a:xfrm flipV="1">
              <a:off x="4128" y="1392"/>
              <a:ext cx="0" cy="346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4" name="Line 114"/>
            <p:cNvSpPr>
              <a:spLocks noChangeShapeType="1"/>
            </p:cNvSpPr>
            <p:nvPr/>
          </p:nvSpPr>
          <p:spPr bwMode="auto">
            <a:xfrm flipH="1" flipV="1">
              <a:off x="3648" y="1392"/>
              <a:ext cx="480" cy="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5" name="Line 115"/>
            <p:cNvSpPr>
              <a:spLocks noChangeShapeType="1"/>
            </p:cNvSpPr>
            <p:nvPr/>
          </p:nvSpPr>
          <p:spPr bwMode="auto">
            <a:xfrm flipV="1">
              <a:off x="5088" y="1392"/>
              <a:ext cx="0" cy="346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6" name="Line 116"/>
            <p:cNvSpPr>
              <a:spLocks noChangeShapeType="1"/>
            </p:cNvSpPr>
            <p:nvPr/>
          </p:nvSpPr>
          <p:spPr bwMode="auto">
            <a:xfrm flipH="1">
              <a:off x="4608" y="1392"/>
              <a:ext cx="477" cy="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7" name="Line 117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346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8" name="Line 118"/>
            <p:cNvSpPr>
              <a:spLocks noChangeShapeType="1"/>
            </p:cNvSpPr>
            <p:nvPr/>
          </p:nvSpPr>
          <p:spPr bwMode="auto">
            <a:xfrm>
              <a:off x="3634" y="1721"/>
              <a:ext cx="0" cy="20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759" name="Group 119"/>
            <p:cNvGrpSpPr>
              <a:grpSpLocks/>
            </p:cNvGrpSpPr>
            <p:nvPr/>
          </p:nvGrpSpPr>
          <p:grpSpPr bwMode="auto">
            <a:xfrm>
              <a:off x="3292" y="1008"/>
              <a:ext cx="2132" cy="997"/>
              <a:chOff x="3292" y="1008"/>
              <a:chExt cx="2132" cy="997"/>
            </a:xfrm>
          </p:grpSpPr>
          <p:sp>
            <p:nvSpPr>
              <p:cNvPr id="112760" name="Line 120"/>
              <p:cNvSpPr>
                <a:spLocks noChangeShapeType="1"/>
              </p:cNvSpPr>
              <p:nvPr/>
            </p:nvSpPr>
            <p:spPr bwMode="auto">
              <a:xfrm flipV="1">
                <a:off x="3638" y="1152"/>
                <a:ext cx="0" cy="58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1" name="Line 121"/>
              <p:cNvSpPr>
                <a:spLocks noChangeShapeType="1"/>
              </p:cNvSpPr>
              <p:nvPr/>
            </p:nvSpPr>
            <p:spPr bwMode="auto">
              <a:xfrm flipV="1">
                <a:off x="3638" y="1726"/>
                <a:ext cx="1700" cy="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762" name="Rectangle 122"/>
              <p:cNvSpPr>
                <a:spLocks noChangeArrowheads="1"/>
              </p:cNvSpPr>
              <p:nvPr/>
            </p:nvSpPr>
            <p:spPr bwMode="auto">
              <a:xfrm>
                <a:off x="5201" y="1680"/>
                <a:ext cx="223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</a:t>
                </a:r>
                <a:endParaRPr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763" name="Text Box 123"/>
              <p:cNvSpPr txBox="1">
                <a:spLocks noChangeArrowheads="1"/>
              </p:cNvSpPr>
              <p:nvPr/>
            </p:nvSpPr>
            <p:spPr bwMode="auto">
              <a:xfrm>
                <a:off x="3292" y="10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rgbClr val="3333FF"/>
                    </a:solidFill>
                  </a:rPr>
                  <a:t>u</a:t>
                </a:r>
                <a:r>
                  <a:rPr lang="en-US" altLang="zh-CN" sz="2400" b="1" i="1" baseline="-25000">
                    <a:solidFill>
                      <a:srgbClr val="3333FF"/>
                    </a:solidFill>
                  </a:rPr>
                  <a:t>R</a:t>
                </a:r>
              </a:p>
            </p:txBody>
          </p:sp>
          <p:sp>
            <p:nvSpPr>
              <p:cNvPr id="112764" name="Text Box 124"/>
              <p:cNvSpPr txBox="1">
                <a:spLocks noChangeArrowheads="1"/>
              </p:cNvSpPr>
              <p:nvPr/>
            </p:nvSpPr>
            <p:spPr bwMode="auto">
              <a:xfrm>
                <a:off x="3424" y="152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</a:rPr>
                  <a:t>0</a:t>
                </a:r>
              </a:p>
            </p:txBody>
          </p:sp>
        </p:grpSp>
        <p:sp>
          <p:nvSpPr>
            <p:cNvPr id="112765" name="Line 125"/>
            <p:cNvSpPr>
              <a:spLocks noChangeShapeType="1"/>
            </p:cNvSpPr>
            <p:nvPr/>
          </p:nvSpPr>
          <p:spPr bwMode="auto">
            <a:xfrm flipV="1">
              <a:off x="3648" y="1392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6" name="Line 126"/>
            <p:cNvSpPr>
              <a:spLocks noChangeShapeType="1"/>
            </p:cNvSpPr>
            <p:nvPr/>
          </p:nvSpPr>
          <p:spPr bwMode="auto">
            <a:xfrm>
              <a:off x="3648" y="1392"/>
              <a:ext cx="48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7" name="Line 127"/>
            <p:cNvSpPr>
              <a:spLocks noChangeShapeType="1"/>
            </p:cNvSpPr>
            <p:nvPr/>
          </p:nvSpPr>
          <p:spPr bwMode="auto">
            <a:xfrm>
              <a:off x="4128" y="1440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8" name="Line 128"/>
            <p:cNvSpPr>
              <a:spLocks noChangeShapeType="1"/>
            </p:cNvSpPr>
            <p:nvPr/>
          </p:nvSpPr>
          <p:spPr bwMode="auto">
            <a:xfrm flipV="1">
              <a:off x="4128" y="1680"/>
              <a:ext cx="480" cy="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9" name="Line 129"/>
            <p:cNvSpPr>
              <a:spLocks noChangeShapeType="1"/>
            </p:cNvSpPr>
            <p:nvPr/>
          </p:nvSpPr>
          <p:spPr bwMode="auto">
            <a:xfrm flipV="1">
              <a:off x="4608" y="1392"/>
              <a:ext cx="0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0" name="Line 130"/>
            <p:cNvSpPr>
              <a:spLocks noChangeShapeType="1"/>
            </p:cNvSpPr>
            <p:nvPr/>
          </p:nvSpPr>
          <p:spPr bwMode="auto">
            <a:xfrm>
              <a:off x="4608" y="1392"/>
              <a:ext cx="480" cy="4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2772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95949"/>
              </p:ext>
            </p:extLst>
          </p:nvPr>
        </p:nvGraphicFramePr>
        <p:xfrm>
          <a:off x="1302077" y="728565"/>
          <a:ext cx="13890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0" name="Equation" r:id="rId19" imgW="469800" imgH="215640" progId="Equation.3">
                  <p:embed/>
                </p:oleObj>
              </mc:Choice>
              <mc:Fallback>
                <p:oleObj name="Equation" r:id="rId19" imgW="469800" imgH="215640" progId="Equation.3">
                  <p:embed/>
                  <p:pic>
                    <p:nvPicPr>
                      <p:cNvPr id="112772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077" y="728565"/>
                        <a:ext cx="13890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4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16785"/>
              </p:ext>
            </p:extLst>
          </p:nvPr>
        </p:nvGraphicFramePr>
        <p:xfrm>
          <a:off x="449364" y="2566484"/>
          <a:ext cx="2241776" cy="87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1" name="Equation" r:id="rId21" imgW="965160" imgH="406080" progId="Equation.3">
                  <p:embed/>
                </p:oleObj>
              </mc:Choice>
              <mc:Fallback>
                <p:oleObj name="Equation" r:id="rId21" imgW="965160" imgH="406080" progId="Equation.3">
                  <p:embed/>
                  <p:pic>
                    <p:nvPicPr>
                      <p:cNvPr id="112774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364" y="2566484"/>
                        <a:ext cx="2241776" cy="876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6" name="Text Box 136" descr="40%"/>
          <p:cNvSpPr txBox="1">
            <a:spLocks noChangeArrowheads="1"/>
          </p:cNvSpPr>
          <p:nvPr/>
        </p:nvSpPr>
        <p:spPr bwMode="auto">
          <a:xfrm>
            <a:off x="228600" y="5991225"/>
            <a:ext cx="7010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00FF00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4.  应用: </a:t>
            </a:r>
            <a:r>
              <a:rPr lang="zh-CN" altLang="en-US" sz="2800" b="1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用作示波器的扫描锯齿波电压</a:t>
            </a:r>
          </a:p>
        </p:txBody>
      </p:sp>
    </p:spTree>
    <p:extLst>
      <p:ext uri="{BB962C8B-B14F-4D97-AF65-F5344CB8AC3E}">
        <p14:creationId xmlns:p14="http://schemas.microsoft.com/office/powerpoint/2010/main" val="3723184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nimBg="1" autoUpdateAnimBg="0"/>
      <p:bldP spid="112647" grpId="0" autoUpdateAnimBg="0"/>
      <p:bldP spid="112652" grpId="0" animBg="1" autoUpdateAnimBg="0"/>
      <p:bldP spid="11277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859450" y="145101"/>
            <a:ext cx="5922475" cy="535531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91440" tIns="91440" rIns="91440" bIns="91440" numCol="1" spcCol="1270" rtlCol="0" anchor="ctr" anchorCtr="0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3.6 RL</a:t>
            </a:r>
            <a:r>
              <a:rPr lang="zh-CN" altLang="en-US" dirty="0"/>
              <a:t>电路的暂态分析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81000" y="1401763"/>
            <a:ext cx="579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一</a:t>
            </a:r>
            <a:r>
              <a:rPr kumimoji="1" lang="en-US" altLang="zh-CN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 </a:t>
            </a:r>
            <a:r>
              <a:rPr kumimoji="1" lang="en-US" altLang="zh-CN" sz="3200" b="1" i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RL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电路的零输入响应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62000" y="53340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研究 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endParaRPr kumimoji="1" lang="en-US" altLang="zh-CN" sz="2800" b="1" i="1" baseline="-25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17765" name="Group 5"/>
          <p:cNvGrpSpPr>
            <a:grpSpLocks/>
          </p:cNvGrpSpPr>
          <p:nvPr/>
        </p:nvGrpSpPr>
        <p:grpSpPr bwMode="auto">
          <a:xfrm>
            <a:off x="685800" y="1981200"/>
            <a:ext cx="3962400" cy="3084513"/>
            <a:chOff x="432" y="1008"/>
            <a:chExt cx="2496" cy="1943"/>
          </a:xfrm>
        </p:grpSpPr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432" y="1008"/>
              <a:ext cx="2496" cy="1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t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= 0</a:t>
              </a:r>
              <a:r>
                <a:rPr kumimoji="1"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时换路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换路前</a:t>
              </a:r>
              <a:r>
                <a:rPr kumimoji="1"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S 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合在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隶书" panose="02010509060101010101" pitchFamily="49" charset="-122"/>
                  <a:ea typeface="隶书" panose="02010509060101010101" pitchFamily="49" charset="-122"/>
                </a:rPr>
                <a:t>      </a:t>
              </a:r>
              <a:endParaRPr kumimoji="1" lang="zh-CN" altLang="en-US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换路后</a:t>
              </a:r>
              <a:r>
                <a:rPr kumimoji="1"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S 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合向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</a:t>
              </a:r>
            </a:p>
            <a:p>
              <a:pPr lvl="2">
                <a:spcBef>
                  <a:spcPct val="50000"/>
                </a:spcBef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(∞)= 0</a:t>
              </a:r>
              <a:endPara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7767" name="Object 7"/>
            <p:cNvGraphicFramePr>
              <a:graphicFrameLocks noChangeAspect="1"/>
            </p:cNvGraphicFramePr>
            <p:nvPr/>
          </p:nvGraphicFramePr>
          <p:xfrm>
            <a:off x="1104" y="1728"/>
            <a:ext cx="81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46" name="Equation" r:id="rId3" imgW="533169" imgH="393529" progId="Equation.3">
                    <p:embed/>
                  </p:oleObj>
                </mc:Choice>
                <mc:Fallback>
                  <p:oleObj name="Equation" r:id="rId3" imgW="533169" imgH="393529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728"/>
                          <a:ext cx="816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773" name="Group 13"/>
          <p:cNvGrpSpPr>
            <a:grpSpLocks/>
          </p:cNvGrpSpPr>
          <p:nvPr/>
        </p:nvGrpSpPr>
        <p:grpSpPr bwMode="auto">
          <a:xfrm>
            <a:off x="4800600" y="1828800"/>
            <a:ext cx="3886200" cy="1828800"/>
            <a:chOff x="3072" y="1152"/>
            <a:chExt cx="2448" cy="1152"/>
          </a:xfrm>
        </p:grpSpPr>
        <p:grpSp>
          <p:nvGrpSpPr>
            <p:cNvPr id="117774" name="Group 14"/>
            <p:cNvGrpSpPr>
              <a:grpSpLocks/>
            </p:cNvGrpSpPr>
            <p:nvPr/>
          </p:nvGrpSpPr>
          <p:grpSpPr bwMode="auto">
            <a:xfrm>
              <a:off x="3072" y="1152"/>
              <a:ext cx="2408" cy="1152"/>
              <a:chOff x="3072" y="1152"/>
              <a:chExt cx="2408" cy="1152"/>
            </a:xfrm>
          </p:grpSpPr>
          <p:graphicFrame>
            <p:nvGraphicFramePr>
              <p:cNvPr id="117775" name="Object 15"/>
              <p:cNvGraphicFramePr>
                <a:graphicFrameLocks noChangeAspect="1"/>
              </p:cNvGraphicFramePr>
              <p:nvPr/>
            </p:nvGraphicFramePr>
            <p:xfrm>
              <a:off x="3072" y="1584"/>
              <a:ext cx="213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547" name="Equation" r:id="rId5" imgW="215806" imgH="571252" progId="Equation.3">
                      <p:embed/>
                    </p:oleObj>
                  </mc:Choice>
                  <mc:Fallback>
                    <p:oleObj name="Equation" r:id="rId5" imgW="215806" imgH="571252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584"/>
                            <a:ext cx="213" cy="5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7776" name="Group 16"/>
              <p:cNvGrpSpPr>
                <a:grpSpLocks/>
              </p:cNvGrpSpPr>
              <p:nvPr/>
            </p:nvGrpSpPr>
            <p:grpSpPr bwMode="auto">
              <a:xfrm>
                <a:off x="3264" y="1152"/>
                <a:ext cx="2216" cy="1152"/>
                <a:chOff x="3264" y="1152"/>
                <a:chExt cx="2216" cy="1152"/>
              </a:xfrm>
            </p:grpSpPr>
            <p:sp>
              <p:nvSpPr>
                <p:cNvPr id="117777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1680"/>
                  <a:ext cx="288" cy="28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78" name="Line 18"/>
                <p:cNvSpPr>
                  <a:spLocks noChangeShapeType="1"/>
                </p:cNvSpPr>
                <p:nvPr/>
              </p:nvSpPr>
              <p:spPr bwMode="auto">
                <a:xfrm>
                  <a:off x="3408" y="1392"/>
                  <a:ext cx="4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7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128" y="1392"/>
                  <a:ext cx="43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0" name="Rectangle 20"/>
                <p:cNvSpPr>
                  <a:spLocks noChangeArrowheads="1"/>
                </p:cNvSpPr>
                <p:nvPr/>
              </p:nvSpPr>
              <p:spPr bwMode="auto">
                <a:xfrm>
                  <a:off x="4560" y="1344"/>
                  <a:ext cx="288" cy="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1" name="Line 21"/>
                <p:cNvSpPr>
                  <a:spLocks noChangeShapeType="1"/>
                </p:cNvSpPr>
                <p:nvPr/>
              </p:nvSpPr>
              <p:spPr bwMode="auto">
                <a:xfrm>
                  <a:off x="4848" y="1392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2" name="Line 22"/>
                <p:cNvSpPr>
                  <a:spLocks noChangeShapeType="1"/>
                </p:cNvSpPr>
                <p:nvPr/>
              </p:nvSpPr>
              <p:spPr bwMode="auto">
                <a:xfrm>
                  <a:off x="5232" y="1392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3" name="Line 23"/>
                <p:cNvSpPr>
                  <a:spLocks noChangeShapeType="1"/>
                </p:cNvSpPr>
                <p:nvPr/>
              </p:nvSpPr>
              <p:spPr bwMode="auto">
                <a:xfrm>
                  <a:off x="5232" y="201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4" name="Line 24"/>
                <p:cNvSpPr>
                  <a:spLocks noChangeShapeType="1"/>
                </p:cNvSpPr>
                <p:nvPr/>
              </p:nvSpPr>
              <p:spPr bwMode="auto">
                <a:xfrm>
                  <a:off x="3408" y="2304"/>
                  <a:ext cx="18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5" name="Line 25"/>
                <p:cNvSpPr>
                  <a:spLocks noChangeShapeType="1"/>
                </p:cNvSpPr>
                <p:nvPr/>
              </p:nvSpPr>
              <p:spPr bwMode="auto">
                <a:xfrm>
                  <a:off x="3408" y="1392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6" name="Line 26"/>
                <p:cNvSpPr>
                  <a:spLocks noChangeShapeType="1"/>
                </p:cNvSpPr>
                <p:nvPr/>
              </p:nvSpPr>
              <p:spPr bwMode="auto">
                <a:xfrm>
                  <a:off x="4128" y="1632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7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936" y="1392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8" name="Line 28"/>
                <p:cNvSpPr>
                  <a:spLocks noChangeShapeType="1"/>
                </p:cNvSpPr>
                <p:nvPr/>
              </p:nvSpPr>
              <p:spPr bwMode="auto">
                <a:xfrm>
                  <a:off x="5232" y="144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89" name="Freeform 29"/>
                <p:cNvSpPr>
                  <a:spLocks/>
                </p:cNvSpPr>
                <p:nvPr/>
              </p:nvSpPr>
              <p:spPr bwMode="auto">
                <a:xfrm>
                  <a:off x="3954" y="1386"/>
                  <a:ext cx="174" cy="210"/>
                </a:xfrm>
                <a:custGeom>
                  <a:avLst/>
                  <a:gdLst>
                    <a:gd name="T0" fmla="*/ 0 w 174"/>
                    <a:gd name="T1" fmla="*/ 0 h 210"/>
                    <a:gd name="T2" fmla="*/ 66 w 174"/>
                    <a:gd name="T3" fmla="*/ 150 h 210"/>
                    <a:gd name="T4" fmla="*/ 174 w 174"/>
                    <a:gd name="T5" fmla="*/ 210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4" h="210">
                      <a:moveTo>
                        <a:pt x="0" y="0"/>
                      </a:moveTo>
                      <a:cubicBezTo>
                        <a:pt x="12" y="25"/>
                        <a:pt x="37" y="115"/>
                        <a:pt x="66" y="150"/>
                      </a:cubicBezTo>
                      <a:cubicBezTo>
                        <a:pt x="95" y="185"/>
                        <a:pt x="152" y="198"/>
                        <a:pt x="174" y="21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7790" name="Object 30"/>
                <p:cNvGraphicFramePr>
                  <a:graphicFrameLocks noChangeAspect="1"/>
                </p:cNvGraphicFramePr>
                <p:nvPr/>
              </p:nvGraphicFramePr>
              <p:xfrm>
                <a:off x="4608" y="1152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548" name="Equation" r:id="rId7" imgW="164885" imgH="164885" progId="Equation.3">
                        <p:embed/>
                      </p:oleObj>
                    </mc:Choice>
                    <mc:Fallback>
                      <p:oleObj name="Equation" r:id="rId7" imgW="164885" imgH="164885" progId="Equation.3">
                        <p:embed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08" y="1152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791" name="Object 31"/>
                <p:cNvGraphicFramePr>
                  <a:graphicFrameLocks noChangeAspect="1"/>
                </p:cNvGraphicFramePr>
                <p:nvPr/>
              </p:nvGraphicFramePr>
              <p:xfrm>
                <a:off x="4001" y="1152"/>
                <a:ext cx="171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549" name="Equation" r:id="rId9" imgW="126725" imgH="177415" progId="Equation.3">
                        <p:embed/>
                      </p:oleObj>
                    </mc:Choice>
                    <mc:Fallback>
                      <p:oleObj name="Equation" r:id="rId9" imgW="126725" imgH="177415" progId="Equation.3">
                        <p:embed/>
                        <p:pic>
                          <p:nvPicPr>
                            <p:cNvPr id="0" name="Picture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1" y="1152"/>
                              <a:ext cx="171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792" name="Object 32"/>
                <p:cNvGraphicFramePr>
                  <a:graphicFrameLocks noChangeAspect="1"/>
                </p:cNvGraphicFramePr>
                <p:nvPr/>
              </p:nvGraphicFramePr>
              <p:xfrm>
                <a:off x="5288" y="1352"/>
                <a:ext cx="192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550" name="Equation" r:id="rId11" imgW="152268" imgH="215713" progId="Equation.3">
                        <p:embed/>
                      </p:oleObj>
                    </mc:Choice>
                    <mc:Fallback>
                      <p:oleObj name="Equation" r:id="rId11" imgW="152268" imgH="215713" progId="Equation.3">
                        <p:embed/>
                        <p:pic>
                          <p:nvPicPr>
                            <p:cNvPr id="0" name="Picture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8" y="1352"/>
                              <a:ext cx="192" cy="2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793" name="Object 33"/>
                <p:cNvGraphicFramePr>
                  <a:graphicFrameLocks noChangeAspect="1"/>
                </p:cNvGraphicFramePr>
                <p:nvPr/>
              </p:nvGraphicFramePr>
              <p:xfrm>
                <a:off x="3696" y="1248"/>
                <a:ext cx="127" cy="1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551" name="Equation" r:id="rId13" imgW="126835" imgH="139518" progId="Equation.3">
                        <p:embed/>
                      </p:oleObj>
                    </mc:Choice>
                    <mc:Fallback>
                      <p:oleObj name="Equation" r:id="rId13" imgW="126835" imgH="139518" progId="Equation.3">
                        <p:embed/>
                        <p:pic>
                          <p:nvPicPr>
                            <p:cNvPr id="0" name="Picture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1248"/>
                              <a:ext cx="127" cy="1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794" name="Object 34"/>
                <p:cNvGraphicFramePr>
                  <a:graphicFrameLocks noChangeAspect="1"/>
                </p:cNvGraphicFramePr>
                <p:nvPr/>
              </p:nvGraphicFramePr>
              <p:xfrm>
                <a:off x="4176" y="1536"/>
                <a:ext cx="127" cy="1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552" name="Equation" r:id="rId15" imgW="126725" imgH="177415" progId="Equation.3">
                        <p:embed/>
                      </p:oleObj>
                    </mc:Choice>
                    <mc:Fallback>
                      <p:oleObj name="Equation" r:id="rId15" imgW="126725" imgH="177415" progId="Equation.3">
                        <p:embed/>
                        <p:pic>
                          <p:nvPicPr>
                            <p:cNvPr id="0" name="Picture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1536"/>
                              <a:ext cx="127" cy="17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795" name="Object 35"/>
                <p:cNvGraphicFramePr>
                  <a:graphicFrameLocks noChangeAspect="1"/>
                </p:cNvGraphicFramePr>
                <p:nvPr/>
              </p:nvGraphicFramePr>
              <p:xfrm>
                <a:off x="4950" y="1536"/>
                <a:ext cx="201" cy="5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4553" name="Equation" r:id="rId17" imgW="203112" imgH="571252" progId="Equation.3">
                        <p:embed/>
                      </p:oleObj>
                    </mc:Choice>
                    <mc:Fallback>
                      <p:oleObj name="Equation" r:id="rId17" imgW="203112" imgH="571252" progId="Equation.3">
                        <p:embed/>
                        <p:pic>
                          <p:nvPicPr>
                            <p:cNvPr id="0" name="Picture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50" y="1536"/>
                              <a:ext cx="201" cy="56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17796" name="Group 36"/>
                <p:cNvGrpSpPr>
                  <a:grpSpLocks/>
                </p:cNvGrpSpPr>
                <p:nvPr/>
              </p:nvGrpSpPr>
              <p:grpSpPr bwMode="auto">
                <a:xfrm>
                  <a:off x="5232" y="1632"/>
                  <a:ext cx="52" cy="396"/>
                  <a:chOff x="5228" y="1584"/>
                  <a:chExt cx="52" cy="396"/>
                </a:xfrm>
              </p:grpSpPr>
              <p:sp>
                <p:nvSpPr>
                  <p:cNvPr id="117797" name="Freeform 37"/>
                  <p:cNvSpPr>
                    <a:spLocks/>
                  </p:cNvSpPr>
                  <p:nvPr/>
                </p:nvSpPr>
                <p:spPr bwMode="auto">
                  <a:xfrm>
                    <a:off x="5228" y="1584"/>
                    <a:ext cx="45" cy="108"/>
                  </a:xfrm>
                  <a:custGeom>
                    <a:avLst/>
                    <a:gdLst>
                      <a:gd name="T0" fmla="*/ 4 w 45"/>
                      <a:gd name="T1" fmla="*/ 0 h 108"/>
                      <a:gd name="T2" fmla="*/ 44 w 45"/>
                      <a:gd name="T3" fmla="*/ 52 h 108"/>
                      <a:gd name="T4" fmla="*/ 0 w 45"/>
                      <a:gd name="T5" fmla="*/ 10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" h="108">
                        <a:moveTo>
                          <a:pt x="4" y="0"/>
                        </a:moveTo>
                        <a:cubicBezTo>
                          <a:pt x="11" y="9"/>
                          <a:pt x="45" y="34"/>
                          <a:pt x="44" y="52"/>
                        </a:cubicBezTo>
                        <a:cubicBezTo>
                          <a:pt x="43" y="70"/>
                          <a:pt x="9" y="96"/>
                          <a:pt x="0" y="108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98" name="Freeform 38"/>
                  <p:cNvSpPr>
                    <a:spLocks/>
                  </p:cNvSpPr>
                  <p:nvPr/>
                </p:nvSpPr>
                <p:spPr bwMode="auto">
                  <a:xfrm>
                    <a:off x="5232" y="1680"/>
                    <a:ext cx="45" cy="108"/>
                  </a:xfrm>
                  <a:custGeom>
                    <a:avLst/>
                    <a:gdLst>
                      <a:gd name="T0" fmla="*/ 4 w 45"/>
                      <a:gd name="T1" fmla="*/ 0 h 108"/>
                      <a:gd name="T2" fmla="*/ 44 w 45"/>
                      <a:gd name="T3" fmla="*/ 52 h 108"/>
                      <a:gd name="T4" fmla="*/ 0 w 45"/>
                      <a:gd name="T5" fmla="*/ 10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" h="108">
                        <a:moveTo>
                          <a:pt x="4" y="0"/>
                        </a:moveTo>
                        <a:cubicBezTo>
                          <a:pt x="11" y="9"/>
                          <a:pt x="45" y="34"/>
                          <a:pt x="44" y="52"/>
                        </a:cubicBezTo>
                        <a:cubicBezTo>
                          <a:pt x="43" y="70"/>
                          <a:pt x="9" y="96"/>
                          <a:pt x="0" y="108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99" name="Freeform 39"/>
                  <p:cNvSpPr>
                    <a:spLocks/>
                  </p:cNvSpPr>
                  <p:nvPr/>
                </p:nvSpPr>
                <p:spPr bwMode="auto">
                  <a:xfrm>
                    <a:off x="5232" y="1776"/>
                    <a:ext cx="45" cy="108"/>
                  </a:xfrm>
                  <a:custGeom>
                    <a:avLst/>
                    <a:gdLst>
                      <a:gd name="T0" fmla="*/ 4 w 45"/>
                      <a:gd name="T1" fmla="*/ 0 h 108"/>
                      <a:gd name="T2" fmla="*/ 44 w 45"/>
                      <a:gd name="T3" fmla="*/ 52 h 108"/>
                      <a:gd name="T4" fmla="*/ 0 w 45"/>
                      <a:gd name="T5" fmla="*/ 10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" h="108">
                        <a:moveTo>
                          <a:pt x="4" y="0"/>
                        </a:moveTo>
                        <a:cubicBezTo>
                          <a:pt x="11" y="9"/>
                          <a:pt x="45" y="34"/>
                          <a:pt x="44" y="52"/>
                        </a:cubicBezTo>
                        <a:cubicBezTo>
                          <a:pt x="43" y="70"/>
                          <a:pt x="9" y="96"/>
                          <a:pt x="0" y="108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00" name="Freeform 40"/>
                  <p:cNvSpPr>
                    <a:spLocks/>
                  </p:cNvSpPr>
                  <p:nvPr/>
                </p:nvSpPr>
                <p:spPr bwMode="auto">
                  <a:xfrm>
                    <a:off x="5232" y="1872"/>
                    <a:ext cx="48" cy="108"/>
                  </a:xfrm>
                  <a:custGeom>
                    <a:avLst/>
                    <a:gdLst>
                      <a:gd name="T0" fmla="*/ 4 w 45"/>
                      <a:gd name="T1" fmla="*/ 0 h 108"/>
                      <a:gd name="T2" fmla="*/ 44 w 45"/>
                      <a:gd name="T3" fmla="*/ 52 h 108"/>
                      <a:gd name="T4" fmla="*/ 0 w 45"/>
                      <a:gd name="T5" fmla="*/ 10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5" h="108">
                        <a:moveTo>
                          <a:pt x="4" y="0"/>
                        </a:moveTo>
                        <a:cubicBezTo>
                          <a:pt x="11" y="9"/>
                          <a:pt x="45" y="34"/>
                          <a:pt x="44" y="52"/>
                        </a:cubicBezTo>
                        <a:cubicBezTo>
                          <a:pt x="43" y="70"/>
                          <a:pt x="9" y="96"/>
                          <a:pt x="0" y="108"/>
                        </a:cubicBez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17801" name="Text Box 41"/>
            <p:cNvSpPr txBox="1">
              <a:spLocks noChangeArrowheads="1"/>
            </p:cNvSpPr>
            <p:nvPr/>
          </p:nvSpPr>
          <p:spPr bwMode="auto">
            <a:xfrm>
              <a:off x="5328" y="17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</a:p>
          </p:txBody>
        </p:sp>
      </p:grp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4765675" y="3863975"/>
            <a:ext cx="402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3.4.1 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RL </a:t>
            </a:r>
            <a:r>
              <a:rPr lang="zh-CN" altLang="en-US" sz="2000" b="1" dirty="0">
                <a:latin typeface="Times New Roman" panose="02020603050405020304" pitchFamily="18" charset="0"/>
              </a:rPr>
              <a:t>电路的零输入响应</a:t>
            </a:r>
          </a:p>
        </p:txBody>
      </p:sp>
    </p:spTree>
    <p:extLst>
      <p:ext uri="{BB962C8B-B14F-4D97-AF65-F5344CB8AC3E}">
        <p14:creationId xmlns:p14="http://schemas.microsoft.com/office/powerpoint/2010/main" val="11162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84188" y="846138"/>
            <a:ext cx="239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回路方程式：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484188" y="1593850"/>
            <a:ext cx="248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微分方程式：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2617788" y="846138"/>
          <a:ext cx="2400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0" name="Equation" r:id="rId3" imgW="799753" imgH="215806" progId="Equation.3">
                  <p:embed/>
                </p:oleObj>
              </mc:Choice>
              <mc:Fallback>
                <p:oleObj name="Equation" r:id="rId3" imgW="799753" imgH="21580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846138"/>
                        <a:ext cx="24003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84188" y="2203450"/>
            <a:ext cx="223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最后求得：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1096963" y="2584450"/>
          <a:ext cx="35750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1" name="Equation" r:id="rId5" imgW="1244060" imgH="355446" progId="Equation.3">
                  <p:embed/>
                </p:oleObj>
              </mc:Choice>
              <mc:Fallback>
                <p:oleObj name="Equation" r:id="rId5" imgW="1244060" imgH="35544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584450"/>
                        <a:ext cx="35750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E7310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1077913" y="3651250"/>
          <a:ext cx="43497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2" name="Equation" r:id="rId7" imgW="2082800" imgH="431800" progId="Equation.3">
                  <p:embed/>
                </p:oleObj>
              </mc:Choice>
              <mc:Fallback>
                <p:oleObj name="Equation" r:id="rId7" imgW="20828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651250"/>
                        <a:ext cx="43497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E7310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2617788" y="4718050"/>
          <a:ext cx="135413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3" name="Equation" r:id="rId9" imgW="418918" imgH="393529" progId="Equation.3">
                  <p:embed/>
                </p:oleObj>
              </mc:Choice>
              <mc:Fallback>
                <p:oleObj name="Equation" r:id="rId9" imgW="418918" imgH="39352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718050"/>
                        <a:ext cx="1354137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636588" y="4884738"/>
            <a:ext cx="2273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时间常数：</a:t>
            </a:r>
          </a:p>
        </p:txBody>
      </p:sp>
      <p:grpSp>
        <p:nvGrpSpPr>
          <p:cNvPr id="118794" name="Group 10"/>
          <p:cNvGrpSpPr>
            <a:grpSpLocks/>
          </p:cNvGrpSpPr>
          <p:nvPr/>
        </p:nvGrpSpPr>
        <p:grpSpPr bwMode="auto">
          <a:xfrm>
            <a:off x="4935538" y="1533525"/>
            <a:ext cx="3822700" cy="1828800"/>
            <a:chOff x="3264" y="528"/>
            <a:chExt cx="2408" cy="1152"/>
          </a:xfrm>
        </p:grpSpPr>
        <p:sp>
          <p:nvSpPr>
            <p:cNvPr id="118795" name="Oval 11"/>
            <p:cNvSpPr>
              <a:spLocks noChangeArrowheads="1"/>
            </p:cNvSpPr>
            <p:nvPr/>
          </p:nvSpPr>
          <p:spPr bwMode="auto">
            <a:xfrm>
              <a:off x="3456" y="105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3600" y="7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Line 13"/>
            <p:cNvSpPr>
              <a:spLocks noChangeShapeType="1"/>
            </p:cNvSpPr>
            <p:nvPr/>
          </p:nvSpPr>
          <p:spPr bwMode="auto">
            <a:xfrm flipV="1">
              <a:off x="4320" y="7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8" name="Rectangle 14"/>
            <p:cNvSpPr>
              <a:spLocks noChangeArrowheads="1"/>
            </p:cNvSpPr>
            <p:nvPr/>
          </p:nvSpPr>
          <p:spPr bwMode="auto">
            <a:xfrm>
              <a:off x="4752" y="720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5040" y="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>
              <a:off x="5424" y="7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>
              <a:off x="5424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>
              <a:off x="3600" y="168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3" name="Line 19"/>
            <p:cNvSpPr>
              <a:spLocks noChangeShapeType="1"/>
            </p:cNvSpPr>
            <p:nvPr/>
          </p:nvSpPr>
          <p:spPr bwMode="auto">
            <a:xfrm>
              <a:off x="3600" y="76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4" name="Line 20"/>
            <p:cNvSpPr>
              <a:spLocks noChangeShapeType="1"/>
            </p:cNvSpPr>
            <p:nvPr/>
          </p:nvSpPr>
          <p:spPr bwMode="auto">
            <a:xfrm>
              <a:off x="4320" y="10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5" name="Line 21"/>
            <p:cNvSpPr>
              <a:spLocks noChangeShapeType="1"/>
            </p:cNvSpPr>
            <p:nvPr/>
          </p:nvSpPr>
          <p:spPr bwMode="auto">
            <a:xfrm flipH="1">
              <a:off x="4128" y="76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6" name="Line 22"/>
            <p:cNvSpPr>
              <a:spLocks noChangeShapeType="1"/>
            </p:cNvSpPr>
            <p:nvPr/>
          </p:nvSpPr>
          <p:spPr bwMode="auto">
            <a:xfrm>
              <a:off x="5424" y="8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7" name="Freeform 23"/>
            <p:cNvSpPr>
              <a:spLocks/>
            </p:cNvSpPr>
            <p:nvPr/>
          </p:nvSpPr>
          <p:spPr bwMode="auto">
            <a:xfrm>
              <a:off x="4146" y="762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8808" name="Object 24"/>
            <p:cNvGraphicFramePr>
              <a:graphicFrameLocks noChangeAspect="1"/>
            </p:cNvGraphicFramePr>
            <p:nvPr/>
          </p:nvGraphicFramePr>
          <p:xfrm>
            <a:off x="4800" y="52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4" name="Equation" r:id="rId11" imgW="164885" imgH="164885" progId="Equation.3">
                    <p:embed/>
                  </p:oleObj>
                </mc:Choice>
                <mc:Fallback>
                  <p:oleObj name="Equation" r:id="rId11" imgW="164885" imgH="164885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52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9" name="Object 25"/>
            <p:cNvGraphicFramePr>
              <a:graphicFrameLocks noChangeAspect="1"/>
            </p:cNvGraphicFramePr>
            <p:nvPr/>
          </p:nvGraphicFramePr>
          <p:xfrm>
            <a:off x="4193" y="52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5" name="Equation" r:id="rId13" imgW="126725" imgH="177415" progId="Equation.3">
                    <p:embed/>
                  </p:oleObj>
                </mc:Choice>
                <mc:Fallback>
                  <p:oleObj name="Equation" r:id="rId13" imgW="126725" imgH="177415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52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0" name="Object 26"/>
            <p:cNvGraphicFramePr>
              <a:graphicFrameLocks noChangeAspect="1"/>
            </p:cNvGraphicFramePr>
            <p:nvPr/>
          </p:nvGraphicFramePr>
          <p:xfrm>
            <a:off x="5480" y="728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6" name="Equation" r:id="rId15" imgW="152268" imgH="215713" progId="Equation.3">
                    <p:embed/>
                  </p:oleObj>
                </mc:Choice>
                <mc:Fallback>
                  <p:oleObj name="Equation" r:id="rId15" imgW="152268" imgH="215713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0" y="728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1" name="Object 27"/>
            <p:cNvGraphicFramePr>
              <a:graphicFrameLocks noChangeAspect="1"/>
            </p:cNvGraphicFramePr>
            <p:nvPr/>
          </p:nvGraphicFramePr>
          <p:xfrm>
            <a:off x="3888" y="624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7" name="Equation" r:id="rId17" imgW="126835" imgH="139518" progId="Equation.3">
                    <p:embed/>
                  </p:oleObj>
                </mc:Choice>
                <mc:Fallback>
                  <p:oleObj name="Equation" r:id="rId17" imgW="126835" imgH="139518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624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2" name="Object 28"/>
            <p:cNvGraphicFramePr>
              <a:graphicFrameLocks noChangeAspect="1"/>
            </p:cNvGraphicFramePr>
            <p:nvPr/>
          </p:nvGraphicFramePr>
          <p:xfrm>
            <a:off x="4368" y="912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8" name="Equation" r:id="rId19" imgW="126725" imgH="177415" progId="Equation.3">
                    <p:embed/>
                  </p:oleObj>
                </mc:Choice>
                <mc:Fallback>
                  <p:oleObj name="Equation" r:id="rId19" imgW="126725" imgH="177415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12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3" name="Object 29"/>
            <p:cNvGraphicFramePr>
              <a:graphicFrameLocks noChangeAspect="1"/>
            </p:cNvGraphicFramePr>
            <p:nvPr/>
          </p:nvGraphicFramePr>
          <p:xfrm>
            <a:off x="3264" y="960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89" name="Equation" r:id="rId21" imgW="215806" imgH="571252" progId="Equation.3">
                    <p:embed/>
                  </p:oleObj>
                </mc:Choice>
                <mc:Fallback>
                  <p:oleObj name="Equation" r:id="rId21" imgW="215806" imgH="571252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4" name="Object 30"/>
            <p:cNvGraphicFramePr>
              <a:graphicFrameLocks noChangeAspect="1"/>
            </p:cNvGraphicFramePr>
            <p:nvPr/>
          </p:nvGraphicFramePr>
          <p:xfrm>
            <a:off x="5142" y="912"/>
            <a:ext cx="201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90" name="Equation" r:id="rId23" imgW="203112" imgH="571252" progId="Equation.3">
                    <p:embed/>
                  </p:oleObj>
                </mc:Choice>
                <mc:Fallback>
                  <p:oleObj name="Equation" r:id="rId23" imgW="203112" imgH="571252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912"/>
                          <a:ext cx="201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8815" name="Group 31"/>
            <p:cNvGrpSpPr>
              <a:grpSpLocks/>
            </p:cNvGrpSpPr>
            <p:nvPr/>
          </p:nvGrpSpPr>
          <p:grpSpPr bwMode="auto">
            <a:xfrm>
              <a:off x="5424" y="1008"/>
              <a:ext cx="52" cy="396"/>
              <a:chOff x="5228" y="1584"/>
              <a:chExt cx="52" cy="396"/>
            </a:xfrm>
          </p:grpSpPr>
          <p:sp>
            <p:nvSpPr>
              <p:cNvPr id="118816" name="Freeform 32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7" name="Freeform 33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8" name="Freeform 34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9" name="Freeform 35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8825" name="Group 41"/>
          <p:cNvGrpSpPr>
            <a:grpSpLocks noChangeAspect="1"/>
          </p:cNvGrpSpPr>
          <p:nvPr/>
        </p:nvGrpSpPr>
        <p:grpSpPr bwMode="auto">
          <a:xfrm>
            <a:off x="2725738" y="1492250"/>
            <a:ext cx="2074862" cy="828675"/>
            <a:chOff x="1717" y="940"/>
            <a:chExt cx="1307" cy="522"/>
          </a:xfrm>
        </p:grpSpPr>
        <p:sp>
          <p:nvSpPr>
            <p:cNvPr id="118826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717" y="940"/>
              <a:ext cx="1307" cy="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7" name="Line 43"/>
            <p:cNvSpPr>
              <a:spLocks noChangeShapeType="1"/>
            </p:cNvSpPr>
            <p:nvPr/>
          </p:nvSpPr>
          <p:spPr bwMode="auto">
            <a:xfrm>
              <a:off x="1752" y="1203"/>
              <a:ext cx="17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8" name="Line 44"/>
            <p:cNvSpPr>
              <a:spLocks noChangeShapeType="1"/>
            </p:cNvSpPr>
            <p:nvPr/>
          </p:nvSpPr>
          <p:spPr bwMode="auto">
            <a:xfrm>
              <a:off x="1966" y="1203"/>
              <a:ext cx="33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29" name="Rectangle 45"/>
            <p:cNvSpPr>
              <a:spLocks noChangeArrowheads="1"/>
            </p:cNvSpPr>
            <p:nvPr/>
          </p:nvSpPr>
          <p:spPr bwMode="auto">
            <a:xfrm>
              <a:off x="2878" y="1086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0" name="Rectangle 46"/>
            <p:cNvSpPr>
              <a:spLocks noChangeArrowheads="1"/>
            </p:cNvSpPr>
            <p:nvPr/>
          </p:nvSpPr>
          <p:spPr bwMode="auto">
            <a:xfrm>
              <a:off x="2020" y="1229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1" name="Rectangle 47"/>
            <p:cNvSpPr>
              <a:spLocks noChangeArrowheads="1"/>
            </p:cNvSpPr>
            <p:nvPr/>
          </p:nvSpPr>
          <p:spPr bwMode="auto">
            <a:xfrm>
              <a:off x="1974" y="964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d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2" name="Rectangle 48"/>
            <p:cNvSpPr>
              <a:spLocks noChangeArrowheads="1"/>
            </p:cNvSpPr>
            <p:nvPr/>
          </p:nvSpPr>
          <p:spPr bwMode="auto">
            <a:xfrm>
              <a:off x="2711" y="1065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微软雅黑" panose="020B0503020204020204" pitchFamily="34" charset="-122"/>
                </a:rPr>
                <a:t>=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3" name="Rectangle 49"/>
            <p:cNvSpPr>
              <a:spLocks noChangeArrowheads="1"/>
            </p:cNvSpPr>
            <p:nvPr/>
          </p:nvSpPr>
          <p:spPr bwMode="auto">
            <a:xfrm>
              <a:off x="2338" y="1065"/>
              <a:ext cx="1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000000"/>
                  </a:solidFill>
                  <a:latin typeface="Symbol" panose="05050102010706020507" pitchFamily="18" charset="2"/>
                  <a:ea typeface="微软雅黑" panose="020B0503020204020204" pitchFamily="34" charset="-122"/>
                </a:rPr>
                <a:t>+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4" name="Rectangle 50"/>
            <p:cNvSpPr>
              <a:spLocks noChangeArrowheads="1"/>
            </p:cNvSpPr>
            <p:nvPr/>
          </p:nvSpPr>
          <p:spPr bwMode="auto">
            <a:xfrm>
              <a:off x="2568" y="1201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5" name="Rectangle 51"/>
            <p:cNvSpPr>
              <a:spLocks noChangeArrowheads="1"/>
            </p:cNvSpPr>
            <p:nvPr/>
          </p:nvSpPr>
          <p:spPr bwMode="auto">
            <a:xfrm>
              <a:off x="2190" y="1080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6" name="Rectangle 52"/>
            <p:cNvSpPr>
              <a:spLocks noChangeArrowheads="1"/>
            </p:cNvSpPr>
            <p:nvPr/>
          </p:nvSpPr>
          <p:spPr bwMode="auto">
            <a:xfrm>
              <a:off x="2498" y="1086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7" name="Rectangle 53"/>
            <p:cNvSpPr>
              <a:spLocks noChangeArrowheads="1"/>
            </p:cNvSpPr>
            <p:nvPr/>
          </p:nvSpPr>
          <p:spPr bwMode="auto">
            <a:xfrm>
              <a:off x="2167" y="1229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8" name="Rectangle 54"/>
            <p:cNvSpPr>
              <a:spLocks noChangeArrowheads="1"/>
            </p:cNvSpPr>
            <p:nvPr/>
          </p:nvSpPr>
          <p:spPr bwMode="auto">
            <a:xfrm>
              <a:off x="2121" y="964"/>
              <a:ext cx="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39" name="Rectangle 55"/>
            <p:cNvSpPr>
              <a:spLocks noChangeArrowheads="1"/>
            </p:cNvSpPr>
            <p:nvPr/>
          </p:nvSpPr>
          <p:spPr bwMode="auto">
            <a:xfrm>
              <a:off x="1776" y="1229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840" name="Rectangle 56"/>
            <p:cNvSpPr>
              <a:spLocks noChangeArrowheads="1"/>
            </p:cNvSpPr>
            <p:nvPr/>
          </p:nvSpPr>
          <p:spPr bwMode="auto">
            <a:xfrm>
              <a:off x="1784" y="964"/>
              <a:ext cx="1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endParaRPr kumimoji="1"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3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787" grpId="0" autoUpdateAnimBg="0"/>
      <p:bldP spid="118789" grpId="0" autoUpdateAnimBg="0"/>
      <p:bldP spid="11879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0" name="Group 2"/>
          <p:cNvGrpSpPr>
            <a:grpSpLocks/>
          </p:cNvGrpSpPr>
          <p:nvPr/>
        </p:nvGrpSpPr>
        <p:grpSpPr bwMode="auto">
          <a:xfrm>
            <a:off x="457200" y="609600"/>
            <a:ext cx="8550275" cy="2055813"/>
            <a:chOff x="374" y="336"/>
            <a:chExt cx="5386" cy="1295"/>
          </a:xfrm>
        </p:grpSpPr>
        <p:grpSp>
          <p:nvGrpSpPr>
            <p:cNvPr id="119811" name="Group 3"/>
            <p:cNvGrpSpPr>
              <a:grpSpLocks/>
            </p:cNvGrpSpPr>
            <p:nvPr/>
          </p:nvGrpSpPr>
          <p:grpSpPr bwMode="auto">
            <a:xfrm>
              <a:off x="3352" y="384"/>
              <a:ext cx="2408" cy="1152"/>
              <a:chOff x="3352" y="384"/>
              <a:chExt cx="2408" cy="1152"/>
            </a:xfrm>
          </p:grpSpPr>
          <p:sp>
            <p:nvSpPr>
              <p:cNvPr id="119812" name="Oval 4"/>
              <p:cNvSpPr>
                <a:spLocks noChangeArrowheads="1"/>
              </p:cNvSpPr>
              <p:nvPr/>
            </p:nvSpPr>
            <p:spPr bwMode="auto">
              <a:xfrm>
                <a:off x="3544" y="912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13" name="Line 5"/>
              <p:cNvSpPr>
                <a:spLocks noChangeShapeType="1"/>
              </p:cNvSpPr>
              <p:nvPr/>
            </p:nvSpPr>
            <p:spPr bwMode="auto">
              <a:xfrm>
                <a:off x="3688" y="624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14" name="Line 6"/>
              <p:cNvSpPr>
                <a:spLocks noChangeShapeType="1"/>
              </p:cNvSpPr>
              <p:nvPr/>
            </p:nvSpPr>
            <p:spPr bwMode="auto">
              <a:xfrm flipV="1">
                <a:off x="4408" y="62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15" name="Rectangle 7"/>
              <p:cNvSpPr>
                <a:spLocks noChangeArrowheads="1"/>
              </p:cNvSpPr>
              <p:nvPr/>
            </p:nvSpPr>
            <p:spPr bwMode="auto">
              <a:xfrm>
                <a:off x="4840" y="576"/>
                <a:ext cx="288" cy="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16" name="Line 8"/>
              <p:cNvSpPr>
                <a:spLocks noChangeShapeType="1"/>
              </p:cNvSpPr>
              <p:nvPr/>
            </p:nvSpPr>
            <p:spPr bwMode="auto">
              <a:xfrm>
                <a:off x="5128" y="62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17" name="Line 9"/>
              <p:cNvSpPr>
                <a:spLocks noChangeShapeType="1"/>
              </p:cNvSpPr>
              <p:nvPr/>
            </p:nvSpPr>
            <p:spPr bwMode="auto">
              <a:xfrm>
                <a:off x="5512" y="624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18" name="Line 10"/>
              <p:cNvSpPr>
                <a:spLocks noChangeShapeType="1"/>
              </p:cNvSpPr>
              <p:nvPr/>
            </p:nvSpPr>
            <p:spPr bwMode="auto">
              <a:xfrm>
                <a:off x="5512" y="124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19" name="Line 11"/>
              <p:cNvSpPr>
                <a:spLocks noChangeShapeType="1"/>
              </p:cNvSpPr>
              <p:nvPr/>
            </p:nvSpPr>
            <p:spPr bwMode="auto">
              <a:xfrm>
                <a:off x="3688" y="1536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0" name="Line 12"/>
              <p:cNvSpPr>
                <a:spLocks noChangeShapeType="1"/>
              </p:cNvSpPr>
              <p:nvPr/>
            </p:nvSpPr>
            <p:spPr bwMode="auto">
              <a:xfrm>
                <a:off x="3688" y="624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1" name="Line 13"/>
              <p:cNvSpPr>
                <a:spLocks noChangeShapeType="1"/>
              </p:cNvSpPr>
              <p:nvPr/>
            </p:nvSpPr>
            <p:spPr bwMode="auto">
              <a:xfrm>
                <a:off x="4408" y="864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2" name="Line 14"/>
              <p:cNvSpPr>
                <a:spLocks noChangeShapeType="1"/>
              </p:cNvSpPr>
              <p:nvPr/>
            </p:nvSpPr>
            <p:spPr bwMode="auto">
              <a:xfrm flipH="1">
                <a:off x="4216" y="624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3" name="Line 15"/>
              <p:cNvSpPr>
                <a:spLocks noChangeShapeType="1"/>
              </p:cNvSpPr>
              <p:nvPr/>
            </p:nvSpPr>
            <p:spPr bwMode="auto">
              <a:xfrm>
                <a:off x="5512" y="672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4" name="Freeform 16"/>
              <p:cNvSpPr>
                <a:spLocks/>
              </p:cNvSpPr>
              <p:nvPr/>
            </p:nvSpPr>
            <p:spPr bwMode="auto">
              <a:xfrm>
                <a:off x="4234" y="618"/>
                <a:ext cx="174" cy="210"/>
              </a:xfrm>
              <a:custGeom>
                <a:avLst/>
                <a:gdLst>
                  <a:gd name="T0" fmla="*/ 0 w 174"/>
                  <a:gd name="T1" fmla="*/ 0 h 210"/>
                  <a:gd name="T2" fmla="*/ 66 w 174"/>
                  <a:gd name="T3" fmla="*/ 150 h 210"/>
                  <a:gd name="T4" fmla="*/ 174 w 174"/>
                  <a:gd name="T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4" h="210">
                    <a:moveTo>
                      <a:pt x="0" y="0"/>
                    </a:moveTo>
                    <a:cubicBezTo>
                      <a:pt x="12" y="25"/>
                      <a:pt x="37" y="115"/>
                      <a:pt x="66" y="150"/>
                    </a:cubicBezTo>
                    <a:cubicBezTo>
                      <a:pt x="95" y="185"/>
                      <a:pt x="152" y="198"/>
                      <a:pt x="174" y="21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9825" name="Object 17"/>
              <p:cNvGraphicFramePr>
                <a:graphicFrameLocks noChangeAspect="1"/>
              </p:cNvGraphicFramePr>
              <p:nvPr/>
            </p:nvGraphicFramePr>
            <p:xfrm>
              <a:off x="4888" y="384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08" name="Equation" r:id="rId3" imgW="164885" imgH="164885" progId="Equation.3">
                      <p:embed/>
                    </p:oleObj>
                  </mc:Choice>
                  <mc:Fallback>
                    <p:oleObj name="Equation" r:id="rId3" imgW="164885" imgH="164885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8" y="384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6" name="Object 18"/>
              <p:cNvGraphicFramePr>
                <a:graphicFrameLocks noChangeAspect="1"/>
              </p:cNvGraphicFramePr>
              <p:nvPr/>
            </p:nvGraphicFramePr>
            <p:xfrm>
              <a:off x="4281" y="384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09" name="Equation" r:id="rId5" imgW="126725" imgH="177415" progId="Equation.3">
                      <p:embed/>
                    </p:oleObj>
                  </mc:Choice>
                  <mc:Fallback>
                    <p:oleObj name="Equation" r:id="rId5" imgW="126725" imgH="177415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1" y="384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7" name="Object 19"/>
              <p:cNvGraphicFramePr>
                <a:graphicFrameLocks noChangeAspect="1"/>
              </p:cNvGraphicFramePr>
              <p:nvPr/>
            </p:nvGraphicFramePr>
            <p:xfrm>
              <a:off x="5568" y="584"/>
              <a:ext cx="19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10" name="Equation" r:id="rId7" imgW="152268" imgH="215713" progId="Equation.3">
                      <p:embed/>
                    </p:oleObj>
                  </mc:Choice>
                  <mc:Fallback>
                    <p:oleObj name="Equation" r:id="rId7" imgW="152268" imgH="215713" progId="Equation.3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68" y="584"/>
                            <a:ext cx="192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8" name="Object 20"/>
              <p:cNvGraphicFramePr>
                <a:graphicFrameLocks noChangeAspect="1"/>
              </p:cNvGraphicFramePr>
              <p:nvPr/>
            </p:nvGraphicFramePr>
            <p:xfrm>
              <a:off x="3976" y="480"/>
              <a:ext cx="127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11" name="Equation" r:id="rId9" imgW="126835" imgH="139518" progId="Equation.3">
                      <p:embed/>
                    </p:oleObj>
                  </mc:Choice>
                  <mc:Fallback>
                    <p:oleObj name="Equation" r:id="rId9" imgW="126835" imgH="139518" progId="Equation.3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6" y="480"/>
                            <a:ext cx="127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9" name="Object 21"/>
              <p:cNvGraphicFramePr>
                <a:graphicFrameLocks noChangeAspect="1"/>
              </p:cNvGraphicFramePr>
              <p:nvPr/>
            </p:nvGraphicFramePr>
            <p:xfrm>
              <a:off x="4456" y="768"/>
              <a:ext cx="127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12" name="Equation" r:id="rId11" imgW="126725" imgH="177415" progId="Equation.3">
                      <p:embed/>
                    </p:oleObj>
                  </mc:Choice>
                  <mc:Fallback>
                    <p:oleObj name="Equation" r:id="rId11" imgW="126725" imgH="177415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768"/>
                            <a:ext cx="127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30" name="Object 22"/>
              <p:cNvGraphicFramePr>
                <a:graphicFrameLocks noChangeAspect="1"/>
              </p:cNvGraphicFramePr>
              <p:nvPr/>
            </p:nvGraphicFramePr>
            <p:xfrm>
              <a:off x="3352" y="816"/>
              <a:ext cx="213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13" name="Equation" r:id="rId13" imgW="215806" imgH="571252" progId="Equation.3">
                      <p:embed/>
                    </p:oleObj>
                  </mc:Choice>
                  <mc:Fallback>
                    <p:oleObj name="Equation" r:id="rId13" imgW="215806" imgH="571252" progId="Equation.3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2" y="816"/>
                            <a:ext cx="213" cy="5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31" name="Object 23"/>
              <p:cNvGraphicFramePr>
                <a:graphicFrameLocks noChangeAspect="1"/>
              </p:cNvGraphicFramePr>
              <p:nvPr/>
            </p:nvGraphicFramePr>
            <p:xfrm>
              <a:off x="5230" y="768"/>
              <a:ext cx="201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614" name="Equation" r:id="rId15" imgW="203112" imgH="571252" progId="Equation.3">
                      <p:embed/>
                    </p:oleObj>
                  </mc:Choice>
                  <mc:Fallback>
                    <p:oleObj name="Equation" r:id="rId15" imgW="203112" imgH="571252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0" y="768"/>
                            <a:ext cx="201" cy="5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9832" name="Group 24"/>
              <p:cNvGrpSpPr>
                <a:grpSpLocks/>
              </p:cNvGrpSpPr>
              <p:nvPr/>
            </p:nvGrpSpPr>
            <p:grpSpPr bwMode="auto">
              <a:xfrm>
                <a:off x="5512" y="864"/>
                <a:ext cx="52" cy="396"/>
                <a:chOff x="5228" y="1584"/>
                <a:chExt cx="52" cy="396"/>
              </a:xfrm>
            </p:grpSpPr>
            <p:sp>
              <p:nvSpPr>
                <p:cNvPr id="119833" name="Freeform 25"/>
                <p:cNvSpPr>
                  <a:spLocks/>
                </p:cNvSpPr>
                <p:nvPr/>
              </p:nvSpPr>
              <p:spPr bwMode="auto">
                <a:xfrm>
                  <a:off x="5228" y="1584"/>
                  <a:ext cx="45" cy="108"/>
                </a:xfrm>
                <a:custGeom>
                  <a:avLst/>
                  <a:gdLst>
                    <a:gd name="T0" fmla="*/ 4 w 45"/>
                    <a:gd name="T1" fmla="*/ 0 h 108"/>
                    <a:gd name="T2" fmla="*/ 44 w 45"/>
                    <a:gd name="T3" fmla="*/ 52 h 108"/>
                    <a:gd name="T4" fmla="*/ 0 w 45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108">
                      <a:moveTo>
                        <a:pt x="4" y="0"/>
                      </a:moveTo>
                      <a:cubicBezTo>
                        <a:pt x="11" y="9"/>
                        <a:pt x="45" y="34"/>
                        <a:pt x="44" y="52"/>
                      </a:cubicBezTo>
                      <a:cubicBezTo>
                        <a:pt x="43" y="70"/>
                        <a:pt x="9" y="96"/>
                        <a:pt x="0" y="10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34" name="Freeform 26"/>
                <p:cNvSpPr>
                  <a:spLocks/>
                </p:cNvSpPr>
                <p:nvPr/>
              </p:nvSpPr>
              <p:spPr bwMode="auto">
                <a:xfrm>
                  <a:off x="5232" y="1680"/>
                  <a:ext cx="45" cy="108"/>
                </a:xfrm>
                <a:custGeom>
                  <a:avLst/>
                  <a:gdLst>
                    <a:gd name="T0" fmla="*/ 4 w 45"/>
                    <a:gd name="T1" fmla="*/ 0 h 108"/>
                    <a:gd name="T2" fmla="*/ 44 w 45"/>
                    <a:gd name="T3" fmla="*/ 52 h 108"/>
                    <a:gd name="T4" fmla="*/ 0 w 45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108">
                      <a:moveTo>
                        <a:pt x="4" y="0"/>
                      </a:moveTo>
                      <a:cubicBezTo>
                        <a:pt x="11" y="9"/>
                        <a:pt x="45" y="34"/>
                        <a:pt x="44" y="52"/>
                      </a:cubicBezTo>
                      <a:cubicBezTo>
                        <a:pt x="43" y="70"/>
                        <a:pt x="9" y="96"/>
                        <a:pt x="0" y="10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35" name="Freeform 27"/>
                <p:cNvSpPr>
                  <a:spLocks/>
                </p:cNvSpPr>
                <p:nvPr/>
              </p:nvSpPr>
              <p:spPr bwMode="auto">
                <a:xfrm>
                  <a:off x="5232" y="1776"/>
                  <a:ext cx="45" cy="108"/>
                </a:xfrm>
                <a:custGeom>
                  <a:avLst/>
                  <a:gdLst>
                    <a:gd name="T0" fmla="*/ 4 w 45"/>
                    <a:gd name="T1" fmla="*/ 0 h 108"/>
                    <a:gd name="T2" fmla="*/ 44 w 45"/>
                    <a:gd name="T3" fmla="*/ 52 h 108"/>
                    <a:gd name="T4" fmla="*/ 0 w 45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108">
                      <a:moveTo>
                        <a:pt x="4" y="0"/>
                      </a:moveTo>
                      <a:cubicBezTo>
                        <a:pt x="11" y="9"/>
                        <a:pt x="45" y="34"/>
                        <a:pt x="44" y="52"/>
                      </a:cubicBezTo>
                      <a:cubicBezTo>
                        <a:pt x="43" y="70"/>
                        <a:pt x="9" y="96"/>
                        <a:pt x="0" y="10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836" name="Freeform 28"/>
                <p:cNvSpPr>
                  <a:spLocks/>
                </p:cNvSpPr>
                <p:nvPr/>
              </p:nvSpPr>
              <p:spPr bwMode="auto">
                <a:xfrm>
                  <a:off x="5232" y="1872"/>
                  <a:ext cx="48" cy="108"/>
                </a:xfrm>
                <a:custGeom>
                  <a:avLst/>
                  <a:gdLst>
                    <a:gd name="T0" fmla="*/ 4 w 45"/>
                    <a:gd name="T1" fmla="*/ 0 h 108"/>
                    <a:gd name="T2" fmla="*/ 44 w 45"/>
                    <a:gd name="T3" fmla="*/ 52 h 108"/>
                    <a:gd name="T4" fmla="*/ 0 w 45"/>
                    <a:gd name="T5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108">
                      <a:moveTo>
                        <a:pt x="4" y="0"/>
                      </a:moveTo>
                      <a:cubicBezTo>
                        <a:pt x="11" y="9"/>
                        <a:pt x="45" y="34"/>
                        <a:pt x="44" y="52"/>
                      </a:cubicBezTo>
                      <a:cubicBezTo>
                        <a:pt x="43" y="70"/>
                        <a:pt x="9" y="96"/>
                        <a:pt x="0" y="108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9837" name="Object 29"/>
            <p:cNvGraphicFramePr>
              <a:graphicFrameLocks noChangeAspect="1"/>
            </p:cNvGraphicFramePr>
            <p:nvPr/>
          </p:nvGraphicFramePr>
          <p:xfrm>
            <a:off x="387" y="336"/>
            <a:ext cx="2198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15" name="Equation" r:id="rId17" imgW="1244060" imgH="355446" progId="Equation.3">
                    <p:embed/>
                  </p:oleObj>
                </mc:Choice>
                <mc:Fallback>
                  <p:oleObj name="Equation" r:id="rId17" imgW="1244060" imgH="355446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336"/>
                          <a:ext cx="2198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E7310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8" name="Object 30"/>
            <p:cNvGraphicFramePr>
              <a:graphicFrameLocks noChangeAspect="1"/>
            </p:cNvGraphicFramePr>
            <p:nvPr/>
          </p:nvGraphicFramePr>
          <p:xfrm>
            <a:off x="374" y="987"/>
            <a:ext cx="2740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16" name="Equation" r:id="rId19" imgW="2082800" imgH="431800" progId="Equation.3">
                    <p:embed/>
                  </p:oleObj>
                </mc:Choice>
                <mc:Fallback>
                  <p:oleObj name="Equation" r:id="rId19" imgW="2082800" imgH="4318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987"/>
                          <a:ext cx="2740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E7310D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639763" y="3149600"/>
            <a:ext cx="198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变化曲线：</a:t>
            </a:r>
          </a:p>
        </p:txBody>
      </p:sp>
      <p:pic>
        <p:nvPicPr>
          <p:cNvPr id="119845" name="Picture 37"/>
          <p:cNvPicPr>
            <a:picLocks noChangeAspect="1" noChangeArrowheads="1"/>
          </p:cNvPicPr>
          <p:nvPr/>
        </p:nvPicPr>
        <p:blipFill>
          <a:blip r:embed="rId21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3038475"/>
            <a:ext cx="35718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8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066800" y="1090165"/>
            <a:ext cx="0" cy="5322891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124200" y="1090165"/>
            <a:ext cx="0" cy="5322891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953000" y="1090165"/>
            <a:ext cx="0" cy="5322891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7162800" y="1090165"/>
            <a:ext cx="0" cy="5322891"/>
          </a:xfrm>
          <a:prstGeom prst="line">
            <a:avLst/>
          </a:prstGeom>
          <a:noFill/>
          <a:ln w="38100">
            <a:solidFill>
              <a:schemeClr val="bg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26551" y="3912121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28600" y="3365054"/>
            <a:ext cx="861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6551" y="5346255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28600" y="4889055"/>
            <a:ext cx="868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26551" y="2477987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11664" y="1331465"/>
            <a:ext cx="141577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时域关系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00400" y="2523678"/>
            <a:ext cx="1666875" cy="3581403"/>
            <a:chOff x="3200400" y="2523678"/>
            <a:chExt cx="1666875" cy="3581403"/>
          </a:xfrm>
        </p:grpSpPr>
        <p:graphicFrame>
          <p:nvGraphicFramePr>
            <p:cNvPr id="5" name="Object 6" descr="大棋盘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824308"/>
                </p:ext>
              </p:extLst>
            </p:nvPr>
          </p:nvGraphicFramePr>
          <p:xfrm>
            <a:off x="3200400" y="3517454"/>
            <a:ext cx="1666875" cy="1087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47" name="Equation" r:id="rId3" imgW="571252" imgH="393529" progId="Equation.3">
                    <p:embed/>
                  </p:oleObj>
                </mc:Choice>
                <mc:Fallback>
                  <p:oleObj name="Equation" r:id="rId3" imgW="571252" imgH="393529" progId="Equation.3">
                    <p:embed/>
                    <p:pic>
                      <p:nvPicPr>
                        <p:cNvPr id="0" name="Picture 115" descr="大棋盘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3517454"/>
                          <a:ext cx="1666875" cy="1087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0" descr="大棋盘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621341"/>
                </p:ext>
              </p:extLst>
            </p:nvPr>
          </p:nvGraphicFramePr>
          <p:xfrm>
            <a:off x="3276600" y="5041455"/>
            <a:ext cx="1524000" cy="1063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48" name="Equation" r:id="rId5" imgW="571252" imgH="393529" progId="Equation.3">
                    <p:embed/>
                  </p:oleObj>
                </mc:Choice>
                <mc:Fallback>
                  <p:oleObj name="Equation" r:id="rId5" imgW="571252" imgH="393529" progId="Equation.3">
                    <p:embed/>
                    <p:pic>
                      <p:nvPicPr>
                        <p:cNvPr id="0" name="Picture 116" descr="大棋盘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5041455"/>
                          <a:ext cx="1524000" cy="1063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5" descr="大棋盘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4592612"/>
                </p:ext>
              </p:extLst>
            </p:nvPr>
          </p:nvGraphicFramePr>
          <p:xfrm>
            <a:off x="3294063" y="2523678"/>
            <a:ext cx="15240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49" name="公式" r:id="rId7" imgW="431425" imgH="177646" progId="Equation.3">
                    <p:embed/>
                  </p:oleObj>
                </mc:Choice>
                <mc:Fallback>
                  <p:oleObj name="公式" r:id="rId7" imgW="431425" imgH="177646" progId="Equation.3">
                    <p:embed/>
                    <p:pic>
                      <p:nvPicPr>
                        <p:cNvPr id="0" name="Picture 117" descr="大棋盘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063" y="2523678"/>
                          <a:ext cx="15240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1414463" y="133146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电路图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304800" y="1090165"/>
            <a:ext cx="853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353189" y="1331465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瞬时功率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28600" y="2153791"/>
            <a:ext cx="861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731125" y="1331465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储能</a:t>
            </a:r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>
            <a:off x="228600" y="6413056"/>
            <a:ext cx="8610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-88900" y="286816"/>
            <a:ext cx="678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（二）电阻元件、电感元件、电容元件</a:t>
            </a:r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>
            <a:off x="1608625" y="235575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>
            <a:off x="2062650" y="2965350"/>
            <a:ext cx="3175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30"/>
          <p:cNvSpPr>
            <a:spLocks noChangeShapeType="1"/>
          </p:cNvSpPr>
          <p:nvPr/>
        </p:nvSpPr>
        <p:spPr bwMode="auto">
          <a:xfrm>
            <a:off x="1608625" y="3270150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31"/>
          <p:cNvSpPr>
            <a:spLocks noChangeArrowheads="1"/>
          </p:cNvSpPr>
          <p:nvPr/>
        </p:nvSpPr>
        <p:spPr bwMode="auto">
          <a:xfrm>
            <a:off x="1989625" y="2584350"/>
            <a:ext cx="152400" cy="381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32"/>
          <p:cNvSpPr>
            <a:spLocks noChangeShapeType="1"/>
          </p:cNvSpPr>
          <p:nvPr/>
        </p:nvSpPr>
        <p:spPr bwMode="auto">
          <a:xfrm>
            <a:off x="1684825" y="2279550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33"/>
          <p:cNvSpPr txBox="1">
            <a:spLocks noChangeArrowheads="1"/>
          </p:cNvSpPr>
          <p:nvPr/>
        </p:nvSpPr>
        <p:spPr bwMode="auto">
          <a:xfrm>
            <a:off x="2098481" y="2192462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 err="1">
                <a:latin typeface="Times New Roman" panose="02020603050405020304" pitchFamily="18" charset="0"/>
              </a:rPr>
              <a:t>i</a:t>
            </a:r>
            <a:endParaRPr kumimoji="1"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1453050" y="258435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1630850" y="3767125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1630850" y="4681525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1707050" y="369092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2088050" y="3767125"/>
            <a:ext cx="104775" cy="914400"/>
            <a:chOff x="1536" y="2448"/>
            <a:chExt cx="144" cy="1344"/>
          </a:xfrm>
        </p:grpSpPr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1536" y="2832"/>
              <a:ext cx="144" cy="192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cubicBezTo>
                    <a:pt x="72" y="32"/>
                    <a:pt x="144" y="64"/>
                    <a:pt x="144" y="96"/>
                  </a:cubicBezTo>
                  <a:cubicBezTo>
                    <a:pt x="144" y="128"/>
                    <a:pt x="24" y="176"/>
                    <a:pt x="0" y="19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1536" y="3024"/>
              <a:ext cx="144" cy="192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cubicBezTo>
                    <a:pt x="72" y="32"/>
                    <a:pt x="144" y="64"/>
                    <a:pt x="144" y="96"/>
                  </a:cubicBezTo>
                  <a:cubicBezTo>
                    <a:pt x="144" y="128"/>
                    <a:pt x="24" y="176"/>
                    <a:pt x="0" y="19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536" y="3216"/>
              <a:ext cx="144" cy="192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cubicBezTo>
                    <a:pt x="72" y="32"/>
                    <a:pt x="144" y="64"/>
                    <a:pt x="144" y="96"/>
                  </a:cubicBezTo>
                  <a:cubicBezTo>
                    <a:pt x="144" y="128"/>
                    <a:pt x="24" y="176"/>
                    <a:pt x="0" y="19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 flipV="1">
              <a:off x="1536" y="340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1608625" y="5299475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1608625" y="6213875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1684825" y="5223275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2065825" y="5299475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>
            <a:off x="1989625" y="5680475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>
            <a:off x="1989625" y="5756675"/>
            <a:ext cx="15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 flipV="1">
            <a:off x="2065825" y="5756675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94"/>
          <p:cNvSpPr>
            <a:spLocks noChangeShapeType="1"/>
          </p:cNvSpPr>
          <p:nvPr/>
        </p:nvSpPr>
        <p:spPr bwMode="auto">
          <a:xfrm flipV="1">
            <a:off x="2062650" y="235575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Text Box 95"/>
          <p:cNvSpPr txBox="1">
            <a:spLocks noChangeArrowheads="1"/>
          </p:cNvSpPr>
          <p:nvPr/>
        </p:nvSpPr>
        <p:spPr bwMode="auto">
          <a:xfrm>
            <a:off x="1453050" y="22795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3" name="Text Box 96"/>
          <p:cNvSpPr txBox="1">
            <a:spLocks noChangeArrowheads="1"/>
          </p:cNvSpPr>
          <p:nvPr/>
        </p:nvSpPr>
        <p:spPr bwMode="auto">
          <a:xfrm>
            <a:off x="1529250" y="29653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4" name="Text Box 97"/>
          <p:cNvSpPr txBox="1">
            <a:spLocks noChangeArrowheads="1"/>
          </p:cNvSpPr>
          <p:nvPr/>
        </p:nvSpPr>
        <p:spPr bwMode="auto">
          <a:xfrm>
            <a:off x="2077550" y="3544906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 dirty="0" err="1">
                <a:latin typeface="Times New Roman" panose="02020603050405020304" pitchFamily="18" charset="0"/>
              </a:rPr>
              <a:t>i</a:t>
            </a:r>
            <a:endParaRPr kumimoji="1"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75" name="Text Box 98"/>
          <p:cNvSpPr txBox="1">
            <a:spLocks noChangeArrowheads="1"/>
          </p:cNvSpPr>
          <p:nvPr/>
        </p:nvSpPr>
        <p:spPr bwMode="auto">
          <a:xfrm>
            <a:off x="1475275" y="399572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6" name="Text Box 99"/>
          <p:cNvSpPr txBox="1">
            <a:spLocks noChangeArrowheads="1"/>
          </p:cNvSpPr>
          <p:nvPr/>
        </p:nvSpPr>
        <p:spPr bwMode="auto">
          <a:xfrm>
            <a:off x="1475275" y="3690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7" name="Text Box 100"/>
          <p:cNvSpPr txBox="1">
            <a:spLocks noChangeArrowheads="1"/>
          </p:cNvSpPr>
          <p:nvPr/>
        </p:nvSpPr>
        <p:spPr bwMode="auto">
          <a:xfrm>
            <a:off x="1551475" y="4376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8" name="Text Box 101"/>
          <p:cNvSpPr txBox="1">
            <a:spLocks noChangeArrowheads="1"/>
          </p:cNvSpPr>
          <p:nvPr/>
        </p:nvSpPr>
        <p:spPr bwMode="auto">
          <a:xfrm>
            <a:off x="2081213" y="5104213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9" name="Text Box 102"/>
          <p:cNvSpPr txBox="1">
            <a:spLocks noChangeArrowheads="1"/>
          </p:cNvSpPr>
          <p:nvPr/>
        </p:nvSpPr>
        <p:spPr bwMode="auto">
          <a:xfrm>
            <a:off x="1453050" y="55280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80" name="Text Box 103"/>
          <p:cNvSpPr txBox="1">
            <a:spLocks noChangeArrowheads="1"/>
          </p:cNvSpPr>
          <p:nvPr/>
        </p:nvSpPr>
        <p:spPr bwMode="auto">
          <a:xfrm>
            <a:off x="1453050" y="52232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81" name="Text Box 104"/>
          <p:cNvSpPr txBox="1">
            <a:spLocks noChangeArrowheads="1"/>
          </p:cNvSpPr>
          <p:nvPr/>
        </p:nvSpPr>
        <p:spPr bwMode="auto">
          <a:xfrm>
            <a:off x="1529250" y="59090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-</a:t>
            </a:r>
          </a:p>
        </p:txBody>
      </p:sp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79764"/>
              </p:ext>
            </p:extLst>
          </p:nvPr>
        </p:nvGraphicFramePr>
        <p:xfrm>
          <a:off x="5656122" y="1707123"/>
          <a:ext cx="9001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50" name="Equation" r:id="rId9" imgW="431640" imgH="203040" progId="Equation.DSMT4">
                  <p:embed/>
                </p:oleObj>
              </mc:Choice>
              <mc:Fallback>
                <p:oleObj name="Equation" r:id="rId9" imgW="431640" imgH="203040" progId="Equation.DSMT4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122" y="1707123"/>
                        <a:ext cx="9001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16"/>
          <p:cNvSpPr txBox="1">
            <a:spLocks noChangeArrowheads="1"/>
          </p:cNvSpPr>
          <p:nvPr/>
        </p:nvSpPr>
        <p:spPr bwMode="auto">
          <a:xfrm>
            <a:off x="223181" y="133146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76875" y="2544775"/>
            <a:ext cx="1810846" cy="3686875"/>
            <a:chOff x="5176875" y="2544775"/>
            <a:chExt cx="1810846" cy="3686875"/>
          </a:xfrm>
        </p:grpSpPr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664053"/>
                </p:ext>
              </p:extLst>
            </p:nvPr>
          </p:nvGraphicFramePr>
          <p:xfrm>
            <a:off x="5334000" y="2544775"/>
            <a:ext cx="1454150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51" name="Equation" r:id="rId11" imgW="698400" imgH="215640" progId="">
                    <p:embed/>
                  </p:oleObj>
                </mc:Choice>
                <mc:Fallback>
                  <p:oleObj name="Equation" r:id="rId11" imgW="698400" imgH="215640" progId="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2544775"/>
                          <a:ext cx="1454150" cy="450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745237"/>
                </p:ext>
              </p:extLst>
            </p:nvPr>
          </p:nvGraphicFramePr>
          <p:xfrm>
            <a:off x="5178565" y="3544906"/>
            <a:ext cx="766762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52" name="Equation" r:id="rId13" imgW="368280" imgH="431640" progId="">
                    <p:embed/>
                  </p:oleObj>
                </mc:Choice>
                <mc:Fallback>
                  <p:oleObj name="Equation" r:id="rId13" imgW="368280" imgH="431640" progId="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8565" y="3544906"/>
                          <a:ext cx="766762" cy="900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5923487" y="3449100"/>
              <a:ext cx="1042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电能转化为磁能</a:t>
              </a: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5945327" y="4013650"/>
              <a:ext cx="1042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磁能转化为电能</a:t>
              </a:r>
            </a:p>
          </p:txBody>
        </p:sp>
        <p:graphicFrame>
          <p:nvGraphicFramePr>
            <p:cNvPr id="87" name="对象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3849127"/>
                </p:ext>
              </p:extLst>
            </p:nvPr>
          </p:nvGraphicFramePr>
          <p:xfrm>
            <a:off x="5176875" y="5178131"/>
            <a:ext cx="766762" cy="900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53" name="Equation" r:id="rId15" imgW="368280" imgH="431640" progId="">
                    <p:embed/>
                  </p:oleObj>
                </mc:Choice>
                <mc:Fallback>
                  <p:oleObj name="Equation" r:id="rId15" imgW="368280" imgH="431640" progId="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6875" y="5178131"/>
                          <a:ext cx="766762" cy="900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Rectangle 24"/>
            <p:cNvSpPr>
              <a:spLocks noChangeArrowheads="1"/>
            </p:cNvSpPr>
            <p:nvPr/>
          </p:nvSpPr>
          <p:spPr bwMode="auto">
            <a:xfrm>
              <a:off x="5921797" y="5082325"/>
              <a:ext cx="1042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电能转化为电场能</a:t>
              </a:r>
            </a:p>
          </p:txBody>
        </p:sp>
        <p:sp>
          <p:nvSpPr>
            <p:cNvPr id="90" name="Rectangle 24"/>
            <p:cNvSpPr>
              <a:spLocks noChangeArrowheads="1"/>
            </p:cNvSpPr>
            <p:nvPr/>
          </p:nvSpPr>
          <p:spPr bwMode="auto">
            <a:xfrm>
              <a:off x="5943637" y="5646875"/>
              <a:ext cx="104239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电场能转化为电能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609978" y="2544775"/>
            <a:ext cx="1042394" cy="3457563"/>
            <a:chOff x="7609978" y="2544775"/>
            <a:chExt cx="1042394" cy="3457563"/>
          </a:xfrm>
        </p:grpSpPr>
        <p:sp>
          <p:nvSpPr>
            <p:cNvPr id="91" name="Rectangle 24"/>
            <p:cNvSpPr>
              <a:spLocks noChangeArrowheads="1"/>
            </p:cNvSpPr>
            <p:nvPr/>
          </p:nvSpPr>
          <p:spPr bwMode="auto">
            <a:xfrm>
              <a:off x="7609978" y="2544775"/>
              <a:ext cx="10423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695172"/>
                </p:ext>
              </p:extLst>
            </p:nvPr>
          </p:nvGraphicFramePr>
          <p:xfrm>
            <a:off x="7747000" y="3660775"/>
            <a:ext cx="766763" cy="820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54" name="Equation" r:id="rId16" imgW="368280" imgH="393480" progId="">
                    <p:embed/>
                  </p:oleObj>
                </mc:Choice>
                <mc:Fallback>
                  <p:oleObj name="Equation" r:id="rId16" imgW="368280" imgH="393480" progId="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7000" y="3660775"/>
                          <a:ext cx="766763" cy="820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8004015"/>
                </p:ext>
              </p:extLst>
            </p:nvPr>
          </p:nvGraphicFramePr>
          <p:xfrm>
            <a:off x="7731125" y="5181600"/>
            <a:ext cx="844550" cy="820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555" name="Equation" r:id="rId18" imgW="406080" imgH="393480" progId="">
                    <p:embed/>
                  </p:oleObj>
                </mc:Choice>
                <mc:Fallback>
                  <p:oleObj name="Equation" r:id="rId18" imgW="406080" imgH="393480" progId="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1125" y="5181600"/>
                          <a:ext cx="844550" cy="820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389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81000" y="14620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81000" y="411480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381000" y="4724400"/>
            <a:ext cx="1477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换路前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2484438" y="4648200"/>
          <a:ext cx="4325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4" name="Equation" r:id="rId3" imgW="1765300" imgH="393700" progId="Equation.3">
                  <p:embed/>
                </p:oleObj>
              </mc:Choice>
              <mc:Fallback>
                <p:oleObj name="Equation" r:id="rId3" imgW="1765300" imgH="393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48200"/>
                        <a:ext cx="43259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381000" y="5562600"/>
            <a:ext cx="1992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换路瞬间</a:t>
            </a:r>
          </a:p>
        </p:txBody>
      </p:sp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2465388" y="5738813"/>
          <a:ext cx="3968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5" name="Equation" r:id="rId5" imgW="1523339" imgH="215806" progId="Equation.3">
                  <p:embed/>
                </p:oleObj>
              </mc:Choice>
              <mc:Fallback>
                <p:oleObj name="Equation" r:id="rId5" imgW="1523339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5738813"/>
                        <a:ext cx="39687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6702425" y="914400"/>
            <a:ext cx="44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06400" y="433388"/>
            <a:ext cx="8426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换路瞬间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电感电压发生突变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实际使用中要加保护措施。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371600" y="1462088"/>
            <a:ext cx="207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电压表内阻</a:t>
            </a: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458788" y="2084388"/>
          <a:ext cx="4667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6" name="公式" r:id="rId7" imgW="1777229" imgH="177723" progId="Equation.3">
                  <p:embed/>
                </p:oleObj>
              </mc:Choice>
              <mc:Fallback>
                <p:oleObj name="公式" r:id="rId7" imgW="1777229" imgH="17772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084388"/>
                        <a:ext cx="46672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3292475" y="1524000"/>
          <a:ext cx="2105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7" name="Equation" r:id="rId9" imgW="863225" imgH="228501" progId="Equation.3">
                  <p:embed/>
                </p:oleObj>
              </mc:Choice>
              <mc:Fallback>
                <p:oleObj name="Equation" r:id="rId9" imgW="863225" imgH="22850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524000"/>
                        <a:ext cx="2105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381000" y="2614613"/>
            <a:ext cx="48768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设开关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时打开。</a:t>
            </a:r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381000" y="3201988"/>
            <a:ext cx="4724400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kumimoji="1"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打开的瞬间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电压表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两端的电压。     </a:t>
            </a:r>
          </a:p>
        </p:txBody>
      </p:sp>
      <p:grpSp>
        <p:nvGrpSpPr>
          <p:cNvPr id="120847" name="Group 15"/>
          <p:cNvGrpSpPr>
            <a:grpSpLocks/>
          </p:cNvGrpSpPr>
          <p:nvPr/>
        </p:nvGrpSpPr>
        <p:grpSpPr bwMode="auto">
          <a:xfrm>
            <a:off x="5181600" y="1219200"/>
            <a:ext cx="3660775" cy="2665413"/>
            <a:chOff x="3264" y="768"/>
            <a:chExt cx="2306" cy="1679"/>
          </a:xfrm>
        </p:grpSpPr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5232" y="124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0849" name="Line 17"/>
            <p:cNvSpPr>
              <a:spLocks noChangeShapeType="1"/>
            </p:cNvSpPr>
            <p:nvPr/>
          </p:nvSpPr>
          <p:spPr bwMode="auto">
            <a:xfrm>
              <a:off x="3456" y="1008"/>
              <a:ext cx="4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>
              <a:off x="4224" y="100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 flipV="1">
              <a:off x="5180" y="1632"/>
              <a:ext cx="4" cy="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 flipH="1">
              <a:off x="4608" y="100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>
              <a:off x="4608" y="1968"/>
              <a:ext cx="0" cy="4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4" name="Line 22"/>
            <p:cNvSpPr>
              <a:spLocks noChangeShapeType="1"/>
            </p:cNvSpPr>
            <p:nvPr/>
          </p:nvSpPr>
          <p:spPr bwMode="auto">
            <a:xfrm>
              <a:off x="5184" y="2256"/>
              <a:ext cx="1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5" name="Rectangle 23"/>
            <p:cNvSpPr>
              <a:spLocks noChangeArrowheads="1"/>
            </p:cNvSpPr>
            <p:nvPr/>
          </p:nvSpPr>
          <p:spPr bwMode="auto">
            <a:xfrm>
              <a:off x="5119" y="1907"/>
              <a:ext cx="123" cy="3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6" name="Rectangle 24"/>
            <p:cNvSpPr>
              <a:spLocks noChangeArrowheads="1"/>
            </p:cNvSpPr>
            <p:nvPr/>
          </p:nvSpPr>
          <p:spPr bwMode="auto">
            <a:xfrm>
              <a:off x="5242" y="183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0857" name="Freeform 25"/>
            <p:cNvSpPr>
              <a:spLocks/>
            </p:cNvSpPr>
            <p:nvPr/>
          </p:nvSpPr>
          <p:spPr bwMode="auto">
            <a:xfrm>
              <a:off x="4350" y="1129"/>
              <a:ext cx="707" cy="1092"/>
            </a:xfrm>
            <a:custGeom>
              <a:avLst/>
              <a:gdLst>
                <a:gd name="T0" fmla="*/ 576 w 576"/>
                <a:gd name="T1" fmla="*/ 0 h 768"/>
                <a:gd name="T2" fmla="*/ 576 w 576"/>
                <a:gd name="T3" fmla="*/ 768 h 768"/>
                <a:gd name="T4" fmla="*/ 0 w 576"/>
                <a:gd name="T5" fmla="*/ 768 h 768"/>
                <a:gd name="T6" fmla="*/ 0 w 576"/>
                <a:gd name="T7" fmla="*/ 48 h 768"/>
                <a:gd name="T8" fmla="*/ 384 w 576"/>
                <a:gd name="T9" fmla="*/ 4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768">
                  <a:moveTo>
                    <a:pt x="576" y="0"/>
                  </a:moveTo>
                  <a:lnTo>
                    <a:pt x="576" y="768"/>
                  </a:lnTo>
                  <a:lnTo>
                    <a:pt x="0" y="768"/>
                  </a:lnTo>
                  <a:lnTo>
                    <a:pt x="0" y="48"/>
                  </a:lnTo>
                  <a:lnTo>
                    <a:pt x="384" y="48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 flipV="1">
              <a:off x="3936" y="912"/>
              <a:ext cx="372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9" name="Arc 27"/>
            <p:cNvSpPr>
              <a:spLocks/>
            </p:cNvSpPr>
            <p:nvPr/>
          </p:nvSpPr>
          <p:spPr bwMode="auto">
            <a:xfrm>
              <a:off x="3312" y="768"/>
              <a:ext cx="825" cy="418"/>
            </a:xfrm>
            <a:custGeom>
              <a:avLst/>
              <a:gdLst>
                <a:gd name="G0" fmla="+- 0 0 0"/>
                <a:gd name="G1" fmla="+- 11038 0 0"/>
                <a:gd name="G2" fmla="+- 21600 0 0"/>
                <a:gd name="T0" fmla="*/ 18566 w 21600"/>
                <a:gd name="T1" fmla="*/ 0 h 11038"/>
                <a:gd name="T2" fmla="*/ 21600 w 21600"/>
                <a:gd name="T3" fmla="*/ 11038 h 11038"/>
                <a:gd name="T4" fmla="*/ 0 w 21600"/>
                <a:gd name="T5" fmla="*/ 11038 h 1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038" fill="none" extrusionOk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</a:path>
                <a:path w="21600" h="11038" stroke="0" extrusionOk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lnTo>
                    <a:pt x="0" y="1103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60" name="Rectangle 28"/>
            <p:cNvSpPr>
              <a:spLocks noChangeArrowheads="1"/>
            </p:cNvSpPr>
            <p:nvPr/>
          </p:nvSpPr>
          <p:spPr bwMode="auto">
            <a:xfrm>
              <a:off x="5232" y="816"/>
              <a:ext cx="2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0861" name="Line 29"/>
            <p:cNvSpPr>
              <a:spLocks noChangeShapeType="1"/>
            </p:cNvSpPr>
            <p:nvPr/>
          </p:nvSpPr>
          <p:spPr bwMode="auto">
            <a:xfrm>
              <a:off x="3456" y="100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62" name="Line 30"/>
            <p:cNvSpPr>
              <a:spLocks noChangeShapeType="1"/>
            </p:cNvSpPr>
            <p:nvPr/>
          </p:nvSpPr>
          <p:spPr bwMode="auto">
            <a:xfrm>
              <a:off x="3456" y="2400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63" name="Group 31"/>
            <p:cNvGrpSpPr>
              <a:grpSpLocks/>
            </p:cNvGrpSpPr>
            <p:nvPr/>
          </p:nvGrpSpPr>
          <p:grpSpPr bwMode="auto">
            <a:xfrm>
              <a:off x="5184" y="1248"/>
              <a:ext cx="52" cy="396"/>
              <a:chOff x="5228" y="1584"/>
              <a:chExt cx="52" cy="396"/>
            </a:xfrm>
          </p:grpSpPr>
          <p:sp>
            <p:nvSpPr>
              <p:cNvPr id="120864" name="Freeform 32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5" name="Freeform 33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6" name="Freeform 34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7" name="Freeform 35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0868" name="Line 36"/>
            <p:cNvSpPr>
              <a:spLocks noChangeShapeType="1"/>
            </p:cNvSpPr>
            <p:nvPr/>
          </p:nvSpPr>
          <p:spPr bwMode="auto">
            <a:xfrm>
              <a:off x="5184" y="100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69" name="Line 37"/>
            <p:cNvSpPr>
              <a:spLocks noChangeShapeType="1"/>
            </p:cNvSpPr>
            <p:nvPr/>
          </p:nvSpPr>
          <p:spPr bwMode="auto">
            <a:xfrm>
              <a:off x="5184" y="10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71" name="Oval 39"/>
            <p:cNvSpPr>
              <a:spLocks noChangeArrowheads="1"/>
            </p:cNvSpPr>
            <p:nvPr/>
          </p:nvSpPr>
          <p:spPr bwMode="auto">
            <a:xfrm>
              <a:off x="4416" y="1584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</a:p>
          </p:txBody>
        </p:sp>
        <p:graphicFrame>
          <p:nvGraphicFramePr>
            <p:cNvPr id="120872" name="Object 40"/>
            <p:cNvGraphicFramePr>
              <a:graphicFrameLocks noChangeAspect="1"/>
            </p:cNvGraphicFramePr>
            <p:nvPr/>
          </p:nvGraphicFramePr>
          <p:xfrm>
            <a:off x="3648" y="1440"/>
            <a:ext cx="177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268" name="Equation" r:id="rId11" imgW="165028" imgH="571252" progId="Equation.3">
                    <p:embed/>
                  </p:oleObj>
                </mc:Choice>
                <mc:Fallback>
                  <p:oleObj name="Equation" r:id="rId11" imgW="165028" imgH="571252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40"/>
                          <a:ext cx="177" cy="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182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0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  <p:bldP spid="120836" grpId="0" autoUpdateAnimBg="0"/>
      <p:bldP spid="120838" grpId="0" build="p" autoUpdateAnimBg="0"/>
      <p:bldP spid="12084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2"/>
          <p:cNvGrpSpPr>
            <a:grpSpLocks/>
          </p:cNvGrpSpPr>
          <p:nvPr/>
        </p:nvGrpSpPr>
        <p:grpSpPr bwMode="auto">
          <a:xfrm>
            <a:off x="4800600" y="3505200"/>
            <a:ext cx="3584575" cy="2632075"/>
            <a:chOff x="3360" y="2256"/>
            <a:chExt cx="2258" cy="1658"/>
          </a:xfrm>
        </p:grpSpPr>
        <p:sp>
          <p:nvSpPr>
            <p:cNvPr id="121859" name="Text Box 3"/>
            <p:cNvSpPr txBox="1">
              <a:spLocks noChangeArrowheads="1"/>
            </p:cNvSpPr>
            <p:nvPr/>
          </p:nvSpPr>
          <p:spPr bwMode="auto">
            <a:xfrm>
              <a:off x="5280" y="2736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1860" name="Line 4"/>
            <p:cNvSpPr>
              <a:spLocks noChangeShapeType="1"/>
            </p:cNvSpPr>
            <p:nvPr/>
          </p:nvSpPr>
          <p:spPr bwMode="auto">
            <a:xfrm>
              <a:off x="3504" y="2496"/>
              <a:ext cx="4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1" name="Line 5"/>
            <p:cNvSpPr>
              <a:spLocks noChangeShapeType="1"/>
            </p:cNvSpPr>
            <p:nvPr/>
          </p:nvSpPr>
          <p:spPr bwMode="auto">
            <a:xfrm>
              <a:off x="4272" y="2496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2" name="Line 6"/>
            <p:cNvSpPr>
              <a:spLocks noChangeShapeType="1"/>
            </p:cNvSpPr>
            <p:nvPr/>
          </p:nvSpPr>
          <p:spPr bwMode="auto">
            <a:xfrm flipV="1">
              <a:off x="5228" y="3120"/>
              <a:ext cx="4" cy="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3" name="Line 7"/>
            <p:cNvSpPr>
              <a:spLocks noChangeShapeType="1"/>
            </p:cNvSpPr>
            <p:nvPr/>
          </p:nvSpPr>
          <p:spPr bwMode="auto">
            <a:xfrm flipH="1">
              <a:off x="4656" y="249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4" name="Line 8"/>
            <p:cNvSpPr>
              <a:spLocks noChangeShapeType="1"/>
            </p:cNvSpPr>
            <p:nvPr/>
          </p:nvSpPr>
          <p:spPr bwMode="auto">
            <a:xfrm>
              <a:off x="4656" y="34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5232" y="3744"/>
              <a:ext cx="1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Rectangle 10"/>
            <p:cNvSpPr>
              <a:spLocks noChangeArrowheads="1"/>
            </p:cNvSpPr>
            <p:nvPr/>
          </p:nvSpPr>
          <p:spPr bwMode="auto">
            <a:xfrm>
              <a:off x="5167" y="3395"/>
              <a:ext cx="123" cy="3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5290" y="332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1868" name="Line 12"/>
            <p:cNvSpPr>
              <a:spLocks noChangeShapeType="1"/>
            </p:cNvSpPr>
            <p:nvPr/>
          </p:nvSpPr>
          <p:spPr bwMode="auto">
            <a:xfrm flipV="1">
              <a:off x="3984" y="2400"/>
              <a:ext cx="372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9" name="Arc 13"/>
            <p:cNvSpPr>
              <a:spLocks/>
            </p:cNvSpPr>
            <p:nvPr/>
          </p:nvSpPr>
          <p:spPr bwMode="auto">
            <a:xfrm>
              <a:off x="3360" y="2256"/>
              <a:ext cx="825" cy="418"/>
            </a:xfrm>
            <a:custGeom>
              <a:avLst/>
              <a:gdLst>
                <a:gd name="G0" fmla="+- 0 0 0"/>
                <a:gd name="G1" fmla="+- 11038 0 0"/>
                <a:gd name="G2" fmla="+- 21600 0 0"/>
                <a:gd name="T0" fmla="*/ 18566 w 21600"/>
                <a:gd name="T1" fmla="*/ 0 h 11038"/>
                <a:gd name="T2" fmla="*/ 21600 w 21600"/>
                <a:gd name="T3" fmla="*/ 11038 h 11038"/>
                <a:gd name="T4" fmla="*/ 0 w 21600"/>
                <a:gd name="T5" fmla="*/ 11038 h 1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038" fill="none" extrusionOk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</a:path>
                <a:path w="21600" h="11038" stroke="0" extrusionOk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lnTo>
                    <a:pt x="0" y="1103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5280" y="2304"/>
              <a:ext cx="2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71" name="Line 15"/>
            <p:cNvSpPr>
              <a:spLocks noChangeShapeType="1"/>
            </p:cNvSpPr>
            <p:nvPr/>
          </p:nvSpPr>
          <p:spPr bwMode="auto">
            <a:xfrm>
              <a:off x="3504" y="3888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1872" name="Group 16"/>
            <p:cNvGrpSpPr>
              <a:grpSpLocks/>
            </p:cNvGrpSpPr>
            <p:nvPr/>
          </p:nvGrpSpPr>
          <p:grpSpPr bwMode="auto">
            <a:xfrm>
              <a:off x="5232" y="2736"/>
              <a:ext cx="52" cy="396"/>
              <a:chOff x="5228" y="1584"/>
              <a:chExt cx="52" cy="396"/>
            </a:xfrm>
          </p:grpSpPr>
          <p:sp>
            <p:nvSpPr>
              <p:cNvPr id="121873" name="Freeform 17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4" name="Freeform 18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5" name="Freeform 19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76" name="Freeform 20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>
              <a:off x="5232" y="24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>
              <a:off x="5232" y="25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79" name="Oval 23"/>
            <p:cNvSpPr>
              <a:spLocks noChangeArrowheads="1"/>
            </p:cNvSpPr>
            <p:nvPr/>
          </p:nvSpPr>
          <p:spPr bwMode="auto">
            <a:xfrm>
              <a:off x="4464" y="3072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</a:p>
          </p:txBody>
        </p:sp>
        <p:sp>
          <p:nvSpPr>
            <p:cNvPr id="121880" name="Text Box 24"/>
            <p:cNvSpPr txBox="1">
              <a:spLocks noChangeArrowheads="1"/>
            </p:cNvSpPr>
            <p:nvPr/>
          </p:nvSpPr>
          <p:spPr bwMode="auto">
            <a:xfrm>
              <a:off x="3840" y="2544"/>
              <a:ext cx="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  <p:graphicFrame>
        <p:nvGraphicFramePr>
          <p:cNvPr id="121881" name="Object 25"/>
          <p:cNvGraphicFramePr>
            <a:graphicFrameLocks noChangeAspect="1"/>
          </p:cNvGraphicFramePr>
          <p:nvPr/>
        </p:nvGraphicFramePr>
        <p:xfrm>
          <a:off x="735013" y="1905000"/>
          <a:ext cx="28146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88" name="Equation" r:id="rId3" imgW="1244600" imgH="228600" progId="Equation.3">
                  <p:embed/>
                </p:oleObj>
              </mc:Choice>
              <mc:Fallback>
                <p:oleObj name="Equation" r:id="rId3" imgW="1244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905000"/>
                        <a:ext cx="28146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2" name="Object 26"/>
          <p:cNvGraphicFramePr>
            <a:graphicFrameLocks noChangeAspect="1"/>
          </p:cNvGraphicFramePr>
          <p:nvPr/>
        </p:nvGraphicFramePr>
        <p:xfrm>
          <a:off x="755650" y="3886200"/>
          <a:ext cx="34734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89" name="Equation" r:id="rId5" imgW="1447800" imgH="457200" progId="Equation.3">
                  <p:embed/>
                </p:oleObj>
              </mc:Choice>
              <mc:Fallback>
                <p:oleObj name="Equation" r:id="rId5" imgW="14478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86200"/>
                        <a:ext cx="34734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83" name="Group 27"/>
          <p:cNvGrpSpPr>
            <a:grpSpLocks/>
          </p:cNvGrpSpPr>
          <p:nvPr/>
        </p:nvGrpSpPr>
        <p:grpSpPr bwMode="auto">
          <a:xfrm>
            <a:off x="4876800" y="609600"/>
            <a:ext cx="3660775" cy="2665413"/>
            <a:chOff x="3264" y="768"/>
            <a:chExt cx="2306" cy="1679"/>
          </a:xfrm>
        </p:grpSpPr>
        <p:sp>
          <p:nvSpPr>
            <p:cNvPr id="121884" name="Text Box 28"/>
            <p:cNvSpPr txBox="1">
              <a:spLocks noChangeArrowheads="1"/>
            </p:cNvSpPr>
            <p:nvPr/>
          </p:nvSpPr>
          <p:spPr bwMode="auto">
            <a:xfrm>
              <a:off x="5232" y="124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1885" name="Line 29"/>
            <p:cNvSpPr>
              <a:spLocks noChangeShapeType="1"/>
            </p:cNvSpPr>
            <p:nvPr/>
          </p:nvSpPr>
          <p:spPr bwMode="auto">
            <a:xfrm>
              <a:off x="3456" y="1008"/>
              <a:ext cx="4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6" name="Line 30"/>
            <p:cNvSpPr>
              <a:spLocks noChangeShapeType="1"/>
            </p:cNvSpPr>
            <p:nvPr/>
          </p:nvSpPr>
          <p:spPr bwMode="auto">
            <a:xfrm>
              <a:off x="4224" y="100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7" name="Line 31"/>
            <p:cNvSpPr>
              <a:spLocks noChangeShapeType="1"/>
            </p:cNvSpPr>
            <p:nvPr/>
          </p:nvSpPr>
          <p:spPr bwMode="auto">
            <a:xfrm flipV="1">
              <a:off x="5180" y="1632"/>
              <a:ext cx="4" cy="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8" name="Line 32"/>
            <p:cNvSpPr>
              <a:spLocks noChangeShapeType="1"/>
            </p:cNvSpPr>
            <p:nvPr/>
          </p:nvSpPr>
          <p:spPr bwMode="auto">
            <a:xfrm flipH="1">
              <a:off x="4608" y="1008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9" name="Line 33"/>
            <p:cNvSpPr>
              <a:spLocks noChangeShapeType="1"/>
            </p:cNvSpPr>
            <p:nvPr/>
          </p:nvSpPr>
          <p:spPr bwMode="auto">
            <a:xfrm>
              <a:off x="4608" y="1968"/>
              <a:ext cx="0" cy="4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90" name="Line 34"/>
            <p:cNvSpPr>
              <a:spLocks noChangeShapeType="1"/>
            </p:cNvSpPr>
            <p:nvPr/>
          </p:nvSpPr>
          <p:spPr bwMode="auto">
            <a:xfrm>
              <a:off x="5184" y="2256"/>
              <a:ext cx="1" cy="1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91" name="Rectangle 35"/>
            <p:cNvSpPr>
              <a:spLocks noChangeArrowheads="1"/>
            </p:cNvSpPr>
            <p:nvPr/>
          </p:nvSpPr>
          <p:spPr bwMode="auto">
            <a:xfrm>
              <a:off x="5119" y="1907"/>
              <a:ext cx="123" cy="35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92" name="Rectangle 36"/>
            <p:cNvSpPr>
              <a:spLocks noChangeArrowheads="1"/>
            </p:cNvSpPr>
            <p:nvPr/>
          </p:nvSpPr>
          <p:spPr bwMode="auto">
            <a:xfrm>
              <a:off x="5242" y="183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1893" name="Freeform 37"/>
            <p:cNvSpPr>
              <a:spLocks/>
            </p:cNvSpPr>
            <p:nvPr/>
          </p:nvSpPr>
          <p:spPr bwMode="auto">
            <a:xfrm>
              <a:off x="4350" y="1129"/>
              <a:ext cx="707" cy="1092"/>
            </a:xfrm>
            <a:custGeom>
              <a:avLst/>
              <a:gdLst>
                <a:gd name="T0" fmla="*/ 576 w 576"/>
                <a:gd name="T1" fmla="*/ 0 h 768"/>
                <a:gd name="T2" fmla="*/ 576 w 576"/>
                <a:gd name="T3" fmla="*/ 768 h 768"/>
                <a:gd name="T4" fmla="*/ 0 w 576"/>
                <a:gd name="T5" fmla="*/ 768 h 768"/>
                <a:gd name="T6" fmla="*/ 0 w 576"/>
                <a:gd name="T7" fmla="*/ 48 h 768"/>
                <a:gd name="T8" fmla="*/ 384 w 576"/>
                <a:gd name="T9" fmla="*/ 4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" h="768">
                  <a:moveTo>
                    <a:pt x="576" y="0"/>
                  </a:moveTo>
                  <a:lnTo>
                    <a:pt x="576" y="768"/>
                  </a:lnTo>
                  <a:lnTo>
                    <a:pt x="0" y="768"/>
                  </a:lnTo>
                  <a:lnTo>
                    <a:pt x="0" y="48"/>
                  </a:lnTo>
                  <a:lnTo>
                    <a:pt x="384" y="48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94" name="Line 38"/>
            <p:cNvSpPr>
              <a:spLocks noChangeShapeType="1"/>
            </p:cNvSpPr>
            <p:nvPr/>
          </p:nvSpPr>
          <p:spPr bwMode="auto">
            <a:xfrm flipV="1">
              <a:off x="3936" y="912"/>
              <a:ext cx="372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95" name="Arc 39"/>
            <p:cNvSpPr>
              <a:spLocks/>
            </p:cNvSpPr>
            <p:nvPr/>
          </p:nvSpPr>
          <p:spPr bwMode="auto">
            <a:xfrm>
              <a:off x="3312" y="768"/>
              <a:ext cx="825" cy="418"/>
            </a:xfrm>
            <a:custGeom>
              <a:avLst/>
              <a:gdLst>
                <a:gd name="G0" fmla="+- 0 0 0"/>
                <a:gd name="G1" fmla="+- 11038 0 0"/>
                <a:gd name="G2" fmla="+- 21600 0 0"/>
                <a:gd name="T0" fmla="*/ 18566 w 21600"/>
                <a:gd name="T1" fmla="*/ 0 h 11038"/>
                <a:gd name="T2" fmla="*/ 21600 w 21600"/>
                <a:gd name="T3" fmla="*/ 11038 h 11038"/>
                <a:gd name="T4" fmla="*/ 0 w 21600"/>
                <a:gd name="T5" fmla="*/ 11038 h 1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038" fill="none" extrusionOk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</a:path>
                <a:path w="21600" h="11038" stroke="0" extrusionOk="0">
                  <a:moveTo>
                    <a:pt x="18566" y="-1"/>
                  </a:moveTo>
                  <a:cubicBezTo>
                    <a:pt x="20552" y="3339"/>
                    <a:pt x="21600" y="7152"/>
                    <a:pt x="21600" y="11038"/>
                  </a:cubicBezTo>
                  <a:lnTo>
                    <a:pt x="0" y="11038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96" name="Rectangle 40"/>
            <p:cNvSpPr>
              <a:spLocks noChangeArrowheads="1"/>
            </p:cNvSpPr>
            <p:nvPr/>
          </p:nvSpPr>
          <p:spPr bwMode="auto">
            <a:xfrm>
              <a:off x="5232" y="816"/>
              <a:ext cx="2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32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="1" i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97" name="Line 41"/>
            <p:cNvSpPr>
              <a:spLocks noChangeShapeType="1"/>
            </p:cNvSpPr>
            <p:nvPr/>
          </p:nvSpPr>
          <p:spPr bwMode="auto">
            <a:xfrm>
              <a:off x="3456" y="1008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98" name="Line 42"/>
            <p:cNvSpPr>
              <a:spLocks noChangeShapeType="1"/>
            </p:cNvSpPr>
            <p:nvPr/>
          </p:nvSpPr>
          <p:spPr bwMode="auto">
            <a:xfrm>
              <a:off x="3456" y="2400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1899" name="Group 43"/>
            <p:cNvGrpSpPr>
              <a:grpSpLocks/>
            </p:cNvGrpSpPr>
            <p:nvPr/>
          </p:nvGrpSpPr>
          <p:grpSpPr bwMode="auto">
            <a:xfrm>
              <a:off x="5184" y="1248"/>
              <a:ext cx="52" cy="396"/>
              <a:chOff x="5228" y="1584"/>
              <a:chExt cx="52" cy="396"/>
            </a:xfrm>
          </p:grpSpPr>
          <p:sp>
            <p:nvSpPr>
              <p:cNvPr id="121900" name="Freeform 44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1" name="Freeform 45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2" name="Freeform 46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03" name="Freeform 47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1904" name="Line 48"/>
            <p:cNvSpPr>
              <a:spLocks noChangeShapeType="1"/>
            </p:cNvSpPr>
            <p:nvPr/>
          </p:nvSpPr>
          <p:spPr bwMode="auto">
            <a:xfrm>
              <a:off x="5184" y="100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5" name="Line 49"/>
            <p:cNvSpPr>
              <a:spLocks noChangeShapeType="1"/>
            </p:cNvSpPr>
            <p:nvPr/>
          </p:nvSpPr>
          <p:spPr bwMode="auto">
            <a:xfrm>
              <a:off x="5184" y="105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06" name="Oval 50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07" name="Oval 51"/>
            <p:cNvSpPr>
              <a:spLocks noChangeArrowheads="1"/>
            </p:cNvSpPr>
            <p:nvPr/>
          </p:nvSpPr>
          <p:spPr bwMode="auto">
            <a:xfrm>
              <a:off x="4416" y="1584"/>
              <a:ext cx="384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</a:p>
          </p:txBody>
        </p:sp>
        <p:graphicFrame>
          <p:nvGraphicFramePr>
            <p:cNvPr id="121908" name="Object 52"/>
            <p:cNvGraphicFramePr>
              <a:graphicFrameLocks noChangeAspect="1"/>
            </p:cNvGraphicFramePr>
            <p:nvPr/>
          </p:nvGraphicFramePr>
          <p:xfrm>
            <a:off x="3648" y="1440"/>
            <a:ext cx="177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90" name="Equation" r:id="rId7" imgW="165028" imgH="571252" progId="Equation.3">
                    <p:embed/>
                  </p:oleObj>
                </mc:Choice>
                <mc:Fallback>
                  <p:oleObj name="Equation" r:id="rId7" imgW="165028" imgH="571252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40"/>
                          <a:ext cx="177" cy="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909" name="Text Box 53"/>
          <p:cNvSpPr txBox="1">
            <a:spLocks noChangeArrowheads="1"/>
          </p:cNvSpPr>
          <p:nvPr/>
        </p:nvSpPr>
        <p:spPr bwMode="auto">
          <a:xfrm>
            <a:off x="7010400" y="457200"/>
            <a:ext cx="44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</a:p>
        </p:txBody>
      </p:sp>
      <p:graphicFrame>
        <p:nvGraphicFramePr>
          <p:cNvPr id="121910" name="Object 54"/>
          <p:cNvGraphicFramePr>
            <a:graphicFrameLocks noChangeAspect="1"/>
          </p:cNvGraphicFramePr>
          <p:nvPr/>
        </p:nvGraphicFramePr>
        <p:xfrm>
          <a:off x="722313" y="838200"/>
          <a:ext cx="37353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91" name="Equation" r:id="rId9" imgW="1548728" imgH="241195" progId="Equation.3">
                  <p:embed/>
                </p:oleObj>
              </mc:Choice>
              <mc:Fallback>
                <p:oleObj name="Equation" r:id="rId9" imgW="1548728" imgH="241195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838200"/>
                        <a:ext cx="37353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11" name="Text Box 55"/>
          <p:cNvSpPr txBox="1">
            <a:spLocks noChangeArrowheads="1"/>
          </p:cNvSpPr>
          <p:nvPr/>
        </p:nvSpPr>
        <p:spPr bwMode="auto">
          <a:xfrm>
            <a:off x="800100" y="30480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电压表得读数为</a:t>
            </a:r>
          </a:p>
        </p:txBody>
      </p:sp>
      <p:sp>
        <p:nvSpPr>
          <p:cNvPr id="121912" name="Rectangle 56"/>
          <p:cNvSpPr>
            <a:spLocks noChangeArrowheads="1"/>
          </p:cNvSpPr>
          <p:nvPr/>
        </p:nvSpPr>
        <p:spPr bwMode="auto">
          <a:xfrm>
            <a:off x="6477000" y="4724400"/>
            <a:ext cx="914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6110288" y="4572000"/>
            <a:ext cx="976312" cy="1295400"/>
            <a:chOff x="4185" y="2928"/>
            <a:chExt cx="615" cy="816"/>
          </a:xfrm>
        </p:grpSpPr>
        <p:grpSp>
          <p:nvGrpSpPr>
            <p:cNvPr id="121914" name="Group 58"/>
            <p:cNvGrpSpPr>
              <a:grpSpLocks/>
            </p:cNvGrpSpPr>
            <p:nvPr/>
          </p:nvGrpSpPr>
          <p:grpSpPr bwMode="auto">
            <a:xfrm>
              <a:off x="4512" y="2928"/>
              <a:ext cx="288" cy="816"/>
              <a:chOff x="2640" y="3024"/>
              <a:chExt cx="288" cy="816"/>
            </a:xfrm>
          </p:grpSpPr>
          <p:sp>
            <p:nvSpPr>
              <p:cNvPr id="121915" name="Line 59"/>
              <p:cNvSpPr>
                <a:spLocks noChangeShapeType="1"/>
              </p:cNvSpPr>
              <p:nvPr/>
            </p:nvSpPr>
            <p:spPr bwMode="auto">
              <a:xfrm>
                <a:off x="2784" y="3024"/>
                <a:ext cx="0" cy="8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16" name="Line 60"/>
              <p:cNvSpPr>
                <a:spLocks noChangeShapeType="1"/>
              </p:cNvSpPr>
              <p:nvPr/>
            </p:nvSpPr>
            <p:spPr bwMode="auto">
              <a:xfrm>
                <a:off x="2640" y="331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917" name="AutoShape 61"/>
              <p:cNvSpPr>
                <a:spLocks noChangeArrowheads="1"/>
              </p:cNvSpPr>
              <p:nvPr/>
            </p:nvSpPr>
            <p:spPr bwMode="auto">
              <a:xfrm>
                <a:off x="2640" y="3312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1918" name="Object 62"/>
            <p:cNvGraphicFramePr>
              <a:graphicFrameLocks noChangeAspect="1"/>
            </p:cNvGraphicFramePr>
            <p:nvPr/>
          </p:nvGraphicFramePr>
          <p:xfrm>
            <a:off x="4185" y="3168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292" name="Equation" r:id="rId11" imgW="152268" imgH="164957" progId="Equation.3">
                    <p:embed/>
                  </p:oleObj>
                </mc:Choice>
                <mc:Fallback>
                  <p:oleObj name="Equation" r:id="rId11" imgW="152268" imgH="164957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3168"/>
                          <a:ext cx="22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924" name="Rectangle 68"/>
          <p:cNvSpPr>
            <a:spLocks noChangeArrowheads="1"/>
          </p:cNvSpPr>
          <p:nvPr/>
        </p:nvSpPr>
        <p:spPr bwMode="auto">
          <a:xfrm>
            <a:off x="4691063" y="6157913"/>
            <a:ext cx="402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3.4.2   </a:t>
            </a:r>
            <a:r>
              <a:rPr lang="zh-CN" altLang="en-US" sz="2000" b="1" dirty="0">
                <a:latin typeface="Times New Roman" panose="02020603050405020304" pitchFamily="18" charset="0"/>
              </a:rPr>
              <a:t>用二极管防止产生高压</a:t>
            </a:r>
          </a:p>
        </p:txBody>
      </p:sp>
    </p:spTree>
    <p:extLst>
      <p:ext uri="{BB962C8B-B14F-4D97-AF65-F5344CB8AC3E}">
        <p14:creationId xmlns:p14="http://schemas.microsoft.com/office/powerpoint/2010/main" val="35997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1" grpId="0" autoUpdateAnimBg="0"/>
      <p:bldP spid="12192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二</a:t>
            </a:r>
            <a:r>
              <a:rPr kumimoji="1" lang="en-US" altLang="zh-CN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 </a:t>
            </a:r>
            <a:r>
              <a:rPr kumimoji="1" lang="en-US" altLang="zh-CN" sz="3200" b="1" i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RL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电路的零状态响应</a:t>
            </a:r>
          </a:p>
        </p:txBody>
      </p:sp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5041900" y="1331913"/>
            <a:ext cx="3376613" cy="1828800"/>
            <a:chOff x="3401" y="480"/>
            <a:chExt cx="2127" cy="1152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5267" y="7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 flipH="1">
              <a:off x="4238" y="768"/>
              <a:ext cx="12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4979" y="76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4362" y="768"/>
              <a:ext cx="3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>
              <a:off x="3744" y="768"/>
              <a:ext cx="4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9" name="Oval 9"/>
            <p:cNvSpPr>
              <a:spLocks noChangeArrowheads="1"/>
            </p:cNvSpPr>
            <p:nvPr/>
          </p:nvSpPr>
          <p:spPr bwMode="auto">
            <a:xfrm>
              <a:off x="3621" y="1104"/>
              <a:ext cx="247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5267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>
              <a:off x="3744" y="1632"/>
              <a:ext cx="15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2" name="Line 12"/>
            <p:cNvSpPr>
              <a:spLocks noChangeShapeType="1"/>
            </p:cNvSpPr>
            <p:nvPr/>
          </p:nvSpPr>
          <p:spPr bwMode="auto">
            <a:xfrm>
              <a:off x="3744" y="7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5267" y="86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4" name="Rectangle 14"/>
            <p:cNvSpPr>
              <a:spLocks noChangeArrowheads="1"/>
            </p:cNvSpPr>
            <p:nvPr/>
          </p:nvSpPr>
          <p:spPr bwMode="auto">
            <a:xfrm>
              <a:off x="4732" y="720"/>
              <a:ext cx="247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5" name="Freeform 15"/>
            <p:cNvSpPr>
              <a:spLocks/>
            </p:cNvSpPr>
            <p:nvPr/>
          </p:nvSpPr>
          <p:spPr bwMode="auto">
            <a:xfrm>
              <a:off x="4192" y="696"/>
              <a:ext cx="211" cy="216"/>
            </a:xfrm>
            <a:custGeom>
              <a:avLst/>
              <a:gdLst>
                <a:gd name="T0" fmla="*/ 246 w 246"/>
                <a:gd name="T1" fmla="*/ 216 h 216"/>
                <a:gd name="T2" fmla="*/ 102 w 246"/>
                <a:gd name="T3" fmla="*/ 168 h 216"/>
                <a:gd name="T4" fmla="*/ 0 w 246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216">
                  <a:moveTo>
                    <a:pt x="246" y="216"/>
                  </a:moveTo>
                  <a:cubicBezTo>
                    <a:pt x="190" y="204"/>
                    <a:pt x="143" y="204"/>
                    <a:pt x="102" y="168"/>
                  </a:cubicBezTo>
                  <a:cubicBezTo>
                    <a:pt x="61" y="132"/>
                    <a:pt x="21" y="35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896" name="Object 16"/>
            <p:cNvGraphicFramePr>
              <a:graphicFrameLocks noChangeAspect="1"/>
            </p:cNvGraphicFramePr>
            <p:nvPr/>
          </p:nvGraphicFramePr>
          <p:xfrm>
            <a:off x="4773" y="480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30" name="Equation" r:id="rId3" imgW="164885" imgH="164885" progId="Equation.3">
                    <p:embed/>
                  </p:oleObj>
                </mc:Choice>
                <mc:Fallback>
                  <p:oleObj name="Equation" r:id="rId3" imgW="164885" imgH="164885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3" y="480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7" name="Object 17"/>
            <p:cNvGraphicFramePr>
              <a:graphicFrameLocks noChangeAspect="1"/>
            </p:cNvGraphicFramePr>
            <p:nvPr/>
          </p:nvGraphicFramePr>
          <p:xfrm>
            <a:off x="4417" y="816"/>
            <a:ext cx="1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31" name="Equation" r:id="rId5" imgW="126725" imgH="177415" progId="Equation.3">
                    <p:embed/>
                  </p:oleObj>
                </mc:Choice>
                <mc:Fallback>
                  <p:oleObj name="Equation" r:id="rId5" imgW="126725" imgH="177415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7" y="816"/>
                          <a:ext cx="1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8" name="Object 18"/>
            <p:cNvGraphicFramePr>
              <a:graphicFrameLocks noChangeAspect="1"/>
            </p:cNvGraphicFramePr>
            <p:nvPr/>
          </p:nvGraphicFramePr>
          <p:xfrm>
            <a:off x="5350" y="768"/>
            <a:ext cx="17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32" name="Equation" r:id="rId7" imgW="152268" imgH="215713" progId="Equation.3">
                    <p:embed/>
                  </p:oleObj>
                </mc:Choice>
                <mc:Fallback>
                  <p:oleObj name="Equation" r:id="rId7" imgW="152268" imgH="215713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0" y="768"/>
                          <a:ext cx="17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9" name="Object 19"/>
            <p:cNvGraphicFramePr>
              <a:graphicFrameLocks noChangeAspect="1"/>
            </p:cNvGraphicFramePr>
            <p:nvPr/>
          </p:nvGraphicFramePr>
          <p:xfrm>
            <a:off x="3401" y="960"/>
            <a:ext cx="245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33" name="Equation" r:id="rId9" imgW="228501" imgH="571252" progId="Equation.3">
                    <p:embed/>
                  </p:oleObj>
                </mc:Choice>
                <mc:Fallback>
                  <p:oleObj name="Equation" r:id="rId9" imgW="228501" imgH="571252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960"/>
                          <a:ext cx="245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00" name="Object 20"/>
            <p:cNvGraphicFramePr>
              <a:graphicFrameLocks noChangeAspect="1"/>
            </p:cNvGraphicFramePr>
            <p:nvPr/>
          </p:nvGraphicFramePr>
          <p:xfrm>
            <a:off x="5061" y="912"/>
            <a:ext cx="17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34" name="Equation" r:id="rId11" imgW="203112" imgH="571252" progId="Equation.3">
                    <p:embed/>
                  </p:oleObj>
                </mc:Choice>
                <mc:Fallback>
                  <p:oleObj name="Equation" r:id="rId11" imgW="203112" imgH="571252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1" y="912"/>
                          <a:ext cx="17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01" name="Group 21"/>
            <p:cNvGrpSpPr>
              <a:grpSpLocks/>
            </p:cNvGrpSpPr>
            <p:nvPr/>
          </p:nvGrpSpPr>
          <p:grpSpPr bwMode="auto">
            <a:xfrm>
              <a:off x="5267" y="1056"/>
              <a:ext cx="45" cy="396"/>
              <a:chOff x="5228" y="1584"/>
              <a:chExt cx="52" cy="396"/>
            </a:xfrm>
          </p:grpSpPr>
          <p:sp>
            <p:nvSpPr>
              <p:cNvPr id="122902" name="Freeform 22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3" name="Freeform 23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4" name="Freeform 24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05" name="Freeform 25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2906" name="Group 26"/>
          <p:cNvGrpSpPr>
            <a:grpSpLocks/>
          </p:cNvGrpSpPr>
          <p:nvPr/>
        </p:nvGrpSpPr>
        <p:grpSpPr bwMode="auto">
          <a:xfrm>
            <a:off x="952500" y="1384300"/>
            <a:ext cx="4495800" cy="3725863"/>
            <a:chOff x="384" y="864"/>
            <a:chExt cx="2832" cy="2347"/>
          </a:xfrm>
        </p:grpSpPr>
        <p:sp>
          <p:nvSpPr>
            <p:cNvPr id="122907" name="Text Box 27"/>
            <p:cNvSpPr txBox="1">
              <a:spLocks noChangeArrowheads="1"/>
            </p:cNvSpPr>
            <p:nvPr/>
          </p:nvSpPr>
          <p:spPr bwMode="auto">
            <a:xfrm>
              <a:off x="384" y="864"/>
              <a:ext cx="2832" cy="2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t =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0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时换路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换路前，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断开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电感无储能  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1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= 0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换路后，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闭合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1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(∞) =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S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   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kumimoji="1" lang="en-US" altLang="zh-CN" sz="2800" b="1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kumimoji="1" lang="en-US" altLang="zh-CN" sz="2800" b="1" i="1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u</a:t>
              </a:r>
              <a:r>
                <a:rPr kumimoji="1" lang="en-US" altLang="zh-CN" sz="2800" b="1" i="1" baseline="-25000" dirty="0" err="1">
                  <a:latin typeface="Times New Roman" panose="02020603050405020304" pitchFamily="18" charset="0"/>
                  <a:ea typeface="微软雅黑" panose="020B0503020204020204" pitchFamily="34" charset="-122"/>
                </a:rPr>
                <a:t>L</a:t>
              </a:r>
              <a:endParaRPr kumimoji="1" lang="en-US" altLang="zh-CN" sz="28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2908" name="Object 28"/>
            <p:cNvGraphicFramePr>
              <a:graphicFrameLocks noChangeAspect="1"/>
            </p:cNvGraphicFramePr>
            <p:nvPr/>
          </p:nvGraphicFramePr>
          <p:xfrm>
            <a:off x="1680" y="2392"/>
            <a:ext cx="51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35" name="Equation" r:id="rId13" imgW="380835" imgH="406224" progId="Equation.3">
                    <p:embed/>
                  </p:oleObj>
                </mc:Choice>
                <mc:Fallback>
                  <p:oleObj name="Equation" r:id="rId13" imgW="380835" imgH="406224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392"/>
                          <a:ext cx="511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14" name="Rectangle 34"/>
          <p:cNvSpPr>
            <a:spLocks noChangeArrowheads="1"/>
          </p:cNvSpPr>
          <p:nvPr/>
        </p:nvSpPr>
        <p:spPr bwMode="auto">
          <a:xfrm>
            <a:off x="5335588" y="3349625"/>
            <a:ext cx="2949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3.4.3 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RL </a:t>
            </a:r>
            <a:r>
              <a:rPr lang="zh-CN" altLang="en-US" sz="2000" b="1" dirty="0">
                <a:latin typeface="Times New Roman" panose="02020603050405020304" pitchFamily="18" charset="0"/>
              </a:rPr>
              <a:t>电路的阶跃零状态响应</a:t>
            </a:r>
          </a:p>
        </p:txBody>
      </p:sp>
    </p:spTree>
    <p:extLst>
      <p:ext uri="{BB962C8B-B14F-4D97-AF65-F5344CB8AC3E}">
        <p14:creationId xmlns:p14="http://schemas.microsoft.com/office/powerpoint/2010/main" val="2419536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381000" y="773113"/>
            <a:ext cx="261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回路方程式：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2743200" y="849313"/>
          <a:ext cx="19827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8" name="Equation" r:id="rId3" imgW="901309" imgH="228501" progId="Equation.3">
                  <p:embed/>
                </p:oleObj>
              </mc:Choice>
              <mc:Fallback>
                <p:oleObj name="Equation" r:id="rId3" imgW="901309" imgH="228501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849313"/>
                        <a:ext cx="1982788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2871788" y="1435100"/>
          <a:ext cx="19208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59" name="Equation" r:id="rId5" imgW="1002865" imgH="406224" progId="Equation.3">
                  <p:embed/>
                </p:oleObj>
              </mc:Choice>
              <mc:Fallback>
                <p:oleObj name="Equation" r:id="rId5" imgW="1002865" imgH="406224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1435100"/>
                        <a:ext cx="19208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81000" y="1524000"/>
            <a:ext cx="240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微分方程式：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81000" y="2362200"/>
            <a:ext cx="1968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最后求得：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81000" y="4953000"/>
            <a:ext cx="173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时间常数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819400" y="4724400"/>
          <a:ext cx="1219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60" name="Equation" r:id="rId7" imgW="418918" imgH="393529" progId="Equation.3">
                  <p:embed/>
                </p:oleObj>
              </mc:Choice>
              <mc:Fallback>
                <p:oleObj name="Equation" r:id="rId7" imgW="418918" imgH="39352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24400"/>
                        <a:ext cx="1219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2159000" y="2895600"/>
          <a:ext cx="3973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61" name="Equation" r:id="rId9" imgW="1853396" imgH="355446" progId="Equation.3">
                  <p:embed/>
                </p:oleObj>
              </mc:Choice>
              <mc:Fallback>
                <p:oleObj name="Equation" r:id="rId9" imgW="1853396" imgH="35544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895600"/>
                        <a:ext cx="3973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2020888" y="3581400"/>
          <a:ext cx="44561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62" name="Equation" r:id="rId11" imgW="1905000" imgH="431800" progId="Equation.3">
                  <p:embed/>
                </p:oleObj>
              </mc:Choice>
              <mc:Fallback>
                <p:oleObj name="Equation" r:id="rId11" imgW="19050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3581400"/>
                        <a:ext cx="445611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5" name="Group 11"/>
          <p:cNvGrpSpPr>
            <a:grpSpLocks/>
          </p:cNvGrpSpPr>
          <p:nvPr/>
        </p:nvGrpSpPr>
        <p:grpSpPr bwMode="auto">
          <a:xfrm>
            <a:off x="4953000" y="914400"/>
            <a:ext cx="3449638" cy="1828800"/>
            <a:chOff x="3355" y="480"/>
            <a:chExt cx="2173" cy="1152"/>
          </a:xfrm>
        </p:grpSpPr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5255" y="7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 flipH="1">
              <a:off x="4178" y="768"/>
              <a:ext cx="13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>
              <a:off x="4954" y="768"/>
              <a:ext cx="3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4308" y="768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>
              <a:off x="3662" y="768"/>
              <a:ext cx="4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1" name="Oval 17"/>
            <p:cNvSpPr>
              <a:spLocks noChangeArrowheads="1"/>
            </p:cNvSpPr>
            <p:nvPr/>
          </p:nvSpPr>
          <p:spPr bwMode="auto">
            <a:xfrm>
              <a:off x="3532" y="1104"/>
              <a:ext cx="259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2" name="Line 18"/>
            <p:cNvSpPr>
              <a:spLocks noChangeShapeType="1"/>
            </p:cNvSpPr>
            <p:nvPr/>
          </p:nvSpPr>
          <p:spPr bwMode="auto">
            <a:xfrm>
              <a:off x="5255" y="144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>
              <a:off x="3662" y="1632"/>
              <a:ext cx="15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>
              <a:off x="3662" y="76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5" name="Line 21"/>
            <p:cNvSpPr>
              <a:spLocks noChangeShapeType="1"/>
            </p:cNvSpPr>
            <p:nvPr/>
          </p:nvSpPr>
          <p:spPr bwMode="auto">
            <a:xfrm>
              <a:off x="5255" y="864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6" name="Rectangle 22"/>
            <p:cNvSpPr>
              <a:spLocks noChangeArrowheads="1"/>
            </p:cNvSpPr>
            <p:nvPr/>
          </p:nvSpPr>
          <p:spPr bwMode="auto">
            <a:xfrm>
              <a:off x="4695" y="720"/>
              <a:ext cx="259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27" name="Freeform 23"/>
            <p:cNvSpPr>
              <a:spLocks/>
            </p:cNvSpPr>
            <p:nvPr/>
          </p:nvSpPr>
          <p:spPr bwMode="auto">
            <a:xfrm>
              <a:off x="4130" y="696"/>
              <a:ext cx="221" cy="216"/>
            </a:xfrm>
            <a:custGeom>
              <a:avLst/>
              <a:gdLst>
                <a:gd name="T0" fmla="*/ 246 w 246"/>
                <a:gd name="T1" fmla="*/ 216 h 216"/>
                <a:gd name="T2" fmla="*/ 102 w 246"/>
                <a:gd name="T3" fmla="*/ 168 h 216"/>
                <a:gd name="T4" fmla="*/ 0 w 246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216">
                  <a:moveTo>
                    <a:pt x="246" y="216"/>
                  </a:moveTo>
                  <a:cubicBezTo>
                    <a:pt x="190" y="204"/>
                    <a:pt x="143" y="204"/>
                    <a:pt x="102" y="168"/>
                  </a:cubicBezTo>
                  <a:cubicBezTo>
                    <a:pt x="61" y="132"/>
                    <a:pt x="21" y="35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928" name="Object 24"/>
            <p:cNvGraphicFramePr>
              <a:graphicFrameLocks noChangeAspect="1"/>
            </p:cNvGraphicFramePr>
            <p:nvPr/>
          </p:nvGraphicFramePr>
          <p:xfrm>
            <a:off x="4738" y="480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63" name="Equation" r:id="rId13" imgW="164885" imgH="164885" progId="Equation.3">
                    <p:embed/>
                  </p:oleObj>
                </mc:Choice>
                <mc:Fallback>
                  <p:oleObj name="Equation" r:id="rId13" imgW="164885" imgH="164885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480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29" name="Object 25"/>
            <p:cNvGraphicFramePr>
              <a:graphicFrameLocks noChangeAspect="1"/>
            </p:cNvGraphicFramePr>
            <p:nvPr/>
          </p:nvGraphicFramePr>
          <p:xfrm>
            <a:off x="4366" y="816"/>
            <a:ext cx="1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64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6" y="816"/>
                          <a:ext cx="15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30" name="Object 26"/>
            <p:cNvGraphicFramePr>
              <a:graphicFrameLocks noChangeAspect="1"/>
            </p:cNvGraphicFramePr>
            <p:nvPr/>
          </p:nvGraphicFramePr>
          <p:xfrm>
            <a:off x="5341" y="76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65" name="Equation" r:id="rId17" imgW="152268" imgH="215713" progId="Equation.3">
                    <p:embed/>
                  </p:oleObj>
                </mc:Choice>
                <mc:Fallback>
                  <p:oleObj name="Equation" r:id="rId17" imgW="152268" imgH="215713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1" y="768"/>
                          <a:ext cx="18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31" name="Object 27"/>
            <p:cNvGraphicFramePr>
              <a:graphicFrameLocks noChangeAspect="1"/>
            </p:cNvGraphicFramePr>
            <p:nvPr/>
          </p:nvGraphicFramePr>
          <p:xfrm>
            <a:off x="3355" y="960"/>
            <a:ext cx="20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66" name="Equation" r:id="rId19" imgW="228501" imgH="571252" progId="Equation.3">
                    <p:embed/>
                  </p:oleObj>
                </mc:Choice>
                <mc:Fallback>
                  <p:oleObj name="Equation" r:id="rId19" imgW="228501" imgH="571252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5" y="960"/>
                          <a:ext cx="202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32" name="Object 28"/>
            <p:cNvGraphicFramePr>
              <a:graphicFrameLocks noChangeAspect="1"/>
            </p:cNvGraphicFramePr>
            <p:nvPr/>
          </p:nvGraphicFramePr>
          <p:xfrm>
            <a:off x="5040" y="912"/>
            <a:ext cx="180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67" name="Equation" r:id="rId21" imgW="203112" imgH="571252" progId="Equation.3">
                    <p:embed/>
                  </p:oleObj>
                </mc:Choice>
                <mc:Fallback>
                  <p:oleObj name="Equation" r:id="rId21" imgW="203112" imgH="571252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912"/>
                          <a:ext cx="180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933" name="Group 29"/>
            <p:cNvGrpSpPr>
              <a:grpSpLocks/>
            </p:cNvGrpSpPr>
            <p:nvPr/>
          </p:nvGrpSpPr>
          <p:grpSpPr bwMode="auto">
            <a:xfrm>
              <a:off x="5255" y="1056"/>
              <a:ext cx="47" cy="396"/>
              <a:chOff x="5228" y="1584"/>
              <a:chExt cx="52" cy="396"/>
            </a:xfrm>
          </p:grpSpPr>
          <p:sp>
            <p:nvSpPr>
              <p:cNvPr id="123934" name="Freeform 30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5" name="Freeform 31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6" name="Freeform 32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7" name="Freeform 33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30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9" grpId="0" autoUpdateAnimBg="0"/>
      <p:bldP spid="123910" grpId="0" autoUpdateAnimBg="0"/>
      <p:bldP spid="12391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三</a:t>
            </a:r>
            <a:r>
              <a:rPr kumimoji="1" lang="en-US" altLang="zh-CN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 </a:t>
            </a:r>
            <a:r>
              <a:rPr kumimoji="1" lang="en-US" altLang="zh-CN" sz="3200" b="1" i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RL </a:t>
            </a:r>
            <a:r>
              <a:rPr kumimoji="1" lang="zh-CN" altLang="en-US" sz="3200" b="1" dirty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电路的全响应</a:t>
            </a:r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1211263" y="4572000"/>
          <a:ext cx="6491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2" name="Equation" r:id="rId3" imgW="2628900" imgH="355600" progId="Equation.3">
                  <p:embed/>
                </p:oleObj>
              </mc:Choice>
              <mc:Fallback>
                <p:oleObj name="Equation" r:id="rId3" imgW="26289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572000"/>
                        <a:ext cx="6491287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762000" y="5461000"/>
          <a:ext cx="774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03" name="Equation" r:id="rId5" imgW="3492500" imgH="355600" progId="Equation.3">
                  <p:embed/>
                </p:oleObj>
              </mc:Choice>
              <mc:Fallback>
                <p:oleObj name="Equation" r:id="rId5" imgW="3492500" imgH="355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61000"/>
                        <a:ext cx="77470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33" name="Group 5"/>
          <p:cNvGrpSpPr>
            <a:grpSpLocks/>
          </p:cNvGrpSpPr>
          <p:nvPr/>
        </p:nvGrpSpPr>
        <p:grpSpPr bwMode="auto">
          <a:xfrm>
            <a:off x="3098800" y="990600"/>
            <a:ext cx="3835400" cy="1828800"/>
            <a:chOff x="1632" y="528"/>
            <a:chExt cx="2416" cy="1152"/>
          </a:xfrm>
        </p:grpSpPr>
        <p:sp>
          <p:nvSpPr>
            <p:cNvPr id="124934" name="Oval 6"/>
            <p:cNvSpPr>
              <a:spLocks noChangeArrowheads="1"/>
            </p:cNvSpPr>
            <p:nvPr/>
          </p:nvSpPr>
          <p:spPr bwMode="auto">
            <a:xfrm>
              <a:off x="182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1968" y="7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6" name="Line 8"/>
            <p:cNvSpPr>
              <a:spLocks noChangeShapeType="1"/>
            </p:cNvSpPr>
            <p:nvPr/>
          </p:nvSpPr>
          <p:spPr bwMode="auto">
            <a:xfrm flipV="1">
              <a:off x="2688" y="76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3120" y="720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8" name="Line 10"/>
            <p:cNvSpPr>
              <a:spLocks noChangeShapeType="1"/>
            </p:cNvSpPr>
            <p:nvPr/>
          </p:nvSpPr>
          <p:spPr bwMode="auto">
            <a:xfrm>
              <a:off x="3408" y="7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3792" y="76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>
              <a:off x="379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1968" y="168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>
              <a:off x="1968" y="76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>
              <a:off x="2688" y="100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4" name="Line 16"/>
            <p:cNvSpPr>
              <a:spLocks noChangeShapeType="1"/>
            </p:cNvSpPr>
            <p:nvPr/>
          </p:nvSpPr>
          <p:spPr bwMode="auto">
            <a:xfrm flipH="1">
              <a:off x="2496" y="768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>
              <a:off x="3792" y="8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6" name="Freeform 18"/>
            <p:cNvSpPr>
              <a:spLocks/>
            </p:cNvSpPr>
            <p:nvPr/>
          </p:nvSpPr>
          <p:spPr bwMode="auto">
            <a:xfrm>
              <a:off x="2514" y="762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47" name="Object 19"/>
            <p:cNvGraphicFramePr>
              <a:graphicFrameLocks noChangeAspect="1"/>
            </p:cNvGraphicFramePr>
            <p:nvPr/>
          </p:nvGraphicFramePr>
          <p:xfrm>
            <a:off x="3168" y="528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04" name="Equation" r:id="rId7" imgW="164885" imgH="164885" progId="Equation.3">
                    <p:embed/>
                  </p:oleObj>
                </mc:Choice>
                <mc:Fallback>
                  <p:oleObj name="Equation" r:id="rId7" imgW="164885" imgH="164885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528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8" name="Object 20"/>
            <p:cNvGraphicFramePr>
              <a:graphicFrameLocks noChangeAspect="1"/>
            </p:cNvGraphicFramePr>
            <p:nvPr/>
          </p:nvGraphicFramePr>
          <p:xfrm>
            <a:off x="2561" y="52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05" name="Equation" r:id="rId9" imgW="126725" imgH="177415" progId="Equation.3">
                    <p:embed/>
                  </p:oleObj>
                </mc:Choice>
                <mc:Fallback>
                  <p:oleObj name="Equation" r:id="rId9" imgW="126725" imgH="177415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52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9" name="Object 21"/>
            <p:cNvGraphicFramePr>
              <a:graphicFrameLocks noChangeAspect="1"/>
            </p:cNvGraphicFramePr>
            <p:nvPr/>
          </p:nvGraphicFramePr>
          <p:xfrm>
            <a:off x="3840" y="728"/>
            <a:ext cx="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06" name="Equation" r:id="rId11" imgW="164885" imgH="215619" progId="Equation.3">
                    <p:embed/>
                  </p:oleObj>
                </mc:Choice>
                <mc:Fallback>
                  <p:oleObj name="Equation" r:id="rId11" imgW="164885" imgH="215619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728"/>
                          <a:ext cx="20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0" name="Object 22"/>
            <p:cNvGraphicFramePr>
              <a:graphicFrameLocks noChangeAspect="1"/>
            </p:cNvGraphicFramePr>
            <p:nvPr/>
          </p:nvGraphicFramePr>
          <p:xfrm>
            <a:off x="2256" y="624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07" name="Equation" r:id="rId13" imgW="126835" imgH="139518" progId="Equation.3">
                    <p:embed/>
                  </p:oleObj>
                </mc:Choice>
                <mc:Fallback>
                  <p:oleObj name="Equation" r:id="rId13" imgW="126835" imgH="139518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624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1" name="Object 23"/>
            <p:cNvGraphicFramePr>
              <a:graphicFrameLocks noChangeAspect="1"/>
            </p:cNvGraphicFramePr>
            <p:nvPr/>
          </p:nvGraphicFramePr>
          <p:xfrm>
            <a:off x="2736" y="912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08" name="Equation" r:id="rId15" imgW="126725" imgH="177415" progId="Equation.3">
                    <p:embed/>
                  </p:oleObj>
                </mc:Choice>
                <mc:Fallback>
                  <p:oleObj name="Equation" r:id="rId15" imgW="126725" imgH="177415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912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2" name="Object 24"/>
            <p:cNvGraphicFramePr>
              <a:graphicFrameLocks noChangeAspect="1"/>
            </p:cNvGraphicFramePr>
            <p:nvPr/>
          </p:nvGraphicFramePr>
          <p:xfrm>
            <a:off x="1632" y="990"/>
            <a:ext cx="213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09" name="Equation" r:id="rId17" imgW="215806" imgH="609336" progId="Equation.3">
                    <p:embed/>
                  </p:oleObj>
                </mc:Choice>
                <mc:Fallback>
                  <p:oleObj name="Equation" r:id="rId17" imgW="215806" imgH="609336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90"/>
                          <a:ext cx="213" cy="6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3" name="Object 25"/>
            <p:cNvGraphicFramePr>
              <a:graphicFrameLocks noChangeAspect="1"/>
            </p:cNvGraphicFramePr>
            <p:nvPr/>
          </p:nvGraphicFramePr>
          <p:xfrm>
            <a:off x="3504" y="960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0" name="Equation" r:id="rId19" imgW="215806" imgH="571252" progId="Equation.3">
                    <p:embed/>
                  </p:oleObj>
                </mc:Choice>
                <mc:Fallback>
                  <p:oleObj name="Equation" r:id="rId19" imgW="215806" imgH="571252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960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54" name="Oval 26"/>
            <p:cNvSpPr>
              <a:spLocks noChangeArrowheads="1"/>
            </p:cNvSpPr>
            <p:nvPr/>
          </p:nvSpPr>
          <p:spPr bwMode="auto">
            <a:xfrm>
              <a:off x="254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4955" name="Object 27"/>
            <p:cNvGraphicFramePr>
              <a:graphicFrameLocks noChangeAspect="1"/>
            </p:cNvGraphicFramePr>
            <p:nvPr/>
          </p:nvGraphicFramePr>
          <p:xfrm>
            <a:off x="2358" y="1008"/>
            <a:ext cx="226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1" name="Equation" r:id="rId21" imgW="228600" imgH="609600" progId="Equation.3">
                    <p:embed/>
                  </p:oleObj>
                </mc:Choice>
                <mc:Fallback>
                  <p:oleObj name="Equation" r:id="rId21" imgW="228600" imgH="609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1008"/>
                          <a:ext cx="226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956" name="Group 28"/>
            <p:cNvGrpSpPr>
              <a:grpSpLocks/>
            </p:cNvGrpSpPr>
            <p:nvPr/>
          </p:nvGrpSpPr>
          <p:grpSpPr bwMode="auto">
            <a:xfrm>
              <a:off x="3792" y="1008"/>
              <a:ext cx="52" cy="396"/>
              <a:chOff x="5228" y="1584"/>
              <a:chExt cx="52" cy="396"/>
            </a:xfrm>
          </p:grpSpPr>
          <p:sp>
            <p:nvSpPr>
              <p:cNvPr id="124957" name="Freeform 29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8" name="Freeform 30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59" name="Freeform 31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60" name="Freeform 32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4961" name="Group 33"/>
          <p:cNvGrpSpPr>
            <a:grpSpLocks/>
          </p:cNvGrpSpPr>
          <p:nvPr/>
        </p:nvGrpSpPr>
        <p:grpSpPr bwMode="auto">
          <a:xfrm>
            <a:off x="5237163" y="2590800"/>
            <a:ext cx="3449637" cy="1828800"/>
            <a:chOff x="3355" y="1632"/>
            <a:chExt cx="2173" cy="1152"/>
          </a:xfrm>
        </p:grpSpPr>
        <p:sp>
          <p:nvSpPr>
            <p:cNvPr id="124962" name="Line 34"/>
            <p:cNvSpPr>
              <a:spLocks noChangeShapeType="1"/>
            </p:cNvSpPr>
            <p:nvPr/>
          </p:nvSpPr>
          <p:spPr bwMode="auto">
            <a:xfrm>
              <a:off x="5255" y="19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3" name="Line 35"/>
            <p:cNvSpPr>
              <a:spLocks noChangeShapeType="1"/>
            </p:cNvSpPr>
            <p:nvPr/>
          </p:nvSpPr>
          <p:spPr bwMode="auto">
            <a:xfrm flipH="1">
              <a:off x="4178" y="1920"/>
              <a:ext cx="13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4" name="Line 36"/>
            <p:cNvSpPr>
              <a:spLocks noChangeShapeType="1"/>
            </p:cNvSpPr>
            <p:nvPr/>
          </p:nvSpPr>
          <p:spPr bwMode="auto">
            <a:xfrm>
              <a:off x="4954" y="1920"/>
              <a:ext cx="3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5" name="Line 37"/>
            <p:cNvSpPr>
              <a:spLocks noChangeShapeType="1"/>
            </p:cNvSpPr>
            <p:nvPr/>
          </p:nvSpPr>
          <p:spPr bwMode="auto">
            <a:xfrm>
              <a:off x="4308" y="1920"/>
              <a:ext cx="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6" name="Line 38"/>
            <p:cNvSpPr>
              <a:spLocks noChangeShapeType="1"/>
            </p:cNvSpPr>
            <p:nvPr/>
          </p:nvSpPr>
          <p:spPr bwMode="auto">
            <a:xfrm>
              <a:off x="3662" y="1920"/>
              <a:ext cx="4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7" name="Oval 39"/>
            <p:cNvSpPr>
              <a:spLocks noChangeArrowheads="1"/>
            </p:cNvSpPr>
            <p:nvPr/>
          </p:nvSpPr>
          <p:spPr bwMode="auto">
            <a:xfrm>
              <a:off x="3532" y="2256"/>
              <a:ext cx="259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8" name="Line 40"/>
            <p:cNvSpPr>
              <a:spLocks noChangeShapeType="1"/>
            </p:cNvSpPr>
            <p:nvPr/>
          </p:nvSpPr>
          <p:spPr bwMode="auto">
            <a:xfrm>
              <a:off x="5255" y="259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>
              <a:off x="3662" y="2784"/>
              <a:ext cx="15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>
              <a:off x="3662" y="192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71" name="Line 43"/>
            <p:cNvSpPr>
              <a:spLocks noChangeShapeType="1"/>
            </p:cNvSpPr>
            <p:nvPr/>
          </p:nvSpPr>
          <p:spPr bwMode="auto">
            <a:xfrm>
              <a:off x="5255" y="2016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72" name="Rectangle 44"/>
            <p:cNvSpPr>
              <a:spLocks noChangeArrowheads="1"/>
            </p:cNvSpPr>
            <p:nvPr/>
          </p:nvSpPr>
          <p:spPr bwMode="auto">
            <a:xfrm>
              <a:off x="4695" y="1872"/>
              <a:ext cx="259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73" name="Freeform 45"/>
            <p:cNvSpPr>
              <a:spLocks/>
            </p:cNvSpPr>
            <p:nvPr/>
          </p:nvSpPr>
          <p:spPr bwMode="auto">
            <a:xfrm>
              <a:off x="4130" y="1848"/>
              <a:ext cx="221" cy="216"/>
            </a:xfrm>
            <a:custGeom>
              <a:avLst/>
              <a:gdLst>
                <a:gd name="T0" fmla="*/ 246 w 246"/>
                <a:gd name="T1" fmla="*/ 216 h 216"/>
                <a:gd name="T2" fmla="*/ 102 w 246"/>
                <a:gd name="T3" fmla="*/ 168 h 216"/>
                <a:gd name="T4" fmla="*/ 0 w 246"/>
                <a:gd name="T5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" h="216">
                  <a:moveTo>
                    <a:pt x="246" y="216"/>
                  </a:moveTo>
                  <a:cubicBezTo>
                    <a:pt x="190" y="204"/>
                    <a:pt x="143" y="204"/>
                    <a:pt x="102" y="168"/>
                  </a:cubicBezTo>
                  <a:cubicBezTo>
                    <a:pt x="61" y="132"/>
                    <a:pt x="21" y="35"/>
                    <a:pt x="0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74" name="Object 46"/>
            <p:cNvGraphicFramePr>
              <a:graphicFrameLocks noChangeAspect="1"/>
            </p:cNvGraphicFramePr>
            <p:nvPr/>
          </p:nvGraphicFramePr>
          <p:xfrm>
            <a:off x="4738" y="1632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2" name="Equation" r:id="rId23" imgW="164885" imgH="164885" progId="Equation.3">
                    <p:embed/>
                  </p:oleObj>
                </mc:Choice>
                <mc:Fallback>
                  <p:oleObj name="Equation" r:id="rId23" imgW="164885" imgH="164885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" y="1632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75" name="Object 47"/>
            <p:cNvGraphicFramePr>
              <a:graphicFrameLocks noChangeAspect="1"/>
            </p:cNvGraphicFramePr>
            <p:nvPr/>
          </p:nvGraphicFramePr>
          <p:xfrm>
            <a:off x="4366" y="1968"/>
            <a:ext cx="1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3" name="Equation" r:id="rId24" imgW="126725" imgH="177415" progId="Equation.3">
                    <p:embed/>
                  </p:oleObj>
                </mc:Choice>
                <mc:Fallback>
                  <p:oleObj name="Equation" r:id="rId24" imgW="126725" imgH="177415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6" y="1968"/>
                          <a:ext cx="15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76" name="Object 48"/>
            <p:cNvGraphicFramePr>
              <a:graphicFrameLocks noChangeAspect="1"/>
            </p:cNvGraphicFramePr>
            <p:nvPr/>
          </p:nvGraphicFramePr>
          <p:xfrm>
            <a:off x="5341" y="1920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4" name="Equation" r:id="rId25" imgW="152268" imgH="215713" progId="Equation.3">
                    <p:embed/>
                  </p:oleObj>
                </mc:Choice>
                <mc:Fallback>
                  <p:oleObj name="Equation" r:id="rId25" imgW="152268" imgH="215713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1" y="1920"/>
                          <a:ext cx="18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77" name="Object 49"/>
            <p:cNvGraphicFramePr>
              <a:graphicFrameLocks noChangeAspect="1"/>
            </p:cNvGraphicFramePr>
            <p:nvPr/>
          </p:nvGraphicFramePr>
          <p:xfrm>
            <a:off x="3355" y="2112"/>
            <a:ext cx="20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5" name="Equation" r:id="rId27" imgW="228501" imgH="571252" progId="Equation.3">
                    <p:embed/>
                  </p:oleObj>
                </mc:Choice>
                <mc:Fallback>
                  <p:oleObj name="Equation" r:id="rId27" imgW="228501" imgH="571252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5" y="2112"/>
                          <a:ext cx="202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78" name="Object 50"/>
            <p:cNvGraphicFramePr>
              <a:graphicFrameLocks noChangeAspect="1"/>
            </p:cNvGraphicFramePr>
            <p:nvPr/>
          </p:nvGraphicFramePr>
          <p:xfrm>
            <a:off x="5040" y="2064"/>
            <a:ext cx="180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6" name="Equation" r:id="rId29" imgW="203112" imgH="571252" progId="Equation.3">
                    <p:embed/>
                  </p:oleObj>
                </mc:Choice>
                <mc:Fallback>
                  <p:oleObj name="Equation" r:id="rId29" imgW="203112" imgH="571252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064"/>
                          <a:ext cx="180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4979" name="Group 51"/>
            <p:cNvGrpSpPr>
              <a:grpSpLocks/>
            </p:cNvGrpSpPr>
            <p:nvPr/>
          </p:nvGrpSpPr>
          <p:grpSpPr bwMode="auto">
            <a:xfrm>
              <a:off x="5255" y="2208"/>
              <a:ext cx="47" cy="396"/>
              <a:chOff x="5228" y="1584"/>
              <a:chExt cx="52" cy="396"/>
            </a:xfrm>
          </p:grpSpPr>
          <p:sp>
            <p:nvSpPr>
              <p:cNvPr id="124980" name="Freeform 52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81" name="Freeform 53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82" name="Freeform 54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983" name="Freeform 55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4984" name="Group 56"/>
          <p:cNvGrpSpPr>
            <a:grpSpLocks/>
          </p:cNvGrpSpPr>
          <p:nvPr/>
        </p:nvGrpSpPr>
        <p:grpSpPr bwMode="auto">
          <a:xfrm>
            <a:off x="609600" y="2667000"/>
            <a:ext cx="3822700" cy="1828800"/>
            <a:chOff x="384" y="1680"/>
            <a:chExt cx="2408" cy="1152"/>
          </a:xfrm>
        </p:grpSpPr>
        <p:sp>
          <p:nvSpPr>
            <p:cNvPr id="124985" name="Oval 57"/>
            <p:cNvSpPr>
              <a:spLocks noChangeArrowheads="1"/>
            </p:cNvSpPr>
            <p:nvPr/>
          </p:nvSpPr>
          <p:spPr bwMode="auto">
            <a:xfrm>
              <a:off x="576" y="2208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6" name="Line 58"/>
            <p:cNvSpPr>
              <a:spLocks noChangeShapeType="1"/>
            </p:cNvSpPr>
            <p:nvPr/>
          </p:nvSpPr>
          <p:spPr bwMode="auto">
            <a:xfrm>
              <a:off x="720" y="19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7" name="Line 59"/>
            <p:cNvSpPr>
              <a:spLocks noChangeShapeType="1"/>
            </p:cNvSpPr>
            <p:nvPr/>
          </p:nvSpPr>
          <p:spPr bwMode="auto">
            <a:xfrm flipV="1">
              <a:off x="1440" y="19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8" name="Rectangle 60"/>
            <p:cNvSpPr>
              <a:spLocks noChangeArrowheads="1"/>
            </p:cNvSpPr>
            <p:nvPr/>
          </p:nvSpPr>
          <p:spPr bwMode="auto">
            <a:xfrm>
              <a:off x="1872" y="1872"/>
              <a:ext cx="28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89" name="Line 61"/>
            <p:cNvSpPr>
              <a:spLocks noChangeShapeType="1"/>
            </p:cNvSpPr>
            <p:nvPr/>
          </p:nvSpPr>
          <p:spPr bwMode="auto">
            <a:xfrm>
              <a:off x="2160" y="192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90" name="Line 62"/>
            <p:cNvSpPr>
              <a:spLocks noChangeShapeType="1"/>
            </p:cNvSpPr>
            <p:nvPr/>
          </p:nvSpPr>
          <p:spPr bwMode="auto">
            <a:xfrm>
              <a:off x="2544" y="19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91" name="Line 63"/>
            <p:cNvSpPr>
              <a:spLocks noChangeShapeType="1"/>
            </p:cNvSpPr>
            <p:nvPr/>
          </p:nvSpPr>
          <p:spPr bwMode="auto">
            <a:xfrm>
              <a:off x="2544" y="254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92" name="Line 64"/>
            <p:cNvSpPr>
              <a:spLocks noChangeShapeType="1"/>
            </p:cNvSpPr>
            <p:nvPr/>
          </p:nvSpPr>
          <p:spPr bwMode="auto">
            <a:xfrm>
              <a:off x="720" y="2832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93" name="Line 65"/>
            <p:cNvSpPr>
              <a:spLocks noChangeShapeType="1"/>
            </p:cNvSpPr>
            <p:nvPr/>
          </p:nvSpPr>
          <p:spPr bwMode="auto">
            <a:xfrm>
              <a:off x="720" y="192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94" name="Line 66"/>
            <p:cNvSpPr>
              <a:spLocks noChangeShapeType="1"/>
            </p:cNvSpPr>
            <p:nvPr/>
          </p:nvSpPr>
          <p:spPr bwMode="auto">
            <a:xfrm>
              <a:off x="1440" y="216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95" name="Line 67"/>
            <p:cNvSpPr>
              <a:spLocks noChangeShapeType="1"/>
            </p:cNvSpPr>
            <p:nvPr/>
          </p:nvSpPr>
          <p:spPr bwMode="auto">
            <a:xfrm flipH="1">
              <a:off x="1248" y="1920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96" name="Line 68"/>
            <p:cNvSpPr>
              <a:spLocks noChangeShapeType="1"/>
            </p:cNvSpPr>
            <p:nvPr/>
          </p:nvSpPr>
          <p:spPr bwMode="auto">
            <a:xfrm>
              <a:off x="2544" y="196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97" name="Freeform 69"/>
            <p:cNvSpPr>
              <a:spLocks/>
            </p:cNvSpPr>
            <p:nvPr/>
          </p:nvSpPr>
          <p:spPr bwMode="auto">
            <a:xfrm>
              <a:off x="1266" y="1914"/>
              <a:ext cx="174" cy="210"/>
            </a:xfrm>
            <a:custGeom>
              <a:avLst/>
              <a:gdLst>
                <a:gd name="T0" fmla="*/ 0 w 174"/>
                <a:gd name="T1" fmla="*/ 0 h 210"/>
                <a:gd name="T2" fmla="*/ 66 w 174"/>
                <a:gd name="T3" fmla="*/ 150 h 210"/>
                <a:gd name="T4" fmla="*/ 174 w 174"/>
                <a:gd name="T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" h="210">
                  <a:moveTo>
                    <a:pt x="0" y="0"/>
                  </a:moveTo>
                  <a:cubicBezTo>
                    <a:pt x="12" y="25"/>
                    <a:pt x="37" y="115"/>
                    <a:pt x="66" y="150"/>
                  </a:cubicBezTo>
                  <a:cubicBezTo>
                    <a:pt x="95" y="185"/>
                    <a:pt x="152" y="198"/>
                    <a:pt x="174" y="21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98" name="Object 70"/>
            <p:cNvGraphicFramePr>
              <a:graphicFrameLocks noChangeAspect="1"/>
            </p:cNvGraphicFramePr>
            <p:nvPr/>
          </p:nvGraphicFramePr>
          <p:xfrm>
            <a:off x="1920" y="168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7" name="Equation" r:id="rId31" imgW="164885" imgH="164885" progId="Equation.3">
                    <p:embed/>
                  </p:oleObj>
                </mc:Choice>
                <mc:Fallback>
                  <p:oleObj name="Equation" r:id="rId31" imgW="164885" imgH="164885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8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99" name="Object 71"/>
            <p:cNvGraphicFramePr>
              <a:graphicFrameLocks noChangeAspect="1"/>
            </p:cNvGraphicFramePr>
            <p:nvPr/>
          </p:nvGraphicFramePr>
          <p:xfrm>
            <a:off x="1313" y="168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8" name="Equation" r:id="rId32" imgW="126725" imgH="177415" progId="Equation.3">
                    <p:embed/>
                  </p:oleObj>
                </mc:Choice>
                <mc:Fallback>
                  <p:oleObj name="Equation" r:id="rId32" imgW="126725" imgH="177415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" y="1680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00" name="Object 72"/>
            <p:cNvGraphicFramePr>
              <a:graphicFrameLocks noChangeAspect="1"/>
            </p:cNvGraphicFramePr>
            <p:nvPr/>
          </p:nvGraphicFramePr>
          <p:xfrm>
            <a:off x="2600" y="1880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9" name="Equation" r:id="rId33" imgW="152268" imgH="215713" progId="Equation.3">
                    <p:embed/>
                  </p:oleObj>
                </mc:Choice>
                <mc:Fallback>
                  <p:oleObj name="Equation" r:id="rId33" imgW="152268" imgH="215713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1880"/>
                          <a:ext cx="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01" name="Object 73"/>
            <p:cNvGraphicFramePr>
              <a:graphicFrameLocks noChangeAspect="1"/>
            </p:cNvGraphicFramePr>
            <p:nvPr/>
          </p:nvGraphicFramePr>
          <p:xfrm>
            <a:off x="1008" y="1776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20" name="Equation" r:id="rId34" imgW="126835" imgH="139518" progId="Equation.3">
                    <p:embed/>
                  </p:oleObj>
                </mc:Choice>
                <mc:Fallback>
                  <p:oleObj name="Equation" r:id="rId34" imgW="126835" imgH="139518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76"/>
                          <a:ext cx="127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02" name="Object 74"/>
            <p:cNvGraphicFramePr>
              <a:graphicFrameLocks noChangeAspect="1"/>
            </p:cNvGraphicFramePr>
            <p:nvPr/>
          </p:nvGraphicFramePr>
          <p:xfrm>
            <a:off x="1488" y="2064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21" name="Equation" r:id="rId35" imgW="126725" imgH="177415" progId="Equation.3">
                    <p:embed/>
                  </p:oleObj>
                </mc:Choice>
                <mc:Fallback>
                  <p:oleObj name="Equation" r:id="rId35" imgW="126725" imgH="177415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64"/>
                          <a:ext cx="127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03" name="Object 75"/>
            <p:cNvGraphicFramePr>
              <a:graphicFrameLocks noChangeAspect="1"/>
            </p:cNvGraphicFramePr>
            <p:nvPr/>
          </p:nvGraphicFramePr>
          <p:xfrm>
            <a:off x="384" y="2112"/>
            <a:ext cx="213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22" name="Equation" r:id="rId36" imgW="215806" imgH="571252" progId="Equation.3">
                    <p:embed/>
                  </p:oleObj>
                </mc:Choice>
                <mc:Fallback>
                  <p:oleObj name="Equation" r:id="rId36" imgW="215806" imgH="571252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112"/>
                          <a:ext cx="213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004" name="Object 76"/>
            <p:cNvGraphicFramePr>
              <a:graphicFrameLocks noChangeAspect="1"/>
            </p:cNvGraphicFramePr>
            <p:nvPr/>
          </p:nvGraphicFramePr>
          <p:xfrm>
            <a:off x="2262" y="2064"/>
            <a:ext cx="201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23" name="Equation" r:id="rId38" imgW="203112" imgH="571252" progId="Equation.3">
                    <p:embed/>
                  </p:oleObj>
                </mc:Choice>
                <mc:Fallback>
                  <p:oleObj name="Equation" r:id="rId38" imgW="203112" imgH="571252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2064"/>
                          <a:ext cx="201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5005" name="Group 77"/>
            <p:cNvGrpSpPr>
              <a:grpSpLocks/>
            </p:cNvGrpSpPr>
            <p:nvPr/>
          </p:nvGrpSpPr>
          <p:grpSpPr bwMode="auto">
            <a:xfrm>
              <a:off x="2544" y="2160"/>
              <a:ext cx="52" cy="396"/>
              <a:chOff x="5228" y="1584"/>
              <a:chExt cx="52" cy="396"/>
            </a:xfrm>
          </p:grpSpPr>
          <p:sp>
            <p:nvSpPr>
              <p:cNvPr id="125006" name="Freeform 78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007" name="Freeform 79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008" name="Freeform 80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009" name="Freeform 81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5015" name="Rectangle 87"/>
          <p:cNvSpPr>
            <a:spLocks noChangeArrowheads="1"/>
          </p:cNvSpPr>
          <p:nvPr/>
        </p:nvSpPr>
        <p:spPr bwMode="auto">
          <a:xfrm>
            <a:off x="6913563" y="1857375"/>
            <a:ext cx="2230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图 </a:t>
            </a:r>
            <a:r>
              <a:rPr lang="en-US" altLang="zh-CN" sz="2000" b="1" dirty="0">
                <a:latin typeface="Times New Roman" panose="02020603050405020304" pitchFamily="18" charset="0"/>
              </a:rPr>
              <a:t>3.4.4  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RL </a:t>
            </a:r>
            <a:r>
              <a:rPr lang="zh-CN" altLang="en-US" sz="2000" b="1" dirty="0">
                <a:latin typeface="Times New Roman" panose="02020603050405020304" pitchFamily="18" charset="0"/>
              </a:rPr>
              <a:t>电路的阶跃全响应</a:t>
            </a:r>
          </a:p>
        </p:txBody>
      </p:sp>
    </p:spTree>
    <p:extLst>
      <p:ext uri="{BB962C8B-B14F-4D97-AF65-F5344CB8AC3E}">
        <p14:creationId xmlns:p14="http://schemas.microsoft.com/office/powerpoint/2010/main" val="149185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17488" y="566738"/>
            <a:ext cx="2338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RC</a:t>
            </a:r>
            <a:r>
              <a:rPr lang="zh-CN" altLang="en-US" sz="2000"/>
              <a:t>零输入响应：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57175" y="1373188"/>
            <a:ext cx="2097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RC</a:t>
            </a:r>
            <a:r>
              <a:rPr lang="zh-CN" altLang="en-US" sz="2000"/>
              <a:t>零状态响应：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96863" y="2420938"/>
            <a:ext cx="177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RC</a:t>
            </a:r>
            <a:r>
              <a:rPr lang="zh-CN" altLang="en-US" sz="2000"/>
              <a:t>全响应：</a:t>
            </a:r>
          </a:p>
        </p:txBody>
      </p:sp>
      <p:graphicFrame>
        <p:nvGraphicFramePr>
          <p:cNvPr id="125960" name="Object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25326864"/>
              </p:ext>
            </p:extLst>
          </p:nvPr>
        </p:nvGraphicFramePr>
        <p:xfrm>
          <a:off x="2887663" y="323850"/>
          <a:ext cx="28829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2" name="公式" r:id="rId3" imgW="1409088" imgH="355446" progId="Equation.3">
                  <p:embed/>
                </p:oleObj>
              </mc:Choice>
              <mc:Fallback>
                <p:oleObj name="公式" r:id="rId3" imgW="1409088" imgH="355446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323850"/>
                        <a:ext cx="2882900" cy="7270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2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19049876"/>
              </p:ext>
            </p:extLst>
          </p:nvPr>
        </p:nvGraphicFramePr>
        <p:xfrm>
          <a:off x="2595563" y="1203325"/>
          <a:ext cx="41132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3" name="Equation" r:id="rId5" imgW="2082800" imgH="355600" progId="Equation.3">
                  <p:embed/>
                </p:oleObj>
              </mc:Choice>
              <mc:Fallback>
                <p:oleObj name="Equation" r:id="rId5" imgW="2082800" imgH="355600" progId="Equation.3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203325"/>
                        <a:ext cx="4113212" cy="7016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3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52916884"/>
              </p:ext>
            </p:extLst>
          </p:nvPr>
        </p:nvGraphicFramePr>
        <p:xfrm>
          <a:off x="2595563" y="2187575"/>
          <a:ext cx="6411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4" name="公式" r:id="rId7" imgW="2895600" imgH="355600" progId="Equation.3">
                  <p:embed/>
                </p:oleObj>
              </mc:Choice>
              <mc:Fallback>
                <p:oleObj name="公式" r:id="rId7" imgW="2895600" imgH="355600" progId="Equation.3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2187575"/>
                        <a:ext cx="6411912" cy="7874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6068612"/>
              </p:ext>
            </p:extLst>
          </p:nvPr>
        </p:nvGraphicFramePr>
        <p:xfrm>
          <a:off x="3200400" y="3308350"/>
          <a:ext cx="23399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5" name="Equation" r:id="rId9" imgW="1244060" imgH="355446" progId="Equation.3">
                  <p:embed/>
                </p:oleObj>
              </mc:Choice>
              <mc:Fallback>
                <p:oleObj name="Equation" r:id="rId9" imgW="1244060" imgH="355446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08350"/>
                        <a:ext cx="2339975" cy="668338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96863" y="3509963"/>
            <a:ext cx="2338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RL</a:t>
            </a:r>
            <a:r>
              <a:rPr lang="zh-CN" altLang="en-US" sz="2000"/>
              <a:t>零输入响应：</a:t>
            </a:r>
          </a:p>
        </p:txBody>
      </p:sp>
      <p:graphicFrame>
        <p:nvGraphicFramePr>
          <p:cNvPr id="1259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26824"/>
              </p:ext>
            </p:extLst>
          </p:nvPr>
        </p:nvGraphicFramePr>
        <p:xfrm>
          <a:off x="2595563" y="4114800"/>
          <a:ext cx="4113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6" name="Equation" r:id="rId11" imgW="1853396" imgH="355446" progId="Equation.3">
                  <p:embed/>
                </p:oleObj>
              </mc:Choice>
              <mc:Fallback>
                <p:oleObj name="Equation" r:id="rId11" imgW="1853396" imgH="35544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4114800"/>
                        <a:ext cx="4113212" cy="838200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96863" y="4275138"/>
            <a:ext cx="2097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RL</a:t>
            </a:r>
            <a:r>
              <a:rPr lang="zh-CN" altLang="en-US" sz="2000"/>
              <a:t>零状态响应：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338138" y="5324475"/>
            <a:ext cx="177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RL</a:t>
            </a:r>
            <a:r>
              <a:rPr lang="zh-CN" altLang="en-US" sz="2000"/>
              <a:t>全响应：</a:t>
            </a:r>
          </a:p>
        </p:txBody>
      </p:sp>
      <p:graphicFrame>
        <p:nvGraphicFramePr>
          <p:cNvPr id="1259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404392"/>
              </p:ext>
            </p:extLst>
          </p:nvPr>
        </p:nvGraphicFramePr>
        <p:xfrm>
          <a:off x="2555875" y="5122863"/>
          <a:ext cx="64516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07" name="Equation" r:id="rId13" imgW="2628900" imgH="355600" progId="Equation.3">
                  <p:embed/>
                </p:oleObj>
              </mc:Choice>
              <mc:Fallback>
                <p:oleObj name="Equation" r:id="rId13" imgW="2628900" imgH="355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22863"/>
                        <a:ext cx="6451600" cy="846137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2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562100"/>
            <a:ext cx="3810000" cy="1143000"/>
          </a:xfrm>
        </p:spPr>
        <p:txBody>
          <a:bodyPr/>
          <a:lstStyle/>
          <a:p>
            <a:r>
              <a:rPr lang="zh-CN" altLang="en-US" sz="6500" b="1">
                <a:solidFill>
                  <a:schemeClr val="bg2"/>
                </a:solidFill>
                <a:ea typeface="楷体_GB2312" pitchFamily="49" charset="-122"/>
              </a:rPr>
              <a:t>本章结束</a:t>
            </a:r>
          </a:p>
        </p:txBody>
      </p:sp>
      <p:sp>
        <p:nvSpPr>
          <p:cNvPr id="160771" name="AutoShape 3">
            <a:hlinkClick r:id="rId2" action="ppaction://hlinkpres?slideindex=1&amp;slidetitle=幻灯片 1" highlightClick="1"/>
          </p:cNvPr>
          <p:cNvSpPr>
            <a:spLocks noChangeArrowheads="1"/>
          </p:cNvSpPr>
          <p:nvPr/>
        </p:nvSpPr>
        <p:spPr bwMode="auto">
          <a:xfrm>
            <a:off x="2771775" y="2819400"/>
            <a:ext cx="1647825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下一章</a:t>
            </a:r>
          </a:p>
        </p:txBody>
      </p:sp>
      <p:sp>
        <p:nvSpPr>
          <p:cNvPr id="160772" name="AutoShape 4">
            <a:hlinkClick r:id="rId3" action="ppaction://hlinkpres?slideindex=6&amp;slidetitle=电工技术课程内容  " highlightClick="1"/>
          </p:cNvPr>
          <p:cNvSpPr>
            <a:spLocks noChangeArrowheads="1"/>
          </p:cNvSpPr>
          <p:nvPr/>
        </p:nvSpPr>
        <p:spPr bwMode="auto">
          <a:xfrm>
            <a:off x="4648200" y="2819400"/>
            <a:ext cx="1724025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总目录</a:t>
            </a:r>
          </a:p>
        </p:txBody>
      </p:sp>
      <p:sp>
        <p:nvSpPr>
          <p:cNvPr id="160773" name="AutoShape 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3810000" y="3657600"/>
            <a:ext cx="1524000" cy="609600"/>
          </a:xfrm>
          <a:prstGeom prst="actionButtonBlan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kumimoji="0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结束放映</a:t>
            </a:r>
          </a:p>
        </p:txBody>
      </p:sp>
      <p:sp>
        <p:nvSpPr>
          <p:cNvPr id="16077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381000" cy="228600"/>
          </a:xfrm>
          <a:prstGeom prst="actionButtonForwardNex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553200"/>
            <a:ext cx="381000" cy="228600"/>
          </a:xfrm>
          <a:prstGeom prst="actionButtonBackPreviou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848600" y="6553200"/>
            <a:ext cx="381000" cy="228600"/>
          </a:xfrm>
          <a:prstGeom prst="actionButtonBeginning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2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719138" y="822325"/>
            <a:ext cx="23764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1" lang="en-US" altLang="zh-CN" i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i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</a:rPr>
              <a:t>电容图片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58888" y="4581525"/>
            <a:ext cx="1944687" cy="1693863"/>
            <a:chOff x="907" y="1071"/>
            <a:chExt cx="1225" cy="1067"/>
          </a:xfrm>
        </p:grpSpPr>
        <p:sp>
          <p:nvSpPr>
            <p:cNvPr id="182276" name="Text Box 4"/>
            <p:cNvSpPr txBox="1">
              <a:spLocks noChangeArrowheads="1"/>
            </p:cNvSpPr>
            <p:nvPr/>
          </p:nvSpPr>
          <p:spPr bwMode="auto">
            <a:xfrm>
              <a:off x="1123" y="1888"/>
              <a:ext cx="7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ea typeface="微软雅黑" panose="020B0503020204020204" pitchFamily="34" charset="-122"/>
                </a:rPr>
                <a:t>陶瓷电容</a:t>
              </a:r>
            </a:p>
          </p:txBody>
        </p:sp>
        <p:pic>
          <p:nvPicPr>
            <p:cNvPr id="1822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7" y="1071"/>
              <a:ext cx="1225" cy="861"/>
            </a:xfrm>
            <a:prstGeom prst="rect">
              <a:avLst/>
            </a:prstGeom>
            <a:noFill/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624638" y="3968750"/>
            <a:ext cx="2016125" cy="1655763"/>
            <a:chOff x="4082" y="822"/>
            <a:chExt cx="1270" cy="1043"/>
          </a:xfrm>
        </p:grpSpPr>
        <p:sp>
          <p:nvSpPr>
            <p:cNvPr id="182279" name="Text Box 7"/>
            <p:cNvSpPr txBox="1">
              <a:spLocks noChangeArrowheads="1"/>
            </p:cNvSpPr>
            <p:nvPr/>
          </p:nvSpPr>
          <p:spPr bwMode="auto">
            <a:xfrm>
              <a:off x="4309" y="1615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chemeClr val="tx2"/>
                  </a:solidFill>
                  <a:ea typeface="微软雅黑" panose="020B0503020204020204" pitchFamily="34" charset="-122"/>
                </a:rPr>
                <a:t>云母电容</a:t>
              </a:r>
            </a:p>
          </p:txBody>
        </p:sp>
        <p:pic>
          <p:nvPicPr>
            <p:cNvPr id="18228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82" y="822"/>
              <a:ext cx="1270" cy="832"/>
            </a:xfrm>
            <a:prstGeom prst="rect">
              <a:avLst/>
            </a:prstGeom>
            <a:noFill/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924300" y="4292600"/>
            <a:ext cx="2016125" cy="1716088"/>
            <a:chOff x="2426" y="286"/>
            <a:chExt cx="1270" cy="1081"/>
          </a:xfrm>
        </p:grpSpPr>
        <p:sp>
          <p:nvSpPr>
            <p:cNvPr id="182282" name="Text Box 10"/>
            <p:cNvSpPr txBox="1">
              <a:spLocks noChangeArrowheads="1"/>
            </p:cNvSpPr>
            <p:nvPr/>
          </p:nvSpPr>
          <p:spPr bwMode="auto">
            <a:xfrm>
              <a:off x="2653" y="1117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rgbClr val="CC9900"/>
                  </a:solidFill>
                  <a:ea typeface="微软雅黑" panose="020B0503020204020204" pitchFamily="34" charset="-122"/>
                </a:rPr>
                <a:t>薄膜电容</a:t>
              </a:r>
            </a:p>
          </p:txBody>
        </p:sp>
        <p:pic>
          <p:nvPicPr>
            <p:cNvPr id="182283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26" y="286"/>
              <a:ext cx="1270" cy="884"/>
            </a:xfrm>
            <a:prstGeom prst="rect">
              <a:avLst/>
            </a:prstGeom>
            <a:noFill/>
          </p:spPr>
        </p:pic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84213" y="2205038"/>
            <a:ext cx="1835150" cy="1512887"/>
            <a:chOff x="2971" y="2183"/>
            <a:chExt cx="1156" cy="953"/>
          </a:xfrm>
        </p:grpSpPr>
        <p:sp>
          <p:nvSpPr>
            <p:cNvPr id="182285" name="Text Box 13"/>
            <p:cNvSpPr txBox="1">
              <a:spLocks noChangeArrowheads="1"/>
            </p:cNvSpPr>
            <p:nvPr/>
          </p:nvSpPr>
          <p:spPr bwMode="auto">
            <a:xfrm>
              <a:off x="2971" y="2886"/>
              <a:ext cx="1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chemeClr val="folHlink"/>
                  </a:solidFill>
                  <a:ea typeface="微软雅黑" panose="020B0503020204020204" pitchFamily="34" charset="-122"/>
                </a:rPr>
                <a:t>复合介质电容</a:t>
              </a:r>
            </a:p>
          </p:txBody>
        </p:sp>
        <p:pic>
          <p:nvPicPr>
            <p:cNvPr id="182286" name="Picture 1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9" y="2183"/>
              <a:ext cx="1140" cy="705"/>
            </a:xfrm>
            <a:prstGeom prst="rect">
              <a:avLst/>
            </a:prstGeom>
            <a:noFill/>
          </p:spPr>
        </p:pic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040313" y="944563"/>
            <a:ext cx="1547812" cy="2233612"/>
            <a:chOff x="181" y="1956"/>
            <a:chExt cx="975" cy="1407"/>
          </a:xfrm>
        </p:grpSpPr>
        <p:pic>
          <p:nvPicPr>
            <p:cNvPr id="182288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5" y="1956"/>
              <a:ext cx="487" cy="1202"/>
            </a:xfrm>
            <a:prstGeom prst="rect">
              <a:avLst/>
            </a:prstGeom>
            <a:noFill/>
          </p:spPr>
        </p:pic>
        <p:sp>
          <p:nvSpPr>
            <p:cNvPr id="182289" name="Text Box 17"/>
            <p:cNvSpPr txBox="1">
              <a:spLocks noChangeArrowheads="1"/>
            </p:cNvSpPr>
            <p:nvPr/>
          </p:nvSpPr>
          <p:spPr bwMode="auto">
            <a:xfrm>
              <a:off x="181" y="3113"/>
              <a:ext cx="9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rgbClr val="800000"/>
                  </a:solidFill>
                  <a:ea typeface="微软雅黑" panose="020B0503020204020204" pitchFamily="34" charset="-122"/>
                </a:rPr>
                <a:t>铝电解电容</a:t>
              </a:r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808288" y="1449388"/>
            <a:ext cx="1873250" cy="1620837"/>
            <a:chOff x="4297" y="2047"/>
            <a:chExt cx="1180" cy="1021"/>
          </a:xfrm>
        </p:grpSpPr>
        <p:sp>
          <p:nvSpPr>
            <p:cNvPr id="182291" name="Text Box 19"/>
            <p:cNvSpPr txBox="1">
              <a:spLocks noChangeArrowheads="1"/>
            </p:cNvSpPr>
            <p:nvPr/>
          </p:nvSpPr>
          <p:spPr bwMode="auto">
            <a:xfrm>
              <a:off x="4343" y="2818"/>
              <a:ext cx="10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rgbClr val="CC9900"/>
                  </a:solidFill>
                  <a:ea typeface="微软雅黑" panose="020B0503020204020204" pitchFamily="34" charset="-122"/>
                </a:rPr>
                <a:t>钽电解电容</a:t>
              </a:r>
            </a:p>
          </p:txBody>
        </p:sp>
        <p:pic>
          <p:nvPicPr>
            <p:cNvPr id="182292" name="Picture 20" descr="插件式钽电容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97" y="2047"/>
              <a:ext cx="1180" cy="839"/>
            </a:xfrm>
            <a:prstGeom prst="rect">
              <a:avLst/>
            </a:prstGeom>
            <a:noFill/>
          </p:spPr>
        </p:pic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7019925" y="1160463"/>
            <a:ext cx="1704975" cy="1665287"/>
            <a:chOff x="2645" y="1973"/>
            <a:chExt cx="1074" cy="1049"/>
          </a:xfrm>
        </p:grpSpPr>
        <p:sp>
          <p:nvSpPr>
            <p:cNvPr id="182294" name="Text Box 22"/>
            <p:cNvSpPr txBox="1">
              <a:spLocks noChangeArrowheads="1"/>
            </p:cNvSpPr>
            <p:nvPr/>
          </p:nvSpPr>
          <p:spPr bwMode="auto">
            <a:xfrm>
              <a:off x="2785" y="2772"/>
              <a:ext cx="7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chemeClr val="folHlink"/>
                  </a:solidFill>
                  <a:ea typeface="微软雅黑" panose="020B0503020204020204" pitchFamily="34" charset="-122"/>
                </a:rPr>
                <a:t>真空电容</a:t>
              </a:r>
            </a:p>
          </p:txBody>
        </p:sp>
        <p:pic>
          <p:nvPicPr>
            <p:cNvPr id="182295" name="Picture 2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645" y="1973"/>
              <a:ext cx="1074" cy="8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719138" y="822325"/>
            <a:ext cx="23764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1" lang="en-US" altLang="zh-CN" i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i="0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</a:rPr>
              <a:t>电感图片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56438" y="1665288"/>
            <a:ext cx="1871662" cy="1327150"/>
            <a:chOff x="3175" y="1166"/>
            <a:chExt cx="1179" cy="836"/>
          </a:xfrm>
        </p:grpSpPr>
        <p:sp>
          <p:nvSpPr>
            <p:cNvPr id="188420" name="Text Box 4"/>
            <p:cNvSpPr txBox="1">
              <a:spLocks noChangeArrowheads="1"/>
            </p:cNvSpPr>
            <p:nvPr/>
          </p:nvSpPr>
          <p:spPr bwMode="auto">
            <a:xfrm>
              <a:off x="3175" y="1752"/>
              <a:ext cx="11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rgbClr val="800000"/>
                  </a:solidFill>
                  <a:ea typeface="微软雅黑" panose="020B0503020204020204" pitchFamily="34" charset="-122"/>
                </a:rPr>
                <a:t>磁棒电感线圈</a:t>
              </a:r>
            </a:p>
          </p:txBody>
        </p:sp>
        <p:pic>
          <p:nvPicPr>
            <p:cNvPr id="18842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22" y="1166"/>
              <a:ext cx="884" cy="613"/>
            </a:xfrm>
            <a:prstGeom prst="rect">
              <a:avLst/>
            </a:prstGeom>
            <a:noFill/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735263" y="1520825"/>
            <a:ext cx="2303462" cy="1800225"/>
            <a:chOff x="1701" y="777"/>
            <a:chExt cx="1451" cy="1134"/>
          </a:xfrm>
        </p:grpSpPr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1701" y="1661"/>
              <a:ext cx="14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rgbClr val="CC9900"/>
                  </a:solidFill>
                  <a:ea typeface="微软雅黑" panose="020B0503020204020204" pitchFamily="34" charset="-122"/>
                </a:rPr>
                <a:t>双层空心电感线圈</a:t>
              </a:r>
            </a:p>
          </p:txBody>
        </p:sp>
        <p:pic>
          <p:nvPicPr>
            <p:cNvPr id="188424" name="Picture 8" descr="双层电感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3" y="777"/>
              <a:ext cx="1206" cy="942"/>
            </a:xfrm>
            <a:prstGeom prst="rect">
              <a:avLst/>
            </a:prstGeom>
            <a:noFill/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588125" y="3860800"/>
            <a:ext cx="2032000" cy="1763713"/>
            <a:chOff x="4292" y="686"/>
            <a:chExt cx="1280" cy="1111"/>
          </a:xfrm>
        </p:grpSpPr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09" y="1547"/>
              <a:ext cx="1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chemeClr val="hlink"/>
                  </a:solidFill>
                  <a:ea typeface="微软雅黑" panose="020B0503020204020204" pitchFamily="34" charset="-122"/>
                </a:rPr>
                <a:t>工字形电感线圈</a:t>
              </a:r>
            </a:p>
          </p:txBody>
        </p:sp>
        <p:pic>
          <p:nvPicPr>
            <p:cNvPr id="188427" name="Picture 11" descr="工字形电感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92" y="686"/>
              <a:ext cx="1280" cy="896"/>
            </a:xfrm>
            <a:prstGeom prst="rect">
              <a:avLst/>
            </a:prstGeom>
            <a:noFill/>
          </p:spPr>
        </p:pic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35150" y="4724400"/>
            <a:ext cx="1512888" cy="1584325"/>
            <a:chOff x="4263" y="2478"/>
            <a:chExt cx="953" cy="998"/>
          </a:xfrm>
        </p:grpSpPr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4332" y="3226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chemeClr val="tx2"/>
                  </a:solidFill>
                  <a:ea typeface="微软雅黑" panose="020B0503020204020204" pitchFamily="34" charset="-122"/>
                </a:rPr>
                <a:t>贴片电感</a:t>
              </a:r>
            </a:p>
          </p:txBody>
        </p:sp>
        <p:pic>
          <p:nvPicPr>
            <p:cNvPr id="188430" name="Picture 14" descr="SMD贴片电感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63" y="2478"/>
              <a:ext cx="953" cy="782"/>
            </a:xfrm>
            <a:prstGeom prst="rect">
              <a:avLst/>
            </a:prstGeom>
            <a:noFill/>
          </p:spPr>
        </p:pic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211638" y="4005263"/>
            <a:ext cx="1782762" cy="2090737"/>
            <a:chOff x="981" y="2636"/>
            <a:chExt cx="1123" cy="1317"/>
          </a:xfrm>
        </p:grpSpPr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981" y="3703"/>
              <a:ext cx="11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ea typeface="微软雅黑" panose="020B0503020204020204" pitchFamily="34" charset="-122"/>
                </a:rPr>
                <a:t>铁心电感线圈</a:t>
              </a:r>
            </a:p>
          </p:txBody>
        </p:sp>
        <p:pic>
          <p:nvPicPr>
            <p:cNvPr id="188433" name="Picture 17" descr="电感线圈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15" y="2636"/>
              <a:ext cx="853" cy="1094"/>
            </a:xfrm>
            <a:prstGeom prst="rect">
              <a:avLst/>
            </a:prstGeom>
            <a:noFill/>
          </p:spPr>
        </p:pic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84213" y="3068638"/>
            <a:ext cx="1866900" cy="1657350"/>
            <a:chOff x="385" y="1253"/>
            <a:chExt cx="1176" cy="1044"/>
          </a:xfrm>
        </p:grpSpPr>
        <p:sp>
          <p:nvSpPr>
            <p:cNvPr id="188435" name="Text Box 19"/>
            <p:cNvSpPr txBox="1">
              <a:spLocks noChangeArrowheads="1"/>
            </p:cNvSpPr>
            <p:nvPr/>
          </p:nvSpPr>
          <p:spPr bwMode="auto">
            <a:xfrm>
              <a:off x="565" y="2047"/>
              <a:ext cx="8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chemeClr val="folHlink"/>
                  </a:solidFill>
                  <a:ea typeface="微软雅黑" panose="020B0503020204020204" pitchFamily="34" charset="-122"/>
                </a:rPr>
                <a:t>磁珠电感</a:t>
              </a:r>
            </a:p>
          </p:txBody>
        </p:sp>
        <p:pic>
          <p:nvPicPr>
            <p:cNvPr id="188436" name="Picture 2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5" y="1253"/>
              <a:ext cx="1176" cy="821"/>
            </a:xfrm>
            <a:prstGeom prst="rect">
              <a:avLst/>
            </a:prstGeom>
            <a:noFill/>
          </p:spPr>
        </p:pic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751388" y="657225"/>
            <a:ext cx="2339975" cy="1873250"/>
            <a:chOff x="2993" y="414"/>
            <a:chExt cx="1474" cy="1180"/>
          </a:xfrm>
        </p:grpSpPr>
        <p:pic>
          <p:nvPicPr>
            <p:cNvPr id="188438" name="Picture 22" descr="多层电感器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151" y="414"/>
              <a:ext cx="1156" cy="1040"/>
            </a:xfrm>
            <a:prstGeom prst="rect">
              <a:avLst/>
            </a:prstGeom>
            <a:noFill/>
          </p:spPr>
        </p:pic>
        <p:sp>
          <p:nvSpPr>
            <p:cNvPr id="188439" name="Text Box 23"/>
            <p:cNvSpPr txBox="1">
              <a:spLocks noChangeArrowheads="1"/>
            </p:cNvSpPr>
            <p:nvPr/>
          </p:nvSpPr>
          <p:spPr bwMode="auto">
            <a:xfrm>
              <a:off x="2993" y="1344"/>
              <a:ext cx="14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i="0" dirty="0">
                  <a:solidFill>
                    <a:srgbClr val="CC9900"/>
                  </a:solidFill>
                  <a:ea typeface="微软雅黑" panose="020B0503020204020204" pitchFamily="34" charset="-122"/>
                </a:rPr>
                <a:t>多层空心电感线圈</a:t>
              </a:r>
            </a:p>
          </p:txBody>
        </p:sp>
      </p:grpSp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046026" y="60201"/>
            <a:ext cx="5385794" cy="742122"/>
          </a:xfrm>
          <a:prstGeom prst="roundRect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55000" cap="flat" cmpd="thickThin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/>
          <a:extLst/>
        </p:spPr>
        <p:txBody>
          <a:bodyPr spcFirstLastPara="0" vert="horz" wrap="square" lIns="91440" tIns="91440" rIns="91440" bIns="91440" numCol="1" spcCol="1270" anchor="ctr" anchorCtr="0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latin typeface="+mj-lt"/>
                <a:ea typeface="+mj-ea"/>
              </a:rPr>
              <a:t>3.2  </a:t>
            </a:r>
            <a:r>
              <a:rPr lang="zh-CN" altLang="en-US" dirty="0">
                <a:latin typeface="+mj-lt"/>
                <a:ea typeface="+mj-ea"/>
              </a:rPr>
              <a:t>储能元件与换路定律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05022" y="1049825"/>
            <a:ext cx="23642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 sz="28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/>
              <a:t>（一）储能元件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9060" y="1529644"/>
            <a:ext cx="2687638" cy="2133601"/>
            <a:chOff x="700800" y="1529644"/>
            <a:chExt cx="2687638" cy="2133601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057226" y="2627401"/>
              <a:ext cx="5619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</a:rPr>
                <a:t>0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700800" y="2696457"/>
              <a:ext cx="411163" cy="42703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905588" y="2156707"/>
              <a:ext cx="0" cy="15065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883363" y="2309107"/>
              <a:ext cx="360676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400" b="1" dirty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883363" y="2934582"/>
              <a:ext cx="322204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3200" b="1" dirty="0">
                  <a:latin typeface="Times New Roman" panose="02020603050405020304" pitchFamily="18" charset="0"/>
                </a:rPr>
                <a:t>-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915113" y="2166232"/>
              <a:ext cx="9144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829513" y="2066219"/>
              <a:ext cx="482600" cy="17621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959813" y="2815519"/>
              <a:ext cx="42862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2959813" y="3004432"/>
              <a:ext cx="42862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V="1">
              <a:off x="3174126" y="2156707"/>
              <a:ext cx="0" cy="65881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V="1">
              <a:off x="3174126" y="3004432"/>
              <a:ext cx="0" cy="65881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915113" y="3650544"/>
              <a:ext cx="228600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2726451" y="1665653"/>
              <a:ext cx="4206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C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2286713" y="2166232"/>
              <a:ext cx="9144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4"/>
            <p:cNvSpPr>
              <a:spLocks noChangeShapeType="1"/>
            </p:cNvSpPr>
            <p:nvPr/>
          </p:nvSpPr>
          <p:spPr bwMode="auto">
            <a:xfrm>
              <a:off x="915113" y="2166232"/>
              <a:ext cx="9144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829513" y="1529644"/>
              <a:ext cx="5413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26742" y="1529644"/>
            <a:ext cx="2551908" cy="2133601"/>
            <a:chOff x="5008482" y="1499197"/>
            <a:chExt cx="2551908" cy="2133601"/>
          </a:xfrm>
        </p:grpSpPr>
        <p:grpSp>
          <p:nvGrpSpPr>
            <p:cNvPr id="60" name="Group 31"/>
            <p:cNvGrpSpPr>
              <a:grpSpLocks/>
            </p:cNvGrpSpPr>
            <p:nvPr/>
          </p:nvGrpSpPr>
          <p:grpSpPr bwMode="auto">
            <a:xfrm>
              <a:off x="7477840" y="2530374"/>
              <a:ext cx="82550" cy="628650"/>
              <a:chOff x="5228" y="1584"/>
              <a:chExt cx="52" cy="396"/>
            </a:xfrm>
          </p:grpSpPr>
          <p:sp>
            <p:nvSpPr>
              <p:cNvPr id="61" name="Freeform 32"/>
              <p:cNvSpPr>
                <a:spLocks/>
              </p:cNvSpPr>
              <p:nvPr/>
            </p:nvSpPr>
            <p:spPr bwMode="auto">
              <a:xfrm>
                <a:off x="5228" y="1584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>
                <a:spLocks/>
              </p:cNvSpPr>
              <p:nvPr/>
            </p:nvSpPr>
            <p:spPr bwMode="auto">
              <a:xfrm>
                <a:off x="5232" y="1680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>
                <a:spLocks/>
              </p:cNvSpPr>
              <p:nvPr/>
            </p:nvSpPr>
            <p:spPr bwMode="auto">
              <a:xfrm>
                <a:off x="5232" y="1776"/>
                <a:ext cx="45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35"/>
              <p:cNvSpPr>
                <a:spLocks/>
              </p:cNvSpPr>
              <p:nvPr/>
            </p:nvSpPr>
            <p:spPr bwMode="auto">
              <a:xfrm>
                <a:off x="5232" y="1872"/>
                <a:ext cx="48" cy="108"/>
              </a:xfrm>
              <a:custGeom>
                <a:avLst/>
                <a:gdLst>
                  <a:gd name="T0" fmla="*/ 4 w 45"/>
                  <a:gd name="T1" fmla="*/ 0 h 108"/>
                  <a:gd name="T2" fmla="*/ 44 w 45"/>
                  <a:gd name="T3" fmla="*/ 52 h 108"/>
                  <a:gd name="T4" fmla="*/ 0 w 45"/>
                  <a:gd name="T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08">
                    <a:moveTo>
                      <a:pt x="4" y="0"/>
                    </a:moveTo>
                    <a:cubicBezTo>
                      <a:pt x="11" y="9"/>
                      <a:pt x="45" y="34"/>
                      <a:pt x="44" y="52"/>
                    </a:cubicBezTo>
                    <a:cubicBezTo>
                      <a:pt x="43" y="70"/>
                      <a:pt x="9" y="96"/>
                      <a:pt x="0" y="10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5335929" y="2599089"/>
              <a:ext cx="5619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800" b="1" dirty="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</a:rPr>
                <a:t>0</a:t>
              </a:r>
              <a:endParaRPr kumimoji="1"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5008482" y="2666010"/>
              <a:ext cx="411163" cy="42703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12"/>
            <p:cNvSpPr>
              <a:spLocks noChangeShapeType="1"/>
            </p:cNvSpPr>
            <p:nvPr/>
          </p:nvSpPr>
          <p:spPr bwMode="auto">
            <a:xfrm>
              <a:off x="5213270" y="2126260"/>
              <a:ext cx="0" cy="15065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5191045" y="2278660"/>
              <a:ext cx="360676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400" b="1" dirty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2" name="Rectangle 14"/>
            <p:cNvSpPr>
              <a:spLocks noChangeArrowheads="1"/>
            </p:cNvSpPr>
            <p:nvPr/>
          </p:nvSpPr>
          <p:spPr bwMode="auto">
            <a:xfrm>
              <a:off x="5191045" y="2904135"/>
              <a:ext cx="322204" cy="585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3200" b="1" dirty="0">
                  <a:latin typeface="Times New Roman" panose="02020603050405020304" pitchFamily="18" charset="0"/>
                </a:rPr>
                <a:t>-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3" name="Line 15"/>
            <p:cNvSpPr>
              <a:spLocks noChangeShapeType="1"/>
            </p:cNvSpPr>
            <p:nvPr/>
          </p:nvSpPr>
          <p:spPr bwMode="auto">
            <a:xfrm>
              <a:off x="5222795" y="2135785"/>
              <a:ext cx="9144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137195" y="2035772"/>
              <a:ext cx="482600" cy="176213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9"/>
            <p:cNvSpPr>
              <a:spLocks noChangeShapeType="1"/>
            </p:cNvSpPr>
            <p:nvPr/>
          </p:nvSpPr>
          <p:spPr bwMode="auto">
            <a:xfrm flipV="1">
              <a:off x="7481807" y="2126259"/>
              <a:ext cx="0" cy="41144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 flipV="1">
              <a:off x="7481807" y="3123495"/>
              <a:ext cx="0" cy="5093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5222795" y="3620097"/>
              <a:ext cx="22860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22"/>
            <p:cNvSpPr txBox="1">
              <a:spLocks noChangeArrowheads="1"/>
            </p:cNvSpPr>
            <p:nvPr/>
          </p:nvSpPr>
          <p:spPr bwMode="auto">
            <a:xfrm>
              <a:off x="7051650" y="1631099"/>
              <a:ext cx="4042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L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" name="Line 23"/>
            <p:cNvSpPr>
              <a:spLocks noChangeShapeType="1"/>
            </p:cNvSpPr>
            <p:nvPr/>
          </p:nvSpPr>
          <p:spPr bwMode="auto">
            <a:xfrm>
              <a:off x="6594395" y="2135785"/>
              <a:ext cx="9144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24"/>
            <p:cNvSpPr>
              <a:spLocks noChangeShapeType="1"/>
            </p:cNvSpPr>
            <p:nvPr/>
          </p:nvSpPr>
          <p:spPr bwMode="auto">
            <a:xfrm>
              <a:off x="5222795" y="2135785"/>
              <a:ext cx="9144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6137195" y="1499197"/>
              <a:ext cx="5413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048602" y="2546800"/>
            <a:ext cx="394598" cy="519275"/>
            <a:chOff x="7717350" y="2504025"/>
            <a:chExt cx="394598" cy="519275"/>
          </a:xfrm>
        </p:grpSpPr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7717350" y="2509313"/>
              <a:ext cx="0" cy="5139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7723700" y="2504025"/>
              <a:ext cx="3882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617463" y="2406833"/>
            <a:ext cx="620947" cy="1089025"/>
            <a:chOff x="3255088" y="2372607"/>
            <a:chExt cx="620947" cy="1089025"/>
          </a:xfrm>
        </p:grpSpPr>
        <p:sp>
          <p:nvSpPr>
            <p:cNvPr id="88" name="Rectangle 13"/>
            <p:cNvSpPr>
              <a:spLocks noChangeArrowheads="1"/>
            </p:cNvSpPr>
            <p:nvPr/>
          </p:nvSpPr>
          <p:spPr bwMode="auto">
            <a:xfrm>
              <a:off x="3255088" y="2372607"/>
              <a:ext cx="357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9" name="Rectangle 14"/>
            <p:cNvSpPr>
              <a:spLocks noChangeArrowheads="1"/>
            </p:cNvSpPr>
            <p:nvPr/>
          </p:nvSpPr>
          <p:spPr bwMode="auto">
            <a:xfrm>
              <a:off x="3274138" y="2882194"/>
              <a:ext cx="31908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-</a:t>
              </a:r>
              <a:endPara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3391607" y="2696674"/>
              <a:ext cx="4844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854275" y="1529644"/>
            <a:ext cx="0" cy="240390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88056" y="3933545"/>
            <a:ext cx="1177810" cy="83099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直流电路中</a:t>
            </a:r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1606785" y="4083881"/>
            <a:ext cx="2533074" cy="52322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C </a:t>
            </a:r>
            <a:r>
              <a:rPr kumimoji="1"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相当于开路</a:t>
            </a: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5569691" y="4093412"/>
            <a:ext cx="2533074" cy="52322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L </a:t>
            </a:r>
            <a:r>
              <a:rPr kumimoji="1"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相当于短路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39318" y="1592057"/>
            <a:ext cx="6322396" cy="2262281"/>
            <a:chOff x="821775" y="1610294"/>
            <a:chExt cx="6322396" cy="2262281"/>
          </a:xfrm>
        </p:grpSpPr>
        <p:sp useBgFill="1">
          <p:nvSpPr>
            <p:cNvPr id="9" name="矩形 8"/>
            <p:cNvSpPr/>
            <p:nvPr/>
          </p:nvSpPr>
          <p:spPr>
            <a:xfrm>
              <a:off x="821775" y="1610294"/>
              <a:ext cx="2051547" cy="22622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01" name="矩形 100"/>
            <p:cNvSpPr/>
            <p:nvPr/>
          </p:nvSpPr>
          <p:spPr>
            <a:xfrm>
              <a:off x="5092624" y="1610294"/>
              <a:ext cx="2051547" cy="226228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404671" y="4098978"/>
            <a:ext cx="2152213" cy="461665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储能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28575" y="2454275"/>
            <a:ext cx="1016000" cy="898525"/>
            <a:chOff x="6628575" y="2454275"/>
            <a:chExt cx="1016000" cy="898525"/>
          </a:xfrm>
        </p:grpSpPr>
        <p:sp>
          <p:nvSpPr>
            <p:cNvPr id="19" name="矩形 18"/>
            <p:cNvSpPr/>
            <p:nvPr/>
          </p:nvSpPr>
          <p:spPr>
            <a:xfrm>
              <a:off x="6628575" y="2509830"/>
              <a:ext cx="1016000" cy="81444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323837"/>
                </p:ext>
              </p:extLst>
            </p:nvPr>
          </p:nvGraphicFramePr>
          <p:xfrm>
            <a:off x="6628575" y="2454275"/>
            <a:ext cx="1016000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958" name="Equation" r:id="rId3" imgW="444240" imgH="393480" progId="Equation.DSMT4">
                    <p:embed/>
                  </p:oleObj>
                </mc:Choice>
                <mc:Fallback>
                  <p:oleObj name="Equation" r:id="rId3" imgW="44424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628575" y="2454275"/>
                          <a:ext cx="1016000" cy="8985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2112175" y="2482850"/>
            <a:ext cx="1074738" cy="835025"/>
            <a:chOff x="2112175" y="2482850"/>
            <a:chExt cx="1074738" cy="835025"/>
          </a:xfrm>
        </p:grpSpPr>
        <p:sp>
          <p:nvSpPr>
            <p:cNvPr id="17" name="矩形 16"/>
            <p:cNvSpPr/>
            <p:nvPr/>
          </p:nvSpPr>
          <p:spPr>
            <a:xfrm>
              <a:off x="2117704" y="2484345"/>
              <a:ext cx="1016243" cy="8335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798345"/>
                </p:ext>
              </p:extLst>
            </p:nvPr>
          </p:nvGraphicFramePr>
          <p:xfrm>
            <a:off x="2112175" y="2482850"/>
            <a:ext cx="1074738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959" name="Equation" r:id="rId5" imgW="507960" imgH="393480" progId="Equation.DSMT4">
                    <p:embed/>
                  </p:oleObj>
                </mc:Choice>
                <mc:Fallback>
                  <p:oleObj name="Equation" r:id="rId5" imgW="5079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12175" y="2482850"/>
                          <a:ext cx="1074738" cy="835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/>
          <p:cNvSpPr txBox="1"/>
          <p:nvPr/>
        </p:nvSpPr>
        <p:spPr>
          <a:xfrm>
            <a:off x="633351" y="5279023"/>
            <a:ext cx="273122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不能突变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33351" y="5924553"/>
            <a:ext cx="4307682" cy="796925"/>
            <a:chOff x="3882513" y="5520322"/>
            <a:chExt cx="4307682" cy="796925"/>
          </a:xfrm>
        </p:grpSpPr>
        <p:sp>
          <p:nvSpPr>
            <p:cNvPr id="13" name="矩形 12"/>
            <p:cNvSpPr/>
            <p:nvPr/>
          </p:nvSpPr>
          <p:spPr>
            <a:xfrm>
              <a:off x="3882513" y="5536056"/>
              <a:ext cx="4307682" cy="76354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975381"/>
                </p:ext>
              </p:extLst>
            </p:nvPr>
          </p:nvGraphicFramePr>
          <p:xfrm>
            <a:off x="4019715" y="5520322"/>
            <a:ext cx="4083050" cy="79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960" name="Equation" r:id="rId7" imgW="2019240" imgH="393480" progId="Equation.DSMT4">
                    <p:embed/>
                  </p:oleObj>
                </mc:Choice>
                <mc:Fallback>
                  <p:oleObj name="Equation" r:id="rId7" imgW="201924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19715" y="5520322"/>
                          <a:ext cx="4083050" cy="796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箭头: 右 14"/>
          <p:cNvSpPr/>
          <p:nvPr/>
        </p:nvSpPr>
        <p:spPr>
          <a:xfrm>
            <a:off x="3682461" y="5394438"/>
            <a:ext cx="1056462" cy="2308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132353" y="4942897"/>
            <a:ext cx="3230052" cy="1293202"/>
            <a:chOff x="5132353" y="4942897"/>
            <a:chExt cx="3230052" cy="1293202"/>
          </a:xfrm>
        </p:grpSpPr>
        <p:sp>
          <p:nvSpPr>
            <p:cNvPr id="75" name="AutoShape 8"/>
            <p:cNvSpPr>
              <a:spLocks/>
            </p:cNvSpPr>
            <p:nvPr/>
          </p:nvSpPr>
          <p:spPr bwMode="auto">
            <a:xfrm>
              <a:off x="5132353" y="4972124"/>
              <a:ext cx="381000" cy="1263975"/>
            </a:xfrm>
            <a:prstGeom prst="leftBrace">
              <a:avLst>
                <a:gd name="adj1" fmla="val 43333"/>
                <a:gd name="adj2" fmla="val 50000"/>
              </a:avLst>
            </a:prstGeom>
            <a:ln>
              <a:headEnd/>
              <a:tailEnd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631180" y="4942897"/>
              <a:ext cx="2731225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电容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电压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不能突变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631180" y="5819017"/>
              <a:ext cx="2731225" cy="4001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电感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电流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不能突变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96" grpId="0" animBg="1" autoUpdateAnimBg="0"/>
      <p:bldP spid="96" grpId="1" animBg="1"/>
      <p:bldP spid="97" grpId="0" animBg="1" autoUpdateAnimBg="0"/>
      <p:bldP spid="97" grpId="1" animBg="1"/>
      <p:bldP spid="98" grpId="0" animBg="1" autoUpdateAnimBg="0"/>
      <p:bldP spid="98" grpId="1" animBg="1"/>
      <p:bldP spid="59" grpId="0" animBg="1" autoUpdateAnimBg="0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84187" y="257175"/>
            <a:ext cx="4370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kumimoji="1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（二）</a:t>
            </a:r>
            <a:r>
              <a:rPr lang="en-US" altLang="zh-CN" dirty="0"/>
              <a:t> </a:t>
            </a:r>
            <a:r>
              <a:rPr lang="zh-CN" altLang="en-US" dirty="0"/>
              <a:t>换路定律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21666" y="486753"/>
            <a:ext cx="6674450" cy="2513730"/>
            <a:chOff x="547913" y="3475275"/>
            <a:chExt cx="6674450" cy="2513730"/>
          </a:xfrm>
        </p:grpSpPr>
        <p:sp>
          <p:nvSpPr>
            <p:cNvPr id="25" name="任意多边形: 形状 24"/>
            <p:cNvSpPr/>
            <p:nvPr/>
          </p:nvSpPr>
          <p:spPr>
            <a:xfrm>
              <a:off x="1033382" y="5146392"/>
              <a:ext cx="3167023" cy="238128"/>
            </a:xfrm>
            <a:custGeom>
              <a:avLst/>
              <a:gdLst>
                <a:gd name="connsiteX0" fmla="*/ 0 w 3167023"/>
                <a:gd name="connsiteY0" fmla="*/ 0 h 238128"/>
                <a:gd name="connsiteX1" fmla="*/ 3167023 w 3167023"/>
                <a:gd name="connsiteY1" fmla="*/ 0 h 238128"/>
                <a:gd name="connsiteX2" fmla="*/ 2760062 w 3167023"/>
                <a:gd name="connsiteY2" fmla="*/ 238128 h 238128"/>
                <a:gd name="connsiteX3" fmla="*/ 0 w 3167023"/>
                <a:gd name="connsiteY3" fmla="*/ 238128 h 238128"/>
                <a:gd name="connsiteX4" fmla="*/ 0 w 3167023"/>
                <a:gd name="connsiteY4" fmla="*/ 0 h 238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7023" h="238128">
                  <a:moveTo>
                    <a:pt x="0" y="0"/>
                  </a:moveTo>
                  <a:lnTo>
                    <a:pt x="3167023" y="0"/>
                  </a:lnTo>
                  <a:lnTo>
                    <a:pt x="2760062" y="238128"/>
                  </a:lnTo>
                  <a:lnTo>
                    <a:pt x="0" y="2381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67" name="Text Box 3"/>
            <p:cNvSpPr txBox="1">
              <a:spLocks noChangeArrowheads="1"/>
            </p:cNvSpPr>
            <p:nvPr/>
          </p:nvSpPr>
          <p:spPr bwMode="auto">
            <a:xfrm>
              <a:off x="3592090" y="347527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换路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684850" y="3938380"/>
              <a:ext cx="476256" cy="15875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91924" y="5465785"/>
              <a:ext cx="1130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 eaLnBrk="0" hangingPunct="0">
                <a:defRPr kumimoji="1" sz="2800" b="1" i="1"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</a:rPr>
                <a:t>t = +</a:t>
              </a:r>
              <a:r>
                <a:rPr lang="zh-CN" altLang="en-US" dirty="0">
                  <a:solidFill>
                    <a:schemeClr val="accent6">
                      <a:lumMod val="75000"/>
                    </a:schemeClr>
                  </a:solidFill>
                </a:rPr>
                <a:t>∞</a:t>
              </a: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782546" y="5027328"/>
              <a:ext cx="3007329" cy="476256"/>
            </a:xfrm>
            <a:custGeom>
              <a:avLst/>
              <a:gdLst>
                <a:gd name="connsiteX0" fmla="*/ 4993408 w 5231536"/>
                <a:gd name="connsiteY0" fmla="*/ 0 h 476256"/>
                <a:gd name="connsiteX1" fmla="*/ 5231536 w 5231536"/>
                <a:gd name="connsiteY1" fmla="*/ 238128 h 476256"/>
                <a:gd name="connsiteX2" fmla="*/ 4993408 w 5231536"/>
                <a:gd name="connsiteY2" fmla="*/ 476256 h 476256"/>
                <a:gd name="connsiteX3" fmla="*/ 4993408 w 5231536"/>
                <a:gd name="connsiteY3" fmla="*/ 357192 h 476256"/>
                <a:gd name="connsiteX4" fmla="*/ 0 w 5231536"/>
                <a:gd name="connsiteY4" fmla="*/ 357192 h 476256"/>
                <a:gd name="connsiteX5" fmla="*/ 406961 w 5231536"/>
                <a:gd name="connsiteY5" fmla="*/ 119064 h 476256"/>
                <a:gd name="connsiteX6" fmla="*/ 4993408 w 5231536"/>
                <a:gd name="connsiteY6" fmla="*/ 119064 h 476256"/>
                <a:gd name="connsiteX7" fmla="*/ 4993408 w 5231536"/>
                <a:gd name="connsiteY7" fmla="*/ 0 h 47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1536" h="476256">
                  <a:moveTo>
                    <a:pt x="4993408" y="0"/>
                  </a:moveTo>
                  <a:lnTo>
                    <a:pt x="5231536" y="238128"/>
                  </a:lnTo>
                  <a:lnTo>
                    <a:pt x="4993408" y="476256"/>
                  </a:lnTo>
                  <a:lnTo>
                    <a:pt x="4993408" y="357192"/>
                  </a:lnTo>
                  <a:lnTo>
                    <a:pt x="0" y="357192"/>
                  </a:lnTo>
                  <a:lnTo>
                    <a:pt x="406961" y="119064"/>
                  </a:lnTo>
                  <a:lnTo>
                    <a:pt x="4993408" y="119064"/>
                  </a:lnTo>
                  <a:lnTo>
                    <a:pt x="4993408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3441864" y="5465785"/>
              <a:ext cx="75854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b="1" i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t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=0</a:t>
              </a:r>
              <a:endPara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547913" y="5404318"/>
              <a:ext cx="10454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 eaLnBrk="0" hangingPunct="0">
                <a:defRPr kumimoji="1" sz="2800" b="1" i="1"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t = -</a:t>
              </a:r>
              <a:r>
                <a:rPr lang="zh-CN" altLang="en-US" dirty="0"/>
                <a:t>∞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70225" y="1291775"/>
            <a:ext cx="4879064" cy="523220"/>
            <a:chOff x="1496472" y="4280297"/>
            <a:chExt cx="4879064" cy="523220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496472" y="4351086"/>
              <a:ext cx="1454944" cy="400110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换路前瞬间</a:t>
              </a:r>
            </a:p>
          </p:txBody>
        </p:sp>
        <p:sp>
          <p:nvSpPr>
            <p:cNvPr id="34" name="Text Box 3"/>
            <p:cNvSpPr txBox="1">
              <a:spLocks noChangeArrowheads="1"/>
            </p:cNvSpPr>
            <p:nvPr/>
          </p:nvSpPr>
          <p:spPr bwMode="auto">
            <a:xfrm>
              <a:off x="2959000" y="4280297"/>
              <a:ext cx="83869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=0</a:t>
              </a:r>
              <a:r>
                <a:rPr kumimoji="1" lang="en-US" altLang="zh-CN" sz="2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-</a:t>
              </a:r>
              <a:endParaRPr kumimoji="1" lang="zh-CN" altLang="en-US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4043495" y="4280297"/>
              <a:ext cx="8947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=0</a:t>
              </a:r>
              <a:r>
                <a:rPr kumimoji="1" lang="en-US" altLang="zh-CN" sz="2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+</a:t>
              </a:r>
              <a:endParaRPr kumimoji="1" lang="zh-CN" altLang="en-US" sz="28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920592" y="4351086"/>
              <a:ext cx="1454944" cy="400110"/>
            </a:xfrm>
            <a:prstGeom prst="rect">
              <a:avLst/>
            </a:prstGeom>
            <a:ln/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换路后瞬间</a:t>
              </a:r>
            </a:p>
          </p:txBody>
        </p:sp>
      </p:grp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484188" y="3511951"/>
            <a:ext cx="8120312" cy="1902059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t=+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时刻的值称为</a:t>
            </a:r>
            <a:r>
              <a:rPr kumimoji="1"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稳态值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r>
              <a:rPr kumimoji="1" lang="en-US" altLang="zh-CN" sz="24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(∞)  </a:t>
            </a:r>
            <a:r>
              <a:rPr kumimoji="1" lang="en-US" altLang="zh-CN" sz="2400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(∞)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t=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0+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时刻的值称为</a:t>
            </a:r>
            <a:r>
              <a:rPr kumimoji="1"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初始值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r>
              <a:rPr kumimoji="1" lang="en-US" altLang="zh-CN" sz="2400" i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(0+)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kumimoji="1" lang="en-US" altLang="zh-CN" sz="2400" i="1" dirty="0" err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(0+)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不同元件的值可用不同下标区分，如：</a:t>
            </a: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4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32006"/>
              </p:ext>
            </p:extLst>
          </p:nvPr>
        </p:nvGraphicFramePr>
        <p:xfrm>
          <a:off x="3761138" y="3348350"/>
          <a:ext cx="308409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0" name="Equation" r:id="rId3" imgW="1040948" imgH="228501" progId="Equation.3">
                  <p:embed/>
                </p:oleObj>
              </mc:Choice>
              <mc:Fallback>
                <p:oleObj name="Equation" r:id="rId3" imgW="1040948" imgH="228501" progId="Equation.3">
                  <p:embed/>
                  <p:pic>
                    <p:nvPicPr>
                      <p:cNvPr id="3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138" y="3348350"/>
                        <a:ext cx="308409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715666"/>
              </p:ext>
            </p:extLst>
          </p:nvPr>
        </p:nvGraphicFramePr>
        <p:xfrm>
          <a:off x="3761139" y="4036977"/>
          <a:ext cx="329738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51" name="Equation" r:id="rId5" imgW="952087" imgH="215806" progId="Equation.3">
                  <p:embed/>
                </p:oleObj>
              </mc:Choice>
              <mc:Fallback>
                <p:oleObj name="Equation" r:id="rId5" imgW="952087" imgH="215806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1139" y="4036977"/>
                        <a:ext cx="329738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2597697" y="4616796"/>
            <a:ext cx="6520233" cy="43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即：</a:t>
            </a:r>
            <a:r>
              <a:rPr kumimoji="1"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电容电压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kumimoji="1"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电感电流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在换路瞬间不能突变。</a:t>
            </a:r>
          </a:p>
        </p:txBody>
      </p:sp>
      <p:sp>
        <p:nvSpPr>
          <p:cNvPr id="49" name="AutoShape 18"/>
          <p:cNvSpPr>
            <a:spLocks/>
          </p:cNvSpPr>
          <p:nvPr/>
        </p:nvSpPr>
        <p:spPr bwMode="auto">
          <a:xfrm flipH="1">
            <a:off x="3386959" y="3483504"/>
            <a:ext cx="317254" cy="1008063"/>
          </a:xfrm>
          <a:prstGeom prst="rightBrace">
            <a:avLst>
              <a:gd name="adj1" fmla="val 26067"/>
              <a:gd name="adj2" fmla="val 50000"/>
            </a:avLst>
          </a:prstGeom>
          <a:ln>
            <a:headEnd/>
            <a:tailEnd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1663713" y="3705538"/>
            <a:ext cx="1492250" cy="45720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换路定律</a:t>
            </a:r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595276" y="5460002"/>
            <a:ext cx="1169162" cy="52322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注意：</a:t>
            </a:r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1764438" y="5445250"/>
            <a:ext cx="6356162" cy="132343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换路定律仅适用于换路瞬间。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式中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0+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时刻，但电路结构不同；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换路瞬间，</a:t>
            </a:r>
            <a:r>
              <a:rPr lang="en-US" altLang="zh-CN" sz="2000" b="1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="1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en-US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2000" b="1" i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="1" i="1" baseline="-25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="1" i="1" baseline="-2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不能突变，其它电量均可能突变；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8" grpId="0" build="p" autoUpdateAnimBg="0"/>
      <p:bldP spid="50" grpId="0" animBg="1"/>
      <p:bldP spid="51" grpId="0" animBg="1" autoUpdateAnimBg="0"/>
      <p:bldP spid="52" grpId="0" animBg="1"/>
    </p:bldLst>
  </p:timing>
</p:sld>
</file>

<file path=ppt/theme/theme1.xml><?xml version="1.0" encoding="utf-8"?>
<a:theme xmlns:a="http://schemas.openxmlformats.org/drawingml/2006/main" name="灰暗简洁主题（自定义1）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雅+宋+TNRoman">
      <a:majorFont>
        <a:latin typeface="Times New Roman"/>
        <a:ea typeface="微软雅黑"/>
        <a:cs typeface=""/>
      </a:majorFont>
      <a:minorFont>
        <a:latin typeface="Times New Roman"/>
        <a:ea typeface="宋体"/>
        <a:cs typeface=""/>
      </a:minorFont>
    </a:fontScheme>
    <a:fmtScheme name="光面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灰暗简洁主题（自定义1）" id="{D6A0C266-4CEF-44A5-8023-521A5DD5691E}" vid="{9D44C57D-52C7-4539-B58C-E8889312E6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灰暗简洁主题（自定义1）</Template>
  <TotalTime>2412</TotalTime>
  <Words>2811</Words>
  <Application>Microsoft Office PowerPoint</Application>
  <PresentationFormat>全屏显示(4:3)</PresentationFormat>
  <Paragraphs>816</Paragraphs>
  <Slides>56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等线</vt:lpstr>
      <vt:lpstr>仿宋_GB2312</vt:lpstr>
      <vt:lpstr>黑体</vt:lpstr>
      <vt:lpstr>华文新魏</vt:lpstr>
      <vt:lpstr>楷体_GB2312</vt:lpstr>
      <vt:lpstr>隶书</vt:lpstr>
      <vt:lpstr>宋体</vt:lpstr>
      <vt:lpstr>微软雅黑</vt:lpstr>
      <vt:lpstr>幼圆</vt:lpstr>
      <vt:lpstr>Arial</vt:lpstr>
      <vt:lpstr>Symbol</vt:lpstr>
      <vt:lpstr>Times New Roman</vt:lpstr>
      <vt:lpstr>Verdana</vt:lpstr>
      <vt:lpstr>Wingdings</vt:lpstr>
      <vt:lpstr>灰暗简洁主题（自定义1）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时间常数 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 微分电路和积分电路</vt:lpstr>
      <vt:lpstr>3.5.1 微分电路</vt:lpstr>
      <vt:lpstr>3.  分析</vt:lpstr>
      <vt:lpstr>3.5.2 积分电路</vt:lpstr>
      <vt:lpstr>3. 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合肥工业大学电工理论与新技术系</dc:creator>
  <cp:lastModifiedBy>Administrator</cp:lastModifiedBy>
  <cp:revision>394</cp:revision>
  <cp:lastPrinted>1601-01-01T00:00:00Z</cp:lastPrinted>
  <dcterms:created xsi:type="dcterms:W3CDTF">1601-01-01T00:00:00Z</dcterms:created>
  <dcterms:modified xsi:type="dcterms:W3CDTF">2018-10-26T00:41:32Z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