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0" r:id="rId3"/>
    <p:sldId id="263" r:id="rId4"/>
    <p:sldId id="261" r:id="rId5"/>
    <p:sldId id="292" r:id="rId6"/>
    <p:sldId id="265" r:id="rId7"/>
    <p:sldId id="262" r:id="rId8"/>
    <p:sldId id="266" r:id="rId9"/>
    <p:sldId id="269" r:id="rId10"/>
    <p:sldId id="267" r:id="rId11"/>
    <p:sldId id="271" r:id="rId12"/>
    <p:sldId id="293" r:id="rId13"/>
    <p:sldId id="288" r:id="rId14"/>
    <p:sldId id="270" r:id="rId15"/>
    <p:sldId id="272" r:id="rId16"/>
    <p:sldId id="282" r:id="rId17"/>
    <p:sldId id="283" r:id="rId18"/>
    <p:sldId id="284" r:id="rId19"/>
    <p:sldId id="285" r:id="rId20"/>
    <p:sldId id="286" r:id="rId21"/>
    <p:sldId id="287" r:id="rId22"/>
    <p:sldId id="295" r:id="rId23"/>
    <p:sldId id="279" r:id="rId24"/>
    <p:sldId id="281" r:id="rId25"/>
    <p:sldId id="294" r:id="rId26"/>
    <p:sldId id="280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FF"/>
    <a:srgbClr val="990000"/>
    <a:srgbClr val="6984A6"/>
    <a:srgbClr val="FFFFE1"/>
    <a:srgbClr val="C0B0D8"/>
    <a:srgbClr val="EDA2A1"/>
    <a:srgbClr val="CECECE"/>
    <a:srgbClr val="B7B7B7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4660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3E79A-C9C0-4BD6-9442-519092BCF70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41BD0A0-B9BD-4245-BF79-524A9F37E943}">
      <dgm:prSet phldrT="[文本]" custT="1"/>
      <dgm:spPr/>
      <dgm:t>
        <a:bodyPr/>
        <a:lstStyle/>
        <a:p>
          <a:r>
            <a:rPr kumimoji="1" lang="en-US" altLang="zh-CN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1.1 </a:t>
          </a:r>
          <a:r>
            <a:rPr kumimoji="1"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电路的组成与作用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7B7319-F21C-43AD-80AC-E38320A4D5C6}" type="parTrans" cxnId="{72B5A3D5-EED6-4675-93A0-96FA1DD5604E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2AE40-C51E-462D-A4C7-6465024108AF}" type="sibTrans" cxnId="{72B5A3D5-EED6-4675-93A0-96FA1DD5604E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1564FA-F19B-4F2F-91AA-F0325E2F1C07}">
      <dgm:prSet phldrT="[文本]" custT="1"/>
      <dgm:spPr/>
      <dgm:t>
        <a:bodyPr/>
        <a:lstStyle/>
        <a:p>
          <a:r>
            <a:rPr lang="en-US" altLang="zh-CN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电路模型</a:t>
          </a:r>
        </a:p>
      </dgm:t>
    </dgm:pt>
    <dgm:pt modelId="{01EE4676-572E-4F09-9269-6C6BEDF900DB}" type="parTrans" cxnId="{FE3AEB0C-5F3F-47D9-BCF0-000EF8F47445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2430D9-CB11-4B91-9215-B4836D2931A8}" type="sibTrans" cxnId="{FE3AEB0C-5F3F-47D9-BCF0-000EF8F47445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076A6-817B-4E5E-B0B7-EFBC67D7626A}">
      <dgm:prSet custT="1"/>
      <dgm:spPr/>
      <dgm:t>
        <a:bodyPr/>
        <a:lstStyle/>
        <a:p>
          <a:r>
            <a:rPr lang="en-US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1.3 </a:t>
          </a:r>
          <a:r>
            <a: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基本物理量及其方向</a:t>
          </a:r>
        </a:p>
      </dgm:t>
    </dgm:pt>
    <dgm:pt modelId="{8AF988A9-50CF-45DF-9B60-03CC010C7A37}" type="parTrans" cxnId="{4380E653-5933-40E5-82A2-7978724B4359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203163-7384-4614-97BA-2A3846E347A9}" type="sibTrans" cxnId="{4380E653-5933-40E5-82A2-7978724B4359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4308CE-9FA2-407F-9D17-C2E84ECF44EE}">
      <dgm:prSet custT="1"/>
      <dgm:spPr/>
      <dgm:t>
        <a:bodyPr/>
        <a:lstStyle/>
        <a:p>
          <a:r>
            <a:rPr lang="en-US" altLang="en-US" sz="24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1.4 </a:t>
          </a:r>
          <a:r>
            <a:rPr lang="zh-CN" altLang="en-US" sz="24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欧姆定律</a:t>
          </a:r>
        </a:p>
      </dgm:t>
    </dgm:pt>
    <dgm:pt modelId="{A549D8E9-3E7A-4BFD-AA1A-5D02FC1D28D0}" type="parTrans" cxnId="{8A2B09AC-49DC-4049-B771-2060E149FD95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D0ECF6-8A21-4D8F-85BB-A1A54FFC2968}" type="sibTrans" cxnId="{8A2B09AC-49DC-4049-B771-2060E149FD95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1524D6-B121-465F-B1F6-372432C64086}">
      <dgm:prSet custT="1"/>
      <dgm:spPr/>
      <dgm:t>
        <a:bodyPr/>
        <a:lstStyle/>
        <a:p>
          <a:r>
            <a:rPr kumimoji="1" lang="en-US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1.5 </a:t>
          </a:r>
          <a:r>
            <a:rPr kumimoji="1"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电路的三种状态及额定值</a:t>
          </a:r>
        </a:p>
      </dgm:t>
    </dgm:pt>
    <dgm:pt modelId="{8D211AD8-88F7-421F-9B75-8B8756F9D551}" type="parTrans" cxnId="{69263346-2E37-45AE-971C-E3D6AB83342B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30040-9998-4E9D-9E0E-6BF95CC510C1}" type="sibTrans" cxnId="{69263346-2E37-45AE-971C-E3D6AB83342B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598F66-5766-43E0-854E-67285FD429D5}">
      <dgm:prSet custT="1"/>
      <dgm:spPr/>
      <dgm:t>
        <a:bodyPr/>
        <a:lstStyle/>
        <a:p>
          <a:r>
            <a:rPr kumimoji="1" lang="en-US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1.6 </a:t>
          </a:r>
          <a:r>
            <a:rPr kumimoji="1"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基尔霍夫定律</a:t>
          </a:r>
        </a:p>
      </dgm:t>
    </dgm:pt>
    <dgm:pt modelId="{5BEE892C-BC48-401B-B302-591EC519C1EA}" type="parTrans" cxnId="{9C258739-C671-4B22-BD7D-A37A8405A2E0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00436D-06CA-4158-90F0-0CF02CB36A89}" type="sibTrans" cxnId="{9C258739-C671-4B22-BD7D-A37A8405A2E0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70B0A8-14F2-4CA0-9017-20F0D9AC1814}">
      <dgm:prSet custT="1"/>
      <dgm:spPr/>
      <dgm:t>
        <a:bodyPr/>
        <a:lstStyle/>
        <a:p>
          <a:r>
            <a:rPr kumimoji="1" lang="en-US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1.7 </a:t>
          </a:r>
          <a:r>
            <a:rPr kumimoji="1"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电位的概念及计算</a:t>
          </a:r>
        </a:p>
      </dgm:t>
    </dgm:pt>
    <dgm:pt modelId="{783F8665-FEF1-4B96-9230-2B102380CA1E}" type="parTrans" cxnId="{D54B62E8-CCD6-47EF-ACE9-03D692EFB0AE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F339E-B6BF-409A-A75C-C7FE971C84AF}" type="sibTrans" cxnId="{D54B62E8-CCD6-47EF-ACE9-03D692EFB0AE}">
      <dgm:prSet/>
      <dgm:spPr/>
      <dgm:t>
        <a:bodyPr/>
        <a:lstStyle/>
        <a:p>
          <a:endParaRPr lang="zh-CN" altLang="en-US" sz="2400" b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5F02B-B709-496E-AAD0-D915921D4C1D}" type="pres">
      <dgm:prSet presAssocID="{9563E79A-C9C0-4BD6-9442-519092BCF703}" presName="linear" presStyleCnt="0">
        <dgm:presLayoutVars>
          <dgm:animLvl val="lvl"/>
          <dgm:resizeHandles val="exact"/>
        </dgm:presLayoutVars>
      </dgm:prSet>
      <dgm:spPr/>
    </dgm:pt>
    <dgm:pt modelId="{B94E093F-90E8-465E-AB5F-8FB8357E1FE3}" type="pres">
      <dgm:prSet presAssocID="{641BD0A0-B9BD-4245-BF79-524A9F37E94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F2A6198-091D-4D62-8E7A-D12141A45AD7}" type="pres">
      <dgm:prSet presAssocID="{08E2AE40-C51E-462D-A4C7-6465024108AF}" presName="spacer" presStyleCnt="0"/>
      <dgm:spPr/>
    </dgm:pt>
    <dgm:pt modelId="{77E17C75-F7BF-434D-80A6-FDA3C00356D9}" type="pres">
      <dgm:prSet presAssocID="{E81564FA-F19B-4F2F-91AA-F0325E2F1C0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9F69CB3-3F2D-49B9-9722-9BB3B9B4A33C}" type="pres">
      <dgm:prSet presAssocID="{852430D9-CB11-4B91-9215-B4836D2931A8}" presName="spacer" presStyleCnt="0"/>
      <dgm:spPr/>
    </dgm:pt>
    <dgm:pt modelId="{7D8107A4-8140-4D1B-8D4A-D8D98A01AA1F}" type="pres">
      <dgm:prSet presAssocID="{11F076A6-817B-4E5E-B0B7-EFBC67D7626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D7789F7-F6FF-411D-B87B-8763F26BAD21}" type="pres">
      <dgm:prSet presAssocID="{B2203163-7384-4614-97BA-2A3846E347A9}" presName="spacer" presStyleCnt="0"/>
      <dgm:spPr/>
    </dgm:pt>
    <dgm:pt modelId="{16D0651E-E73F-4BC8-9CAD-3642F2C60B6C}" type="pres">
      <dgm:prSet presAssocID="{C14308CE-9FA2-407F-9D17-C2E84ECF44E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C52C4DB-060F-4FDD-A199-5C3780F565B4}" type="pres">
      <dgm:prSet presAssocID="{2AD0ECF6-8A21-4D8F-85BB-A1A54FFC2968}" presName="spacer" presStyleCnt="0"/>
      <dgm:spPr/>
    </dgm:pt>
    <dgm:pt modelId="{579EC990-8DB7-41EC-884D-E0DB192590A5}" type="pres">
      <dgm:prSet presAssocID="{F11524D6-B121-465F-B1F6-372432C6408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A79E2A6-60D9-46AB-A53E-6B2624E59815}" type="pres">
      <dgm:prSet presAssocID="{F4230040-9998-4E9D-9E0E-6BF95CC510C1}" presName="spacer" presStyleCnt="0"/>
      <dgm:spPr/>
    </dgm:pt>
    <dgm:pt modelId="{2122EAF7-8B27-44AB-8ADC-802494F9753A}" type="pres">
      <dgm:prSet presAssocID="{39598F66-5766-43E0-854E-67285FD429D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6984A57-D26E-44E6-8DA1-55C12318FDFB}" type="pres">
      <dgm:prSet presAssocID="{8D00436D-06CA-4158-90F0-0CF02CB36A89}" presName="spacer" presStyleCnt="0"/>
      <dgm:spPr/>
    </dgm:pt>
    <dgm:pt modelId="{653EC54F-7616-4189-96D8-27322118BB19}" type="pres">
      <dgm:prSet presAssocID="{EC70B0A8-14F2-4CA0-9017-20F0D9AC181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E09A90C-0782-4747-B26E-32D6B580CB72}" type="presOf" srcId="{641BD0A0-B9BD-4245-BF79-524A9F37E943}" destId="{B94E093F-90E8-465E-AB5F-8FB8357E1FE3}" srcOrd="0" destOrd="0" presId="urn:microsoft.com/office/officeart/2005/8/layout/vList2"/>
    <dgm:cxn modelId="{FE3AEB0C-5F3F-47D9-BCF0-000EF8F47445}" srcId="{9563E79A-C9C0-4BD6-9442-519092BCF703}" destId="{E81564FA-F19B-4F2F-91AA-F0325E2F1C07}" srcOrd="1" destOrd="0" parTransId="{01EE4676-572E-4F09-9269-6C6BEDF900DB}" sibTransId="{852430D9-CB11-4B91-9215-B4836D2931A8}"/>
    <dgm:cxn modelId="{6F330918-6832-4BBF-BE85-8077D13F0A65}" type="presOf" srcId="{E81564FA-F19B-4F2F-91AA-F0325E2F1C07}" destId="{77E17C75-F7BF-434D-80A6-FDA3C00356D9}" srcOrd="0" destOrd="0" presId="urn:microsoft.com/office/officeart/2005/8/layout/vList2"/>
    <dgm:cxn modelId="{9C258739-C671-4B22-BD7D-A37A8405A2E0}" srcId="{9563E79A-C9C0-4BD6-9442-519092BCF703}" destId="{39598F66-5766-43E0-854E-67285FD429D5}" srcOrd="5" destOrd="0" parTransId="{5BEE892C-BC48-401B-B302-591EC519C1EA}" sibTransId="{8D00436D-06CA-4158-90F0-0CF02CB36A89}"/>
    <dgm:cxn modelId="{69263346-2E37-45AE-971C-E3D6AB83342B}" srcId="{9563E79A-C9C0-4BD6-9442-519092BCF703}" destId="{F11524D6-B121-465F-B1F6-372432C64086}" srcOrd="4" destOrd="0" parTransId="{8D211AD8-88F7-421F-9B75-8B8756F9D551}" sibTransId="{F4230040-9998-4E9D-9E0E-6BF95CC510C1}"/>
    <dgm:cxn modelId="{552D2F6C-691A-4CD6-A68B-837FBBC6CE97}" type="presOf" srcId="{F11524D6-B121-465F-B1F6-372432C64086}" destId="{579EC990-8DB7-41EC-884D-E0DB192590A5}" srcOrd="0" destOrd="0" presId="urn:microsoft.com/office/officeart/2005/8/layout/vList2"/>
    <dgm:cxn modelId="{43BBE071-5923-4506-BB25-1C8F60F71171}" type="presOf" srcId="{C14308CE-9FA2-407F-9D17-C2E84ECF44EE}" destId="{16D0651E-E73F-4BC8-9CAD-3642F2C60B6C}" srcOrd="0" destOrd="0" presId="urn:microsoft.com/office/officeart/2005/8/layout/vList2"/>
    <dgm:cxn modelId="{4380E653-5933-40E5-82A2-7978724B4359}" srcId="{9563E79A-C9C0-4BD6-9442-519092BCF703}" destId="{11F076A6-817B-4E5E-B0B7-EFBC67D7626A}" srcOrd="2" destOrd="0" parTransId="{8AF988A9-50CF-45DF-9B60-03CC010C7A37}" sibTransId="{B2203163-7384-4614-97BA-2A3846E347A9}"/>
    <dgm:cxn modelId="{2481318B-F9B4-49D1-8703-25BD36F27650}" type="presOf" srcId="{39598F66-5766-43E0-854E-67285FD429D5}" destId="{2122EAF7-8B27-44AB-8ADC-802494F9753A}" srcOrd="0" destOrd="0" presId="urn:microsoft.com/office/officeart/2005/8/layout/vList2"/>
    <dgm:cxn modelId="{A41520A7-0C7F-484C-AE93-80EA99E1C72B}" type="presOf" srcId="{11F076A6-817B-4E5E-B0B7-EFBC67D7626A}" destId="{7D8107A4-8140-4D1B-8D4A-D8D98A01AA1F}" srcOrd="0" destOrd="0" presId="urn:microsoft.com/office/officeart/2005/8/layout/vList2"/>
    <dgm:cxn modelId="{8A2B09AC-49DC-4049-B771-2060E149FD95}" srcId="{9563E79A-C9C0-4BD6-9442-519092BCF703}" destId="{C14308CE-9FA2-407F-9D17-C2E84ECF44EE}" srcOrd="3" destOrd="0" parTransId="{A549D8E9-3E7A-4BFD-AA1A-5D02FC1D28D0}" sibTransId="{2AD0ECF6-8A21-4D8F-85BB-A1A54FFC2968}"/>
    <dgm:cxn modelId="{0081E3C5-7188-4BFD-AA80-1553BD8638BA}" type="presOf" srcId="{9563E79A-C9C0-4BD6-9442-519092BCF703}" destId="{11F5F02B-B709-496E-AAD0-D915921D4C1D}" srcOrd="0" destOrd="0" presId="urn:microsoft.com/office/officeart/2005/8/layout/vList2"/>
    <dgm:cxn modelId="{72B5A3D5-EED6-4675-93A0-96FA1DD5604E}" srcId="{9563E79A-C9C0-4BD6-9442-519092BCF703}" destId="{641BD0A0-B9BD-4245-BF79-524A9F37E943}" srcOrd="0" destOrd="0" parTransId="{CC7B7319-F21C-43AD-80AC-E38320A4D5C6}" sibTransId="{08E2AE40-C51E-462D-A4C7-6465024108AF}"/>
    <dgm:cxn modelId="{725DD5DB-96BF-4213-8055-472B9DE13F77}" type="presOf" srcId="{EC70B0A8-14F2-4CA0-9017-20F0D9AC1814}" destId="{653EC54F-7616-4189-96D8-27322118BB19}" srcOrd="0" destOrd="0" presId="urn:microsoft.com/office/officeart/2005/8/layout/vList2"/>
    <dgm:cxn modelId="{D54B62E8-CCD6-47EF-ACE9-03D692EFB0AE}" srcId="{9563E79A-C9C0-4BD6-9442-519092BCF703}" destId="{EC70B0A8-14F2-4CA0-9017-20F0D9AC1814}" srcOrd="6" destOrd="0" parTransId="{783F8665-FEF1-4B96-9230-2B102380CA1E}" sibTransId="{04AF339E-B6BF-409A-A75C-C7FE971C84AF}"/>
    <dgm:cxn modelId="{B636377A-C83C-46B9-B552-9CC0C41017AB}" type="presParOf" srcId="{11F5F02B-B709-496E-AAD0-D915921D4C1D}" destId="{B94E093F-90E8-465E-AB5F-8FB8357E1FE3}" srcOrd="0" destOrd="0" presId="urn:microsoft.com/office/officeart/2005/8/layout/vList2"/>
    <dgm:cxn modelId="{41DB7542-1BDA-4FA9-96B4-188D0CEE2751}" type="presParOf" srcId="{11F5F02B-B709-496E-AAD0-D915921D4C1D}" destId="{AF2A6198-091D-4D62-8E7A-D12141A45AD7}" srcOrd="1" destOrd="0" presId="urn:microsoft.com/office/officeart/2005/8/layout/vList2"/>
    <dgm:cxn modelId="{50E0039B-EFB8-4284-A8E9-ABF34196B624}" type="presParOf" srcId="{11F5F02B-B709-496E-AAD0-D915921D4C1D}" destId="{77E17C75-F7BF-434D-80A6-FDA3C00356D9}" srcOrd="2" destOrd="0" presId="urn:microsoft.com/office/officeart/2005/8/layout/vList2"/>
    <dgm:cxn modelId="{31F1725B-FF51-4B39-9C93-F19BDD323092}" type="presParOf" srcId="{11F5F02B-B709-496E-AAD0-D915921D4C1D}" destId="{29F69CB3-3F2D-49B9-9722-9BB3B9B4A33C}" srcOrd="3" destOrd="0" presId="urn:microsoft.com/office/officeart/2005/8/layout/vList2"/>
    <dgm:cxn modelId="{EAD0ED23-F5E4-47A1-BAB0-4A81199938AD}" type="presParOf" srcId="{11F5F02B-B709-496E-AAD0-D915921D4C1D}" destId="{7D8107A4-8140-4D1B-8D4A-D8D98A01AA1F}" srcOrd="4" destOrd="0" presId="urn:microsoft.com/office/officeart/2005/8/layout/vList2"/>
    <dgm:cxn modelId="{32F72328-3BE4-4BDE-BA63-BDBA48792958}" type="presParOf" srcId="{11F5F02B-B709-496E-AAD0-D915921D4C1D}" destId="{3D7789F7-F6FF-411D-B87B-8763F26BAD21}" srcOrd="5" destOrd="0" presId="urn:microsoft.com/office/officeart/2005/8/layout/vList2"/>
    <dgm:cxn modelId="{40C98534-3A49-45F8-A287-F8E44CFA5FFB}" type="presParOf" srcId="{11F5F02B-B709-496E-AAD0-D915921D4C1D}" destId="{16D0651E-E73F-4BC8-9CAD-3642F2C60B6C}" srcOrd="6" destOrd="0" presId="urn:microsoft.com/office/officeart/2005/8/layout/vList2"/>
    <dgm:cxn modelId="{E37FECD1-E875-4B7A-99F2-278F18BC0CF1}" type="presParOf" srcId="{11F5F02B-B709-496E-AAD0-D915921D4C1D}" destId="{3C52C4DB-060F-4FDD-A199-5C3780F565B4}" srcOrd="7" destOrd="0" presId="urn:microsoft.com/office/officeart/2005/8/layout/vList2"/>
    <dgm:cxn modelId="{2D27CE37-ACD3-4310-AE53-0902411C72B7}" type="presParOf" srcId="{11F5F02B-B709-496E-AAD0-D915921D4C1D}" destId="{579EC990-8DB7-41EC-884D-E0DB192590A5}" srcOrd="8" destOrd="0" presId="urn:microsoft.com/office/officeart/2005/8/layout/vList2"/>
    <dgm:cxn modelId="{B53A57A9-07C9-4CC8-AB5F-7169F6CC43D0}" type="presParOf" srcId="{11F5F02B-B709-496E-AAD0-D915921D4C1D}" destId="{5A79E2A6-60D9-46AB-A53E-6B2624E59815}" srcOrd="9" destOrd="0" presId="urn:microsoft.com/office/officeart/2005/8/layout/vList2"/>
    <dgm:cxn modelId="{38BB0CD7-6981-42E5-854C-AE126CE7949B}" type="presParOf" srcId="{11F5F02B-B709-496E-AAD0-D915921D4C1D}" destId="{2122EAF7-8B27-44AB-8ADC-802494F9753A}" srcOrd="10" destOrd="0" presId="urn:microsoft.com/office/officeart/2005/8/layout/vList2"/>
    <dgm:cxn modelId="{A9F67638-A388-4C47-893B-FEDF87410454}" type="presParOf" srcId="{11F5F02B-B709-496E-AAD0-D915921D4C1D}" destId="{A6984A57-D26E-44E6-8DA1-55C12318FDFB}" srcOrd="11" destOrd="0" presId="urn:microsoft.com/office/officeart/2005/8/layout/vList2"/>
    <dgm:cxn modelId="{AE19CAC5-C748-4A4D-AFB2-AB477DA653D0}" type="presParOf" srcId="{11F5F02B-B709-496E-AAD0-D915921D4C1D}" destId="{653EC54F-7616-4189-96D8-27322118BB1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E093F-90E8-465E-AB5F-8FB8357E1FE3}">
      <dsp:nvSpPr>
        <dsp:cNvPr id="0" name=""/>
        <dsp:cNvSpPr/>
      </dsp:nvSpPr>
      <dsp:spPr>
        <a:xfrm>
          <a:off x="0" y="1219"/>
          <a:ext cx="5867466" cy="707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1.1 </a:t>
          </a:r>
          <a:r>
            <a:rPr kumimoji="1" lang="zh-CN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电路的组成与作用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47" y="35766"/>
        <a:ext cx="5798372" cy="638596"/>
      </dsp:txXfrm>
    </dsp:sp>
    <dsp:sp modelId="{77E17C75-F7BF-434D-80A6-FDA3C00356D9}">
      <dsp:nvSpPr>
        <dsp:cNvPr id="0" name=""/>
        <dsp:cNvSpPr/>
      </dsp:nvSpPr>
      <dsp:spPr>
        <a:xfrm>
          <a:off x="0" y="722958"/>
          <a:ext cx="5867466" cy="707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电路模型</a:t>
          </a:r>
        </a:p>
      </dsp:txBody>
      <dsp:txXfrm>
        <a:off x="34547" y="757505"/>
        <a:ext cx="5798372" cy="638596"/>
      </dsp:txXfrm>
    </dsp:sp>
    <dsp:sp modelId="{7D8107A4-8140-4D1B-8D4A-D8D98A01AA1F}">
      <dsp:nvSpPr>
        <dsp:cNvPr id="0" name=""/>
        <dsp:cNvSpPr/>
      </dsp:nvSpPr>
      <dsp:spPr>
        <a:xfrm>
          <a:off x="0" y="1444696"/>
          <a:ext cx="5867466" cy="707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1.3 </a:t>
          </a:r>
          <a:r>
            <a:rPr lang="zh-CN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基本物理量及其方向</a:t>
          </a:r>
        </a:p>
      </dsp:txBody>
      <dsp:txXfrm>
        <a:off x="34547" y="1479243"/>
        <a:ext cx="5798372" cy="638596"/>
      </dsp:txXfrm>
    </dsp:sp>
    <dsp:sp modelId="{16D0651E-E73F-4BC8-9CAD-3642F2C60B6C}">
      <dsp:nvSpPr>
        <dsp:cNvPr id="0" name=""/>
        <dsp:cNvSpPr/>
      </dsp:nvSpPr>
      <dsp:spPr>
        <a:xfrm>
          <a:off x="0" y="2166434"/>
          <a:ext cx="5867466" cy="707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1.4 </a:t>
          </a:r>
          <a:r>
            <a:rPr lang="zh-CN" altLang="en-US" sz="2400" b="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欧姆定律</a:t>
          </a:r>
        </a:p>
      </dsp:txBody>
      <dsp:txXfrm>
        <a:off x="34547" y="2200981"/>
        <a:ext cx="5798372" cy="638596"/>
      </dsp:txXfrm>
    </dsp:sp>
    <dsp:sp modelId="{579EC990-8DB7-41EC-884D-E0DB192590A5}">
      <dsp:nvSpPr>
        <dsp:cNvPr id="0" name=""/>
        <dsp:cNvSpPr/>
      </dsp:nvSpPr>
      <dsp:spPr>
        <a:xfrm>
          <a:off x="0" y="2888173"/>
          <a:ext cx="5867466" cy="707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1.5 </a:t>
          </a:r>
          <a:r>
            <a:rPr kumimoji="1" lang="zh-CN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电路的三种状态及额定值</a:t>
          </a:r>
        </a:p>
      </dsp:txBody>
      <dsp:txXfrm>
        <a:off x="34547" y="2922720"/>
        <a:ext cx="5798372" cy="638596"/>
      </dsp:txXfrm>
    </dsp:sp>
    <dsp:sp modelId="{2122EAF7-8B27-44AB-8ADC-802494F9753A}">
      <dsp:nvSpPr>
        <dsp:cNvPr id="0" name=""/>
        <dsp:cNvSpPr/>
      </dsp:nvSpPr>
      <dsp:spPr>
        <a:xfrm>
          <a:off x="0" y="3609911"/>
          <a:ext cx="5867466" cy="707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1.6 </a:t>
          </a:r>
          <a:r>
            <a:rPr kumimoji="1" lang="zh-CN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基尔霍夫定律</a:t>
          </a:r>
        </a:p>
      </dsp:txBody>
      <dsp:txXfrm>
        <a:off x="34547" y="3644458"/>
        <a:ext cx="5798372" cy="638596"/>
      </dsp:txXfrm>
    </dsp:sp>
    <dsp:sp modelId="{653EC54F-7616-4189-96D8-27322118BB19}">
      <dsp:nvSpPr>
        <dsp:cNvPr id="0" name=""/>
        <dsp:cNvSpPr/>
      </dsp:nvSpPr>
      <dsp:spPr>
        <a:xfrm>
          <a:off x="0" y="4331650"/>
          <a:ext cx="5867466" cy="707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1.7 </a:t>
          </a:r>
          <a:r>
            <a:rPr kumimoji="1" lang="zh-CN" altLang="en-US" sz="24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电位的概念及计算</a:t>
          </a:r>
        </a:p>
      </dsp:txBody>
      <dsp:txXfrm>
        <a:off x="34547" y="4366197"/>
        <a:ext cx="5798372" cy="63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CD7DC94-9BB9-449A-838B-70BD95E89A4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kumimoji="1" sz="1200" b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200" b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kumimoji="1" sz="1200" b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200" b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9D21E513-3E6B-40CA-8DBB-0B0C97984D6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B02F5-574E-4D55-82DE-63078C846F9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问世间是否此山最高，或者另有高处比天高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B02F5-574E-4D55-82DE-63078C846F9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695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21713-DA91-406E-BF05-038CC60A528E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19E67-A3F3-410C-ABD6-5156673796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39F1E8-0248-4E18-9331-89F5DAEAD5D8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E020E-C9C2-4F89-BF2E-7A5242F2F89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0D0FD-3292-4F27-B1EE-D613314EA8A6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F8165-FB40-4175-A417-08495CC352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2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6CA59-23F4-4209-AC60-A247E11BC0A0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4F305-8D28-498E-BD91-DE506EA4F01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1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0AD300-01C3-4D65-8F6F-2EDF87B3E9FD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EFE3B-EE5D-46D0-BD7F-950C74E1AD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7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8CABFE-F184-41B0-A12A-24F55141B0E8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AF63D-068E-4446-BA5C-331ABD0E756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9BBC8-9BB5-47C3-92B6-437FE7591278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36859-C906-4B25-93ED-5AD2DAED875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C0DC71-CB27-4D9B-9E6E-5607181383FF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41C5A-EF42-4BE0-BFC5-115ADC234ED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F3019-4DFD-4BEF-9AB3-12E522DCC192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BEC92-AB9F-4C2B-97C9-F745B5B3321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5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60239-95BB-41DD-AD56-8A62E5ED3E43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689D-63E4-4492-8D99-D1FD47887D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0455C-D040-4871-B47E-DCCBB1FF0752}" type="datetimeFigureOut">
              <a:rPr lang="zh-CN" altLang="en-US" smtClean="0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D9186-1832-4987-A3CB-8299B6969C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52F68C0-F205-4F45-87DC-DD69FCC53ED6}" type="datetimeFigureOut">
              <a:rPr lang="zh-CN" altLang="en-US" smtClean="0"/>
              <a:pPr>
                <a:defRPr/>
              </a:pPr>
              <a:t>2018/10/14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50B5F70-0443-4926-A796-D2A1CB6B65D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7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9" Type="http://schemas.openxmlformats.org/officeDocument/2006/relationships/image" Target="../media/image29.jpg"/><Relationship Id="rId1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1&#31532;0&#31456;%20&#30005;&#24037;&#25216;&#26415;&#65288;&#32490;&#35770;&#65289;.ppt#-1,6,&#30005;&#24037;&#25216;&#26415;&#35838;&#31243;&#20869;&#23481;  " TargetMode="External"/><Relationship Id="rId2" Type="http://schemas.openxmlformats.org/officeDocument/2006/relationships/hyperlink" Target="3&#31532;&#20108;&#31456;%20&#30005;&#36335;&#30340;&#20998;&#26512;&#26041;&#27861;.ppt#-1,1,&#31532;&#20108;&#31456;  &#30005;&#36335;&#30340;&#20998;&#26512;&#26041;&#27861;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514805" y="404664"/>
            <a:ext cx="8077200" cy="838200"/>
          </a:xfrm>
          <a:extLst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电路的基本概念与基本定律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66528285"/>
              </p:ext>
            </p:extLst>
          </p:nvPr>
        </p:nvGraphicFramePr>
        <p:xfrm>
          <a:off x="1619672" y="1340768"/>
          <a:ext cx="5867467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994948"/>
            <a:ext cx="9144000" cy="863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185038" y="3061463"/>
            <a:ext cx="768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594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88453"/>
              </p:ext>
            </p:extLst>
          </p:nvPr>
        </p:nvGraphicFramePr>
        <p:xfrm>
          <a:off x="2557991" y="3678606"/>
          <a:ext cx="673100" cy="32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6" name="Equation" r:id="rId3" imgW="342720" imgH="177480" progId="Equation.3">
                  <p:embed/>
                </p:oleObj>
              </mc:Choice>
              <mc:Fallback>
                <p:oleObj name="Equation" r:id="rId3" imgW="34272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991" y="3678606"/>
                        <a:ext cx="673100" cy="322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3522"/>
              </p:ext>
            </p:extLst>
          </p:nvPr>
        </p:nvGraphicFramePr>
        <p:xfrm>
          <a:off x="2522895" y="5009457"/>
          <a:ext cx="751711" cy="32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7" name="公式" r:id="rId5" imgW="380880" imgH="177480" progId="Equation.3">
                  <p:embed/>
                </p:oleObj>
              </mc:Choice>
              <mc:Fallback>
                <p:oleObj name="公式" r:id="rId5" imgW="38088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895" y="5009457"/>
                        <a:ext cx="751711" cy="322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983694"/>
              </p:ext>
            </p:extLst>
          </p:nvPr>
        </p:nvGraphicFramePr>
        <p:xfrm>
          <a:off x="2568413" y="4277376"/>
          <a:ext cx="1288226" cy="41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8" name="公式" r:id="rId7" imgW="749160" imgH="228600" progId="Equation.3">
                  <p:embed/>
                </p:oleObj>
              </mc:Choice>
              <mc:Fallback>
                <p:oleObj name="公式" r:id="rId7" imgW="74916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413" y="4277376"/>
                        <a:ext cx="1288226" cy="41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415022" y="4253026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电源端电压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415022" y="5012501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负载功率</a:t>
            </a:r>
          </a:p>
        </p:txBody>
      </p:sp>
      <p:grpSp>
        <p:nvGrpSpPr>
          <p:cNvPr id="59460" name="Group 68"/>
          <p:cNvGrpSpPr>
            <a:grpSpLocks/>
          </p:cNvGrpSpPr>
          <p:nvPr/>
        </p:nvGrpSpPr>
        <p:grpSpPr bwMode="auto">
          <a:xfrm>
            <a:off x="148872" y="478494"/>
            <a:ext cx="4164403" cy="2188506"/>
            <a:chOff x="2688" y="336"/>
            <a:chExt cx="2907" cy="1618"/>
          </a:xfrm>
        </p:grpSpPr>
        <p:sp>
          <p:nvSpPr>
            <p:cNvPr id="59452" name="Text Box 60"/>
            <p:cNvSpPr txBox="1">
              <a:spLocks noChangeArrowheads="1"/>
            </p:cNvSpPr>
            <p:nvPr/>
          </p:nvSpPr>
          <p:spPr bwMode="auto">
            <a:xfrm>
              <a:off x="3888" y="336"/>
              <a:ext cx="241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endPara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59458" name="Group 66"/>
            <p:cNvGrpSpPr>
              <a:grpSpLocks/>
            </p:cNvGrpSpPr>
            <p:nvPr/>
          </p:nvGrpSpPr>
          <p:grpSpPr bwMode="auto">
            <a:xfrm>
              <a:off x="2688" y="349"/>
              <a:ext cx="2907" cy="1605"/>
              <a:chOff x="1896" y="495"/>
              <a:chExt cx="2907" cy="1605"/>
            </a:xfrm>
          </p:grpSpPr>
          <p:sp>
            <p:nvSpPr>
              <p:cNvPr id="59417" name="Line 25"/>
              <p:cNvSpPr>
                <a:spLocks noChangeShapeType="1"/>
              </p:cNvSpPr>
              <p:nvPr/>
            </p:nvSpPr>
            <p:spPr bwMode="auto">
              <a:xfrm>
                <a:off x="2914" y="1223"/>
                <a:ext cx="0" cy="551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18" name="Oval 26"/>
              <p:cNvSpPr>
                <a:spLocks noChangeArrowheads="1"/>
              </p:cNvSpPr>
              <p:nvPr/>
            </p:nvSpPr>
            <p:spPr bwMode="auto">
              <a:xfrm>
                <a:off x="2122" y="1074"/>
                <a:ext cx="302" cy="319"/>
              </a:xfrm>
              <a:prstGeom prst="ellips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19" name="Rectangle 27"/>
              <p:cNvSpPr>
                <a:spLocks noChangeArrowheads="1"/>
              </p:cNvSpPr>
              <p:nvPr/>
            </p:nvSpPr>
            <p:spPr bwMode="auto">
              <a:xfrm>
                <a:off x="2189" y="1526"/>
                <a:ext cx="134" cy="319"/>
              </a:xfrm>
              <a:prstGeom prst="rect">
                <a:avLst/>
              </a:prstGeom>
              <a:noFill/>
              <a:ln w="39688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0" name="Rectangle 28"/>
              <p:cNvSpPr>
                <a:spLocks noChangeArrowheads="1"/>
              </p:cNvSpPr>
              <p:nvPr/>
            </p:nvSpPr>
            <p:spPr bwMode="auto">
              <a:xfrm>
                <a:off x="4430" y="1357"/>
                <a:ext cx="135" cy="311"/>
              </a:xfrm>
              <a:prstGeom prst="rect">
                <a:avLst/>
              </a:prstGeom>
              <a:noFill/>
              <a:ln w="39688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1" name="Line 29"/>
              <p:cNvSpPr>
                <a:spLocks noChangeShapeType="1"/>
              </p:cNvSpPr>
              <p:nvPr/>
            </p:nvSpPr>
            <p:spPr bwMode="auto">
              <a:xfrm>
                <a:off x="2256" y="940"/>
                <a:ext cx="615" cy="0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2" name="Line 30"/>
              <p:cNvSpPr>
                <a:spLocks noChangeShapeType="1"/>
              </p:cNvSpPr>
              <p:nvPr/>
            </p:nvSpPr>
            <p:spPr bwMode="auto">
              <a:xfrm>
                <a:off x="4498" y="940"/>
                <a:ext cx="0" cy="417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3" name="Line 31"/>
              <p:cNvSpPr>
                <a:spLocks noChangeShapeType="1"/>
              </p:cNvSpPr>
              <p:nvPr/>
            </p:nvSpPr>
            <p:spPr bwMode="auto">
              <a:xfrm>
                <a:off x="4498" y="1952"/>
                <a:ext cx="0" cy="107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4" name="Line 32"/>
              <p:cNvSpPr>
                <a:spLocks noChangeShapeType="1"/>
              </p:cNvSpPr>
              <p:nvPr/>
            </p:nvSpPr>
            <p:spPr bwMode="auto">
              <a:xfrm>
                <a:off x="4498" y="1668"/>
                <a:ext cx="0" cy="426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5" name="Line 33"/>
              <p:cNvSpPr>
                <a:spLocks noChangeShapeType="1"/>
              </p:cNvSpPr>
              <p:nvPr/>
            </p:nvSpPr>
            <p:spPr bwMode="auto">
              <a:xfrm>
                <a:off x="2256" y="940"/>
                <a:ext cx="1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6" name="Line 34"/>
              <p:cNvSpPr>
                <a:spLocks noChangeShapeType="1"/>
              </p:cNvSpPr>
              <p:nvPr/>
            </p:nvSpPr>
            <p:spPr bwMode="auto">
              <a:xfrm>
                <a:off x="2256" y="940"/>
                <a:ext cx="1" cy="586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8" name="Rectangle 36"/>
              <p:cNvSpPr>
                <a:spLocks noChangeArrowheads="1"/>
              </p:cNvSpPr>
              <p:nvPr/>
            </p:nvSpPr>
            <p:spPr bwMode="auto">
              <a:xfrm>
                <a:off x="1905" y="1598"/>
                <a:ext cx="215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400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</a:t>
                </a:r>
                <a:endParaRPr kumimoji="1" lang="en-US" altLang="zh-CN" sz="24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30" name="Rectangle 38"/>
              <p:cNvSpPr>
                <a:spLocks noChangeArrowheads="1"/>
              </p:cNvSpPr>
              <p:nvPr/>
            </p:nvSpPr>
            <p:spPr bwMode="auto">
              <a:xfrm>
                <a:off x="4660" y="1420"/>
                <a:ext cx="143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endParaRPr kumimoji="1" lang="en-US" altLang="zh-CN" sz="24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32" name="Rectangle 40"/>
              <p:cNvSpPr>
                <a:spLocks noChangeArrowheads="1"/>
              </p:cNvSpPr>
              <p:nvPr/>
            </p:nvSpPr>
            <p:spPr bwMode="auto">
              <a:xfrm>
                <a:off x="2081" y="815"/>
                <a:ext cx="138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800" dirty="0">
                    <a:solidFill>
                      <a:schemeClr val="tx2"/>
                    </a:solidFill>
                    <a:latin typeface="Symbol" panose="05050102010706020507" pitchFamily="18" charset="2"/>
                    <a:ea typeface="微软雅黑" panose="020B0503020204020204" pitchFamily="34" charset="-122"/>
                  </a:rPr>
                  <a:t>+</a:t>
                </a:r>
                <a:endParaRPr kumimoji="1" lang="en-US" altLang="zh-CN" sz="28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34" name="Rectangle 42"/>
              <p:cNvSpPr>
                <a:spLocks noChangeArrowheads="1"/>
              </p:cNvSpPr>
              <p:nvPr/>
            </p:nvSpPr>
            <p:spPr bwMode="auto">
              <a:xfrm>
                <a:off x="2028" y="1269"/>
                <a:ext cx="200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800" b="0" dirty="0">
                    <a:solidFill>
                      <a:schemeClr val="tx2"/>
                    </a:solidFill>
                    <a:latin typeface="Symbol" panose="05050102010706020507" pitchFamily="18" charset="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tx2"/>
                    </a:solidFill>
                    <a:latin typeface="Symbol" panose="05050102010706020507" pitchFamily="18" charset="2"/>
                    <a:ea typeface="微软雅黑" panose="020B0503020204020204" pitchFamily="34" charset="-122"/>
                  </a:rPr>
                  <a:t>-</a:t>
                </a:r>
                <a:endParaRPr kumimoji="1" lang="en-US" altLang="zh-CN" sz="28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35" name="Rectangle 43"/>
              <p:cNvSpPr>
                <a:spLocks noChangeArrowheads="1"/>
              </p:cNvSpPr>
              <p:nvPr/>
            </p:nvSpPr>
            <p:spPr bwMode="auto">
              <a:xfrm>
                <a:off x="1896" y="1061"/>
                <a:ext cx="13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endParaRPr kumimoji="1" lang="en-US" altLang="zh-CN" sz="24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36" name="Rectangle 44"/>
              <p:cNvSpPr>
                <a:spLocks noChangeArrowheads="1"/>
              </p:cNvSpPr>
              <p:nvPr/>
            </p:nvSpPr>
            <p:spPr bwMode="auto">
              <a:xfrm>
                <a:off x="2619" y="1315"/>
                <a:ext cx="18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</a:t>
                </a:r>
                <a:endParaRPr kumimoji="1"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9437" name="Group 45"/>
              <p:cNvGrpSpPr>
                <a:grpSpLocks/>
              </p:cNvGrpSpPr>
              <p:nvPr/>
            </p:nvGrpSpPr>
            <p:grpSpPr bwMode="auto">
              <a:xfrm>
                <a:off x="2872" y="1944"/>
                <a:ext cx="289" cy="156"/>
                <a:chOff x="2646" y="1292"/>
                <a:chExt cx="288" cy="156"/>
              </a:xfrm>
            </p:grpSpPr>
            <p:sp>
              <p:nvSpPr>
                <p:cNvPr id="59438" name="Oval 46"/>
                <p:cNvSpPr>
                  <a:spLocks noChangeArrowheads="1"/>
                </p:cNvSpPr>
                <p:nvPr/>
              </p:nvSpPr>
              <p:spPr bwMode="auto">
                <a:xfrm flipH="1">
                  <a:off x="2886" y="140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439" name="Oval 47"/>
                <p:cNvSpPr>
                  <a:spLocks noChangeArrowheads="1"/>
                </p:cNvSpPr>
                <p:nvPr/>
              </p:nvSpPr>
              <p:spPr bwMode="auto">
                <a:xfrm flipH="1">
                  <a:off x="2646" y="140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440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2682" y="1292"/>
                  <a:ext cx="222" cy="10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9441" name="Group 49"/>
              <p:cNvGrpSpPr>
                <a:grpSpLocks/>
              </p:cNvGrpSpPr>
              <p:nvPr/>
            </p:nvGrpSpPr>
            <p:grpSpPr bwMode="auto">
              <a:xfrm>
                <a:off x="2860" y="808"/>
                <a:ext cx="289" cy="156"/>
                <a:chOff x="2646" y="1292"/>
                <a:chExt cx="288" cy="156"/>
              </a:xfrm>
            </p:grpSpPr>
            <p:sp>
              <p:nvSpPr>
                <p:cNvPr id="59442" name="Oval 50"/>
                <p:cNvSpPr>
                  <a:spLocks noChangeArrowheads="1"/>
                </p:cNvSpPr>
                <p:nvPr/>
              </p:nvSpPr>
              <p:spPr bwMode="auto">
                <a:xfrm flipH="1">
                  <a:off x="2886" y="140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443" name="Oval 51"/>
                <p:cNvSpPr>
                  <a:spLocks noChangeArrowheads="1"/>
                </p:cNvSpPr>
                <p:nvPr/>
              </p:nvSpPr>
              <p:spPr bwMode="auto">
                <a:xfrm flipH="1">
                  <a:off x="2646" y="140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444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2682" y="1292"/>
                  <a:ext cx="222" cy="10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9445" name="Line 53"/>
              <p:cNvSpPr>
                <a:spLocks noChangeShapeType="1"/>
              </p:cNvSpPr>
              <p:nvPr/>
            </p:nvSpPr>
            <p:spPr bwMode="auto">
              <a:xfrm>
                <a:off x="3136" y="928"/>
                <a:ext cx="1374" cy="0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46" name="Line 54"/>
              <p:cNvSpPr>
                <a:spLocks noChangeShapeType="1"/>
              </p:cNvSpPr>
              <p:nvPr/>
            </p:nvSpPr>
            <p:spPr bwMode="auto">
              <a:xfrm>
                <a:off x="2251" y="1840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47" name="Line 55"/>
              <p:cNvSpPr>
                <a:spLocks noChangeShapeType="1"/>
              </p:cNvSpPr>
              <p:nvPr/>
            </p:nvSpPr>
            <p:spPr bwMode="auto">
              <a:xfrm>
                <a:off x="3034" y="906"/>
                <a:ext cx="0" cy="113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48" name="Line 56"/>
              <p:cNvSpPr>
                <a:spLocks noChangeShapeType="1"/>
              </p:cNvSpPr>
              <p:nvPr/>
            </p:nvSpPr>
            <p:spPr bwMode="auto">
              <a:xfrm>
                <a:off x="2256" y="2078"/>
                <a:ext cx="615" cy="0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49" name="Line 57"/>
              <p:cNvSpPr>
                <a:spLocks noChangeShapeType="1"/>
              </p:cNvSpPr>
              <p:nvPr/>
            </p:nvSpPr>
            <p:spPr bwMode="auto">
              <a:xfrm>
                <a:off x="3136" y="2066"/>
                <a:ext cx="1374" cy="12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50" name="Line 58"/>
              <p:cNvSpPr>
                <a:spLocks noChangeShapeType="1"/>
              </p:cNvSpPr>
              <p:nvPr/>
            </p:nvSpPr>
            <p:spPr bwMode="auto">
              <a:xfrm>
                <a:off x="2437" y="844"/>
                <a:ext cx="325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51" name="Text Box 59"/>
              <p:cNvSpPr txBox="1">
                <a:spLocks noChangeArrowheads="1"/>
              </p:cNvSpPr>
              <p:nvPr/>
            </p:nvSpPr>
            <p:spPr bwMode="auto">
              <a:xfrm>
                <a:off x="2413" y="495"/>
                <a:ext cx="27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</a:p>
            </p:txBody>
          </p:sp>
        </p:grpSp>
      </p:grpSp>
      <p:sp>
        <p:nvSpPr>
          <p:cNvPr id="59481" name="Rectangle 8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743200" cy="53340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开路状态</a:t>
            </a:r>
          </a:p>
        </p:txBody>
      </p:sp>
      <p:grpSp>
        <p:nvGrpSpPr>
          <p:cNvPr id="59482" name="Group 90"/>
          <p:cNvGrpSpPr>
            <a:grpSpLocks/>
          </p:cNvGrpSpPr>
          <p:nvPr/>
        </p:nvGrpSpPr>
        <p:grpSpPr bwMode="auto">
          <a:xfrm>
            <a:off x="4535193" y="810841"/>
            <a:ext cx="4472283" cy="1970087"/>
            <a:chOff x="1301" y="384"/>
            <a:chExt cx="3166" cy="1481"/>
          </a:xfrm>
        </p:grpSpPr>
        <p:grpSp>
          <p:nvGrpSpPr>
            <p:cNvPr id="59483" name="Group 91"/>
            <p:cNvGrpSpPr>
              <a:grpSpLocks/>
            </p:cNvGrpSpPr>
            <p:nvPr/>
          </p:nvGrpSpPr>
          <p:grpSpPr bwMode="auto">
            <a:xfrm>
              <a:off x="2884" y="384"/>
              <a:ext cx="433" cy="1481"/>
              <a:chOff x="4032" y="624"/>
              <a:chExt cx="433" cy="1481"/>
            </a:xfrm>
          </p:grpSpPr>
          <p:sp>
            <p:nvSpPr>
              <p:cNvPr id="59484" name="Line 92"/>
              <p:cNvSpPr>
                <a:spLocks noChangeShapeType="1"/>
              </p:cNvSpPr>
              <p:nvPr/>
            </p:nvSpPr>
            <p:spPr bwMode="auto">
              <a:xfrm rot="440138" flipH="1">
                <a:off x="4032" y="1379"/>
                <a:ext cx="276" cy="72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85" name="Line 93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19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486" name="Line 94"/>
              <p:cNvSpPr>
                <a:spLocks noChangeShapeType="1"/>
              </p:cNvSpPr>
              <p:nvPr/>
            </p:nvSpPr>
            <p:spPr bwMode="auto">
              <a:xfrm rot="843663" flipH="1">
                <a:off x="4260" y="624"/>
                <a:ext cx="205" cy="81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487" name="Oval 95"/>
            <p:cNvSpPr>
              <a:spLocks noChangeArrowheads="1"/>
            </p:cNvSpPr>
            <p:nvPr/>
          </p:nvSpPr>
          <p:spPr bwMode="auto">
            <a:xfrm>
              <a:off x="1703" y="672"/>
              <a:ext cx="300" cy="320"/>
            </a:xfrm>
            <a:prstGeom prst="ellips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88" name="Rectangle 96"/>
            <p:cNvSpPr>
              <a:spLocks noChangeArrowheads="1"/>
            </p:cNvSpPr>
            <p:nvPr/>
          </p:nvSpPr>
          <p:spPr bwMode="auto">
            <a:xfrm>
              <a:off x="1770" y="1125"/>
              <a:ext cx="133" cy="320"/>
            </a:xfrm>
            <a:prstGeom prst="rect">
              <a:avLst/>
            </a:prstGeom>
            <a:noFill/>
            <a:ln w="39688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89" name="Rectangle 97"/>
            <p:cNvSpPr>
              <a:spLocks noChangeArrowheads="1"/>
            </p:cNvSpPr>
            <p:nvPr/>
          </p:nvSpPr>
          <p:spPr bwMode="auto">
            <a:xfrm>
              <a:off x="4000" y="956"/>
              <a:ext cx="134" cy="311"/>
            </a:xfrm>
            <a:prstGeom prst="rect">
              <a:avLst/>
            </a:prstGeom>
            <a:noFill/>
            <a:ln w="39688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90" name="Line 98"/>
            <p:cNvSpPr>
              <a:spLocks noChangeShapeType="1"/>
            </p:cNvSpPr>
            <p:nvPr/>
          </p:nvSpPr>
          <p:spPr bwMode="auto">
            <a:xfrm>
              <a:off x="1836" y="538"/>
              <a:ext cx="2232" cy="1"/>
            </a:xfrm>
            <a:prstGeom prst="lin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91" name="Line 99"/>
            <p:cNvSpPr>
              <a:spLocks noChangeShapeType="1"/>
            </p:cNvSpPr>
            <p:nvPr/>
          </p:nvSpPr>
          <p:spPr bwMode="auto">
            <a:xfrm flipV="1">
              <a:off x="1837" y="1445"/>
              <a:ext cx="1" cy="249"/>
            </a:xfrm>
            <a:prstGeom prst="lin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92" name="Line 100"/>
            <p:cNvSpPr>
              <a:spLocks noChangeShapeType="1"/>
            </p:cNvSpPr>
            <p:nvPr/>
          </p:nvSpPr>
          <p:spPr bwMode="auto">
            <a:xfrm>
              <a:off x="4068" y="538"/>
              <a:ext cx="1" cy="418"/>
            </a:xfrm>
            <a:prstGeom prst="lin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93" name="Line 101"/>
            <p:cNvSpPr>
              <a:spLocks noChangeShapeType="1"/>
            </p:cNvSpPr>
            <p:nvPr/>
          </p:nvSpPr>
          <p:spPr bwMode="auto">
            <a:xfrm>
              <a:off x="4068" y="1552"/>
              <a:ext cx="1" cy="107"/>
            </a:xfrm>
            <a:prstGeom prst="lin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94" name="Line 102"/>
            <p:cNvSpPr>
              <a:spLocks noChangeShapeType="1"/>
            </p:cNvSpPr>
            <p:nvPr/>
          </p:nvSpPr>
          <p:spPr bwMode="auto">
            <a:xfrm>
              <a:off x="1837" y="1694"/>
              <a:ext cx="2231" cy="1"/>
            </a:xfrm>
            <a:prstGeom prst="lin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95" name="Line 103"/>
            <p:cNvSpPr>
              <a:spLocks noChangeShapeType="1"/>
            </p:cNvSpPr>
            <p:nvPr/>
          </p:nvSpPr>
          <p:spPr bwMode="auto">
            <a:xfrm>
              <a:off x="4068" y="1267"/>
              <a:ext cx="1" cy="427"/>
            </a:xfrm>
            <a:prstGeom prst="lin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96" name="Line 104"/>
            <p:cNvSpPr>
              <a:spLocks noChangeShapeType="1"/>
            </p:cNvSpPr>
            <p:nvPr/>
          </p:nvSpPr>
          <p:spPr bwMode="auto">
            <a:xfrm>
              <a:off x="1836" y="538"/>
              <a:ext cx="1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497" name="Line 105"/>
            <p:cNvSpPr>
              <a:spLocks noChangeShapeType="1"/>
            </p:cNvSpPr>
            <p:nvPr/>
          </p:nvSpPr>
          <p:spPr bwMode="auto">
            <a:xfrm>
              <a:off x="1836" y="538"/>
              <a:ext cx="1" cy="587"/>
            </a:xfrm>
            <a:prstGeom prst="lin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grpSp>
          <p:nvGrpSpPr>
            <p:cNvPr id="59498" name="Group 106"/>
            <p:cNvGrpSpPr>
              <a:grpSpLocks/>
            </p:cNvGrpSpPr>
            <p:nvPr/>
          </p:nvGrpSpPr>
          <p:grpSpPr bwMode="auto">
            <a:xfrm>
              <a:off x="1428" y="1020"/>
              <a:ext cx="3039" cy="437"/>
              <a:chOff x="1133" y="1356"/>
              <a:chExt cx="3039" cy="437"/>
            </a:xfrm>
          </p:grpSpPr>
          <p:sp>
            <p:nvSpPr>
              <p:cNvPr id="59499" name="Rectangle 107"/>
              <p:cNvSpPr>
                <a:spLocks noChangeArrowheads="1"/>
              </p:cNvSpPr>
              <p:nvPr/>
            </p:nvSpPr>
            <p:spPr bwMode="auto">
              <a:xfrm>
                <a:off x="1133" y="1533"/>
                <a:ext cx="1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sp>
            <p:nvSpPr>
              <p:cNvPr id="59500" name="Rectangle 108"/>
              <p:cNvSpPr>
                <a:spLocks noChangeArrowheads="1"/>
              </p:cNvSpPr>
              <p:nvPr/>
            </p:nvSpPr>
            <p:spPr bwMode="auto">
              <a:xfrm>
                <a:off x="1234" y="1605"/>
                <a:ext cx="73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16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</a:t>
                </a:r>
                <a:endParaRPr kumimoji="1" lang="en-US" altLang="zh-CN" sz="16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9501" name="Group 109"/>
              <p:cNvGrpSpPr>
                <a:grpSpLocks/>
              </p:cNvGrpSpPr>
              <p:nvPr/>
            </p:nvGrpSpPr>
            <p:grpSpPr bwMode="auto">
              <a:xfrm>
                <a:off x="3947" y="1356"/>
                <a:ext cx="225" cy="437"/>
                <a:chOff x="3947" y="1356"/>
                <a:chExt cx="225" cy="437"/>
              </a:xfrm>
            </p:grpSpPr>
            <p:sp>
              <p:nvSpPr>
                <p:cNvPr id="59502" name="Rectangle 110"/>
                <p:cNvSpPr>
                  <a:spLocks noChangeArrowheads="1"/>
                </p:cNvSpPr>
                <p:nvPr/>
              </p:nvSpPr>
              <p:spPr bwMode="auto">
                <a:xfrm>
                  <a:off x="3947" y="1356"/>
                  <a:ext cx="12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R</a:t>
                  </a:r>
                  <a:endParaRPr kumimoji="1" lang="en-US" altLang="zh-CN" sz="20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5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4172" y="1469"/>
                  <a:ext cx="0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kumimoji="1" lang="zh-CN" altLang="zh-CN" sz="28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9504" name="Rectangle 112"/>
            <p:cNvSpPr>
              <a:spLocks noChangeArrowheads="1"/>
            </p:cNvSpPr>
            <p:nvPr/>
          </p:nvSpPr>
          <p:spPr bwMode="auto">
            <a:xfrm>
              <a:off x="1301" y="473"/>
              <a:ext cx="610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solidFill>
                    <a:schemeClr val="tx2"/>
                  </a:solidFill>
                  <a:latin typeface="Symbol" panose="05050102010706020507" pitchFamily="18" charset="2"/>
                  <a:ea typeface="微软雅黑" panose="020B0503020204020204" pitchFamily="34" charset="-122"/>
                </a:rPr>
                <a:t> +</a:t>
              </a:r>
              <a:endParaRPr kumimoji="1" lang="en-US" altLang="zh-CN" sz="2800" dirty="0">
                <a:solidFill>
                  <a:schemeClr val="tx2"/>
                </a:solidFill>
                <a:latin typeface="Symbol" panose="05050102010706020507" pitchFamily="18" charset="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solidFill>
                    <a:schemeClr val="tx2"/>
                  </a:solidFill>
                  <a:latin typeface="Symbol" panose="05050102010706020507" pitchFamily="18" charset="2"/>
                  <a:ea typeface="微软雅黑" panose="020B0503020204020204" pitchFamily="34" charset="-122"/>
                </a:rPr>
                <a:t> -</a:t>
              </a:r>
              <a:endParaRPr kumimoji="1" lang="en-US" altLang="zh-CN" sz="2800" b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9505" name="Rectangle 113"/>
            <p:cNvSpPr>
              <a:spLocks noChangeArrowheads="1"/>
            </p:cNvSpPr>
            <p:nvPr/>
          </p:nvSpPr>
          <p:spPr bwMode="auto">
            <a:xfrm>
              <a:off x="1445" y="672"/>
              <a:ext cx="1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endParaRPr kumimoji="1"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59506" name="Group 114"/>
            <p:cNvGrpSpPr>
              <a:grpSpLocks/>
            </p:cNvGrpSpPr>
            <p:nvPr/>
          </p:nvGrpSpPr>
          <p:grpSpPr bwMode="auto">
            <a:xfrm>
              <a:off x="2460" y="656"/>
              <a:ext cx="1420" cy="832"/>
              <a:chOff x="3600" y="853"/>
              <a:chExt cx="1420" cy="832"/>
            </a:xfrm>
          </p:grpSpPr>
          <p:sp>
            <p:nvSpPr>
              <p:cNvPr id="59507" name="Rectangle 115"/>
              <p:cNvSpPr>
                <a:spLocks noChangeArrowheads="1"/>
              </p:cNvSpPr>
              <p:nvPr/>
            </p:nvSpPr>
            <p:spPr bwMode="auto">
              <a:xfrm>
                <a:off x="3831" y="853"/>
                <a:ext cx="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</a:p>
            </p:txBody>
          </p:sp>
          <p:sp>
            <p:nvSpPr>
              <p:cNvPr id="59508" name="Line 116"/>
              <p:cNvSpPr>
                <a:spLocks noChangeShapeType="1"/>
              </p:cNvSpPr>
              <p:nvPr/>
            </p:nvSpPr>
            <p:spPr bwMode="auto">
              <a:xfrm>
                <a:off x="3600" y="853"/>
                <a:ext cx="555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509" name="Line 117"/>
              <p:cNvSpPr>
                <a:spLocks noChangeShapeType="1"/>
              </p:cNvSpPr>
              <p:nvPr/>
            </p:nvSpPr>
            <p:spPr bwMode="auto">
              <a:xfrm>
                <a:off x="5019" y="856"/>
                <a:ext cx="1" cy="82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510" name="Text Box 118"/>
              <p:cNvSpPr txBox="1">
                <a:spLocks noChangeArrowheads="1"/>
              </p:cNvSpPr>
              <p:nvPr/>
            </p:nvSpPr>
            <p:spPr bwMode="auto">
              <a:xfrm>
                <a:off x="4748" y="1076"/>
                <a:ext cx="262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</a:p>
            </p:txBody>
          </p:sp>
        </p:grpSp>
      </p:grpSp>
      <p:sp>
        <p:nvSpPr>
          <p:cNvPr id="59511" name="Text Box 119"/>
          <p:cNvSpPr txBox="1">
            <a:spLocks noChangeArrowheads="1"/>
          </p:cNvSpPr>
          <p:nvPr/>
        </p:nvSpPr>
        <p:spPr bwMode="auto">
          <a:xfrm>
            <a:off x="4495800" y="100766"/>
            <a:ext cx="281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 </a:t>
            </a:r>
            <a:r>
              <a:rPr kumimoji="1"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短路状态</a:t>
            </a:r>
          </a:p>
        </p:txBody>
      </p:sp>
      <p:sp>
        <p:nvSpPr>
          <p:cNvPr id="59512" name="Line 120"/>
          <p:cNvSpPr>
            <a:spLocks noChangeShapeType="1"/>
          </p:cNvSpPr>
          <p:nvPr/>
        </p:nvSpPr>
        <p:spPr bwMode="auto">
          <a:xfrm>
            <a:off x="4419600" y="0"/>
            <a:ext cx="0" cy="5867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dirty="0">
              <a:ea typeface="微软雅黑" panose="020B0503020204020204" pitchFamily="34" charset="-122"/>
            </a:endParaRPr>
          </a:p>
        </p:txBody>
      </p:sp>
      <p:graphicFrame>
        <p:nvGraphicFramePr>
          <p:cNvPr id="5951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8386"/>
              </p:ext>
            </p:extLst>
          </p:nvPr>
        </p:nvGraphicFramePr>
        <p:xfrm>
          <a:off x="6707574" y="3232696"/>
          <a:ext cx="1131988" cy="69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9" name="公式" r:id="rId9" imgW="749160" imgH="431640" progId="Equation.3">
                  <p:embed/>
                </p:oleObj>
              </mc:Choice>
              <mc:Fallback>
                <p:oleObj name="公式" r:id="rId9" imgW="749160" imgH="43164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574" y="3232696"/>
                        <a:ext cx="1131988" cy="692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14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274345"/>
              </p:ext>
            </p:extLst>
          </p:nvPr>
        </p:nvGraphicFramePr>
        <p:xfrm>
          <a:off x="6636991" y="4101821"/>
          <a:ext cx="717319" cy="32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0" name="公式" r:id="rId11" imgW="393480" imgH="177480" progId="Equation.3">
                  <p:embed/>
                </p:oleObj>
              </mc:Choice>
              <mc:Fallback>
                <p:oleObj name="公式" r:id="rId11" imgW="393480" imgH="17748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991" y="4101821"/>
                        <a:ext cx="717319" cy="322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15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07236"/>
              </p:ext>
            </p:extLst>
          </p:nvPr>
        </p:nvGraphicFramePr>
        <p:xfrm>
          <a:off x="6632666" y="4749517"/>
          <a:ext cx="697666" cy="32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1" name="公式" r:id="rId13" imgW="380880" imgH="177480" progId="Equation.3">
                  <p:embed/>
                </p:oleObj>
              </mc:Choice>
              <mc:Fallback>
                <p:oleObj name="公式" r:id="rId13" imgW="380880" imgH="177480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666" y="4749517"/>
                        <a:ext cx="697666" cy="322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16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24017"/>
              </p:ext>
            </p:extLst>
          </p:nvPr>
        </p:nvGraphicFramePr>
        <p:xfrm>
          <a:off x="6583343" y="5301208"/>
          <a:ext cx="1135918" cy="43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2" name="公式" r:id="rId15" imgW="622080" imgH="241200" progId="Equation.3">
                  <p:embed/>
                </p:oleObj>
              </mc:Choice>
              <mc:Fallback>
                <p:oleObj name="公式" r:id="rId15" imgW="622080" imgH="2412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43" y="5301208"/>
                        <a:ext cx="1135918" cy="438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17" name="Text Box 125"/>
          <p:cNvSpPr txBox="1">
            <a:spLocks noChangeArrowheads="1"/>
          </p:cNvSpPr>
          <p:nvPr/>
        </p:nvSpPr>
        <p:spPr bwMode="auto">
          <a:xfrm>
            <a:off x="7893632" y="3354192"/>
            <a:ext cx="13644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短路电流</a:t>
            </a:r>
          </a:p>
        </p:txBody>
      </p:sp>
      <p:sp>
        <p:nvSpPr>
          <p:cNvPr id="59518" name="Text Box 126"/>
          <p:cNvSpPr txBox="1">
            <a:spLocks noChangeArrowheads="1"/>
          </p:cNvSpPr>
          <p:nvPr/>
        </p:nvSpPr>
        <p:spPr bwMode="auto">
          <a:xfrm>
            <a:off x="4910822" y="5407788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电源功率</a:t>
            </a:r>
          </a:p>
        </p:txBody>
      </p:sp>
      <p:sp>
        <p:nvSpPr>
          <p:cNvPr id="59519" name="Text Box 127"/>
          <p:cNvSpPr txBox="1">
            <a:spLocks noChangeArrowheads="1"/>
          </p:cNvSpPr>
          <p:nvPr/>
        </p:nvSpPr>
        <p:spPr bwMode="auto">
          <a:xfrm>
            <a:off x="415022" y="3713103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</a:t>
            </a:r>
          </a:p>
        </p:txBody>
      </p:sp>
      <p:sp>
        <p:nvSpPr>
          <p:cNvPr id="59520" name="Text Box 128"/>
          <p:cNvSpPr txBox="1">
            <a:spLocks noChangeArrowheads="1"/>
          </p:cNvSpPr>
          <p:nvPr/>
        </p:nvSpPr>
        <p:spPr bwMode="auto">
          <a:xfrm>
            <a:off x="512737" y="4582646"/>
            <a:ext cx="152984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开路电压）等于电动势</a:t>
            </a:r>
          </a:p>
        </p:txBody>
      </p:sp>
      <p:sp>
        <p:nvSpPr>
          <p:cNvPr id="59521" name="AutoShape 129"/>
          <p:cNvSpPr>
            <a:spLocks/>
          </p:cNvSpPr>
          <p:nvPr/>
        </p:nvSpPr>
        <p:spPr bwMode="auto">
          <a:xfrm>
            <a:off x="76200" y="3810000"/>
            <a:ext cx="152400" cy="1524000"/>
          </a:xfrm>
          <a:prstGeom prst="leftBrace">
            <a:avLst>
              <a:gd name="adj1" fmla="val 83333"/>
              <a:gd name="adj2" fmla="val 50634"/>
            </a:avLst>
          </a:prstGeom>
          <a:noFill/>
          <a:ln w="381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59522" name="AutoShape 130"/>
          <p:cNvSpPr>
            <a:spLocks/>
          </p:cNvSpPr>
          <p:nvPr/>
        </p:nvSpPr>
        <p:spPr bwMode="auto">
          <a:xfrm>
            <a:off x="4495800" y="3581400"/>
            <a:ext cx="228600" cy="2133600"/>
          </a:xfrm>
          <a:prstGeom prst="leftBrace">
            <a:avLst>
              <a:gd name="adj1" fmla="val 77778"/>
              <a:gd name="adj2" fmla="val 50634"/>
            </a:avLst>
          </a:prstGeom>
          <a:noFill/>
          <a:ln w="381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59523" name="Text Box 131"/>
          <p:cNvSpPr txBox="1">
            <a:spLocks noChangeArrowheads="1"/>
          </p:cNvSpPr>
          <p:nvPr/>
        </p:nvSpPr>
        <p:spPr bwMode="auto">
          <a:xfrm>
            <a:off x="4576305" y="2995846"/>
            <a:ext cx="768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9524" name="Text Box 132"/>
          <p:cNvSpPr txBox="1">
            <a:spLocks noChangeArrowheads="1"/>
          </p:cNvSpPr>
          <p:nvPr/>
        </p:nvSpPr>
        <p:spPr bwMode="auto">
          <a:xfrm>
            <a:off x="4910822" y="3438816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</a:t>
            </a:r>
          </a:p>
        </p:txBody>
      </p:sp>
      <p:sp>
        <p:nvSpPr>
          <p:cNvPr id="59525" name="Text Box 133"/>
          <p:cNvSpPr txBox="1">
            <a:spLocks noChangeArrowheads="1"/>
          </p:cNvSpPr>
          <p:nvPr/>
        </p:nvSpPr>
        <p:spPr bwMode="auto">
          <a:xfrm>
            <a:off x="4910822" y="4054103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电源端电压</a:t>
            </a:r>
          </a:p>
        </p:txBody>
      </p:sp>
      <p:sp>
        <p:nvSpPr>
          <p:cNvPr id="59526" name="Text Box 134"/>
          <p:cNvSpPr txBox="1">
            <a:spLocks noChangeArrowheads="1"/>
          </p:cNvSpPr>
          <p:nvPr/>
        </p:nvSpPr>
        <p:spPr bwMode="auto">
          <a:xfrm>
            <a:off x="4910822" y="4730946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负载功率</a:t>
            </a:r>
          </a:p>
        </p:txBody>
      </p:sp>
      <p:sp>
        <p:nvSpPr>
          <p:cNvPr id="59527" name="Line 135"/>
          <p:cNvSpPr>
            <a:spLocks noChangeShapeType="1"/>
          </p:cNvSpPr>
          <p:nvPr/>
        </p:nvSpPr>
        <p:spPr bwMode="auto">
          <a:xfrm>
            <a:off x="0" y="5943600"/>
            <a:ext cx="9144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59528" name="Text Box 136"/>
          <p:cNvSpPr txBox="1">
            <a:spLocks noChangeArrowheads="1"/>
          </p:cNvSpPr>
          <p:nvPr/>
        </p:nvSpPr>
        <p:spPr bwMode="auto">
          <a:xfrm>
            <a:off x="1125504" y="6259096"/>
            <a:ext cx="7772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内阻的一种求法：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E/ I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U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I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59536" name="Text Box 144"/>
          <p:cNvSpPr txBox="1">
            <a:spLocks noChangeArrowheads="1"/>
          </p:cNvSpPr>
          <p:nvPr/>
        </p:nvSpPr>
        <p:spPr bwMode="auto">
          <a:xfrm>
            <a:off x="5524814" y="6307068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</a:rPr>
              <a:t>开路电压除短路电流</a:t>
            </a:r>
          </a:p>
        </p:txBody>
      </p:sp>
      <p:sp>
        <p:nvSpPr>
          <p:cNvPr id="95" name="Text Box 126"/>
          <p:cNvSpPr txBox="1">
            <a:spLocks noChangeArrowheads="1"/>
          </p:cNvSpPr>
          <p:nvPr/>
        </p:nvSpPr>
        <p:spPr bwMode="auto">
          <a:xfrm>
            <a:off x="467417" y="5407788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电源功率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53835"/>
              </p:ext>
            </p:extLst>
          </p:nvPr>
        </p:nvGraphicFramePr>
        <p:xfrm>
          <a:off x="2454652" y="5454939"/>
          <a:ext cx="821204" cy="422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3" name="Equation" r:id="rId17" imgW="444240" imgH="228600" progId="Equation.DSMT4">
                  <p:embed/>
                </p:oleObj>
              </mc:Choice>
              <mc:Fallback>
                <p:oleObj name="Equation" r:id="rId17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54652" y="5454939"/>
                        <a:ext cx="821204" cy="422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8" grpId="0" autoUpdateAnimBg="0"/>
      <p:bldP spid="59413" grpId="0" autoUpdateAnimBg="0"/>
      <p:bldP spid="59414" grpId="0" autoUpdateAnimBg="0"/>
      <p:bldP spid="59481" grpId="0" autoUpdateAnimBg="0"/>
      <p:bldP spid="59511" grpId="0" autoUpdateAnimBg="0"/>
      <p:bldP spid="59517" grpId="0" autoUpdateAnimBg="0"/>
      <p:bldP spid="59518" grpId="0" autoUpdateAnimBg="0"/>
      <p:bldP spid="59519" grpId="0" autoUpdateAnimBg="0"/>
      <p:bldP spid="59520" grpId="0" autoUpdateAnimBg="0"/>
      <p:bldP spid="59523" grpId="0" autoUpdateAnimBg="0"/>
      <p:bldP spid="59524" grpId="0" autoUpdateAnimBg="0"/>
      <p:bldP spid="59525" grpId="0" autoUpdateAnimBg="0"/>
      <p:bldP spid="59526" grpId="0" autoUpdateAnimBg="0"/>
      <p:bldP spid="59528" grpId="0" autoUpdateAnimBg="0"/>
      <p:bldP spid="59536" grpId="0" autoUpdateAnimBg="0"/>
      <p:bldP spid="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743200" cy="53340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、功率和能量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39959" y="630698"/>
            <a:ext cx="708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 1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功率：单位时间内所做的功  </a:t>
            </a:r>
            <a:r>
              <a:rPr lang="en-US" altLang="zh-CN" sz="2000" i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UI </a:t>
            </a:r>
            <a:endParaRPr lang="en-US" altLang="zh-CN" sz="2800" i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57200" y="950913"/>
            <a:ext cx="35814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chemeClr val="hlink"/>
                </a:solidFill>
                <a:ea typeface="微软雅黑" panose="020B0503020204020204" pitchFamily="34" charset="-122"/>
              </a:rPr>
              <a:t>在关联参考方向下：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552800" y="1447864"/>
            <a:ext cx="5105400" cy="3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P &gt; 0  </a:t>
            </a:r>
            <a:r>
              <a:rPr lang="zh-CN" altLang="en-US" dirty="0">
                <a:ea typeface="微软雅黑" panose="020B0503020204020204" pitchFamily="34" charset="-122"/>
              </a:rPr>
              <a:t>吸收功率</a:t>
            </a:r>
            <a:r>
              <a:rPr lang="en-US" altLang="zh-CN" dirty="0">
                <a:ea typeface="微软雅黑" panose="020B0503020204020204" pitchFamily="34" charset="-122"/>
              </a:rPr>
              <a:t>,   </a:t>
            </a:r>
            <a:r>
              <a:rPr lang="zh-CN" altLang="en-US" dirty="0">
                <a:ea typeface="微软雅黑" panose="020B0503020204020204" pitchFamily="34" charset="-122"/>
              </a:rPr>
              <a:t>相当于负载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57200" y="2462764"/>
            <a:ext cx="3581400" cy="3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在非关联参考方向下</a:t>
            </a:r>
            <a:r>
              <a:rPr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：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3505200" y="2817604"/>
            <a:ext cx="53340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P &gt; 0  </a:t>
            </a:r>
            <a:r>
              <a:rPr lang="zh-CN" altLang="en-US" dirty="0">
                <a:ea typeface="微软雅黑" panose="020B0503020204020204" pitchFamily="34" charset="-122"/>
              </a:rPr>
              <a:t>发出功率</a:t>
            </a:r>
            <a:r>
              <a:rPr lang="en-US" altLang="zh-CN" dirty="0">
                <a:ea typeface="微软雅黑" panose="020B0503020204020204" pitchFamily="34" charset="-122"/>
              </a:rPr>
              <a:t>,     </a:t>
            </a:r>
            <a:r>
              <a:rPr lang="zh-CN" altLang="en-US" dirty="0">
                <a:ea typeface="微软雅黑" panose="020B0503020204020204" pitchFamily="34" charset="-122"/>
              </a:rPr>
              <a:t>相当于电源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448752" y="4504859"/>
            <a:ext cx="659689" cy="1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152400" y="4038600"/>
            <a:ext cx="2971800" cy="32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例：计算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吸收功率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45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72247"/>
              </p:ext>
            </p:extLst>
          </p:nvPr>
        </p:nvGraphicFramePr>
        <p:xfrm>
          <a:off x="2010016" y="4467801"/>
          <a:ext cx="13779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2" name="公式" r:id="rId3" imgW="672840" imgH="431640" progId="Equation.3">
                  <p:embed/>
                </p:oleObj>
              </mc:Choice>
              <mc:Fallback>
                <p:oleObj name="公式" r:id="rId3" imgW="672840" imgH="431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016" y="4467801"/>
                        <a:ext cx="1377950" cy="9969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71" name="Group 59"/>
          <p:cNvGrpSpPr>
            <a:grpSpLocks/>
          </p:cNvGrpSpPr>
          <p:nvPr/>
        </p:nvGrpSpPr>
        <p:grpSpPr bwMode="auto">
          <a:xfrm>
            <a:off x="228600" y="3962400"/>
            <a:ext cx="8610600" cy="2667000"/>
            <a:chOff x="144" y="2496"/>
            <a:chExt cx="5424" cy="1680"/>
          </a:xfrm>
        </p:grpSpPr>
        <p:sp>
          <p:nvSpPr>
            <p:cNvPr id="64538" name="Line 26"/>
            <p:cNvSpPr>
              <a:spLocks noChangeShapeType="1"/>
            </p:cNvSpPr>
            <p:nvPr/>
          </p:nvSpPr>
          <p:spPr bwMode="auto">
            <a:xfrm>
              <a:off x="144" y="2496"/>
              <a:ext cx="542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39" name="Line 27"/>
            <p:cNvSpPr>
              <a:spLocks noChangeShapeType="1"/>
            </p:cNvSpPr>
            <p:nvPr/>
          </p:nvSpPr>
          <p:spPr bwMode="auto">
            <a:xfrm>
              <a:off x="2426" y="2496"/>
              <a:ext cx="0" cy="1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3935793" y="4038600"/>
            <a:ext cx="2971800" cy="32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例：计算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发出功率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569" name="Group 57"/>
          <p:cNvGrpSpPr>
            <a:grpSpLocks/>
          </p:cNvGrpSpPr>
          <p:nvPr/>
        </p:nvGrpSpPr>
        <p:grpSpPr bwMode="auto">
          <a:xfrm>
            <a:off x="3779912" y="4172527"/>
            <a:ext cx="1682750" cy="1587499"/>
            <a:chOff x="2736" y="2792"/>
            <a:chExt cx="1060" cy="1000"/>
          </a:xfrm>
        </p:grpSpPr>
        <p:sp>
          <p:nvSpPr>
            <p:cNvPr id="64544" name="Text Box 32"/>
            <p:cNvSpPr txBox="1">
              <a:spLocks noChangeArrowheads="1"/>
            </p:cNvSpPr>
            <p:nvPr/>
          </p:nvSpPr>
          <p:spPr bwMode="auto">
            <a:xfrm>
              <a:off x="3591" y="2792"/>
              <a:ext cx="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4545" name="Line 33"/>
            <p:cNvSpPr>
              <a:spLocks noChangeShapeType="1"/>
            </p:cNvSpPr>
            <p:nvPr/>
          </p:nvSpPr>
          <p:spPr bwMode="auto">
            <a:xfrm>
              <a:off x="3290" y="3084"/>
              <a:ext cx="8" cy="6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46" name="Rectangle 34"/>
            <p:cNvSpPr>
              <a:spLocks noChangeArrowheads="1"/>
            </p:cNvSpPr>
            <p:nvPr/>
          </p:nvSpPr>
          <p:spPr bwMode="auto">
            <a:xfrm>
              <a:off x="3120" y="3210"/>
              <a:ext cx="336" cy="3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>
              <a:off x="3294" y="3086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48" name="Line 36"/>
            <p:cNvSpPr>
              <a:spLocks noChangeShapeType="1"/>
            </p:cNvSpPr>
            <p:nvPr/>
          </p:nvSpPr>
          <p:spPr bwMode="auto">
            <a:xfrm flipV="1">
              <a:off x="3290" y="3792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 rot="16200000" flipH="1" flipV="1">
              <a:off x="3448" y="2834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51" name="Line 39"/>
            <p:cNvSpPr>
              <a:spLocks noChangeShapeType="1"/>
            </p:cNvSpPr>
            <p:nvPr/>
          </p:nvSpPr>
          <p:spPr bwMode="auto">
            <a:xfrm>
              <a:off x="3059" y="3216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52" name="Text Box 40"/>
            <p:cNvSpPr txBox="1">
              <a:spLocks noChangeArrowheads="1"/>
            </p:cNvSpPr>
            <p:nvPr/>
          </p:nvSpPr>
          <p:spPr bwMode="auto">
            <a:xfrm>
              <a:off x="2736" y="3207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graphicFrame>
        <p:nvGraphicFramePr>
          <p:cNvPr id="6456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10614"/>
              </p:ext>
            </p:extLst>
          </p:nvPr>
        </p:nvGraphicFramePr>
        <p:xfrm>
          <a:off x="4860131" y="6092825"/>
          <a:ext cx="31067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3" name="公式" r:id="rId5" imgW="1473120" imgH="241200" progId="Equation.3">
                  <p:embed/>
                </p:oleObj>
              </mc:Choice>
              <mc:Fallback>
                <p:oleObj name="公式" r:id="rId5" imgW="1473120" imgH="241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131" y="6092825"/>
                        <a:ext cx="31067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86" name="Group 74"/>
          <p:cNvGrpSpPr>
            <a:grpSpLocks/>
          </p:cNvGrpSpPr>
          <p:nvPr/>
        </p:nvGrpSpPr>
        <p:grpSpPr bwMode="auto">
          <a:xfrm>
            <a:off x="315913" y="4224491"/>
            <a:ext cx="1658938" cy="1585913"/>
            <a:chOff x="251" y="2688"/>
            <a:chExt cx="1045" cy="999"/>
          </a:xfrm>
        </p:grpSpPr>
        <p:sp>
          <p:nvSpPr>
            <p:cNvPr id="64578" name="Text Box 66"/>
            <p:cNvSpPr txBox="1">
              <a:spLocks noChangeArrowheads="1"/>
            </p:cNvSpPr>
            <p:nvPr/>
          </p:nvSpPr>
          <p:spPr bwMode="auto">
            <a:xfrm>
              <a:off x="712" y="2688"/>
              <a:ext cx="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4579" name="Line 67"/>
            <p:cNvSpPr>
              <a:spLocks noChangeShapeType="1"/>
            </p:cNvSpPr>
            <p:nvPr/>
          </p:nvSpPr>
          <p:spPr bwMode="auto">
            <a:xfrm>
              <a:off x="748" y="2979"/>
              <a:ext cx="2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0" name="Rectangle 68"/>
            <p:cNvSpPr>
              <a:spLocks noChangeArrowheads="1"/>
            </p:cNvSpPr>
            <p:nvPr/>
          </p:nvSpPr>
          <p:spPr bwMode="auto">
            <a:xfrm>
              <a:off x="590" y="3111"/>
              <a:ext cx="336" cy="3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1" name="Line 69"/>
            <p:cNvSpPr>
              <a:spLocks noChangeShapeType="1"/>
            </p:cNvSpPr>
            <p:nvPr/>
          </p:nvSpPr>
          <p:spPr bwMode="auto">
            <a:xfrm>
              <a:off x="251" y="2979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2" name="Line 70"/>
            <p:cNvSpPr>
              <a:spLocks noChangeShapeType="1"/>
            </p:cNvSpPr>
            <p:nvPr/>
          </p:nvSpPr>
          <p:spPr bwMode="auto">
            <a:xfrm flipV="1">
              <a:off x="266" y="3687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3" name="Line 71"/>
            <p:cNvSpPr>
              <a:spLocks noChangeShapeType="1"/>
            </p:cNvSpPr>
            <p:nvPr/>
          </p:nvSpPr>
          <p:spPr bwMode="auto">
            <a:xfrm rot="-5400000">
              <a:off x="504" y="2664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4" name="Line 72"/>
            <p:cNvSpPr>
              <a:spLocks noChangeShapeType="1"/>
            </p:cNvSpPr>
            <p:nvPr/>
          </p:nvSpPr>
          <p:spPr bwMode="auto">
            <a:xfrm>
              <a:off x="1024" y="3130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5" name="Text Box 73"/>
            <p:cNvSpPr txBox="1">
              <a:spLocks noChangeArrowheads="1"/>
            </p:cNvSpPr>
            <p:nvPr/>
          </p:nvSpPr>
          <p:spPr bwMode="auto">
            <a:xfrm>
              <a:off x="995" y="3125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sp>
        <p:nvSpPr>
          <p:cNvPr id="64587" name="Text Box 75"/>
          <p:cNvSpPr txBox="1">
            <a:spLocks noChangeArrowheads="1"/>
          </p:cNvSpPr>
          <p:nvPr/>
        </p:nvSpPr>
        <p:spPr bwMode="auto">
          <a:xfrm>
            <a:off x="2933700" y="950836"/>
            <a:ext cx="44958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P = UI  </a:t>
            </a:r>
            <a:r>
              <a:rPr lang="zh-CN" altLang="en-US" dirty="0">
                <a:ea typeface="微软雅黑" panose="020B0503020204020204" pitchFamily="34" charset="-122"/>
              </a:rPr>
              <a:t>代表元件  </a:t>
            </a:r>
            <a:r>
              <a:rPr lang="zh-CN" altLang="en-US" dirty="0">
                <a:solidFill>
                  <a:schemeClr val="hlink"/>
                </a:solidFill>
                <a:ea typeface="微软雅黑" panose="020B0503020204020204" pitchFamily="34" charset="-122"/>
              </a:rPr>
              <a:t>吸收功率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64588" name="Text Box 76"/>
          <p:cNvSpPr txBox="1">
            <a:spLocks noChangeArrowheads="1"/>
          </p:cNvSpPr>
          <p:nvPr/>
        </p:nvSpPr>
        <p:spPr bwMode="auto">
          <a:xfrm>
            <a:off x="3006725" y="2462764"/>
            <a:ext cx="4572000" cy="3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P = UI </a:t>
            </a:r>
            <a:r>
              <a:rPr lang="zh-CN" altLang="en-US" dirty="0">
                <a:ea typeface="微软雅黑" panose="020B0503020204020204" pitchFamily="34" charset="-122"/>
              </a:rPr>
              <a:t>代表是元件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发出功率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</a:p>
        </p:txBody>
      </p:sp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915511"/>
              </p:ext>
            </p:extLst>
          </p:nvPr>
        </p:nvGraphicFramePr>
        <p:xfrm>
          <a:off x="567078" y="6094217"/>
          <a:ext cx="30146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4" name="公式" r:id="rId7" imgW="1473120" imgH="241200" progId="Equation.3">
                  <p:embed/>
                </p:oleObj>
              </mc:Choice>
              <mc:Fallback>
                <p:oleObj name="公式" r:id="rId7" imgW="1473120" imgH="241200" progId="Equation.3">
                  <p:embed/>
                  <p:pic>
                    <p:nvPicPr>
                      <p:cNvPr id="645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78" y="6094217"/>
                        <a:ext cx="301466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23830"/>
              </p:ext>
            </p:extLst>
          </p:nvPr>
        </p:nvGraphicFramePr>
        <p:xfrm>
          <a:off x="6191638" y="4464094"/>
          <a:ext cx="13779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5" name="公式" r:id="rId9" imgW="672840" imgH="431640" progId="Equation.3">
                  <p:embed/>
                </p:oleObj>
              </mc:Choice>
              <mc:Fallback>
                <p:oleObj name="公式" r:id="rId9" imgW="672840" imgH="431640" progId="Equation.3">
                  <p:embed/>
                  <p:pic>
                    <p:nvPicPr>
                      <p:cNvPr id="645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638" y="4464094"/>
                        <a:ext cx="1377950" cy="9969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3713857" y="4464094"/>
            <a:ext cx="659689" cy="1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6" grpId="0" autoUpdateAnimBg="0"/>
      <p:bldP spid="64519" grpId="0" autoUpdateAnimBg="0"/>
      <p:bldP spid="64520" grpId="0" autoUpdateAnimBg="0"/>
      <p:bldP spid="64522" grpId="0" autoUpdateAnimBg="0"/>
      <p:bldP spid="64524" grpId="0" autoUpdateAnimBg="0"/>
      <p:bldP spid="64525" grpId="0" autoUpdateAnimBg="0"/>
      <p:bldP spid="64536" grpId="0" autoUpdateAnimBg="0"/>
      <p:bldP spid="64541" grpId="0" autoUpdateAnimBg="0"/>
      <p:bldP spid="64587" grpId="0" autoUpdateAnimBg="0"/>
      <p:bldP spid="64588" grpId="0" autoUpdateAnimBg="0"/>
      <p:bldP spid="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743200" cy="53340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、功率和能量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39959" y="630698"/>
            <a:ext cx="708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 1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功率：单位时间内所做的功  </a:t>
            </a:r>
            <a:r>
              <a:rPr lang="en-US" altLang="zh-CN" sz="2000" i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UI </a:t>
            </a:r>
            <a:endParaRPr lang="en-US" altLang="zh-CN" sz="2800" i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57200" y="950913"/>
            <a:ext cx="35814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chemeClr val="hlink"/>
                </a:solidFill>
                <a:ea typeface="微软雅黑" panose="020B0503020204020204" pitchFamily="34" charset="-122"/>
              </a:rPr>
              <a:t>在关联参考方向下：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552800" y="1447864"/>
            <a:ext cx="5105400" cy="3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P &gt; 0  </a:t>
            </a:r>
            <a:r>
              <a:rPr lang="zh-CN" altLang="en-US" dirty="0">
                <a:ea typeface="微软雅黑" panose="020B0503020204020204" pitchFamily="34" charset="-122"/>
              </a:rPr>
              <a:t>吸收功率</a:t>
            </a:r>
            <a:r>
              <a:rPr lang="en-US" altLang="zh-CN" dirty="0">
                <a:ea typeface="微软雅黑" panose="020B0503020204020204" pitchFamily="34" charset="-122"/>
              </a:rPr>
              <a:t>,   </a:t>
            </a:r>
            <a:r>
              <a:rPr lang="zh-CN" altLang="en-US" dirty="0">
                <a:ea typeface="微软雅黑" panose="020B0503020204020204" pitchFamily="34" charset="-122"/>
              </a:rPr>
              <a:t>相当于负载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57200" y="2462764"/>
            <a:ext cx="3581400" cy="3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在非关联参考方向下</a:t>
            </a:r>
            <a:r>
              <a:rPr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：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3505200" y="2817604"/>
            <a:ext cx="53340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P &gt; 0  </a:t>
            </a:r>
            <a:r>
              <a:rPr lang="zh-CN" altLang="en-US" dirty="0">
                <a:ea typeface="微软雅黑" panose="020B0503020204020204" pitchFamily="34" charset="-122"/>
              </a:rPr>
              <a:t>发出功率</a:t>
            </a:r>
            <a:r>
              <a:rPr lang="en-US" altLang="zh-CN" dirty="0">
                <a:ea typeface="微软雅黑" panose="020B0503020204020204" pitchFamily="34" charset="-122"/>
              </a:rPr>
              <a:t>,     </a:t>
            </a:r>
            <a:r>
              <a:rPr lang="zh-CN" altLang="en-US" dirty="0">
                <a:ea typeface="微软雅黑" panose="020B0503020204020204" pitchFamily="34" charset="-122"/>
              </a:rPr>
              <a:t>相当于电源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448752" y="4504859"/>
            <a:ext cx="659689" cy="1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152400" y="4038600"/>
            <a:ext cx="2971800" cy="32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例：计算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吸收功率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571" name="Group 59"/>
          <p:cNvGrpSpPr>
            <a:grpSpLocks/>
          </p:cNvGrpSpPr>
          <p:nvPr/>
        </p:nvGrpSpPr>
        <p:grpSpPr bwMode="auto">
          <a:xfrm>
            <a:off x="228600" y="3962400"/>
            <a:ext cx="8610600" cy="2667000"/>
            <a:chOff x="144" y="2496"/>
            <a:chExt cx="5424" cy="1680"/>
          </a:xfrm>
        </p:grpSpPr>
        <p:sp>
          <p:nvSpPr>
            <p:cNvPr id="64538" name="Line 26"/>
            <p:cNvSpPr>
              <a:spLocks noChangeShapeType="1"/>
            </p:cNvSpPr>
            <p:nvPr/>
          </p:nvSpPr>
          <p:spPr bwMode="auto">
            <a:xfrm>
              <a:off x="144" y="2496"/>
              <a:ext cx="542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39" name="Line 27"/>
            <p:cNvSpPr>
              <a:spLocks noChangeShapeType="1"/>
            </p:cNvSpPr>
            <p:nvPr/>
          </p:nvSpPr>
          <p:spPr bwMode="auto">
            <a:xfrm>
              <a:off x="2426" y="2496"/>
              <a:ext cx="0" cy="1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3935793" y="4038600"/>
            <a:ext cx="2971800" cy="32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例：计算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发出功率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569" name="Group 57"/>
          <p:cNvGrpSpPr>
            <a:grpSpLocks/>
          </p:cNvGrpSpPr>
          <p:nvPr/>
        </p:nvGrpSpPr>
        <p:grpSpPr bwMode="auto">
          <a:xfrm>
            <a:off x="3779912" y="4172527"/>
            <a:ext cx="1682750" cy="1587499"/>
            <a:chOff x="2736" y="2792"/>
            <a:chExt cx="1060" cy="1000"/>
          </a:xfrm>
        </p:grpSpPr>
        <p:sp>
          <p:nvSpPr>
            <p:cNvPr id="64544" name="Text Box 32"/>
            <p:cNvSpPr txBox="1">
              <a:spLocks noChangeArrowheads="1"/>
            </p:cNvSpPr>
            <p:nvPr/>
          </p:nvSpPr>
          <p:spPr bwMode="auto">
            <a:xfrm>
              <a:off x="3591" y="2792"/>
              <a:ext cx="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4545" name="Line 33"/>
            <p:cNvSpPr>
              <a:spLocks noChangeShapeType="1"/>
            </p:cNvSpPr>
            <p:nvPr/>
          </p:nvSpPr>
          <p:spPr bwMode="auto">
            <a:xfrm>
              <a:off x="3290" y="3084"/>
              <a:ext cx="8" cy="6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46" name="Rectangle 34"/>
            <p:cNvSpPr>
              <a:spLocks noChangeArrowheads="1"/>
            </p:cNvSpPr>
            <p:nvPr/>
          </p:nvSpPr>
          <p:spPr bwMode="auto">
            <a:xfrm>
              <a:off x="3120" y="3210"/>
              <a:ext cx="336" cy="3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>
              <a:off x="3294" y="3086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48" name="Line 36"/>
            <p:cNvSpPr>
              <a:spLocks noChangeShapeType="1"/>
            </p:cNvSpPr>
            <p:nvPr/>
          </p:nvSpPr>
          <p:spPr bwMode="auto">
            <a:xfrm flipV="1">
              <a:off x="3290" y="3792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 rot="16200000" flipH="1" flipV="1">
              <a:off x="3448" y="2834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51" name="Line 39"/>
            <p:cNvSpPr>
              <a:spLocks noChangeShapeType="1"/>
            </p:cNvSpPr>
            <p:nvPr/>
          </p:nvSpPr>
          <p:spPr bwMode="auto">
            <a:xfrm>
              <a:off x="3059" y="3216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52" name="Text Box 40"/>
            <p:cNvSpPr txBox="1">
              <a:spLocks noChangeArrowheads="1"/>
            </p:cNvSpPr>
            <p:nvPr/>
          </p:nvSpPr>
          <p:spPr bwMode="auto">
            <a:xfrm>
              <a:off x="2736" y="3207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graphicFrame>
        <p:nvGraphicFramePr>
          <p:cNvPr id="6456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83661"/>
              </p:ext>
            </p:extLst>
          </p:nvPr>
        </p:nvGraphicFramePr>
        <p:xfrm>
          <a:off x="4749800" y="6002338"/>
          <a:ext cx="3454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6" name="公式" r:id="rId3" imgW="1638000" imgH="241200" progId="Equation.3">
                  <p:embed/>
                </p:oleObj>
              </mc:Choice>
              <mc:Fallback>
                <p:oleObj name="公式" r:id="rId3" imgW="1638000" imgH="241200" progId="Equation.3">
                  <p:embed/>
                  <p:pic>
                    <p:nvPicPr>
                      <p:cNvPr id="6456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6002338"/>
                        <a:ext cx="3454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86" name="Group 74"/>
          <p:cNvGrpSpPr>
            <a:grpSpLocks/>
          </p:cNvGrpSpPr>
          <p:nvPr/>
        </p:nvGrpSpPr>
        <p:grpSpPr bwMode="auto">
          <a:xfrm>
            <a:off x="315913" y="4224491"/>
            <a:ext cx="1658938" cy="1585913"/>
            <a:chOff x="251" y="2688"/>
            <a:chExt cx="1045" cy="999"/>
          </a:xfrm>
        </p:grpSpPr>
        <p:sp>
          <p:nvSpPr>
            <p:cNvPr id="64578" name="Text Box 66"/>
            <p:cNvSpPr txBox="1">
              <a:spLocks noChangeArrowheads="1"/>
            </p:cNvSpPr>
            <p:nvPr/>
          </p:nvSpPr>
          <p:spPr bwMode="auto">
            <a:xfrm>
              <a:off x="712" y="2688"/>
              <a:ext cx="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4579" name="Line 67"/>
            <p:cNvSpPr>
              <a:spLocks noChangeShapeType="1"/>
            </p:cNvSpPr>
            <p:nvPr/>
          </p:nvSpPr>
          <p:spPr bwMode="auto">
            <a:xfrm>
              <a:off x="748" y="2979"/>
              <a:ext cx="2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0" name="Rectangle 68"/>
            <p:cNvSpPr>
              <a:spLocks noChangeArrowheads="1"/>
            </p:cNvSpPr>
            <p:nvPr/>
          </p:nvSpPr>
          <p:spPr bwMode="auto">
            <a:xfrm>
              <a:off x="590" y="3111"/>
              <a:ext cx="336" cy="3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1" name="Line 69"/>
            <p:cNvSpPr>
              <a:spLocks noChangeShapeType="1"/>
            </p:cNvSpPr>
            <p:nvPr/>
          </p:nvSpPr>
          <p:spPr bwMode="auto">
            <a:xfrm>
              <a:off x="251" y="2979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2" name="Line 70"/>
            <p:cNvSpPr>
              <a:spLocks noChangeShapeType="1"/>
            </p:cNvSpPr>
            <p:nvPr/>
          </p:nvSpPr>
          <p:spPr bwMode="auto">
            <a:xfrm flipV="1">
              <a:off x="266" y="3687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3" name="Line 71"/>
            <p:cNvSpPr>
              <a:spLocks noChangeShapeType="1"/>
            </p:cNvSpPr>
            <p:nvPr/>
          </p:nvSpPr>
          <p:spPr bwMode="auto">
            <a:xfrm rot="-5400000">
              <a:off x="504" y="2664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4" name="Line 72"/>
            <p:cNvSpPr>
              <a:spLocks noChangeShapeType="1"/>
            </p:cNvSpPr>
            <p:nvPr/>
          </p:nvSpPr>
          <p:spPr bwMode="auto">
            <a:xfrm>
              <a:off x="1024" y="3130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85" name="Text Box 73"/>
            <p:cNvSpPr txBox="1">
              <a:spLocks noChangeArrowheads="1"/>
            </p:cNvSpPr>
            <p:nvPr/>
          </p:nvSpPr>
          <p:spPr bwMode="auto">
            <a:xfrm>
              <a:off x="995" y="3125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sp>
        <p:nvSpPr>
          <p:cNvPr id="64587" name="Text Box 75"/>
          <p:cNvSpPr txBox="1">
            <a:spLocks noChangeArrowheads="1"/>
          </p:cNvSpPr>
          <p:nvPr/>
        </p:nvSpPr>
        <p:spPr bwMode="auto">
          <a:xfrm>
            <a:off x="2933700" y="950836"/>
            <a:ext cx="44958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P = UI  </a:t>
            </a:r>
            <a:r>
              <a:rPr lang="zh-CN" altLang="en-US" dirty="0">
                <a:ea typeface="微软雅黑" panose="020B0503020204020204" pitchFamily="34" charset="-122"/>
              </a:rPr>
              <a:t>代表元件  </a:t>
            </a:r>
            <a:r>
              <a:rPr lang="zh-CN" altLang="en-US" dirty="0">
                <a:solidFill>
                  <a:schemeClr val="hlink"/>
                </a:solidFill>
                <a:ea typeface="微软雅黑" panose="020B0503020204020204" pitchFamily="34" charset="-122"/>
              </a:rPr>
              <a:t>吸收功率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64588" name="Text Box 76"/>
          <p:cNvSpPr txBox="1">
            <a:spLocks noChangeArrowheads="1"/>
          </p:cNvSpPr>
          <p:nvPr/>
        </p:nvSpPr>
        <p:spPr bwMode="auto">
          <a:xfrm>
            <a:off x="3006725" y="2462764"/>
            <a:ext cx="4572000" cy="3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P = UI </a:t>
            </a:r>
            <a:r>
              <a:rPr lang="zh-CN" altLang="en-US" dirty="0">
                <a:ea typeface="微软雅黑" panose="020B0503020204020204" pitchFamily="34" charset="-122"/>
              </a:rPr>
              <a:t>代表是元件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发出功率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</a:p>
        </p:txBody>
      </p:sp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41203"/>
              </p:ext>
            </p:extLst>
          </p:nvPr>
        </p:nvGraphicFramePr>
        <p:xfrm>
          <a:off x="385763" y="6094413"/>
          <a:ext cx="3378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7" name="公式" r:id="rId5" imgW="1650960" imgH="241200" progId="Equation.3">
                  <p:embed/>
                </p:oleObj>
              </mc:Choice>
              <mc:Fallback>
                <p:oleObj name="公式" r:id="rId5" imgW="1650960" imgH="241200" progId="Equation.3">
                  <p:embed/>
                  <p:pic>
                    <p:nvPicPr>
                      <p:cNvPr id="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6094413"/>
                        <a:ext cx="33782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97075" y="4467225"/>
            <a:ext cx="5380811" cy="1003071"/>
            <a:chOff x="1997075" y="4467225"/>
            <a:chExt cx="5380811" cy="1003071"/>
          </a:xfrm>
        </p:grpSpPr>
        <p:graphicFrame>
          <p:nvGraphicFramePr>
            <p:cNvPr id="6453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074896"/>
                </p:ext>
              </p:extLst>
            </p:nvPr>
          </p:nvGraphicFramePr>
          <p:xfrm>
            <a:off x="1997075" y="4467225"/>
            <a:ext cx="1403350" cy="99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88" name="公式" r:id="rId7" imgW="685800" imgH="431640" progId="Equation.3">
                    <p:embed/>
                  </p:oleObj>
                </mc:Choice>
                <mc:Fallback>
                  <p:oleObj name="公式" r:id="rId7" imgW="685800" imgH="431640" progId="Equation.3">
                    <p:embed/>
                    <p:pic>
                      <p:nvPicPr>
                        <p:cNvPr id="6453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075" y="4467225"/>
                          <a:ext cx="1403350" cy="996950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825443"/>
                </p:ext>
              </p:extLst>
            </p:nvPr>
          </p:nvGraphicFramePr>
          <p:xfrm>
            <a:off x="5972948" y="4473346"/>
            <a:ext cx="1404938" cy="99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89" name="公式" r:id="rId9" imgW="685800" imgH="431640" progId="Equation.3">
                    <p:embed/>
                  </p:oleObj>
                </mc:Choice>
                <mc:Fallback>
                  <p:oleObj name="公式" r:id="rId9" imgW="685800" imgH="431640" progId="Equation.3">
                    <p:embed/>
                    <p:pic>
                      <p:nvPicPr>
                        <p:cNvPr id="4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2948" y="4473346"/>
                          <a:ext cx="1404938" cy="996950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3713857" y="4464094"/>
            <a:ext cx="659689" cy="1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6394" y="2758198"/>
            <a:ext cx="3402393" cy="4418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486394" y="1369213"/>
            <a:ext cx="3402393" cy="4418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541634" y="1877919"/>
            <a:ext cx="4990806" cy="1695097"/>
            <a:chOff x="3514994" y="1828864"/>
            <a:chExt cx="4990806" cy="1695097"/>
          </a:xfrm>
        </p:grpSpPr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552800" y="1828864"/>
              <a:ext cx="4953000" cy="318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dirty="0">
                  <a:highlight>
                    <a:srgbClr val="FFFF00"/>
                  </a:highlight>
                  <a:ea typeface="微软雅黑" panose="020B0503020204020204" pitchFamily="34" charset="-122"/>
                </a:rPr>
                <a:t>P &lt; 0  </a:t>
              </a:r>
              <a:r>
                <a:rPr lang="zh-CN" altLang="en-US" dirty="0">
                  <a:highlight>
                    <a:srgbClr val="FFFF00"/>
                  </a:highlight>
                  <a:ea typeface="微软雅黑" panose="020B0503020204020204" pitchFamily="34" charset="-122"/>
                </a:rPr>
                <a:t>吸收负功率</a:t>
              </a:r>
              <a:r>
                <a:rPr lang="en-US" altLang="zh-CN" dirty="0">
                  <a:highlight>
                    <a:srgbClr val="FFFF00"/>
                  </a:highlight>
                  <a:ea typeface="微软雅黑" panose="020B0503020204020204" pitchFamily="34" charset="-122"/>
                </a:rPr>
                <a:t>, </a:t>
              </a:r>
              <a:r>
                <a:rPr lang="zh-CN" altLang="en-US" dirty="0">
                  <a:highlight>
                    <a:srgbClr val="FFFF00"/>
                  </a:highlight>
                  <a:ea typeface="微软雅黑" panose="020B0503020204020204" pitchFamily="34" charset="-122"/>
                </a:rPr>
                <a:t>相当于电源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514994" y="3205797"/>
              <a:ext cx="4953000" cy="318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dirty="0">
                  <a:highlight>
                    <a:srgbClr val="FFFF00"/>
                  </a:highlight>
                  <a:ea typeface="微软雅黑" panose="020B0503020204020204" pitchFamily="34" charset="-122"/>
                </a:rPr>
                <a:t>P &lt; 0  </a:t>
              </a:r>
              <a:r>
                <a:rPr lang="zh-CN" altLang="en-US" dirty="0">
                  <a:highlight>
                    <a:srgbClr val="FFFF00"/>
                  </a:highlight>
                  <a:ea typeface="微软雅黑" panose="020B0503020204020204" pitchFamily="34" charset="-122"/>
                </a:rPr>
                <a:t>发出负功率</a:t>
              </a:r>
              <a:r>
                <a:rPr lang="en-US" altLang="zh-CN" dirty="0">
                  <a:highlight>
                    <a:srgbClr val="FFFF00"/>
                  </a:highlight>
                  <a:ea typeface="微软雅黑" panose="020B0503020204020204" pitchFamily="34" charset="-122"/>
                </a:rPr>
                <a:t>, </a:t>
              </a:r>
              <a:r>
                <a:rPr lang="zh-CN" altLang="en-US" dirty="0">
                  <a:highlight>
                    <a:srgbClr val="FFFF00"/>
                  </a:highlight>
                  <a:ea typeface="微软雅黑" panose="020B0503020204020204" pitchFamily="34" charset="-122"/>
                </a:rPr>
                <a:t>相当于负载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4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06006" y="2817692"/>
            <a:ext cx="441325" cy="1066800"/>
            <a:chOff x="3806006" y="2316163"/>
            <a:chExt cx="441325" cy="1066800"/>
          </a:xfrm>
        </p:grpSpPr>
        <p:sp>
          <p:nvSpPr>
            <p:cNvPr id="89120" name="Rectangle 1056"/>
            <p:cNvSpPr>
              <a:spLocks noChangeArrowheads="1"/>
            </p:cNvSpPr>
            <p:nvPr/>
          </p:nvSpPr>
          <p:spPr bwMode="auto">
            <a:xfrm>
              <a:off x="3806006" y="2595563"/>
              <a:ext cx="4413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dirty="0">
                  <a:solidFill>
                    <a:srgbClr val="A5002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  <p:sp>
          <p:nvSpPr>
            <p:cNvPr id="89121" name="Line 1057"/>
            <p:cNvSpPr>
              <a:spLocks noChangeShapeType="1"/>
            </p:cNvSpPr>
            <p:nvPr/>
          </p:nvSpPr>
          <p:spPr bwMode="auto">
            <a:xfrm>
              <a:off x="3836169" y="2316163"/>
              <a:ext cx="0" cy="10668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61331" y="1871542"/>
            <a:ext cx="3178174" cy="2592388"/>
            <a:chOff x="1961331" y="1370013"/>
            <a:chExt cx="3178174" cy="2592388"/>
          </a:xfrm>
        </p:grpSpPr>
        <p:grpSp>
          <p:nvGrpSpPr>
            <p:cNvPr id="89138" name="Group 1074"/>
            <p:cNvGrpSpPr>
              <a:grpSpLocks/>
            </p:cNvGrpSpPr>
            <p:nvPr/>
          </p:nvGrpSpPr>
          <p:grpSpPr bwMode="auto">
            <a:xfrm>
              <a:off x="3866330" y="1370013"/>
              <a:ext cx="1273175" cy="2351088"/>
              <a:chOff x="2523" y="239"/>
              <a:chExt cx="802" cy="1481"/>
            </a:xfrm>
          </p:grpSpPr>
          <p:sp>
            <p:nvSpPr>
              <p:cNvPr id="89099" name="Line 1035"/>
              <p:cNvSpPr>
                <a:spLocks noChangeShapeType="1"/>
              </p:cNvSpPr>
              <p:nvPr/>
            </p:nvSpPr>
            <p:spPr bwMode="auto">
              <a:xfrm>
                <a:off x="2523" y="668"/>
                <a:ext cx="750" cy="0"/>
              </a:xfrm>
              <a:prstGeom prst="line">
                <a:avLst/>
              </a:prstGeom>
              <a:noFill/>
              <a:ln w="38100">
                <a:solidFill>
                  <a:srgbClr val="CC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9137" name="Group 1073"/>
              <p:cNvGrpSpPr>
                <a:grpSpLocks/>
              </p:cNvGrpSpPr>
              <p:nvPr/>
            </p:nvGrpSpPr>
            <p:grpSpPr bwMode="auto">
              <a:xfrm>
                <a:off x="2544" y="239"/>
                <a:ext cx="781" cy="1481"/>
                <a:chOff x="2539" y="239"/>
                <a:chExt cx="781" cy="1481"/>
              </a:xfrm>
            </p:grpSpPr>
            <p:sp>
              <p:nvSpPr>
                <p:cNvPr id="89101" name="Rectangle 1037"/>
                <p:cNvSpPr>
                  <a:spLocks noChangeArrowheads="1"/>
                </p:cNvSpPr>
                <p:nvPr/>
              </p:nvSpPr>
              <p:spPr bwMode="auto">
                <a:xfrm>
                  <a:off x="2706" y="239"/>
                  <a:ext cx="19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800" dirty="0">
                      <a:solidFill>
                        <a:srgbClr val="A5002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I</a:t>
                  </a:r>
                  <a:endParaRPr kumimoji="1" lang="en-US" altLang="zh-CN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102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2936" y="1094"/>
                  <a:ext cx="27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1" lang="en-US" altLang="zh-CN" dirty="0">
                      <a:solidFill>
                        <a:srgbClr val="CC66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R</a:t>
                  </a:r>
                  <a:r>
                    <a:rPr kumimoji="1" lang="en-US" altLang="zh-CN" baseline="-25000" dirty="0">
                      <a:solidFill>
                        <a:srgbClr val="CC66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L</a:t>
                  </a:r>
                  <a:endParaRPr kumimoji="1" lang="en-US" altLang="zh-CN" dirty="0">
                    <a:solidFill>
                      <a:srgbClr val="CC66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9103" name="Group 1039"/>
                <p:cNvGrpSpPr>
                  <a:grpSpLocks/>
                </p:cNvGrpSpPr>
                <p:nvPr/>
              </p:nvGrpSpPr>
              <p:grpSpPr bwMode="auto">
                <a:xfrm>
                  <a:off x="3195" y="683"/>
                  <a:ext cx="125" cy="1037"/>
                  <a:chOff x="2784" y="912"/>
                  <a:chExt cx="96" cy="864"/>
                </a:xfrm>
              </p:grpSpPr>
              <p:sp>
                <p:nvSpPr>
                  <p:cNvPr id="89104" name="Rectangle 1040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248"/>
                    <a:ext cx="96" cy="192"/>
                  </a:xfrm>
                  <a:prstGeom prst="rect">
                    <a:avLst/>
                  </a:prstGeom>
                  <a:noFill/>
                  <a:ln w="38100">
                    <a:solidFill>
                      <a:srgbClr val="CC66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lnSpc>
                        <a:spcPct val="100000"/>
                      </a:lnSpc>
                    </a:pPr>
                    <a:endParaRPr kumimoji="1" lang="zh-CN" altLang="zh-CN" dirty="0">
                      <a:latin typeface="Times New Roman" panose="02020603050405020304" pitchFamily="18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105" name="Line 104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4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CC66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106" name="Line 10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912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CC66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9107" name="Line 1043"/>
                <p:cNvSpPr>
                  <a:spLocks noChangeShapeType="1"/>
                </p:cNvSpPr>
                <p:nvPr/>
              </p:nvSpPr>
              <p:spPr bwMode="auto">
                <a:xfrm>
                  <a:off x="2601" y="524"/>
                  <a:ext cx="453" cy="0"/>
                </a:xfrm>
                <a:prstGeom prst="line">
                  <a:avLst/>
                </a:prstGeom>
                <a:noFill/>
                <a:ln w="38100">
                  <a:solidFill>
                    <a:srgbClr val="A5002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108" name="Line 1044"/>
                <p:cNvSpPr>
                  <a:spLocks noChangeShapeType="1"/>
                </p:cNvSpPr>
                <p:nvPr/>
              </p:nvSpPr>
              <p:spPr bwMode="auto">
                <a:xfrm>
                  <a:off x="2539" y="1706"/>
                  <a:ext cx="734" cy="0"/>
                </a:xfrm>
                <a:prstGeom prst="line">
                  <a:avLst/>
                </a:prstGeom>
                <a:noFill/>
                <a:ln w="38100">
                  <a:solidFill>
                    <a:srgbClr val="CC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9111" name="Text Box 1047"/>
            <p:cNvSpPr txBox="1">
              <a:spLocks noChangeArrowheads="1"/>
            </p:cNvSpPr>
            <p:nvPr/>
          </p:nvSpPr>
          <p:spPr bwMode="auto">
            <a:xfrm>
              <a:off x="2640781" y="3009901"/>
              <a:ext cx="4159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endPara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9113" name="Line 1049"/>
            <p:cNvSpPr>
              <a:spLocks noChangeShapeType="1"/>
            </p:cNvSpPr>
            <p:nvPr/>
          </p:nvSpPr>
          <p:spPr bwMode="auto">
            <a:xfrm>
              <a:off x="2285181" y="2709863"/>
              <a:ext cx="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114" name="Oval 1050"/>
            <p:cNvSpPr>
              <a:spLocks noChangeArrowheads="1"/>
            </p:cNvSpPr>
            <p:nvPr/>
          </p:nvSpPr>
          <p:spPr bwMode="auto">
            <a:xfrm>
              <a:off x="2383606" y="2338388"/>
              <a:ext cx="396875" cy="3714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115" name="Line 1051"/>
            <p:cNvSpPr>
              <a:spLocks noChangeShapeType="1"/>
            </p:cNvSpPr>
            <p:nvPr/>
          </p:nvSpPr>
          <p:spPr bwMode="auto">
            <a:xfrm>
              <a:off x="2582044" y="2058988"/>
              <a:ext cx="0" cy="930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116" name="Rectangle 1052"/>
            <p:cNvSpPr>
              <a:spLocks noChangeArrowheads="1"/>
            </p:cNvSpPr>
            <p:nvPr/>
          </p:nvSpPr>
          <p:spPr bwMode="auto">
            <a:xfrm>
              <a:off x="2483619" y="2989263"/>
              <a:ext cx="198438" cy="3730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9117" name="Line 1053"/>
            <p:cNvSpPr>
              <a:spLocks noChangeShapeType="1"/>
            </p:cNvSpPr>
            <p:nvPr/>
          </p:nvSpPr>
          <p:spPr bwMode="auto">
            <a:xfrm>
              <a:off x="2582044" y="3362326"/>
              <a:ext cx="0" cy="371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118" name="Text Box 1054"/>
            <p:cNvSpPr txBox="1">
              <a:spLocks noChangeArrowheads="1"/>
            </p:cNvSpPr>
            <p:nvPr/>
          </p:nvSpPr>
          <p:spPr bwMode="auto">
            <a:xfrm>
              <a:off x="2185169" y="2095501"/>
              <a:ext cx="396875" cy="78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  <a:endParaRPr kumimoji="1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</a:p>
          </p:txBody>
        </p:sp>
        <p:sp>
          <p:nvSpPr>
            <p:cNvPr id="89119" name="Rectangle 1055"/>
            <p:cNvSpPr>
              <a:spLocks noChangeArrowheads="1"/>
            </p:cNvSpPr>
            <p:nvPr/>
          </p:nvSpPr>
          <p:spPr bwMode="auto">
            <a:xfrm>
              <a:off x="1969269" y="2276476"/>
              <a:ext cx="40481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endPara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9122" name="Line 1058"/>
            <p:cNvSpPr>
              <a:spLocks noChangeShapeType="1"/>
            </p:cNvSpPr>
            <p:nvPr/>
          </p:nvSpPr>
          <p:spPr bwMode="auto">
            <a:xfrm>
              <a:off x="2566169" y="2068513"/>
              <a:ext cx="1239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123" name="Line 1059"/>
            <p:cNvSpPr>
              <a:spLocks noChangeShapeType="1"/>
            </p:cNvSpPr>
            <p:nvPr/>
          </p:nvSpPr>
          <p:spPr bwMode="auto">
            <a:xfrm>
              <a:off x="2547119" y="3722688"/>
              <a:ext cx="1239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124" name="Oval 1060"/>
            <p:cNvSpPr>
              <a:spLocks noChangeArrowheads="1"/>
            </p:cNvSpPr>
            <p:nvPr/>
          </p:nvSpPr>
          <p:spPr bwMode="auto">
            <a:xfrm>
              <a:off x="3780606" y="2000251"/>
              <a:ext cx="104775" cy="112713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125" name="Oval 1061"/>
            <p:cNvSpPr>
              <a:spLocks noChangeArrowheads="1"/>
            </p:cNvSpPr>
            <p:nvPr/>
          </p:nvSpPr>
          <p:spPr bwMode="auto">
            <a:xfrm>
              <a:off x="3780606" y="3632201"/>
              <a:ext cx="104775" cy="112713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126" name="Rectangle 1062"/>
            <p:cNvSpPr>
              <a:spLocks noChangeArrowheads="1"/>
            </p:cNvSpPr>
            <p:nvPr/>
          </p:nvSpPr>
          <p:spPr bwMode="auto">
            <a:xfrm>
              <a:off x="1961331" y="1903413"/>
              <a:ext cx="1514475" cy="2058988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9127" name="Text Box 1063"/>
          <p:cNvSpPr txBox="1">
            <a:spLocks noChangeArrowheads="1"/>
          </p:cNvSpPr>
          <p:nvPr/>
        </p:nvSpPr>
        <p:spPr bwMode="auto">
          <a:xfrm>
            <a:off x="2777306" y="905539"/>
            <a:ext cx="2006600" cy="95410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电源发出的功率：  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=U I     </a:t>
            </a:r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 </a:t>
            </a:r>
            <a:r>
              <a:rPr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为非关联方向</a:t>
            </a:r>
            <a:r>
              <a:rPr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&gt;0)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9128" name="Text Box 1064"/>
          <p:cNvSpPr txBox="1">
            <a:spLocks noChangeArrowheads="1"/>
          </p:cNvSpPr>
          <p:nvPr/>
        </p:nvSpPr>
        <p:spPr bwMode="auto">
          <a:xfrm>
            <a:off x="71413" y="2680000"/>
            <a:ext cx="1587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电动势发出的功率：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=E I</a:t>
            </a:r>
          </a:p>
        </p:txBody>
      </p:sp>
      <p:sp>
        <p:nvSpPr>
          <p:cNvPr id="89129" name="Text Box 1065"/>
          <p:cNvSpPr txBox="1">
            <a:spLocks noChangeArrowheads="1"/>
          </p:cNvSpPr>
          <p:nvPr/>
        </p:nvSpPr>
        <p:spPr bwMode="auto">
          <a:xfrm>
            <a:off x="76732" y="3420111"/>
            <a:ext cx="1686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内阻消耗的功率：△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 = I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9130" name="Text Box 1066"/>
          <p:cNvSpPr txBox="1">
            <a:spLocks noChangeArrowheads="1"/>
          </p:cNvSpPr>
          <p:nvPr/>
        </p:nvSpPr>
        <p:spPr bwMode="auto">
          <a:xfrm>
            <a:off x="5756250" y="2680000"/>
            <a:ext cx="1979117" cy="120032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负载吸收的功率：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/ R   </a:t>
            </a:r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 </a:t>
            </a:r>
            <a:r>
              <a:rPr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为关联方向</a:t>
            </a:r>
            <a:r>
              <a:rPr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40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&gt;0)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9131" name="Text Box 1067"/>
          <p:cNvSpPr txBox="1">
            <a:spLocks noChangeArrowheads="1"/>
          </p:cNvSpPr>
          <p:nvPr/>
        </p:nvSpPr>
        <p:spPr bwMode="auto">
          <a:xfrm>
            <a:off x="734106" y="5229432"/>
            <a:ext cx="6861349" cy="52322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功率平衡关系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   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－ △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 = 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  </a:t>
            </a:r>
            <a:r>
              <a:rPr lang="zh-CN" altLang="en-US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      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</a:p>
        </p:txBody>
      </p:sp>
      <p:sp>
        <p:nvSpPr>
          <p:cNvPr id="89143" name="Text Box 1079"/>
          <p:cNvSpPr txBox="1">
            <a:spLocks noChangeArrowheads="1"/>
          </p:cNvSpPr>
          <p:nvPr/>
        </p:nvSpPr>
        <p:spPr bwMode="auto">
          <a:xfrm>
            <a:off x="276226" y="349452"/>
            <a:ext cx="5791200" cy="41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）能量：元件从</a:t>
            </a: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t0</a:t>
            </a: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获得的能量</a:t>
            </a:r>
          </a:p>
        </p:txBody>
      </p:sp>
      <p:graphicFrame>
        <p:nvGraphicFramePr>
          <p:cNvPr id="89144" name="Object 10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794518"/>
              </p:ext>
            </p:extLst>
          </p:nvPr>
        </p:nvGraphicFramePr>
        <p:xfrm>
          <a:off x="4365625" y="174726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2" name="Equation" r:id="rId3" imgW="698400" imgH="355320" progId="Equation.3">
                  <p:embed/>
                </p:oleObj>
              </mc:Choice>
              <mc:Fallback>
                <p:oleObj name="Equation" r:id="rId3" imgW="698400" imgH="355320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174726"/>
                        <a:ext cx="190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16215 2.59259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7" grpId="0" animBg="1"/>
      <p:bldP spid="89128" grpId="0" autoUpdateAnimBg="0"/>
      <p:bldP spid="89129" grpId="0" autoUpdateAnimBg="0"/>
      <p:bldP spid="89130" grpId="0" animBg="1" autoUpdateAnimBg="0"/>
      <p:bldP spid="89131" grpId="0" animBg="1" autoUpdateAnimBg="0"/>
      <p:bldP spid="8914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36" name="Group 48"/>
          <p:cNvGrpSpPr>
            <a:grpSpLocks/>
          </p:cNvGrpSpPr>
          <p:nvPr/>
        </p:nvGrpSpPr>
        <p:grpSpPr bwMode="auto">
          <a:xfrm>
            <a:off x="370" y="1535975"/>
            <a:ext cx="9248153" cy="1706723"/>
            <a:chOff x="-1096" y="1344"/>
            <a:chExt cx="8855" cy="1590"/>
          </a:xfrm>
        </p:grpSpPr>
        <p:sp>
          <p:nvSpPr>
            <p:cNvPr id="63534" name="Rectangle 46"/>
            <p:cNvSpPr>
              <a:spLocks noChangeArrowheads="1"/>
            </p:cNvSpPr>
            <p:nvPr/>
          </p:nvSpPr>
          <p:spPr bwMode="auto">
            <a:xfrm>
              <a:off x="-1096" y="1344"/>
              <a:ext cx="8755" cy="159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grpSp>
          <p:nvGrpSpPr>
            <p:cNvPr id="63532" name="Group 44"/>
            <p:cNvGrpSpPr>
              <a:grpSpLocks/>
            </p:cNvGrpSpPr>
            <p:nvPr/>
          </p:nvGrpSpPr>
          <p:grpSpPr bwMode="auto">
            <a:xfrm>
              <a:off x="-917" y="1344"/>
              <a:ext cx="8676" cy="1536"/>
              <a:chOff x="-917" y="1344"/>
              <a:chExt cx="8676" cy="1536"/>
            </a:xfrm>
          </p:grpSpPr>
          <p:sp>
            <p:nvSpPr>
              <p:cNvPr id="63509" name="Text Box 21"/>
              <p:cNvSpPr txBox="1">
                <a:spLocks noChangeArrowheads="1"/>
              </p:cNvSpPr>
              <p:nvPr/>
            </p:nvSpPr>
            <p:spPr bwMode="auto">
              <a:xfrm>
                <a:off x="-917" y="1353"/>
                <a:ext cx="254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如一个灯泡</a:t>
                </a:r>
                <a:r>
                  <a:rPr kumimoji="1"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额定值为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</a:t>
                </a:r>
              </a:p>
            </p:txBody>
          </p:sp>
          <p:graphicFrame>
            <p:nvGraphicFramePr>
              <p:cNvPr id="63511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9309493"/>
                  </p:ext>
                </p:extLst>
              </p:nvPr>
            </p:nvGraphicFramePr>
            <p:xfrm>
              <a:off x="1519" y="1344"/>
              <a:ext cx="279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766" name="公式" r:id="rId3" imgW="1549080" imgH="228600" progId="Equation.3">
                      <p:embed/>
                    </p:oleObj>
                  </mc:Choice>
                  <mc:Fallback>
                    <p:oleObj name="公式" r:id="rId3" imgW="1549080" imgH="2286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9" y="1344"/>
                            <a:ext cx="279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529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8980085"/>
                  </p:ext>
                </p:extLst>
              </p:nvPr>
            </p:nvGraphicFramePr>
            <p:xfrm>
              <a:off x="-722" y="1706"/>
              <a:ext cx="2636" cy="1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767" name="公式" r:id="rId5" imgW="1460160" imgH="698400" progId="Equation.3">
                      <p:embed/>
                    </p:oleObj>
                  </mc:Choice>
                  <mc:Fallback>
                    <p:oleObj name="公式" r:id="rId5" imgW="1460160" imgH="6984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722" y="1706"/>
                            <a:ext cx="2636" cy="1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530" name="Object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94512"/>
                  </p:ext>
                </p:extLst>
              </p:nvPr>
            </p:nvGraphicFramePr>
            <p:xfrm>
              <a:off x="4544" y="1689"/>
              <a:ext cx="3215" cy="1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768" name="公式" r:id="rId7" imgW="2171520" imgH="698400" progId="Equation.3">
                      <p:embed/>
                    </p:oleObj>
                  </mc:Choice>
                  <mc:Fallback>
                    <p:oleObj name="公式" r:id="rId7" imgW="2171520" imgH="69840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4" y="1689"/>
                            <a:ext cx="3215" cy="1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67818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000" b="1">
                <a:solidFill>
                  <a:srgbClr val="990000"/>
                </a:solidFill>
              </a:rPr>
              <a:t> 5. </a:t>
            </a:r>
            <a:r>
              <a:rPr lang="zh-CN" altLang="en-US" sz="2000" b="1">
                <a:solidFill>
                  <a:srgbClr val="990000"/>
                </a:solidFill>
              </a:rPr>
              <a:t>额定值</a:t>
            </a:r>
            <a:r>
              <a:rPr lang="en-US" altLang="zh-CN" sz="2000" b="1">
                <a:solidFill>
                  <a:srgbClr val="990000"/>
                </a:solidFill>
              </a:rPr>
              <a:t>:</a:t>
            </a:r>
            <a:r>
              <a:rPr lang="zh-CN" altLang="en-US" sz="2000" b="1">
                <a:solidFill>
                  <a:srgbClr val="000099"/>
                </a:solidFill>
              </a:rPr>
              <a:t>－－电器设备的安全使用值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7991" y="4437111"/>
            <a:ext cx="7541839" cy="2052177"/>
            <a:chOff x="617991" y="4437111"/>
            <a:chExt cx="7541839" cy="20521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91" y="4437111"/>
              <a:ext cx="7541839" cy="2052177"/>
            </a:xfrm>
            <a:prstGeom prst="rect">
              <a:avLst/>
            </a:prstGeom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2843808" y="4509120"/>
              <a:ext cx="32624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电器设备的三种运行状态：</a:t>
              </a:r>
            </a:p>
          </p:txBody>
        </p:sp>
        <p:sp>
          <p:nvSpPr>
            <p:cNvPr id="63494" name="Text Box 6"/>
            <p:cNvSpPr txBox="1">
              <a:spLocks noChangeArrowheads="1"/>
            </p:cNvSpPr>
            <p:nvPr/>
          </p:nvSpPr>
          <p:spPr bwMode="auto">
            <a:xfrm>
              <a:off x="777552" y="5013176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欠载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（轻载）：</a:t>
              </a:r>
            </a:p>
          </p:txBody>
        </p:sp>
        <p:graphicFrame>
          <p:nvGraphicFramePr>
            <p:cNvPr id="6349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224974"/>
                </p:ext>
              </p:extLst>
            </p:nvPr>
          </p:nvGraphicFramePr>
          <p:xfrm>
            <a:off x="3347864" y="4945286"/>
            <a:ext cx="2204893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69" name="Equation" r:id="rId10" imgW="977760" imgH="228600" progId="Equation.3">
                    <p:embed/>
                  </p:oleObj>
                </mc:Choice>
                <mc:Fallback>
                  <p:oleObj name="Equation" r:id="rId10" imgW="97776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945286"/>
                          <a:ext cx="2204893" cy="46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7" name="Text Box 9"/>
            <p:cNvSpPr txBox="1">
              <a:spLocks noChangeArrowheads="1"/>
            </p:cNvSpPr>
            <p:nvPr/>
          </p:nvSpPr>
          <p:spPr bwMode="auto">
            <a:xfrm>
              <a:off x="5959152" y="5013176"/>
              <a:ext cx="19972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（不经济）</a:t>
              </a:r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777552" y="5517232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过载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（超载）：</a:t>
              </a:r>
            </a:p>
          </p:txBody>
        </p:sp>
        <p:graphicFrame>
          <p:nvGraphicFramePr>
            <p:cNvPr id="6349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282838"/>
                </p:ext>
              </p:extLst>
            </p:nvPr>
          </p:nvGraphicFramePr>
          <p:xfrm>
            <a:off x="3347864" y="5483287"/>
            <a:ext cx="2150165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70" name="公式" r:id="rId12" imgW="977760" imgH="228600" progId="Equation.3">
                    <p:embed/>
                  </p:oleObj>
                </mc:Choice>
                <mc:Fallback>
                  <p:oleObj name="公式" r:id="rId12" imgW="97776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5483287"/>
                          <a:ext cx="2150165" cy="46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5959152" y="5517232"/>
              <a:ext cx="21942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（设备易损坏）</a:t>
              </a:r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777552" y="6021288"/>
              <a:ext cx="31257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额定工作状态：</a:t>
              </a:r>
            </a:p>
          </p:txBody>
        </p:sp>
        <p:graphicFrame>
          <p:nvGraphicFramePr>
            <p:cNvPr id="6350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2715859"/>
                </p:ext>
              </p:extLst>
            </p:nvPr>
          </p:nvGraphicFramePr>
          <p:xfrm>
            <a:off x="3347864" y="6021288"/>
            <a:ext cx="2097001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71" name="公式" r:id="rId14" imgW="977760" imgH="228600" progId="Equation.3">
                    <p:embed/>
                  </p:oleObj>
                </mc:Choice>
                <mc:Fallback>
                  <p:oleObj name="公式" r:id="rId14" imgW="97776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6021288"/>
                          <a:ext cx="2097001" cy="46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5959152" y="6021288"/>
              <a:ext cx="21942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（经济安全可靠）</a:t>
              </a:r>
            </a:p>
          </p:txBody>
        </p:sp>
      </p:grp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457200" y="762000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额定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 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5562600" y="76200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额定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 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2971800" y="771525"/>
            <a:ext cx="2362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额定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 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63543" name="Rectangle 55"/>
          <p:cNvSpPr>
            <a:spLocks noChangeArrowheads="1"/>
          </p:cNvSpPr>
          <p:nvPr/>
        </p:nvSpPr>
        <p:spPr bwMode="auto">
          <a:xfrm>
            <a:off x="777552" y="3346601"/>
            <a:ext cx="906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990000"/>
                </a:solidFill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990000"/>
                </a:solidFill>
                <a:ea typeface="微软雅黑" panose="020B0503020204020204" pitchFamily="34" charset="-122"/>
              </a:rPr>
              <a:t>实际值</a:t>
            </a:r>
            <a:r>
              <a:rPr lang="en-US" altLang="zh-CN" sz="2000" dirty="0">
                <a:solidFill>
                  <a:srgbClr val="99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000099"/>
                </a:solidFill>
                <a:ea typeface="微软雅黑" panose="020B0503020204020204" pitchFamily="34" charset="-122"/>
              </a:rPr>
              <a:t>－</a:t>
            </a:r>
            <a:r>
              <a:rPr kumimoji="0" lang="zh-CN" altLang="en-US" sz="2000" dirty="0">
                <a:solidFill>
                  <a:srgbClr val="000099"/>
                </a:solidFill>
                <a:ea typeface="微软雅黑" panose="020B0503020204020204" pitchFamily="34" charset="-122"/>
              </a:rPr>
              <a:t>电器设备实际运行时的</a:t>
            </a:r>
            <a:r>
              <a:rPr kumimoji="0"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电压、电流和功率</a:t>
            </a:r>
            <a:r>
              <a:rPr kumimoji="0" lang="zh-CN" altLang="en-US" sz="2000" dirty="0">
                <a:solidFill>
                  <a:srgbClr val="000099"/>
                </a:solidFill>
                <a:ea typeface="微软雅黑" panose="020B0503020204020204" pitchFamily="34" charset="-122"/>
              </a:rPr>
              <a:t>值，</a:t>
            </a:r>
          </a:p>
        </p:txBody>
      </p:sp>
      <p:sp>
        <p:nvSpPr>
          <p:cNvPr id="2" name="矩形 1"/>
          <p:cNvSpPr/>
          <p:nvPr/>
        </p:nvSpPr>
        <p:spPr>
          <a:xfrm>
            <a:off x="5890780" y="1545636"/>
            <a:ext cx="3001700" cy="169706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7317" y="1991644"/>
            <a:ext cx="3001700" cy="125987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523" grpId="0" autoUpdateAnimBg="0"/>
      <p:bldP spid="63524" grpId="0" autoUpdateAnimBg="0"/>
      <p:bldP spid="63525" grpId="0" autoUpdateAnimBg="0"/>
      <p:bldP spid="63543" grpId="0" autoUpdateAnimBg="0"/>
      <p:bldP spid="2" grpId="0" animBg="1"/>
      <p:bldP spid="2" grpId="1" animBg="1"/>
      <p:bldP spid="27" grpId="0" animBg="1"/>
      <p:bldP spid="2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/>
          <p:cNvSpPr/>
          <p:nvPr/>
        </p:nvSpPr>
        <p:spPr>
          <a:xfrm>
            <a:off x="771012" y="5255831"/>
            <a:ext cx="6863854" cy="4683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771012" y="3744672"/>
            <a:ext cx="6863854" cy="92872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9902" cy="6096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基尔霍夫定律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1632" y="1461313"/>
            <a:ext cx="2697319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支路：</a:t>
            </a:r>
            <a:endParaRPr kumimoji="1" lang="en-US" altLang="zh-CN" dirty="0">
              <a:solidFill>
                <a:srgbClr val="000099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ea typeface="微软雅黑" panose="020B0503020204020204" pitchFamily="34" charset="-122"/>
              </a:rPr>
              <a:t>电路中的每一个分支。（流同一电流）</a:t>
            </a:r>
          </a:p>
        </p:txBody>
      </p:sp>
      <p:grpSp>
        <p:nvGrpSpPr>
          <p:cNvPr id="65695" name="Group 159"/>
          <p:cNvGrpSpPr>
            <a:grpSpLocks/>
          </p:cNvGrpSpPr>
          <p:nvPr/>
        </p:nvGrpSpPr>
        <p:grpSpPr bwMode="auto">
          <a:xfrm>
            <a:off x="4217226" y="1600140"/>
            <a:ext cx="958850" cy="1023937"/>
            <a:chOff x="2241" y="739"/>
            <a:chExt cx="604" cy="645"/>
          </a:xfrm>
        </p:grpSpPr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 flipH="1" flipV="1">
              <a:off x="2241" y="739"/>
              <a:ext cx="60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65693" name="Group 157"/>
            <p:cNvGrpSpPr>
              <a:grpSpLocks/>
            </p:cNvGrpSpPr>
            <p:nvPr/>
          </p:nvGrpSpPr>
          <p:grpSpPr bwMode="auto">
            <a:xfrm>
              <a:off x="2241" y="739"/>
              <a:ext cx="604" cy="645"/>
              <a:chOff x="2241" y="739"/>
              <a:chExt cx="604" cy="645"/>
            </a:xfrm>
          </p:grpSpPr>
          <p:sp>
            <p:nvSpPr>
              <p:cNvPr id="65547" name="Line 11"/>
              <p:cNvSpPr>
                <a:spLocks noChangeShapeType="1"/>
              </p:cNvSpPr>
              <p:nvPr/>
            </p:nvSpPr>
            <p:spPr bwMode="auto">
              <a:xfrm>
                <a:off x="2845" y="739"/>
                <a:ext cx="0" cy="64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5690" name="Group 154"/>
              <p:cNvGrpSpPr>
                <a:grpSpLocks/>
              </p:cNvGrpSpPr>
              <p:nvPr/>
            </p:nvGrpSpPr>
            <p:grpSpPr bwMode="auto">
              <a:xfrm>
                <a:off x="2241" y="739"/>
                <a:ext cx="431" cy="437"/>
                <a:chOff x="2241" y="739"/>
                <a:chExt cx="431" cy="437"/>
              </a:xfrm>
            </p:grpSpPr>
            <p:sp>
              <p:nvSpPr>
                <p:cNvPr id="65548" name="Line 12"/>
                <p:cNvSpPr>
                  <a:spLocks noChangeShapeType="1"/>
                </p:cNvSpPr>
                <p:nvPr/>
              </p:nvSpPr>
              <p:spPr bwMode="auto">
                <a:xfrm>
                  <a:off x="2241" y="739"/>
                  <a:ext cx="0" cy="333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5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44" y="849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8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</p:grpSp>
        </p:grpSp>
      </p:grpSp>
      <p:grpSp>
        <p:nvGrpSpPr>
          <p:cNvPr id="65694" name="Group 158"/>
          <p:cNvGrpSpPr>
            <a:grpSpLocks/>
          </p:cNvGrpSpPr>
          <p:nvPr/>
        </p:nvGrpSpPr>
        <p:grpSpPr bwMode="auto">
          <a:xfrm>
            <a:off x="6655626" y="1614427"/>
            <a:ext cx="874713" cy="1022350"/>
            <a:chOff x="3769" y="748"/>
            <a:chExt cx="551" cy="644"/>
          </a:xfrm>
        </p:grpSpPr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3769" y="748"/>
              <a:ext cx="55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4320" y="748"/>
              <a:ext cx="0" cy="64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65691" name="Group 155"/>
            <p:cNvGrpSpPr>
              <a:grpSpLocks/>
            </p:cNvGrpSpPr>
            <p:nvPr/>
          </p:nvGrpSpPr>
          <p:grpSpPr bwMode="auto">
            <a:xfrm>
              <a:off x="3769" y="748"/>
              <a:ext cx="394" cy="404"/>
              <a:chOff x="3769" y="748"/>
              <a:chExt cx="394" cy="404"/>
            </a:xfrm>
          </p:grpSpPr>
          <p:sp>
            <p:nvSpPr>
              <p:cNvPr id="65549" name="Line 13"/>
              <p:cNvSpPr>
                <a:spLocks noChangeShapeType="1"/>
              </p:cNvSpPr>
              <p:nvPr/>
            </p:nvSpPr>
            <p:spPr bwMode="auto">
              <a:xfrm>
                <a:off x="3769" y="748"/>
                <a:ext cx="0" cy="37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5553" name="Text Box 17"/>
              <p:cNvSpPr txBox="1">
                <a:spLocks noChangeArrowheads="1"/>
              </p:cNvSpPr>
              <p:nvPr/>
            </p:nvSpPr>
            <p:spPr bwMode="auto">
              <a:xfrm>
                <a:off x="3935" y="82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Monotype Sorts" pitchFamily="2" charset="2"/>
                  </a:rPr>
                  <a:t>2</a:t>
                </a:r>
                <a:endParaRPr kumimoji="1" lang="en-US" altLang="zh-CN" sz="36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5682" name="Group 146"/>
          <p:cNvGrpSpPr>
            <a:grpSpLocks/>
          </p:cNvGrpSpPr>
          <p:nvPr/>
        </p:nvGrpSpPr>
        <p:grpSpPr bwMode="auto">
          <a:xfrm>
            <a:off x="4021964" y="1874777"/>
            <a:ext cx="4084637" cy="1319213"/>
            <a:chOff x="2085" y="2337"/>
            <a:chExt cx="2573" cy="831"/>
          </a:xfrm>
        </p:grpSpPr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 flipV="1">
              <a:off x="3547" y="2656"/>
              <a:ext cx="1" cy="4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65681" name="Group 145"/>
            <p:cNvGrpSpPr>
              <a:grpSpLocks/>
            </p:cNvGrpSpPr>
            <p:nvPr/>
          </p:nvGrpSpPr>
          <p:grpSpPr bwMode="auto">
            <a:xfrm>
              <a:off x="2085" y="2337"/>
              <a:ext cx="2573" cy="831"/>
              <a:chOff x="2085" y="831"/>
              <a:chExt cx="2573" cy="831"/>
            </a:xfrm>
          </p:grpSpPr>
          <p:sp>
            <p:nvSpPr>
              <p:cNvPr id="65570" name="Freeform 34"/>
              <p:cNvSpPr>
                <a:spLocks/>
              </p:cNvSpPr>
              <p:nvPr/>
            </p:nvSpPr>
            <p:spPr bwMode="auto">
              <a:xfrm>
                <a:off x="3513" y="1121"/>
                <a:ext cx="78" cy="63"/>
              </a:xfrm>
              <a:custGeom>
                <a:avLst/>
                <a:gdLst>
                  <a:gd name="T0" fmla="*/ 86 w 86"/>
                  <a:gd name="T1" fmla="*/ 75 h 75"/>
                  <a:gd name="T2" fmla="*/ 37 w 86"/>
                  <a:gd name="T3" fmla="*/ 0 h 75"/>
                  <a:gd name="T4" fmla="*/ 0 w 86"/>
                  <a:gd name="T5" fmla="*/ 75 h 75"/>
                  <a:gd name="T6" fmla="*/ 86 w 86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75">
                    <a:moveTo>
                      <a:pt x="86" y="75"/>
                    </a:moveTo>
                    <a:lnTo>
                      <a:pt x="37" y="0"/>
                    </a:lnTo>
                    <a:lnTo>
                      <a:pt x="0" y="75"/>
                    </a:lnTo>
                    <a:lnTo>
                      <a:pt x="86" y="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5571" name="Line 35"/>
              <p:cNvSpPr>
                <a:spLocks noChangeShapeType="1"/>
              </p:cNvSpPr>
              <p:nvPr/>
            </p:nvSpPr>
            <p:spPr bwMode="auto">
              <a:xfrm flipV="1">
                <a:off x="2118" y="1133"/>
                <a:ext cx="1" cy="52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5572" name="Freeform 36"/>
              <p:cNvSpPr>
                <a:spLocks/>
              </p:cNvSpPr>
              <p:nvPr/>
            </p:nvSpPr>
            <p:spPr bwMode="auto">
              <a:xfrm>
                <a:off x="2085" y="1091"/>
                <a:ext cx="77" cy="62"/>
              </a:xfrm>
              <a:custGeom>
                <a:avLst/>
                <a:gdLst>
                  <a:gd name="T0" fmla="*/ 86 w 86"/>
                  <a:gd name="T1" fmla="*/ 75 h 75"/>
                  <a:gd name="T2" fmla="*/ 37 w 86"/>
                  <a:gd name="T3" fmla="*/ 0 h 75"/>
                  <a:gd name="T4" fmla="*/ 0 w 86"/>
                  <a:gd name="T5" fmla="*/ 75 h 75"/>
                  <a:gd name="T6" fmla="*/ 86 w 86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75">
                    <a:moveTo>
                      <a:pt x="86" y="75"/>
                    </a:moveTo>
                    <a:lnTo>
                      <a:pt x="37" y="0"/>
                    </a:lnTo>
                    <a:lnTo>
                      <a:pt x="0" y="75"/>
                    </a:lnTo>
                    <a:lnTo>
                      <a:pt x="86" y="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5573" name="Line 37"/>
              <p:cNvSpPr>
                <a:spLocks noChangeShapeType="1"/>
              </p:cNvSpPr>
              <p:nvPr/>
            </p:nvSpPr>
            <p:spPr bwMode="auto">
              <a:xfrm>
                <a:off x="4625" y="831"/>
                <a:ext cx="0" cy="5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5574" name="Freeform 38"/>
              <p:cNvSpPr>
                <a:spLocks/>
              </p:cNvSpPr>
              <p:nvPr/>
            </p:nvSpPr>
            <p:spPr bwMode="auto">
              <a:xfrm>
                <a:off x="4581" y="1341"/>
                <a:ext cx="77" cy="62"/>
              </a:xfrm>
              <a:custGeom>
                <a:avLst/>
                <a:gdLst>
                  <a:gd name="T0" fmla="*/ 0 w 86"/>
                  <a:gd name="T1" fmla="*/ 0 h 74"/>
                  <a:gd name="T2" fmla="*/ 49 w 86"/>
                  <a:gd name="T3" fmla="*/ 74 h 74"/>
                  <a:gd name="T4" fmla="*/ 86 w 86"/>
                  <a:gd name="T5" fmla="*/ 0 h 74"/>
                  <a:gd name="T6" fmla="*/ 0 w 86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74">
                    <a:moveTo>
                      <a:pt x="0" y="0"/>
                    </a:moveTo>
                    <a:lnTo>
                      <a:pt x="49" y="74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5575" name="Group 39"/>
              <p:cNvGrpSpPr>
                <a:grpSpLocks/>
              </p:cNvGrpSpPr>
              <p:nvPr/>
            </p:nvGrpSpPr>
            <p:grpSpPr bwMode="auto">
              <a:xfrm>
                <a:off x="2088" y="1200"/>
                <a:ext cx="253" cy="368"/>
                <a:chOff x="1667" y="1823"/>
                <a:chExt cx="253" cy="368"/>
              </a:xfrm>
            </p:grpSpPr>
            <p:sp>
              <p:nvSpPr>
                <p:cNvPr id="65576" name="Rectangle 40"/>
                <p:cNvSpPr>
                  <a:spLocks noChangeArrowheads="1"/>
                </p:cNvSpPr>
                <p:nvPr/>
              </p:nvSpPr>
              <p:spPr bwMode="auto">
                <a:xfrm>
                  <a:off x="1747" y="1863"/>
                  <a:ext cx="88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3300" b="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I</a:t>
                  </a:r>
                  <a:endParaRPr kumimoji="1" lang="en-US" altLang="zh-CN" sz="36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65577" name="Group 41"/>
                <p:cNvGrpSpPr>
                  <a:grpSpLocks/>
                </p:cNvGrpSpPr>
                <p:nvPr/>
              </p:nvGrpSpPr>
              <p:grpSpPr bwMode="auto">
                <a:xfrm>
                  <a:off x="1667" y="1823"/>
                  <a:ext cx="253" cy="368"/>
                  <a:chOff x="1653" y="1823"/>
                  <a:chExt cx="253" cy="368"/>
                </a:xfrm>
              </p:grpSpPr>
              <p:sp>
                <p:nvSpPr>
                  <p:cNvPr id="655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653" y="1823"/>
                    <a:ext cx="253" cy="3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57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813" y="1978"/>
                    <a:ext cx="89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hangingPunct="1">
                      <a:lnSpc>
                        <a:spcPct val="100000"/>
                      </a:lnSpc>
                    </a:pPr>
                    <a:r>
                      <a:rPr kumimoji="1" lang="en-US" altLang="zh-CN" sz="2200" b="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1</a:t>
                    </a:r>
                    <a:endParaRPr kumimoji="1" lang="en-US" altLang="zh-CN" sz="3600" b="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65580" name="Group 44"/>
              <p:cNvGrpSpPr>
                <a:grpSpLocks/>
              </p:cNvGrpSpPr>
              <p:nvPr/>
            </p:nvGrpSpPr>
            <p:grpSpPr bwMode="auto">
              <a:xfrm>
                <a:off x="3528" y="1200"/>
                <a:ext cx="318" cy="347"/>
                <a:chOff x="3083" y="1863"/>
                <a:chExt cx="318" cy="347"/>
              </a:xfrm>
            </p:grpSpPr>
            <p:sp>
              <p:nvSpPr>
                <p:cNvPr id="65581" name="Rectangle 45"/>
                <p:cNvSpPr>
                  <a:spLocks noChangeArrowheads="1"/>
                </p:cNvSpPr>
                <p:nvPr/>
              </p:nvSpPr>
              <p:spPr bwMode="auto">
                <a:xfrm>
                  <a:off x="3177" y="1863"/>
                  <a:ext cx="88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3300" b="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I</a:t>
                  </a:r>
                  <a:endParaRPr kumimoji="1" lang="en-US" altLang="zh-CN" sz="36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65582" name="Group 46"/>
                <p:cNvGrpSpPr>
                  <a:grpSpLocks/>
                </p:cNvGrpSpPr>
                <p:nvPr/>
              </p:nvGrpSpPr>
              <p:grpSpPr bwMode="auto">
                <a:xfrm>
                  <a:off x="3083" y="1871"/>
                  <a:ext cx="318" cy="339"/>
                  <a:chOff x="3083" y="1823"/>
                  <a:chExt cx="318" cy="339"/>
                </a:xfrm>
              </p:grpSpPr>
              <p:sp>
                <p:nvSpPr>
                  <p:cNvPr id="6558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1823"/>
                    <a:ext cx="252" cy="3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58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49"/>
                    <a:ext cx="89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hangingPunct="1">
                      <a:lnSpc>
                        <a:spcPct val="100000"/>
                      </a:lnSpc>
                    </a:pPr>
                    <a:r>
                      <a:rPr kumimoji="1" lang="en-US" altLang="zh-CN" sz="2200" b="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2</a:t>
                    </a:r>
                    <a:endParaRPr kumimoji="1" lang="en-US" altLang="zh-CN" sz="3600" b="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65607" name="Group 71"/>
              <p:cNvGrpSpPr>
                <a:grpSpLocks/>
              </p:cNvGrpSpPr>
              <p:nvPr/>
            </p:nvGrpSpPr>
            <p:grpSpPr bwMode="auto">
              <a:xfrm>
                <a:off x="4425" y="912"/>
                <a:ext cx="160" cy="327"/>
                <a:chOff x="3825" y="1573"/>
                <a:chExt cx="160" cy="327"/>
              </a:xfrm>
            </p:grpSpPr>
            <p:sp>
              <p:nvSpPr>
                <p:cNvPr id="65608" name="Rectangle 72"/>
                <p:cNvSpPr>
                  <a:spLocks noChangeArrowheads="1"/>
                </p:cNvSpPr>
                <p:nvPr/>
              </p:nvSpPr>
              <p:spPr bwMode="auto">
                <a:xfrm>
                  <a:off x="3825" y="1573"/>
                  <a:ext cx="88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3300" b="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I</a:t>
                  </a:r>
                  <a:endParaRPr kumimoji="1" lang="en-US" altLang="zh-CN" sz="36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609" name="Rectangle 73"/>
                <p:cNvSpPr>
                  <a:spLocks noChangeArrowheads="1"/>
                </p:cNvSpPr>
                <p:nvPr/>
              </p:nvSpPr>
              <p:spPr bwMode="auto">
                <a:xfrm>
                  <a:off x="3896" y="1687"/>
                  <a:ext cx="8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200" b="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3</a:t>
                  </a:r>
                  <a:endParaRPr kumimoji="1" lang="en-US" altLang="zh-CN" sz="36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65684" name="Group 148"/>
          <p:cNvGrpSpPr>
            <a:grpSpLocks/>
          </p:cNvGrpSpPr>
          <p:nvPr/>
        </p:nvGrpSpPr>
        <p:grpSpPr bwMode="auto">
          <a:xfrm>
            <a:off x="2921826" y="655577"/>
            <a:ext cx="6188076" cy="3095625"/>
            <a:chOff x="1392" y="144"/>
            <a:chExt cx="3898" cy="1950"/>
          </a:xfrm>
        </p:grpSpPr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3180" y="144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3039" y="437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3239" y="1164"/>
              <a:ext cx="176" cy="374"/>
            </a:xfrm>
            <a:prstGeom prst="rect">
              <a:avLst/>
            </a:prstGeom>
            <a:noFill/>
            <a:ln w="396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1722" y="592"/>
              <a:ext cx="396" cy="374"/>
            </a:xfrm>
            <a:prstGeom prst="ellips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1810" y="1121"/>
              <a:ext cx="175" cy="375"/>
            </a:xfrm>
            <a:prstGeom prst="rect">
              <a:avLst/>
            </a:prstGeom>
            <a:noFill/>
            <a:ln w="396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4756" y="924"/>
              <a:ext cx="177" cy="364"/>
            </a:xfrm>
            <a:prstGeom prst="rect">
              <a:avLst/>
            </a:prstGeom>
            <a:noFill/>
            <a:ln w="396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3151" y="592"/>
              <a:ext cx="396" cy="374"/>
            </a:xfrm>
            <a:prstGeom prst="ellips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>
              <a:off x="1898" y="435"/>
              <a:ext cx="2947" cy="0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 flipV="1">
              <a:off x="1899" y="1496"/>
              <a:ext cx="0" cy="292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4845" y="435"/>
              <a:ext cx="1" cy="489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>
              <a:off x="4845" y="1621"/>
              <a:ext cx="1" cy="125"/>
            </a:xfrm>
            <a:prstGeom prst="lin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>
              <a:off x="1899" y="1788"/>
              <a:ext cx="2947" cy="0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>
              <a:off x="4845" y="1288"/>
              <a:ext cx="1" cy="500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3327" y="435"/>
              <a:ext cx="1" cy="729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>
              <a:off x="3327" y="1538"/>
              <a:ext cx="1" cy="250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>
              <a:off x="1898" y="435"/>
              <a:ext cx="1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1898" y="435"/>
              <a:ext cx="1" cy="686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5585" name="Group 49"/>
            <p:cNvGrpSpPr>
              <a:grpSpLocks/>
            </p:cNvGrpSpPr>
            <p:nvPr/>
          </p:nvGrpSpPr>
          <p:grpSpPr bwMode="auto">
            <a:xfrm>
              <a:off x="1392" y="1156"/>
              <a:ext cx="360" cy="357"/>
              <a:chOff x="783" y="1732"/>
              <a:chExt cx="360" cy="357"/>
            </a:xfrm>
          </p:grpSpPr>
          <p:sp>
            <p:nvSpPr>
              <p:cNvPr id="65586" name="Rectangle 50"/>
              <p:cNvSpPr>
                <a:spLocks noChangeArrowheads="1"/>
              </p:cNvSpPr>
              <p:nvPr/>
            </p:nvSpPr>
            <p:spPr bwMode="auto">
              <a:xfrm>
                <a:off x="783" y="1732"/>
                <a:ext cx="360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87" name="Rectangle 51"/>
              <p:cNvSpPr>
                <a:spLocks noChangeArrowheads="1"/>
              </p:cNvSpPr>
              <p:nvPr/>
            </p:nvSpPr>
            <p:spPr bwMode="auto">
              <a:xfrm>
                <a:off x="896" y="1782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4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65588" name="Rectangle 52"/>
              <p:cNvSpPr>
                <a:spLocks noChangeArrowheads="1"/>
              </p:cNvSpPr>
              <p:nvPr/>
            </p:nvSpPr>
            <p:spPr bwMode="auto">
              <a:xfrm>
                <a:off x="1033" y="1895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590" name="Rectangle 54"/>
            <p:cNvSpPr>
              <a:spLocks noChangeArrowheads="1"/>
            </p:cNvSpPr>
            <p:nvPr/>
          </p:nvSpPr>
          <p:spPr bwMode="auto">
            <a:xfrm>
              <a:off x="2921" y="1206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5591" name="Rectangle 55"/>
            <p:cNvSpPr>
              <a:spLocks noChangeArrowheads="1"/>
            </p:cNvSpPr>
            <p:nvPr/>
          </p:nvSpPr>
          <p:spPr bwMode="auto">
            <a:xfrm>
              <a:off x="3116" y="1319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93" name="Rectangle 57"/>
            <p:cNvSpPr>
              <a:spLocks noChangeArrowheads="1"/>
            </p:cNvSpPr>
            <p:nvPr/>
          </p:nvSpPr>
          <p:spPr bwMode="auto">
            <a:xfrm>
              <a:off x="3064" y="835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65595" name="Rectangle 59"/>
            <p:cNvSpPr>
              <a:spLocks noChangeArrowheads="1"/>
            </p:cNvSpPr>
            <p:nvPr/>
          </p:nvSpPr>
          <p:spPr bwMode="auto">
            <a:xfrm>
              <a:off x="2921" y="632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596" name="Rectangle 60"/>
            <p:cNvSpPr>
              <a:spLocks noChangeArrowheads="1"/>
            </p:cNvSpPr>
            <p:nvPr/>
          </p:nvSpPr>
          <p:spPr bwMode="auto">
            <a:xfrm>
              <a:off x="3049" y="758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98" name="Rectangle 62"/>
            <p:cNvSpPr>
              <a:spLocks noChangeArrowheads="1"/>
            </p:cNvSpPr>
            <p:nvPr/>
          </p:nvSpPr>
          <p:spPr bwMode="auto">
            <a:xfrm>
              <a:off x="5039" y="997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5599" name="Rectangle 63"/>
            <p:cNvSpPr>
              <a:spLocks noChangeArrowheads="1"/>
            </p:cNvSpPr>
            <p:nvPr/>
          </p:nvSpPr>
          <p:spPr bwMode="auto">
            <a:xfrm>
              <a:off x="5225" y="1111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601" name="Rectangle 65"/>
            <p:cNvSpPr>
              <a:spLocks noChangeArrowheads="1"/>
            </p:cNvSpPr>
            <p:nvPr/>
          </p:nvSpPr>
          <p:spPr bwMode="auto">
            <a:xfrm>
              <a:off x="1698" y="384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5603" name="Rectangle 67"/>
            <p:cNvSpPr>
              <a:spLocks noChangeArrowheads="1"/>
            </p:cNvSpPr>
            <p:nvPr/>
          </p:nvSpPr>
          <p:spPr bwMode="auto">
            <a:xfrm>
              <a:off x="1669" y="841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-</a:t>
              </a:r>
            </a:p>
          </p:txBody>
        </p:sp>
        <p:sp>
          <p:nvSpPr>
            <p:cNvPr id="65604" name="Rectangle 68"/>
            <p:cNvSpPr>
              <a:spLocks noChangeArrowheads="1"/>
            </p:cNvSpPr>
            <p:nvPr/>
          </p:nvSpPr>
          <p:spPr bwMode="auto">
            <a:xfrm>
              <a:off x="1448" y="632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605" name="Rectangle 69"/>
            <p:cNvSpPr>
              <a:spLocks noChangeArrowheads="1"/>
            </p:cNvSpPr>
            <p:nvPr/>
          </p:nvSpPr>
          <p:spPr bwMode="auto">
            <a:xfrm>
              <a:off x="1575" y="758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610" name="Rectangle 74"/>
            <p:cNvSpPr>
              <a:spLocks noChangeArrowheads="1"/>
            </p:cNvSpPr>
            <p:nvPr/>
          </p:nvSpPr>
          <p:spPr bwMode="auto">
            <a:xfrm>
              <a:off x="3193" y="1842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611" name="Oval 75"/>
            <p:cNvSpPr>
              <a:spLocks noChangeArrowheads="1"/>
            </p:cNvSpPr>
            <p:nvPr/>
          </p:nvSpPr>
          <p:spPr bwMode="auto">
            <a:xfrm flipV="1">
              <a:off x="3294" y="408"/>
              <a:ext cx="87" cy="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612" name="Oval 76"/>
            <p:cNvSpPr>
              <a:spLocks noChangeArrowheads="1"/>
            </p:cNvSpPr>
            <p:nvPr/>
          </p:nvSpPr>
          <p:spPr bwMode="auto">
            <a:xfrm flipV="1">
              <a:off x="3298" y="1746"/>
              <a:ext cx="87" cy="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5671" name="Rectangle 135"/>
          <p:cNvSpPr>
            <a:spLocks noChangeArrowheads="1"/>
          </p:cNvSpPr>
          <p:nvPr/>
        </p:nvSpPr>
        <p:spPr bwMode="auto">
          <a:xfrm>
            <a:off x="215139" y="865126"/>
            <a:ext cx="1295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术语：</a:t>
            </a:r>
            <a:endParaRPr kumimoji="1"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672" name="Rectangle 136"/>
          <p:cNvSpPr>
            <a:spLocks noChangeArrowheads="1"/>
          </p:cNvSpPr>
          <p:nvPr/>
        </p:nvSpPr>
        <p:spPr bwMode="auto">
          <a:xfrm>
            <a:off x="73058" y="2517654"/>
            <a:ext cx="255190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节点：</a:t>
            </a:r>
            <a:r>
              <a:rPr kumimoji="1" lang="zh-CN" altLang="en-US" dirty="0">
                <a:ea typeface="微软雅黑" panose="020B0503020204020204" pitchFamily="34" charset="-122"/>
              </a:rPr>
              <a:t>三条或三条以上支路的联结点</a:t>
            </a:r>
          </a:p>
        </p:txBody>
      </p:sp>
      <p:sp>
        <p:nvSpPr>
          <p:cNvPr id="65673" name="Rectangle 137"/>
          <p:cNvSpPr>
            <a:spLocks noChangeArrowheads="1"/>
          </p:cNvSpPr>
          <p:nvPr/>
        </p:nvSpPr>
        <p:spPr bwMode="auto">
          <a:xfrm>
            <a:off x="81632" y="3447164"/>
            <a:ext cx="254333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回路：</a:t>
            </a:r>
            <a:r>
              <a:rPr kumimoji="1" lang="zh-CN" altLang="en-US" dirty="0">
                <a:ea typeface="微软雅黑" panose="020B0503020204020204" pitchFamily="34" charset="-122"/>
              </a:rPr>
              <a:t>由支路组成的闭合路经。</a:t>
            </a:r>
          </a:p>
        </p:txBody>
      </p:sp>
      <p:sp>
        <p:nvSpPr>
          <p:cNvPr id="65674" name="Rectangle 138"/>
          <p:cNvSpPr>
            <a:spLocks noChangeArrowheads="1"/>
          </p:cNvSpPr>
          <p:nvPr/>
        </p:nvSpPr>
        <p:spPr bwMode="auto">
          <a:xfrm>
            <a:off x="1086428" y="3952573"/>
            <a:ext cx="227647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solidFill>
                  <a:schemeClr val="tx2"/>
                </a:solidFill>
                <a:ea typeface="微软雅黑" panose="020B0503020204020204" pitchFamily="34" charset="-122"/>
              </a:rPr>
              <a:t>回路绕行方向：</a:t>
            </a:r>
          </a:p>
        </p:txBody>
      </p:sp>
      <p:sp>
        <p:nvSpPr>
          <p:cNvPr id="65675" name="Rectangle 139"/>
          <p:cNvSpPr>
            <a:spLocks noChangeArrowheads="1"/>
          </p:cNvSpPr>
          <p:nvPr/>
        </p:nvSpPr>
        <p:spPr bwMode="auto">
          <a:xfrm>
            <a:off x="3296228" y="3952573"/>
            <a:ext cx="3124200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ea typeface="微软雅黑" panose="020B0503020204020204" pitchFamily="34" charset="-122"/>
              </a:rPr>
              <a:t>人为规定的回路的绕向</a:t>
            </a:r>
          </a:p>
        </p:txBody>
      </p:sp>
      <p:sp>
        <p:nvSpPr>
          <p:cNvPr id="65677" name="Rectangle 141"/>
          <p:cNvSpPr>
            <a:spLocks noChangeArrowheads="1"/>
          </p:cNvSpPr>
          <p:nvPr/>
        </p:nvSpPr>
        <p:spPr bwMode="auto">
          <a:xfrm>
            <a:off x="1092778" y="4304998"/>
            <a:ext cx="3263900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solidFill>
                  <a:schemeClr val="tx2"/>
                </a:solidFill>
                <a:ea typeface="微软雅黑" panose="020B0503020204020204" pitchFamily="34" charset="-122"/>
              </a:rPr>
              <a:t>独立回路及选取方法：</a:t>
            </a:r>
          </a:p>
        </p:txBody>
      </p:sp>
      <p:sp>
        <p:nvSpPr>
          <p:cNvPr id="65678" name="Rectangle 142"/>
          <p:cNvSpPr>
            <a:spLocks noChangeArrowheads="1"/>
          </p:cNvSpPr>
          <p:nvPr/>
        </p:nvSpPr>
        <p:spPr bwMode="auto">
          <a:xfrm>
            <a:off x="81632" y="4874618"/>
            <a:ext cx="2697319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网孔：</a:t>
            </a:r>
            <a:r>
              <a:rPr kumimoji="1" lang="zh-CN" altLang="en-US" dirty="0">
                <a:ea typeface="微软雅黑" panose="020B0503020204020204" pitchFamily="34" charset="-122"/>
              </a:rPr>
              <a:t>内部不含支路的回路。</a:t>
            </a:r>
          </a:p>
        </p:txBody>
      </p:sp>
      <p:sp>
        <p:nvSpPr>
          <p:cNvPr id="65679" name="Rectangle 143"/>
          <p:cNvSpPr>
            <a:spLocks noChangeArrowheads="1"/>
          </p:cNvSpPr>
          <p:nvPr/>
        </p:nvSpPr>
        <p:spPr bwMode="auto">
          <a:xfrm>
            <a:off x="1087880" y="5417756"/>
            <a:ext cx="5569776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ea typeface="微软雅黑" panose="020B0503020204020204" pitchFamily="34" charset="-122"/>
              </a:rPr>
              <a:t>网孔是回路的一个子集，网孔选定的回路都是独立的。</a:t>
            </a:r>
          </a:p>
        </p:txBody>
      </p:sp>
      <p:sp>
        <p:nvSpPr>
          <p:cNvPr id="65680" name="Rectangle 144"/>
          <p:cNvSpPr>
            <a:spLocks noChangeArrowheads="1"/>
          </p:cNvSpPr>
          <p:nvPr/>
        </p:nvSpPr>
        <p:spPr bwMode="auto">
          <a:xfrm>
            <a:off x="3454978" y="4297823"/>
            <a:ext cx="411797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ea typeface="微软雅黑" panose="020B0503020204020204" pitchFamily="34" charset="-122"/>
              </a:rPr>
              <a:t>至少有一条其他回路没有包含的支路。</a:t>
            </a:r>
          </a:p>
        </p:txBody>
      </p:sp>
      <p:grpSp>
        <p:nvGrpSpPr>
          <p:cNvPr id="65692" name="Group 156"/>
          <p:cNvGrpSpPr>
            <a:grpSpLocks/>
          </p:cNvGrpSpPr>
          <p:nvPr/>
        </p:nvGrpSpPr>
        <p:grpSpPr bwMode="auto">
          <a:xfrm>
            <a:off x="4072764" y="1209614"/>
            <a:ext cx="4114800" cy="2047875"/>
            <a:chOff x="2112" y="528"/>
            <a:chExt cx="2592" cy="1290"/>
          </a:xfrm>
        </p:grpSpPr>
        <p:sp>
          <p:nvSpPr>
            <p:cNvPr id="65686" name="Line 150"/>
            <p:cNvSpPr>
              <a:spLocks noChangeShapeType="1"/>
            </p:cNvSpPr>
            <p:nvPr/>
          </p:nvSpPr>
          <p:spPr bwMode="auto">
            <a:xfrm>
              <a:off x="2112" y="528"/>
              <a:ext cx="25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5687" name="Line 151"/>
            <p:cNvSpPr>
              <a:spLocks noChangeShapeType="1"/>
            </p:cNvSpPr>
            <p:nvPr/>
          </p:nvSpPr>
          <p:spPr bwMode="auto">
            <a:xfrm>
              <a:off x="4704" y="528"/>
              <a:ext cx="0" cy="115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5688" name="Line 152"/>
            <p:cNvSpPr>
              <a:spLocks noChangeShapeType="1"/>
            </p:cNvSpPr>
            <p:nvPr/>
          </p:nvSpPr>
          <p:spPr bwMode="auto">
            <a:xfrm flipH="1">
              <a:off x="2448" y="1680"/>
              <a:ext cx="22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5689" name="Text Box 153"/>
            <p:cNvSpPr txBox="1">
              <a:spLocks noChangeArrowheads="1"/>
            </p:cNvSpPr>
            <p:nvPr/>
          </p:nvSpPr>
          <p:spPr bwMode="auto">
            <a:xfrm>
              <a:off x="4080" y="1488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2"/>
                  </a:solidFill>
                  <a:ea typeface="微软雅黑" panose="020B0503020204020204" pitchFamily="34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5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2" grpId="0" animBg="1"/>
      <p:bldP spid="65540" grpId="0" autoUpdateAnimBg="0"/>
      <p:bldP spid="65671" grpId="0" autoUpdateAnimBg="0"/>
      <p:bldP spid="65672" grpId="0" autoUpdateAnimBg="0"/>
      <p:bldP spid="65673" grpId="0" autoUpdateAnimBg="0"/>
      <p:bldP spid="65674" grpId="0" autoUpdateAnimBg="0"/>
      <p:bldP spid="65675" grpId="0" autoUpdateAnimBg="0"/>
      <p:bldP spid="65677" grpId="0" autoUpdateAnimBg="0"/>
      <p:bldP spid="65678" grpId="0" autoUpdateAnimBg="0"/>
      <p:bldP spid="65679" grpId="0" autoUpdateAnimBg="0"/>
      <p:bldP spid="656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981200" cy="6096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A50021"/>
                </a:solidFill>
              </a:rPr>
              <a:t>术语举例：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47688" y="4152900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endParaRPr lang="en-US" altLang="zh-CN" sz="2800" i="1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514600" y="8001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449388" y="2646363"/>
            <a:ext cx="5715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449388" y="1603375"/>
            <a:ext cx="5175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 rot="-2700000">
            <a:off x="1706563" y="40211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 flipH="1">
            <a:off x="1152525" y="1185863"/>
            <a:ext cx="1638300" cy="163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5400000">
            <a:off x="2193131" y="4788694"/>
            <a:ext cx="422275" cy="439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141538" y="51482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2492375" y="4862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_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1862138" y="4968875"/>
            <a:ext cx="42800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rot="16200000" flipV="1">
            <a:off x="2804319" y="3356769"/>
            <a:ext cx="19050" cy="3322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3151188" y="50895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2813050" y="1184275"/>
            <a:ext cx="0" cy="3275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2738438" y="2641600"/>
            <a:ext cx="165100" cy="536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2881313" y="25955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 rot="-2700000">
            <a:off x="2101850" y="3752850"/>
            <a:ext cx="415925" cy="4270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rot="-2700000">
            <a:off x="2411413" y="3502025"/>
            <a:ext cx="0" cy="1136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 rot="18900000">
            <a:off x="1973574" y="3337726"/>
            <a:ext cx="42800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 rot="-2700000">
            <a:off x="1716088" y="2601913"/>
            <a:ext cx="0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 rot="-2700000">
            <a:off x="1660525" y="28082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 rot="2700000">
            <a:off x="3635375" y="2503488"/>
            <a:ext cx="0" cy="231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 rot="2700000">
            <a:off x="3092450" y="32146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 rot="2700000">
            <a:off x="1847850" y="20558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 rot="-2700000">
            <a:off x="3081338" y="20335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1143000" y="2820988"/>
            <a:ext cx="0" cy="220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815975" y="2449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4473575" y="2525713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2838450" y="4205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 flipV="1">
            <a:off x="1022350" y="4098925"/>
            <a:ext cx="0" cy="696913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1887538" y="1162050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en-US" altLang="zh-CN" sz="2800" i="1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3911600" y="1485900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en-US" altLang="zh-CN" sz="2800" i="1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3863975" y="3744913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endParaRPr lang="en-US" altLang="zh-CN" sz="2800" i="1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2101850" y="2439988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i="1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endParaRPr lang="en-US" altLang="zh-CN" sz="2800" i="1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1273175" y="3440113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endParaRPr lang="en-US" altLang="zh-CN" sz="2800" i="1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2828925" y="1198563"/>
            <a:ext cx="1638300" cy="163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 rot="2700000" flipH="1">
            <a:off x="1822450" y="1838325"/>
            <a:ext cx="139700" cy="50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 rot="-2700000">
            <a:off x="1695450" y="3159125"/>
            <a:ext cx="139700" cy="50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 rot="2700000" flipH="1">
            <a:off x="3549650" y="3463925"/>
            <a:ext cx="139700" cy="50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 rot="5400000">
            <a:off x="3348038" y="4762500"/>
            <a:ext cx="165100" cy="536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4" name="Oval 42"/>
          <p:cNvSpPr>
            <a:spLocks noChangeArrowheads="1"/>
          </p:cNvSpPr>
          <p:nvPr/>
        </p:nvSpPr>
        <p:spPr bwMode="auto">
          <a:xfrm>
            <a:off x="2759075" y="4430713"/>
            <a:ext cx="889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5" name="Oval 43"/>
          <p:cNvSpPr>
            <a:spLocks noChangeArrowheads="1"/>
          </p:cNvSpPr>
          <p:nvPr/>
        </p:nvSpPr>
        <p:spPr bwMode="auto">
          <a:xfrm>
            <a:off x="4416425" y="2798763"/>
            <a:ext cx="889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6" name="Oval 44"/>
          <p:cNvSpPr>
            <a:spLocks noChangeArrowheads="1"/>
          </p:cNvSpPr>
          <p:nvPr/>
        </p:nvSpPr>
        <p:spPr bwMode="auto">
          <a:xfrm>
            <a:off x="2784475" y="1154113"/>
            <a:ext cx="889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7" name="Oval 45"/>
          <p:cNvSpPr>
            <a:spLocks noChangeArrowheads="1"/>
          </p:cNvSpPr>
          <p:nvPr/>
        </p:nvSpPr>
        <p:spPr bwMode="auto">
          <a:xfrm>
            <a:off x="1101725" y="2786063"/>
            <a:ext cx="889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8" name="Line 46"/>
          <p:cNvSpPr>
            <a:spLocks noChangeShapeType="1"/>
          </p:cNvSpPr>
          <p:nvPr/>
        </p:nvSpPr>
        <p:spPr bwMode="auto">
          <a:xfrm>
            <a:off x="3559175" y="1585913"/>
            <a:ext cx="609600" cy="609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19" name="Line 47"/>
          <p:cNvSpPr>
            <a:spLocks noChangeShapeType="1"/>
          </p:cNvSpPr>
          <p:nvPr/>
        </p:nvSpPr>
        <p:spPr bwMode="auto">
          <a:xfrm flipH="1">
            <a:off x="3521075" y="3738563"/>
            <a:ext cx="476250" cy="4762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20" name="Line 48"/>
          <p:cNvSpPr>
            <a:spLocks noChangeShapeType="1"/>
          </p:cNvSpPr>
          <p:nvPr/>
        </p:nvSpPr>
        <p:spPr bwMode="auto">
          <a:xfrm>
            <a:off x="1444625" y="3376613"/>
            <a:ext cx="400050" cy="4000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21" name="Text Box 49"/>
          <p:cNvSpPr txBox="1">
            <a:spLocks noChangeArrowheads="1"/>
          </p:cNvSpPr>
          <p:nvPr/>
        </p:nvSpPr>
        <p:spPr bwMode="auto">
          <a:xfrm rot="-2307839">
            <a:off x="2455863" y="3767138"/>
            <a:ext cx="22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9922" name="Rectangle 50"/>
          <p:cNvSpPr>
            <a:spLocks noChangeArrowheads="1"/>
          </p:cNvSpPr>
          <p:nvPr/>
        </p:nvSpPr>
        <p:spPr bwMode="auto">
          <a:xfrm rot="-2700000">
            <a:off x="3635375" y="1801813"/>
            <a:ext cx="139700" cy="50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 flipV="1">
            <a:off x="2544763" y="2586038"/>
            <a:ext cx="0" cy="592137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 flipH="1">
            <a:off x="1449388" y="1695450"/>
            <a:ext cx="476250" cy="4762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>
            <a:off x="4473575" y="2871788"/>
            <a:ext cx="1588" cy="2155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926" name="Text Box 54"/>
          <p:cNvSpPr txBox="1">
            <a:spLocks noChangeArrowheads="1"/>
          </p:cNvSpPr>
          <p:nvPr/>
        </p:nvSpPr>
        <p:spPr bwMode="auto">
          <a:xfrm>
            <a:off x="5029200" y="990600"/>
            <a:ext cx="1981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支路：</a:t>
            </a:r>
          </a:p>
          <a:p>
            <a:pPr>
              <a:spcBef>
                <a:spcPct val="50000"/>
              </a:spcBef>
            </a:pP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节点</a:t>
            </a:r>
            <a:r>
              <a:rPr lang="zh-CN" altLang="en-US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  <a:p>
            <a:pPr>
              <a:spcBef>
                <a:spcPct val="50000"/>
              </a:spcBef>
            </a:pPr>
            <a:endParaRPr lang="zh-CN" altLang="en-US" sz="2800" i="1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回路：</a:t>
            </a:r>
          </a:p>
          <a:p>
            <a:pPr>
              <a:spcBef>
                <a:spcPct val="50000"/>
              </a:spcBef>
            </a:pP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网孔：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6434138" y="990600"/>
            <a:ext cx="1981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</a:t>
            </a:r>
          </a:p>
          <a:p>
            <a:pPr>
              <a:spcBef>
                <a:spcPct val="50000"/>
              </a:spcBef>
            </a:pPr>
            <a:endParaRPr lang="zh-CN" altLang="en-US" sz="28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</a:t>
            </a:r>
            <a:endParaRPr lang="zh-CN" altLang="en-US" sz="2800" i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2800" i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</a:t>
            </a:r>
          </a:p>
          <a:p>
            <a:pPr>
              <a:spcBef>
                <a:spcPct val="50000"/>
              </a:spcBef>
            </a:pPr>
            <a:endParaRPr lang="zh-CN" altLang="en-US" sz="28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1.6.1 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基尔霍夫电流定律（第一定律）（</a:t>
            </a:r>
            <a:r>
              <a:rPr lang="en-US" altLang="zh-CN" sz="2400" b="1" dirty="0">
                <a:solidFill>
                  <a:srgbClr val="990000"/>
                </a:solidFill>
                <a:ea typeface="微软雅黑" panose="020B0503020204020204" pitchFamily="34" charset="-122"/>
              </a:rPr>
              <a:t>KCL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838200"/>
            <a:ext cx="3708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． </a:t>
            </a:r>
            <a:r>
              <a:rPr kumimoji="1"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KCL</a:t>
            </a:r>
            <a:r>
              <a:rPr kumimoji="1"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定律：</a:t>
            </a:r>
          </a:p>
        </p:txBody>
      </p:sp>
      <p:grpSp>
        <p:nvGrpSpPr>
          <p:cNvPr id="80932" name="Group 36"/>
          <p:cNvGrpSpPr>
            <a:grpSpLocks/>
          </p:cNvGrpSpPr>
          <p:nvPr/>
        </p:nvGrpSpPr>
        <p:grpSpPr bwMode="auto">
          <a:xfrm>
            <a:off x="47625" y="4445000"/>
            <a:ext cx="3609975" cy="2184400"/>
            <a:chOff x="198" y="2701"/>
            <a:chExt cx="2274" cy="1376"/>
          </a:xfrm>
        </p:grpSpPr>
        <p:grpSp>
          <p:nvGrpSpPr>
            <p:cNvPr id="80931" name="Group 35"/>
            <p:cNvGrpSpPr>
              <a:grpSpLocks/>
            </p:cNvGrpSpPr>
            <p:nvPr/>
          </p:nvGrpSpPr>
          <p:grpSpPr bwMode="auto">
            <a:xfrm>
              <a:off x="666" y="2701"/>
              <a:ext cx="1806" cy="1376"/>
              <a:chOff x="666" y="2701"/>
              <a:chExt cx="1806" cy="1376"/>
            </a:xfrm>
          </p:grpSpPr>
          <p:sp>
            <p:nvSpPr>
              <p:cNvPr id="80903" name="Line 7"/>
              <p:cNvSpPr>
                <a:spLocks noChangeShapeType="1"/>
              </p:cNvSpPr>
              <p:nvPr/>
            </p:nvSpPr>
            <p:spPr bwMode="auto">
              <a:xfrm>
                <a:off x="1546" y="3389"/>
                <a:ext cx="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0904" name="Group 8"/>
              <p:cNvGrpSpPr>
                <a:grpSpLocks/>
              </p:cNvGrpSpPr>
              <p:nvPr/>
            </p:nvGrpSpPr>
            <p:grpSpPr bwMode="auto">
              <a:xfrm>
                <a:off x="666" y="3333"/>
                <a:ext cx="904" cy="96"/>
                <a:chOff x="600" y="724"/>
                <a:chExt cx="624" cy="64"/>
              </a:xfrm>
            </p:grpSpPr>
            <p:sp>
              <p:nvSpPr>
                <p:cNvPr id="80905" name="Line 9"/>
                <p:cNvSpPr>
                  <a:spLocks noChangeShapeType="1"/>
                </p:cNvSpPr>
                <p:nvPr/>
              </p:nvSpPr>
              <p:spPr bwMode="auto">
                <a:xfrm>
                  <a:off x="600" y="76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906" name="Rectangle 10"/>
                <p:cNvSpPr>
                  <a:spLocks noChangeArrowheads="1"/>
                </p:cNvSpPr>
                <p:nvPr/>
              </p:nvSpPr>
              <p:spPr bwMode="auto">
                <a:xfrm>
                  <a:off x="751" y="724"/>
                  <a:ext cx="285" cy="6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907" name="Rectangle 11"/>
              <p:cNvSpPr>
                <a:spLocks noChangeArrowheads="1"/>
              </p:cNvSpPr>
              <p:nvPr/>
            </p:nvSpPr>
            <p:spPr bwMode="auto">
              <a:xfrm>
                <a:off x="666" y="3390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0908" name="Group 12"/>
              <p:cNvGrpSpPr>
                <a:grpSpLocks/>
              </p:cNvGrpSpPr>
              <p:nvPr/>
            </p:nvGrpSpPr>
            <p:grpSpPr bwMode="auto">
              <a:xfrm>
                <a:off x="1499" y="2701"/>
                <a:ext cx="128" cy="716"/>
                <a:chOff x="1636" y="432"/>
                <a:chExt cx="88" cy="624"/>
              </a:xfrm>
            </p:grpSpPr>
            <p:sp>
              <p:nvSpPr>
                <p:cNvPr id="80909" name="Line 13"/>
                <p:cNvSpPr>
                  <a:spLocks noChangeShapeType="1"/>
                </p:cNvSpPr>
                <p:nvPr/>
              </p:nvSpPr>
              <p:spPr bwMode="auto">
                <a:xfrm>
                  <a:off x="1672" y="432"/>
                  <a:ext cx="0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910" name="Rectangle 14"/>
                <p:cNvSpPr>
                  <a:spLocks noChangeArrowheads="1"/>
                </p:cNvSpPr>
                <p:nvPr/>
              </p:nvSpPr>
              <p:spPr bwMode="auto">
                <a:xfrm>
                  <a:off x="1636" y="583"/>
                  <a:ext cx="88" cy="28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911" name="Rectangle 15"/>
              <p:cNvSpPr>
                <a:spLocks noChangeArrowheads="1"/>
              </p:cNvSpPr>
              <p:nvPr/>
            </p:nvSpPr>
            <p:spPr bwMode="auto">
              <a:xfrm>
                <a:off x="1708" y="2756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0912" name="Group 16"/>
              <p:cNvGrpSpPr>
                <a:grpSpLocks/>
              </p:cNvGrpSpPr>
              <p:nvPr/>
            </p:nvGrpSpPr>
            <p:grpSpPr bwMode="auto">
              <a:xfrm>
                <a:off x="1570" y="3333"/>
                <a:ext cx="902" cy="96"/>
                <a:chOff x="600" y="724"/>
                <a:chExt cx="624" cy="64"/>
              </a:xfrm>
            </p:grpSpPr>
            <p:sp>
              <p:nvSpPr>
                <p:cNvPr id="80913" name="Line 17"/>
                <p:cNvSpPr>
                  <a:spLocks noChangeShapeType="1"/>
                </p:cNvSpPr>
                <p:nvPr/>
              </p:nvSpPr>
              <p:spPr bwMode="auto">
                <a:xfrm>
                  <a:off x="600" y="76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914" name="Rectangle 18"/>
                <p:cNvSpPr>
                  <a:spLocks noChangeArrowheads="1"/>
                </p:cNvSpPr>
                <p:nvPr/>
              </p:nvSpPr>
              <p:spPr bwMode="auto">
                <a:xfrm>
                  <a:off x="751" y="724"/>
                  <a:ext cx="285" cy="6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915" name="Rectangle 19"/>
              <p:cNvSpPr>
                <a:spLocks noChangeArrowheads="1"/>
              </p:cNvSpPr>
              <p:nvPr/>
            </p:nvSpPr>
            <p:spPr bwMode="auto">
              <a:xfrm>
                <a:off x="2133" y="3390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0916" name="Group 20"/>
              <p:cNvGrpSpPr>
                <a:grpSpLocks/>
              </p:cNvGrpSpPr>
              <p:nvPr/>
            </p:nvGrpSpPr>
            <p:grpSpPr bwMode="auto">
              <a:xfrm>
                <a:off x="1499" y="3361"/>
                <a:ext cx="128" cy="716"/>
                <a:chOff x="1636" y="432"/>
                <a:chExt cx="88" cy="624"/>
              </a:xfrm>
            </p:grpSpPr>
            <p:sp>
              <p:nvSpPr>
                <p:cNvPr id="80917" name="Line 21"/>
                <p:cNvSpPr>
                  <a:spLocks noChangeShapeType="1"/>
                </p:cNvSpPr>
                <p:nvPr/>
              </p:nvSpPr>
              <p:spPr bwMode="auto">
                <a:xfrm>
                  <a:off x="1672" y="432"/>
                  <a:ext cx="0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918" name="Rectangle 22"/>
                <p:cNvSpPr>
                  <a:spLocks noChangeArrowheads="1"/>
                </p:cNvSpPr>
                <p:nvPr/>
              </p:nvSpPr>
              <p:spPr bwMode="auto">
                <a:xfrm>
                  <a:off x="1636" y="583"/>
                  <a:ext cx="88" cy="28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919" name="Rectangle 23"/>
              <p:cNvSpPr>
                <a:spLocks noChangeArrowheads="1"/>
              </p:cNvSpPr>
              <p:nvPr/>
            </p:nvSpPr>
            <p:spPr bwMode="auto">
              <a:xfrm>
                <a:off x="1708" y="3692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4</a:t>
                </a:r>
                <a:endPara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920" name="Line 24"/>
              <p:cNvSpPr>
                <a:spLocks noChangeShapeType="1"/>
              </p:cNvSpPr>
              <p:nvPr/>
            </p:nvSpPr>
            <p:spPr bwMode="auto">
              <a:xfrm>
                <a:off x="1708" y="2756"/>
                <a:ext cx="0" cy="2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0921" name="Line 25"/>
              <p:cNvSpPr>
                <a:spLocks noChangeShapeType="1"/>
              </p:cNvSpPr>
              <p:nvPr/>
            </p:nvSpPr>
            <p:spPr bwMode="auto">
              <a:xfrm flipH="1">
                <a:off x="1839" y="3510"/>
                <a:ext cx="2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0922" name="Line 26"/>
              <p:cNvSpPr>
                <a:spLocks noChangeShapeType="1"/>
              </p:cNvSpPr>
              <p:nvPr/>
            </p:nvSpPr>
            <p:spPr bwMode="auto">
              <a:xfrm>
                <a:off x="1708" y="3746"/>
                <a:ext cx="0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0923" name="Line 27"/>
              <p:cNvSpPr>
                <a:spLocks noChangeShapeType="1"/>
              </p:cNvSpPr>
              <p:nvPr/>
            </p:nvSpPr>
            <p:spPr bwMode="auto">
              <a:xfrm>
                <a:off x="959" y="3510"/>
                <a:ext cx="3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924" name="Text Box 28"/>
            <p:cNvSpPr txBox="1">
              <a:spLocks noChangeArrowheads="1"/>
            </p:cNvSpPr>
            <p:nvPr/>
          </p:nvSpPr>
          <p:spPr bwMode="auto">
            <a:xfrm>
              <a:off x="198" y="2787"/>
              <a:ext cx="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举例</a:t>
              </a:r>
              <a:r>
                <a:rPr lang="en-US" altLang="zh-CN" sz="24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:</a:t>
              </a:r>
            </a:p>
          </p:txBody>
        </p:sp>
      </p:grp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76200" y="1317625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在任一瞬间，流向任一节点的电流等于流出该节点的电流。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（原理：节点上不能存储电荷－－电流的连续性）</a:t>
            </a:r>
          </a:p>
          <a:p>
            <a:pPr eaLnBrk="1" fontAlgn="t">
              <a:lnSpc>
                <a:spcPct val="100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即：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Ｉ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=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Ｉ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出</a:t>
            </a:r>
          </a:p>
        </p:txBody>
      </p:sp>
      <p:graphicFrame>
        <p:nvGraphicFramePr>
          <p:cNvPr id="809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68108"/>
              </p:ext>
            </p:extLst>
          </p:nvPr>
        </p:nvGraphicFramePr>
        <p:xfrm>
          <a:off x="5508105" y="4720056"/>
          <a:ext cx="1863358" cy="51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1" name="公式" r:id="rId3" imgW="952200" imgH="228600" progId="Equation.3">
                  <p:embed/>
                </p:oleObj>
              </mc:Choice>
              <mc:Fallback>
                <p:oleObj name="公式" r:id="rId3" imgW="9522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5" y="4720056"/>
                        <a:ext cx="1863358" cy="519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28" name="Group 32"/>
          <p:cNvGrpSpPr>
            <a:grpSpLocks/>
          </p:cNvGrpSpPr>
          <p:nvPr/>
        </p:nvGrpSpPr>
        <p:grpSpPr bwMode="auto">
          <a:xfrm>
            <a:off x="5004048" y="5470838"/>
            <a:ext cx="3240360" cy="468000"/>
            <a:chOff x="2888" y="3005"/>
            <a:chExt cx="2680" cy="521"/>
          </a:xfrm>
        </p:grpSpPr>
        <p:sp>
          <p:nvSpPr>
            <p:cNvPr id="80929" name="Text Box 33"/>
            <p:cNvSpPr txBox="1">
              <a:spLocks noChangeArrowheads="1"/>
            </p:cNvSpPr>
            <p:nvPr/>
          </p:nvSpPr>
          <p:spPr bwMode="auto">
            <a:xfrm>
              <a:off x="2888" y="3073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或：</a:t>
              </a:r>
            </a:p>
          </p:txBody>
        </p:sp>
        <p:graphicFrame>
          <p:nvGraphicFramePr>
            <p:cNvPr id="80930" name="Object 34"/>
            <p:cNvGraphicFramePr>
              <a:graphicFrameLocks noChangeAspect="1"/>
            </p:cNvGraphicFramePr>
            <p:nvPr/>
          </p:nvGraphicFramePr>
          <p:xfrm>
            <a:off x="3287" y="3005"/>
            <a:ext cx="2281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12" name="公式" r:id="rId5" imgW="1168200" imgH="228600" progId="Equation.3">
                    <p:embed/>
                  </p:oleObj>
                </mc:Choice>
                <mc:Fallback>
                  <p:oleObj name="公式" r:id="rId5" imgW="116820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3005"/>
                          <a:ext cx="2281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35" name="Text Box 39"/>
          <p:cNvSpPr txBox="1">
            <a:spLocks noChangeArrowheads="1"/>
          </p:cNvSpPr>
          <p:nvPr/>
        </p:nvSpPr>
        <p:spPr bwMode="auto">
          <a:xfrm>
            <a:off x="76200" y="3049588"/>
            <a:ext cx="9067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或：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在任一瞬间，任一节点的电流代数和恒等于零。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即：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Ｉ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=0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（流入节点取正号，流出如节点取正号）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25" grpId="0" autoUpdateAnimBg="0"/>
      <p:bldP spid="809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-14816" y="279518"/>
            <a:ext cx="3810000" cy="457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lnSpc>
                <a:spcPct val="75000"/>
              </a:lnSpc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．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KCL</a:t>
            </a:r>
            <a:r>
              <a:rPr kumimoji="1"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的推广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1447800" y="2667000"/>
            <a:ext cx="2514600" cy="2362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81925" name="AutoShape 5" descr="75%"/>
          <p:cNvSpPr>
            <a:spLocks noChangeArrowheads="1"/>
          </p:cNvSpPr>
          <p:nvPr/>
        </p:nvSpPr>
        <p:spPr bwMode="auto">
          <a:xfrm>
            <a:off x="3392488" y="1676400"/>
            <a:ext cx="2046287" cy="685800"/>
          </a:xfrm>
          <a:prstGeom prst="wedgeRoundRectCallout">
            <a:avLst>
              <a:gd name="adj1" fmla="val -71023"/>
              <a:gd name="adj2" fmla="val 111574"/>
              <a:gd name="adj3" fmla="val 16667"/>
            </a:avLst>
          </a:prstGeom>
          <a:pattFill prst="pct5">
            <a:fgClr>
              <a:srgbClr val="66CCFF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1"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广义节点</a:t>
            </a:r>
            <a:endParaRPr kumimoji="1"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28600" y="736600"/>
            <a:ext cx="89154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电流定律可以扩展到电路的任意封闭面（</a:t>
            </a:r>
            <a:r>
              <a:rPr kumimoji="1"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广义节点）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5665788" y="5619750"/>
            <a:ext cx="1303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 = 0</a:t>
            </a:r>
            <a:endParaRPr kumimoji="1" lang="en-US" altLang="zh-CN" sz="2800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6632575" y="3036888"/>
            <a:ext cx="2286000" cy="23733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4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31" name="Group 11"/>
          <p:cNvGrpSpPr>
            <a:grpSpLocks/>
          </p:cNvGrpSpPr>
          <p:nvPr/>
        </p:nvGrpSpPr>
        <p:grpSpPr bwMode="auto">
          <a:xfrm>
            <a:off x="4327525" y="2789238"/>
            <a:ext cx="4514850" cy="2295525"/>
            <a:chOff x="2747" y="1757"/>
            <a:chExt cx="2844" cy="1446"/>
          </a:xfrm>
        </p:grpSpPr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5190" y="2710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_</a:t>
              </a:r>
            </a:p>
          </p:txBody>
        </p:sp>
        <p:grpSp>
          <p:nvGrpSpPr>
            <p:cNvPr id="81933" name="Group 13"/>
            <p:cNvGrpSpPr>
              <a:grpSpLocks/>
            </p:cNvGrpSpPr>
            <p:nvPr/>
          </p:nvGrpSpPr>
          <p:grpSpPr bwMode="auto">
            <a:xfrm>
              <a:off x="2747" y="1757"/>
              <a:ext cx="2844" cy="1446"/>
              <a:chOff x="2747" y="1757"/>
              <a:chExt cx="2844" cy="1446"/>
            </a:xfrm>
          </p:grpSpPr>
          <p:sp>
            <p:nvSpPr>
              <p:cNvPr id="81934" name="Rectangle 14"/>
              <p:cNvSpPr>
                <a:spLocks noChangeArrowheads="1"/>
              </p:cNvSpPr>
              <p:nvPr/>
            </p:nvSpPr>
            <p:spPr bwMode="auto">
              <a:xfrm>
                <a:off x="4656" y="1786"/>
                <a:ext cx="2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sp>
            <p:nvSpPr>
              <p:cNvPr id="81935" name="Oval 15"/>
              <p:cNvSpPr>
                <a:spLocks noChangeArrowheads="1"/>
              </p:cNvSpPr>
              <p:nvPr/>
            </p:nvSpPr>
            <p:spPr bwMode="auto">
              <a:xfrm>
                <a:off x="2747" y="2550"/>
                <a:ext cx="242" cy="2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36" name="Rectangle 16"/>
              <p:cNvSpPr>
                <a:spLocks noChangeArrowheads="1"/>
              </p:cNvSpPr>
              <p:nvPr/>
            </p:nvSpPr>
            <p:spPr bwMode="auto">
              <a:xfrm>
                <a:off x="3742" y="2627"/>
                <a:ext cx="2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937" name="Rectangle 17"/>
              <p:cNvSpPr>
                <a:spLocks noChangeArrowheads="1"/>
              </p:cNvSpPr>
              <p:nvPr/>
            </p:nvSpPr>
            <p:spPr bwMode="auto">
              <a:xfrm>
                <a:off x="5321" y="2627"/>
                <a:ext cx="2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938" name="Line 18"/>
              <p:cNvSpPr>
                <a:spLocks noChangeShapeType="1"/>
              </p:cNvSpPr>
              <p:nvPr/>
            </p:nvSpPr>
            <p:spPr bwMode="auto">
              <a:xfrm>
                <a:off x="2868" y="2185"/>
                <a:ext cx="0" cy="10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39" name="Rectangle 19"/>
              <p:cNvSpPr>
                <a:spLocks noChangeArrowheads="1"/>
              </p:cNvSpPr>
              <p:nvPr/>
            </p:nvSpPr>
            <p:spPr bwMode="auto">
              <a:xfrm>
                <a:off x="2986" y="2627"/>
                <a:ext cx="2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940" name="Rectangle 20"/>
              <p:cNvSpPr>
                <a:spLocks noChangeArrowheads="1"/>
              </p:cNvSpPr>
              <p:nvPr/>
            </p:nvSpPr>
            <p:spPr bwMode="auto">
              <a:xfrm>
                <a:off x="2855" y="2288"/>
                <a:ext cx="2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81941" name="Rectangle 21"/>
              <p:cNvSpPr>
                <a:spLocks noChangeArrowheads="1"/>
              </p:cNvSpPr>
              <p:nvPr/>
            </p:nvSpPr>
            <p:spPr bwMode="auto">
              <a:xfrm>
                <a:off x="2855" y="2710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81942" name="Line 22"/>
              <p:cNvSpPr>
                <a:spLocks noChangeShapeType="1"/>
              </p:cNvSpPr>
              <p:nvPr/>
            </p:nvSpPr>
            <p:spPr bwMode="auto">
              <a:xfrm>
                <a:off x="2873" y="2183"/>
                <a:ext cx="8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43" name="Rectangle 23"/>
              <p:cNvSpPr>
                <a:spLocks noChangeArrowheads="1"/>
              </p:cNvSpPr>
              <p:nvPr/>
            </p:nvSpPr>
            <p:spPr bwMode="auto">
              <a:xfrm>
                <a:off x="3072" y="2145"/>
                <a:ext cx="375" cy="1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44" name="Rectangle 24"/>
              <p:cNvSpPr>
                <a:spLocks noChangeArrowheads="1"/>
              </p:cNvSpPr>
              <p:nvPr/>
            </p:nvSpPr>
            <p:spPr bwMode="auto">
              <a:xfrm>
                <a:off x="3144" y="1872"/>
                <a:ext cx="2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sp>
            <p:nvSpPr>
              <p:cNvPr id="81945" name="Line 25"/>
              <p:cNvSpPr>
                <a:spLocks noChangeShapeType="1"/>
              </p:cNvSpPr>
              <p:nvPr/>
            </p:nvSpPr>
            <p:spPr bwMode="auto">
              <a:xfrm>
                <a:off x="4435" y="2185"/>
                <a:ext cx="0" cy="10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46" name="Rectangle 26"/>
              <p:cNvSpPr>
                <a:spLocks noChangeArrowheads="1"/>
              </p:cNvSpPr>
              <p:nvPr/>
            </p:nvSpPr>
            <p:spPr bwMode="auto">
              <a:xfrm>
                <a:off x="4388" y="2431"/>
                <a:ext cx="116" cy="4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47" name="Rectangle 27"/>
              <p:cNvSpPr>
                <a:spLocks noChangeArrowheads="1"/>
              </p:cNvSpPr>
              <p:nvPr/>
            </p:nvSpPr>
            <p:spPr bwMode="auto">
              <a:xfrm>
                <a:off x="4496" y="2546"/>
                <a:ext cx="2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948" name="Line 28"/>
              <p:cNvSpPr>
                <a:spLocks noChangeShapeType="1"/>
              </p:cNvSpPr>
              <p:nvPr/>
            </p:nvSpPr>
            <p:spPr bwMode="auto">
              <a:xfrm>
                <a:off x="3631" y="2182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49" name="Rectangle 29"/>
              <p:cNvSpPr>
                <a:spLocks noChangeArrowheads="1"/>
              </p:cNvSpPr>
              <p:nvPr/>
            </p:nvSpPr>
            <p:spPr bwMode="auto">
              <a:xfrm>
                <a:off x="3829" y="2144"/>
                <a:ext cx="375" cy="1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50" name="Rectangle 30"/>
              <p:cNvSpPr>
                <a:spLocks noChangeArrowheads="1"/>
              </p:cNvSpPr>
              <p:nvPr/>
            </p:nvSpPr>
            <p:spPr bwMode="auto">
              <a:xfrm>
                <a:off x="3946" y="2263"/>
                <a:ext cx="2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sp>
            <p:nvSpPr>
              <p:cNvPr id="81951" name="Oval 31"/>
              <p:cNvSpPr>
                <a:spLocks noChangeArrowheads="1"/>
              </p:cNvSpPr>
              <p:nvPr/>
            </p:nvSpPr>
            <p:spPr bwMode="auto">
              <a:xfrm>
                <a:off x="3504" y="2550"/>
                <a:ext cx="242" cy="2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52" name="Line 32"/>
              <p:cNvSpPr>
                <a:spLocks noChangeShapeType="1"/>
              </p:cNvSpPr>
              <p:nvPr/>
            </p:nvSpPr>
            <p:spPr bwMode="auto">
              <a:xfrm>
                <a:off x="3625" y="2185"/>
                <a:ext cx="0" cy="10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53" name="Rectangle 33"/>
              <p:cNvSpPr>
                <a:spLocks noChangeArrowheads="1"/>
              </p:cNvSpPr>
              <p:nvPr/>
            </p:nvSpPr>
            <p:spPr bwMode="auto">
              <a:xfrm>
                <a:off x="3612" y="2288"/>
                <a:ext cx="2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81954" name="Rectangle 34"/>
              <p:cNvSpPr>
                <a:spLocks noChangeArrowheads="1"/>
              </p:cNvSpPr>
              <p:nvPr/>
            </p:nvSpPr>
            <p:spPr bwMode="auto">
              <a:xfrm>
                <a:off x="3612" y="2710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81955" name="Oval 35"/>
              <p:cNvSpPr>
                <a:spLocks noChangeArrowheads="1"/>
              </p:cNvSpPr>
              <p:nvPr/>
            </p:nvSpPr>
            <p:spPr bwMode="auto">
              <a:xfrm>
                <a:off x="5082" y="2550"/>
                <a:ext cx="242" cy="2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56" name="Line 36"/>
              <p:cNvSpPr>
                <a:spLocks noChangeShapeType="1"/>
              </p:cNvSpPr>
              <p:nvPr/>
            </p:nvSpPr>
            <p:spPr bwMode="auto">
              <a:xfrm>
                <a:off x="5203" y="2161"/>
                <a:ext cx="0" cy="10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57" name="Rectangle 37"/>
              <p:cNvSpPr>
                <a:spLocks noChangeArrowheads="1"/>
              </p:cNvSpPr>
              <p:nvPr/>
            </p:nvSpPr>
            <p:spPr bwMode="auto">
              <a:xfrm>
                <a:off x="5190" y="2288"/>
                <a:ext cx="2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81958" name="Line 38"/>
              <p:cNvSpPr>
                <a:spLocks noChangeShapeType="1"/>
              </p:cNvSpPr>
              <p:nvPr/>
            </p:nvSpPr>
            <p:spPr bwMode="auto">
              <a:xfrm>
                <a:off x="4388" y="2171"/>
                <a:ext cx="8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59" name="Rectangle 39"/>
              <p:cNvSpPr>
                <a:spLocks noChangeArrowheads="1"/>
              </p:cNvSpPr>
              <p:nvPr/>
            </p:nvSpPr>
            <p:spPr bwMode="auto">
              <a:xfrm>
                <a:off x="4587" y="2109"/>
                <a:ext cx="375" cy="1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60" name="Line 40"/>
              <p:cNvSpPr>
                <a:spLocks noChangeShapeType="1"/>
              </p:cNvSpPr>
              <p:nvPr/>
            </p:nvSpPr>
            <p:spPr bwMode="auto">
              <a:xfrm>
                <a:off x="2873" y="3203"/>
                <a:ext cx="7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61" name="Line 41"/>
              <p:cNvSpPr>
                <a:spLocks noChangeShapeType="1"/>
              </p:cNvSpPr>
              <p:nvPr/>
            </p:nvSpPr>
            <p:spPr bwMode="auto">
              <a:xfrm>
                <a:off x="4451" y="3203"/>
                <a:ext cx="7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62" name="Line 42"/>
              <p:cNvSpPr>
                <a:spLocks noChangeShapeType="1"/>
              </p:cNvSpPr>
              <p:nvPr/>
            </p:nvSpPr>
            <p:spPr bwMode="auto">
              <a:xfrm>
                <a:off x="3883" y="2028"/>
                <a:ext cx="31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63" name="Oval 43"/>
              <p:cNvSpPr>
                <a:spLocks noChangeArrowheads="1"/>
              </p:cNvSpPr>
              <p:nvPr/>
            </p:nvSpPr>
            <p:spPr bwMode="auto">
              <a:xfrm>
                <a:off x="3595" y="2143"/>
                <a:ext cx="5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64" name="Oval 44"/>
              <p:cNvSpPr>
                <a:spLocks noChangeArrowheads="1"/>
              </p:cNvSpPr>
              <p:nvPr/>
            </p:nvSpPr>
            <p:spPr bwMode="auto">
              <a:xfrm>
                <a:off x="4411" y="2131"/>
                <a:ext cx="5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965" name="Rectangle 45"/>
              <p:cNvSpPr>
                <a:spLocks noChangeArrowheads="1"/>
              </p:cNvSpPr>
              <p:nvPr/>
            </p:nvSpPr>
            <p:spPr bwMode="auto">
              <a:xfrm>
                <a:off x="3883" y="1757"/>
                <a:ext cx="19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1320" dir="2319588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kumimoji="1" lang="en-US" altLang="zh-CN" sz="28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</a:p>
            </p:txBody>
          </p:sp>
        </p:grpSp>
      </p:grpSp>
      <p:sp>
        <p:nvSpPr>
          <p:cNvPr id="81966" name="Line 46"/>
          <p:cNvSpPr>
            <a:spLocks noChangeShapeType="1"/>
          </p:cNvSpPr>
          <p:nvPr/>
        </p:nvSpPr>
        <p:spPr bwMode="auto">
          <a:xfrm>
            <a:off x="4081463" y="2678113"/>
            <a:ext cx="0" cy="4179887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dirty="0">
              <a:ea typeface="微软雅黑" panose="020B0503020204020204" pitchFamily="34" charset="-122"/>
            </a:endParaRPr>
          </a:p>
        </p:txBody>
      </p:sp>
      <p:graphicFrame>
        <p:nvGraphicFramePr>
          <p:cNvPr id="8196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849115"/>
              </p:ext>
            </p:extLst>
          </p:nvPr>
        </p:nvGraphicFramePr>
        <p:xfrm>
          <a:off x="497582" y="5643347"/>
          <a:ext cx="282416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1" name="公式" r:id="rId3" imgW="952200" imgH="228600" progId="Equation.3">
                  <p:embed/>
                </p:oleObj>
              </mc:Choice>
              <mc:Fallback>
                <p:oleObj name="公式" r:id="rId3" imgW="9522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82" y="5643347"/>
                        <a:ext cx="2824162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6" name="Group 86"/>
          <p:cNvGrpSpPr>
            <a:grpSpLocks/>
          </p:cNvGrpSpPr>
          <p:nvPr/>
        </p:nvGrpSpPr>
        <p:grpSpPr bwMode="auto">
          <a:xfrm>
            <a:off x="347663" y="1752600"/>
            <a:ext cx="3498850" cy="3429000"/>
            <a:chOff x="219" y="1104"/>
            <a:chExt cx="2204" cy="2160"/>
          </a:xfrm>
        </p:grpSpPr>
        <p:sp>
          <p:nvSpPr>
            <p:cNvPr id="81969" name="Text Box 49"/>
            <p:cNvSpPr txBox="1">
              <a:spLocks noChangeArrowheads="1"/>
            </p:cNvSpPr>
            <p:nvPr/>
          </p:nvSpPr>
          <p:spPr bwMode="auto">
            <a:xfrm>
              <a:off x="219" y="1104"/>
              <a:ext cx="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sz="240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微软雅黑" panose="020B0503020204020204" pitchFamily="34" charset="-122"/>
                </a:rPr>
                <a:t>例</a:t>
              </a:r>
              <a:r>
                <a:rPr kumimoji="1" lang="en-US" altLang="zh-CN" sz="240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微软雅黑" panose="020B0503020204020204" pitchFamily="34" charset="-122"/>
                </a:rPr>
                <a:t>:</a:t>
              </a:r>
            </a:p>
          </p:txBody>
        </p:sp>
        <p:grpSp>
          <p:nvGrpSpPr>
            <p:cNvPr id="82005" name="Group 85"/>
            <p:cNvGrpSpPr>
              <a:grpSpLocks/>
            </p:cNvGrpSpPr>
            <p:nvPr/>
          </p:nvGrpSpPr>
          <p:grpSpPr bwMode="auto">
            <a:xfrm>
              <a:off x="384" y="1294"/>
              <a:ext cx="2039" cy="1970"/>
              <a:chOff x="384" y="1294"/>
              <a:chExt cx="2039" cy="1970"/>
            </a:xfrm>
          </p:grpSpPr>
          <p:sp>
            <p:nvSpPr>
              <p:cNvPr id="81971" name="Line 51"/>
              <p:cNvSpPr>
                <a:spLocks noChangeShapeType="1"/>
              </p:cNvSpPr>
              <p:nvPr/>
            </p:nvSpPr>
            <p:spPr bwMode="auto">
              <a:xfrm>
                <a:off x="1965" y="2647"/>
                <a:ext cx="4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2004" name="Group 84"/>
              <p:cNvGrpSpPr>
                <a:grpSpLocks/>
              </p:cNvGrpSpPr>
              <p:nvPr/>
            </p:nvGrpSpPr>
            <p:grpSpPr bwMode="auto">
              <a:xfrm>
                <a:off x="384" y="1294"/>
                <a:ext cx="2016" cy="1970"/>
                <a:chOff x="407" y="1301"/>
                <a:chExt cx="2016" cy="1970"/>
              </a:xfrm>
            </p:grpSpPr>
            <p:sp>
              <p:nvSpPr>
                <p:cNvPr id="81973" name="Rectangle 53"/>
                <p:cNvSpPr>
                  <a:spLocks noChangeArrowheads="1"/>
                </p:cNvSpPr>
                <p:nvPr/>
              </p:nvSpPr>
              <p:spPr bwMode="auto">
                <a:xfrm rot="2903719">
                  <a:off x="1864" y="2170"/>
                  <a:ext cx="432" cy="13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74" name="Rectangle 54"/>
                <p:cNvSpPr>
                  <a:spLocks noChangeArrowheads="1"/>
                </p:cNvSpPr>
                <p:nvPr/>
              </p:nvSpPr>
              <p:spPr bwMode="auto">
                <a:xfrm>
                  <a:off x="1552" y="2599"/>
                  <a:ext cx="413" cy="1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75" name="Line 55"/>
                <p:cNvSpPr>
                  <a:spLocks noChangeShapeType="1"/>
                </p:cNvSpPr>
                <p:nvPr/>
              </p:nvSpPr>
              <p:spPr bwMode="auto">
                <a:xfrm rot="-2452509">
                  <a:off x="2331" y="2359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76" name="Line 56"/>
                <p:cNvSpPr>
                  <a:spLocks noChangeShapeType="1"/>
                </p:cNvSpPr>
                <p:nvPr/>
              </p:nvSpPr>
              <p:spPr bwMode="auto">
                <a:xfrm rot="-2937242" flipH="1" flipV="1">
                  <a:off x="1820" y="1762"/>
                  <a:ext cx="4" cy="3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77" name="Line 57"/>
                <p:cNvSpPr>
                  <a:spLocks noChangeShapeType="1"/>
                </p:cNvSpPr>
                <p:nvPr/>
              </p:nvSpPr>
              <p:spPr bwMode="auto">
                <a:xfrm rot="5400000">
                  <a:off x="1300" y="2395"/>
                  <a:ext cx="0" cy="5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461" y="1735"/>
                  <a:ext cx="116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endParaRPr kumimoji="1" lang="zh-CN" altLang="zh-CN" sz="1400" b="0" dirty="0"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1979" name="Group 59"/>
                <p:cNvGrpSpPr>
                  <a:grpSpLocks/>
                </p:cNvGrpSpPr>
                <p:nvPr/>
              </p:nvGrpSpPr>
              <p:grpSpPr bwMode="auto">
                <a:xfrm>
                  <a:off x="1160" y="1776"/>
                  <a:ext cx="451" cy="929"/>
                  <a:chOff x="1169" y="1783"/>
                  <a:chExt cx="451" cy="929"/>
                </a:xfrm>
              </p:grpSpPr>
              <p:sp>
                <p:nvSpPr>
                  <p:cNvPr id="81980" name="Rectangle 60"/>
                  <p:cNvSpPr>
                    <a:spLocks noChangeArrowheads="1"/>
                  </p:cNvSpPr>
                  <p:nvPr/>
                </p:nvSpPr>
                <p:spPr bwMode="auto">
                  <a:xfrm rot="7565869">
                    <a:off x="1197" y="2170"/>
                    <a:ext cx="432" cy="13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1981" name="Line 61"/>
                  <p:cNvSpPr>
                    <a:spLocks noChangeShapeType="1"/>
                  </p:cNvSpPr>
                  <p:nvPr/>
                </p:nvSpPr>
                <p:spPr bwMode="auto">
                  <a:xfrm rot="2157252">
                    <a:off x="1169" y="2328"/>
                    <a:ext cx="0" cy="384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1982" name="Line 62"/>
                  <p:cNvSpPr>
                    <a:spLocks noChangeShapeType="1"/>
                  </p:cNvSpPr>
                  <p:nvPr/>
                </p:nvSpPr>
                <p:spPr bwMode="auto">
                  <a:xfrm rot="2220389">
                    <a:off x="1619" y="1783"/>
                    <a:ext cx="1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dirty="0"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1983" name="Line 63"/>
                <p:cNvSpPr>
                  <a:spLocks noChangeShapeType="1"/>
                </p:cNvSpPr>
                <p:nvPr/>
              </p:nvSpPr>
              <p:spPr bwMode="auto">
                <a:xfrm rot="-5400000">
                  <a:off x="1461" y="2261"/>
                  <a:ext cx="0" cy="19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84" name="Line 64"/>
                <p:cNvSpPr>
                  <a:spLocks noChangeShapeType="1"/>
                </p:cNvSpPr>
                <p:nvPr/>
              </p:nvSpPr>
              <p:spPr bwMode="auto">
                <a:xfrm rot="-5400000">
                  <a:off x="1118" y="1212"/>
                  <a:ext cx="0" cy="12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85" name="Line 65"/>
                <p:cNvSpPr>
                  <a:spLocks noChangeShapeType="1"/>
                </p:cNvSpPr>
                <p:nvPr/>
              </p:nvSpPr>
              <p:spPr bwMode="auto">
                <a:xfrm rot="-16200000">
                  <a:off x="774" y="2372"/>
                  <a:ext cx="0" cy="5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86" name="Line 66"/>
                <p:cNvSpPr>
                  <a:spLocks noChangeShapeType="1"/>
                </p:cNvSpPr>
                <p:nvPr/>
              </p:nvSpPr>
              <p:spPr bwMode="auto">
                <a:xfrm>
                  <a:off x="2423" y="2647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87" name="Oval 67"/>
                <p:cNvSpPr>
                  <a:spLocks noChangeArrowheads="1"/>
                </p:cNvSpPr>
                <p:nvPr/>
              </p:nvSpPr>
              <p:spPr bwMode="auto">
                <a:xfrm flipV="1">
                  <a:off x="407" y="1783"/>
                  <a:ext cx="92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88" name="Oval 68"/>
                <p:cNvSpPr>
                  <a:spLocks noChangeArrowheads="1"/>
                </p:cNvSpPr>
                <p:nvPr/>
              </p:nvSpPr>
              <p:spPr bwMode="auto">
                <a:xfrm>
                  <a:off x="407" y="2599"/>
                  <a:ext cx="92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89" name="Oval 69"/>
                <p:cNvSpPr>
                  <a:spLocks noChangeArrowheads="1"/>
                </p:cNvSpPr>
                <p:nvPr/>
              </p:nvSpPr>
              <p:spPr bwMode="auto">
                <a:xfrm>
                  <a:off x="407" y="3175"/>
                  <a:ext cx="92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90" name="Line 70"/>
                <p:cNvSpPr>
                  <a:spLocks noChangeShapeType="1"/>
                </p:cNvSpPr>
                <p:nvPr/>
              </p:nvSpPr>
              <p:spPr bwMode="auto">
                <a:xfrm>
                  <a:off x="544" y="1728"/>
                  <a:ext cx="550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91" name="Line 71"/>
                <p:cNvSpPr>
                  <a:spLocks noChangeShapeType="1"/>
                </p:cNvSpPr>
                <p:nvPr/>
              </p:nvSpPr>
              <p:spPr bwMode="auto">
                <a:xfrm>
                  <a:off x="555" y="2544"/>
                  <a:ext cx="504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92" name="Line 72"/>
                <p:cNvSpPr>
                  <a:spLocks noChangeShapeType="1"/>
                </p:cNvSpPr>
                <p:nvPr/>
              </p:nvSpPr>
              <p:spPr bwMode="auto">
                <a:xfrm>
                  <a:off x="555" y="3120"/>
                  <a:ext cx="504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dirty="0"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81993" name="Object 73"/>
                <p:cNvGraphicFramePr>
                  <a:graphicFrameLocks noChangeAspect="1"/>
                </p:cNvGraphicFramePr>
                <p:nvPr/>
              </p:nvGraphicFramePr>
              <p:xfrm>
                <a:off x="634" y="2160"/>
                <a:ext cx="305" cy="4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352" name="公式" r:id="rId5" imgW="164880" imgH="228600" progId="Equation.3">
                        <p:embed/>
                      </p:oleObj>
                    </mc:Choice>
                    <mc:Fallback>
                      <p:oleObj name="公式" r:id="rId5" imgW="164880" imgH="228600" progId="Equation.3">
                        <p:embed/>
                        <p:pic>
                          <p:nvPicPr>
                            <p:cNvPr id="0" name="Object 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4" y="2160"/>
                              <a:ext cx="305" cy="4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2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994" name="Object 74"/>
                <p:cNvGraphicFramePr>
                  <a:graphicFrameLocks noChangeAspect="1"/>
                </p:cNvGraphicFramePr>
                <p:nvPr/>
              </p:nvGraphicFramePr>
              <p:xfrm>
                <a:off x="651" y="1301"/>
                <a:ext cx="305" cy="4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353" name="Equation" r:id="rId7" imgW="164880" imgH="228600" progId="Equation.3">
                        <p:embed/>
                      </p:oleObj>
                    </mc:Choice>
                    <mc:Fallback>
                      <p:oleObj name="Equation" r:id="rId7" imgW="164880" imgH="228600" progId="Equation.3">
                        <p:embed/>
                        <p:pic>
                          <p:nvPicPr>
                            <p:cNvPr id="0" name="Object 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1" y="1301"/>
                              <a:ext cx="305" cy="4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2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66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995" name="Object 75"/>
                <p:cNvGraphicFramePr>
                  <a:graphicFrameLocks noChangeAspect="1"/>
                </p:cNvGraphicFramePr>
                <p:nvPr/>
              </p:nvGraphicFramePr>
              <p:xfrm>
                <a:off x="626" y="2736"/>
                <a:ext cx="282" cy="4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354" name="公式" r:id="rId9" imgW="152280" imgH="228600" progId="Equation.3">
                        <p:embed/>
                      </p:oleObj>
                    </mc:Choice>
                    <mc:Fallback>
                      <p:oleObj name="公式" r:id="rId9" imgW="152280" imgH="228600" progId="Equation.3">
                        <p:embed/>
                        <p:pic>
                          <p:nvPicPr>
                            <p:cNvPr id="0" name="Object 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6" y="2736"/>
                              <a:ext cx="282" cy="4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2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5" grpId="0" animBg="1" autoUpdateAnimBg="0"/>
      <p:bldP spid="81926" grpId="0" autoUpdateAnimBg="0"/>
      <p:bldP spid="81929" grpId="0" autoUpdateAnimBg="0"/>
      <p:bldP spid="8193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92" name="Text Box 148"/>
          <p:cNvSpPr txBox="1">
            <a:spLocks noChangeArrowheads="1"/>
          </p:cNvSpPr>
          <p:nvPr/>
        </p:nvSpPr>
        <p:spPr bwMode="auto">
          <a:xfrm>
            <a:off x="0" y="5486400"/>
            <a:ext cx="9396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或：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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E=  I R</a:t>
            </a:r>
            <a:r>
              <a:rPr kumimoji="1"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zh-CN" altLang="en-US" sz="2000" dirty="0">
                <a:solidFill>
                  <a:srgbClr val="99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zh-CN" altLang="en-US" sz="2000" dirty="0">
                <a:solidFill>
                  <a:srgbClr val="99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当</a:t>
            </a:r>
            <a:r>
              <a:rPr lang="en-US" altLang="zh-CN" sz="2000" dirty="0">
                <a:solidFill>
                  <a:srgbClr val="99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E</a:t>
            </a:r>
            <a:r>
              <a:rPr lang="zh-CN" altLang="en-US" sz="2000" dirty="0">
                <a:solidFill>
                  <a:srgbClr val="99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olidFill>
                  <a:srgbClr val="99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solidFill>
                  <a:srgbClr val="99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的正方向与回路绕向相同取正，</a:t>
            </a:r>
            <a:r>
              <a:rPr lang="zh-CN" altLang="en-US" sz="1400" dirty="0">
                <a:solidFill>
                  <a:srgbClr val="99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olidFill>
                  <a:srgbClr val="99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相反则取负。）</a:t>
            </a:r>
          </a:p>
        </p:txBody>
      </p:sp>
      <p:grpSp>
        <p:nvGrpSpPr>
          <p:cNvPr id="83096" name="Group 152"/>
          <p:cNvGrpSpPr>
            <a:grpSpLocks/>
          </p:cNvGrpSpPr>
          <p:nvPr/>
        </p:nvGrpSpPr>
        <p:grpSpPr bwMode="auto">
          <a:xfrm>
            <a:off x="1371600" y="609600"/>
            <a:ext cx="6194426" cy="3157538"/>
            <a:chOff x="864" y="384"/>
            <a:chExt cx="3902" cy="1989"/>
          </a:xfrm>
        </p:grpSpPr>
        <p:sp>
          <p:nvSpPr>
            <p:cNvPr id="83026" name="Rectangle 82"/>
            <p:cNvSpPr>
              <a:spLocks noChangeArrowheads="1"/>
            </p:cNvSpPr>
            <p:nvPr/>
          </p:nvSpPr>
          <p:spPr bwMode="auto">
            <a:xfrm>
              <a:off x="2652" y="384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83027" name="Rectangle 83"/>
            <p:cNvSpPr>
              <a:spLocks noChangeArrowheads="1"/>
            </p:cNvSpPr>
            <p:nvPr/>
          </p:nvSpPr>
          <p:spPr bwMode="auto">
            <a:xfrm>
              <a:off x="2660" y="576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latin typeface="Symbol" panose="05050102010706020507" pitchFamily="18" charset="2"/>
                  <a:ea typeface="微软雅黑" panose="020B0503020204020204" pitchFamily="34" charset="-122"/>
                </a:rPr>
                <a:t>+</a:t>
              </a:r>
              <a:endPara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036" name="Rectangle 92"/>
            <p:cNvSpPr>
              <a:spLocks noChangeArrowheads="1"/>
            </p:cNvSpPr>
            <p:nvPr/>
          </p:nvSpPr>
          <p:spPr bwMode="auto">
            <a:xfrm>
              <a:off x="2711" y="1404"/>
              <a:ext cx="176" cy="374"/>
            </a:xfrm>
            <a:prstGeom prst="rect">
              <a:avLst/>
            </a:prstGeom>
            <a:noFill/>
            <a:ln w="396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37" name="Oval 93"/>
            <p:cNvSpPr>
              <a:spLocks noChangeArrowheads="1"/>
            </p:cNvSpPr>
            <p:nvPr/>
          </p:nvSpPr>
          <p:spPr bwMode="auto">
            <a:xfrm>
              <a:off x="1194" y="832"/>
              <a:ext cx="396" cy="374"/>
            </a:xfrm>
            <a:prstGeom prst="ellips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38" name="Rectangle 94"/>
            <p:cNvSpPr>
              <a:spLocks noChangeArrowheads="1"/>
            </p:cNvSpPr>
            <p:nvPr/>
          </p:nvSpPr>
          <p:spPr bwMode="auto">
            <a:xfrm>
              <a:off x="1282" y="1361"/>
              <a:ext cx="175" cy="375"/>
            </a:xfrm>
            <a:prstGeom prst="rect">
              <a:avLst/>
            </a:prstGeom>
            <a:noFill/>
            <a:ln w="396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39" name="Rectangle 95"/>
            <p:cNvSpPr>
              <a:spLocks noChangeArrowheads="1"/>
            </p:cNvSpPr>
            <p:nvPr/>
          </p:nvSpPr>
          <p:spPr bwMode="auto">
            <a:xfrm>
              <a:off x="4228" y="1164"/>
              <a:ext cx="177" cy="364"/>
            </a:xfrm>
            <a:prstGeom prst="rect">
              <a:avLst/>
            </a:prstGeom>
            <a:noFill/>
            <a:ln w="396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0" name="Oval 96"/>
            <p:cNvSpPr>
              <a:spLocks noChangeArrowheads="1"/>
            </p:cNvSpPr>
            <p:nvPr/>
          </p:nvSpPr>
          <p:spPr bwMode="auto">
            <a:xfrm>
              <a:off x="2623" y="832"/>
              <a:ext cx="396" cy="374"/>
            </a:xfrm>
            <a:prstGeom prst="ellips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1" name="Line 97"/>
            <p:cNvSpPr>
              <a:spLocks noChangeShapeType="1"/>
            </p:cNvSpPr>
            <p:nvPr/>
          </p:nvSpPr>
          <p:spPr bwMode="auto">
            <a:xfrm>
              <a:off x="1370" y="675"/>
              <a:ext cx="2947" cy="0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2" name="Line 98"/>
            <p:cNvSpPr>
              <a:spLocks noChangeShapeType="1"/>
            </p:cNvSpPr>
            <p:nvPr/>
          </p:nvSpPr>
          <p:spPr bwMode="auto">
            <a:xfrm flipV="1">
              <a:off x="1371" y="1736"/>
              <a:ext cx="0" cy="292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3" name="Line 99"/>
            <p:cNvSpPr>
              <a:spLocks noChangeShapeType="1"/>
            </p:cNvSpPr>
            <p:nvPr/>
          </p:nvSpPr>
          <p:spPr bwMode="auto">
            <a:xfrm>
              <a:off x="4317" y="675"/>
              <a:ext cx="1" cy="489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4" name="Line 100"/>
            <p:cNvSpPr>
              <a:spLocks noChangeShapeType="1"/>
            </p:cNvSpPr>
            <p:nvPr/>
          </p:nvSpPr>
          <p:spPr bwMode="auto">
            <a:xfrm>
              <a:off x="4317" y="1861"/>
              <a:ext cx="1" cy="125"/>
            </a:xfrm>
            <a:prstGeom prst="line">
              <a:avLst/>
            </a:prstGeom>
            <a:noFill/>
            <a:ln w="39688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>
              <a:off x="1371" y="2028"/>
              <a:ext cx="2947" cy="0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4317" y="1528"/>
              <a:ext cx="1" cy="500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>
              <a:off x="2799" y="675"/>
              <a:ext cx="1" cy="729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2799" y="1778"/>
              <a:ext cx="1" cy="250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49" name="Line 105"/>
            <p:cNvSpPr>
              <a:spLocks noChangeShapeType="1"/>
            </p:cNvSpPr>
            <p:nvPr/>
          </p:nvSpPr>
          <p:spPr bwMode="auto">
            <a:xfrm>
              <a:off x="1370" y="675"/>
              <a:ext cx="1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50" name="Line 106"/>
            <p:cNvSpPr>
              <a:spLocks noChangeShapeType="1"/>
            </p:cNvSpPr>
            <p:nvPr/>
          </p:nvSpPr>
          <p:spPr bwMode="auto">
            <a:xfrm>
              <a:off x="1370" y="675"/>
              <a:ext cx="1" cy="686"/>
            </a:xfrm>
            <a:prstGeom prst="line">
              <a:avLst/>
            </a:prstGeom>
            <a:noFill/>
            <a:ln w="396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51" name="Line 107"/>
            <p:cNvSpPr>
              <a:spLocks noChangeShapeType="1"/>
            </p:cNvSpPr>
            <p:nvPr/>
          </p:nvSpPr>
          <p:spPr bwMode="auto">
            <a:xfrm flipH="1" flipV="1">
              <a:off x="2974" y="1434"/>
              <a:ext cx="1" cy="3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53" name="Line 109"/>
            <p:cNvSpPr>
              <a:spLocks noChangeShapeType="1"/>
            </p:cNvSpPr>
            <p:nvPr/>
          </p:nvSpPr>
          <p:spPr bwMode="auto">
            <a:xfrm flipV="1">
              <a:off x="1539" y="1417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grpSp>
          <p:nvGrpSpPr>
            <p:cNvPr id="83057" name="Group 113"/>
            <p:cNvGrpSpPr>
              <a:grpSpLocks/>
            </p:cNvGrpSpPr>
            <p:nvPr/>
          </p:nvGrpSpPr>
          <p:grpSpPr bwMode="auto">
            <a:xfrm>
              <a:off x="1510" y="1440"/>
              <a:ext cx="2734" cy="311"/>
              <a:chOff x="1617" y="1823"/>
              <a:chExt cx="2734" cy="311"/>
            </a:xfrm>
          </p:grpSpPr>
          <p:sp>
            <p:nvSpPr>
              <p:cNvPr id="83058" name="Rectangle 114"/>
              <p:cNvSpPr>
                <a:spLocks noChangeArrowheads="1"/>
              </p:cNvSpPr>
              <p:nvPr/>
            </p:nvSpPr>
            <p:spPr bwMode="auto">
              <a:xfrm>
                <a:off x="1617" y="1845"/>
                <a:ext cx="31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800" b="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3060" name="Rectangle 116"/>
              <p:cNvSpPr>
                <a:spLocks noChangeArrowheads="1"/>
              </p:cNvSpPr>
              <p:nvPr/>
            </p:nvSpPr>
            <p:spPr bwMode="auto">
              <a:xfrm>
                <a:off x="1667" y="1823"/>
                <a:ext cx="253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Rectangle 114"/>
              <p:cNvSpPr>
                <a:spLocks noChangeArrowheads="1"/>
              </p:cNvSpPr>
              <p:nvPr/>
            </p:nvSpPr>
            <p:spPr bwMode="auto">
              <a:xfrm>
                <a:off x="3042" y="1839"/>
                <a:ext cx="31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800" b="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81" name="Rectangle 114"/>
              <p:cNvSpPr>
                <a:spLocks noChangeArrowheads="1"/>
              </p:cNvSpPr>
              <p:nvPr/>
            </p:nvSpPr>
            <p:spPr bwMode="auto">
              <a:xfrm>
                <a:off x="4036" y="1829"/>
                <a:ext cx="31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800" b="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  <p:grpSp>
          <p:nvGrpSpPr>
            <p:cNvPr id="83067" name="Group 123"/>
            <p:cNvGrpSpPr>
              <a:grpSpLocks/>
            </p:cNvGrpSpPr>
            <p:nvPr/>
          </p:nvGrpSpPr>
          <p:grpSpPr bwMode="auto">
            <a:xfrm>
              <a:off x="864" y="1396"/>
              <a:ext cx="360" cy="357"/>
              <a:chOff x="783" y="1732"/>
              <a:chExt cx="360" cy="357"/>
            </a:xfrm>
          </p:grpSpPr>
          <p:sp>
            <p:nvSpPr>
              <p:cNvPr id="83068" name="Rectangle 124"/>
              <p:cNvSpPr>
                <a:spLocks noChangeArrowheads="1"/>
              </p:cNvSpPr>
              <p:nvPr/>
            </p:nvSpPr>
            <p:spPr bwMode="auto">
              <a:xfrm>
                <a:off x="783" y="1732"/>
                <a:ext cx="360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069" name="Rectangle 125"/>
              <p:cNvSpPr>
                <a:spLocks noChangeArrowheads="1"/>
              </p:cNvSpPr>
              <p:nvPr/>
            </p:nvSpPr>
            <p:spPr bwMode="auto">
              <a:xfrm>
                <a:off x="886" y="1782"/>
                <a:ext cx="15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800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sp>
            <p:nvSpPr>
              <p:cNvPr id="83070" name="Rectangle 126"/>
              <p:cNvSpPr>
                <a:spLocks noChangeArrowheads="1"/>
              </p:cNvSpPr>
              <p:nvPr/>
            </p:nvSpPr>
            <p:spPr bwMode="auto">
              <a:xfrm>
                <a:off x="1029" y="1895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071" name="Rectangle 127"/>
            <p:cNvSpPr>
              <a:spLocks noChangeArrowheads="1"/>
            </p:cNvSpPr>
            <p:nvPr/>
          </p:nvSpPr>
          <p:spPr bwMode="auto">
            <a:xfrm>
              <a:off x="2383" y="1446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83072" name="Rectangle 128"/>
            <p:cNvSpPr>
              <a:spLocks noChangeArrowheads="1"/>
            </p:cNvSpPr>
            <p:nvPr/>
          </p:nvSpPr>
          <p:spPr bwMode="auto">
            <a:xfrm>
              <a:off x="2584" y="155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073" name="Rectangle 129"/>
            <p:cNvSpPr>
              <a:spLocks noChangeArrowheads="1"/>
            </p:cNvSpPr>
            <p:nvPr/>
          </p:nvSpPr>
          <p:spPr bwMode="auto">
            <a:xfrm>
              <a:off x="2660" y="1102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latin typeface="Symbol" panose="05050102010706020507" pitchFamily="18" charset="2"/>
                  <a:ea typeface="微软雅黑" panose="020B0503020204020204" pitchFamily="34" charset="-122"/>
                </a:rPr>
                <a:t>-</a:t>
              </a:r>
              <a:endPara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074" name="Rectangle 130"/>
            <p:cNvSpPr>
              <a:spLocks noChangeArrowheads="1"/>
            </p:cNvSpPr>
            <p:nvPr/>
          </p:nvSpPr>
          <p:spPr bwMode="auto">
            <a:xfrm>
              <a:off x="2383" y="872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83075" name="Rectangle 131"/>
            <p:cNvSpPr>
              <a:spLocks noChangeArrowheads="1"/>
            </p:cNvSpPr>
            <p:nvPr/>
          </p:nvSpPr>
          <p:spPr bwMode="auto">
            <a:xfrm>
              <a:off x="2517" y="99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076" name="Rectangle 132"/>
            <p:cNvSpPr>
              <a:spLocks noChangeArrowheads="1"/>
            </p:cNvSpPr>
            <p:nvPr/>
          </p:nvSpPr>
          <p:spPr bwMode="auto">
            <a:xfrm>
              <a:off x="4501" y="1237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83077" name="Rectangle 133"/>
            <p:cNvSpPr>
              <a:spLocks noChangeArrowheads="1"/>
            </p:cNvSpPr>
            <p:nvPr/>
          </p:nvSpPr>
          <p:spPr bwMode="auto">
            <a:xfrm>
              <a:off x="4693" y="13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078" name="Rectangle 134"/>
            <p:cNvSpPr>
              <a:spLocks noChangeArrowheads="1"/>
            </p:cNvSpPr>
            <p:nvPr/>
          </p:nvSpPr>
          <p:spPr bwMode="auto">
            <a:xfrm>
              <a:off x="1231" y="576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latin typeface="Symbol" panose="05050102010706020507" pitchFamily="18" charset="2"/>
                  <a:ea typeface="微软雅黑" panose="020B0503020204020204" pitchFamily="34" charset="-122"/>
                </a:rPr>
                <a:t>+</a:t>
              </a:r>
              <a:endPara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079" name="Rectangle 135"/>
            <p:cNvSpPr>
              <a:spLocks noChangeArrowheads="1"/>
            </p:cNvSpPr>
            <p:nvPr/>
          </p:nvSpPr>
          <p:spPr bwMode="auto">
            <a:xfrm>
              <a:off x="1141" y="1102"/>
              <a:ext cx="18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latin typeface="Symbol" panose="05050102010706020507" pitchFamily="18" charset="2"/>
                  <a:ea typeface="微软雅黑" panose="020B0503020204020204" pitchFamily="34" charset="-122"/>
                </a:rPr>
                <a:t> -</a:t>
              </a:r>
              <a:endPara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080" name="Rectangle 136"/>
            <p:cNvSpPr>
              <a:spLocks noChangeArrowheads="1"/>
            </p:cNvSpPr>
            <p:nvPr/>
          </p:nvSpPr>
          <p:spPr bwMode="auto">
            <a:xfrm>
              <a:off x="910" y="872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83081" name="Rectangle 137"/>
            <p:cNvSpPr>
              <a:spLocks noChangeArrowheads="1"/>
            </p:cNvSpPr>
            <p:nvPr/>
          </p:nvSpPr>
          <p:spPr bwMode="auto">
            <a:xfrm>
              <a:off x="1043" y="99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085" name="Rectangle 141"/>
            <p:cNvSpPr>
              <a:spLocks noChangeArrowheads="1"/>
            </p:cNvSpPr>
            <p:nvPr/>
          </p:nvSpPr>
          <p:spPr bwMode="auto">
            <a:xfrm>
              <a:off x="2665" y="2082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086" name="Oval 142"/>
            <p:cNvSpPr>
              <a:spLocks noChangeArrowheads="1"/>
            </p:cNvSpPr>
            <p:nvPr/>
          </p:nvSpPr>
          <p:spPr bwMode="auto">
            <a:xfrm flipV="1">
              <a:off x="2766" y="648"/>
              <a:ext cx="87" cy="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3087" name="Oval 143"/>
            <p:cNvSpPr>
              <a:spLocks noChangeArrowheads="1"/>
            </p:cNvSpPr>
            <p:nvPr/>
          </p:nvSpPr>
          <p:spPr bwMode="auto">
            <a:xfrm flipV="1">
              <a:off x="2770" y="1986"/>
              <a:ext cx="87" cy="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82" name="Line 107"/>
            <p:cNvSpPr>
              <a:spLocks noChangeShapeType="1"/>
            </p:cNvSpPr>
            <p:nvPr/>
          </p:nvSpPr>
          <p:spPr bwMode="auto">
            <a:xfrm flipH="1" flipV="1">
              <a:off x="4131" y="1231"/>
              <a:ext cx="15" cy="3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3093" name="Rectangle 149"/>
          <p:cNvSpPr>
            <a:spLocks noChangeArrowheads="1"/>
          </p:cNvSpPr>
          <p:nvPr/>
        </p:nvSpPr>
        <p:spPr bwMode="auto">
          <a:xfrm>
            <a:off x="6256338" y="4077327"/>
            <a:ext cx="21336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6096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1.6.2 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基尔霍夫电压定律（第二定律）（</a:t>
            </a:r>
            <a:r>
              <a:rPr lang="en-US" altLang="zh-CN" sz="2400" b="1" dirty="0">
                <a:solidFill>
                  <a:srgbClr val="990000"/>
                </a:solidFill>
                <a:ea typeface="微软雅黑" panose="020B0503020204020204" pitchFamily="34" charset="-122"/>
              </a:rPr>
              <a:t>KVL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3007" name="Rectangle 63"/>
          <p:cNvSpPr>
            <a:spLocks noChangeArrowheads="1"/>
          </p:cNvSpPr>
          <p:nvPr/>
        </p:nvSpPr>
        <p:spPr bwMode="auto">
          <a:xfrm>
            <a:off x="0" y="3432175"/>
            <a:ext cx="20431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99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990000"/>
                </a:solidFill>
                <a:ea typeface="微软雅黑" panose="020B0503020204020204" pitchFamily="34" charset="-122"/>
              </a:rPr>
              <a:t>．定律</a:t>
            </a:r>
            <a:r>
              <a:rPr lang="en-US" altLang="zh-CN" dirty="0">
                <a:solidFill>
                  <a:srgbClr val="990000"/>
                </a:solidFill>
                <a:ea typeface="微软雅黑" panose="020B0503020204020204" pitchFamily="34" charset="-122"/>
              </a:rPr>
              <a:t>:</a:t>
            </a:r>
            <a:endParaRPr lang="en-US" altLang="zh-CN" b="0" dirty="0">
              <a:solidFill>
                <a:srgbClr val="99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3008" name="Rectangle 64"/>
          <p:cNvSpPr>
            <a:spLocks noChangeArrowheads="1"/>
          </p:cNvSpPr>
          <p:nvPr/>
        </p:nvSpPr>
        <p:spPr bwMode="auto">
          <a:xfrm>
            <a:off x="161925" y="4107489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在任一瞬间，回路中沿任意回路绕行方向，回路中各段电压的代数和恒等于零。（或电动势等于电压降）。       </a:t>
            </a:r>
            <a:endParaRPr kumimoji="1" lang="zh-CN" altLang="en-US" sz="1400" dirty="0">
              <a:solidFill>
                <a:srgbClr val="99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83091" name="Text Box 147"/>
          <p:cNvSpPr txBox="1">
            <a:spLocks noChangeArrowheads="1"/>
          </p:cNvSpPr>
          <p:nvPr/>
        </p:nvSpPr>
        <p:spPr bwMode="auto">
          <a:xfrm>
            <a:off x="0" y="5029200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即：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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U =  0</a:t>
            </a:r>
            <a:r>
              <a:rPr kumimoji="1"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     </a:t>
            </a:r>
            <a:r>
              <a:rPr kumimoji="1" lang="zh-CN" altLang="en-US" sz="2000" dirty="0">
                <a:solidFill>
                  <a:srgbClr val="99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（ 电位降低取正，电位升高取负）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4983515" y="3373437"/>
            <a:ext cx="2744810" cy="52322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=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+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endParaRPr kumimoji="1"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1294595" y="3383617"/>
            <a:ext cx="3444093" cy="52322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+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</a:rPr>
              <a:t>= E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+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kumimoji="1"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03868" y="1620081"/>
            <a:ext cx="914400" cy="914400"/>
            <a:chOff x="7587128" y="465932"/>
            <a:chExt cx="914400" cy="914400"/>
          </a:xfrm>
        </p:grpSpPr>
        <p:sp>
          <p:nvSpPr>
            <p:cNvPr id="83034" name="Text Box 90"/>
            <p:cNvSpPr txBox="1">
              <a:spLocks noChangeArrowheads="1"/>
            </p:cNvSpPr>
            <p:nvPr/>
          </p:nvSpPr>
          <p:spPr bwMode="auto">
            <a:xfrm>
              <a:off x="7888079" y="692299"/>
              <a:ext cx="3385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" name="弧形 1"/>
            <p:cNvSpPr/>
            <p:nvPr/>
          </p:nvSpPr>
          <p:spPr>
            <a:xfrm>
              <a:off x="7587128" y="465932"/>
              <a:ext cx="914400" cy="914400"/>
            </a:xfrm>
            <a:prstGeom prst="arc">
              <a:avLst>
                <a:gd name="adj1" fmla="val 11584160"/>
                <a:gd name="adj2" fmla="val 6739722"/>
              </a:avLst>
            </a:prstGeom>
            <a:ln w="571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195887" y="1563399"/>
            <a:ext cx="914400" cy="914400"/>
            <a:chOff x="7587128" y="465932"/>
            <a:chExt cx="914400" cy="914400"/>
          </a:xfrm>
        </p:grpSpPr>
        <p:sp>
          <p:nvSpPr>
            <p:cNvPr id="78" name="Text Box 90"/>
            <p:cNvSpPr txBox="1">
              <a:spLocks noChangeArrowheads="1"/>
            </p:cNvSpPr>
            <p:nvPr/>
          </p:nvSpPr>
          <p:spPr bwMode="auto">
            <a:xfrm>
              <a:off x="7888079" y="692299"/>
              <a:ext cx="3385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9" name="弧形 78"/>
            <p:cNvSpPr/>
            <p:nvPr/>
          </p:nvSpPr>
          <p:spPr>
            <a:xfrm>
              <a:off x="7587128" y="465932"/>
              <a:ext cx="914400" cy="914400"/>
            </a:xfrm>
            <a:prstGeom prst="arc">
              <a:avLst>
                <a:gd name="adj1" fmla="val 11584160"/>
                <a:gd name="adj2" fmla="val 6739722"/>
              </a:avLst>
            </a:prstGeom>
            <a:ln w="571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92" grpId="0" autoUpdateAnimBg="0"/>
      <p:bldP spid="83007" grpId="0" autoUpdateAnimBg="0"/>
      <p:bldP spid="83008" grpId="0" autoUpdateAnimBg="0"/>
      <p:bldP spid="83091" grpId="0" autoUpdateAnimBg="0"/>
      <p:bldP spid="73" grpId="0" animBg="1" autoUpdateAnimBg="0"/>
      <p:bldP spid="7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52400" y="1981200"/>
            <a:ext cx="2743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电路的</a:t>
            </a:r>
            <a:r>
              <a:rPr lang="zh-CN" altLang="en-US" sz="2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作用</a:t>
            </a:r>
            <a:r>
              <a:rPr lang="en-US" altLang="zh-CN" sz="2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r>
              <a:rPr lang="en-US" altLang="zh-CN" sz="2800" b="0" dirty="0">
                <a:solidFill>
                  <a:srgbClr val="66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76" name="Text Box 72"/>
          <p:cNvSpPr txBox="1">
            <a:spLocks noChangeArrowheads="1"/>
          </p:cNvSpPr>
          <p:nvPr/>
        </p:nvSpPr>
        <p:spPr bwMode="auto">
          <a:xfrm>
            <a:off x="152400" y="8382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、电路：</a:t>
            </a:r>
          </a:p>
        </p:txBody>
      </p:sp>
      <p:sp>
        <p:nvSpPr>
          <p:cNvPr id="47177" name="Text Box 73"/>
          <p:cNvSpPr txBox="1">
            <a:spLocks noChangeArrowheads="1"/>
          </p:cNvSpPr>
          <p:nvPr/>
        </p:nvSpPr>
        <p:spPr bwMode="auto">
          <a:xfrm>
            <a:off x="685800" y="13716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由电气器件相互联接而构成的电流通路</a:t>
            </a:r>
          </a:p>
        </p:txBody>
      </p:sp>
      <p:sp>
        <p:nvSpPr>
          <p:cNvPr id="47178" name="Rectangle 7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9215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电路的组成与作用</a:t>
            </a:r>
          </a:p>
        </p:txBody>
      </p:sp>
      <p:sp>
        <p:nvSpPr>
          <p:cNvPr id="47179" name="Text Box 75"/>
          <p:cNvSpPr txBox="1">
            <a:spLocks noChangeArrowheads="1"/>
          </p:cNvSpPr>
          <p:nvPr/>
        </p:nvSpPr>
        <p:spPr bwMode="auto">
          <a:xfrm>
            <a:off x="152400" y="3505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例如：</a:t>
            </a:r>
            <a:r>
              <a:rPr kumimoji="1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47186" name="Rectangle 82"/>
          <p:cNvSpPr>
            <a:spLocks noChangeArrowheads="1"/>
          </p:cNvSpPr>
          <p:nvPr/>
        </p:nvSpPr>
        <p:spPr bwMode="auto">
          <a:xfrm>
            <a:off x="685801" y="2511942"/>
            <a:ext cx="4750296" cy="42473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实现电能的传输、分配与转换。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7187" name="Rectangle 83"/>
          <p:cNvSpPr>
            <a:spLocks noChangeArrowheads="1"/>
          </p:cNvSpPr>
          <p:nvPr/>
        </p:nvSpPr>
        <p:spPr bwMode="auto">
          <a:xfrm>
            <a:off x="685801" y="2994754"/>
            <a:ext cx="4750296" cy="424732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实现信号的传递、变换与处理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79388" y="4083298"/>
            <a:ext cx="1584325" cy="116363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5000"/>
              </a:spcBef>
            </a:pPr>
            <a:r>
              <a:rPr lang="zh-CN" altLang="en-US" sz="2600" dirty="0">
                <a:ea typeface="微软雅黑" panose="020B0503020204020204" pitchFamily="34" charset="-122"/>
              </a:rPr>
              <a:t>电能的传输、分配与转换                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79388" y="5733703"/>
            <a:ext cx="1582737" cy="89473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>
            <a:spAutoFit/>
            <a:flatTx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600" dirty="0">
                <a:ea typeface="微软雅黑" panose="020B0503020204020204" pitchFamily="34" charset="-122"/>
              </a:rPr>
              <a:t>信号的传递与处理</a:t>
            </a:r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3419475" y="5589240"/>
            <a:ext cx="3948113" cy="1098550"/>
            <a:chOff x="0" y="0"/>
            <a:chExt cx="2487" cy="692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249" y="376"/>
              <a:ext cx="307" cy="295"/>
              <a:chOff x="0" y="0"/>
              <a:chExt cx="384" cy="369"/>
            </a:xfrm>
          </p:grpSpPr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48" y="8"/>
                <a:ext cx="336" cy="33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36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9"/>
            <p:cNvGrpSpPr>
              <a:grpSpLocks/>
            </p:cNvGrpSpPr>
            <p:nvPr/>
          </p:nvGrpSpPr>
          <p:grpSpPr bwMode="auto">
            <a:xfrm>
              <a:off x="1872" y="336"/>
              <a:ext cx="217" cy="356"/>
              <a:chOff x="0" y="0"/>
              <a:chExt cx="217" cy="356"/>
            </a:xfrm>
          </p:grpSpPr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0" y="75"/>
                <a:ext cx="55" cy="21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AutoShape 11"/>
              <p:cNvSpPr>
                <a:spLocks noChangeArrowheads="1"/>
              </p:cNvSpPr>
              <p:nvPr/>
            </p:nvSpPr>
            <p:spPr bwMode="auto">
              <a:xfrm rot="5400000">
                <a:off x="-35" y="104"/>
                <a:ext cx="356" cy="148"/>
              </a:xfrm>
              <a:custGeom>
                <a:avLst/>
                <a:gdLst>
                  <a:gd name="T0" fmla="*/ 312 w 21600"/>
                  <a:gd name="T1" fmla="*/ 74 h 21600"/>
                  <a:gd name="T2" fmla="*/ 178 w 21600"/>
                  <a:gd name="T3" fmla="*/ 148 h 21600"/>
                  <a:gd name="T4" fmla="*/ 45 w 21600"/>
                  <a:gd name="T5" fmla="*/ 74 h 21600"/>
                  <a:gd name="T6" fmla="*/ 17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524 h 21600"/>
                  <a:gd name="T14" fmla="*/ 1711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556" y="509"/>
              <a:ext cx="31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488" y="509"/>
              <a:ext cx="40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864" y="122"/>
              <a:ext cx="624" cy="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400">
                  <a:solidFill>
                    <a:srgbClr val="FF3300"/>
                  </a:solidFill>
                  <a:ea typeface="楷体_GB2312" pitchFamily="49" charset="-122"/>
                </a:rPr>
                <a:t>放大器</a:t>
              </a: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480" y="0"/>
              <a:ext cx="10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ea typeface="楷体_GB2312" pitchFamily="49" charset="-122"/>
                </a:rPr>
                <a:t>扬声器</a:t>
              </a: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7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ea typeface="楷体_GB2312" pitchFamily="49" charset="-122"/>
                </a:rPr>
                <a:t>话筒</a:t>
              </a:r>
            </a:p>
          </p:txBody>
        </p:sp>
      </p:grpSp>
      <p:grpSp>
        <p:nvGrpSpPr>
          <p:cNvPr id="47" name="Group 19"/>
          <p:cNvGrpSpPr>
            <a:grpSpLocks/>
          </p:cNvGrpSpPr>
          <p:nvPr/>
        </p:nvGrpSpPr>
        <p:grpSpPr bwMode="auto">
          <a:xfrm>
            <a:off x="1763713" y="3861048"/>
            <a:ext cx="7239000" cy="1590675"/>
            <a:chOff x="0" y="0"/>
            <a:chExt cx="4560" cy="1002"/>
          </a:xfrm>
        </p:grpSpPr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48" y="240"/>
              <a:ext cx="576" cy="57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0" y="384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003399"/>
                  </a:solidFill>
                  <a:ea typeface="微软雅黑" panose="020B0503020204020204" pitchFamily="34" charset="-122"/>
                </a:rPr>
                <a:t>发电机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901" y="240"/>
              <a:ext cx="875" cy="5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CC0000"/>
                  </a:solidFill>
                  <a:ea typeface="微软雅黑" panose="020B0503020204020204" pitchFamily="34" charset="-122"/>
                </a:rPr>
                <a:t>升压</a:t>
              </a:r>
            </a:p>
            <a:p>
              <a:r>
                <a:rPr lang="zh-CN" altLang="en-US" sz="2400" dirty="0">
                  <a:solidFill>
                    <a:srgbClr val="CC0000"/>
                  </a:solidFill>
                  <a:ea typeface="微软雅黑" panose="020B0503020204020204" pitchFamily="34" charset="-122"/>
                </a:rPr>
                <a:t>变压器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2725" y="240"/>
              <a:ext cx="875" cy="5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CC0000"/>
                  </a:solidFill>
                  <a:ea typeface="微软雅黑" panose="020B0503020204020204" pitchFamily="34" charset="-122"/>
                </a:rPr>
                <a:t>降压</a:t>
              </a:r>
            </a:p>
            <a:p>
              <a:r>
                <a:rPr lang="zh-CN" altLang="en-US" sz="2400" dirty="0">
                  <a:solidFill>
                    <a:srgbClr val="CC0000"/>
                  </a:solidFill>
                  <a:ea typeface="微软雅黑" panose="020B0503020204020204" pitchFamily="34" charset="-122"/>
                </a:rPr>
                <a:t>变压器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3840" y="0"/>
              <a:ext cx="720" cy="10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003399"/>
                  </a:solidFill>
                  <a:ea typeface="微软雅黑" panose="020B0503020204020204" pitchFamily="34" charset="-122"/>
                </a:rPr>
                <a:t>电灯</a:t>
              </a:r>
            </a:p>
            <a:p>
              <a:r>
                <a:rPr lang="zh-CN" altLang="en-US" sz="2400" dirty="0">
                  <a:solidFill>
                    <a:srgbClr val="003399"/>
                  </a:solidFill>
                  <a:ea typeface="微软雅黑" panose="020B0503020204020204" pitchFamily="34" charset="-122"/>
                </a:rPr>
                <a:t>电动机电炉</a:t>
              </a:r>
            </a:p>
            <a:p>
              <a:r>
                <a:rPr lang="en-US" altLang="zh-CN" sz="2400" dirty="0">
                  <a:solidFill>
                    <a:srgbClr val="003399"/>
                  </a:solidFill>
                  <a:ea typeface="微软雅黑" panose="020B0503020204020204" pitchFamily="34" charset="-122"/>
                </a:rPr>
                <a:t>...</a:t>
              </a: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624" y="528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1776" y="528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2496" y="528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2064" y="528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3600" y="528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898" y="240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ea typeface="微软雅黑" panose="020B0503020204020204" pitchFamily="34" charset="-122"/>
                </a:rPr>
                <a:t>输电线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  <p:bldP spid="47176" grpId="0" autoUpdateAnimBg="0"/>
      <p:bldP spid="47177" grpId="0" autoUpdateAnimBg="0"/>
      <p:bldP spid="47179" grpId="0" autoUpdateAnimBg="0"/>
      <p:bldP spid="47186" grpId="0" animBg="1" autoUpdateAnimBg="0"/>
      <p:bldP spid="47187" grpId="0" animBg="1" autoUpdateAnimBg="0"/>
      <p:bldP spid="33" grpId="0" animBg="1" autoUpdateAnimBg="0"/>
      <p:bldP spid="3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971800" cy="6096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rgbClr val="990000"/>
                </a:solidFill>
              </a:rPr>
              <a:t>2</a:t>
            </a:r>
            <a:r>
              <a:rPr lang="zh-CN" altLang="en-US" sz="2800">
                <a:solidFill>
                  <a:srgbClr val="990000"/>
                </a:solidFill>
              </a:rPr>
              <a:t>、</a:t>
            </a:r>
            <a:r>
              <a:rPr lang="en-US" altLang="zh-CN" sz="2800">
                <a:solidFill>
                  <a:srgbClr val="990000"/>
                </a:solidFill>
              </a:rPr>
              <a:t>KVL</a:t>
            </a:r>
            <a:r>
              <a:rPr lang="zh-CN" altLang="en-US" sz="2800">
                <a:solidFill>
                  <a:srgbClr val="990000"/>
                </a:solidFill>
              </a:rPr>
              <a:t>推广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847725" y="1187871"/>
            <a:ext cx="4248150" cy="2555387"/>
            <a:chOff x="2832" y="1649"/>
            <a:chExt cx="2676" cy="1997"/>
          </a:xfrm>
        </p:grpSpPr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2832" y="2180"/>
              <a:ext cx="497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83973" name="Group 5"/>
            <p:cNvGrpSpPr>
              <a:grpSpLocks/>
            </p:cNvGrpSpPr>
            <p:nvPr/>
          </p:nvGrpSpPr>
          <p:grpSpPr bwMode="auto">
            <a:xfrm>
              <a:off x="2974" y="1649"/>
              <a:ext cx="2534" cy="1997"/>
              <a:chOff x="2974" y="1649"/>
              <a:chExt cx="2534" cy="1997"/>
            </a:xfrm>
          </p:grpSpPr>
          <p:sp>
            <p:nvSpPr>
              <p:cNvPr id="83974" name="Text Box 6"/>
              <p:cNvSpPr txBox="1">
                <a:spLocks noChangeArrowheads="1"/>
              </p:cNvSpPr>
              <p:nvPr/>
            </p:nvSpPr>
            <p:spPr bwMode="auto">
              <a:xfrm>
                <a:off x="4910" y="2064"/>
                <a:ext cx="269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+</a:t>
                </a:r>
              </a:p>
            </p:txBody>
          </p:sp>
          <p:sp>
            <p:nvSpPr>
              <p:cNvPr id="83975" name="Text Box 7"/>
              <p:cNvSpPr txBox="1">
                <a:spLocks noChangeArrowheads="1"/>
              </p:cNvSpPr>
              <p:nvPr/>
            </p:nvSpPr>
            <p:spPr bwMode="auto">
              <a:xfrm>
                <a:off x="4903" y="1649"/>
                <a:ext cx="192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B</a:t>
                </a:r>
                <a:endParaRPr kumimoji="1" lang="en-US" altLang="zh-CN" sz="1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76" name="Line 8"/>
              <p:cNvSpPr>
                <a:spLocks noChangeShapeType="1"/>
              </p:cNvSpPr>
              <p:nvPr/>
            </p:nvSpPr>
            <p:spPr bwMode="auto">
              <a:xfrm>
                <a:off x="3151" y="2509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77" name="Oval 9"/>
              <p:cNvSpPr>
                <a:spLocks noChangeArrowheads="1"/>
              </p:cNvSpPr>
              <p:nvPr/>
            </p:nvSpPr>
            <p:spPr bwMode="auto">
              <a:xfrm>
                <a:off x="3234" y="2194"/>
                <a:ext cx="329" cy="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78" name="Line 10"/>
              <p:cNvSpPr>
                <a:spLocks noChangeShapeType="1"/>
              </p:cNvSpPr>
              <p:nvPr/>
            </p:nvSpPr>
            <p:spPr bwMode="auto">
              <a:xfrm>
                <a:off x="3398" y="1957"/>
                <a:ext cx="0" cy="7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79" name="Rectangle 11"/>
              <p:cNvSpPr>
                <a:spLocks noChangeArrowheads="1"/>
              </p:cNvSpPr>
              <p:nvPr/>
            </p:nvSpPr>
            <p:spPr bwMode="auto">
              <a:xfrm>
                <a:off x="3316" y="2746"/>
                <a:ext cx="165" cy="3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zh-CN" sz="1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80" name="Line 12"/>
              <p:cNvSpPr>
                <a:spLocks noChangeShapeType="1"/>
              </p:cNvSpPr>
              <p:nvPr/>
            </p:nvSpPr>
            <p:spPr bwMode="auto">
              <a:xfrm>
                <a:off x="3398" y="3061"/>
                <a:ext cx="0" cy="3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81" name="Text Box 13"/>
              <p:cNvSpPr txBox="1">
                <a:spLocks noChangeArrowheads="1"/>
              </p:cNvSpPr>
              <p:nvPr/>
            </p:nvSpPr>
            <p:spPr bwMode="auto">
              <a:xfrm>
                <a:off x="3069" y="1985"/>
                <a:ext cx="329" cy="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  <a:endParaRPr kumimoji="1"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83982" name="Line 14"/>
              <p:cNvSpPr>
                <a:spLocks noChangeShapeType="1"/>
              </p:cNvSpPr>
              <p:nvPr/>
            </p:nvSpPr>
            <p:spPr bwMode="auto">
              <a:xfrm rot="-5400000">
                <a:off x="4109" y="1247"/>
                <a:ext cx="0" cy="14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83" name="Oval 15"/>
              <p:cNvSpPr>
                <a:spLocks noChangeArrowheads="1"/>
              </p:cNvSpPr>
              <p:nvPr/>
            </p:nvSpPr>
            <p:spPr bwMode="auto">
              <a:xfrm>
                <a:off x="4797" y="1908"/>
                <a:ext cx="103" cy="9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84" name="Text Box 16"/>
              <p:cNvSpPr txBox="1">
                <a:spLocks noChangeArrowheads="1"/>
              </p:cNvSpPr>
              <p:nvPr/>
            </p:nvSpPr>
            <p:spPr bwMode="auto">
              <a:xfrm>
                <a:off x="2974" y="2778"/>
                <a:ext cx="386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1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85" name="Line 17"/>
              <p:cNvSpPr>
                <a:spLocks noChangeShapeType="1"/>
              </p:cNvSpPr>
              <p:nvPr/>
            </p:nvSpPr>
            <p:spPr bwMode="auto">
              <a:xfrm>
                <a:off x="3797" y="250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86" name="Oval 18"/>
              <p:cNvSpPr>
                <a:spLocks noChangeArrowheads="1"/>
              </p:cNvSpPr>
              <p:nvPr/>
            </p:nvSpPr>
            <p:spPr bwMode="auto">
              <a:xfrm>
                <a:off x="3880" y="2185"/>
                <a:ext cx="329" cy="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87" name="Line 19"/>
              <p:cNvSpPr>
                <a:spLocks noChangeShapeType="1"/>
              </p:cNvSpPr>
              <p:nvPr/>
            </p:nvSpPr>
            <p:spPr bwMode="auto">
              <a:xfrm>
                <a:off x="4044" y="1948"/>
                <a:ext cx="0" cy="7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88" name="Rectangle 20"/>
              <p:cNvSpPr>
                <a:spLocks noChangeArrowheads="1"/>
              </p:cNvSpPr>
              <p:nvPr/>
            </p:nvSpPr>
            <p:spPr bwMode="auto">
              <a:xfrm>
                <a:off x="3962" y="2737"/>
                <a:ext cx="165" cy="3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zh-CN" sz="1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89" name="Line 21"/>
              <p:cNvSpPr>
                <a:spLocks noChangeShapeType="1"/>
              </p:cNvSpPr>
              <p:nvPr/>
            </p:nvSpPr>
            <p:spPr bwMode="auto">
              <a:xfrm>
                <a:off x="4044" y="3052"/>
                <a:ext cx="0" cy="3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90" name="Text Box 22"/>
              <p:cNvSpPr txBox="1">
                <a:spLocks noChangeArrowheads="1"/>
              </p:cNvSpPr>
              <p:nvPr/>
            </p:nvSpPr>
            <p:spPr bwMode="auto">
              <a:xfrm>
                <a:off x="3749" y="2064"/>
                <a:ext cx="331" cy="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83991" name="Text Box 23"/>
              <p:cNvSpPr txBox="1">
                <a:spLocks noChangeArrowheads="1"/>
              </p:cNvSpPr>
              <p:nvPr/>
            </p:nvSpPr>
            <p:spPr bwMode="auto">
              <a:xfrm>
                <a:off x="3456" y="2149"/>
                <a:ext cx="534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1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92" name="Text Box 24"/>
              <p:cNvSpPr txBox="1">
                <a:spLocks noChangeArrowheads="1"/>
              </p:cNvSpPr>
              <p:nvPr/>
            </p:nvSpPr>
            <p:spPr bwMode="auto">
              <a:xfrm>
                <a:off x="3581" y="2773"/>
                <a:ext cx="403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93" name="Line 25"/>
              <p:cNvSpPr>
                <a:spLocks noChangeShapeType="1"/>
              </p:cNvSpPr>
              <p:nvPr/>
            </p:nvSpPr>
            <p:spPr bwMode="auto">
              <a:xfrm rot="-5400000">
                <a:off x="4108" y="2659"/>
                <a:ext cx="0" cy="14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94" name="Oval 26"/>
              <p:cNvSpPr>
                <a:spLocks noChangeArrowheads="1"/>
              </p:cNvSpPr>
              <p:nvPr/>
            </p:nvSpPr>
            <p:spPr bwMode="auto">
              <a:xfrm>
                <a:off x="4797" y="3319"/>
                <a:ext cx="103" cy="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95" name="Text Box 27"/>
              <p:cNvSpPr txBox="1">
                <a:spLocks noChangeArrowheads="1"/>
              </p:cNvSpPr>
              <p:nvPr/>
            </p:nvSpPr>
            <p:spPr bwMode="auto">
              <a:xfrm>
                <a:off x="4993" y="3405"/>
                <a:ext cx="185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endParaRPr kumimoji="1" lang="en-US" altLang="zh-CN" sz="1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96" name="Line 28"/>
              <p:cNvSpPr>
                <a:spLocks noChangeShapeType="1"/>
              </p:cNvSpPr>
              <p:nvPr/>
            </p:nvSpPr>
            <p:spPr bwMode="auto">
              <a:xfrm>
                <a:off x="5269" y="2282"/>
                <a:ext cx="0" cy="585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997" name="Text Box 29"/>
              <p:cNvSpPr txBox="1">
                <a:spLocks noChangeArrowheads="1"/>
              </p:cNvSpPr>
              <p:nvPr/>
            </p:nvSpPr>
            <p:spPr bwMode="auto">
              <a:xfrm>
                <a:off x="4902" y="2382"/>
                <a:ext cx="606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0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BE</a:t>
                </a:r>
                <a:endParaRPr kumimoji="1" lang="en-US" altLang="zh-CN" sz="2000" b="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98" name="Text Box 30"/>
              <p:cNvSpPr txBox="1">
                <a:spLocks noChangeArrowheads="1"/>
              </p:cNvSpPr>
              <p:nvPr/>
            </p:nvSpPr>
            <p:spPr bwMode="auto">
              <a:xfrm>
                <a:off x="4209" y="2876"/>
                <a:ext cx="366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99" name="Line 31"/>
              <p:cNvSpPr>
                <a:spLocks noChangeShapeType="1"/>
              </p:cNvSpPr>
              <p:nvPr/>
            </p:nvSpPr>
            <p:spPr bwMode="auto">
              <a:xfrm flipV="1">
                <a:off x="4209" y="2653"/>
                <a:ext cx="0" cy="5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4000" name="Text Box 32"/>
              <p:cNvSpPr txBox="1">
                <a:spLocks noChangeArrowheads="1"/>
              </p:cNvSpPr>
              <p:nvPr/>
            </p:nvSpPr>
            <p:spPr bwMode="auto">
              <a:xfrm>
                <a:off x="4883" y="2628"/>
                <a:ext cx="322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_</a:t>
                </a:r>
              </a:p>
            </p:txBody>
          </p:sp>
        </p:grpSp>
      </p:grp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5772867" y="2068386"/>
            <a:ext cx="2500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=U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BE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+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kumimoji="1"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457200" y="506413"/>
            <a:ext cx="6781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开口电压可构成假想回路，满足</a:t>
            </a:r>
            <a:r>
              <a:rPr kumimoji="1" lang="en-US" altLang="zh-CN" sz="2800" b="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KVL</a:t>
            </a:r>
          </a:p>
        </p:txBody>
      </p:sp>
      <p:sp>
        <p:nvSpPr>
          <p:cNvPr id="84009" name="Text Box 41"/>
          <p:cNvSpPr txBox="1">
            <a:spLocks noChangeArrowheads="1"/>
          </p:cNvSpPr>
          <p:nvPr/>
        </p:nvSpPr>
        <p:spPr bwMode="auto">
          <a:xfrm>
            <a:off x="533400" y="3978275"/>
            <a:ext cx="845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任一闭合节点序列，前后结点之间的电压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可构成假想回路，满足</a:t>
            </a:r>
            <a:r>
              <a:rPr kumimoji="1" lang="en-US" altLang="zh-CN" sz="2800" b="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KVL</a:t>
            </a: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4010" name="Text Box 42"/>
          <p:cNvSpPr txBox="1">
            <a:spLocks noChangeArrowheads="1"/>
          </p:cNvSpPr>
          <p:nvPr/>
        </p:nvSpPr>
        <p:spPr bwMode="auto">
          <a:xfrm>
            <a:off x="1438300" y="4971529"/>
            <a:ext cx="5800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四个节点，假想为一个回路。    </a:t>
            </a:r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1781200" y="5491646"/>
            <a:ext cx="5241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+U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+U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+U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3345825" y="1880715"/>
            <a:ext cx="558936" cy="1198308"/>
          </a:xfrm>
          <a:custGeom>
            <a:avLst/>
            <a:gdLst>
              <a:gd name="connsiteX0" fmla="*/ 270904 w 558936"/>
              <a:gd name="connsiteY0" fmla="*/ 0 h 1208252"/>
              <a:gd name="connsiteX1" fmla="*/ 558936 w 558936"/>
              <a:gd name="connsiteY1" fmla="*/ 605303 h 1208252"/>
              <a:gd name="connsiteX2" fmla="*/ 328953 w 558936"/>
              <a:gd name="connsiteY2" fmla="*/ 1198308 h 1208252"/>
              <a:gd name="connsiteX3" fmla="*/ 282016 w 558936"/>
              <a:gd name="connsiteY3" fmla="*/ 1208252 h 1208252"/>
              <a:gd name="connsiteX4" fmla="*/ 282016 w 558936"/>
              <a:gd name="connsiteY4" fmla="*/ 406979 h 1208252"/>
              <a:gd name="connsiteX5" fmla="*/ 0 w 558936"/>
              <a:gd name="connsiteY5" fmla="*/ 406979 h 1208252"/>
              <a:gd name="connsiteX6" fmla="*/ 5507 w 558936"/>
              <a:gd name="connsiteY6" fmla="*/ 369692 h 1208252"/>
              <a:gd name="connsiteX7" fmla="*/ 270904 w 558936"/>
              <a:gd name="connsiteY7" fmla="*/ 0 h 1208252"/>
              <a:gd name="connsiteX0" fmla="*/ 282016 w 558936"/>
              <a:gd name="connsiteY0" fmla="*/ 1208252 h 1299692"/>
              <a:gd name="connsiteX1" fmla="*/ 282016 w 558936"/>
              <a:gd name="connsiteY1" fmla="*/ 406979 h 1299692"/>
              <a:gd name="connsiteX2" fmla="*/ 0 w 558936"/>
              <a:gd name="connsiteY2" fmla="*/ 406979 h 1299692"/>
              <a:gd name="connsiteX3" fmla="*/ 5507 w 558936"/>
              <a:gd name="connsiteY3" fmla="*/ 369692 h 1299692"/>
              <a:gd name="connsiteX4" fmla="*/ 270904 w 558936"/>
              <a:gd name="connsiteY4" fmla="*/ 0 h 1299692"/>
              <a:gd name="connsiteX5" fmla="*/ 558936 w 558936"/>
              <a:gd name="connsiteY5" fmla="*/ 605303 h 1299692"/>
              <a:gd name="connsiteX6" fmla="*/ 328953 w 558936"/>
              <a:gd name="connsiteY6" fmla="*/ 1198308 h 1299692"/>
              <a:gd name="connsiteX7" fmla="*/ 373456 w 558936"/>
              <a:gd name="connsiteY7" fmla="*/ 1299692 h 1299692"/>
              <a:gd name="connsiteX0" fmla="*/ 1029 w 558936"/>
              <a:gd name="connsiteY0" fmla="*/ 1255877 h 1299692"/>
              <a:gd name="connsiteX1" fmla="*/ 282016 w 558936"/>
              <a:gd name="connsiteY1" fmla="*/ 406979 h 1299692"/>
              <a:gd name="connsiteX2" fmla="*/ 0 w 558936"/>
              <a:gd name="connsiteY2" fmla="*/ 406979 h 1299692"/>
              <a:gd name="connsiteX3" fmla="*/ 5507 w 558936"/>
              <a:gd name="connsiteY3" fmla="*/ 369692 h 1299692"/>
              <a:gd name="connsiteX4" fmla="*/ 270904 w 558936"/>
              <a:gd name="connsiteY4" fmla="*/ 0 h 1299692"/>
              <a:gd name="connsiteX5" fmla="*/ 558936 w 558936"/>
              <a:gd name="connsiteY5" fmla="*/ 605303 h 1299692"/>
              <a:gd name="connsiteX6" fmla="*/ 328953 w 558936"/>
              <a:gd name="connsiteY6" fmla="*/ 1198308 h 1299692"/>
              <a:gd name="connsiteX7" fmla="*/ 373456 w 558936"/>
              <a:gd name="connsiteY7" fmla="*/ 1299692 h 1299692"/>
              <a:gd name="connsiteX0" fmla="*/ 1029 w 558936"/>
              <a:gd name="connsiteY0" fmla="*/ 1255877 h 1280642"/>
              <a:gd name="connsiteX1" fmla="*/ 282016 w 558936"/>
              <a:gd name="connsiteY1" fmla="*/ 406979 h 1280642"/>
              <a:gd name="connsiteX2" fmla="*/ 0 w 558936"/>
              <a:gd name="connsiteY2" fmla="*/ 406979 h 1280642"/>
              <a:gd name="connsiteX3" fmla="*/ 5507 w 558936"/>
              <a:gd name="connsiteY3" fmla="*/ 369692 h 1280642"/>
              <a:gd name="connsiteX4" fmla="*/ 270904 w 558936"/>
              <a:gd name="connsiteY4" fmla="*/ 0 h 1280642"/>
              <a:gd name="connsiteX5" fmla="*/ 558936 w 558936"/>
              <a:gd name="connsiteY5" fmla="*/ 605303 h 1280642"/>
              <a:gd name="connsiteX6" fmla="*/ 328953 w 558936"/>
              <a:gd name="connsiteY6" fmla="*/ 1198308 h 1280642"/>
              <a:gd name="connsiteX7" fmla="*/ 216293 w 558936"/>
              <a:gd name="connsiteY7" fmla="*/ 1280642 h 1280642"/>
              <a:gd name="connsiteX0" fmla="*/ 1029 w 558936"/>
              <a:gd name="connsiteY0" fmla="*/ 1255877 h 1280642"/>
              <a:gd name="connsiteX1" fmla="*/ 282016 w 558936"/>
              <a:gd name="connsiteY1" fmla="*/ 406979 h 1280642"/>
              <a:gd name="connsiteX2" fmla="*/ 0 w 558936"/>
              <a:gd name="connsiteY2" fmla="*/ 406979 h 1280642"/>
              <a:gd name="connsiteX3" fmla="*/ 5507 w 558936"/>
              <a:gd name="connsiteY3" fmla="*/ 369692 h 1280642"/>
              <a:gd name="connsiteX4" fmla="*/ 270904 w 558936"/>
              <a:gd name="connsiteY4" fmla="*/ 0 h 1280642"/>
              <a:gd name="connsiteX5" fmla="*/ 558936 w 558936"/>
              <a:gd name="connsiteY5" fmla="*/ 605303 h 1280642"/>
              <a:gd name="connsiteX6" fmla="*/ 328953 w 558936"/>
              <a:gd name="connsiteY6" fmla="*/ 1198308 h 1280642"/>
              <a:gd name="connsiteX7" fmla="*/ 173431 w 558936"/>
              <a:gd name="connsiteY7" fmla="*/ 1280642 h 1280642"/>
              <a:gd name="connsiteX0" fmla="*/ 1029 w 558936"/>
              <a:gd name="connsiteY0" fmla="*/ 1255877 h 1255877"/>
              <a:gd name="connsiteX1" fmla="*/ 282016 w 558936"/>
              <a:gd name="connsiteY1" fmla="*/ 406979 h 1255877"/>
              <a:gd name="connsiteX2" fmla="*/ 0 w 558936"/>
              <a:gd name="connsiteY2" fmla="*/ 406979 h 1255877"/>
              <a:gd name="connsiteX3" fmla="*/ 5507 w 558936"/>
              <a:gd name="connsiteY3" fmla="*/ 369692 h 1255877"/>
              <a:gd name="connsiteX4" fmla="*/ 270904 w 558936"/>
              <a:gd name="connsiteY4" fmla="*/ 0 h 1255877"/>
              <a:gd name="connsiteX5" fmla="*/ 558936 w 558936"/>
              <a:gd name="connsiteY5" fmla="*/ 605303 h 1255877"/>
              <a:gd name="connsiteX6" fmla="*/ 328953 w 558936"/>
              <a:gd name="connsiteY6" fmla="*/ 1198308 h 1255877"/>
              <a:gd name="connsiteX0" fmla="*/ 1029 w 558936"/>
              <a:gd name="connsiteY0" fmla="*/ 1255877 h 1255877"/>
              <a:gd name="connsiteX1" fmla="*/ 0 w 558936"/>
              <a:gd name="connsiteY1" fmla="*/ 406979 h 1255877"/>
              <a:gd name="connsiteX2" fmla="*/ 5507 w 558936"/>
              <a:gd name="connsiteY2" fmla="*/ 369692 h 1255877"/>
              <a:gd name="connsiteX3" fmla="*/ 270904 w 558936"/>
              <a:gd name="connsiteY3" fmla="*/ 0 h 1255877"/>
              <a:gd name="connsiteX4" fmla="*/ 558936 w 558936"/>
              <a:gd name="connsiteY4" fmla="*/ 605303 h 1255877"/>
              <a:gd name="connsiteX5" fmla="*/ 328953 w 558936"/>
              <a:gd name="connsiteY5" fmla="*/ 1198308 h 1255877"/>
              <a:gd name="connsiteX0" fmla="*/ 0 w 558936"/>
              <a:gd name="connsiteY0" fmla="*/ 406979 h 1198308"/>
              <a:gd name="connsiteX1" fmla="*/ 5507 w 558936"/>
              <a:gd name="connsiteY1" fmla="*/ 369692 h 1198308"/>
              <a:gd name="connsiteX2" fmla="*/ 270904 w 558936"/>
              <a:gd name="connsiteY2" fmla="*/ 0 h 1198308"/>
              <a:gd name="connsiteX3" fmla="*/ 558936 w 558936"/>
              <a:gd name="connsiteY3" fmla="*/ 605303 h 1198308"/>
              <a:gd name="connsiteX4" fmla="*/ 328953 w 558936"/>
              <a:gd name="connsiteY4" fmla="*/ 1198308 h 119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936" h="1198308">
                <a:moveTo>
                  <a:pt x="0" y="406979"/>
                </a:moveTo>
                <a:lnTo>
                  <a:pt x="5507" y="369692"/>
                </a:lnTo>
                <a:cubicBezTo>
                  <a:pt x="49233" y="152439"/>
                  <a:pt x="151597" y="0"/>
                  <a:pt x="270904" y="0"/>
                </a:cubicBezTo>
                <a:cubicBezTo>
                  <a:pt x="429980" y="0"/>
                  <a:pt x="558936" y="271003"/>
                  <a:pt x="558936" y="605303"/>
                </a:cubicBezTo>
                <a:cubicBezTo>
                  <a:pt x="558936" y="897816"/>
                  <a:pt x="460204" y="1141866"/>
                  <a:pt x="328953" y="1198308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4001" grpId="0" autoUpdateAnimBg="0"/>
      <p:bldP spid="84003" grpId="0" autoUpdateAnimBg="0"/>
      <p:bldP spid="84009" grpId="0" autoUpdateAnimBg="0"/>
      <p:bldP spid="84010" grpId="0" autoUpdateAnimBg="0"/>
      <p:bldP spid="84014" grpId="0" autoUpdateAnimBg="0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7772400" cy="609600"/>
          </a:xfrm>
        </p:spPr>
        <p:txBody>
          <a:bodyPr/>
          <a:lstStyle/>
          <a:p>
            <a:pPr algn="l"/>
            <a:r>
              <a:rPr lang="en-US" altLang="zh-CN" sz="3400" b="1">
                <a:solidFill>
                  <a:srgbClr val="990000"/>
                </a:solidFill>
              </a:rPr>
              <a:t>3 </a:t>
            </a:r>
            <a:r>
              <a:rPr lang="zh-CN" altLang="en-US" sz="3400" b="1">
                <a:solidFill>
                  <a:srgbClr val="990000"/>
                </a:solidFill>
              </a:rPr>
              <a:t>、</a:t>
            </a:r>
            <a:r>
              <a:rPr lang="en-US" altLang="zh-CN" sz="3400" b="1">
                <a:solidFill>
                  <a:srgbClr val="990000"/>
                </a:solidFill>
              </a:rPr>
              <a:t>KVL</a:t>
            </a:r>
            <a:r>
              <a:rPr lang="zh-CN" altLang="en-US" sz="3400" b="1">
                <a:solidFill>
                  <a:srgbClr val="990000"/>
                </a:solidFill>
              </a:rPr>
              <a:t>举例：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17500" y="4279900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368800" y="2990850"/>
            <a:ext cx="70326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 rot="-2700000">
            <a:off x="1509713" y="41449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H="1">
            <a:off x="955675" y="1309688"/>
            <a:ext cx="1638300" cy="163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 rot="5400000">
            <a:off x="1996281" y="4912519"/>
            <a:ext cx="422275" cy="439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 rot="5400000">
            <a:off x="1777206" y="4285457"/>
            <a:ext cx="1587" cy="169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1944688" y="52720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295525" y="49863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_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1665288" y="5092700"/>
            <a:ext cx="42800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 rot="5400000">
            <a:off x="3269457" y="4121944"/>
            <a:ext cx="1587" cy="201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2954338" y="521335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2616200" y="1308100"/>
            <a:ext cx="1588" cy="3275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2541588" y="2765425"/>
            <a:ext cx="165100" cy="536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2684463" y="27193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 rot="-2700000">
            <a:off x="1905000" y="3876675"/>
            <a:ext cx="415925" cy="4270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 rot="-2700000">
            <a:off x="2214563" y="3654425"/>
            <a:ext cx="1587" cy="1136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 rot="18900000">
            <a:off x="1776724" y="3461551"/>
            <a:ext cx="42800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 rot="-2700000">
            <a:off x="1490663" y="2735263"/>
            <a:ext cx="1587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 rot="-2700000">
            <a:off x="1463675" y="29321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 rot="2700000">
            <a:off x="3437731" y="2628107"/>
            <a:ext cx="1587" cy="231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 rot="2700000">
            <a:off x="3060700" y="31988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 rot="2700000">
            <a:off x="1651000" y="217963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 rot="-2700000">
            <a:off x="2884488" y="21574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946150" y="2944813"/>
            <a:ext cx="1588" cy="220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619125" y="25733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2524125" y="820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4306888" y="2130425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2600325" y="43259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 flipV="1">
            <a:off x="825500" y="4222750"/>
            <a:ext cx="1588" cy="696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1690688" y="1285875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3714750" y="1609725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3667125" y="3868738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1905000" y="2563813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52" name="Text Box 36"/>
          <p:cNvSpPr txBox="1">
            <a:spLocks noChangeArrowheads="1"/>
          </p:cNvSpPr>
          <p:nvPr/>
        </p:nvSpPr>
        <p:spPr bwMode="auto">
          <a:xfrm>
            <a:off x="1076325" y="3563938"/>
            <a:ext cx="425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2632075" y="1322388"/>
            <a:ext cx="1638300" cy="163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54" name="Rectangle 38"/>
          <p:cNvSpPr>
            <a:spLocks noChangeArrowheads="1"/>
          </p:cNvSpPr>
          <p:nvPr/>
        </p:nvSpPr>
        <p:spPr bwMode="auto">
          <a:xfrm rot="-2700000">
            <a:off x="3395663" y="1887538"/>
            <a:ext cx="125412" cy="517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55" name="Rectangle 39"/>
          <p:cNvSpPr>
            <a:spLocks noChangeArrowheads="1"/>
          </p:cNvSpPr>
          <p:nvPr/>
        </p:nvSpPr>
        <p:spPr bwMode="auto">
          <a:xfrm rot="2700000" flipH="1">
            <a:off x="1625600" y="1962150"/>
            <a:ext cx="139700" cy="50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56" name="Rectangle 40"/>
          <p:cNvSpPr>
            <a:spLocks noChangeArrowheads="1"/>
          </p:cNvSpPr>
          <p:nvPr/>
        </p:nvSpPr>
        <p:spPr bwMode="auto">
          <a:xfrm rot="-2700000">
            <a:off x="1479550" y="3302000"/>
            <a:ext cx="139700" cy="50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 rot="2700000" flipH="1">
            <a:off x="3352800" y="3587750"/>
            <a:ext cx="139700" cy="50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 flipH="1">
            <a:off x="1222375" y="1741488"/>
            <a:ext cx="49530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59" name="Line 43"/>
          <p:cNvSpPr>
            <a:spLocks noChangeShapeType="1"/>
          </p:cNvSpPr>
          <p:nvPr/>
        </p:nvSpPr>
        <p:spPr bwMode="auto">
          <a:xfrm>
            <a:off x="2365375" y="2732088"/>
            <a:ext cx="1588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0" name="Rectangle 44"/>
          <p:cNvSpPr>
            <a:spLocks noChangeArrowheads="1"/>
          </p:cNvSpPr>
          <p:nvPr/>
        </p:nvSpPr>
        <p:spPr bwMode="auto">
          <a:xfrm rot="5400000">
            <a:off x="3151188" y="4886325"/>
            <a:ext cx="165100" cy="536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1" name="Line 45"/>
          <p:cNvSpPr>
            <a:spLocks noChangeShapeType="1"/>
          </p:cNvSpPr>
          <p:nvPr/>
        </p:nvSpPr>
        <p:spPr bwMode="auto">
          <a:xfrm>
            <a:off x="4257675" y="2960688"/>
            <a:ext cx="1588" cy="2171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2" name="Oval 46"/>
          <p:cNvSpPr>
            <a:spLocks noChangeArrowheads="1"/>
          </p:cNvSpPr>
          <p:nvPr/>
        </p:nvSpPr>
        <p:spPr bwMode="auto">
          <a:xfrm>
            <a:off x="2562225" y="4554538"/>
            <a:ext cx="889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3" name="Oval 47"/>
          <p:cNvSpPr>
            <a:spLocks noChangeArrowheads="1"/>
          </p:cNvSpPr>
          <p:nvPr/>
        </p:nvSpPr>
        <p:spPr bwMode="auto">
          <a:xfrm>
            <a:off x="4219575" y="2922588"/>
            <a:ext cx="889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4" name="Oval 48"/>
          <p:cNvSpPr>
            <a:spLocks noChangeArrowheads="1"/>
          </p:cNvSpPr>
          <p:nvPr/>
        </p:nvSpPr>
        <p:spPr bwMode="auto">
          <a:xfrm>
            <a:off x="2581275" y="1277938"/>
            <a:ext cx="889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5" name="Oval 49"/>
          <p:cNvSpPr>
            <a:spLocks noChangeArrowheads="1"/>
          </p:cNvSpPr>
          <p:nvPr/>
        </p:nvSpPr>
        <p:spPr bwMode="auto">
          <a:xfrm>
            <a:off x="904875" y="2909888"/>
            <a:ext cx="889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6" name="Line 50"/>
          <p:cNvSpPr>
            <a:spLocks noChangeShapeType="1"/>
          </p:cNvSpPr>
          <p:nvPr/>
        </p:nvSpPr>
        <p:spPr bwMode="auto">
          <a:xfrm>
            <a:off x="3362325" y="1709738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7" name="Line 51"/>
          <p:cNvSpPr>
            <a:spLocks noChangeShapeType="1"/>
          </p:cNvSpPr>
          <p:nvPr/>
        </p:nvSpPr>
        <p:spPr bwMode="auto">
          <a:xfrm flipH="1">
            <a:off x="3324225" y="3862388"/>
            <a:ext cx="47625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8" name="Line 52"/>
          <p:cNvSpPr>
            <a:spLocks noChangeShapeType="1"/>
          </p:cNvSpPr>
          <p:nvPr/>
        </p:nvSpPr>
        <p:spPr bwMode="auto">
          <a:xfrm>
            <a:off x="1247775" y="3500438"/>
            <a:ext cx="40005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069" name="Text Box 53"/>
          <p:cNvSpPr txBox="1">
            <a:spLocks noChangeArrowheads="1"/>
          </p:cNvSpPr>
          <p:nvPr/>
        </p:nvSpPr>
        <p:spPr bwMode="auto">
          <a:xfrm rot="-2307839">
            <a:off x="2259013" y="3890963"/>
            <a:ext cx="22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</a:p>
        </p:txBody>
      </p:sp>
      <p:grpSp>
        <p:nvGrpSpPr>
          <p:cNvPr id="86074" name="Group 58"/>
          <p:cNvGrpSpPr>
            <a:grpSpLocks/>
          </p:cNvGrpSpPr>
          <p:nvPr/>
        </p:nvGrpSpPr>
        <p:grpSpPr bwMode="auto">
          <a:xfrm>
            <a:off x="1647825" y="2311400"/>
            <a:ext cx="850900" cy="1473200"/>
            <a:chOff x="963" y="1224"/>
            <a:chExt cx="536" cy="928"/>
          </a:xfrm>
        </p:grpSpPr>
        <p:sp>
          <p:nvSpPr>
            <p:cNvPr id="86075" name="Freeform 59"/>
            <p:cNvSpPr>
              <a:spLocks/>
            </p:cNvSpPr>
            <p:nvPr/>
          </p:nvSpPr>
          <p:spPr bwMode="auto">
            <a:xfrm>
              <a:off x="963" y="1224"/>
              <a:ext cx="536" cy="888"/>
            </a:xfrm>
            <a:custGeom>
              <a:avLst/>
              <a:gdLst>
                <a:gd name="T0" fmla="*/ 336 w 536"/>
                <a:gd name="T1" fmla="*/ 888 h 888"/>
                <a:gd name="T2" fmla="*/ 0 w 536"/>
                <a:gd name="T3" fmla="*/ 504 h 888"/>
                <a:gd name="T4" fmla="*/ 336 w 536"/>
                <a:gd name="T5" fmla="*/ 72 h 888"/>
                <a:gd name="T6" fmla="*/ 480 w 536"/>
                <a:gd name="T7" fmla="*/ 72 h 888"/>
                <a:gd name="T8" fmla="*/ 528 w 536"/>
                <a:gd name="T9" fmla="*/ 168 h 888"/>
                <a:gd name="T10" fmla="*/ 528 w 536"/>
                <a:gd name="T11" fmla="*/ 74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888">
                  <a:moveTo>
                    <a:pt x="336" y="888"/>
                  </a:moveTo>
                  <a:cubicBezTo>
                    <a:pt x="168" y="764"/>
                    <a:pt x="0" y="640"/>
                    <a:pt x="0" y="504"/>
                  </a:cubicBezTo>
                  <a:cubicBezTo>
                    <a:pt x="0" y="368"/>
                    <a:pt x="256" y="144"/>
                    <a:pt x="336" y="72"/>
                  </a:cubicBezTo>
                  <a:cubicBezTo>
                    <a:pt x="416" y="0"/>
                    <a:pt x="448" y="56"/>
                    <a:pt x="480" y="72"/>
                  </a:cubicBezTo>
                  <a:cubicBezTo>
                    <a:pt x="512" y="88"/>
                    <a:pt x="520" y="56"/>
                    <a:pt x="528" y="168"/>
                  </a:cubicBezTo>
                  <a:cubicBezTo>
                    <a:pt x="536" y="280"/>
                    <a:pt x="528" y="640"/>
                    <a:pt x="528" y="744"/>
                  </a:cubicBezTo>
                </a:path>
              </a:pathLst>
            </a:custGeom>
            <a:noFill/>
            <a:ln w="38100" cap="flat" cmpd="sng">
              <a:solidFill>
                <a:srgbClr val="99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>
              <a:off x="1488" y="1919"/>
              <a:ext cx="0" cy="233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6077" name="Group 61"/>
          <p:cNvGrpSpPr>
            <a:grpSpLocks/>
          </p:cNvGrpSpPr>
          <p:nvPr/>
        </p:nvGrpSpPr>
        <p:grpSpPr bwMode="auto">
          <a:xfrm>
            <a:off x="2816225" y="2405063"/>
            <a:ext cx="850900" cy="1543050"/>
            <a:chOff x="1699" y="1283"/>
            <a:chExt cx="536" cy="972"/>
          </a:xfrm>
        </p:grpSpPr>
        <p:sp>
          <p:nvSpPr>
            <p:cNvPr id="86078" name="Freeform 62"/>
            <p:cNvSpPr>
              <a:spLocks/>
            </p:cNvSpPr>
            <p:nvPr/>
          </p:nvSpPr>
          <p:spPr bwMode="auto">
            <a:xfrm flipH="1">
              <a:off x="1699" y="1283"/>
              <a:ext cx="536" cy="888"/>
            </a:xfrm>
            <a:custGeom>
              <a:avLst/>
              <a:gdLst>
                <a:gd name="T0" fmla="*/ 336 w 536"/>
                <a:gd name="T1" fmla="*/ 888 h 888"/>
                <a:gd name="T2" fmla="*/ 0 w 536"/>
                <a:gd name="T3" fmla="*/ 504 h 888"/>
                <a:gd name="T4" fmla="*/ 336 w 536"/>
                <a:gd name="T5" fmla="*/ 72 h 888"/>
                <a:gd name="T6" fmla="*/ 480 w 536"/>
                <a:gd name="T7" fmla="*/ 72 h 888"/>
                <a:gd name="T8" fmla="*/ 528 w 536"/>
                <a:gd name="T9" fmla="*/ 168 h 888"/>
                <a:gd name="T10" fmla="*/ 528 w 536"/>
                <a:gd name="T11" fmla="*/ 74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888">
                  <a:moveTo>
                    <a:pt x="336" y="888"/>
                  </a:moveTo>
                  <a:cubicBezTo>
                    <a:pt x="168" y="764"/>
                    <a:pt x="0" y="640"/>
                    <a:pt x="0" y="504"/>
                  </a:cubicBezTo>
                  <a:cubicBezTo>
                    <a:pt x="0" y="368"/>
                    <a:pt x="256" y="144"/>
                    <a:pt x="336" y="72"/>
                  </a:cubicBezTo>
                  <a:cubicBezTo>
                    <a:pt x="416" y="0"/>
                    <a:pt x="448" y="56"/>
                    <a:pt x="480" y="72"/>
                  </a:cubicBezTo>
                  <a:cubicBezTo>
                    <a:pt x="512" y="88"/>
                    <a:pt x="520" y="56"/>
                    <a:pt x="528" y="168"/>
                  </a:cubicBezTo>
                  <a:cubicBezTo>
                    <a:pt x="536" y="280"/>
                    <a:pt x="528" y="640"/>
                    <a:pt x="528" y="744"/>
                  </a:cubicBez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6079" name="Line 63"/>
            <p:cNvSpPr>
              <a:spLocks noChangeShapeType="1"/>
            </p:cNvSpPr>
            <p:nvPr/>
          </p:nvSpPr>
          <p:spPr bwMode="auto">
            <a:xfrm flipH="1">
              <a:off x="1743" y="2117"/>
              <a:ext cx="214" cy="1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6080" name="Text Box 64"/>
          <p:cNvSpPr txBox="1">
            <a:spLocks noChangeArrowheads="1"/>
          </p:cNvSpPr>
          <p:nvPr/>
        </p:nvSpPr>
        <p:spPr bwMode="auto">
          <a:xfrm>
            <a:off x="5072063" y="2244725"/>
            <a:ext cx="3386137" cy="139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回路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    </a:t>
            </a:r>
            <a:b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+I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-I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endParaRPr kumimoji="1"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81" name="Text Box 65"/>
          <p:cNvSpPr txBox="1">
            <a:spLocks noChangeArrowheads="1"/>
          </p:cNvSpPr>
          <p:nvPr/>
        </p:nvSpPr>
        <p:spPr bwMode="auto">
          <a:xfrm>
            <a:off x="5072063" y="3800475"/>
            <a:ext cx="3243262" cy="139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回路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    </a:t>
            </a:r>
            <a:b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3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+I</a:t>
            </a:r>
            <a:r>
              <a:rPr lang="en-US" altLang="zh-CN" sz="3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+I</a:t>
            </a:r>
            <a:r>
              <a:rPr lang="en-US" altLang="zh-CN" sz="3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3200" b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=0</a:t>
            </a:r>
            <a:endParaRPr kumimoji="1" lang="en-US" altLang="zh-CN" sz="32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6082" name="Rectangle 66"/>
          <p:cNvSpPr>
            <a:spLocks noChangeArrowheads="1"/>
          </p:cNvSpPr>
          <p:nvPr/>
        </p:nvSpPr>
        <p:spPr bwMode="auto">
          <a:xfrm>
            <a:off x="5072063" y="720725"/>
            <a:ext cx="3690937" cy="139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回路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  </a:t>
            </a:r>
            <a:b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+I</a:t>
            </a:r>
            <a:r>
              <a:rPr lang="en-US" altLang="zh-CN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+I</a:t>
            </a:r>
            <a:r>
              <a:rPr lang="en-US" altLang="zh-CN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=E</a:t>
            </a:r>
            <a:r>
              <a:rPr lang="en-US" altLang="zh-CN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    </a:t>
            </a:r>
            <a:endParaRPr lang="en-US" altLang="zh-CN" sz="32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122362" y="1857376"/>
            <a:ext cx="2898095" cy="3120579"/>
          </a:xfrm>
          <a:custGeom>
            <a:avLst/>
            <a:gdLst>
              <a:gd name="connsiteX0" fmla="*/ 847983 w 3086424"/>
              <a:gd name="connsiteY0" fmla="*/ 3048488 h 3210578"/>
              <a:gd name="connsiteX1" fmla="*/ 180326 w 3086424"/>
              <a:gd name="connsiteY1" fmla="*/ 3004945 h 3210578"/>
              <a:gd name="connsiteX2" fmla="*/ 107754 w 3086424"/>
              <a:gd name="connsiteY2" fmla="*/ 1321288 h 3210578"/>
              <a:gd name="connsiteX3" fmla="*/ 1515640 w 3086424"/>
              <a:gd name="connsiteY3" fmla="*/ 488 h 3210578"/>
              <a:gd name="connsiteX4" fmla="*/ 2981583 w 3086424"/>
              <a:gd name="connsiteY4" fmla="*/ 1190659 h 3210578"/>
              <a:gd name="connsiteX5" fmla="*/ 2836440 w 3086424"/>
              <a:gd name="connsiteY5" fmla="*/ 3004945 h 3210578"/>
              <a:gd name="connsiteX6" fmla="*/ 1776897 w 3086424"/>
              <a:gd name="connsiteY6" fmla="*/ 3092030 h 3210578"/>
              <a:gd name="connsiteX0" fmla="*/ 847983 w 3086424"/>
              <a:gd name="connsiteY0" fmla="*/ 3048488 h 3210578"/>
              <a:gd name="connsiteX1" fmla="*/ 180326 w 3086424"/>
              <a:gd name="connsiteY1" fmla="*/ 2540488 h 3210578"/>
              <a:gd name="connsiteX2" fmla="*/ 107754 w 3086424"/>
              <a:gd name="connsiteY2" fmla="*/ 1321288 h 3210578"/>
              <a:gd name="connsiteX3" fmla="*/ 1515640 w 3086424"/>
              <a:gd name="connsiteY3" fmla="*/ 488 h 3210578"/>
              <a:gd name="connsiteX4" fmla="*/ 2981583 w 3086424"/>
              <a:gd name="connsiteY4" fmla="*/ 1190659 h 3210578"/>
              <a:gd name="connsiteX5" fmla="*/ 2836440 w 3086424"/>
              <a:gd name="connsiteY5" fmla="*/ 3004945 h 3210578"/>
              <a:gd name="connsiteX6" fmla="*/ 1776897 w 3086424"/>
              <a:gd name="connsiteY6" fmla="*/ 3092030 h 3210578"/>
              <a:gd name="connsiteX0" fmla="*/ 847983 w 3064532"/>
              <a:gd name="connsiteY0" fmla="*/ 3048452 h 3120579"/>
              <a:gd name="connsiteX1" fmla="*/ 180326 w 3064532"/>
              <a:gd name="connsiteY1" fmla="*/ 2540452 h 3120579"/>
              <a:gd name="connsiteX2" fmla="*/ 107754 w 3064532"/>
              <a:gd name="connsiteY2" fmla="*/ 1321252 h 3120579"/>
              <a:gd name="connsiteX3" fmla="*/ 1515640 w 3064532"/>
              <a:gd name="connsiteY3" fmla="*/ 452 h 3120579"/>
              <a:gd name="connsiteX4" fmla="*/ 2981583 w 3064532"/>
              <a:gd name="connsiteY4" fmla="*/ 1190623 h 3120579"/>
              <a:gd name="connsiteX5" fmla="*/ 2763869 w 3064532"/>
              <a:gd name="connsiteY5" fmla="*/ 2642052 h 3120579"/>
              <a:gd name="connsiteX6" fmla="*/ 1776897 w 3064532"/>
              <a:gd name="connsiteY6" fmla="*/ 3091994 h 3120579"/>
              <a:gd name="connsiteX0" fmla="*/ 847983 w 3064532"/>
              <a:gd name="connsiteY0" fmla="*/ 3048452 h 3120579"/>
              <a:gd name="connsiteX1" fmla="*/ 180326 w 3064532"/>
              <a:gd name="connsiteY1" fmla="*/ 2540452 h 3120579"/>
              <a:gd name="connsiteX2" fmla="*/ 107754 w 3064532"/>
              <a:gd name="connsiteY2" fmla="*/ 1321252 h 3120579"/>
              <a:gd name="connsiteX3" fmla="*/ 1515640 w 3064532"/>
              <a:gd name="connsiteY3" fmla="*/ 452 h 3120579"/>
              <a:gd name="connsiteX4" fmla="*/ 2981583 w 3064532"/>
              <a:gd name="connsiteY4" fmla="*/ 1190623 h 3120579"/>
              <a:gd name="connsiteX5" fmla="*/ 2763869 w 3064532"/>
              <a:gd name="connsiteY5" fmla="*/ 2642052 h 3120579"/>
              <a:gd name="connsiteX6" fmla="*/ 1776897 w 3064532"/>
              <a:gd name="connsiteY6" fmla="*/ 3091994 h 3120579"/>
              <a:gd name="connsiteX0" fmla="*/ 822256 w 3038805"/>
              <a:gd name="connsiteY0" fmla="*/ 3048452 h 3120579"/>
              <a:gd name="connsiteX1" fmla="*/ 154599 w 3038805"/>
              <a:gd name="connsiteY1" fmla="*/ 2540452 h 3120579"/>
              <a:gd name="connsiteX2" fmla="*/ 82027 w 3038805"/>
              <a:gd name="connsiteY2" fmla="*/ 1321252 h 3120579"/>
              <a:gd name="connsiteX3" fmla="*/ 1489913 w 3038805"/>
              <a:gd name="connsiteY3" fmla="*/ 452 h 3120579"/>
              <a:gd name="connsiteX4" fmla="*/ 2955856 w 3038805"/>
              <a:gd name="connsiteY4" fmla="*/ 1190623 h 3120579"/>
              <a:gd name="connsiteX5" fmla="*/ 2738142 w 3038805"/>
              <a:gd name="connsiteY5" fmla="*/ 2642052 h 3120579"/>
              <a:gd name="connsiteX6" fmla="*/ 1751170 w 3038805"/>
              <a:gd name="connsiteY6" fmla="*/ 3091994 h 31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805" h="3120579">
                <a:moveTo>
                  <a:pt x="822256" y="3048452"/>
                </a:moveTo>
                <a:cubicBezTo>
                  <a:pt x="535598" y="3098042"/>
                  <a:pt x="277970" y="2828319"/>
                  <a:pt x="154599" y="2540452"/>
                </a:cubicBezTo>
                <a:cubicBezTo>
                  <a:pt x="31227" y="2252585"/>
                  <a:pt x="-82468" y="1773614"/>
                  <a:pt x="82027" y="1321252"/>
                </a:cubicBezTo>
                <a:cubicBezTo>
                  <a:pt x="246522" y="868890"/>
                  <a:pt x="1010941" y="22224"/>
                  <a:pt x="1489913" y="452"/>
                </a:cubicBezTo>
                <a:cubicBezTo>
                  <a:pt x="1968885" y="-21320"/>
                  <a:pt x="2747818" y="750356"/>
                  <a:pt x="2955856" y="1190623"/>
                </a:cubicBezTo>
                <a:cubicBezTo>
                  <a:pt x="3163894" y="1630890"/>
                  <a:pt x="2938923" y="2325157"/>
                  <a:pt x="2738142" y="2642052"/>
                </a:cubicBezTo>
                <a:cubicBezTo>
                  <a:pt x="2537361" y="2958947"/>
                  <a:pt x="2180551" y="3206899"/>
                  <a:pt x="1751170" y="3091994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6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80" grpId="0" autoUpdateAnimBg="0"/>
      <p:bldP spid="86081" grpId="0" autoUpdateAnimBg="0"/>
      <p:bldP spid="86082" grpId="0" autoUpdateAnimBg="0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541463" y="1591707"/>
            <a:ext cx="266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CC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CC00FF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/>
              <a:t>+</a:t>
            </a: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i="1" dirty="0">
                <a:solidFill>
                  <a:srgbClr val="CC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CC00FF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ea typeface="隶书" panose="02010509060101010101" pitchFamily="49" charset="-122"/>
              </a:rPr>
              <a:t>–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CC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CC00FF"/>
                </a:solidFill>
                <a:ea typeface="隶书" panose="02010509060101010101" pitchFamily="49" charset="-122"/>
              </a:rPr>
              <a:t>3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ea typeface="隶书" panose="02010509060101010101" pitchFamily="49" charset="-122"/>
              </a:rPr>
              <a:t>=</a:t>
            </a:r>
            <a:r>
              <a:rPr lang="en-US" altLang="zh-CN" sz="2600" baseline="-25000" dirty="0"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ea typeface="隶书" panose="02010509060101010101" pitchFamily="49" charset="-122"/>
              </a:rPr>
              <a:t>0</a:t>
            </a:r>
            <a:endParaRPr lang="en-US" altLang="zh-CN" sz="2600" i="1" dirty="0">
              <a:ea typeface="隶书" panose="02010509060101010101" pitchFamily="49" charset="-122"/>
            </a:endParaRP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 flipH="1">
            <a:off x="431800" y="4476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0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935788" y="1143000"/>
            <a:ext cx="439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39948" name="Group 12"/>
          <p:cNvGrpSpPr>
            <a:grpSpLocks/>
          </p:cNvGrpSpPr>
          <p:nvPr/>
        </p:nvGrpSpPr>
        <p:grpSpPr bwMode="auto">
          <a:xfrm>
            <a:off x="7443788" y="1871663"/>
            <a:ext cx="404812" cy="609600"/>
            <a:chOff x="0" y="0"/>
            <a:chExt cx="255" cy="384"/>
          </a:xfrm>
        </p:grpSpPr>
        <p:sp>
          <p:nvSpPr>
            <p:cNvPr id="111629" name="Text Box 13"/>
            <p:cNvSpPr txBox="1">
              <a:spLocks noChangeArrowheads="1"/>
            </p:cNvSpPr>
            <p:nvPr/>
          </p:nvSpPr>
          <p:spPr bwMode="auto">
            <a:xfrm>
              <a:off x="0" y="9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CC00FF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CC00FF"/>
                  </a:solidFill>
                </a:rPr>
                <a:t>2</a:t>
              </a:r>
              <a:endParaRPr lang="en-US" altLang="zh-CN" sz="2400" b="0" dirty="0">
                <a:solidFill>
                  <a:srgbClr val="CC00FF"/>
                </a:solidFill>
              </a:endParaRPr>
            </a:p>
          </p:txBody>
        </p:sp>
        <p:sp>
          <p:nvSpPr>
            <p:cNvPr id="111630" name="Line 14"/>
            <p:cNvSpPr>
              <a:spLocks noChangeShapeType="1"/>
            </p:cNvSpPr>
            <p:nvPr/>
          </p:nvSpPr>
          <p:spPr bwMode="auto">
            <a:xfrm rot="-5400000">
              <a:off x="-163" y="168"/>
              <a:ext cx="33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</p:grp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5995988" y="1947863"/>
            <a:ext cx="404812" cy="533400"/>
            <a:chOff x="0" y="0"/>
            <a:chExt cx="255" cy="336"/>
          </a:xfrm>
        </p:grpSpPr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0" y="4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CC00FF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CC00FF"/>
                  </a:solidFill>
                </a:rPr>
                <a:t>1</a:t>
              </a:r>
              <a:endParaRPr lang="en-US" altLang="zh-CN" sz="2400" b="0" dirty="0">
                <a:solidFill>
                  <a:srgbClr val="CC00FF"/>
                </a:solidFill>
              </a:endParaRPr>
            </a:p>
          </p:txBody>
        </p:sp>
        <p:sp>
          <p:nvSpPr>
            <p:cNvPr id="111633" name="Line 17"/>
            <p:cNvSpPr>
              <a:spLocks noChangeShapeType="1"/>
            </p:cNvSpPr>
            <p:nvPr/>
          </p:nvSpPr>
          <p:spPr bwMode="auto">
            <a:xfrm rot="-5400000">
              <a:off x="-163" y="168"/>
              <a:ext cx="33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8047588" y="1813957"/>
            <a:ext cx="404812" cy="533400"/>
            <a:chOff x="0" y="0"/>
            <a:chExt cx="255" cy="336"/>
          </a:xfrm>
        </p:grpSpPr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CC00FF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CC00FF"/>
                  </a:solidFill>
                </a:rPr>
                <a:t>3</a:t>
              </a:r>
              <a:endParaRPr lang="en-US" altLang="zh-CN" sz="2400" b="0" dirty="0">
                <a:solidFill>
                  <a:srgbClr val="CC00FF"/>
                </a:solidFill>
              </a:endParaRPr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 rot="5400000" flipV="1">
              <a:off x="87" y="168"/>
              <a:ext cx="33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</p:grpSp>
      <p:grpSp>
        <p:nvGrpSpPr>
          <p:cNvPr id="39957" name="Group 21"/>
          <p:cNvGrpSpPr>
            <a:grpSpLocks/>
          </p:cNvGrpSpPr>
          <p:nvPr/>
        </p:nvGrpSpPr>
        <p:grpSpPr bwMode="auto">
          <a:xfrm>
            <a:off x="5181600" y="1724025"/>
            <a:ext cx="3556000" cy="1752600"/>
            <a:chOff x="0" y="0"/>
            <a:chExt cx="2240" cy="1104"/>
          </a:xfrm>
        </p:grpSpPr>
        <p:sp>
          <p:nvSpPr>
            <p:cNvPr id="111638" name="Text Box 22"/>
            <p:cNvSpPr txBox="1">
              <a:spLocks noChangeArrowheads="1"/>
            </p:cNvSpPr>
            <p:nvPr/>
          </p:nvSpPr>
          <p:spPr bwMode="auto">
            <a:xfrm>
              <a:off x="0" y="13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1</a:t>
              </a:r>
              <a:endParaRPr lang="en-US" altLang="zh-CN" sz="2400" b="0"/>
            </a:p>
          </p:txBody>
        </p:sp>
        <p:sp>
          <p:nvSpPr>
            <p:cNvPr id="111639" name="Oval 23"/>
            <p:cNvSpPr>
              <a:spLocks noChangeArrowheads="1"/>
            </p:cNvSpPr>
            <p:nvPr/>
          </p:nvSpPr>
          <p:spPr bwMode="auto">
            <a:xfrm>
              <a:off x="1106" y="61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>
              <a:off x="1248" y="0"/>
              <a:ext cx="0" cy="1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1" name="Text Box 25"/>
            <p:cNvSpPr txBox="1">
              <a:spLocks noChangeArrowheads="1"/>
            </p:cNvSpPr>
            <p:nvPr/>
          </p:nvSpPr>
          <p:spPr bwMode="auto">
            <a:xfrm>
              <a:off x="388" y="42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/>
                <a:t>+</a:t>
              </a:r>
            </a:p>
          </p:txBody>
        </p:sp>
        <p:sp>
          <p:nvSpPr>
            <p:cNvPr id="111642" name="Text Box 26"/>
            <p:cNvSpPr txBox="1">
              <a:spLocks noChangeArrowheads="1"/>
            </p:cNvSpPr>
            <p:nvPr/>
          </p:nvSpPr>
          <p:spPr bwMode="auto">
            <a:xfrm>
              <a:off x="400" y="7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/>
                <a:t>–</a:t>
              </a:r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>
              <a:off x="336" y="6"/>
              <a:ext cx="1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335" y="1092"/>
              <a:ext cx="1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5" name="Rectangle 29"/>
            <p:cNvSpPr>
              <a:spLocks noChangeArrowheads="1"/>
            </p:cNvSpPr>
            <p:nvPr/>
          </p:nvSpPr>
          <p:spPr bwMode="auto">
            <a:xfrm rot="-5400000">
              <a:off x="2048" y="474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>
              <a:off x="2192" y="0"/>
              <a:ext cx="0" cy="3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>
              <a:off x="2192" y="666"/>
              <a:ext cx="0" cy="4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8" name="Rectangle 32"/>
            <p:cNvSpPr>
              <a:spLocks noChangeArrowheads="1"/>
            </p:cNvSpPr>
            <p:nvPr/>
          </p:nvSpPr>
          <p:spPr bwMode="auto">
            <a:xfrm rot="-5400000">
              <a:off x="1106" y="282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649" name="Text Box 33"/>
            <p:cNvSpPr txBox="1">
              <a:spLocks noChangeArrowheads="1"/>
            </p:cNvSpPr>
            <p:nvPr/>
          </p:nvSpPr>
          <p:spPr bwMode="auto">
            <a:xfrm>
              <a:off x="860" y="13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2</a:t>
              </a:r>
              <a:endParaRPr lang="en-US" altLang="zh-CN" sz="2400" b="0"/>
            </a:p>
          </p:txBody>
        </p:sp>
        <p:sp>
          <p:nvSpPr>
            <p:cNvPr id="111650" name="Oval 34"/>
            <p:cNvSpPr>
              <a:spLocks noChangeArrowheads="1"/>
            </p:cNvSpPr>
            <p:nvPr/>
          </p:nvSpPr>
          <p:spPr bwMode="auto">
            <a:xfrm>
              <a:off x="197" y="61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651" name="Text Box 35"/>
            <p:cNvSpPr txBox="1">
              <a:spLocks noChangeArrowheads="1"/>
            </p:cNvSpPr>
            <p:nvPr/>
          </p:nvSpPr>
          <p:spPr bwMode="auto">
            <a:xfrm>
              <a:off x="1848" y="40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3</a:t>
              </a:r>
              <a:endParaRPr lang="en-US" altLang="zh-CN" sz="2400"/>
            </a:p>
          </p:txBody>
        </p:sp>
        <p:sp>
          <p:nvSpPr>
            <p:cNvPr id="111652" name="Text Box 36"/>
            <p:cNvSpPr txBox="1">
              <a:spLocks noChangeArrowheads="1"/>
            </p:cNvSpPr>
            <p:nvPr/>
          </p:nvSpPr>
          <p:spPr bwMode="auto">
            <a:xfrm>
              <a:off x="1308" y="42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/>
                <a:t>+</a:t>
              </a:r>
            </a:p>
          </p:txBody>
        </p:sp>
        <p:sp>
          <p:nvSpPr>
            <p:cNvPr id="111653" name="Text Box 37"/>
            <p:cNvSpPr txBox="1">
              <a:spLocks noChangeArrowheads="1"/>
            </p:cNvSpPr>
            <p:nvPr/>
          </p:nvSpPr>
          <p:spPr bwMode="auto">
            <a:xfrm>
              <a:off x="1320" y="7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/>
                <a:t>–</a:t>
              </a:r>
            </a:p>
          </p:txBody>
        </p:sp>
        <p:sp>
          <p:nvSpPr>
            <p:cNvPr id="111654" name="Text Box 38"/>
            <p:cNvSpPr txBox="1">
              <a:spLocks noChangeArrowheads="1"/>
            </p:cNvSpPr>
            <p:nvPr/>
          </p:nvSpPr>
          <p:spPr bwMode="auto">
            <a:xfrm>
              <a:off x="1420" y="57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E</a:t>
              </a:r>
              <a:r>
                <a:rPr lang="en-US" altLang="zh-CN" sz="2400" baseline="-25000"/>
                <a:t>2</a:t>
              </a:r>
              <a:endParaRPr lang="en-US" altLang="zh-CN" sz="2400" b="0"/>
            </a:p>
          </p:txBody>
        </p:sp>
        <p:sp>
          <p:nvSpPr>
            <p:cNvPr id="111655" name="Line 39"/>
            <p:cNvSpPr>
              <a:spLocks noChangeShapeType="1"/>
            </p:cNvSpPr>
            <p:nvPr/>
          </p:nvSpPr>
          <p:spPr bwMode="auto">
            <a:xfrm>
              <a:off x="338" y="0"/>
              <a:ext cx="0" cy="1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6" name="Rectangle 40"/>
            <p:cNvSpPr>
              <a:spLocks noChangeArrowheads="1"/>
            </p:cNvSpPr>
            <p:nvPr/>
          </p:nvSpPr>
          <p:spPr bwMode="auto">
            <a:xfrm rot="-5400000">
              <a:off x="197" y="282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657" name="Text Box 41"/>
            <p:cNvSpPr txBox="1">
              <a:spLocks noChangeArrowheads="1"/>
            </p:cNvSpPr>
            <p:nvPr/>
          </p:nvSpPr>
          <p:spPr bwMode="auto">
            <a:xfrm>
              <a:off x="484" y="57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E</a:t>
              </a:r>
              <a:r>
                <a:rPr lang="en-US" altLang="zh-CN" sz="2400" baseline="-25000"/>
                <a:t>1</a:t>
              </a:r>
              <a:endParaRPr lang="en-US" altLang="zh-CN" sz="2400" b="0"/>
            </a:p>
          </p:txBody>
        </p:sp>
      </p:grp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1554576" y="2347357"/>
            <a:ext cx="307327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i="1" dirty="0">
                <a:ea typeface="隶书" panose="02010509060101010101" pitchFamily="49" charset="-122"/>
              </a:rPr>
              <a:t>E</a:t>
            </a:r>
            <a:r>
              <a:rPr lang="en-US" altLang="zh-CN" sz="2600" baseline="-25000" dirty="0">
                <a:ea typeface="隶书" panose="02010509060101010101" pitchFamily="49" charset="-122"/>
              </a:rPr>
              <a:t>1</a:t>
            </a:r>
            <a:r>
              <a:rPr lang="en-US" altLang="zh-CN" sz="2600" b="0" dirty="0"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ea typeface="隶书" panose="02010509060101010101" pitchFamily="49" charset="-122"/>
              </a:rPr>
              <a:t>+ </a:t>
            </a:r>
            <a:r>
              <a:rPr lang="en-US" altLang="zh-CN" sz="2600" i="1" dirty="0">
                <a:solidFill>
                  <a:srgbClr val="CC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CC00FF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ea typeface="隶书" panose="02010509060101010101" pitchFamily="49" charset="-122"/>
              </a:rPr>
              <a:t>2 </a:t>
            </a:r>
            <a:r>
              <a:rPr lang="en-US" altLang="zh-CN" sz="2600" dirty="0">
                <a:ea typeface="隶书" panose="02010509060101010101" pitchFamily="49" charset="-122"/>
              </a:rPr>
              <a:t>= </a:t>
            </a:r>
            <a:r>
              <a:rPr lang="en-US" altLang="zh-CN" sz="2600" i="1" dirty="0">
                <a:ea typeface="隶书" panose="02010509060101010101" pitchFamily="49" charset="-122"/>
              </a:rPr>
              <a:t>E</a:t>
            </a:r>
            <a:r>
              <a:rPr lang="en-US" altLang="zh-CN" sz="2600" i="1" baseline="-25000" dirty="0">
                <a:ea typeface="隶书" panose="02010509060101010101" pitchFamily="49" charset="-122"/>
              </a:rPr>
              <a:t>2</a:t>
            </a:r>
            <a:r>
              <a:rPr lang="en-US" altLang="zh-CN" sz="2600" i="1" dirty="0">
                <a:ea typeface="隶书" panose="02010509060101010101" pitchFamily="49" charset="-122"/>
              </a:rPr>
              <a:t> +</a:t>
            </a:r>
            <a:r>
              <a:rPr lang="en-US" altLang="zh-CN" sz="2600" i="1" dirty="0">
                <a:solidFill>
                  <a:srgbClr val="CC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CC00FF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aseline="-25000" dirty="0"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1562519" y="2898457"/>
            <a:ext cx="25779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i="1" dirty="0">
                <a:ea typeface="隶书" panose="02010509060101010101" pitchFamily="49" charset="-122"/>
              </a:rPr>
              <a:t>E</a:t>
            </a:r>
            <a:r>
              <a:rPr lang="en-US" altLang="zh-CN" sz="2600" baseline="-25000" dirty="0">
                <a:ea typeface="隶书" panose="02010509060101010101" pitchFamily="49" charset="-122"/>
              </a:rPr>
              <a:t>2</a:t>
            </a:r>
            <a:r>
              <a:rPr lang="en-US" altLang="zh-CN" sz="2600" i="1" dirty="0"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ea typeface="隶书" panose="02010509060101010101" pitchFamily="49" charset="-122"/>
              </a:rPr>
              <a:t>= </a:t>
            </a:r>
            <a:r>
              <a:rPr lang="en-US" altLang="zh-CN" sz="2600" i="1" dirty="0">
                <a:solidFill>
                  <a:srgbClr val="CC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CC00FF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ea typeface="隶书" panose="02010509060101010101" pitchFamily="49" charset="-122"/>
              </a:rPr>
              <a:t>2  </a:t>
            </a:r>
            <a:r>
              <a:rPr lang="en-US" altLang="zh-CN" sz="2600" i="1" dirty="0">
                <a:ea typeface="隶书" panose="02010509060101010101" pitchFamily="49" charset="-122"/>
              </a:rPr>
              <a:t>+ </a:t>
            </a:r>
            <a:r>
              <a:rPr lang="en-US" altLang="zh-CN" sz="2600" i="1" dirty="0">
                <a:solidFill>
                  <a:srgbClr val="CC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CC00FF"/>
                </a:solidFill>
                <a:ea typeface="隶书" panose="02010509060101010101" pitchFamily="49" charset="-122"/>
              </a:rPr>
              <a:t>3 </a:t>
            </a:r>
            <a:r>
              <a:rPr lang="en-US" altLang="zh-CN" sz="2600" i="1" dirty="0"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ea typeface="隶书" panose="02010509060101010101" pitchFamily="49" charset="-122"/>
              </a:rPr>
              <a:t>3 </a:t>
            </a:r>
          </a:p>
        </p:txBody>
      </p:sp>
      <p:sp>
        <p:nvSpPr>
          <p:cNvPr id="111660" name="Rectangle 4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2296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1661" name="Rectangle 4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724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1662" name="Rectangle 4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3152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>
            <a:off x="6350848" y="2333625"/>
            <a:ext cx="492622" cy="958128"/>
          </a:xfrm>
          <a:custGeom>
            <a:avLst/>
            <a:gdLst>
              <a:gd name="connsiteX0" fmla="*/ 241003 w 492622"/>
              <a:gd name="connsiteY0" fmla="*/ 0 h 958128"/>
              <a:gd name="connsiteX1" fmla="*/ 492622 w 492622"/>
              <a:gd name="connsiteY1" fmla="*/ 479064 h 958128"/>
              <a:gd name="connsiteX2" fmla="*/ 241003 w 492622"/>
              <a:gd name="connsiteY2" fmla="*/ 958128 h 958128"/>
              <a:gd name="connsiteX3" fmla="*/ 9158 w 492622"/>
              <a:gd name="connsiteY3" fmla="*/ 665537 h 958128"/>
              <a:gd name="connsiteX4" fmla="*/ 3538 w 492622"/>
              <a:gd name="connsiteY4" fmla="*/ 631064 h 958128"/>
              <a:gd name="connsiteX5" fmla="*/ 120755 w 492622"/>
              <a:gd name="connsiteY5" fmla="*/ 631064 h 958128"/>
              <a:gd name="connsiteX6" fmla="*/ 120755 w 492622"/>
              <a:gd name="connsiteY6" fmla="*/ 348763 h 958128"/>
              <a:gd name="connsiteX7" fmla="*/ 0 w 492622"/>
              <a:gd name="connsiteY7" fmla="*/ 348763 h 958128"/>
              <a:gd name="connsiteX8" fmla="*/ 9158 w 492622"/>
              <a:gd name="connsiteY8" fmla="*/ 292591 h 958128"/>
              <a:gd name="connsiteX9" fmla="*/ 241003 w 492622"/>
              <a:gd name="connsiteY9" fmla="*/ 0 h 958128"/>
              <a:gd name="connsiteX0" fmla="*/ 3538 w 492622"/>
              <a:gd name="connsiteY0" fmla="*/ 631064 h 958128"/>
              <a:gd name="connsiteX1" fmla="*/ 120755 w 492622"/>
              <a:gd name="connsiteY1" fmla="*/ 631064 h 958128"/>
              <a:gd name="connsiteX2" fmla="*/ 120755 w 492622"/>
              <a:gd name="connsiteY2" fmla="*/ 348763 h 958128"/>
              <a:gd name="connsiteX3" fmla="*/ 0 w 492622"/>
              <a:gd name="connsiteY3" fmla="*/ 348763 h 958128"/>
              <a:gd name="connsiteX4" fmla="*/ 9158 w 492622"/>
              <a:gd name="connsiteY4" fmla="*/ 292591 h 958128"/>
              <a:gd name="connsiteX5" fmla="*/ 241003 w 492622"/>
              <a:gd name="connsiteY5" fmla="*/ 0 h 958128"/>
              <a:gd name="connsiteX6" fmla="*/ 492622 w 492622"/>
              <a:gd name="connsiteY6" fmla="*/ 479064 h 958128"/>
              <a:gd name="connsiteX7" fmla="*/ 241003 w 492622"/>
              <a:gd name="connsiteY7" fmla="*/ 958128 h 958128"/>
              <a:gd name="connsiteX8" fmla="*/ 9158 w 492622"/>
              <a:gd name="connsiteY8" fmla="*/ 665537 h 958128"/>
              <a:gd name="connsiteX9" fmla="*/ 94978 w 492622"/>
              <a:gd name="connsiteY9" fmla="*/ 722504 h 958128"/>
              <a:gd name="connsiteX0" fmla="*/ 3538 w 492622"/>
              <a:gd name="connsiteY0" fmla="*/ 631064 h 958128"/>
              <a:gd name="connsiteX1" fmla="*/ 120755 w 492622"/>
              <a:gd name="connsiteY1" fmla="*/ 631064 h 958128"/>
              <a:gd name="connsiteX2" fmla="*/ 120755 w 492622"/>
              <a:gd name="connsiteY2" fmla="*/ 348763 h 958128"/>
              <a:gd name="connsiteX3" fmla="*/ 0 w 492622"/>
              <a:gd name="connsiteY3" fmla="*/ 348763 h 958128"/>
              <a:gd name="connsiteX4" fmla="*/ 9158 w 492622"/>
              <a:gd name="connsiteY4" fmla="*/ 292591 h 958128"/>
              <a:gd name="connsiteX5" fmla="*/ 241003 w 492622"/>
              <a:gd name="connsiteY5" fmla="*/ 0 h 958128"/>
              <a:gd name="connsiteX6" fmla="*/ 492622 w 492622"/>
              <a:gd name="connsiteY6" fmla="*/ 479064 h 958128"/>
              <a:gd name="connsiteX7" fmla="*/ 241003 w 492622"/>
              <a:gd name="connsiteY7" fmla="*/ 958128 h 958128"/>
              <a:gd name="connsiteX8" fmla="*/ 9158 w 492622"/>
              <a:gd name="connsiteY8" fmla="*/ 665537 h 958128"/>
              <a:gd name="connsiteX0" fmla="*/ 120755 w 492622"/>
              <a:gd name="connsiteY0" fmla="*/ 631064 h 958128"/>
              <a:gd name="connsiteX1" fmla="*/ 120755 w 492622"/>
              <a:gd name="connsiteY1" fmla="*/ 348763 h 958128"/>
              <a:gd name="connsiteX2" fmla="*/ 0 w 492622"/>
              <a:gd name="connsiteY2" fmla="*/ 348763 h 958128"/>
              <a:gd name="connsiteX3" fmla="*/ 9158 w 492622"/>
              <a:gd name="connsiteY3" fmla="*/ 292591 h 958128"/>
              <a:gd name="connsiteX4" fmla="*/ 241003 w 492622"/>
              <a:gd name="connsiteY4" fmla="*/ 0 h 958128"/>
              <a:gd name="connsiteX5" fmla="*/ 492622 w 492622"/>
              <a:gd name="connsiteY5" fmla="*/ 479064 h 958128"/>
              <a:gd name="connsiteX6" fmla="*/ 241003 w 492622"/>
              <a:gd name="connsiteY6" fmla="*/ 958128 h 958128"/>
              <a:gd name="connsiteX7" fmla="*/ 9158 w 492622"/>
              <a:gd name="connsiteY7" fmla="*/ 665537 h 958128"/>
              <a:gd name="connsiteX0" fmla="*/ 120755 w 492622"/>
              <a:gd name="connsiteY0" fmla="*/ 631064 h 958128"/>
              <a:gd name="connsiteX1" fmla="*/ 0 w 492622"/>
              <a:gd name="connsiteY1" fmla="*/ 348763 h 958128"/>
              <a:gd name="connsiteX2" fmla="*/ 9158 w 492622"/>
              <a:gd name="connsiteY2" fmla="*/ 292591 h 958128"/>
              <a:gd name="connsiteX3" fmla="*/ 241003 w 492622"/>
              <a:gd name="connsiteY3" fmla="*/ 0 h 958128"/>
              <a:gd name="connsiteX4" fmla="*/ 492622 w 492622"/>
              <a:gd name="connsiteY4" fmla="*/ 479064 h 958128"/>
              <a:gd name="connsiteX5" fmla="*/ 241003 w 492622"/>
              <a:gd name="connsiteY5" fmla="*/ 958128 h 958128"/>
              <a:gd name="connsiteX6" fmla="*/ 9158 w 492622"/>
              <a:gd name="connsiteY6" fmla="*/ 665537 h 958128"/>
              <a:gd name="connsiteX0" fmla="*/ 0 w 492622"/>
              <a:gd name="connsiteY0" fmla="*/ 348763 h 958128"/>
              <a:gd name="connsiteX1" fmla="*/ 9158 w 492622"/>
              <a:gd name="connsiteY1" fmla="*/ 292591 h 958128"/>
              <a:gd name="connsiteX2" fmla="*/ 241003 w 492622"/>
              <a:gd name="connsiteY2" fmla="*/ 0 h 958128"/>
              <a:gd name="connsiteX3" fmla="*/ 492622 w 492622"/>
              <a:gd name="connsiteY3" fmla="*/ 479064 h 958128"/>
              <a:gd name="connsiteX4" fmla="*/ 241003 w 492622"/>
              <a:gd name="connsiteY4" fmla="*/ 958128 h 958128"/>
              <a:gd name="connsiteX5" fmla="*/ 9158 w 492622"/>
              <a:gd name="connsiteY5" fmla="*/ 665537 h 95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622" h="958128">
                <a:moveTo>
                  <a:pt x="0" y="348763"/>
                </a:moveTo>
                <a:lnTo>
                  <a:pt x="9158" y="292591"/>
                </a:lnTo>
                <a:cubicBezTo>
                  <a:pt x="47356" y="120647"/>
                  <a:pt x="136779" y="0"/>
                  <a:pt x="241003" y="0"/>
                </a:cubicBezTo>
                <a:cubicBezTo>
                  <a:pt x="379968" y="0"/>
                  <a:pt x="492622" y="214484"/>
                  <a:pt x="492622" y="479064"/>
                </a:cubicBezTo>
                <a:cubicBezTo>
                  <a:pt x="492622" y="743644"/>
                  <a:pt x="379968" y="958128"/>
                  <a:pt x="241003" y="958128"/>
                </a:cubicBezTo>
                <a:cubicBezTo>
                  <a:pt x="136779" y="958128"/>
                  <a:pt x="47356" y="837481"/>
                  <a:pt x="9158" y="66553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7772857" y="2333625"/>
            <a:ext cx="492622" cy="958128"/>
          </a:xfrm>
          <a:custGeom>
            <a:avLst/>
            <a:gdLst>
              <a:gd name="connsiteX0" fmla="*/ 241003 w 492622"/>
              <a:gd name="connsiteY0" fmla="*/ 0 h 958128"/>
              <a:gd name="connsiteX1" fmla="*/ 492622 w 492622"/>
              <a:gd name="connsiteY1" fmla="*/ 479064 h 958128"/>
              <a:gd name="connsiteX2" fmla="*/ 241003 w 492622"/>
              <a:gd name="connsiteY2" fmla="*/ 958128 h 958128"/>
              <a:gd name="connsiteX3" fmla="*/ 9158 w 492622"/>
              <a:gd name="connsiteY3" fmla="*/ 665537 h 958128"/>
              <a:gd name="connsiteX4" fmla="*/ 3538 w 492622"/>
              <a:gd name="connsiteY4" fmla="*/ 631064 h 958128"/>
              <a:gd name="connsiteX5" fmla="*/ 120755 w 492622"/>
              <a:gd name="connsiteY5" fmla="*/ 631064 h 958128"/>
              <a:gd name="connsiteX6" fmla="*/ 120755 w 492622"/>
              <a:gd name="connsiteY6" fmla="*/ 348763 h 958128"/>
              <a:gd name="connsiteX7" fmla="*/ 0 w 492622"/>
              <a:gd name="connsiteY7" fmla="*/ 348763 h 958128"/>
              <a:gd name="connsiteX8" fmla="*/ 9158 w 492622"/>
              <a:gd name="connsiteY8" fmla="*/ 292591 h 958128"/>
              <a:gd name="connsiteX9" fmla="*/ 241003 w 492622"/>
              <a:gd name="connsiteY9" fmla="*/ 0 h 958128"/>
              <a:gd name="connsiteX0" fmla="*/ 3538 w 492622"/>
              <a:gd name="connsiteY0" fmla="*/ 631064 h 958128"/>
              <a:gd name="connsiteX1" fmla="*/ 120755 w 492622"/>
              <a:gd name="connsiteY1" fmla="*/ 631064 h 958128"/>
              <a:gd name="connsiteX2" fmla="*/ 120755 w 492622"/>
              <a:gd name="connsiteY2" fmla="*/ 348763 h 958128"/>
              <a:gd name="connsiteX3" fmla="*/ 0 w 492622"/>
              <a:gd name="connsiteY3" fmla="*/ 348763 h 958128"/>
              <a:gd name="connsiteX4" fmla="*/ 9158 w 492622"/>
              <a:gd name="connsiteY4" fmla="*/ 292591 h 958128"/>
              <a:gd name="connsiteX5" fmla="*/ 241003 w 492622"/>
              <a:gd name="connsiteY5" fmla="*/ 0 h 958128"/>
              <a:gd name="connsiteX6" fmla="*/ 492622 w 492622"/>
              <a:gd name="connsiteY6" fmla="*/ 479064 h 958128"/>
              <a:gd name="connsiteX7" fmla="*/ 241003 w 492622"/>
              <a:gd name="connsiteY7" fmla="*/ 958128 h 958128"/>
              <a:gd name="connsiteX8" fmla="*/ 9158 w 492622"/>
              <a:gd name="connsiteY8" fmla="*/ 665537 h 958128"/>
              <a:gd name="connsiteX9" fmla="*/ 94978 w 492622"/>
              <a:gd name="connsiteY9" fmla="*/ 722504 h 958128"/>
              <a:gd name="connsiteX0" fmla="*/ 3538 w 492622"/>
              <a:gd name="connsiteY0" fmla="*/ 631064 h 958128"/>
              <a:gd name="connsiteX1" fmla="*/ 120755 w 492622"/>
              <a:gd name="connsiteY1" fmla="*/ 631064 h 958128"/>
              <a:gd name="connsiteX2" fmla="*/ 120755 w 492622"/>
              <a:gd name="connsiteY2" fmla="*/ 348763 h 958128"/>
              <a:gd name="connsiteX3" fmla="*/ 0 w 492622"/>
              <a:gd name="connsiteY3" fmla="*/ 348763 h 958128"/>
              <a:gd name="connsiteX4" fmla="*/ 9158 w 492622"/>
              <a:gd name="connsiteY4" fmla="*/ 292591 h 958128"/>
              <a:gd name="connsiteX5" fmla="*/ 241003 w 492622"/>
              <a:gd name="connsiteY5" fmla="*/ 0 h 958128"/>
              <a:gd name="connsiteX6" fmla="*/ 492622 w 492622"/>
              <a:gd name="connsiteY6" fmla="*/ 479064 h 958128"/>
              <a:gd name="connsiteX7" fmla="*/ 241003 w 492622"/>
              <a:gd name="connsiteY7" fmla="*/ 958128 h 958128"/>
              <a:gd name="connsiteX8" fmla="*/ 9158 w 492622"/>
              <a:gd name="connsiteY8" fmla="*/ 665537 h 958128"/>
              <a:gd name="connsiteX0" fmla="*/ 120755 w 492622"/>
              <a:gd name="connsiteY0" fmla="*/ 631064 h 958128"/>
              <a:gd name="connsiteX1" fmla="*/ 120755 w 492622"/>
              <a:gd name="connsiteY1" fmla="*/ 348763 h 958128"/>
              <a:gd name="connsiteX2" fmla="*/ 0 w 492622"/>
              <a:gd name="connsiteY2" fmla="*/ 348763 h 958128"/>
              <a:gd name="connsiteX3" fmla="*/ 9158 w 492622"/>
              <a:gd name="connsiteY3" fmla="*/ 292591 h 958128"/>
              <a:gd name="connsiteX4" fmla="*/ 241003 w 492622"/>
              <a:gd name="connsiteY4" fmla="*/ 0 h 958128"/>
              <a:gd name="connsiteX5" fmla="*/ 492622 w 492622"/>
              <a:gd name="connsiteY5" fmla="*/ 479064 h 958128"/>
              <a:gd name="connsiteX6" fmla="*/ 241003 w 492622"/>
              <a:gd name="connsiteY6" fmla="*/ 958128 h 958128"/>
              <a:gd name="connsiteX7" fmla="*/ 9158 w 492622"/>
              <a:gd name="connsiteY7" fmla="*/ 665537 h 958128"/>
              <a:gd name="connsiteX0" fmla="*/ 120755 w 492622"/>
              <a:gd name="connsiteY0" fmla="*/ 631064 h 958128"/>
              <a:gd name="connsiteX1" fmla="*/ 0 w 492622"/>
              <a:gd name="connsiteY1" fmla="*/ 348763 h 958128"/>
              <a:gd name="connsiteX2" fmla="*/ 9158 w 492622"/>
              <a:gd name="connsiteY2" fmla="*/ 292591 h 958128"/>
              <a:gd name="connsiteX3" fmla="*/ 241003 w 492622"/>
              <a:gd name="connsiteY3" fmla="*/ 0 h 958128"/>
              <a:gd name="connsiteX4" fmla="*/ 492622 w 492622"/>
              <a:gd name="connsiteY4" fmla="*/ 479064 h 958128"/>
              <a:gd name="connsiteX5" fmla="*/ 241003 w 492622"/>
              <a:gd name="connsiteY5" fmla="*/ 958128 h 958128"/>
              <a:gd name="connsiteX6" fmla="*/ 9158 w 492622"/>
              <a:gd name="connsiteY6" fmla="*/ 665537 h 958128"/>
              <a:gd name="connsiteX0" fmla="*/ 0 w 492622"/>
              <a:gd name="connsiteY0" fmla="*/ 348763 h 958128"/>
              <a:gd name="connsiteX1" fmla="*/ 9158 w 492622"/>
              <a:gd name="connsiteY1" fmla="*/ 292591 h 958128"/>
              <a:gd name="connsiteX2" fmla="*/ 241003 w 492622"/>
              <a:gd name="connsiteY2" fmla="*/ 0 h 958128"/>
              <a:gd name="connsiteX3" fmla="*/ 492622 w 492622"/>
              <a:gd name="connsiteY3" fmla="*/ 479064 h 958128"/>
              <a:gd name="connsiteX4" fmla="*/ 241003 w 492622"/>
              <a:gd name="connsiteY4" fmla="*/ 958128 h 958128"/>
              <a:gd name="connsiteX5" fmla="*/ 9158 w 492622"/>
              <a:gd name="connsiteY5" fmla="*/ 665537 h 95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622" h="958128">
                <a:moveTo>
                  <a:pt x="0" y="348763"/>
                </a:moveTo>
                <a:lnTo>
                  <a:pt x="9158" y="292591"/>
                </a:lnTo>
                <a:cubicBezTo>
                  <a:pt x="47356" y="120647"/>
                  <a:pt x="136779" y="0"/>
                  <a:pt x="241003" y="0"/>
                </a:cubicBezTo>
                <a:cubicBezTo>
                  <a:pt x="379968" y="0"/>
                  <a:pt x="492622" y="214484"/>
                  <a:pt x="492622" y="479064"/>
                </a:cubicBezTo>
                <a:cubicBezTo>
                  <a:pt x="492622" y="743644"/>
                  <a:pt x="379968" y="958128"/>
                  <a:pt x="241003" y="958128"/>
                </a:cubicBezTo>
                <a:cubicBezTo>
                  <a:pt x="136779" y="958128"/>
                  <a:pt x="47356" y="837481"/>
                  <a:pt x="9158" y="66553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076000" y="1666473"/>
            <a:ext cx="133350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78" grpId="0" autoUpdateAnimBg="0"/>
      <p:bldP spid="39979" grpId="0" autoUpdateAnimBg="0"/>
      <p:bldP spid="46" grpId="0" animBg="1"/>
      <p:bldP spid="48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08920"/>
            <a:ext cx="9144000" cy="39604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2871"/>
            <a:ext cx="9144000" cy="6858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电位的概念及计算 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79395" y="822089"/>
            <a:ext cx="4218789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参考点：</a:t>
            </a:r>
            <a:r>
              <a:rPr lang="zh-CN" altLang="en-US" dirty="0">
                <a:ea typeface="微软雅黑" panose="020B0503020204020204" pitchFamily="34" charset="-122"/>
              </a:rPr>
              <a:t>电路中选取一点，设其为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ea typeface="微软雅黑" panose="020B0503020204020204" pitchFamily="34" charset="-122"/>
              </a:rPr>
              <a:t>电位。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（也称为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ea typeface="微软雅黑" panose="020B0503020204020204" pitchFamily="34" charset="-122"/>
              </a:rPr>
              <a:t>地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ea typeface="微软雅黑" panose="020B0503020204020204" pitchFamily="34" charset="-122"/>
              </a:rPr>
              <a:t>，用接地符号表示       ）</a:t>
            </a:r>
            <a:endParaRPr lang="zh-CN" altLang="en-US" dirty="0">
              <a:solidFill>
                <a:srgbClr val="00FF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3701846" y="1868850"/>
            <a:ext cx="326259" cy="207374"/>
            <a:chOff x="3120" y="1008"/>
            <a:chExt cx="288" cy="192"/>
          </a:xfrm>
        </p:grpSpPr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3264" y="100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 flipH="1">
              <a:off x="3120" y="1200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148064" y="849469"/>
            <a:ext cx="3672408" cy="157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电位：</a:t>
            </a:r>
            <a:r>
              <a:rPr lang="zh-CN" altLang="en-US" dirty="0">
                <a:ea typeface="微软雅黑" panose="020B0503020204020204" pitchFamily="34" charset="-122"/>
              </a:rPr>
              <a:t>某点的电位等于</a:t>
            </a: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</a:rPr>
              <a:t>该点</a:t>
            </a:r>
            <a:r>
              <a:rPr lang="zh-CN" altLang="en-US" dirty="0">
                <a:ea typeface="微软雅黑" panose="020B0503020204020204" pitchFamily="34" charset="-122"/>
              </a:rPr>
              <a:t>到</a:t>
            </a: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</a:rPr>
              <a:t>参考点</a:t>
            </a:r>
            <a:r>
              <a:rPr lang="zh-CN" altLang="en-US" dirty="0">
                <a:ea typeface="微软雅黑" panose="020B0503020204020204" pitchFamily="34" charset="-122"/>
              </a:rPr>
              <a:t>的电压。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（用单下标表示  </a:t>
            </a:r>
            <a:r>
              <a:rPr lang="en-US" altLang="zh-CN" sz="2800" i="1" dirty="0" err="1"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ea typeface="微软雅黑" panose="020B0503020204020204" pitchFamily="34" charset="-122"/>
              </a:rPr>
              <a:t>  </a:t>
            </a:r>
            <a:r>
              <a:rPr lang="en-US" altLang="zh-CN" sz="2800" i="1" dirty="0" err="1"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>
                <a:ea typeface="微软雅黑" panose="020B0503020204020204" pitchFamily="34" charset="-122"/>
              </a:rPr>
              <a:t>b</a:t>
            </a:r>
            <a:r>
              <a:rPr lang="en-US" altLang="zh-CN" baseline="-25000" dirty="0">
                <a:ea typeface="微软雅黑" panose="020B0503020204020204" pitchFamily="34" charset="-122"/>
              </a:rPr>
              <a:t> </a:t>
            </a:r>
            <a:r>
              <a:rPr lang="en-US" altLang="zh-CN" dirty="0">
                <a:ea typeface="微软雅黑" panose="020B0503020204020204" pitchFamily="34" charset="-122"/>
              </a:rPr>
              <a:t> 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142325" y="3407682"/>
            <a:ext cx="4685613" cy="2623378"/>
            <a:chOff x="2160" y="294"/>
            <a:chExt cx="3234" cy="1842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258" y="294"/>
              <a:ext cx="23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763" y="347"/>
              <a:ext cx="25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02" y="1157"/>
              <a:ext cx="156" cy="37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199" y="1199"/>
              <a:ext cx="390" cy="41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61" y="613"/>
              <a:ext cx="351" cy="167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25" y="613"/>
              <a:ext cx="351" cy="167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849" y="1157"/>
              <a:ext cx="389" cy="41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kumimoji="1" lang="zh-CN" altLang="zh-CN" sz="3200" b="0" dirty="0">
                <a:solidFill>
                  <a:srgbClr val="0D0C4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212" y="696"/>
              <a:ext cx="10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394" y="696"/>
              <a:ext cx="4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76" y="696"/>
              <a:ext cx="4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043" y="673"/>
              <a:ext cx="0" cy="14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394" y="2077"/>
              <a:ext cx="264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680" y="696"/>
              <a:ext cx="0" cy="46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680" y="1533"/>
              <a:ext cx="0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394" y="696"/>
              <a:ext cx="0" cy="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394" y="696"/>
              <a:ext cx="0" cy="1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082" y="906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</a:t>
              </a:r>
              <a:endParaRPr kumimoji="1" lang="en-US" altLang="zh-CN" sz="2400" b="0" dirty="0">
                <a:solidFill>
                  <a:srgbClr val="0D0C4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5082" y="1450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</a:t>
              </a:r>
              <a:endParaRPr kumimoji="1" lang="en-US" altLang="zh-CN" sz="2400" b="0" dirty="0">
                <a:solidFill>
                  <a:srgbClr val="0D0C4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4549" y="1229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199" y="906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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160" y="1533"/>
              <a:ext cx="2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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2600" y="1220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4974" y="343"/>
              <a:ext cx="24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3720" y="1769"/>
              <a:ext cx="26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44" name="Group 8"/>
          <p:cNvGrpSpPr>
            <a:grpSpLocks/>
          </p:cNvGrpSpPr>
          <p:nvPr/>
        </p:nvGrpSpPr>
        <p:grpSpPr bwMode="auto">
          <a:xfrm>
            <a:off x="2128713" y="5945296"/>
            <a:ext cx="457200" cy="304800"/>
            <a:chOff x="3120" y="1008"/>
            <a:chExt cx="288" cy="192"/>
          </a:xfrm>
        </p:grpSpPr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3264" y="100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3120" y="1200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8"/>
          <p:cNvGrpSpPr>
            <a:grpSpLocks/>
          </p:cNvGrpSpPr>
          <p:nvPr/>
        </p:nvGrpSpPr>
        <p:grpSpPr bwMode="auto">
          <a:xfrm flipV="1">
            <a:off x="2125191" y="3659755"/>
            <a:ext cx="457200" cy="304800"/>
            <a:chOff x="3120" y="1008"/>
            <a:chExt cx="288" cy="192"/>
          </a:xfrm>
        </p:grpSpPr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3264" y="100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3120" y="1200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 Box 44"/>
          <p:cNvSpPr txBox="1">
            <a:spLocks noChangeArrowheads="1"/>
          </p:cNvSpPr>
          <p:nvPr/>
        </p:nvSpPr>
        <p:spPr bwMode="auto">
          <a:xfrm>
            <a:off x="2652117" y="5888639"/>
            <a:ext cx="1303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3200" i="1" dirty="0" err="1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kumimoji="1" lang="en-US" altLang="zh-CN" sz="3200" baseline="-25000" dirty="0" err="1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kumimoji="1"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=0V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2357313" y="2816640"/>
            <a:ext cx="1303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3200" i="1" dirty="0" err="1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kumimoji="1" lang="en-US" altLang="zh-CN" sz="3200" baseline="-25000" dirty="0" err="1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kumimoji="1"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=0V</a:t>
            </a: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6081416" y="4290066"/>
            <a:ext cx="31242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800" i="1" dirty="0" err="1">
                <a:ea typeface="微软雅黑" panose="020B0503020204020204" pitchFamily="34" charset="-122"/>
              </a:rPr>
              <a:t>V</a:t>
            </a:r>
            <a:r>
              <a:rPr kumimoji="1" lang="en-US" altLang="zh-CN" sz="2800" baseline="-25000" dirty="0" err="1">
                <a:ea typeface="微软雅黑" panose="020B0503020204020204" pitchFamily="34" charset="-122"/>
              </a:rPr>
              <a:t>a</a:t>
            </a:r>
            <a:r>
              <a:rPr kumimoji="1" lang="en-US" altLang="zh-CN" sz="2800" dirty="0">
                <a:ea typeface="微软雅黑" panose="020B0503020204020204" pitchFamily="34" charset="-122"/>
              </a:rPr>
              <a:t> = </a:t>
            </a:r>
            <a:r>
              <a:rPr kumimoji="1" lang="en-US" altLang="zh-CN" sz="2800" i="1" dirty="0" err="1">
                <a:ea typeface="微软雅黑" panose="020B0503020204020204" pitchFamily="34" charset="-122"/>
              </a:rPr>
              <a:t>U</a:t>
            </a:r>
            <a:r>
              <a:rPr kumimoji="1" lang="en-US" altLang="zh-CN" sz="2800" baseline="-25000" dirty="0" err="1">
                <a:ea typeface="微软雅黑" panose="020B0503020204020204" pitchFamily="34" charset="-122"/>
              </a:rPr>
              <a:t>ab</a:t>
            </a:r>
            <a:endParaRPr kumimoji="1" lang="en-US" altLang="zh-CN" sz="2800" baseline="-25000" dirty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i="1" dirty="0" err="1">
                <a:ea typeface="微软雅黑" panose="020B0503020204020204" pitchFamily="34" charset="-122"/>
              </a:rPr>
              <a:t>V</a:t>
            </a:r>
            <a:r>
              <a:rPr kumimoji="1" lang="en-US" altLang="zh-CN" sz="2800" baseline="-25000" dirty="0" err="1">
                <a:ea typeface="微软雅黑" panose="020B0503020204020204" pitchFamily="34" charset="-122"/>
              </a:rPr>
              <a:t>c</a:t>
            </a:r>
            <a:r>
              <a:rPr kumimoji="1" lang="en-US" altLang="zh-CN" sz="2800" dirty="0">
                <a:ea typeface="微软雅黑" panose="020B0503020204020204" pitchFamily="34" charset="-122"/>
              </a:rPr>
              <a:t> = </a:t>
            </a:r>
            <a:r>
              <a:rPr kumimoji="1" lang="en-US" altLang="zh-CN" sz="2800" i="1" dirty="0" err="1">
                <a:ea typeface="微软雅黑" panose="020B0503020204020204" pitchFamily="34" charset="-122"/>
              </a:rPr>
              <a:t>U</a:t>
            </a:r>
            <a:r>
              <a:rPr kumimoji="1" lang="en-US" altLang="zh-CN" sz="2800" baseline="-25000" dirty="0" err="1">
                <a:ea typeface="微软雅黑" panose="020B0503020204020204" pitchFamily="34" charset="-122"/>
              </a:rPr>
              <a:t>cb</a:t>
            </a:r>
            <a:endParaRPr kumimoji="1" lang="en-US" altLang="zh-CN" sz="2800" dirty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i="1" dirty="0" err="1">
                <a:ea typeface="微软雅黑" panose="020B0503020204020204" pitchFamily="34" charset="-122"/>
              </a:rPr>
              <a:t>V</a:t>
            </a:r>
            <a:r>
              <a:rPr kumimoji="1" lang="en-US" altLang="zh-CN" sz="2800" baseline="-25000" dirty="0" err="1">
                <a:ea typeface="微软雅黑" panose="020B0503020204020204" pitchFamily="34" charset="-122"/>
              </a:rPr>
              <a:t>d</a:t>
            </a:r>
            <a:r>
              <a:rPr kumimoji="1" lang="en-US" altLang="zh-CN" sz="2800" dirty="0">
                <a:ea typeface="微软雅黑" panose="020B0503020204020204" pitchFamily="34" charset="-122"/>
              </a:rPr>
              <a:t> =</a:t>
            </a:r>
            <a:r>
              <a:rPr kumimoji="1" lang="en-US" altLang="zh-CN" sz="2800" i="1" dirty="0">
                <a:ea typeface="微软雅黑" panose="020B0503020204020204" pitchFamily="34" charset="-122"/>
              </a:rPr>
              <a:t> </a:t>
            </a:r>
            <a:r>
              <a:rPr kumimoji="1" lang="en-US" altLang="zh-CN" sz="2800" i="1" dirty="0" err="1">
                <a:ea typeface="微软雅黑" panose="020B0503020204020204" pitchFamily="34" charset="-122"/>
              </a:rPr>
              <a:t>U</a:t>
            </a:r>
            <a:r>
              <a:rPr kumimoji="1" lang="en-US" altLang="zh-CN" sz="2800" baseline="-25000" dirty="0" err="1">
                <a:ea typeface="微软雅黑" panose="020B0503020204020204" pitchFamily="34" charset="-122"/>
              </a:rPr>
              <a:t>db</a:t>
            </a:r>
            <a:endParaRPr kumimoji="1" lang="en-US" altLang="zh-CN" sz="3600" b="0" dirty="0">
              <a:ea typeface="微软雅黑" panose="020B0503020204020204" pitchFamily="34" charset="-122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6162815" y="3668754"/>
            <a:ext cx="2209259" cy="52322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800" b="0" dirty="0">
                <a:solidFill>
                  <a:srgbClr val="000099"/>
                </a:solidFill>
                <a:latin typeface="+mj-ea"/>
                <a:ea typeface="+mj-ea"/>
              </a:rPr>
              <a:t>设</a:t>
            </a:r>
            <a:r>
              <a:rPr kumimoji="1" lang="en-US" altLang="zh-CN" sz="2800" dirty="0">
                <a:solidFill>
                  <a:srgbClr val="000099"/>
                </a:solidFill>
                <a:latin typeface="+mj-ea"/>
                <a:ea typeface="+mj-ea"/>
              </a:rPr>
              <a:t>b</a:t>
            </a:r>
            <a:r>
              <a:rPr kumimoji="1" lang="zh-CN" altLang="en-US" sz="2800" dirty="0">
                <a:solidFill>
                  <a:srgbClr val="000099"/>
                </a:solidFill>
                <a:latin typeface="+mj-ea"/>
                <a:ea typeface="+mj-ea"/>
              </a:rPr>
              <a:t>为参考点</a:t>
            </a:r>
            <a:endParaRPr kumimoji="1" lang="en-US" altLang="zh-CN" sz="2800" dirty="0">
              <a:solidFill>
                <a:srgbClr val="00009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5779" grpId="0" autoUpdateAnimBg="0"/>
      <p:bldP spid="75788" grpId="0" autoUpdateAnimBg="0"/>
      <p:bldP spid="50" grpId="0" autoUpdateAnimBg="0"/>
      <p:bldP spid="51" grpId="0" autoUpdateAnimBg="0"/>
      <p:bldP spid="51" grpId="1"/>
      <p:bldP spid="52" grpId="0" autoUpdateAnimBg="0"/>
      <p:bldP spid="5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04800" y="930276"/>
            <a:ext cx="3048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求图示电路中各点的电位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609600" y="4103688"/>
            <a:ext cx="2835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3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解：</a:t>
            </a:r>
            <a:r>
              <a:rPr kumimoji="1" lang="zh-CN" altLang="en-US" sz="3200" b="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</a:t>
            </a:r>
            <a:r>
              <a:rPr kumimoji="1" lang="zh-CN" altLang="en-US" sz="3200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Ｖ</a:t>
            </a:r>
            <a:r>
              <a:rPr kumimoji="1" lang="en-US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kumimoji="1"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=0V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581749" y="4839628"/>
            <a:ext cx="38862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zh-CN" sz="2400" baseline="-25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=-10×6=-60v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zh-CN" sz="2400" baseline="-25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=4×20=80v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zh-CN" sz="2400" baseline="-25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=6×5=30v</a:t>
            </a:r>
          </a:p>
        </p:txBody>
      </p:sp>
      <p:sp>
        <p:nvSpPr>
          <p:cNvPr id="78891" name="Text Box 43"/>
          <p:cNvSpPr txBox="1">
            <a:spLocks noChangeArrowheads="1"/>
          </p:cNvSpPr>
          <p:nvPr/>
        </p:nvSpPr>
        <p:spPr bwMode="auto">
          <a:xfrm>
            <a:off x="4666640" y="4909155"/>
            <a:ext cx="469980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zh-CN" sz="2400" baseline="-25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=10×6=60 V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zh-CN" sz="2400" baseline="-25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4×20+10×6=140 V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zh-CN" sz="2400" baseline="-25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E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=90 V</a:t>
            </a:r>
            <a:endParaRPr kumimoji="1" lang="en-US" altLang="zh-CN" sz="24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8892" name="Text Box 44"/>
          <p:cNvSpPr txBox="1">
            <a:spLocks noChangeArrowheads="1"/>
          </p:cNvSpPr>
          <p:nvPr/>
        </p:nvSpPr>
        <p:spPr bwMode="auto">
          <a:xfrm>
            <a:off x="5334000" y="4114800"/>
            <a:ext cx="173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3200" b="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</a:t>
            </a:r>
            <a:r>
              <a:rPr kumimoji="1" lang="en-US" altLang="zh-CN" sz="3200" i="1" dirty="0" err="1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kumimoji="1" lang="en-US" altLang="zh-CN" sz="3200" baseline="-25000" dirty="0" err="1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kumimoji="1"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=0V</a:t>
            </a:r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38100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4355976" y="3962400"/>
            <a:ext cx="0" cy="2895600"/>
          </a:xfrm>
          <a:prstGeom prst="line">
            <a:avLst/>
          </a:prstGeom>
          <a:noFill/>
          <a:ln w="38100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7" name="Group 8"/>
          <p:cNvGrpSpPr>
            <a:grpSpLocks/>
          </p:cNvGrpSpPr>
          <p:nvPr/>
        </p:nvGrpSpPr>
        <p:grpSpPr bwMode="auto">
          <a:xfrm flipV="1">
            <a:off x="5603444" y="812801"/>
            <a:ext cx="457200" cy="304800"/>
            <a:chOff x="3120" y="1008"/>
            <a:chExt cx="288" cy="192"/>
          </a:xfrm>
        </p:grpSpPr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3264" y="100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3120" y="1200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8"/>
          <p:cNvGrpSpPr>
            <a:grpSpLocks/>
          </p:cNvGrpSpPr>
          <p:nvPr/>
        </p:nvGrpSpPr>
        <p:grpSpPr bwMode="auto">
          <a:xfrm>
            <a:off x="5613400" y="3068960"/>
            <a:ext cx="457200" cy="304800"/>
            <a:chOff x="3120" y="1008"/>
            <a:chExt cx="288" cy="192"/>
          </a:xfrm>
        </p:grpSpPr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3264" y="100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3120" y="1200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0" y="76200"/>
            <a:ext cx="3594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电位计算举例</a:t>
            </a:r>
          </a:p>
        </p:txBody>
      </p: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3650989" y="405258"/>
            <a:ext cx="5104333" cy="2767222"/>
            <a:chOff x="2160" y="193"/>
            <a:chExt cx="3523" cy="1943"/>
          </a:xfrm>
        </p:grpSpPr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2258" y="294"/>
              <a:ext cx="23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3763" y="347"/>
              <a:ext cx="25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3602" y="1157"/>
              <a:ext cx="156" cy="37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Oval 10"/>
            <p:cNvSpPr>
              <a:spLocks noChangeArrowheads="1"/>
            </p:cNvSpPr>
            <p:nvPr/>
          </p:nvSpPr>
          <p:spPr bwMode="auto">
            <a:xfrm>
              <a:off x="2199" y="1199"/>
              <a:ext cx="390" cy="41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2861" y="613"/>
              <a:ext cx="351" cy="167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225" y="613"/>
              <a:ext cx="351" cy="167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Oval 13"/>
            <p:cNvSpPr>
              <a:spLocks noChangeArrowheads="1"/>
            </p:cNvSpPr>
            <p:nvPr/>
          </p:nvSpPr>
          <p:spPr bwMode="auto">
            <a:xfrm>
              <a:off x="4849" y="1157"/>
              <a:ext cx="389" cy="41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kumimoji="1" lang="zh-CN" altLang="zh-CN" sz="3200" b="0" dirty="0">
                <a:solidFill>
                  <a:srgbClr val="0D0C4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3212" y="696"/>
              <a:ext cx="10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 flipH="1">
              <a:off x="2394" y="696"/>
              <a:ext cx="4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576" y="696"/>
              <a:ext cx="4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5043" y="673"/>
              <a:ext cx="0" cy="14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2394" y="2077"/>
              <a:ext cx="264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3680" y="696"/>
              <a:ext cx="0" cy="46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3680" y="1533"/>
              <a:ext cx="0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2394" y="696"/>
              <a:ext cx="0" cy="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2394" y="696"/>
              <a:ext cx="0" cy="1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2738" y="193"/>
              <a:ext cx="9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20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3875" y="1031"/>
              <a:ext cx="0" cy="461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2783" y="906"/>
              <a:ext cx="546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4147" y="906"/>
              <a:ext cx="507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2853" y="916"/>
              <a:ext cx="387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solidFill>
                    <a:srgbClr val="CC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4A</a:t>
              </a:r>
              <a:endParaRPr kumimoji="1" lang="en-US" altLang="zh-CN" sz="2400" b="0" dirty="0">
                <a:solidFill>
                  <a:srgbClr val="CC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3122" y="1172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6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3854" y="1366"/>
              <a:ext cx="49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solidFill>
                    <a:srgbClr val="CC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10A</a:t>
              </a:r>
              <a:endParaRPr kumimoji="1" lang="en-US" altLang="zh-CN" sz="2400" b="0" dirty="0">
                <a:solidFill>
                  <a:srgbClr val="CC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5082" y="906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</a:t>
              </a:r>
              <a:endParaRPr kumimoji="1" lang="en-US" altLang="zh-CN" sz="2400" b="0" dirty="0">
                <a:solidFill>
                  <a:srgbClr val="0D0C4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5082" y="1450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</a:t>
              </a:r>
              <a:endParaRPr kumimoji="1" lang="en-US" altLang="zh-CN" sz="2400" b="0" dirty="0">
                <a:solidFill>
                  <a:srgbClr val="0D0C4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4654" y="1575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5232" y="120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90V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2199" y="906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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2160" y="1533"/>
              <a:ext cx="2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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2542" y="1460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37"/>
            <p:cNvSpPr txBox="1">
              <a:spLocks noChangeArrowheads="1"/>
            </p:cNvSpPr>
            <p:nvPr/>
          </p:nvSpPr>
          <p:spPr bwMode="auto">
            <a:xfrm>
              <a:off x="4974" y="343"/>
              <a:ext cx="24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3720" y="1769"/>
              <a:ext cx="26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4222" y="194"/>
              <a:ext cx="3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5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4223" y="906"/>
              <a:ext cx="387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solidFill>
                    <a:srgbClr val="CC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6A</a:t>
              </a:r>
              <a:endParaRPr kumimoji="1" lang="en-US" altLang="zh-CN" sz="2400" b="0" dirty="0">
                <a:solidFill>
                  <a:srgbClr val="CC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9" grpId="0" autoUpdateAnimBg="0"/>
      <p:bldP spid="78890" grpId="0" autoUpdateAnimBg="0"/>
      <p:bldP spid="78891" grpId="0" autoUpdateAnimBg="0"/>
      <p:bldP spid="7889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413225" y="4448072"/>
            <a:ext cx="8305800" cy="1709404"/>
          </a:xfrm>
          <a:prstGeom prst="round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ea typeface="微软雅黑" panose="020B0503020204020204" pitchFamily="34" charset="-122"/>
              </a:rPr>
              <a:t>电位值是相对的，参考点选取的不同，电路中其它各点的电位也将随之改变；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ea typeface="微软雅黑" panose="020B0503020204020204" pitchFamily="34" charset="-122"/>
              </a:rPr>
              <a:t>电路中两点间的电压值是固定的，不会因参考点的不而改变</a:t>
            </a:r>
            <a:r>
              <a:rPr lang="en-US" altLang="zh-CN" dirty="0"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ea typeface="微软雅黑" panose="020B0503020204020204" pitchFamily="34" charset="-122"/>
              </a:rPr>
              <a:t>即与零电位参考点选取无关。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0" y="76200"/>
            <a:ext cx="3594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电位计算举例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38100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304800" y="930276"/>
            <a:ext cx="3048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求图示电路中各点的电位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3650989" y="405258"/>
            <a:ext cx="5104333" cy="2767222"/>
            <a:chOff x="2160" y="193"/>
            <a:chExt cx="3523" cy="1943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2258" y="294"/>
              <a:ext cx="23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3763" y="347"/>
              <a:ext cx="25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3602" y="1157"/>
              <a:ext cx="156" cy="37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2199" y="1199"/>
              <a:ext cx="390" cy="41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2861" y="613"/>
              <a:ext cx="351" cy="167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4225" y="613"/>
              <a:ext cx="351" cy="167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Oval 13"/>
            <p:cNvSpPr>
              <a:spLocks noChangeArrowheads="1"/>
            </p:cNvSpPr>
            <p:nvPr/>
          </p:nvSpPr>
          <p:spPr bwMode="auto">
            <a:xfrm>
              <a:off x="4849" y="1157"/>
              <a:ext cx="389" cy="41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kumimoji="1" lang="zh-CN" altLang="zh-CN" sz="3200" b="0" dirty="0">
                <a:solidFill>
                  <a:srgbClr val="0D0C4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3212" y="696"/>
              <a:ext cx="10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2394" y="696"/>
              <a:ext cx="4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4576" y="696"/>
              <a:ext cx="4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5043" y="673"/>
              <a:ext cx="0" cy="14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2394" y="2077"/>
              <a:ext cx="264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>
              <a:off x="3680" y="696"/>
              <a:ext cx="0" cy="46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3680" y="1533"/>
              <a:ext cx="0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2394" y="696"/>
              <a:ext cx="0" cy="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2394" y="696"/>
              <a:ext cx="0" cy="1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2738" y="193"/>
              <a:ext cx="9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20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3875" y="1031"/>
              <a:ext cx="0" cy="461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2783" y="906"/>
              <a:ext cx="546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H="1">
              <a:off x="4147" y="906"/>
              <a:ext cx="507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853" y="916"/>
              <a:ext cx="387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solidFill>
                    <a:srgbClr val="CC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4A</a:t>
              </a:r>
              <a:endParaRPr kumimoji="1" lang="en-US" altLang="zh-CN" sz="2400" b="0" dirty="0">
                <a:solidFill>
                  <a:srgbClr val="CC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3122" y="1172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6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3854" y="1366"/>
              <a:ext cx="49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solidFill>
                    <a:srgbClr val="CC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10A</a:t>
              </a:r>
              <a:endParaRPr kumimoji="1" lang="en-US" altLang="zh-CN" sz="2400" b="0" dirty="0">
                <a:solidFill>
                  <a:srgbClr val="CC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5082" y="906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</a:t>
              </a:r>
              <a:endParaRPr kumimoji="1" lang="en-US" altLang="zh-CN" sz="2400" b="0" dirty="0">
                <a:solidFill>
                  <a:srgbClr val="0D0C4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5082" y="1450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</a:t>
              </a:r>
              <a:endParaRPr kumimoji="1" lang="en-US" altLang="zh-CN" sz="2400" b="0" dirty="0">
                <a:solidFill>
                  <a:srgbClr val="0D0C4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2" name="Text Box 32"/>
            <p:cNvSpPr txBox="1">
              <a:spLocks noChangeArrowheads="1"/>
            </p:cNvSpPr>
            <p:nvPr/>
          </p:nvSpPr>
          <p:spPr bwMode="auto">
            <a:xfrm>
              <a:off x="4654" y="1575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5232" y="120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90V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34"/>
            <p:cNvSpPr txBox="1">
              <a:spLocks noChangeArrowheads="1"/>
            </p:cNvSpPr>
            <p:nvPr/>
          </p:nvSpPr>
          <p:spPr bwMode="auto">
            <a:xfrm>
              <a:off x="2199" y="906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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2160" y="1533"/>
              <a:ext cx="2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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2542" y="1460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4974" y="343"/>
              <a:ext cx="24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88" name="Text Box 38"/>
            <p:cNvSpPr txBox="1">
              <a:spLocks noChangeArrowheads="1"/>
            </p:cNvSpPr>
            <p:nvPr/>
          </p:nvSpPr>
          <p:spPr bwMode="auto">
            <a:xfrm>
              <a:off x="3720" y="1769"/>
              <a:ext cx="26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89" name="Rectangle 39"/>
            <p:cNvSpPr>
              <a:spLocks noChangeArrowheads="1"/>
            </p:cNvSpPr>
            <p:nvPr/>
          </p:nvSpPr>
          <p:spPr bwMode="auto">
            <a:xfrm>
              <a:off x="4222" y="194"/>
              <a:ext cx="3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5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4223" y="906"/>
              <a:ext cx="387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solidFill>
                    <a:srgbClr val="CC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6A</a:t>
              </a:r>
              <a:endParaRPr kumimoji="1" lang="en-US" altLang="zh-CN" sz="2400" b="0" dirty="0">
                <a:solidFill>
                  <a:srgbClr val="CC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346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22" name="Group 98"/>
          <p:cNvGrpSpPr>
            <a:grpSpLocks/>
          </p:cNvGrpSpPr>
          <p:nvPr/>
        </p:nvGrpSpPr>
        <p:grpSpPr bwMode="auto">
          <a:xfrm>
            <a:off x="5924830" y="6200778"/>
            <a:ext cx="1143000" cy="523876"/>
            <a:chOff x="3600" y="3840"/>
            <a:chExt cx="528" cy="330"/>
          </a:xfrm>
          <a:solidFill>
            <a:srgbClr val="FFFFE1"/>
          </a:solidFill>
        </p:grpSpPr>
        <p:sp>
          <p:nvSpPr>
            <p:cNvPr id="77920" name="Text Box 96"/>
            <p:cNvSpPr txBox="1">
              <a:spLocks noChangeArrowheads="1"/>
            </p:cNvSpPr>
            <p:nvPr/>
          </p:nvSpPr>
          <p:spPr bwMode="auto">
            <a:xfrm>
              <a:off x="3600" y="3840"/>
              <a:ext cx="528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－</a:t>
              </a:r>
              <a:r>
                <a:rPr kumimoji="1" lang="en-US" altLang="zh-CN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800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7921" name="Oval 97"/>
            <p:cNvSpPr>
              <a:spLocks noChangeArrowheads="1"/>
            </p:cNvSpPr>
            <p:nvPr/>
          </p:nvSpPr>
          <p:spPr bwMode="auto">
            <a:xfrm>
              <a:off x="4032" y="3936"/>
              <a:ext cx="96" cy="96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7862" name="Group 38"/>
          <p:cNvGrpSpPr>
            <a:grpSpLocks/>
          </p:cNvGrpSpPr>
          <p:nvPr/>
        </p:nvGrpSpPr>
        <p:grpSpPr bwMode="auto">
          <a:xfrm>
            <a:off x="5183469" y="1992498"/>
            <a:ext cx="4329113" cy="1998662"/>
            <a:chOff x="2963" y="1143"/>
            <a:chExt cx="2727" cy="1259"/>
          </a:xfrm>
        </p:grpSpPr>
        <p:grpSp>
          <p:nvGrpSpPr>
            <p:cNvPr id="77863" name="Group 39"/>
            <p:cNvGrpSpPr>
              <a:grpSpLocks/>
            </p:cNvGrpSpPr>
            <p:nvPr/>
          </p:nvGrpSpPr>
          <p:grpSpPr bwMode="auto">
            <a:xfrm>
              <a:off x="3035" y="1143"/>
              <a:ext cx="2655" cy="1259"/>
              <a:chOff x="3035" y="1143"/>
              <a:chExt cx="2655" cy="1259"/>
            </a:xfrm>
          </p:grpSpPr>
          <p:sp>
            <p:nvSpPr>
              <p:cNvPr id="77864" name="Text Box 40"/>
              <p:cNvSpPr txBox="1">
                <a:spLocks noChangeArrowheads="1"/>
              </p:cNvSpPr>
              <p:nvPr/>
            </p:nvSpPr>
            <p:spPr bwMode="auto">
              <a:xfrm>
                <a:off x="3386" y="1175"/>
                <a:ext cx="45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20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865" name="Rectangle 41"/>
              <p:cNvSpPr>
                <a:spLocks noChangeArrowheads="1"/>
              </p:cNvSpPr>
              <p:nvPr/>
            </p:nvSpPr>
            <p:spPr bwMode="auto">
              <a:xfrm>
                <a:off x="4250" y="1143"/>
                <a:ext cx="6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5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7866" name="Text Box 42"/>
              <p:cNvSpPr txBox="1">
                <a:spLocks noChangeArrowheads="1"/>
              </p:cNvSpPr>
              <p:nvPr/>
            </p:nvSpPr>
            <p:spPr bwMode="auto">
              <a:xfrm>
                <a:off x="3035" y="1623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b="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400" b="0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77867" name="Rectangle 43"/>
              <p:cNvSpPr>
                <a:spLocks noChangeArrowheads="1"/>
              </p:cNvSpPr>
              <p:nvPr/>
            </p:nvSpPr>
            <p:spPr bwMode="auto">
              <a:xfrm>
                <a:off x="4730" y="1594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+90V</a:t>
                </a:r>
                <a:endParaRPr kumimoji="1" lang="en-US" altLang="zh-CN" sz="2400" b="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868" name="Rectangle 44"/>
              <p:cNvSpPr>
                <a:spLocks noChangeArrowheads="1"/>
              </p:cNvSpPr>
              <p:nvPr/>
            </p:nvSpPr>
            <p:spPr bwMode="auto">
              <a:xfrm>
                <a:off x="3498" y="1494"/>
                <a:ext cx="320" cy="1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69" name="Rectangle 45"/>
              <p:cNvSpPr>
                <a:spLocks noChangeArrowheads="1"/>
              </p:cNvSpPr>
              <p:nvPr/>
            </p:nvSpPr>
            <p:spPr bwMode="auto">
              <a:xfrm>
                <a:off x="4330" y="1494"/>
                <a:ext cx="320" cy="1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70" name="Line 46"/>
              <p:cNvSpPr>
                <a:spLocks noChangeShapeType="1"/>
              </p:cNvSpPr>
              <p:nvPr/>
            </p:nvSpPr>
            <p:spPr bwMode="auto">
              <a:xfrm>
                <a:off x="3818" y="1559"/>
                <a:ext cx="5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71" name="Rectangle 47"/>
              <p:cNvSpPr>
                <a:spLocks noChangeArrowheads="1"/>
              </p:cNvSpPr>
              <p:nvPr/>
            </p:nvSpPr>
            <p:spPr bwMode="auto">
              <a:xfrm>
                <a:off x="4010" y="1786"/>
                <a:ext cx="128" cy="3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72" name="Line 48"/>
              <p:cNvSpPr>
                <a:spLocks noChangeShapeType="1"/>
              </p:cNvSpPr>
              <p:nvPr/>
            </p:nvSpPr>
            <p:spPr bwMode="auto">
              <a:xfrm>
                <a:off x="4074" y="1559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73" name="Line 49"/>
              <p:cNvSpPr>
                <a:spLocks noChangeShapeType="1"/>
              </p:cNvSpPr>
              <p:nvPr/>
            </p:nvSpPr>
            <p:spPr bwMode="auto">
              <a:xfrm>
                <a:off x="4074" y="2110"/>
                <a:ext cx="0" cy="2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74" name="Line 50"/>
              <p:cNvSpPr>
                <a:spLocks noChangeShapeType="1"/>
              </p:cNvSpPr>
              <p:nvPr/>
            </p:nvSpPr>
            <p:spPr bwMode="auto">
              <a:xfrm flipH="1">
                <a:off x="3210" y="1559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75" name="Line 51"/>
              <p:cNvSpPr>
                <a:spLocks noChangeShapeType="1"/>
              </p:cNvSpPr>
              <p:nvPr/>
            </p:nvSpPr>
            <p:spPr bwMode="auto">
              <a:xfrm>
                <a:off x="4650" y="1559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76" name="Line 52"/>
              <p:cNvSpPr>
                <a:spLocks noChangeShapeType="1"/>
              </p:cNvSpPr>
              <p:nvPr/>
            </p:nvSpPr>
            <p:spPr bwMode="auto">
              <a:xfrm>
                <a:off x="4010" y="2402"/>
                <a:ext cx="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77" name="Rectangle 53"/>
              <p:cNvSpPr>
                <a:spLocks noChangeArrowheads="1"/>
              </p:cNvSpPr>
              <p:nvPr/>
            </p:nvSpPr>
            <p:spPr bwMode="auto">
              <a:xfrm>
                <a:off x="4170" y="181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6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77878" name="Oval 54"/>
              <p:cNvSpPr>
                <a:spLocks noChangeArrowheads="1"/>
              </p:cNvSpPr>
              <p:nvPr/>
            </p:nvSpPr>
            <p:spPr bwMode="auto">
              <a:xfrm>
                <a:off x="3144" y="1540"/>
                <a:ext cx="66" cy="7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879" name="Oval 55"/>
              <p:cNvSpPr>
                <a:spLocks noChangeArrowheads="1"/>
              </p:cNvSpPr>
              <p:nvPr/>
            </p:nvSpPr>
            <p:spPr bwMode="auto">
              <a:xfrm>
                <a:off x="4938" y="1507"/>
                <a:ext cx="66" cy="7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880" name="Text Box 56"/>
            <p:cNvSpPr txBox="1">
              <a:spLocks noChangeArrowheads="1"/>
            </p:cNvSpPr>
            <p:nvPr/>
          </p:nvSpPr>
          <p:spPr bwMode="auto">
            <a:xfrm>
              <a:off x="2963" y="1178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4977" y="1171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</a:p>
          </p:txBody>
        </p:sp>
      </p:grpSp>
      <p:sp>
        <p:nvSpPr>
          <p:cNvPr id="77885" name="Rectangle 61"/>
          <p:cNvSpPr>
            <a:spLocks noGrp="1" noChangeArrowheads="1"/>
          </p:cNvSpPr>
          <p:nvPr>
            <p:ph type="title"/>
          </p:nvPr>
        </p:nvSpPr>
        <p:spPr>
          <a:xfrm>
            <a:off x="176213" y="76200"/>
            <a:ext cx="5199062" cy="83820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用电位概念简化电路图</a:t>
            </a:r>
          </a:p>
        </p:txBody>
      </p:sp>
      <p:sp>
        <p:nvSpPr>
          <p:cNvPr id="77888" name="Text Box 64"/>
          <p:cNvSpPr txBox="1">
            <a:spLocks noChangeArrowheads="1"/>
          </p:cNvSpPr>
          <p:nvPr/>
        </p:nvSpPr>
        <p:spPr bwMode="auto">
          <a:xfrm>
            <a:off x="5346982" y="1155804"/>
            <a:ext cx="3505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点为参考点：</a:t>
            </a:r>
          </a:p>
        </p:txBody>
      </p:sp>
      <p:sp>
        <p:nvSpPr>
          <p:cNvPr id="77889" name="Text Box 65"/>
          <p:cNvSpPr txBox="1">
            <a:spLocks noChangeArrowheads="1"/>
          </p:cNvSpPr>
          <p:nvPr/>
        </p:nvSpPr>
        <p:spPr bwMode="auto">
          <a:xfrm>
            <a:off x="3146280" y="4943475"/>
            <a:ext cx="2200702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点为参考点，电路怎么画？</a:t>
            </a:r>
          </a:p>
        </p:txBody>
      </p:sp>
      <p:grpSp>
        <p:nvGrpSpPr>
          <p:cNvPr id="77915" name="Group 91"/>
          <p:cNvGrpSpPr>
            <a:grpSpLocks/>
          </p:cNvGrpSpPr>
          <p:nvPr/>
        </p:nvGrpSpPr>
        <p:grpSpPr bwMode="auto">
          <a:xfrm>
            <a:off x="5183469" y="4430712"/>
            <a:ext cx="3560763" cy="2155825"/>
            <a:chOff x="2989" y="2725"/>
            <a:chExt cx="2243" cy="1358"/>
          </a:xfrm>
        </p:grpSpPr>
        <p:sp>
          <p:nvSpPr>
            <p:cNvPr id="77892" name="Text Box 68"/>
            <p:cNvSpPr txBox="1">
              <a:spLocks noChangeArrowheads="1"/>
            </p:cNvSpPr>
            <p:nvPr/>
          </p:nvSpPr>
          <p:spPr bwMode="auto">
            <a:xfrm>
              <a:off x="3412" y="2757"/>
              <a:ext cx="4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20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7893" name="Rectangle 69"/>
            <p:cNvSpPr>
              <a:spLocks noChangeArrowheads="1"/>
            </p:cNvSpPr>
            <p:nvPr/>
          </p:nvSpPr>
          <p:spPr bwMode="auto">
            <a:xfrm>
              <a:off x="4276" y="2725"/>
              <a:ext cx="6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5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77896" name="Rectangle 72"/>
            <p:cNvSpPr>
              <a:spLocks noChangeArrowheads="1"/>
            </p:cNvSpPr>
            <p:nvPr/>
          </p:nvSpPr>
          <p:spPr bwMode="auto">
            <a:xfrm>
              <a:off x="3524" y="3076"/>
              <a:ext cx="320" cy="1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897" name="Rectangle 73"/>
            <p:cNvSpPr>
              <a:spLocks noChangeArrowheads="1"/>
            </p:cNvSpPr>
            <p:nvPr/>
          </p:nvSpPr>
          <p:spPr bwMode="auto">
            <a:xfrm>
              <a:off x="4356" y="3076"/>
              <a:ext cx="320" cy="1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898" name="Line 74"/>
            <p:cNvSpPr>
              <a:spLocks noChangeShapeType="1"/>
            </p:cNvSpPr>
            <p:nvPr/>
          </p:nvSpPr>
          <p:spPr bwMode="auto">
            <a:xfrm>
              <a:off x="3844" y="3141"/>
              <a:ext cx="5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899" name="Rectangle 75"/>
            <p:cNvSpPr>
              <a:spLocks noChangeArrowheads="1"/>
            </p:cNvSpPr>
            <p:nvPr/>
          </p:nvSpPr>
          <p:spPr bwMode="auto">
            <a:xfrm>
              <a:off x="4036" y="3368"/>
              <a:ext cx="128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900" name="Line 76"/>
            <p:cNvSpPr>
              <a:spLocks noChangeShapeType="1"/>
            </p:cNvSpPr>
            <p:nvPr/>
          </p:nvSpPr>
          <p:spPr bwMode="auto">
            <a:xfrm>
              <a:off x="4100" y="314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901" name="Line 77"/>
            <p:cNvSpPr>
              <a:spLocks noChangeShapeType="1"/>
            </p:cNvSpPr>
            <p:nvPr/>
          </p:nvSpPr>
          <p:spPr bwMode="auto">
            <a:xfrm>
              <a:off x="4100" y="3692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902" name="Line 78"/>
            <p:cNvSpPr>
              <a:spLocks noChangeShapeType="1"/>
            </p:cNvSpPr>
            <p:nvPr/>
          </p:nvSpPr>
          <p:spPr bwMode="auto">
            <a:xfrm flipH="1">
              <a:off x="3236" y="314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903" name="Line 79"/>
            <p:cNvSpPr>
              <a:spLocks noChangeShapeType="1"/>
            </p:cNvSpPr>
            <p:nvPr/>
          </p:nvSpPr>
          <p:spPr bwMode="auto">
            <a:xfrm>
              <a:off x="4676" y="314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905" name="Rectangle 81"/>
            <p:cNvSpPr>
              <a:spLocks noChangeArrowheads="1"/>
            </p:cNvSpPr>
            <p:nvPr/>
          </p:nvSpPr>
          <p:spPr bwMode="auto">
            <a:xfrm>
              <a:off x="4196" y="3400"/>
              <a:ext cx="3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6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77906" name="Oval 82"/>
            <p:cNvSpPr>
              <a:spLocks noChangeArrowheads="1"/>
            </p:cNvSpPr>
            <p:nvPr/>
          </p:nvSpPr>
          <p:spPr bwMode="auto">
            <a:xfrm>
              <a:off x="3170" y="3122"/>
              <a:ext cx="66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907" name="Oval 83"/>
            <p:cNvSpPr>
              <a:spLocks noChangeArrowheads="1"/>
            </p:cNvSpPr>
            <p:nvPr/>
          </p:nvSpPr>
          <p:spPr bwMode="auto">
            <a:xfrm>
              <a:off x="4964" y="3089"/>
              <a:ext cx="66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77908" name="Text Box 84"/>
            <p:cNvSpPr txBox="1">
              <a:spLocks noChangeArrowheads="1"/>
            </p:cNvSpPr>
            <p:nvPr/>
          </p:nvSpPr>
          <p:spPr bwMode="auto">
            <a:xfrm>
              <a:off x="2989" y="2760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77909" name="Text Box 85"/>
            <p:cNvSpPr txBox="1">
              <a:spLocks noChangeArrowheads="1"/>
            </p:cNvSpPr>
            <p:nvPr/>
          </p:nvSpPr>
          <p:spPr bwMode="auto">
            <a:xfrm>
              <a:off x="5003" y="2753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77910" name="Text Box 86"/>
            <p:cNvSpPr txBox="1">
              <a:spLocks noChangeArrowheads="1"/>
            </p:cNvSpPr>
            <p:nvPr/>
          </p:nvSpPr>
          <p:spPr bwMode="auto">
            <a:xfrm>
              <a:off x="4176" y="379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7911" name="Text Box 87"/>
            <p:cNvSpPr txBox="1">
              <a:spLocks noChangeArrowheads="1"/>
            </p:cNvSpPr>
            <p:nvPr/>
          </p:nvSpPr>
          <p:spPr bwMode="auto">
            <a:xfrm>
              <a:off x="3984" y="277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77919" name="Group 95"/>
          <p:cNvGrpSpPr>
            <a:grpSpLocks/>
          </p:cNvGrpSpPr>
          <p:nvPr/>
        </p:nvGrpSpPr>
        <p:grpSpPr bwMode="auto">
          <a:xfrm>
            <a:off x="5391430" y="5133974"/>
            <a:ext cx="304800" cy="152400"/>
            <a:chOff x="2784" y="3264"/>
            <a:chExt cx="192" cy="96"/>
          </a:xfrm>
        </p:grpSpPr>
        <p:sp>
          <p:nvSpPr>
            <p:cNvPr id="77917" name="Line 93"/>
            <p:cNvSpPr>
              <a:spLocks noChangeShapeType="1"/>
            </p:cNvSpPr>
            <p:nvPr/>
          </p:nvSpPr>
          <p:spPr bwMode="auto">
            <a:xfrm>
              <a:off x="2880" y="3264"/>
              <a:ext cx="0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7918" name="Line 94"/>
            <p:cNvSpPr>
              <a:spLocks noChangeShapeType="1"/>
            </p:cNvSpPr>
            <p:nvPr/>
          </p:nvSpPr>
          <p:spPr bwMode="auto">
            <a:xfrm>
              <a:off x="2784" y="336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7923" name="Text Box 99"/>
          <p:cNvSpPr txBox="1">
            <a:spLocks noChangeArrowheads="1"/>
          </p:cNvSpPr>
          <p:nvPr/>
        </p:nvSpPr>
        <p:spPr bwMode="auto">
          <a:xfrm>
            <a:off x="7861582" y="5286374"/>
            <a:ext cx="1312168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90</a:t>
            </a:r>
            <a:r>
              <a:rPr kumimoji="1"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－</a:t>
            </a:r>
            <a:r>
              <a:rPr kumimoji="1"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kumimoji="1"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6213" y="851243"/>
            <a:ext cx="4837394" cy="3163416"/>
            <a:chOff x="176213" y="851243"/>
            <a:chExt cx="4837394" cy="3163416"/>
          </a:xfrm>
        </p:grpSpPr>
        <p:sp>
          <p:nvSpPr>
            <p:cNvPr id="2" name="矩形 1"/>
            <p:cNvSpPr/>
            <p:nvPr/>
          </p:nvSpPr>
          <p:spPr>
            <a:xfrm>
              <a:off x="176213" y="851243"/>
              <a:ext cx="4837394" cy="316341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Group 6"/>
            <p:cNvGrpSpPr>
              <a:grpSpLocks/>
            </p:cNvGrpSpPr>
            <p:nvPr/>
          </p:nvGrpSpPr>
          <p:grpSpPr bwMode="auto">
            <a:xfrm>
              <a:off x="186986" y="888338"/>
              <a:ext cx="4756150" cy="2853636"/>
              <a:chOff x="2160" y="193"/>
              <a:chExt cx="3523" cy="1943"/>
            </a:xfrm>
          </p:grpSpPr>
          <p:sp>
            <p:nvSpPr>
              <p:cNvPr id="87" name="Text Box 7"/>
              <p:cNvSpPr txBox="1">
                <a:spLocks noChangeArrowheads="1"/>
              </p:cNvSpPr>
              <p:nvPr/>
            </p:nvSpPr>
            <p:spPr bwMode="auto">
              <a:xfrm>
                <a:off x="2258" y="294"/>
                <a:ext cx="237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88" name="Text Box 8"/>
              <p:cNvSpPr txBox="1">
                <a:spLocks noChangeArrowheads="1"/>
              </p:cNvSpPr>
              <p:nvPr/>
            </p:nvSpPr>
            <p:spPr bwMode="auto">
              <a:xfrm>
                <a:off x="3763" y="347"/>
                <a:ext cx="251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66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89" name="Rectangle 9"/>
              <p:cNvSpPr>
                <a:spLocks noChangeArrowheads="1"/>
              </p:cNvSpPr>
              <p:nvPr/>
            </p:nvSpPr>
            <p:spPr bwMode="auto">
              <a:xfrm>
                <a:off x="3602" y="1157"/>
                <a:ext cx="156" cy="3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Oval 10"/>
              <p:cNvSpPr>
                <a:spLocks noChangeArrowheads="1"/>
              </p:cNvSpPr>
              <p:nvPr/>
            </p:nvSpPr>
            <p:spPr bwMode="auto">
              <a:xfrm>
                <a:off x="2199" y="1199"/>
                <a:ext cx="390" cy="41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Rectangle 11"/>
              <p:cNvSpPr>
                <a:spLocks noChangeArrowheads="1"/>
              </p:cNvSpPr>
              <p:nvPr/>
            </p:nvSpPr>
            <p:spPr bwMode="auto">
              <a:xfrm>
                <a:off x="2861" y="613"/>
                <a:ext cx="351" cy="16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Rectangle 12"/>
              <p:cNvSpPr>
                <a:spLocks noChangeArrowheads="1"/>
              </p:cNvSpPr>
              <p:nvPr/>
            </p:nvSpPr>
            <p:spPr bwMode="auto">
              <a:xfrm>
                <a:off x="4225" y="613"/>
                <a:ext cx="351" cy="16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849" y="1157"/>
                <a:ext cx="389" cy="41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zh-CN" sz="3200" b="0" dirty="0">
                  <a:solidFill>
                    <a:srgbClr val="0D0C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Line 14"/>
              <p:cNvSpPr>
                <a:spLocks noChangeShapeType="1"/>
              </p:cNvSpPr>
              <p:nvPr/>
            </p:nvSpPr>
            <p:spPr bwMode="auto">
              <a:xfrm>
                <a:off x="3212" y="696"/>
                <a:ext cx="101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Line 15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4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Line 16"/>
              <p:cNvSpPr>
                <a:spLocks noChangeShapeType="1"/>
              </p:cNvSpPr>
              <p:nvPr/>
            </p:nvSpPr>
            <p:spPr bwMode="auto">
              <a:xfrm>
                <a:off x="4576" y="696"/>
                <a:ext cx="4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Line 17"/>
              <p:cNvSpPr>
                <a:spLocks noChangeShapeType="1"/>
              </p:cNvSpPr>
              <p:nvPr/>
            </p:nvSpPr>
            <p:spPr bwMode="auto">
              <a:xfrm>
                <a:off x="5043" y="673"/>
                <a:ext cx="0" cy="141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>
                <a:off x="2394" y="2077"/>
                <a:ext cx="264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3680" y="696"/>
                <a:ext cx="0" cy="46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3680" y="1533"/>
                <a:ext cx="0" cy="5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Line 21"/>
              <p:cNvSpPr>
                <a:spLocks noChangeShapeType="1"/>
              </p:cNvSpPr>
              <p:nvPr/>
            </p:nvSpPr>
            <p:spPr bwMode="auto">
              <a:xfrm>
                <a:off x="2394" y="69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Line 22"/>
              <p:cNvSpPr>
                <a:spLocks noChangeShapeType="1"/>
              </p:cNvSpPr>
              <p:nvPr/>
            </p:nvSpPr>
            <p:spPr bwMode="auto">
              <a:xfrm>
                <a:off x="2394" y="696"/>
                <a:ext cx="0" cy="138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Text Box 23"/>
              <p:cNvSpPr txBox="1">
                <a:spLocks noChangeArrowheads="1"/>
              </p:cNvSpPr>
              <p:nvPr/>
            </p:nvSpPr>
            <p:spPr bwMode="auto">
              <a:xfrm>
                <a:off x="2738" y="193"/>
                <a:ext cx="9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20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Text Box 28"/>
              <p:cNvSpPr txBox="1">
                <a:spLocks noChangeArrowheads="1"/>
              </p:cNvSpPr>
              <p:nvPr/>
            </p:nvSpPr>
            <p:spPr bwMode="auto">
              <a:xfrm>
                <a:off x="3122" y="1172"/>
                <a:ext cx="50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6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Text Box 30"/>
              <p:cNvSpPr txBox="1">
                <a:spLocks noChangeArrowheads="1"/>
              </p:cNvSpPr>
              <p:nvPr/>
            </p:nvSpPr>
            <p:spPr bwMode="auto">
              <a:xfrm>
                <a:off x="5082" y="906"/>
                <a:ext cx="3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66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</a:t>
                </a:r>
                <a:endParaRPr kumimoji="1" lang="en-US" altLang="zh-CN" sz="2400" b="0" dirty="0">
                  <a:solidFill>
                    <a:srgbClr val="0D0C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Text Box 31"/>
              <p:cNvSpPr txBox="1">
                <a:spLocks noChangeArrowheads="1"/>
              </p:cNvSpPr>
              <p:nvPr/>
            </p:nvSpPr>
            <p:spPr bwMode="auto">
              <a:xfrm>
                <a:off x="5082" y="1450"/>
                <a:ext cx="2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</a:t>
                </a:r>
                <a:endParaRPr kumimoji="1" lang="en-US" altLang="zh-CN" sz="2400" b="0" dirty="0">
                  <a:solidFill>
                    <a:srgbClr val="0D0C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Text Box 32"/>
              <p:cNvSpPr txBox="1">
                <a:spLocks noChangeArrowheads="1"/>
              </p:cNvSpPr>
              <p:nvPr/>
            </p:nvSpPr>
            <p:spPr bwMode="auto">
              <a:xfrm>
                <a:off x="4654" y="1575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66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Text Box 33"/>
              <p:cNvSpPr txBox="1">
                <a:spLocks noChangeArrowheads="1"/>
              </p:cNvSpPr>
              <p:nvPr/>
            </p:nvSpPr>
            <p:spPr bwMode="auto">
              <a:xfrm>
                <a:off x="5232" y="1209"/>
                <a:ext cx="45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66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90V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Text Box 34"/>
              <p:cNvSpPr txBox="1">
                <a:spLocks noChangeArrowheads="1"/>
              </p:cNvSpPr>
              <p:nvPr/>
            </p:nvSpPr>
            <p:spPr bwMode="auto">
              <a:xfrm>
                <a:off x="2199" y="906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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2160" y="1533"/>
                <a:ext cx="27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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Text Box 36"/>
              <p:cNvSpPr txBox="1">
                <a:spLocks noChangeArrowheads="1"/>
              </p:cNvSpPr>
              <p:nvPr/>
            </p:nvSpPr>
            <p:spPr bwMode="auto">
              <a:xfrm>
                <a:off x="2542" y="1460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66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Text Box 37"/>
              <p:cNvSpPr txBox="1">
                <a:spLocks noChangeArrowheads="1"/>
              </p:cNvSpPr>
              <p:nvPr/>
            </p:nvSpPr>
            <p:spPr bwMode="auto">
              <a:xfrm>
                <a:off x="4974" y="343"/>
                <a:ext cx="246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66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118" name="Text Box 38"/>
              <p:cNvSpPr txBox="1">
                <a:spLocks noChangeArrowheads="1"/>
              </p:cNvSpPr>
              <p:nvPr/>
            </p:nvSpPr>
            <p:spPr bwMode="auto">
              <a:xfrm>
                <a:off x="3720" y="1769"/>
                <a:ext cx="266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66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119" name="Rectangle 39"/>
              <p:cNvSpPr>
                <a:spLocks noChangeArrowheads="1"/>
              </p:cNvSpPr>
              <p:nvPr/>
            </p:nvSpPr>
            <p:spPr bwMode="auto">
              <a:xfrm>
                <a:off x="4222" y="194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5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400" b="0" dirty="0"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85" grpId="0" autoUpdateAnimBg="0"/>
      <p:bldP spid="77888" grpId="0" autoUpdateAnimBg="0"/>
      <p:bldP spid="77889" grpId="0" autoUpdateAnimBg="0"/>
      <p:bldP spid="7792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62100"/>
            <a:ext cx="3810000" cy="1143000"/>
          </a:xfrm>
        </p:spPr>
        <p:txBody>
          <a:bodyPr/>
          <a:lstStyle/>
          <a:p>
            <a:r>
              <a:rPr lang="zh-CN" altLang="en-US" sz="6500" b="1" dirty="0">
                <a:solidFill>
                  <a:schemeClr val="bg2"/>
                </a:solidFill>
                <a:ea typeface="微软雅黑" panose="020B0503020204020204" pitchFamily="34" charset="-122"/>
              </a:rPr>
              <a:t>本章结束</a:t>
            </a:r>
          </a:p>
        </p:txBody>
      </p:sp>
      <p:sp>
        <p:nvSpPr>
          <p:cNvPr id="92163" name="AutoShape 3">
            <a:hlinkClick r:id="rId2" action="ppaction://hlinkpres?slideindex=1&amp;slidetitle=第二章  电路的分析方法" highlightClick="1"/>
          </p:cNvPr>
          <p:cNvSpPr>
            <a:spLocks noChangeArrowheads="1"/>
          </p:cNvSpPr>
          <p:nvPr/>
        </p:nvSpPr>
        <p:spPr bwMode="auto">
          <a:xfrm>
            <a:off x="2895600" y="2819400"/>
            <a:ext cx="1524000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</a:rPr>
              <a:t>下一章</a:t>
            </a:r>
          </a:p>
        </p:txBody>
      </p:sp>
      <p:sp>
        <p:nvSpPr>
          <p:cNvPr id="92164" name="AutoShape 4">
            <a:hlinkClick r:id="rId3" action="ppaction://hlinkpres?slideindex=6&amp;slidetitle=电工技术课程内容  " highlightClick="1"/>
          </p:cNvPr>
          <p:cNvSpPr>
            <a:spLocks noChangeArrowheads="1"/>
          </p:cNvSpPr>
          <p:nvPr/>
        </p:nvSpPr>
        <p:spPr bwMode="auto">
          <a:xfrm>
            <a:off x="4648200" y="2819400"/>
            <a:ext cx="1524000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</a:rPr>
              <a:t>总目录</a:t>
            </a:r>
          </a:p>
        </p:txBody>
      </p:sp>
      <p:sp>
        <p:nvSpPr>
          <p:cNvPr id="92165" name="AutoShape 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3810000" y="3657600"/>
            <a:ext cx="1524000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</a:rPr>
              <a:t>结束放映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05505"/>
            <a:ext cx="9144000" cy="4587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"/>
            <a:ext cx="9144000" cy="648125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电路模型</a:t>
            </a:r>
          </a:p>
        </p:txBody>
      </p:sp>
      <p:grpSp>
        <p:nvGrpSpPr>
          <p:cNvPr id="51206" name="Group 6"/>
          <p:cNvGrpSpPr>
            <a:grpSpLocks/>
          </p:cNvGrpSpPr>
          <p:nvPr/>
        </p:nvGrpSpPr>
        <p:grpSpPr bwMode="auto">
          <a:xfrm>
            <a:off x="497616" y="2362026"/>
            <a:ext cx="2614127" cy="1386999"/>
            <a:chOff x="556" y="2422"/>
            <a:chExt cx="2229" cy="1403"/>
          </a:xfrm>
        </p:grpSpPr>
        <p:grpSp>
          <p:nvGrpSpPr>
            <p:cNvPr id="51207" name="Group 7"/>
            <p:cNvGrpSpPr>
              <a:grpSpLocks/>
            </p:cNvGrpSpPr>
            <p:nvPr/>
          </p:nvGrpSpPr>
          <p:grpSpPr bwMode="auto">
            <a:xfrm>
              <a:off x="1124" y="2422"/>
              <a:ext cx="1225" cy="1293"/>
              <a:chOff x="1872" y="720"/>
              <a:chExt cx="960" cy="960"/>
            </a:xfrm>
          </p:grpSpPr>
          <p:sp>
            <p:nvSpPr>
              <p:cNvPr id="51208" name="AutoShape 8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384" cy="720"/>
              </a:xfrm>
              <a:prstGeom prst="can">
                <a:avLst>
                  <a:gd name="adj" fmla="val 4687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209" name="AutoShape 9"/>
              <p:cNvSpPr>
                <a:spLocks noChangeArrowheads="1"/>
              </p:cNvSpPr>
              <p:nvPr/>
            </p:nvSpPr>
            <p:spPr bwMode="auto">
              <a:xfrm>
                <a:off x="2016" y="864"/>
                <a:ext cx="96" cy="96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1210" name="Group 10"/>
              <p:cNvGrpSpPr>
                <a:grpSpLocks/>
              </p:cNvGrpSpPr>
              <p:nvPr/>
            </p:nvGrpSpPr>
            <p:grpSpPr bwMode="auto">
              <a:xfrm>
                <a:off x="2544" y="1104"/>
                <a:ext cx="288" cy="192"/>
                <a:chOff x="2592" y="1104"/>
                <a:chExt cx="288" cy="192"/>
              </a:xfrm>
            </p:grpSpPr>
            <p:sp>
              <p:nvSpPr>
                <p:cNvPr id="51211" name="Oval 11"/>
                <p:cNvSpPr>
                  <a:spLocks noChangeArrowheads="1"/>
                </p:cNvSpPr>
                <p:nvPr/>
              </p:nvSpPr>
              <p:spPr bwMode="auto">
                <a:xfrm>
                  <a:off x="2688" y="1104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212" name="Freeform 12"/>
                <p:cNvSpPr>
                  <a:spLocks/>
                </p:cNvSpPr>
                <p:nvPr/>
              </p:nvSpPr>
              <p:spPr bwMode="auto">
                <a:xfrm>
                  <a:off x="2592" y="1152"/>
                  <a:ext cx="240" cy="104"/>
                </a:xfrm>
                <a:custGeom>
                  <a:avLst/>
                  <a:gdLst>
                    <a:gd name="T0" fmla="*/ 0 w 864"/>
                    <a:gd name="T1" fmla="*/ 8 h 640"/>
                    <a:gd name="T2" fmla="*/ 432 w 864"/>
                    <a:gd name="T3" fmla="*/ 8 h 640"/>
                    <a:gd name="T4" fmla="*/ 720 w 864"/>
                    <a:gd name="T5" fmla="*/ 56 h 640"/>
                    <a:gd name="T6" fmla="*/ 816 w 864"/>
                    <a:gd name="T7" fmla="*/ 248 h 640"/>
                    <a:gd name="T8" fmla="*/ 480 w 864"/>
                    <a:gd name="T9" fmla="*/ 392 h 640"/>
                    <a:gd name="T10" fmla="*/ 432 w 864"/>
                    <a:gd name="T11" fmla="*/ 248 h 640"/>
                    <a:gd name="T12" fmla="*/ 816 w 864"/>
                    <a:gd name="T13" fmla="*/ 392 h 640"/>
                    <a:gd name="T14" fmla="*/ 720 w 864"/>
                    <a:gd name="T15" fmla="*/ 584 h 640"/>
                    <a:gd name="T16" fmla="*/ 432 w 864"/>
                    <a:gd name="T17" fmla="*/ 632 h 640"/>
                    <a:gd name="T18" fmla="*/ 0 w 864"/>
                    <a:gd name="T19" fmla="*/ 632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4" h="640">
                      <a:moveTo>
                        <a:pt x="0" y="8"/>
                      </a:moveTo>
                      <a:cubicBezTo>
                        <a:pt x="156" y="4"/>
                        <a:pt x="312" y="0"/>
                        <a:pt x="432" y="8"/>
                      </a:cubicBezTo>
                      <a:cubicBezTo>
                        <a:pt x="552" y="16"/>
                        <a:pt x="656" y="16"/>
                        <a:pt x="720" y="56"/>
                      </a:cubicBezTo>
                      <a:cubicBezTo>
                        <a:pt x="784" y="96"/>
                        <a:pt x="856" y="192"/>
                        <a:pt x="816" y="248"/>
                      </a:cubicBezTo>
                      <a:cubicBezTo>
                        <a:pt x="776" y="304"/>
                        <a:pt x="544" y="392"/>
                        <a:pt x="480" y="392"/>
                      </a:cubicBezTo>
                      <a:cubicBezTo>
                        <a:pt x="416" y="392"/>
                        <a:pt x="376" y="248"/>
                        <a:pt x="432" y="248"/>
                      </a:cubicBezTo>
                      <a:cubicBezTo>
                        <a:pt x="488" y="248"/>
                        <a:pt x="768" y="336"/>
                        <a:pt x="816" y="392"/>
                      </a:cubicBezTo>
                      <a:cubicBezTo>
                        <a:pt x="864" y="448"/>
                        <a:pt x="784" y="544"/>
                        <a:pt x="720" y="584"/>
                      </a:cubicBezTo>
                      <a:cubicBezTo>
                        <a:pt x="656" y="624"/>
                        <a:pt x="552" y="624"/>
                        <a:pt x="432" y="632"/>
                      </a:cubicBezTo>
                      <a:cubicBezTo>
                        <a:pt x="312" y="640"/>
                        <a:pt x="72" y="632"/>
                        <a:pt x="0" y="632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13" name="Line 13"/>
              <p:cNvSpPr>
                <a:spLocks noChangeShapeType="1"/>
              </p:cNvSpPr>
              <p:nvPr/>
            </p:nvSpPr>
            <p:spPr bwMode="auto">
              <a:xfrm flipV="1">
                <a:off x="2064" y="72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>
                <a:off x="2064" y="72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215" name="Line 15"/>
              <p:cNvSpPr>
                <a:spLocks noChangeShapeType="1"/>
              </p:cNvSpPr>
              <p:nvPr/>
            </p:nvSpPr>
            <p:spPr bwMode="auto">
              <a:xfrm>
                <a:off x="2544" y="720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216" name="Line 16"/>
              <p:cNvSpPr>
                <a:spLocks noChangeShapeType="1"/>
              </p:cNvSpPr>
              <p:nvPr/>
            </p:nvSpPr>
            <p:spPr bwMode="auto">
              <a:xfrm>
                <a:off x="2544" y="124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217" name="Line 17"/>
              <p:cNvSpPr>
                <a:spLocks noChangeShapeType="1"/>
              </p:cNvSpPr>
              <p:nvPr/>
            </p:nvSpPr>
            <p:spPr bwMode="auto">
              <a:xfrm>
                <a:off x="2064" y="158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218" name="Line 18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556" y="2901"/>
              <a:ext cx="577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电池</a:t>
              </a:r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2208" y="2857"/>
              <a:ext cx="577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灯泡</a:t>
              </a:r>
            </a:p>
          </p:txBody>
        </p:sp>
      </p:grp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4687888" y="3937000"/>
            <a:ext cx="1179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电源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927725" y="3937000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中间环节</a:t>
            </a:r>
          </a:p>
        </p:txBody>
      </p: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4638675" y="2427288"/>
            <a:ext cx="3776663" cy="1417637"/>
            <a:chOff x="3036" y="1529"/>
            <a:chExt cx="2379" cy="893"/>
          </a:xfrm>
        </p:grpSpPr>
        <p:graphicFrame>
          <p:nvGraphicFramePr>
            <p:cNvPr id="51226" name="Object 26"/>
            <p:cNvGraphicFramePr>
              <a:graphicFrameLocks noChangeAspect="1"/>
            </p:cNvGraphicFramePr>
            <p:nvPr/>
          </p:nvGraphicFramePr>
          <p:xfrm>
            <a:off x="3156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2" name="公式" r:id="rId3" imgW="114120" imgH="215640" progId="Equation.3">
                    <p:embed/>
                  </p:oleObj>
                </mc:Choice>
                <mc:Fallback>
                  <p:oleObj name="公式" r:id="rId3" imgW="11412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Oval 27"/>
            <p:cNvSpPr>
              <a:spLocks noChangeArrowheads="1"/>
            </p:cNvSpPr>
            <p:nvPr/>
          </p:nvSpPr>
          <p:spPr bwMode="auto">
            <a:xfrm>
              <a:off x="3318" y="2057"/>
              <a:ext cx="184" cy="1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flipV="1">
              <a:off x="3410" y="1896"/>
              <a:ext cx="0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3349" y="1712"/>
              <a:ext cx="122" cy="1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3410" y="1529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3408" y="1529"/>
              <a:ext cx="15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>
              <a:off x="3413" y="2332"/>
              <a:ext cx="15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4942" y="1850"/>
              <a:ext cx="122" cy="1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>
              <a:off x="5003" y="1529"/>
              <a:ext cx="0" cy="3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>
              <a:off x="5003" y="2034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3900" y="1620"/>
              <a:ext cx="5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4085" y="1613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kumimoji="1"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4689" y="1943"/>
              <a:ext cx="3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endParaRPr kumimoji="1" lang="en-US" altLang="zh-CN" sz="4000" b="0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5137" y="1751"/>
              <a:ext cx="0" cy="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40" name="Text Box 40"/>
            <p:cNvSpPr txBox="1">
              <a:spLocks noChangeArrowheads="1"/>
            </p:cNvSpPr>
            <p:nvPr/>
          </p:nvSpPr>
          <p:spPr bwMode="auto">
            <a:xfrm>
              <a:off x="5137" y="187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en-US" altLang="zh-CN" sz="4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1241" name="Text Box 41"/>
            <p:cNvSpPr txBox="1">
              <a:spLocks noChangeArrowheads="1"/>
            </p:cNvSpPr>
            <p:nvPr/>
          </p:nvSpPr>
          <p:spPr bwMode="auto">
            <a:xfrm>
              <a:off x="3036" y="1636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endParaRPr kumimoji="1" lang="en-US" altLang="zh-CN" sz="4000" b="0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1242" name="Text Box 42"/>
            <p:cNvSpPr txBox="1">
              <a:spLocks noChangeArrowheads="1"/>
            </p:cNvSpPr>
            <p:nvPr/>
          </p:nvSpPr>
          <p:spPr bwMode="auto">
            <a:xfrm>
              <a:off x="3090" y="2034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endParaRPr kumimoji="1" lang="en-US" altLang="zh-CN" sz="4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1243" name="Text Box 43"/>
            <p:cNvSpPr txBox="1">
              <a:spLocks noChangeArrowheads="1"/>
            </p:cNvSpPr>
            <p:nvPr/>
          </p:nvSpPr>
          <p:spPr bwMode="auto">
            <a:xfrm>
              <a:off x="3402" y="178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3600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51244" name="Text Box 44"/>
            <p:cNvSpPr txBox="1">
              <a:spLocks noChangeArrowheads="1"/>
            </p:cNvSpPr>
            <p:nvPr/>
          </p:nvSpPr>
          <p:spPr bwMode="auto">
            <a:xfrm>
              <a:off x="3449" y="2057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3200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  <a:endParaRPr kumimoji="1" lang="en-US" altLang="zh-CN" sz="36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1245" name="Rectangle 45"/>
          <p:cNvSpPr>
            <a:spLocks noChangeArrowheads="1"/>
          </p:cNvSpPr>
          <p:nvPr/>
        </p:nvSpPr>
        <p:spPr bwMode="auto">
          <a:xfrm>
            <a:off x="7662081" y="3925371"/>
            <a:ext cx="1000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负载</a:t>
            </a:r>
          </a:p>
        </p:txBody>
      </p:sp>
      <p:grpSp>
        <p:nvGrpSpPr>
          <p:cNvPr id="51246" name="Group 46"/>
          <p:cNvGrpSpPr>
            <a:grpSpLocks/>
          </p:cNvGrpSpPr>
          <p:nvPr/>
        </p:nvGrpSpPr>
        <p:grpSpPr bwMode="auto">
          <a:xfrm>
            <a:off x="5638800" y="2209800"/>
            <a:ext cx="1662113" cy="1838325"/>
            <a:chOff x="3650" y="1414"/>
            <a:chExt cx="1047" cy="1158"/>
          </a:xfrm>
        </p:grpSpPr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3650" y="1421"/>
              <a:ext cx="0" cy="115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4697" y="1414"/>
              <a:ext cx="0" cy="115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5902365" y="174182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8000"/>
                </a:solidFill>
                <a:ea typeface="微软雅黑" panose="020B0503020204020204" pitchFamily="34" charset="-122"/>
              </a:rPr>
              <a:t>电路模型</a:t>
            </a:r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1001431" y="1760541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8000"/>
                </a:solidFill>
                <a:ea typeface="微软雅黑" panose="020B0503020204020204" pitchFamily="34" charset="-122"/>
              </a:rPr>
              <a:t>手电筒实际电路</a:t>
            </a:r>
          </a:p>
        </p:txBody>
      </p:sp>
      <p:sp>
        <p:nvSpPr>
          <p:cNvPr id="51251" name="Rectangle 51"/>
          <p:cNvSpPr>
            <a:spLocks noChangeArrowheads="1"/>
          </p:cNvSpPr>
          <p:nvPr/>
        </p:nvSpPr>
        <p:spPr bwMode="auto">
          <a:xfrm>
            <a:off x="4324162" y="4457140"/>
            <a:ext cx="1294319" cy="119880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能</a:t>
            </a:r>
            <a:r>
              <a:rPr lang="zh-CN" altLang="en-US" sz="2000" dirty="0"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ea typeface="微软雅黑" panose="020B0503020204020204" pitchFamily="34" charset="-122"/>
              </a:rPr>
              <a:t>电能的装置。   </a:t>
            </a:r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>
            <a:off x="244718" y="2204864"/>
            <a:ext cx="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267" name="Text Box 67"/>
          <p:cNvSpPr txBox="1">
            <a:spLocks noChangeArrowheads="1"/>
          </p:cNvSpPr>
          <p:nvPr/>
        </p:nvSpPr>
        <p:spPr bwMode="auto">
          <a:xfrm>
            <a:off x="228600" y="609600"/>
            <a:ext cx="8534400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>
                <a:solidFill>
                  <a:srgbClr val="990000"/>
                </a:solidFill>
                <a:ea typeface="微软雅黑" panose="020B0503020204020204" pitchFamily="34" charset="-122"/>
              </a:rPr>
              <a:t>电路模型：</a:t>
            </a:r>
            <a:r>
              <a:rPr kumimoji="1" lang="zh-CN" altLang="en-US" dirty="0">
                <a:ea typeface="微软雅黑" panose="020B0503020204020204" pitchFamily="34" charset="-122"/>
              </a:rPr>
              <a:t>由一个或多个理想元件代替实际电气器件，由此组成的电路叫电路模型</a:t>
            </a:r>
            <a:r>
              <a:rPr kumimoji="1" lang="en-US" altLang="zh-CN" dirty="0">
                <a:ea typeface="微软雅黑" panose="020B0503020204020204" pitchFamily="34" charset="-122"/>
              </a:rPr>
              <a:t>,</a:t>
            </a:r>
            <a:r>
              <a:rPr kumimoji="1" lang="zh-CN" altLang="en-US" dirty="0">
                <a:ea typeface="微软雅黑" panose="020B0503020204020204" pitchFamily="34" charset="-122"/>
              </a:rPr>
              <a:t>电路是根据电路模型来进行分析的。 </a:t>
            </a:r>
          </a:p>
        </p:txBody>
      </p:sp>
      <p:sp>
        <p:nvSpPr>
          <p:cNvPr id="51268" name="Text Box 68"/>
          <p:cNvSpPr txBox="1">
            <a:spLocks noChangeArrowheads="1"/>
          </p:cNvSpPr>
          <p:nvPr/>
        </p:nvSpPr>
        <p:spPr bwMode="auto">
          <a:xfrm>
            <a:off x="73156" y="1505505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51275" name="Rectangle 75"/>
          <p:cNvSpPr>
            <a:spLocks noChangeArrowheads="1"/>
          </p:cNvSpPr>
          <p:nvPr/>
        </p:nvSpPr>
        <p:spPr bwMode="auto">
          <a:xfrm>
            <a:off x="5746084" y="4457140"/>
            <a:ext cx="1374104" cy="119880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传递、分配和控制电能的作用。</a:t>
            </a:r>
          </a:p>
        </p:txBody>
      </p:sp>
      <p:sp>
        <p:nvSpPr>
          <p:cNvPr id="51276" name="Rectangle 76"/>
          <p:cNvSpPr>
            <a:spLocks noChangeArrowheads="1"/>
          </p:cNvSpPr>
          <p:nvPr/>
        </p:nvSpPr>
        <p:spPr bwMode="auto">
          <a:xfrm>
            <a:off x="7281614" y="4455611"/>
            <a:ext cx="1592342" cy="120032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取用电能的装置。（电流大或功率大，则负载大。）</a:t>
            </a:r>
          </a:p>
        </p:txBody>
      </p:sp>
      <p:sp>
        <p:nvSpPr>
          <p:cNvPr id="2" name="箭头: 右 1"/>
          <p:cNvSpPr/>
          <p:nvPr/>
        </p:nvSpPr>
        <p:spPr>
          <a:xfrm>
            <a:off x="3415508" y="2905990"/>
            <a:ext cx="838199" cy="3379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23928" y="4003120"/>
            <a:ext cx="5112568" cy="1952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4411229" y="3882588"/>
            <a:ext cx="1062038" cy="3968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激励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7434377" y="3886831"/>
            <a:ext cx="1114426" cy="3968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响应</a:t>
            </a:r>
            <a:endParaRPr lang="en-US" altLang="zh-CN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223" grpId="0" autoUpdateAnimBg="0"/>
      <p:bldP spid="51224" grpId="0" autoUpdateAnimBg="0"/>
      <p:bldP spid="51245" grpId="0" autoUpdateAnimBg="0"/>
      <p:bldP spid="51249" grpId="0" autoUpdateAnimBg="0"/>
      <p:bldP spid="51250" grpId="0" autoUpdateAnimBg="0"/>
      <p:bldP spid="51251" grpId="0" animBg="1" autoUpdateAnimBg="0"/>
      <p:bldP spid="51267" grpId="0" autoUpdateAnimBg="0"/>
      <p:bldP spid="51268" grpId="0" autoUpdateAnimBg="0"/>
      <p:bldP spid="51275" grpId="0" animBg="1" autoUpdateAnimBg="0"/>
      <p:bldP spid="51276" grpId="0" animBg="1" autoUpdateAnimBg="0"/>
      <p:bldP spid="2" grpId="0" animBg="1"/>
      <p:bldP spid="4" grpId="0" animBg="1"/>
      <p:bldP spid="51252" grpId="0" animBg="1" autoUpdateAnimBg="0"/>
      <p:bldP spid="5125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52400" y="609600"/>
            <a:ext cx="3237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1. </a:t>
            </a:r>
            <a:r>
              <a:rPr kumimoji="1" lang="zh-CN" altLang="en-US" sz="2000" dirty="0">
                <a:solidFill>
                  <a:srgbClr val="CC3300"/>
                </a:solidFill>
                <a:ea typeface="微软雅黑" panose="020B0503020204020204" pitchFamily="34" charset="-122"/>
              </a:rPr>
              <a:t>基本物理量</a:t>
            </a: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ea typeface="微软雅黑" panose="020B0503020204020204" pitchFamily="34" charset="-122"/>
              </a:rPr>
              <a:t>及其</a:t>
            </a:r>
            <a:r>
              <a:rPr lang="zh-CN" altLang="en-US" sz="2000" dirty="0">
                <a:solidFill>
                  <a:srgbClr val="CC3300"/>
                </a:solidFill>
                <a:ea typeface="微软雅黑" panose="020B0503020204020204" pitchFamily="34" charset="-122"/>
              </a:rPr>
              <a:t>实际方向：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基本物理量及其方向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05588" y="2342244"/>
            <a:ext cx="3441700" cy="2040269"/>
            <a:chOff x="5275064" y="1955131"/>
            <a:chExt cx="3441700" cy="1427130"/>
          </a:xfrm>
        </p:grpSpPr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5321102" y="1955131"/>
              <a:ext cx="2051844" cy="215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sz="2000" dirty="0">
                  <a:ea typeface="微软雅黑" panose="020B0503020204020204" pitchFamily="34" charset="-122"/>
                </a:rPr>
                <a:t>正电荷移动的方向</a:t>
              </a:r>
            </a:p>
          </p:txBody>
        </p:sp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5305227" y="2428206"/>
              <a:ext cx="3411537" cy="365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sz="2000" dirty="0">
                  <a:ea typeface="微软雅黑" panose="020B0503020204020204" pitchFamily="34" charset="-122"/>
                </a:rPr>
                <a:t>电源驱动正电荷的方向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sz="2000" dirty="0">
                  <a:ea typeface="微软雅黑" panose="020B0503020204020204" pitchFamily="34" charset="-122"/>
                </a:rPr>
                <a:t>  </a:t>
              </a:r>
              <a:r>
                <a:rPr kumimoji="1" lang="en-US" altLang="zh-CN" dirty="0">
                  <a:solidFill>
                    <a:srgbClr val="FF33CC"/>
                  </a:solidFill>
                  <a:ea typeface="微软雅黑" panose="020B0503020204020204" pitchFamily="34" charset="-122"/>
                </a:rPr>
                <a:t>(</a:t>
              </a:r>
              <a:r>
                <a:rPr kumimoji="1" lang="zh-CN" altLang="en-US" dirty="0">
                  <a:solidFill>
                    <a:srgbClr val="FF33CC"/>
                  </a:solidFill>
                  <a:ea typeface="微软雅黑" panose="020B0503020204020204" pitchFamily="34" charset="-122"/>
                </a:rPr>
                <a:t>从低电位指向高电位</a:t>
              </a:r>
              <a:r>
                <a:rPr kumimoji="1" lang="en-US" altLang="zh-CN" dirty="0">
                  <a:solidFill>
                    <a:srgbClr val="FF33CC"/>
                  </a:solidFill>
                  <a:ea typeface="微软雅黑" panose="020B0503020204020204" pitchFamily="34" charset="-122"/>
                </a:rPr>
                <a:t>)</a:t>
              </a:r>
              <a:r>
                <a:rPr kumimoji="1" lang="en-US" altLang="zh-CN" sz="1600" dirty="0">
                  <a:ea typeface="微软雅黑" panose="020B0503020204020204" pitchFamily="34" charset="-122"/>
                </a:rPr>
                <a:t> </a:t>
              </a:r>
              <a:endParaRPr kumimoji="1" lang="en-US" altLang="zh-CN" sz="2000" dirty="0">
                <a:ea typeface="微软雅黑" panose="020B0503020204020204" pitchFamily="34" charset="-122"/>
              </a:endParaRPr>
            </a:p>
          </p:txBody>
        </p:sp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5275064" y="3037806"/>
              <a:ext cx="3030537" cy="344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000" dirty="0">
                  <a:ea typeface="微软雅黑" panose="020B0503020204020204" pitchFamily="34" charset="-122"/>
                </a:rPr>
                <a:t> </a:t>
              </a:r>
              <a:r>
                <a:rPr kumimoji="1" lang="zh-CN" altLang="en-US" sz="2000" dirty="0">
                  <a:ea typeface="微软雅黑" panose="020B0503020204020204" pitchFamily="34" charset="-122"/>
                </a:rPr>
                <a:t>电位降落的方向</a:t>
              </a:r>
            </a:p>
            <a:p>
              <a:pPr eaLnBrk="1" hangingPunct="1">
                <a:lnSpc>
                  <a:spcPct val="10000"/>
                </a:lnSpc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sz="2000" dirty="0">
                  <a:ea typeface="微软雅黑" panose="020B0503020204020204" pitchFamily="34" charset="-122"/>
                </a:rPr>
                <a:t>  </a:t>
              </a:r>
              <a:r>
                <a:rPr kumimoji="1" lang="en-US" altLang="zh-CN" dirty="0">
                  <a:solidFill>
                    <a:srgbClr val="FF33CC"/>
                  </a:solidFill>
                  <a:ea typeface="微软雅黑" panose="020B0503020204020204" pitchFamily="34" charset="-122"/>
                </a:rPr>
                <a:t>(</a:t>
              </a:r>
              <a:r>
                <a:rPr kumimoji="1" lang="zh-CN" altLang="en-US" dirty="0">
                  <a:solidFill>
                    <a:srgbClr val="FF33CC"/>
                  </a:solidFill>
                  <a:ea typeface="微软雅黑" panose="020B0503020204020204" pitchFamily="34" charset="-122"/>
                </a:rPr>
                <a:t>从高电位指向低电位</a:t>
              </a:r>
              <a:r>
                <a:rPr kumimoji="1" lang="en-US" altLang="zh-CN" dirty="0">
                  <a:solidFill>
                    <a:srgbClr val="FF33CC"/>
                  </a:solidFill>
                  <a:ea typeface="微软雅黑" panose="020B0503020204020204" pitchFamily="34" charset="-122"/>
                </a:rPr>
                <a:t>)</a:t>
              </a:r>
              <a:r>
                <a:rPr kumimoji="1" lang="en-US" altLang="zh-CN" sz="1600" dirty="0">
                  <a:ea typeface="微软雅黑" panose="020B0503020204020204" pitchFamily="34" charset="-122"/>
                </a:rPr>
                <a:t> </a:t>
              </a:r>
              <a:endParaRPr kumimoji="1" lang="en-US" altLang="zh-CN" sz="20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553" y="1340768"/>
            <a:ext cx="7500904" cy="3384376"/>
            <a:chOff x="539552" y="1340768"/>
            <a:chExt cx="7964487" cy="2290763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1058664" y="1524918"/>
              <a:ext cx="6921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dirty="0">
                  <a:ea typeface="微软雅黑" panose="020B0503020204020204" pitchFamily="34" charset="-122"/>
                </a:rPr>
                <a:t>物理量</a:t>
              </a: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957314" y="1524918"/>
              <a:ext cx="12176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dirty="0">
                  <a:ea typeface="微软雅黑" panose="020B0503020204020204" pitchFamily="34" charset="-122"/>
                </a:rPr>
                <a:t>单     位</a:t>
              </a: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5754489" y="1524918"/>
              <a:ext cx="1460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dirty="0">
                  <a:ea typeface="微软雅黑" panose="020B0503020204020204" pitchFamily="34" charset="-122"/>
                </a:rPr>
                <a:t>实 际 方 向</a:t>
              </a: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579239" y="1340768"/>
              <a:ext cx="792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730052" y="1955131"/>
              <a:ext cx="13509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电流 </a:t>
              </a:r>
              <a:r>
                <a:rPr kumimoji="1" lang="en-US" altLang="zh-CN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344414" y="2018631"/>
              <a:ext cx="163512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800" dirty="0">
                  <a:ea typeface="微软雅黑" panose="020B0503020204020204" pitchFamily="34" charset="-122"/>
                </a:rPr>
                <a:t>  </a:t>
              </a:r>
              <a:endPara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 flipH="1">
              <a:off x="539552" y="1340768"/>
              <a:ext cx="0" cy="2290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2295327" y="1340768"/>
              <a:ext cx="0" cy="2262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579239" y="2485356"/>
              <a:ext cx="16525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电动势 </a:t>
              </a:r>
              <a:r>
                <a:rPr kumimoji="1" lang="en-US" altLang="zh-CN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E</a:t>
              </a:r>
              <a:endPara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544314" y="2307556"/>
              <a:ext cx="7942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 flipH="1">
              <a:off x="5025827" y="1340768"/>
              <a:ext cx="0" cy="2257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>
              <a:off x="730052" y="3080668"/>
              <a:ext cx="13509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zh-CN" altLang="en-US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电压 </a:t>
              </a:r>
              <a:r>
                <a:rPr kumimoji="1" lang="en-US" altLang="zh-CN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U</a:t>
              </a:r>
              <a:endPara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579239" y="2960018"/>
              <a:ext cx="792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544314" y="3591843"/>
              <a:ext cx="792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 flipH="1">
              <a:off x="8504039" y="1340768"/>
              <a:ext cx="0" cy="2251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579239" y="1897981"/>
              <a:ext cx="792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65" name="Text Box 37"/>
            <p:cNvSpPr txBox="1">
              <a:spLocks noChangeArrowheads="1"/>
            </p:cNvSpPr>
            <p:nvPr/>
          </p:nvSpPr>
          <p:spPr bwMode="auto">
            <a:xfrm>
              <a:off x="2414676" y="2523456"/>
              <a:ext cx="25320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ea typeface="微软雅黑" panose="020B0503020204020204" pitchFamily="34" charset="-122"/>
                </a:rPr>
                <a:t>kV</a:t>
              </a:r>
              <a:r>
                <a:rPr kumimoji="1" lang="zh-CN" altLang="en-US" sz="2000" dirty="0"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2000" dirty="0">
                  <a:ea typeface="微软雅黑" panose="020B0503020204020204" pitchFamily="34" charset="-122"/>
                </a:rPr>
                <a:t>V</a:t>
              </a:r>
              <a:r>
                <a:rPr kumimoji="1" lang="zh-CN" altLang="en-US" sz="2000" dirty="0"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2000" dirty="0">
                  <a:ea typeface="微软雅黑" panose="020B0503020204020204" pitchFamily="34" charset="-122"/>
                </a:rPr>
                <a:t>mV</a:t>
              </a:r>
              <a:r>
                <a:rPr kumimoji="1" lang="zh-CN" altLang="en-US" sz="2000" dirty="0"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2000" dirty="0" err="1">
                  <a:ea typeface="微软雅黑" panose="020B0503020204020204" pitchFamily="34" charset="-122"/>
                </a:rPr>
                <a:t>μV</a:t>
              </a:r>
              <a:endParaRPr kumimoji="1" lang="en-US" altLang="zh-CN" sz="2000" dirty="0">
                <a:ea typeface="微软雅黑" panose="020B0503020204020204" pitchFamily="34" charset="-122"/>
              </a:endParaRPr>
            </a:p>
          </p:txBody>
        </p:sp>
        <p:sp>
          <p:nvSpPr>
            <p:cNvPr id="48166" name="Text Box 38"/>
            <p:cNvSpPr txBox="1">
              <a:spLocks noChangeArrowheads="1"/>
            </p:cNvSpPr>
            <p:nvPr/>
          </p:nvSpPr>
          <p:spPr bwMode="auto">
            <a:xfrm>
              <a:off x="2371527" y="1912268"/>
              <a:ext cx="2387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ea typeface="微软雅黑" panose="020B0503020204020204" pitchFamily="34" charset="-122"/>
                </a:rPr>
                <a:t>A</a:t>
              </a:r>
              <a:r>
                <a:rPr kumimoji="1" lang="zh-CN" altLang="en-US" sz="2000" dirty="0"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2000" dirty="0">
                  <a:ea typeface="微软雅黑" panose="020B0503020204020204" pitchFamily="34" charset="-122"/>
                </a:rPr>
                <a:t>mA</a:t>
              </a:r>
              <a:r>
                <a:rPr kumimoji="1" lang="zh-CN" altLang="en-US" sz="2000" dirty="0"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2000" dirty="0" err="1">
                  <a:ea typeface="微软雅黑" panose="020B0503020204020204" pitchFamily="34" charset="-122"/>
                </a:rPr>
                <a:t>μA</a:t>
              </a:r>
              <a:endParaRPr kumimoji="1" lang="en-US" altLang="zh-CN" sz="2000" dirty="0">
                <a:ea typeface="微软雅黑" panose="020B0503020204020204" pitchFamily="34" charset="-122"/>
              </a:endParaRPr>
            </a:p>
          </p:txBody>
        </p:sp>
        <p:sp>
          <p:nvSpPr>
            <p:cNvPr id="48167" name="Text Box 39"/>
            <p:cNvSpPr txBox="1">
              <a:spLocks noChangeArrowheads="1"/>
            </p:cNvSpPr>
            <p:nvPr/>
          </p:nvSpPr>
          <p:spPr bwMode="auto">
            <a:xfrm>
              <a:off x="2455664" y="3080668"/>
              <a:ext cx="22193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 dirty="0">
                  <a:ea typeface="微软雅黑" panose="020B0503020204020204" pitchFamily="34" charset="-122"/>
                </a:rPr>
                <a:t>kV</a:t>
              </a:r>
              <a:r>
                <a:rPr kumimoji="1" lang="zh-CN" altLang="en-US" sz="1800" dirty="0"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1800" dirty="0">
                  <a:ea typeface="微软雅黑" panose="020B0503020204020204" pitchFamily="34" charset="-122"/>
                </a:rPr>
                <a:t>V</a:t>
              </a:r>
              <a:r>
                <a:rPr lang="zh-CN" altLang="en-US" sz="1800" dirty="0">
                  <a:ea typeface="微软雅黑" panose="020B0503020204020204" pitchFamily="34" charset="-122"/>
                </a:rPr>
                <a:t>、</a:t>
              </a:r>
              <a:r>
                <a:rPr lang="en-US" altLang="zh-CN" sz="1800" dirty="0">
                  <a:ea typeface="微软雅黑" panose="020B0503020204020204" pitchFamily="34" charset="-122"/>
                </a:rPr>
                <a:t>mV</a:t>
              </a:r>
              <a:r>
                <a:rPr lang="zh-CN" altLang="en-US" sz="1800" dirty="0"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1800" dirty="0" err="1">
                  <a:ea typeface="微软雅黑" panose="020B0503020204020204" pitchFamily="34" charset="-122"/>
                </a:rPr>
                <a:t>μV</a:t>
              </a:r>
              <a:endParaRPr lang="en-US" altLang="zh-CN" sz="1800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3389544" y="610517"/>
            <a:ext cx="4650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99"/>
                </a:solidFill>
                <a:ea typeface="微软雅黑" panose="020B0503020204020204" pitchFamily="34" charset="-122"/>
              </a:rPr>
              <a:t>物理中对电量规定的实际方向。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3332163" y="1695450"/>
            <a:ext cx="2087562" cy="23764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8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5141913" y="1773238"/>
            <a:ext cx="1230312" cy="1828800"/>
            <a:chOff x="3969" y="1117"/>
            <a:chExt cx="775" cy="1152"/>
          </a:xfrm>
        </p:grpSpPr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69" y="1207"/>
              <a:ext cx="363" cy="586"/>
              <a:chOff x="3334" y="1652"/>
              <a:chExt cx="363" cy="586"/>
            </a:xfrm>
          </p:grpSpPr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>
                <a:off x="3509" y="1652"/>
                <a:ext cx="0" cy="5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38" name="Oval 9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3" cy="264"/>
              </a:xfrm>
              <a:prstGeom prst="ellipse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>
                <a:off x="3380" y="1797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>
                <a:off x="3380" y="196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>
                <a:off x="3437" y="1875"/>
                <a:ext cx="13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3437" y="2056"/>
                <a:ext cx="13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4195" y="193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accent2"/>
                  </a:solidFill>
                  <a:ea typeface="隶书" panose="02010509060101010101" pitchFamily="49" charset="-122"/>
                </a:rPr>
                <a:t>R</a:t>
              </a:r>
            </a:p>
          </p:txBody>
        </p:sp>
        <p:grpSp>
          <p:nvGrpSpPr>
            <p:cNvPr id="32" name="Group 15"/>
            <p:cNvGrpSpPr>
              <a:grpSpLocks/>
            </p:cNvGrpSpPr>
            <p:nvPr/>
          </p:nvGrpSpPr>
          <p:grpSpPr bwMode="auto">
            <a:xfrm>
              <a:off x="4286" y="1117"/>
              <a:ext cx="458" cy="606"/>
              <a:chOff x="521" y="572"/>
              <a:chExt cx="458" cy="606"/>
            </a:xfrm>
          </p:grpSpPr>
          <p:sp>
            <p:nvSpPr>
              <p:cNvPr id="34" name="Text Box 48"/>
              <p:cNvSpPr txBox="1">
                <a:spLocks noChangeArrowheads="1"/>
              </p:cNvSpPr>
              <p:nvPr/>
            </p:nvSpPr>
            <p:spPr bwMode="auto">
              <a:xfrm>
                <a:off x="671" y="70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chemeClr val="accent2"/>
                    </a:solidFill>
                    <a:ea typeface="隶书" panose="02010509060101010101" pitchFamily="49" charset="-122"/>
                  </a:rPr>
                  <a:t>E</a:t>
                </a:r>
                <a:r>
                  <a:rPr lang="en-US" altLang="zh-CN" sz="2400" baseline="-25000">
                    <a:solidFill>
                      <a:schemeClr val="accent2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35" name="Text Box 51"/>
              <p:cNvSpPr txBox="1">
                <a:spLocks noChangeArrowheads="1"/>
              </p:cNvSpPr>
              <p:nvPr/>
            </p:nvSpPr>
            <p:spPr bwMode="auto">
              <a:xfrm>
                <a:off x="521" y="89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–</a:t>
                </a:r>
                <a:r>
                  <a:rPr lang="en-US" altLang="zh-CN" sz="2400" b="0" i="1">
                    <a:solidFill>
                      <a:srgbClr val="008000"/>
                    </a:solidFill>
                    <a:ea typeface="隶书" panose="02010509060101010101" pitchFamily="49" charset="-122"/>
                  </a:rPr>
                  <a:t> </a:t>
                </a:r>
              </a:p>
            </p:txBody>
          </p:sp>
          <p:sp>
            <p:nvSpPr>
              <p:cNvPr id="36" name="Text Box 53"/>
              <p:cNvSpPr txBox="1">
                <a:spLocks noChangeArrowheads="1"/>
              </p:cNvSpPr>
              <p:nvPr/>
            </p:nvSpPr>
            <p:spPr bwMode="auto">
              <a:xfrm>
                <a:off x="521" y="57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+</a:t>
                </a:r>
              </a:p>
            </p:txBody>
          </p:sp>
        </p:grpSp>
        <p:sp>
          <p:nvSpPr>
            <p:cNvPr id="33" name="Rectangle 57"/>
            <p:cNvSpPr>
              <a:spLocks noChangeArrowheads="1"/>
            </p:cNvSpPr>
            <p:nvPr/>
          </p:nvSpPr>
          <p:spPr bwMode="auto">
            <a:xfrm rot="-5400000">
              <a:off x="3985" y="2053"/>
              <a:ext cx="336" cy="9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4" name="Group 20"/>
          <p:cNvGrpSpPr>
            <a:grpSpLocks/>
          </p:cNvGrpSpPr>
          <p:nvPr/>
        </p:nvGrpSpPr>
        <p:grpSpPr bwMode="auto">
          <a:xfrm>
            <a:off x="2511425" y="1773238"/>
            <a:ext cx="1046163" cy="1901825"/>
            <a:chOff x="2312" y="1117"/>
            <a:chExt cx="659" cy="1198"/>
          </a:xfrm>
        </p:grpSpPr>
        <p:sp>
          <p:nvSpPr>
            <p:cNvPr id="45" name="Oval 52"/>
            <p:cNvSpPr>
              <a:spLocks noChangeArrowheads="1"/>
            </p:cNvSpPr>
            <p:nvPr/>
          </p:nvSpPr>
          <p:spPr bwMode="auto">
            <a:xfrm>
              <a:off x="2683" y="129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Text Box 55"/>
            <p:cNvSpPr txBox="1">
              <a:spLocks noChangeArrowheads="1"/>
            </p:cNvSpPr>
            <p:nvPr/>
          </p:nvSpPr>
          <p:spPr bwMode="auto">
            <a:xfrm>
              <a:off x="2481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accent2"/>
                  </a:solidFill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 i="1">
                <a:solidFill>
                  <a:schemeClr val="accent2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 rot="-5400000">
              <a:off x="2664" y="2099"/>
              <a:ext cx="336" cy="9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2312" y="125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accent2"/>
                  </a:solidFill>
                  <a:ea typeface="隶书" panose="02010509060101010101" pitchFamily="49" charset="-122"/>
                </a:rPr>
                <a:t>E</a:t>
              </a:r>
              <a:r>
                <a:rPr lang="en-US" altLang="zh-CN" sz="2400" baseline="-25000">
                  <a:solidFill>
                    <a:schemeClr val="accent2"/>
                  </a:solidFill>
                  <a:ea typeface="隶书" panose="02010509060101010101" pitchFamily="49" charset="-122"/>
                </a:rPr>
                <a:t>2</a:t>
              </a:r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2484" y="143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–</a:t>
              </a:r>
              <a:r>
                <a:rPr lang="en-US" altLang="zh-CN" sz="2400" b="0" i="1">
                  <a:solidFill>
                    <a:srgbClr val="008000"/>
                  </a:solidFill>
                  <a:ea typeface="隶书" panose="02010509060101010101" pitchFamily="49" charset="-122"/>
                </a:rPr>
                <a:t> </a:t>
              </a:r>
            </a:p>
          </p:txBody>
        </p:sp>
        <p:sp>
          <p:nvSpPr>
            <p:cNvPr id="50" name="Text Box 53"/>
            <p:cNvSpPr txBox="1">
              <a:spLocks noChangeArrowheads="1"/>
            </p:cNvSpPr>
            <p:nvPr/>
          </p:nvSpPr>
          <p:spPr bwMode="auto">
            <a:xfrm>
              <a:off x="2484" y="111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+</a:t>
              </a:r>
            </a:p>
          </p:txBody>
        </p:sp>
      </p:grpSp>
      <p:sp>
        <p:nvSpPr>
          <p:cNvPr id="51" name="Line 27"/>
          <p:cNvSpPr>
            <a:spLocks noChangeShapeType="1"/>
          </p:cNvSpPr>
          <p:nvPr/>
        </p:nvSpPr>
        <p:spPr bwMode="auto">
          <a:xfrm flipH="1">
            <a:off x="3844925" y="1916113"/>
            <a:ext cx="865188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4133850" y="1916113"/>
            <a:ext cx="3603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3" name="Line 29"/>
          <p:cNvSpPr>
            <a:spLocks noChangeShapeType="1"/>
          </p:cNvSpPr>
          <p:nvPr/>
        </p:nvSpPr>
        <p:spPr bwMode="auto">
          <a:xfrm flipH="1">
            <a:off x="3989388" y="1916113"/>
            <a:ext cx="865187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4421188" y="1901825"/>
            <a:ext cx="3603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59" name="Rectangle 20"/>
          <p:cNvSpPr>
            <a:spLocks noChangeArrowheads="1"/>
          </p:cNvSpPr>
          <p:nvPr/>
        </p:nvSpPr>
        <p:spPr bwMode="auto">
          <a:xfrm>
            <a:off x="744538" y="5528265"/>
            <a:ext cx="7256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3434AD"/>
                </a:solidFill>
                <a:ea typeface="微软雅黑" panose="020B0503020204020204" pitchFamily="34" charset="-122"/>
              </a:rPr>
              <a:t>在分析计算电路时，对电量人为任意假定的方向，又称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正方向</a:t>
            </a:r>
            <a:r>
              <a:rPr lang="zh-CN" altLang="en-US" sz="2000" dirty="0">
                <a:solidFill>
                  <a:srgbClr val="000099"/>
                </a:solidFill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152400" y="4797152"/>
            <a:ext cx="2355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参考方向：</a:t>
            </a:r>
          </a:p>
        </p:txBody>
      </p:sp>
      <p:sp>
        <p:nvSpPr>
          <p:cNvPr id="3" name="弧形 2"/>
          <p:cNvSpPr/>
          <p:nvPr/>
        </p:nvSpPr>
        <p:spPr>
          <a:xfrm>
            <a:off x="3349626" y="1844824"/>
            <a:ext cx="1970088" cy="1998696"/>
          </a:xfrm>
          <a:prstGeom prst="arc">
            <a:avLst>
              <a:gd name="adj1" fmla="val 14238621"/>
              <a:gd name="adj2" fmla="val 8025232"/>
            </a:avLst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3844925" y="2007607"/>
            <a:ext cx="1112168" cy="4638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-3A</a:t>
            </a: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52400" y="609600"/>
            <a:ext cx="3237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1. </a:t>
            </a:r>
            <a:r>
              <a:rPr kumimoji="1" lang="zh-CN" altLang="en-US" sz="2000" dirty="0">
                <a:solidFill>
                  <a:srgbClr val="CC3300"/>
                </a:solidFill>
                <a:ea typeface="微软雅黑" panose="020B0503020204020204" pitchFamily="34" charset="-122"/>
              </a:rPr>
              <a:t>基本物理量</a:t>
            </a: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ea typeface="微软雅黑" panose="020B0503020204020204" pitchFamily="34" charset="-122"/>
              </a:rPr>
              <a:t>及其</a:t>
            </a:r>
            <a:r>
              <a:rPr lang="zh-CN" altLang="en-US" sz="2000" dirty="0">
                <a:solidFill>
                  <a:srgbClr val="CC3300"/>
                </a:solidFill>
                <a:ea typeface="微软雅黑" panose="020B0503020204020204" pitchFamily="34" charset="-122"/>
              </a:rPr>
              <a:t>实际方向：</a:t>
            </a: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3389544" y="610517"/>
            <a:ext cx="4650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99"/>
                </a:solidFill>
                <a:ea typeface="微软雅黑" panose="020B0503020204020204" pitchFamily="34" charset="-122"/>
              </a:rPr>
              <a:t>物理中对电量</a:t>
            </a:r>
            <a:r>
              <a:rPr lang="zh-CN" altLang="en-US" sz="2000" dirty="0">
                <a:solidFill>
                  <a:srgbClr val="3434AD"/>
                </a:solidFill>
                <a:ea typeface="微软雅黑" panose="020B0503020204020204" pitchFamily="34" charset="-122"/>
              </a:rPr>
              <a:t>规定</a:t>
            </a:r>
            <a:r>
              <a:rPr lang="zh-CN" altLang="en-US" sz="2000" dirty="0">
                <a:solidFill>
                  <a:srgbClr val="000099"/>
                </a:solidFill>
                <a:ea typeface="微软雅黑" panose="020B0503020204020204" pitchFamily="34" charset="-122"/>
              </a:rPr>
              <a:t>的实际方向。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1124744"/>
            <a:ext cx="9144000" cy="35283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1692275" y="1314946"/>
            <a:ext cx="5294313" cy="2978150"/>
            <a:chOff x="138" y="120"/>
            <a:chExt cx="7429" cy="374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1296" y="1588"/>
              <a:ext cx="502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+</a:t>
              </a: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323" y="2248"/>
              <a:ext cx="472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_</a:t>
              </a: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1634" y="2032"/>
              <a:ext cx="720" cy="7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1981" y="862"/>
              <a:ext cx="2010" cy="3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2596" y="772"/>
              <a:ext cx="84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3991" y="862"/>
              <a:ext cx="2010" cy="3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Text Box 13"/>
            <p:cNvSpPr txBox="1">
              <a:spLocks noChangeArrowheads="1"/>
            </p:cNvSpPr>
            <p:nvPr/>
          </p:nvSpPr>
          <p:spPr bwMode="auto">
            <a:xfrm>
              <a:off x="6112" y="1516"/>
              <a:ext cx="615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+</a:t>
              </a: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6297" y="2671"/>
              <a:ext cx="473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_</a:t>
              </a:r>
            </a:p>
          </p:txBody>
        </p: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5641" y="2027"/>
              <a:ext cx="720" cy="7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 rot="-5400000">
              <a:off x="3586" y="2242"/>
              <a:ext cx="84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4561" y="727"/>
              <a:ext cx="84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 rot="5400000">
              <a:off x="3170" y="2389"/>
              <a:ext cx="915" cy="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 type="stealth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3152" y="1823"/>
              <a:ext cx="258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i="1">
                <a:ea typeface="隶书" panose="02010509060101010101" pitchFamily="49" charset="-122"/>
              </a:endParaRPr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6464" y="2161"/>
              <a:ext cx="1103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90 V</a:t>
              </a:r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138" y="2161"/>
              <a:ext cx="1317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140 V</a:t>
              </a:r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2497" y="150"/>
              <a:ext cx="909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5 </a:t>
              </a:r>
              <a:r>
                <a:rPr lang="en-US" altLang="zh-CN" sz="2400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76" name="Rectangle 23"/>
            <p:cNvSpPr>
              <a:spLocks noChangeArrowheads="1"/>
            </p:cNvSpPr>
            <p:nvPr/>
          </p:nvSpPr>
          <p:spPr bwMode="auto">
            <a:xfrm>
              <a:off x="4575" y="120"/>
              <a:ext cx="909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5 </a:t>
              </a:r>
              <a:r>
                <a:rPr lang="en-US" altLang="zh-CN" sz="2400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4422" y="2039"/>
              <a:ext cx="258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>
                <a:sym typeface="Symbol" panose="05050102010706020507" pitchFamily="18" charset="2"/>
              </a:endParaRPr>
            </a:p>
          </p:txBody>
        </p:sp>
      </p:grp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4962525" y="2034083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?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9" name="Rectangle 94"/>
          <p:cNvSpPr>
            <a:spLocks noChangeArrowheads="1"/>
          </p:cNvSpPr>
          <p:nvPr/>
        </p:nvSpPr>
        <p:spPr bwMode="auto">
          <a:xfrm>
            <a:off x="4643438" y="2897683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</a:rPr>
              <a:t>9 </a:t>
            </a:r>
            <a:r>
              <a:rPr lang="en-US" altLang="zh-CN" sz="2400">
                <a:solidFill>
                  <a:srgbClr val="CC0000"/>
                </a:solidFill>
                <a:sym typeface="Symbol" panose="05050102010706020507" pitchFamily="18" charset="2"/>
              </a:rPr>
              <a:t></a:t>
            </a:r>
            <a:endParaRPr lang="zh-CN" altLang="en-US" sz="240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25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4" grpId="0"/>
      <p:bldP spid="59" grpId="0" autoUpdateAnimBg="0"/>
      <p:bldP spid="60" grpId="0" autoUpdateAnimBg="0"/>
      <p:bldP spid="3" grpId="0" animBg="1"/>
      <p:bldP spid="71" grpId="0" animBg="1"/>
      <p:bldP spid="2" grpId="0" animBg="1"/>
      <p:bldP spid="78" grpId="0"/>
      <p:bldP spid="79" grpId="0"/>
      <p:bldP spid="7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9900" y="3916363"/>
            <a:ext cx="4864100" cy="2941637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" y="219045"/>
            <a:ext cx="4724400" cy="4001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的正方向表示</a:t>
            </a:r>
          </a:p>
        </p:txBody>
      </p:sp>
      <p:grpSp>
        <p:nvGrpSpPr>
          <p:cNvPr id="56403" name="Group 1107"/>
          <p:cNvGrpSpPr>
            <a:grpSpLocks/>
          </p:cNvGrpSpPr>
          <p:nvPr/>
        </p:nvGrpSpPr>
        <p:grpSpPr bwMode="auto">
          <a:xfrm>
            <a:off x="1445486" y="1610219"/>
            <a:ext cx="1208087" cy="523874"/>
            <a:chOff x="481" y="1285"/>
            <a:chExt cx="761" cy="330"/>
          </a:xfrm>
        </p:grpSpPr>
        <p:sp>
          <p:nvSpPr>
            <p:cNvPr id="56331" name="Line 1035"/>
            <p:cNvSpPr>
              <a:spLocks noChangeShapeType="1"/>
            </p:cNvSpPr>
            <p:nvPr/>
          </p:nvSpPr>
          <p:spPr bwMode="auto">
            <a:xfrm>
              <a:off x="712" y="1457"/>
              <a:ext cx="5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32" name="Text Box 1036"/>
            <p:cNvSpPr txBox="1">
              <a:spLocks noChangeArrowheads="1"/>
            </p:cNvSpPr>
            <p:nvPr/>
          </p:nvSpPr>
          <p:spPr bwMode="auto">
            <a:xfrm>
              <a:off x="481" y="1285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404" name="Group 1108"/>
          <p:cNvGrpSpPr>
            <a:grpSpLocks/>
          </p:cNvGrpSpPr>
          <p:nvPr/>
        </p:nvGrpSpPr>
        <p:grpSpPr bwMode="auto">
          <a:xfrm>
            <a:off x="1032736" y="2071316"/>
            <a:ext cx="2373314" cy="709612"/>
            <a:chOff x="221" y="1572"/>
            <a:chExt cx="1495" cy="447"/>
          </a:xfrm>
        </p:grpSpPr>
        <p:sp>
          <p:nvSpPr>
            <p:cNvPr id="56327" name="Line 1031"/>
            <p:cNvSpPr>
              <a:spLocks noChangeShapeType="1"/>
            </p:cNvSpPr>
            <p:nvPr/>
          </p:nvSpPr>
          <p:spPr bwMode="auto">
            <a:xfrm>
              <a:off x="427" y="1647"/>
              <a:ext cx="10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28" name="Rectangle 1032"/>
            <p:cNvSpPr>
              <a:spLocks noChangeArrowheads="1"/>
            </p:cNvSpPr>
            <p:nvPr/>
          </p:nvSpPr>
          <p:spPr bwMode="auto">
            <a:xfrm>
              <a:off x="854" y="1588"/>
              <a:ext cx="285" cy="1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29" name="Text Box 1033"/>
            <p:cNvSpPr txBox="1">
              <a:spLocks noChangeArrowheads="1"/>
            </p:cNvSpPr>
            <p:nvPr/>
          </p:nvSpPr>
          <p:spPr bwMode="auto">
            <a:xfrm>
              <a:off x="221" y="1592"/>
              <a:ext cx="2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6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6330" name="Text Box 1034"/>
            <p:cNvSpPr txBox="1">
              <a:spLocks noChangeArrowheads="1"/>
            </p:cNvSpPr>
            <p:nvPr/>
          </p:nvSpPr>
          <p:spPr bwMode="auto">
            <a:xfrm>
              <a:off x="1454" y="1572"/>
              <a:ext cx="2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6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6333" name="Text Box 1037"/>
            <p:cNvSpPr txBox="1">
              <a:spLocks noChangeArrowheads="1"/>
            </p:cNvSpPr>
            <p:nvPr/>
          </p:nvSpPr>
          <p:spPr bwMode="auto">
            <a:xfrm>
              <a:off x="830" y="1689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endPara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6334" name="Text Box 1038"/>
          <p:cNvSpPr txBox="1">
            <a:spLocks noChangeArrowheads="1"/>
          </p:cNvSpPr>
          <p:nvPr/>
        </p:nvSpPr>
        <p:spPr bwMode="auto">
          <a:xfrm>
            <a:off x="-6350" y="936625"/>
            <a:ext cx="3587750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电流：</a:t>
            </a:r>
            <a:r>
              <a:rPr lang="zh-CN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ea typeface="微软雅黑" panose="020B0503020204020204" pitchFamily="34" charset="-122"/>
              </a:rPr>
              <a:t>（从高电位指向低电位）</a:t>
            </a:r>
          </a:p>
        </p:txBody>
      </p:sp>
      <p:sp>
        <p:nvSpPr>
          <p:cNvPr id="56335" name="Text Box 1039"/>
          <p:cNvSpPr txBox="1">
            <a:spLocks noChangeArrowheads="1"/>
          </p:cNvSpPr>
          <p:nvPr/>
        </p:nvSpPr>
        <p:spPr bwMode="auto">
          <a:xfrm>
            <a:off x="7336937" y="908720"/>
            <a:ext cx="4203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2800" dirty="0">
                <a:solidFill>
                  <a:srgbClr val="FF33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U</a:t>
            </a:r>
            <a:endParaRPr kumimoji="1" lang="en-US" altLang="zh-CN" sz="32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337" name="Text Box 1041"/>
          <p:cNvSpPr txBox="1">
            <a:spLocks noChangeArrowheads="1"/>
          </p:cNvSpPr>
          <p:nvPr/>
        </p:nvSpPr>
        <p:spPr bwMode="auto">
          <a:xfrm>
            <a:off x="6934200" y="1063085"/>
            <a:ext cx="4619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56338" name="Text Box 1042"/>
          <p:cNvSpPr txBox="1">
            <a:spLocks noChangeArrowheads="1"/>
          </p:cNvSpPr>
          <p:nvPr/>
        </p:nvSpPr>
        <p:spPr bwMode="auto">
          <a:xfrm>
            <a:off x="4937125" y="1503819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正负号</a:t>
            </a:r>
          </a:p>
        </p:txBody>
      </p:sp>
      <p:sp>
        <p:nvSpPr>
          <p:cNvPr id="56340" name="Text Box 1044"/>
          <p:cNvSpPr txBox="1">
            <a:spLocks noChangeArrowheads="1"/>
          </p:cNvSpPr>
          <p:nvPr/>
        </p:nvSpPr>
        <p:spPr bwMode="auto">
          <a:xfrm>
            <a:off x="7796213" y="1055148"/>
            <a:ext cx="319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endParaRPr lang="zh-CN" altLang="zh-CN" sz="3200" i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56405" name="Group 1109"/>
          <p:cNvGrpSpPr>
            <a:grpSpLocks/>
          </p:cNvGrpSpPr>
          <p:nvPr/>
        </p:nvGrpSpPr>
        <p:grpSpPr bwMode="auto">
          <a:xfrm>
            <a:off x="6335713" y="1137107"/>
            <a:ext cx="2420937" cy="781050"/>
            <a:chOff x="3991" y="795"/>
            <a:chExt cx="1525" cy="492"/>
          </a:xfrm>
        </p:grpSpPr>
        <p:sp>
          <p:nvSpPr>
            <p:cNvPr id="56341" name="Text Box 1045"/>
            <p:cNvSpPr txBox="1">
              <a:spLocks noChangeArrowheads="1"/>
            </p:cNvSpPr>
            <p:nvPr/>
          </p:nvSpPr>
          <p:spPr bwMode="auto">
            <a:xfrm>
              <a:off x="3991" y="795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6342" name="Text Box 1046"/>
            <p:cNvSpPr txBox="1">
              <a:spLocks noChangeArrowheads="1"/>
            </p:cNvSpPr>
            <p:nvPr/>
          </p:nvSpPr>
          <p:spPr bwMode="auto">
            <a:xfrm>
              <a:off x="5272" y="80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lang="en-US" altLang="zh-CN" sz="2800" i="1" dirty="0">
                <a:solidFill>
                  <a:srgbClr val="FF0033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6343" name="Oval 1047"/>
            <p:cNvSpPr>
              <a:spLocks noChangeArrowheads="1"/>
            </p:cNvSpPr>
            <p:nvPr/>
          </p:nvSpPr>
          <p:spPr bwMode="auto">
            <a:xfrm rot="5400000">
              <a:off x="4609" y="988"/>
              <a:ext cx="317" cy="2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44" name="Line 1048"/>
            <p:cNvSpPr>
              <a:spLocks noChangeShapeType="1"/>
            </p:cNvSpPr>
            <p:nvPr/>
          </p:nvSpPr>
          <p:spPr bwMode="auto">
            <a:xfrm rot="5400000">
              <a:off x="4755" y="568"/>
              <a:ext cx="0" cy="11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6345" name="Text Box 1049"/>
          <p:cNvSpPr txBox="1">
            <a:spLocks noChangeArrowheads="1"/>
          </p:cNvSpPr>
          <p:nvPr/>
        </p:nvSpPr>
        <p:spPr bwMode="auto">
          <a:xfrm>
            <a:off x="7172441" y="3036443"/>
            <a:ext cx="749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ab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6346" name="Rectangle 1050"/>
          <p:cNvSpPr>
            <a:spLocks noChangeArrowheads="1"/>
          </p:cNvSpPr>
          <p:nvPr/>
        </p:nvSpPr>
        <p:spPr bwMode="auto">
          <a:xfrm>
            <a:off x="4881563" y="3099257"/>
            <a:ext cx="9589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>
                <a:solidFill>
                  <a:srgbClr val="CC33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>
                <a:ea typeface="微软雅黑" panose="020B0503020204020204" pitchFamily="34" charset="-122"/>
              </a:rPr>
              <a:t>双下标</a:t>
            </a:r>
          </a:p>
        </p:txBody>
      </p:sp>
      <p:sp>
        <p:nvSpPr>
          <p:cNvPr id="56347" name="AutoShape 1051"/>
          <p:cNvSpPr>
            <a:spLocks/>
          </p:cNvSpPr>
          <p:nvPr/>
        </p:nvSpPr>
        <p:spPr bwMode="auto">
          <a:xfrm>
            <a:off x="4564063" y="1773694"/>
            <a:ext cx="373062" cy="1758950"/>
          </a:xfrm>
          <a:prstGeom prst="leftBrace">
            <a:avLst>
              <a:gd name="adj1" fmla="val 3929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zh-CN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6348" name="Rectangle 1052"/>
          <p:cNvSpPr>
            <a:spLocks noChangeArrowheads="1"/>
          </p:cNvSpPr>
          <p:nvPr/>
        </p:nvSpPr>
        <p:spPr bwMode="auto">
          <a:xfrm>
            <a:off x="4965700" y="2292807"/>
            <a:ext cx="8579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箭    头</a:t>
            </a:r>
          </a:p>
        </p:txBody>
      </p:sp>
      <p:sp>
        <p:nvSpPr>
          <p:cNvPr id="56349" name="Text Box 1053"/>
          <p:cNvSpPr txBox="1">
            <a:spLocks noChangeArrowheads="1"/>
          </p:cNvSpPr>
          <p:nvPr/>
        </p:nvSpPr>
        <p:spPr bwMode="auto">
          <a:xfrm>
            <a:off x="3700463" y="928688"/>
            <a:ext cx="20826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电压</a:t>
            </a:r>
            <a:r>
              <a:rPr lang="zh-CN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指向电位降）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56406" name="Group 1110"/>
          <p:cNvGrpSpPr>
            <a:grpSpLocks/>
          </p:cNvGrpSpPr>
          <p:nvPr/>
        </p:nvGrpSpPr>
        <p:grpSpPr bwMode="auto">
          <a:xfrm>
            <a:off x="6276975" y="2056269"/>
            <a:ext cx="2424113" cy="782638"/>
            <a:chOff x="3954" y="1374"/>
            <a:chExt cx="1527" cy="493"/>
          </a:xfrm>
        </p:grpSpPr>
        <p:sp>
          <p:nvSpPr>
            <p:cNvPr id="56350" name="Text Box 1054"/>
            <p:cNvSpPr txBox="1">
              <a:spLocks noChangeArrowheads="1"/>
            </p:cNvSpPr>
            <p:nvPr/>
          </p:nvSpPr>
          <p:spPr bwMode="auto">
            <a:xfrm>
              <a:off x="3954" y="1374"/>
              <a:ext cx="2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endParaRPr lang="en-US" altLang="zh-CN" sz="3200" i="1" dirty="0">
                <a:solidFill>
                  <a:srgbClr val="FF0033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6351" name="Text Box 1055"/>
            <p:cNvSpPr txBox="1">
              <a:spLocks noChangeArrowheads="1"/>
            </p:cNvSpPr>
            <p:nvPr/>
          </p:nvSpPr>
          <p:spPr bwMode="auto">
            <a:xfrm>
              <a:off x="5235" y="1381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lang="en-US" altLang="zh-CN" sz="2800" i="1" dirty="0">
                <a:solidFill>
                  <a:srgbClr val="FF0033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6352" name="Oval 1056"/>
            <p:cNvSpPr>
              <a:spLocks noChangeArrowheads="1"/>
            </p:cNvSpPr>
            <p:nvPr/>
          </p:nvSpPr>
          <p:spPr bwMode="auto">
            <a:xfrm rot="5400000">
              <a:off x="4572" y="1568"/>
              <a:ext cx="317" cy="2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53" name="Line 1057"/>
            <p:cNvSpPr>
              <a:spLocks noChangeShapeType="1"/>
            </p:cNvSpPr>
            <p:nvPr/>
          </p:nvSpPr>
          <p:spPr bwMode="auto">
            <a:xfrm rot="5400000">
              <a:off x="4719" y="1147"/>
              <a:ext cx="0" cy="1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6407" name="Group 1111"/>
          <p:cNvGrpSpPr>
            <a:grpSpLocks/>
          </p:cNvGrpSpPr>
          <p:nvPr/>
        </p:nvGrpSpPr>
        <p:grpSpPr bwMode="auto">
          <a:xfrm>
            <a:off x="7145555" y="2075206"/>
            <a:ext cx="1206501" cy="523876"/>
            <a:chOff x="4481" y="1870"/>
            <a:chExt cx="760" cy="330"/>
          </a:xfrm>
        </p:grpSpPr>
        <p:sp>
          <p:nvSpPr>
            <p:cNvPr id="56354" name="Line 1058"/>
            <p:cNvSpPr>
              <a:spLocks noChangeShapeType="1"/>
            </p:cNvSpPr>
            <p:nvPr/>
          </p:nvSpPr>
          <p:spPr bwMode="auto">
            <a:xfrm>
              <a:off x="4481" y="1968"/>
              <a:ext cx="47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55" name="Rectangle 1059"/>
            <p:cNvSpPr>
              <a:spLocks noChangeArrowheads="1"/>
            </p:cNvSpPr>
            <p:nvPr/>
          </p:nvSpPr>
          <p:spPr bwMode="auto">
            <a:xfrm>
              <a:off x="4976" y="1870"/>
              <a:ext cx="2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800" dirty="0">
                  <a:solidFill>
                    <a:srgbClr val="FF3300"/>
                  </a:solidFill>
                  <a:latin typeface="Tahoma" panose="020B0604030504040204" pitchFamily="34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grpSp>
        <p:nvGrpSpPr>
          <p:cNvPr id="56401" name="Group 1105"/>
          <p:cNvGrpSpPr>
            <a:grpSpLocks/>
          </p:cNvGrpSpPr>
          <p:nvPr/>
        </p:nvGrpSpPr>
        <p:grpSpPr bwMode="auto">
          <a:xfrm>
            <a:off x="-65088" y="852488"/>
            <a:ext cx="9144001" cy="2914650"/>
            <a:chOff x="-41" y="537"/>
            <a:chExt cx="5760" cy="1836"/>
          </a:xfrm>
        </p:grpSpPr>
        <p:sp>
          <p:nvSpPr>
            <p:cNvPr id="56325" name="Line 1029"/>
            <p:cNvSpPr>
              <a:spLocks noChangeShapeType="1"/>
            </p:cNvSpPr>
            <p:nvPr/>
          </p:nvSpPr>
          <p:spPr bwMode="auto">
            <a:xfrm>
              <a:off x="-41" y="537"/>
              <a:ext cx="5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56" name="Line 1060"/>
            <p:cNvSpPr>
              <a:spLocks noChangeShapeType="1"/>
            </p:cNvSpPr>
            <p:nvPr/>
          </p:nvSpPr>
          <p:spPr bwMode="auto">
            <a:xfrm>
              <a:off x="2223" y="537"/>
              <a:ext cx="0" cy="18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6362" name="Text Box 1066"/>
          <p:cNvSpPr txBox="1">
            <a:spLocks noChangeArrowheads="1"/>
          </p:cNvSpPr>
          <p:nvPr/>
        </p:nvSpPr>
        <p:spPr bwMode="auto">
          <a:xfrm>
            <a:off x="641350" y="461327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正负号</a:t>
            </a:r>
          </a:p>
        </p:txBody>
      </p:sp>
      <p:sp>
        <p:nvSpPr>
          <p:cNvPr id="56363" name="AutoShape 1067"/>
          <p:cNvSpPr>
            <a:spLocks/>
          </p:cNvSpPr>
          <p:nvPr/>
        </p:nvSpPr>
        <p:spPr bwMode="auto">
          <a:xfrm>
            <a:off x="236538" y="4765675"/>
            <a:ext cx="373062" cy="1482725"/>
          </a:xfrm>
          <a:prstGeom prst="leftBrace">
            <a:avLst>
              <a:gd name="adj1" fmla="val 3312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zh-CN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6364" name="Rectangle 1068"/>
          <p:cNvSpPr>
            <a:spLocks noChangeArrowheads="1"/>
          </p:cNvSpPr>
          <p:nvPr/>
        </p:nvSpPr>
        <p:spPr bwMode="auto">
          <a:xfrm>
            <a:off x="639763" y="5867400"/>
            <a:ext cx="8579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箭    头</a:t>
            </a:r>
          </a:p>
        </p:txBody>
      </p:sp>
      <p:sp>
        <p:nvSpPr>
          <p:cNvPr id="56365" name="Text Box 1069"/>
          <p:cNvSpPr txBox="1">
            <a:spLocks noChangeArrowheads="1"/>
          </p:cNvSpPr>
          <p:nvPr/>
        </p:nvSpPr>
        <p:spPr bwMode="auto">
          <a:xfrm>
            <a:off x="180975" y="3916363"/>
            <a:ext cx="2313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电动势</a:t>
            </a:r>
            <a:r>
              <a:rPr lang="zh-CN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ea typeface="微软雅黑" panose="020B0503020204020204" pitchFamily="34" charset="-122"/>
              </a:rPr>
              <a:t>（指向电位升）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pSp>
        <p:nvGrpSpPr>
          <p:cNvPr id="56413" name="Group 1117"/>
          <p:cNvGrpSpPr>
            <a:grpSpLocks/>
          </p:cNvGrpSpPr>
          <p:nvPr/>
        </p:nvGrpSpPr>
        <p:grpSpPr bwMode="auto">
          <a:xfrm>
            <a:off x="2451102" y="4187823"/>
            <a:ext cx="1258887" cy="608012"/>
            <a:chOff x="1531" y="3065"/>
            <a:chExt cx="793" cy="383"/>
          </a:xfrm>
        </p:grpSpPr>
        <p:sp>
          <p:nvSpPr>
            <p:cNvPr id="56367" name="Text Box 1071"/>
            <p:cNvSpPr txBox="1">
              <a:spLocks noChangeArrowheads="1"/>
            </p:cNvSpPr>
            <p:nvPr/>
          </p:nvSpPr>
          <p:spPr bwMode="auto">
            <a:xfrm>
              <a:off x="1531" y="3083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56368" name="Rectangle 1072"/>
            <p:cNvSpPr>
              <a:spLocks noChangeArrowheads="1"/>
            </p:cNvSpPr>
            <p:nvPr/>
          </p:nvSpPr>
          <p:spPr bwMode="auto">
            <a:xfrm>
              <a:off x="1829" y="3095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800" dirty="0">
                  <a:solidFill>
                    <a:srgbClr val="FF3300"/>
                  </a:solidFill>
                  <a:latin typeface="Tahoma" panose="020B0604030504040204" pitchFamily="34" charset="0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56369" name="Text Box 1073"/>
            <p:cNvSpPr txBox="1">
              <a:spLocks noChangeArrowheads="1"/>
            </p:cNvSpPr>
            <p:nvPr/>
          </p:nvSpPr>
          <p:spPr bwMode="auto">
            <a:xfrm>
              <a:off x="2123" y="3065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  <a:endParaRPr lang="zh-CN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412" name="Group 1116"/>
          <p:cNvGrpSpPr>
            <a:grpSpLocks/>
          </p:cNvGrpSpPr>
          <p:nvPr/>
        </p:nvGrpSpPr>
        <p:grpSpPr bwMode="auto">
          <a:xfrm>
            <a:off x="1971675" y="4411663"/>
            <a:ext cx="2292350" cy="781050"/>
            <a:chOff x="1242" y="2779"/>
            <a:chExt cx="1444" cy="492"/>
          </a:xfrm>
        </p:grpSpPr>
        <p:sp>
          <p:nvSpPr>
            <p:cNvPr id="56370" name="Text Box 1074"/>
            <p:cNvSpPr txBox="1">
              <a:spLocks noChangeArrowheads="1"/>
            </p:cNvSpPr>
            <p:nvPr/>
          </p:nvSpPr>
          <p:spPr bwMode="auto">
            <a:xfrm>
              <a:off x="1242" y="27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6371" name="Text Box 1075"/>
            <p:cNvSpPr txBox="1">
              <a:spLocks noChangeArrowheads="1"/>
            </p:cNvSpPr>
            <p:nvPr/>
          </p:nvSpPr>
          <p:spPr bwMode="auto">
            <a:xfrm>
              <a:off x="2442" y="27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lang="en-US" altLang="zh-CN" sz="2800" i="1" dirty="0">
                <a:solidFill>
                  <a:srgbClr val="FF0033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6372" name="Oval 1076"/>
            <p:cNvSpPr>
              <a:spLocks noChangeArrowheads="1"/>
            </p:cNvSpPr>
            <p:nvPr/>
          </p:nvSpPr>
          <p:spPr bwMode="auto">
            <a:xfrm rot="5400000">
              <a:off x="1811" y="2981"/>
              <a:ext cx="317" cy="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73" name="Line 1077"/>
            <p:cNvSpPr>
              <a:spLocks noChangeShapeType="1"/>
            </p:cNvSpPr>
            <p:nvPr/>
          </p:nvSpPr>
          <p:spPr bwMode="auto">
            <a:xfrm rot="5400000">
              <a:off x="1958" y="2587"/>
              <a:ext cx="0" cy="1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6374" name="Text Box 1078"/>
          <p:cNvSpPr txBox="1">
            <a:spLocks noChangeArrowheads="1"/>
          </p:cNvSpPr>
          <p:nvPr/>
        </p:nvSpPr>
        <p:spPr bwMode="auto">
          <a:xfrm>
            <a:off x="4276640" y="4033737"/>
            <a:ext cx="1073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56414" name="Group 1118"/>
          <p:cNvGrpSpPr>
            <a:grpSpLocks/>
          </p:cNvGrpSpPr>
          <p:nvPr/>
        </p:nvGrpSpPr>
        <p:grpSpPr bwMode="auto">
          <a:xfrm>
            <a:off x="1987550" y="5486400"/>
            <a:ext cx="2292350" cy="793750"/>
            <a:chOff x="1252" y="3548"/>
            <a:chExt cx="1444" cy="500"/>
          </a:xfrm>
        </p:grpSpPr>
        <p:sp>
          <p:nvSpPr>
            <p:cNvPr id="56377" name="Text Box 1081"/>
            <p:cNvSpPr txBox="1">
              <a:spLocks noChangeArrowheads="1"/>
            </p:cNvSpPr>
            <p:nvPr/>
          </p:nvSpPr>
          <p:spPr bwMode="auto">
            <a:xfrm>
              <a:off x="1252" y="35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6378" name="Text Box 1082"/>
            <p:cNvSpPr txBox="1">
              <a:spLocks noChangeArrowheads="1"/>
            </p:cNvSpPr>
            <p:nvPr/>
          </p:nvSpPr>
          <p:spPr bwMode="auto">
            <a:xfrm>
              <a:off x="2452" y="35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lang="en-US" altLang="zh-CN" sz="2800" i="1" dirty="0">
                <a:solidFill>
                  <a:srgbClr val="FF0033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6379" name="Oval 1083"/>
            <p:cNvSpPr>
              <a:spLocks noChangeArrowheads="1"/>
            </p:cNvSpPr>
            <p:nvPr/>
          </p:nvSpPr>
          <p:spPr bwMode="auto">
            <a:xfrm rot="5400000">
              <a:off x="1821" y="3758"/>
              <a:ext cx="317" cy="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80" name="Line 1084"/>
            <p:cNvSpPr>
              <a:spLocks noChangeShapeType="1"/>
            </p:cNvSpPr>
            <p:nvPr/>
          </p:nvSpPr>
          <p:spPr bwMode="auto">
            <a:xfrm rot="5400000">
              <a:off x="1967" y="3365"/>
              <a:ext cx="1" cy="1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6415" name="Group 1119"/>
          <p:cNvGrpSpPr>
            <a:grpSpLocks/>
          </p:cNvGrpSpPr>
          <p:nvPr/>
        </p:nvGrpSpPr>
        <p:grpSpPr bwMode="auto">
          <a:xfrm>
            <a:off x="2590800" y="6315075"/>
            <a:ext cx="1379538" cy="523875"/>
            <a:chOff x="1745" y="4032"/>
            <a:chExt cx="869" cy="330"/>
          </a:xfrm>
        </p:grpSpPr>
        <p:sp>
          <p:nvSpPr>
            <p:cNvPr id="56376" name="Rectangle 1080"/>
            <p:cNvSpPr>
              <a:spLocks noChangeArrowheads="1"/>
            </p:cNvSpPr>
            <p:nvPr/>
          </p:nvSpPr>
          <p:spPr bwMode="auto">
            <a:xfrm>
              <a:off x="2370" y="4032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800" dirty="0">
                  <a:solidFill>
                    <a:srgbClr val="FF3300"/>
                  </a:solidFill>
                  <a:latin typeface="Tahoma" panose="020B0604030504040204" pitchFamily="34" charset="0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56381" name="Line 1085"/>
            <p:cNvSpPr>
              <a:spLocks noChangeShapeType="1"/>
            </p:cNvSpPr>
            <p:nvPr/>
          </p:nvSpPr>
          <p:spPr bwMode="auto">
            <a:xfrm flipH="1">
              <a:off x="1745" y="4122"/>
              <a:ext cx="625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6416" name="Group 1120"/>
          <p:cNvGrpSpPr>
            <a:grpSpLocks/>
          </p:cNvGrpSpPr>
          <p:nvPr/>
        </p:nvGrpSpPr>
        <p:grpSpPr bwMode="auto">
          <a:xfrm>
            <a:off x="6465888" y="4970596"/>
            <a:ext cx="2292350" cy="781050"/>
            <a:chOff x="4073" y="2829"/>
            <a:chExt cx="1444" cy="492"/>
          </a:xfrm>
        </p:grpSpPr>
        <p:sp>
          <p:nvSpPr>
            <p:cNvPr id="56383" name="Text Box 1087"/>
            <p:cNvSpPr txBox="1">
              <a:spLocks noChangeArrowheads="1"/>
            </p:cNvSpPr>
            <p:nvPr/>
          </p:nvSpPr>
          <p:spPr bwMode="auto">
            <a:xfrm>
              <a:off x="4073" y="282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6384" name="Text Box 1088"/>
            <p:cNvSpPr txBox="1">
              <a:spLocks noChangeArrowheads="1"/>
            </p:cNvSpPr>
            <p:nvPr/>
          </p:nvSpPr>
          <p:spPr bwMode="auto">
            <a:xfrm>
              <a:off x="5273" y="28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lang="en-US" altLang="zh-CN" sz="2800" i="1" dirty="0">
                <a:solidFill>
                  <a:srgbClr val="FF0033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6385" name="Oval 1089"/>
            <p:cNvSpPr>
              <a:spLocks noChangeArrowheads="1"/>
            </p:cNvSpPr>
            <p:nvPr/>
          </p:nvSpPr>
          <p:spPr bwMode="auto">
            <a:xfrm rot="5400000">
              <a:off x="4642" y="3031"/>
              <a:ext cx="317" cy="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86" name="Line 1090"/>
            <p:cNvSpPr>
              <a:spLocks noChangeShapeType="1"/>
            </p:cNvSpPr>
            <p:nvPr/>
          </p:nvSpPr>
          <p:spPr bwMode="auto">
            <a:xfrm rot="5400000">
              <a:off x="4789" y="2637"/>
              <a:ext cx="0" cy="1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6418" name="Group 1122"/>
          <p:cNvGrpSpPr>
            <a:grpSpLocks/>
          </p:cNvGrpSpPr>
          <p:nvPr/>
        </p:nvGrpSpPr>
        <p:grpSpPr bwMode="auto">
          <a:xfrm>
            <a:off x="6743697" y="5650047"/>
            <a:ext cx="1403350" cy="523875"/>
            <a:chOff x="4248" y="3257"/>
            <a:chExt cx="884" cy="330"/>
          </a:xfrm>
        </p:grpSpPr>
        <p:sp>
          <p:nvSpPr>
            <p:cNvPr id="56382" name="Rectangle 1086"/>
            <p:cNvSpPr>
              <a:spLocks noChangeArrowheads="1"/>
            </p:cNvSpPr>
            <p:nvPr/>
          </p:nvSpPr>
          <p:spPr bwMode="auto">
            <a:xfrm>
              <a:off x="4248" y="3257"/>
              <a:ext cx="2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kumimoji="1" lang="en-US" altLang="zh-CN" sz="2800" i="1" dirty="0">
                  <a:solidFill>
                    <a:srgbClr val="D99694"/>
                  </a:solidFill>
                  <a:latin typeface="Tahoma" panose="020B0604030504040204" pitchFamily="34" charset="0"/>
                  <a:ea typeface="微软雅黑" panose="020B0503020204020204" pitchFamily="34" charset="-122"/>
                </a:rPr>
                <a:t>U</a:t>
              </a:r>
              <a:endParaRPr kumimoji="1" lang="en-US" altLang="zh-CN" sz="2800" i="1" baseline="-25000" dirty="0">
                <a:solidFill>
                  <a:srgbClr val="D99694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388" name="Line 1092"/>
            <p:cNvSpPr>
              <a:spLocks noChangeShapeType="1"/>
            </p:cNvSpPr>
            <p:nvPr/>
          </p:nvSpPr>
          <p:spPr bwMode="auto">
            <a:xfrm flipH="1">
              <a:off x="4627" y="3475"/>
              <a:ext cx="505" cy="0"/>
            </a:xfrm>
            <a:prstGeom prst="line">
              <a:avLst/>
            </a:prstGeom>
            <a:noFill/>
            <a:ln w="38100">
              <a:solidFill>
                <a:srgbClr val="D9969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6417" name="Group 1121"/>
          <p:cNvGrpSpPr>
            <a:grpSpLocks/>
          </p:cNvGrpSpPr>
          <p:nvPr/>
        </p:nvGrpSpPr>
        <p:grpSpPr bwMode="auto">
          <a:xfrm>
            <a:off x="6665517" y="4672935"/>
            <a:ext cx="1485901" cy="523875"/>
            <a:chOff x="4311" y="2587"/>
            <a:chExt cx="936" cy="330"/>
          </a:xfrm>
        </p:grpSpPr>
        <p:sp>
          <p:nvSpPr>
            <p:cNvPr id="56387" name="Line 1091"/>
            <p:cNvSpPr>
              <a:spLocks noChangeShapeType="1"/>
            </p:cNvSpPr>
            <p:nvPr/>
          </p:nvSpPr>
          <p:spPr bwMode="auto">
            <a:xfrm>
              <a:off x="4689" y="2773"/>
              <a:ext cx="55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89" name="Text Box 1093"/>
            <p:cNvSpPr txBox="1">
              <a:spLocks noChangeArrowheads="1"/>
            </p:cNvSpPr>
            <p:nvPr/>
          </p:nvSpPr>
          <p:spPr bwMode="auto">
            <a:xfrm>
              <a:off x="4311" y="2587"/>
              <a:ext cx="4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lang="en-US" altLang="zh-CN" sz="28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402" name="Group 1106"/>
          <p:cNvGrpSpPr>
            <a:grpSpLocks/>
          </p:cNvGrpSpPr>
          <p:nvPr/>
        </p:nvGrpSpPr>
        <p:grpSpPr bwMode="auto">
          <a:xfrm>
            <a:off x="6350" y="3916363"/>
            <a:ext cx="9137650" cy="2941637"/>
            <a:chOff x="4" y="2467"/>
            <a:chExt cx="5756" cy="1853"/>
          </a:xfrm>
        </p:grpSpPr>
        <p:sp>
          <p:nvSpPr>
            <p:cNvPr id="56361" name="Line 1065"/>
            <p:cNvSpPr>
              <a:spLocks noChangeShapeType="1"/>
            </p:cNvSpPr>
            <p:nvPr/>
          </p:nvSpPr>
          <p:spPr bwMode="auto">
            <a:xfrm>
              <a:off x="4" y="2467"/>
              <a:ext cx="5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390" name="Line 1094"/>
            <p:cNvSpPr>
              <a:spLocks noChangeShapeType="1"/>
            </p:cNvSpPr>
            <p:nvPr/>
          </p:nvSpPr>
          <p:spPr bwMode="auto">
            <a:xfrm>
              <a:off x="2696" y="2467"/>
              <a:ext cx="0" cy="18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6392" name="Text Box 1096"/>
          <p:cNvSpPr txBox="1">
            <a:spLocks noChangeArrowheads="1"/>
          </p:cNvSpPr>
          <p:nvPr/>
        </p:nvSpPr>
        <p:spPr bwMode="auto">
          <a:xfrm>
            <a:off x="5196284" y="4024212"/>
            <a:ext cx="434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ea typeface="微软雅黑" panose="020B0503020204020204" pitchFamily="34" charset="-122"/>
              </a:rPr>
              <a:t>端电位比 </a:t>
            </a:r>
            <a:r>
              <a:rPr lang="en-US" altLang="zh-CN" dirty="0"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ea typeface="微软雅黑" panose="020B0503020204020204" pitchFamily="34" charset="-122"/>
              </a:rPr>
              <a:t>端电位高</a:t>
            </a:r>
            <a:r>
              <a:rPr lang="en-US" altLang="zh-CN" dirty="0">
                <a:ea typeface="微软雅黑" panose="020B0503020204020204" pitchFamily="34" charset="-122"/>
              </a:rPr>
              <a:t>5V</a:t>
            </a:r>
          </a:p>
        </p:txBody>
      </p:sp>
      <p:sp>
        <p:nvSpPr>
          <p:cNvPr id="56409" name="Text Box 1113"/>
          <p:cNvSpPr txBox="1">
            <a:spLocks noChangeArrowheads="1"/>
          </p:cNvSpPr>
          <p:nvPr/>
        </p:nvSpPr>
        <p:spPr bwMode="auto">
          <a:xfrm>
            <a:off x="4560887" y="4554110"/>
            <a:ext cx="1752600" cy="5191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ab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5V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 Box 1113"/>
          <p:cNvSpPr txBox="1">
            <a:spLocks noChangeArrowheads="1"/>
          </p:cNvSpPr>
          <p:nvPr/>
        </p:nvSpPr>
        <p:spPr bwMode="auto">
          <a:xfrm>
            <a:off x="4552599" y="5646191"/>
            <a:ext cx="1752600" cy="5191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ba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-5V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1052"/>
          <p:cNvSpPr>
            <a:spLocks noChangeArrowheads="1"/>
          </p:cNvSpPr>
          <p:nvPr/>
        </p:nvSpPr>
        <p:spPr bwMode="auto">
          <a:xfrm>
            <a:off x="349648" y="1704108"/>
            <a:ext cx="8579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箭    头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1654" y="2967818"/>
            <a:ext cx="2493334" cy="533190"/>
            <a:chOff x="91662" y="2833772"/>
            <a:chExt cx="2493334" cy="533190"/>
          </a:xfrm>
        </p:grpSpPr>
        <p:sp>
          <p:nvSpPr>
            <p:cNvPr id="79" name="Text Box 1049"/>
            <p:cNvSpPr txBox="1">
              <a:spLocks noChangeArrowheads="1"/>
            </p:cNvSpPr>
            <p:nvPr/>
          </p:nvSpPr>
          <p:spPr bwMode="auto">
            <a:xfrm>
              <a:off x="1835696" y="2833772"/>
              <a:ext cx="7493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sz="2800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ab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1050"/>
            <p:cNvSpPr>
              <a:spLocks noChangeArrowheads="1"/>
            </p:cNvSpPr>
            <p:nvPr/>
          </p:nvSpPr>
          <p:spPr bwMode="auto">
            <a:xfrm>
              <a:off x="91662" y="2843742"/>
              <a:ext cx="9589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CC3300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ea typeface="微软雅黑" panose="020B0503020204020204" pitchFamily="34" charset="-122"/>
                </a:rPr>
                <a:t>双下标</a:t>
              </a:r>
            </a:p>
          </p:txBody>
        </p:sp>
      </p:grpSp>
      <p:sp>
        <p:nvSpPr>
          <p:cNvPr id="82" name="AutoShape 1051"/>
          <p:cNvSpPr>
            <a:spLocks/>
          </p:cNvSpPr>
          <p:nvPr/>
        </p:nvSpPr>
        <p:spPr bwMode="auto">
          <a:xfrm>
            <a:off x="107504" y="1721369"/>
            <a:ext cx="373062" cy="1758950"/>
          </a:xfrm>
          <a:prstGeom prst="leftBrace">
            <a:avLst>
              <a:gd name="adj1" fmla="val 3929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zh-CN" altLang="zh-CN" sz="28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0565" y="2054622"/>
            <a:ext cx="8411915" cy="4730353"/>
            <a:chOff x="480565" y="2054622"/>
            <a:chExt cx="8411915" cy="4730353"/>
          </a:xfrm>
        </p:grpSpPr>
        <p:sp>
          <p:nvSpPr>
            <p:cNvPr id="4" name="矩形 3"/>
            <p:cNvSpPr/>
            <p:nvPr/>
          </p:nvSpPr>
          <p:spPr>
            <a:xfrm>
              <a:off x="480565" y="2838907"/>
              <a:ext cx="2509559" cy="693737"/>
            </a:xfrm>
            <a:prstGeom prst="rect">
              <a:avLst/>
            </a:prstGeom>
            <a:gradFill flip="none" rotWithShape="1">
              <a:gsLst>
                <a:gs pos="0">
                  <a:srgbClr val="EFEFEF">
                    <a:alpha val="90000"/>
                  </a:srgbClr>
                </a:gs>
                <a:gs pos="100000">
                  <a:srgbClr val="F3F3F3">
                    <a:alpha val="9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879041" y="2054622"/>
              <a:ext cx="4013439" cy="952104"/>
            </a:xfrm>
            <a:prstGeom prst="rect">
              <a:avLst/>
            </a:prstGeom>
            <a:gradFill flip="none" rotWithShape="1">
              <a:gsLst>
                <a:gs pos="0">
                  <a:srgbClr val="F6F6F6">
                    <a:alpha val="90000"/>
                  </a:srgbClr>
                </a:gs>
                <a:gs pos="100000">
                  <a:srgbClr val="F8F8F8">
                    <a:alpha val="9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93738" y="5522807"/>
              <a:ext cx="3514024" cy="1262168"/>
            </a:xfrm>
            <a:prstGeom prst="rect">
              <a:avLst/>
            </a:prstGeom>
            <a:gradFill flip="none" rotWithShape="1">
              <a:gsLst>
                <a:gs pos="0">
                  <a:srgbClr val="B7B7B7">
                    <a:alpha val="90000"/>
                  </a:srgbClr>
                </a:gs>
                <a:gs pos="100000">
                  <a:srgbClr val="CECECE">
                    <a:alpha val="9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01057" y="4920676"/>
            <a:ext cx="1208201" cy="635995"/>
            <a:chOff x="7086600" y="1164265"/>
            <a:chExt cx="1208201" cy="635995"/>
          </a:xfrm>
        </p:grpSpPr>
        <p:sp>
          <p:nvSpPr>
            <p:cNvPr id="87" name="Text Box 1041"/>
            <p:cNvSpPr txBox="1">
              <a:spLocks noChangeArrowheads="1"/>
            </p:cNvSpPr>
            <p:nvPr/>
          </p:nvSpPr>
          <p:spPr bwMode="auto">
            <a:xfrm>
              <a:off x="7086600" y="1215485"/>
              <a:ext cx="46198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" name="Text Box 1044"/>
            <p:cNvSpPr txBox="1">
              <a:spLocks noChangeArrowheads="1"/>
            </p:cNvSpPr>
            <p:nvPr/>
          </p:nvSpPr>
          <p:spPr bwMode="auto">
            <a:xfrm>
              <a:off x="7975714" y="1164265"/>
              <a:ext cx="31908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  <a:endParaRPr lang="zh-CN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334" grpId="0" autoUpdateAnimBg="0"/>
      <p:bldP spid="56335" grpId="0" autoUpdateAnimBg="0"/>
      <p:bldP spid="56337" grpId="0" autoUpdateAnimBg="0"/>
      <p:bldP spid="56338" grpId="0" autoUpdateAnimBg="0"/>
      <p:bldP spid="56340" grpId="0" autoUpdateAnimBg="0"/>
      <p:bldP spid="56345" grpId="0" autoUpdateAnimBg="0"/>
      <p:bldP spid="56346" grpId="0" autoUpdateAnimBg="0"/>
      <p:bldP spid="56347" grpId="0" animBg="1" autoUpdateAnimBg="0"/>
      <p:bldP spid="56348" grpId="0" autoUpdateAnimBg="0"/>
      <p:bldP spid="56349" grpId="0" autoUpdateAnimBg="0"/>
      <p:bldP spid="56362" grpId="0" autoUpdateAnimBg="0"/>
      <p:bldP spid="56363" grpId="0" animBg="1" autoUpdateAnimBg="0"/>
      <p:bldP spid="56364" grpId="0" autoUpdateAnimBg="0"/>
      <p:bldP spid="56365" grpId="0" autoUpdateAnimBg="0"/>
      <p:bldP spid="56374" grpId="0" autoUpdateAnimBg="0"/>
      <p:bldP spid="56392" grpId="0" autoUpdateAnimBg="0"/>
      <p:bldP spid="56409" grpId="0" animBg="1"/>
      <p:bldP spid="83" grpId="0" animBg="1"/>
      <p:bldP spid="78" grpId="0" autoUpdateAnimBg="0"/>
      <p:bldP spid="8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04745"/>
            <a:ext cx="5715000" cy="4001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1"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、参考正方向与实际正方向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827584" y="533400"/>
            <a:ext cx="6858000" cy="38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）在解题前</a:t>
            </a:r>
            <a:r>
              <a:rPr lang="zh-CN" altLang="en-US" dirty="0">
                <a:solidFill>
                  <a:srgbClr val="FF3300"/>
                </a:solidFill>
                <a:ea typeface="微软雅黑" panose="020B0503020204020204" pitchFamily="34" charset="-122"/>
              </a:rPr>
              <a:t>先设定一个正方向</a:t>
            </a:r>
            <a:r>
              <a:rPr lang="zh-CN" altLang="en-US" dirty="0">
                <a:ea typeface="微软雅黑" panose="020B0503020204020204" pitchFamily="34" charset="-122"/>
              </a:rPr>
              <a:t>，作为</a:t>
            </a:r>
            <a:r>
              <a:rPr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参考方向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</a:rPr>
              <a:t>再列方程计算。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27584" y="2808288"/>
            <a:ext cx="68580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3)</a:t>
            </a:r>
            <a:r>
              <a:rPr lang="en-US" altLang="zh-CN" dirty="0">
                <a:solidFill>
                  <a:srgbClr val="0000CC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ea typeface="微软雅黑" panose="020B0503020204020204" pitchFamily="34" charset="-122"/>
              </a:rPr>
              <a:t>实</a:t>
            </a:r>
            <a:r>
              <a:rPr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际方向</a:t>
            </a:r>
            <a:r>
              <a:rPr lang="zh-CN" altLang="en-US" dirty="0">
                <a:ea typeface="微软雅黑" panose="020B0503020204020204" pitchFamily="34" charset="-122"/>
              </a:rPr>
              <a:t>是物理中规定的，而</a:t>
            </a:r>
            <a:r>
              <a:rPr lang="zh-CN" altLang="en-US" dirty="0">
                <a:solidFill>
                  <a:srgbClr val="000099"/>
                </a:solidFill>
                <a:ea typeface="微软雅黑" panose="020B0503020204020204" pitchFamily="34" charset="-122"/>
              </a:rPr>
              <a:t>参考正方向</a:t>
            </a:r>
            <a:r>
              <a:rPr lang="zh-CN" altLang="en-US" dirty="0">
                <a:solidFill>
                  <a:srgbClr val="00FF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>
                <a:ea typeface="微软雅黑" panose="020B0503020204020204" pitchFamily="34" charset="-122"/>
              </a:rPr>
              <a:t>则是在进行电路分析计算时</a:t>
            </a:r>
            <a:r>
              <a:rPr lang="en-US" altLang="zh-CN" dirty="0">
                <a:ea typeface="微软雅黑" panose="020B0503020204020204" pitchFamily="34" charset="-122"/>
              </a:rPr>
              <a:t>,</a:t>
            </a:r>
            <a:r>
              <a:rPr lang="zh-CN" altLang="en-US" dirty="0">
                <a:ea typeface="微软雅黑" panose="020B0503020204020204" pitchFamily="34" charset="-122"/>
              </a:rPr>
              <a:t>任意假设的。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29172" y="1196752"/>
            <a:ext cx="3743332" cy="40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2) </a:t>
            </a:r>
            <a:r>
              <a:rPr lang="zh-CN" altLang="en-US" dirty="0">
                <a:ea typeface="微软雅黑" panose="020B0503020204020204" pitchFamily="34" charset="-122"/>
              </a:rPr>
              <a:t>根据计算结果确定实际方向：      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830518" y="4690720"/>
            <a:ext cx="6306047" cy="38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1) </a:t>
            </a:r>
            <a:r>
              <a:rPr lang="zh-CN" altLang="en-US" dirty="0">
                <a:ea typeface="微软雅黑" panose="020B0503020204020204" pitchFamily="34" charset="-122"/>
              </a:rPr>
              <a:t>若把</a:t>
            </a:r>
            <a:r>
              <a:rPr lang="en-US" altLang="zh-CN" i="1" dirty="0">
                <a:ea typeface="微软雅黑" panose="020B0503020204020204" pitchFamily="34" charset="-122"/>
              </a:rPr>
              <a:t>U 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i="1" dirty="0">
                <a:ea typeface="微软雅黑" panose="020B0503020204020204" pitchFamily="34" charset="-122"/>
              </a:rPr>
              <a:t>I </a:t>
            </a:r>
            <a:r>
              <a:rPr lang="zh-CN" altLang="en-US" dirty="0">
                <a:ea typeface="微软雅黑" panose="020B0503020204020204" pitchFamily="34" charset="-122"/>
              </a:rPr>
              <a:t>的参考方向按</a:t>
            </a: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</a:rPr>
              <a:t>相同方向</a:t>
            </a:r>
            <a:r>
              <a:rPr lang="zh-CN" altLang="en-US" dirty="0">
                <a:ea typeface="微软雅黑" panose="020B0503020204020204" pitchFamily="34" charset="-122"/>
              </a:rPr>
              <a:t>假设，则称为</a:t>
            </a:r>
            <a:r>
              <a:rPr lang="zh-CN" altLang="en-US" dirty="0">
                <a:solidFill>
                  <a:srgbClr val="FF3300"/>
                </a:solidFill>
                <a:ea typeface="微软雅黑" panose="020B0503020204020204" pitchFamily="34" charset="-122"/>
              </a:rPr>
              <a:t>关联方向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57200" y="4238625"/>
            <a:ext cx="304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50000"/>
              </a:spcBef>
              <a:defRPr kumimoji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、关联方向：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830518" y="6360237"/>
            <a:ext cx="6512024" cy="38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2) </a:t>
            </a:r>
            <a:r>
              <a:rPr lang="zh-CN" altLang="en-US" dirty="0">
                <a:ea typeface="微软雅黑" panose="020B0503020204020204" pitchFamily="34" charset="-122"/>
              </a:rPr>
              <a:t>若把</a:t>
            </a:r>
            <a:r>
              <a:rPr lang="en-US" altLang="zh-CN" i="1" dirty="0">
                <a:ea typeface="微软雅黑" panose="020B0503020204020204" pitchFamily="34" charset="-122"/>
              </a:rPr>
              <a:t>U 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i="1" dirty="0">
                <a:ea typeface="微软雅黑" panose="020B0503020204020204" pitchFamily="34" charset="-122"/>
              </a:rPr>
              <a:t>I </a:t>
            </a:r>
            <a:r>
              <a:rPr lang="zh-CN" altLang="en-US" dirty="0">
                <a:ea typeface="微软雅黑" panose="020B0503020204020204" pitchFamily="34" charset="-122"/>
              </a:rPr>
              <a:t>的参考方向按</a:t>
            </a: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</a:rPr>
              <a:t>相反方向</a:t>
            </a:r>
            <a:r>
              <a:rPr lang="zh-CN" altLang="en-US" dirty="0">
                <a:ea typeface="微软雅黑" panose="020B0503020204020204" pitchFamily="34" charset="-122"/>
              </a:rPr>
              <a:t>假设，则称为</a:t>
            </a:r>
            <a:r>
              <a:rPr lang="zh-CN" altLang="en-US" dirty="0">
                <a:solidFill>
                  <a:srgbClr val="FF3300"/>
                </a:solidFill>
                <a:ea typeface="微软雅黑" panose="020B0503020204020204" pitchFamily="34" charset="-122"/>
              </a:rPr>
              <a:t>非关联方向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1600697" y="1676177"/>
            <a:ext cx="5032147" cy="40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若计算结果为</a:t>
            </a:r>
            <a:r>
              <a:rPr lang="zh-CN" altLang="en-US" dirty="0">
                <a:solidFill>
                  <a:schemeClr val="hlink"/>
                </a:solidFill>
                <a:ea typeface="微软雅黑" panose="020B0503020204020204" pitchFamily="34" charset="-122"/>
              </a:rPr>
              <a:t>正</a:t>
            </a:r>
            <a:r>
              <a:rPr lang="zh-CN" altLang="en-US" dirty="0">
                <a:ea typeface="微软雅黑" panose="020B0503020204020204" pitchFamily="34" charset="-122"/>
              </a:rPr>
              <a:t>，则实际方向与参考方向</a:t>
            </a: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</a:rPr>
              <a:t>一致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1600697" y="2114327"/>
            <a:ext cx="5032147" cy="40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若计算结果为</a:t>
            </a:r>
            <a:r>
              <a:rPr lang="zh-CN" altLang="en-US" dirty="0">
                <a:solidFill>
                  <a:schemeClr val="hlink"/>
                </a:solidFill>
                <a:ea typeface="微软雅黑" panose="020B0503020204020204" pitchFamily="34" charset="-122"/>
              </a:rPr>
              <a:t>负</a:t>
            </a:r>
            <a:r>
              <a:rPr lang="zh-CN" altLang="en-US" dirty="0">
                <a:ea typeface="微软雅黑" panose="020B0503020204020204" pitchFamily="34" charset="-122"/>
              </a:rPr>
              <a:t>，则实际方向与参考方向</a:t>
            </a: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</a:rPr>
              <a:t>相反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1453777" y="3546396"/>
            <a:ext cx="6231807" cy="38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给定了参考方向之后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才有正负之分 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( </a:t>
            </a:r>
            <a:r>
              <a:rPr lang="en-US" altLang="zh-CN" dirty="0" err="1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en-US" altLang="zh-CN" baseline="-25000" dirty="0" err="1">
                <a:solidFill>
                  <a:srgbClr val="7030A0"/>
                </a:solidFill>
                <a:ea typeface="微软雅黑" panose="020B0503020204020204" pitchFamily="34" charset="-122"/>
              </a:rPr>
              <a:t>ab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= - </a:t>
            </a:r>
            <a:r>
              <a:rPr lang="en-US" altLang="zh-CN" dirty="0" err="1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en-US" altLang="zh-CN" baseline="-25000" dirty="0" err="1">
                <a:solidFill>
                  <a:srgbClr val="7030A0"/>
                </a:solidFill>
                <a:ea typeface="微软雅黑" panose="020B0503020204020204" pitchFamily="34" charset="-122"/>
              </a:rPr>
              <a:t>ba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 )</a:t>
            </a: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014913" y="4982515"/>
            <a:ext cx="1371850" cy="1326805"/>
            <a:chOff x="4017" y="3144"/>
            <a:chExt cx="909" cy="1027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694" y="3144"/>
              <a:ext cx="16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81" y="3360"/>
              <a:ext cx="0" cy="8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538" y="3689"/>
              <a:ext cx="100" cy="2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059" y="336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059" y="417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rot="5400000" flipV="1">
              <a:off x="4496" y="3411"/>
              <a:ext cx="351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638" y="3649"/>
              <a:ext cx="288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21" y="3599"/>
              <a:ext cx="0" cy="4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017" y="3572"/>
              <a:ext cx="319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-2320" y="5013585"/>
            <a:ext cx="9144000" cy="1352358"/>
          </a:xfrm>
          <a:prstGeom prst="rect">
            <a:avLst/>
          </a:prstGeom>
          <a:gradFill flip="none" rotWithShape="1">
            <a:gsLst>
              <a:gs pos="0">
                <a:srgbClr val="BEBEBE">
                  <a:alpha val="80000"/>
                </a:srgbClr>
              </a:gs>
              <a:gs pos="100000">
                <a:srgbClr val="D5D5D5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4386284" y="4982515"/>
            <a:ext cx="1371850" cy="1326805"/>
            <a:chOff x="4017" y="3144"/>
            <a:chExt cx="909" cy="1027"/>
          </a:xfrm>
        </p:grpSpPr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4694" y="3144"/>
              <a:ext cx="16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4581" y="3360"/>
              <a:ext cx="0" cy="8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538" y="3689"/>
              <a:ext cx="100" cy="2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4059" y="336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V="1">
              <a:off x="4059" y="417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rot="5400000" flipV="1">
              <a:off x="4496" y="3411"/>
              <a:ext cx="351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4638" y="3649"/>
              <a:ext cx="288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4421" y="3599"/>
              <a:ext cx="0" cy="4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017" y="3572"/>
              <a:ext cx="319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/>
      <p:bldP spid="49157" grpId="0" autoUpdateAnimBg="0"/>
      <p:bldP spid="49158" grpId="0" autoUpdateAnimBg="0"/>
      <p:bldP spid="49163" grpId="0" autoUpdateAnimBg="0"/>
      <p:bldP spid="49164" grpId="0" autoUpdateAnimBg="0"/>
      <p:bldP spid="49176" grpId="0" autoUpdateAnimBg="0"/>
      <p:bldP spid="49177" grpId="0" autoUpdateAnimBg="0"/>
      <p:bldP spid="49178" grpId="0"/>
      <p:bldP spid="49178" grpId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欧姆定律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54757" y="2072292"/>
            <a:ext cx="5513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的参考方向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非关联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5255792" y="608682"/>
            <a:ext cx="1371850" cy="1326805"/>
            <a:chOff x="4017" y="3144"/>
            <a:chExt cx="909" cy="1027"/>
          </a:xfrm>
        </p:grpSpPr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4694" y="3144"/>
              <a:ext cx="16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4581" y="3360"/>
              <a:ext cx="0" cy="8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538" y="3689"/>
              <a:ext cx="100" cy="2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4059" y="336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4059" y="417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rot="5400000" flipV="1">
              <a:off x="4496" y="3411"/>
              <a:ext cx="351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4638" y="3649"/>
              <a:ext cx="288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4421" y="3599"/>
              <a:ext cx="0" cy="4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4017" y="3572"/>
              <a:ext cx="319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0" y="3501008"/>
            <a:ext cx="876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电阻消耗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吸收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的电功率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solidFill>
                  <a:srgbClr val="FFFF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 =  UI = I 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R  =  U 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/ R  </a:t>
            </a:r>
            <a:endParaRPr lang="en-US" altLang="zh-CN" sz="2000" dirty="0">
              <a:solidFill>
                <a:srgbClr val="FFFF99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376238" y="4347349"/>
            <a:ext cx="5919787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伏安特性</a:t>
            </a:r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U/I=R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为常数时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线性电阻</a:t>
            </a:r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0" y="3470017"/>
            <a:ext cx="876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85725" y="4022697"/>
            <a:ext cx="876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8415" name="Group 47"/>
          <p:cNvGrpSpPr>
            <a:grpSpLocks/>
          </p:cNvGrpSpPr>
          <p:nvPr/>
        </p:nvGrpSpPr>
        <p:grpSpPr bwMode="auto">
          <a:xfrm>
            <a:off x="6334125" y="4217959"/>
            <a:ext cx="2438400" cy="1393825"/>
            <a:chOff x="3936" y="2496"/>
            <a:chExt cx="1536" cy="878"/>
          </a:xfrm>
        </p:grpSpPr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flipV="1">
              <a:off x="4176" y="2496"/>
              <a:ext cx="0" cy="8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>
              <a:off x="4128" y="321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4176" y="2640"/>
              <a:ext cx="864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11" name="Text Box 43"/>
            <p:cNvSpPr txBox="1">
              <a:spLocks noChangeArrowheads="1"/>
            </p:cNvSpPr>
            <p:nvPr/>
          </p:nvSpPr>
          <p:spPr bwMode="auto">
            <a:xfrm>
              <a:off x="3936" y="2544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</a:p>
          </p:txBody>
        </p:sp>
        <p:sp>
          <p:nvSpPr>
            <p:cNvPr id="58412" name="Text Box 44"/>
            <p:cNvSpPr txBox="1">
              <a:spLocks noChangeArrowheads="1"/>
            </p:cNvSpPr>
            <p:nvPr/>
          </p:nvSpPr>
          <p:spPr bwMode="auto">
            <a:xfrm>
              <a:off x="5136" y="3141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</p:grpSp>
      <p:grpSp>
        <p:nvGrpSpPr>
          <p:cNvPr id="58416" name="Group 48"/>
          <p:cNvGrpSpPr>
            <a:grpSpLocks/>
          </p:cNvGrpSpPr>
          <p:nvPr/>
        </p:nvGrpSpPr>
        <p:grpSpPr bwMode="auto">
          <a:xfrm>
            <a:off x="6334125" y="5546697"/>
            <a:ext cx="2362200" cy="1360487"/>
            <a:chOff x="3936" y="3381"/>
            <a:chExt cx="1488" cy="857"/>
          </a:xfrm>
        </p:grpSpPr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>
              <a:off x="4128" y="4080"/>
              <a:ext cx="10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flipV="1">
              <a:off x="4176" y="3456"/>
              <a:ext cx="0" cy="6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10" name="Freeform 42"/>
            <p:cNvSpPr>
              <a:spLocks/>
            </p:cNvSpPr>
            <p:nvPr/>
          </p:nvSpPr>
          <p:spPr bwMode="auto">
            <a:xfrm>
              <a:off x="4181" y="3488"/>
              <a:ext cx="627" cy="608"/>
            </a:xfrm>
            <a:custGeom>
              <a:avLst/>
              <a:gdLst>
                <a:gd name="T0" fmla="*/ 627 w 627"/>
                <a:gd name="T1" fmla="*/ 0 h 608"/>
                <a:gd name="T2" fmla="*/ 579 w 627"/>
                <a:gd name="T3" fmla="*/ 88 h 608"/>
                <a:gd name="T4" fmla="*/ 515 w 627"/>
                <a:gd name="T5" fmla="*/ 208 h 608"/>
                <a:gd name="T6" fmla="*/ 483 w 627"/>
                <a:gd name="T7" fmla="*/ 256 h 608"/>
                <a:gd name="T8" fmla="*/ 371 w 627"/>
                <a:gd name="T9" fmla="*/ 392 h 608"/>
                <a:gd name="T10" fmla="*/ 299 w 627"/>
                <a:gd name="T11" fmla="*/ 480 h 608"/>
                <a:gd name="T12" fmla="*/ 123 w 627"/>
                <a:gd name="T13" fmla="*/ 576 h 608"/>
                <a:gd name="T14" fmla="*/ 3 w 627"/>
                <a:gd name="T15" fmla="*/ 56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7" h="608">
                  <a:moveTo>
                    <a:pt x="627" y="0"/>
                  </a:moveTo>
                  <a:cubicBezTo>
                    <a:pt x="593" y="22"/>
                    <a:pt x="591" y="51"/>
                    <a:pt x="579" y="88"/>
                  </a:cubicBezTo>
                  <a:cubicBezTo>
                    <a:pt x="564" y="133"/>
                    <a:pt x="549" y="174"/>
                    <a:pt x="515" y="208"/>
                  </a:cubicBezTo>
                  <a:cubicBezTo>
                    <a:pt x="500" y="254"/>
                    <a:pt x="518" y="211"/>
                    <a:pt x="483" y="256"/>
                  </a:cubicBezTo>
                  <a:cubicBezTo>
                    <a:pt x="446" y="303"/>
                    <a:pt x="422" y="358"/>
                    <a:pt x="371" y="392"/>
                  </a:cubicBezTo>
                  <a:cubicBezTo>
                    <a:pt x="346" y="430"/>
                    <a:pt x="335" y="456"/>
                    <a:pt x="299" y="480"/>
                  </a:cubicBezTo>
                  <a:cubicBezTo>
                    <a:pt x="257" y="543"/>
                    <a:pt x="193" y="567"/>
                    <a:pt x="123" y="576"/>
                  </a:cubicBezTo>
                  <a:cubicBezTo>
                    <a:pt x="0" y="568"/>
                    <a:pt x="3" y="608"/>
                    <a:pt x="3" y="56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13" name="Text Box 45"/>
            <p:cNvSpPr txBox="1">
              <a:spLocks noChangeArrowheads="1"/>
            </p:cNvSpPr>
            <p:nvPr/>
          </p:nvSpPr>
          <p:spPr bwMode="auto">
            <a:xfrm>
              <a:off x="3936" y="3381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</a:p>
          </p:txBody>
        </p:sp>
        <p:sp>
          <p:nvSpPr>
            <p:cNvPr id="58414" name="Text Box 46"/>
            <p:cNvSpPr txBox="1">
              <a:spLocks noChangeArrowheads="1"/>
            </p:cNvSpPr>
            <p:nvPr/>
          </p:nvSpPr>
          <p:spPr bwMode="auto">
            <a:xfrm>
              <a:off x="5088" y="4005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</p:grpSp>
      <p:grpSp>
        <p:nvGrpSpPr>
          <p:cNvPr id="58427" name="Group 59"/>
          <p:cNvGrpSpPr>
            <a:grpSpLocks/>
          </p:cNvGrpSpPr>
          <p:nvPr/>
        </p:nvGrpSpPr>
        <p:grpSpPr bwMode="auto">
          <a:xfrm>
            <a:off x="5281612" y="2039988"/>
            <a:ext cx="1347788" cy="1230313"/>
            <a:chOff x="3443" y="1037"/>
            <a:chExt cx="849" cy="775"/>
          </a:xfrm>
        </p:grpSpPr>
        <p:sp>
          <p:nvSpPr>
            <p:cNvPr id="58418" name="Text Box 50"/>
            <p:cNvSpPr txBox="1">
              <a:spLocks noChangeArrowheads="1"/>
            </p:cNvSpPr>
            <p:nvPr/>
          </p:nvSpPr>
          <p:spPr bwMode="auto">
            <a:xfrm>
              <a:off x="4082" y="1037"/>
              <a:ext cx="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i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>
              <a:off x="3964" y="1152"/>
              <a:ext cx="0" cy="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20" name="Rectangle 52"/>
            <p:cNvSpPr>
              <a:spLocks noChangeArrowheads="1"/>
            </p:cNvSpPr>
            <p:nvPr/>
          </p:nvSpPr>
          <p:spPr bwMode="auto">
            <a:xfrm>
              <a:off x="3923" y="1420"/>
              <a:ext cx="95" cy="1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>
              <a:off x="3467" y="1152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flipV="1">
              <a:off x="3467" y="1812"/>
              <a:ext cx="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16200000">
              <a:off x="3902" y="1211"/>
              <a:ext cx="33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24" name="Text Box 56"/>
            <p:cNvSpPr txBox="1">
              <a:spLocks noChangeArrowheads="1"/>
            </p:cNvSpPr>
            <p:nvPr/>
          </p:nvSpPr>
          <p:spPr bwMode="auto">
            <a:xfrm>
              <a:off x="4018" y="1387"/>
              <a:ext cx="2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>
              <a:off x="3820" y="1318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426" name="Text Box 58"/>
            <p:cNvSpPr txBox="1">
              <a:spLocks noChangeArrowheads="1"/>
            </p:cNvSpPr>
            <p:nvPr/>
          </p:nvSpPr>
          <p:spPr bwMode="auto">
            <a:xfrm>
              <a:off x="3443" y="1324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762744" y="1468487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= IR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762744" y="2535287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= 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</a:p>
        </p:txBody>
      </p:sp>
      <p:sp>
        <p:nvSpPr>
          <p:cNvPr id="58435" name="Rectangle 67"/>
          <p:cNvSpPr>
            <a:spLocks noChangeArrowheads="1"/>
          </p:cNvSpPr>
          <p:nvPr/>
        </p:nvSpPr>
        <p:spPr bwMode="auto">
          <a:xfrm>
            <a:off x="229344" y="949929"/>
            <a:ext cx="541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的参考方向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370309" y="5898126"/>
            <a:ext cx="594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U/I=R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不为常数时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非线性电阻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053547"/>
            <a:ext cx="9144000" cy="13258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utoUpdateAnimBg="0"/>
      <p:bldP spid="58397" grpId="0" autoUpdateAnimBg="0"/>
      <p:bldP spid="58398" grpId="0" autoUpdateAnimBg="0"/>
      <p:bldP spid="58433" grpId="0" autoUpdateAnimBg="0"/>
      <p:bldP spid="58434" grpId="0" autoUpdateAnimBg="0"/>
      <p:bldP spid="58435" grpId="0" autoUpdateAnimBg="0"/>
      <p:bldP spid="58436" grpId="0" autoUpdateAnimBg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8005" y="2954486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99"/>
                </a:solidFill>
                <a:ea typeface="微软雅黑" panose="020B0503020204020204" pitchFamily="34" charset="-122"/>
              </a:rPr>
              <a:t>特征</a:t>
            </a:r>
            <a:r>
              <a:rPr lang="en-US" altLang="zh-CN" sz="2000" dirty="0">
                <a:solidFill>
                  <a:srgbClr val="000099"/>
                </a:solidFill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62600" name="Group 136"/>
          <p:cNvGrpSpPr>
            <a:grpSpLocks/>
          </p:cNvGrpSpPr>
          <p:nvPr/>
        </p:nvGrpSpPr>
        <p:grpSpPr bwMode="auto">
          <a:xfrm>
            <a:off x="713277" y="4359280"/>
            <a:ext cx="4540739" cy="487363"/>
            <a:chOff x="455" y="2573"/>
            <a:chExt cx="3021" cy="307"/>
          </a:xfrm>
        </p:grpSpPr>
        <p:graphicFrame>
          <p:nvGraphicFramePr>
            <p:cNvPr id="624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1740664"/>
                </p:ext>
              </p:extLst>
            </p:nvPr>
          </p:nvGraphicFramePr>
          <p:xfrm>
            <a:off x="455" y="2608"/>
            <a:ext cx="11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28" name="公式" r:id="rId3" imgW="749160" imgH="228600" progId="Equation.3">
                    <p:embed/>
                  </p:oleObj>
                </mc:Choice>
                <mc:Fallback>
                  <p:oleObj name="公式" r:id="rId3" imgW="74916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" y="2608"/>
                          <a:ext cx="11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2000" y="2573"/>
              <a:ext cx="1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负载端电压</a:t>
              </a:r>
            </a:p>
          </p:txBody>
        </p:sp>
      </p:grpSp>
      <p:sp>
        <p:nvSpPr>
          <p:cNvPr id="62472" name="AutoShape 8"/>
          <p:cNvSpPr>
            <a:spLocks/>
          </p:cNvSpPr>
          <p:nvPr/>
        </p:nvSpPr>
        <p:spPr bwMode="auto">
          <a:xfrm>
            <a:off x="76200" y="3733800"/>
            <a:ext cx="420688" cy="1524000"/>
          </a:xfrm>
          <a:prstGeom prst="leftBrace">
            <a:avLst>
              <a:gd name="adj1" fmla="val 30189"/>
              <a:gd name="adj2" fmla="val 50634"/>
            </a:avLst>
          </a:prstGeom>
          <a:noFill/>
          <a:ln w="381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dirty="0">
              <a:ea typeface="微软雅黑" panose="020B0503020204020204" pitchFamily="34" charset="-122"/>
            </a:endParaRPr>
          </a:p>
        </p:txBody>
      </p:sp>
      <p:grpSp>
        <p:nvGrpSpPr>
          <p:cNvPr id="62599" name="Group 135"/>
          <p:cNvGrpSpPr>
            <a:grpSpLocks/>
          </p:cNvGrpSpPr>
          <p:nvPr/>
        </p:nvGrpSpPr>
        <p:grpSpPr bwMode="auto">
          <a:xfrm>
            <a:off x="713465" y="3324225"/>
            <a:ext cx="4268876" cy="935038"/>
            <a:chOff x="454" y="1950"/>
            <a:chExt cx="2877" cy="589"/>
          </a:xfrm>
        </p:grpSpPr>
        <p:graphicFrame>
          <p:nvGraphicFramePr>
            <p:cNvPr id="6247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9529757"/>
                </p:ext>
              </p:extLst>
            </p:nvPr>
          </p:nvGraphicFramePr>
          <p:xfrm>
            <a:off x="454" y="1950"/>
            <a:ext cx="1197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29" name="公式" r:id="rId5" imgW="698400" imgH="431640" progId="Equation.3">
                    <p:embed/>
                  </p:oleObj>
                </mc:Choice>
                <mc:Fallback>
                  <p:oleObj name="公式" r:id="rId5" imgW="69840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1950"/>
                          <a:ext cx="1197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2019" y="2119"/>
              <a:ext cx="13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负载电流</a:t>
              </a:r>
            </a:p>
          </p:txBody>
        </p:sp>
      </p:grpSp>
      <p:grpSp>
        <p:nvGrpSpPr>
          <p:cNvPr id="62601" name="Group 137"/>
          <p:cNvGrpSpPr>
            <a:grpSpLocks/>
          </p:cNvGrpSpPr>
          <p:nvPr/>
        </p:nvGrpSpPr>
        <p:grpSpPr bwMode="auto">
          <a:xfrm>
            <a:off x="396875" y="4999040"/>
            <a:ext cx="5153025" cy="957263"/>
            <a:chOff x="250" y="3101"/>
            <a:chExt cx="3246" cy="603"/>
          </a:xfrm>
        </p:grpSpPr>
        <p:graphicFrame>
          <p:nvGraphicFramePr>
            <p:cNvPr id="6247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1382992"/>
                </p:ext>
              </p:extLst>
            </p:nvPr>
          </p:nvGraphicFramePr>
          <p:xfrm>
            <a:off x="388" y="3101"/>
            <a:ext cx="137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0" name="公式" r:id="rId7" imgW="787320" imgH="215640" progId="Equation.3">
                    <p:embed/>
                  </p:oleObj>
                </mc:Choice>
                <mc:Fallback>
                  <p:oleObj name="公式" r:id="rId7" imgW="78732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" y="3101"/>
                          <a:ext cx="137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2545940"/>
                </p:ext>
              </p:extLst>
            </p:nvPr>
          </p:nvGraphicFramePr>
          <p:xfrm>
            <a:off x="250" y="3382"/>
            <a:ext cx="1649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1" name="公式" r:id="rId9" imgW="1054080" imgH="241200" progId="Equation.3">
                    <p:embed/>
                  </p:oleObj>
                </mc:Choice>
                <mc:Fallback>
                  <p:oleObj name="公式" r:id="rId9" imgW="105408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3382"/>
                          <a:ext cx="1649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9" name="Text Box 15"/>
            <p:cNvSpPr txBox="1">
              <a:spLocks noChangeArrowheads="1"/>
            </p:cNvSpPr>
            <p:nvPr/>
          </p:nvSpPr>
          <p:spPr bwMode="auto">
            <a:xfrm>
              <a:off x="1912" y="3145"/>
              <a:ext cx="15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功率平衡方程</a:t>
              </a:r>
            </a:p>
          </p:txBody>
        </p:sp>
      </p:grpSp>
      <p:sp>
        <p:nvSpPr>
          <p:cNvPr id="62481" name="AutoShape 17" descr="40%"/>
          <p:cNvSpPr>
            <a:spLocks noChangeArrowheads="1"/>
          </p:cNvSpPr>
          <p:nvPr/>
        </p:nvSpPr>
        <p:spPr bwMode="auto">
          <a:xfrm>
            <a:off x="1497012" y="6134130"/>
            <a:ext cx="1303040" cy="715089"/>
          </a:xfrm>
          <a:prstGeom prst="wedgeRoundRectCallout">
            <a:avLst>
              <a:gd name="adj1" fmla="val -45560"/>
              <a:gd name="adj2" fmla="val -75542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chemeClr val="accent2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电动势产生的功率</a:t>
            </a:r>
          </a:p>
        </p:txBody>
      </p:sp>
      <p:sp>
        <p:nvSpPr>
          <p:cNvPr id="62484" name="AutoShape 20" descr="40%"/>
          <p:cNvSpPr>
            <a:spLocks noChangeArrowheads="1"/>
          </p:cNvSpPr>
          <p:nvPr/>
        </p:nvSpPr>
        <p:spPr bwMode="auto">
          <a:xfrm>
            <a:off x="3124199" y="6142911"/>
            <a:ext cx="1574800" cy="715089"/>
          </a:xfrm>
          <a:prstGeom prst="wedgeRoundRectCallout">
            <a:avLst>
              <a:gd name="adj1" fmla="val -65958"/>
              <a:gd name="adj2" fmla="val -82785"/>
              <a:gd name="adj3" fmla="val 16667"/>
            </a:avLst>
          </a:prstGeom>
          <a:pattFill prst="pct40">
            <a:fgClr>
              <a:srgbClr val="FFFF00"/>
            </a:fgClr>
            <a:bgClr>
              <a:srgbClr val="FFFFFF"/>
            </a:bgClr>
          </a:pattFill>
          <a:ln w="19050">
            <a:solidFill>
              <a:schemeClr val="accent2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电源内部</a:t>
            </a:r>
          </a:p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消耗的功率</a:t>
            </a:r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5486400" y="17526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dirty="0">
              <a:ea typeface="微软雅黑" panose="020B0503020204020204" pitchFamily="34" charset="-122"/>
            </a:endParaRPr>
          </a:p>
        </p:txBody>
      </p:sp>
      <p:grpSp>
        <p:nvGrpSpPr>
          <p:cNvPr id="62613" name="Group 149"/>
          <p:cNvGrpSpPr>
            <a:grpSpLocks/>
          </p:cNvGrpSpPr>
          <p:nvPr/>
        </p:nvGrpSpPr>
        <p:grpSpPr bwMode="auto">
          <a:xfrm>
            <a:off x="5449889" y="1047750"/>
            <a:ext cx="2952750" cy="2365375"/>
            <a:chOff x="3433" y="660"/>
            <a:chExt cx="1860" cy="1490"/>
          </a:xfrm>
        </p:grpSpPr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3778" y="1937"/>
              <a:ext cx="7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电源外特性</a:t>
              </a:r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>
              <a:off x="3441" y="1917"/>
              <a:ext cx="16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 flipV="1">
              <a:off x="3441" y="895"/>
              <a:ext cx="0" cy="10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5112" y="1699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3433" y="660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493" name="Group 29"/>
          <p:cNvGrpSpPr>
            <a:grpSpLocks/>
          </p:cNvGrpSpPr>
          <p:nvPr/>
        </p:nvGrpSpPr>
        <p:grpSpPr bwMode="auto">
          <a:xfrm>
            <a:off x="4937125" y="1493838"/>
            <a:ext cx="2846388" cy="792162"/>
            <a:chOff x="3590" y="2765"/>
            <a:chExt cx="1793" cy="499"/>
          </a:xfrm>
        </p:grpSpPr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3921" y="2924"/>
              <a:ext cx="1462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2495" name="Text Box 31"/>
            <p:cNvSpPr txBox="1">
              <a:spLocks noChangeArrowheads="1"/>
            </p:cNvSpPr>
            <p:nvPr/>
          </p:nvSpPr>
          <p:spPr bwMode="auto">
            <a:xfrm>
              <a:off x="3590" y="2765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 i="1" dirty="0">
                  <a:solidFill>
                    <a:srgbClr val="6984A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endParaRPr lang="en-US" altLang="zh-CN" sz="2000" i="1" dirty="0">
                <a:solidFill>
                  <a:srgbClr val="6984A6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604" name="Group 140"/>
          <p:cNvGrpSpPr>
            <a:grpSpLocks/>
          </p:cNvGrpSpPr>
          <p:nvPr/>
        </p:nvGrpSpPr>
        <p:grpSpPr bwMode="auto">
          <a:xfrm>
            <a:off x="758824" y="1238250"/>
            <a:ext cx="3962400" cy="1657350"/>
            <a:chOff x="72" y="780"/>
            <a:chExt cx="2496" cy="1044"/>
          </a:xfrm>
        </p:grpSpPr>
        <p:grpSp>
          <p:nvGrpSpPr>
            <p:cNvPr id="62596" name="Group 132"/>
            <p:cNvGrpSpPr>
              <a:grpSpLocks/>
            </p:cNvGrpSpPr>
            <p:nvPr/>
          </p:nvGrpSpPr>
          <p:grpSpPr bwMode="auto">
            <a:xfrm>
              <a:off x="72" y="780"/>
              <a:ext cx="2496" cy="1044"/>
              <a:chOff x="72" y="480"/>
              <a:chExt cx="2496" cy="1044"/>
            </a:xfrm>
          </p:grpSpPr>
          <p:sp>
            <p:nvSpPr>
              <p:cNvPr id="62498" name="Oval 34"/>
              <p:cNvSpPr>
                <a:spLocks noChangeArrowheads="1"/>
              </p:cNvSpPr>
              <p:nvPr/>
            </p:nvSpPr>
            <p:spPr bwMode="auto">
              <a:xfrm>
                <a:off x="394" y="718"/>
                <a:ext cx="320" cy="252"/>
              </a:xfrm>
              <a:prstGeom prst="ellips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499" name="Rectangle 35"/>
              <p:cNvSpPr>
                <a:spLocks noChangeArrowheads="1"/>
              </p:cNvSpPr>
              <p:nvPr/>
            </p:nvSpPr>
            <p:spPr bwMode="auto">
              <a:xfrm>
                <a:off x="488" y="1075"/>
                <a:ext cx="100" cy="252"/>
              </a:xfrm>
              <a:prstGeom prst="rect">
                <a:avLst/>
              </a:prstGeom>
              <a:noFill/>
              <a:ln w="39688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0" name="Rectangle 36"/>
              <p:cNvSpPr>
                <a:spLocks noChangeArrowheads="1"/>
              </p:cNvSpPr>
              <p:nvPr/>
            </p:nvSpPr>
            <p:spPr bwMode="auto">
              <a:xfrm>
                <a:off x="2169" y="941"/>
                <a:ext cx="101" cy="246"/>
              </a:xfrm>
              <a:prstGeom prst="rect">
                <a:avLst/>
              </a:prstGeom>
              <a:noFill/>
              <a:ln w="39688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1" name="Line 37"/>
              <p:cNvSpPr>
                <a:spLocks noChangeShapeType="1"/>
              </p:cNvSpPr>
              <p:nvPr/>
            </p:nvSpPr>
            <p:spPr bwMode="auto">
              <a:xfrm>
                <a:off x="537" y="611"/>
                <a:ext cx="1683" cy="0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2" name="Line 38"/>
              <p:cNvSpPr>
                <a:spLocks noChangeShapeType="1"/>
              </p:cNvSpPr>
              <p:nvPr/>
            </p:nvSpPr>
            <p:spPr bwMode="auto">
              <a:xfrm flipV="1">
                <a:off x="538" y="1327"/>
                <a:ext cx="0" cy="197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3" name="Line 39"/>
              <p:cNvSpPr>
                <a:spLocks noChangeShapeType="1"/>
              </p:cNvSpPr>
              <p:nvPr/>
            </p:nvSpPr>
            <p:spPr bwMode="auto">
              <a:xfrm>
                <a:off x="2220" y="611"/>
                <a:ext cx="0" cy="330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4" name="Line 40"/>
              <p:cNvSpPr>
                <a:spLocks noChangeShapeType="1"/>
              </p:cNvSpPr>
              <p:nvPr/>
            </p:nvSpPr>
            <p:spPr bwMode="auto">
              <a:xfrm>
                <a:off x="2220" y="1412"/>
                <a:ext cx="0" cy="85"/>
              </a:xfrm>
              <a:prstGeom prst="line">
                <a:avLst/>
              </a:prstGeom>
              <a:noFill/>
              <a:ln w="39688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5" name="Line 41"/>
              <p:cNvSpPr>
                <a:spLocks noChangeShapeType="1"/>
              </p:cNvSpPr>
              <p:nvPr/>
            </p:nvSpPr>
            <p:spPr bwMode="auto">
              <a:xfrm>
                <a:off x="538" y="1524"/>
                <a:ext cx="1682" cy="0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6" name="Line 42"/>
              <p:cNvSpPr>
                <a:spLocks noChangeShapeType="1"/>
              </p:cNvSpPr>
              <p:nvPr/>
            </p:nvSpPr>
            <p:spPr bwMode="auto">
              <a:xfrm>
                <a:off x="2220" y="1187"/>
                <a:ext cx="0" cy="337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7" name="Line 43"/>
              <p:cNvSpPr>
                <a:spLocks noChangeShapeType="1"/>
              </p:cNvSpPr>
              <p:nvPr/>
            </p:nvSpPr>
            <p:spPr bwMode="auto">
              <a:xfrm>
                <a:off x="537" y="611"/>
                <a:ext cx="1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8" name="Line 44"/>
              <p:cNvSpPr>
                <a:spLocks noChangeShapeType="1"/>
              </p:cNvSpPr>
              <p:nvPr/>
            </p:nvSpPr>
            <p:spPr bwMode="auto">
              <a:xfrm>
                <a:off x="537" y="611"/>
                <a:ext cx="1" cy="464"/>
              </a:xfrm>
              <a:prstGeom prst="line">
                <a:avLst/>
              </a:prstGeom>
              <a:noFill/>
              <a:ln w="396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09" name="Rectangle 45"/>
              <p:cNvSpPr>
                <a:spLocks noChangeArrowheads="1"/>
              </p:cNvSpPr>
              <p:nvPr/>
            </p:nvSpPr>
            <p:spPr bwMode="auto">
              <a:xfrm>
                <a:off x="2295" y="970"/>
                <a:ext cx="1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2510" name="Group 46"/>
              <p:cNvGrpSpPr>
                <a:grpSpLocks/>
              </p:cNvGrpSpPr>
              <p:nvPr/>
            </p:nvGrpSpPr>
            <p:grpSpPr bwMode="auto">
              <a:xfrm>
                <a:off x="85" y="1133"/>
                <a:ext cx="246" cy="309"/>
                <a:chOff x="379" y="944"/>
                <a:chExt cx="246" cy="352"/>
              </a:xfrm>
            </p:grpSpPr>
            <p:sp>
              <p:nvSpPr>
                <p:cNvPr id="62511" name="Rectangle 47"/>
                <p:cNvSpPr>
                  <a:spLocks noChangeArrowheads="1"/>
                </p:cNvSpPr>
                <p:nvPr/>
              </p:nvSpPr>
              <p:spPr bwMode="auto">
                <a:xfrm>
                  <a:off x="379" y="944"/>
                  <a:ext cx="194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4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R</a:t>
                  </a:r>
                  <a:r>
                    <a:rPr kumimoji="1" lang="en-US" altLang="zh-CN" sz="2400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0</a:t>
                  </a:r>
                  <a:endParaRPr kumimoji="1"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512" name="Rectangle 48"/>
                <p:cNvSpPr>
                  <a:spLocks noChangeArrowheads="1"/>
                </p:cNvSpPr>
                <p:nvPr/>
              </p:nvSpPr>
              <p:spPr bwMode="auto">
                <a:xfrm>
                  <a:off x="625" y="1031"/>
                  <a:ext cx="0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kumimoji="1" lang="zh-CN" altLang="zh-CN" sz="2400" b="0" dirty="0"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2513" name="Group 49"/>
              <p:cNvGrpSpPr>
                <a:grpSpLocks/>
              </p:cNvGrpSpPr>
              <p:nvPr/>
            </p:nvGrpSpPr>
            <p:grpSpPr bwMode="auto">
              <a:xfrm>
                <a:off x="2379" y="991"/>
                <a:ext cx="189" cy="319"/>
                <a:chOff x="3922" y="1359"/>
                <a:chExt cx="251" cy="406"/>
              </a:xfrm>
            </p:grpSpPr>
            <p:sp>
              <p:nvSpPr>
                <p:cNvPr id="62514" name="Rectangle 50"/>
                <p:cNvSpPr>
                  <a:spLocks noChangeArrowheads="1"/>
                </p:cNvSpPr>
                <p:nvPr/>
              </p:nvSpPr>
              <p:spPr bwMode="auto">
                <a:xfrm>
                  <a:off x="3922" y="1359"/>
                  <a:ext cx="171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4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R</a:t>
                  </a:r>
                  <a:endParaRPr kumimoji="1"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515" name="Rectangle 51"/>
                <p:cNvSpPr>
                  <a:spLocks noChangeArrowheads="1"/>
                </p:cNvSpPr>
                <p:nvPr/>
              </p:nvSpPr>
              <p:spPr bwMode="auto">
                <a:xfrm>
                  <a:off x="4173" y="1469"/>
                  <a:ext cx="0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kumimoji="1" lang="zh-CN" altLang="zh-CN" sz="2400" b="0" dirty="0"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2516" name="Rectangle 52"/>
              <p:cNvSpPr>
                <a:spLocks noChangeArrowheads="1"/>
              </p:cNvSpPr>
              <p:nvPr/>
            </p:nvSpPr>
            <p:spPr bwMode="auto">
              <a:xfrm>
                <a:off x="393" y="555"/>
                <a:ext cx="1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17" name="Rectangle 53"/>
              <p:cNvSpPr>
                <a:spLocks noChangeArrowheads="1"/>
              </p:cNvSpPr>
              <p:nvPr/>
            </p:nvSpPr>
            <p:spPr bwMode="auto">
              <a:xfrm>
                <a:off x="388" y="480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400" b="0" dirty="0">
                    <a:solidFill>
                      <a:schemeClr val="tx2"/>
                    </a:solidFill>
                    <a:latin typeface="Symbol" panose="05050102010706020507" pitchFamily="18" charset="2"/>
                    <a:ea typeface="微软雅黑" panose="020B0503020204020204" pitchFamily="34" charset="-122"/>
                  </a:rPr>
                  <a:t>+</a:t>
                </a:r>
                <a:endParaRPr kumimoji="1" lang="en-US" altLang="zh-CN" sz="24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518" name="Rectangle 54"/>
              <p:cNvSpPr>
                <a:spLocks noChangeArrowheads="1"/>
              </p:cNvSpPr>
              <p:nvPr/>
            </p:nvSpPr>
            <p:spPr bwMode="auto">
              <a:xfrm>
                <a:off x="343" y="885"/>
                <a:ext cx="1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19" name="Rectangle 55"/>
              <p:cNvSpPr>
                <a:spLocks noChangeArrowheads="1"/>
              </p:cNvSpPr>
              <p:nvPr/>
            </p:nvSpPr>
            <p:spPr bwMode="auto">
              <a:xfrm>
                <a:off x="300" y="845"/>
                <a:ext cx="1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400" b="0" dirty="0">
                    <a:solidFill>
                      <a:schemeClr val="tx2"/>
                    </a:solidFill>
                    <a:latin typeface="Symbol" panose="05050102010706020507" pitchFamily="18" charset="2"/>
                    <a:ea typeface="微软雅黑" panose="020B0503020204020204" pitchFamily="34" charset="-122"/>
                  </a:rPr>
                  <a:t> -</a:t>
                </a:r>
                <a:endParaRPr kumimoji="1" lang="en-US" altLang="zh-CN" sz="24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2520" name="Group 56"/>
              <p:cNvGrpSpPr>
                <a:grpSpLocks/>
              </p:cNvGrpSpPr>
              <p:nvPr/>
            </p:nvGrpSpPr>
            <p:grpSpPr bwMode="auto">
              <a:xfrm>
                <a:off x="72" y="671"/>
                <a:ext cx="175" cy="315"/>
                <a:chOff x="1058" y="1042"/>
                <a:chExt cx="233" cy="399"/>
              </a:xfrm>
            </p:grpSpPr>
            <p:sp>
              <p:nvSpPr>
                <p:cNvPr id="62521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8" y="1042"/>
                  <a:ext cx="15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4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E</a:t>
                  </a:r>
                  <a:endParaRPr kumimoji="1"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522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1" y="1146"/>
                  <a:ext cx="0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kumimoji="1" lang="zh-CN" altLang="zh-CN" sz="2400" b="0" dirty="0"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2523" name="Rectangle 59"/>
              <p:cNvSpPr>
                <a:spLocks noChangeArrowheads="1"/>
              </p:cNvSpPr>
              <p:nvPr/>
            </p:nvSpPr>
            <p:spPr bwMode="auto">
              <a:xfrm>
                <a:off x="1900" y="970"/>
                <a:ext cx="1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524" name="Rectangle 60"/>
              <p:cNvSpPr>
                <a:spLocks noChangeArrowheads="1"/>
              </p:cNvSpPr>
              <p:nvPr/>
            </p:nvSpPr>
            <p:spPr bwMode="auto">
              <a:xfrm>
                <a:off x="1184" y="744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</a:p>
            </p:txBody>
          </p:sp>
          <p:sp>
            <p:nvSpPr>
              <p:cNvPr id="62525" name="Line 61"/>
              <p:cNvSpPr>
                <a:spLocks noChangeShapeType="1"/>
              </p:cNvSpPr>
              <p:nvPr/>
            </p:nvSpPr>
            <p:spPr bwMode="auto">
              <a:xfrm>
                <a:off x="1018" y="718"/>
                <a:ext cx="41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526" name="Line 62"/>
            <p:cNvSpPr>
              <a:spLocks noChangeShapeType="1"/>
            </p:cNvSpPr>
            <p:nvPr/>
          </p:nvSpPr>
          <p:spPr bwMode="auto">
            <a:xfrm>
              <a:off x="2058" y="1025"/>
              <a:ext cx="0" cy="60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ea typeface="微软雅黑" panose="020B0503020204020204" pitchFamily="34" charset="-122"/>
              </a:endParaRPr>
            </a:p>
          </p:txBody>
        </p:sp>
        <p:sp>
          <p:nvSpPr>
            <p:cNvPr id="62527" name="Text Box 63"/>
            <p:cNvSpPr txBox="1">
              <a:spLocks noChangeArrowheads="1"/>
            </p:cNvSpPr>
            <p:nvPr/>
          </p:nvSpPr>
          <p:spPr bwMode="auto">
            <a:xfrm>
              <a:off x="1773" y="979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sp>
        <p:nvSpPr>
          <p:cNvPr id="62597" name="AutoShape 133"/>
          <p:cNvSpPr>
            <a:spLocks noChangeArrowheads="1"/>
          </p:cNvSpPr>
          <p:nvPr/>
        </p:nvSpPr>
        <p:spPr bwMode="auto">
          <a:xfrm>
            <a:off x="76200" y="6217118"/>
            <a:ext cx="1192212" cy="597185"/>
          </a:xfrm>
          <a:prstGeom prst="wedgeRoundRectCallout">
            <a:avLst>
              <a:gd name="adj1" fmla="val 6039"/>
              <a:gd name="adj2" fmla="val -10712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负载吸收的功率</a:t>
            </a:r>
          </a:p>
        </p:txBody>
      </p:sp>
      <p:sp>
        <p:nvSpPr>
          <p:cNvPr id="62605" name="Rectangle 141"/>
          <p:cNvSpPr>
            <a:spLocks noGrp="1" noChangeArrowheads="1"/>
          </p:cNvSpPr>
          <p:nvPr>
            <p:ph type="title"/>
          </p:nvPr>
        </p:nvSpPr>
        <p:spPr>
          <a:xfrm>
            <a:off x="0" y="-14287"/>
            <a:ext cx="9144000" cy="5334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电源的三种状态及额定值</a:t>
            </a:r>
          </a:p>
        </p:txBody>
      </p:sp>
      <p:sp>
        <p:nvSpPr>
          <p:cNvPr id="62606" name="Text Box 142"/>
          <p:cNvSpPr txBox="1">
            <a:spLocks noChangeArrowheads="1"/>
          </p:cNvSpPr>
          <p:nvPr/>
        </p:nvSpPr>
        <p:spPr bwMode="auto">
          <a:xfrm>
            <a:off x="152400" y="685800"/>
            <a:ext cx="457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9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990000"/>
                </a:solidFill>
                <a:ea typeface="微软雅黑" panose="020B0503020204020204" pitchFamily="34" charset="-122"/>
              </a:rPr>
              <a:t>、电源有载工作状态：</a:t>
            </a:r>
          </a:p>
        </p:txBody>
      </p:sp>
      <p:sp>
        <p:nvSpPr>
          <p:cNvPr id="62614" name="Text Box 150"/>
          <p:cNvSpPr txBox="1">
            <a:spLocks noChangeArrowheads="1"/>
          </p:cNvSpPr>
          <p:nvPr/>
        </p:nvSpPr>
        <p:spPr bwMode="auto">
          <a:xfrm>
            <a:off x="5570537" y="5068890"/>
            <a:ext cx="297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功率的单位：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81" grpId="0" animBg="1" autoUpdateAnimBg="0"/>
      <p:bldP spid="62484" grpId="0" animBg="1" autoUpdateAnimBg="0"/>
      <p:bldP spid="62597" grpId="0" animBg="1" autoUpdateAnimBg="0"/>
      <p:bldP spid="62606" grpId="0" autoUpdateAnimBg="0"/>
      <p:bldP spid="62614" grpId="0" autoUpdateAnimBg="0"/>
    </p:bldLst>
  </p:timing>
</p:sld>
</file>

<file path=ppt/theme/theme1.xml><?xml version="1.0" encoding="utf-8"?>
<a:theme xmlns:a="http://schemas.openxmlformats.org/drawingml/2006/main" name="灰暗简洁主题（自定义1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雅+宋+TNRoman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灰暗简洁主题（自定义1）" id="{D6A0C266-4CEF-44A5-8023-521A5DD5691E}" vid="{9D44C57D-52C7-4539-B58C-E8889312E6AB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灰暗简洁主题（自定义1）</Template>
  <TotalTime>45347</TotalTime>
  <Words>2127</Words>
  <Application>Microsoft Office PowerPoint</Application>
  <PresentationFormat>全屏显示(4:3)</PresentationFormat>
  <Paragraphs>599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Monotype Sorts</vt:lpstr>
      <vt:lpstr>黑体</vt:lpstr>
      <vt:lpstr>楷体_GB2312</vt:lpstr>
      <vt:lpstr>隶书</vt:lpstr>
      <vt:lpstr>宋体</vt:lpstr>
      <vt:lpstr>微软雅黑</vt:lpstr>
      <vt:lpstr>Arial</vt:lpstr>
      <vt:lpstr>Symbol</vt:lpstr>
      <vt:lpstr>Tahoma</vt:lpstr>
      <vt:lpstr>Times New Roman</vt:lpstr>
      <vt:lpstr>Wingdings</vt:lpstr>
      <vt:lpstr>灰暗简洁主题（自定义1）</vt:lpstr>
      <vt:lpstr>公式</vt:lpstr>
      <vt:lpstr>Equation</vt:lpstr>
      <vt:lpstr>第一章  电路的基本概念与基本定律</vt:lpstr>
      <vt:lpstr>1.1  电路的组成与作用</vt:lpstr>
      <vt:lpstr>1.2 电路模型</vt:lpstr>
      <vt:lpstr>1.3 基本物理量及其方向</vt:lpstr>
      <vt:lpstr>PowerPoint 演示文稿</vt:lpstr>
      <vt:lpstr>3. U、I 的正方向表示</vt:lpstr>
      <vt:lpstr>4、参考正方向与实际正方向</vt:lpstr>
      <vt:lpstr>1.4  欧姆定律</vt:lpstr>
      <vt:lpstr>1.5 电源的三种状态及额定值</vt:lpstr>
      <vt:lpstr>2. 开路状态</vt:lpstr>
      <vt:lpstr>4、功率和能量</vt:lpstr>
      <vt:lpstr>4、功率和能量</vt:lpstr>
      <vt:lpstr>PowerPoint 演示文稿</vt:lpstr>
      <vt:lpstr> 5. 额定值:－－电器设备的安全使用值</vt:lpstr>
      <vt:lpstr>1.6 基尔霍夫定律</vt:lpstr>
      <vt:lpstr>术语举例：</vt:lpstr>
      <vt:lpstr>1.6.1 基尔霍夫电流定律（第一定律）（KCL）</vt:lpstr>
      <vt:lpstr>2．KCL的推广</vt:lpstr>
      <vt:lpstr>1.6.2 基尔霍夫电压定律（第二定律）（KVL）</vt:lpstr>
      <vt:lpstr>2、KVL推广</vt:lpstr>
      <vt:lpstr>3 、KVL举例：</vt:lpstr>
      <vt:lpstr>PowerPoint 演示文稿</vt:lpstr>
      <vt:lpstr>1.7 电位的概念及计算 </vt:lpstr>
      <vt:lpstr>PowerPoint 演示文稿</vt:lpstr>
      <vt:lpstr>PowerPoint 演示文稿</vt:lpstr>
      <vt:lpstr>2.  用电位概念简化电路图</vt:lpstr>
      <vt:lpstr>本章结束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半导体二极管和三极管</dc:title>
  <dc:creator>合工大电工理论与新技术系</dc:creator>
  <cp:lastModifiedBy>Administrator</cp:lastModifiedBy>
  <cp:revision>151</cp:revision>
  <dcterms:created xsi:type="dcterms:W3CDTF">2004-12-12T08:26:08Z</dcterms:created>
  <dcterms:modified xsi:type="dcterms:W3CDTF">2018-10-14T13:23:50Z</dcterms:modified>
</cp:coreProperties>
</file>