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9"/>
  </p:notesMasterIdLst>
  <p:handoutMasterIdLst>
    <p:handoutMasterId r:id="rId40"/>
  </p:handoutMasterIdLst>
  <p:sldIdLst>
    <p:sldId id="300" r:id="rId2"/>
    <p:sldId id="339" r:id="rId3"/>
    <p:sldId id="271" r:id="rId4"/>
    <p:sldId id="365" r:id="rId5"/>
    <p:sldId id="341" r:id="rId6"/>
    <p:sldId id="342" r:id="rId7"/>
    <p:sldId id="343" r:id="rId8"/>
    <p:sldId id="366" r:id="rId9"/>
    <p:sldId id="367" r:id="rId10"/>
    <p:sldId id="368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33" r:id="rId24"/>
    <p:sldId id="266" r:id="rId25"/>
    <p:sldId id="357" r:id="rId26"/>
    <p:sldId id="358" r:id="rId27"/>
    <p:sldId id="359" r:id="rId28"/>
    <p:sldId id="360" r:id="rId29"/>
    <p:sldId id="361" r:id="rId30"/>
    <p:sldId id="302" r:id="rId31"/>
    <p:sldId id="362" r:id="rId32"/>
    <p:sldId id="310" r:id="rId33"/>
    <p:sldId id="363" r:id="rId34"/>
    <p:sldId id="364" r:id="rId35"/>
    <p:sldId id="322" r:id="rId36"/>
    <p:sldId id="338" r:id="rId37"/>
    <p:sldId id="33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>
          <p15:clr>
            <a:srgbClr val="A4A3A4"/>
          </p15:clr>
        </p15:guide>
        <p15:guide id="2" pos="52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E5"/>
    <a:srgbClr val="FFFFCC"/>
    <a:srgbClr val="FDEADA"/>
    <a:srgbClr val="FAC090"/>
    <a:srgbClr val="F7F7F7"/>
    <a:srgbClr val="E3E3E3"/>
    <a:srgbClr val="006600"/>
    <a:srgbClr val="339933"/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1" autoAdjust="0"/>
    <p:restoredTop sz="94637" autoAdjust="0"/>
  </p:normalViewPr>
  <p:slideViewPr>
    <p:cSldViewPr>
      <p:cViewPr varScale="1">
        <p:scale>
          <a:sx n="63" d="100"/>
          <a:sy n="63" d="100"/>
        </p:scale>
        <p:origin x="84" y="180"/>
      </p:cViewPr>
      <p:guideLst>
        <p:guide orient="horz" pos="48"/>
        <p:guide pos="52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5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4EF69-8ABA-44CD-B3BE-E6A23E5C7851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8783A20E-53BE-4935-A671-5A9C8E1F3C4A}">
      <dgm:prSet phldrT="[文本]"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rPr>
            <a:t>5.1、三相电源</a:t>
          </a:r>
          <a:endParaRPr lang="zh-CN" altLang="en-US" dirty="0">
            <a:solidFill>
              <a:schemeClr val="bg1"/>
            </a:solidFill>
            <a:latin typeface="+mj-lt"/>
            <a:ea typeface="+mj-ea"/>
          </a:endParaRPr>
        </a:p>
      </dgm:t>
    </dgm:pt>
    <dgm:pt modelId="{363BAE2C-360F-4F41-B6D9-F5D6732D6ACD}" type="parTrans" cxnId="{A9FE05A0-57B5-4B37-A4DA-F9891190F5C2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+mj-lt"/>
            <a:ea typeface="+mj-ea"/>
          </a:endParaRPr>
        </a:p>
      </dgm:t>
    </dgm:pt>
    <dgm:pt modelId="{55EC2756-5743-4464-8662-C46617494525}" type="sibTrans" cxnId="{A9FE05A0-57B5-4B37-A4DA-F9891190F5C2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+mj-lt"/>
            <a:ea typeface="+mj-ea"/>
          </a:endParaRPr>
        </a:p>
      </dgm:t>
    </dgm:pt>
    <dgm:pt modelId="{6192DB9E-0368-44A0-8377-DA48FB076190}">
      <dgm:prSet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rPr>
            <a:t>5.2、负载星形联接的三相电路</a:t>
          </a:r>
          <a:endParaRPr lang="zh-CN" altLang="en-US" dirty="0">
            <a:solidFill>
              <a:schemeClr val="bg1"/>
            </a:solidFill>
            <a:latin typeface="+mj-lt"/>
            <a:ea typeface="+mj-ea"/>
          </a:endParaRPr>
        </a:p>
      </dgm:t>
    </dgm:pt>
    <dgm:pt modelId="{AACFE555-DD1D-4590-A2FE-F54028680900}" type="parTrans" cxnId="{0AF6B2AE-92E1-4CBE-84E1-9AC21385698B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+mj-lt"/>
            <a:ea typeface="+mj-ea"/>
          </a:endParaRPr>
        </a:p>
      </dgm:t>
    </dgm:pt>
    <dgm:pt modelId="{C5C6D8CD-690D-4EB9-9355-D7F4F1C9C77E}" type="sibTrans" cxnId="{0AF6B2AE-92E1-4CBE-84E1-9AC21385698B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+mj-lt"/>
            <a:ea typeface="+mj-ea"/>
          </a:endParaRPr>
        </a:p>
      </dgm:t>
    </dgm:pt>
    <dgm:pt modelId="{3A2DF3B7-C357-4FAD-BB4C-75A172D96AB4}">
      <dgm:prSet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rPr>
            <a:t>5.3、负载三角形联接的三相电路</a:t>
          </a:r>
          <a:endParaRPr lang="zh-CN" altLang="en-US" dirty="0">
            <a:solidFill>
              <a:schemeClr val="bg1"/>
            </a:solidFill>
            <a:latin typeface="+mj-lt"/>
            <a:ea typeface="+mj-ea"/>
          </a:endParaRPr>
        </a:p>
      </dgm:t>
    </dgm:pt>
    <dgm:pt modelId="{B44C514D-03BF-4B16-8F9D-09744EB8161A}" type="parTrans" cxnId="{43DA757F-BCC8-46A4-AC45-D5953D0077EB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+mj-lt"/>
            <a:ea typeface="+mj-ea"/>
          </a:endParaRPr>
        </a:p>
      </dgm:t>
    </dgm:pt>
    <dgm:pt modelId="{73D38436-5C65-49D6-A3F1-B4563D8D3BF2}" type="sibTrans" cxnId="{43DA757F-BCC8-46A4-AC45-D5953D0077EB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+mj-lt"/>
            <a:ea typeface="+mj-ea"/>
          </a:endParaRPr>
        </a:p>
      </dgm:t>
    </dgm:pt>
    <dgm:pt modelId="{580F49AC-D855-46CF-BE5A-F3212BD81E59}">
      <dgm:prSet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rPr>
            <a:t>5.4、三相功率</a:t>
          </a:r>
          <a:endParaRPr lang="zh-CN" altLang="en-US" dirty="0">
            <a:solidFill>
              <a:schemeClr val="bg1"/>
            </a:solidFill>
            <a:latin typeface="+mj-lt"/>
            <a:ea typeface="+mj-ea"/>
          </a:endParaRPr>
        </a:p>
      </dgm:t>
    </dgm:pt>
    <dgm:pt modelId="{E039FFD9-9695-415B-83F4-CA206C7217B9}" type="parTrans" cxnId="{1424266B-1D13-43F4-AB9B-A0B478C3512B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+mj-lt"/>
            <a:ea typeface="+mj-ea"/>
          </a:endParaRPr>
        </a:p>
      </dgm:t>
    </dgm:pt>
    <dgm:pt modelId="{1CEFA6A4-2141-4CF6-BCC6-D5EFE6337363}" type="sibTrans" cxnId="{1424266B-1D13-43F4-AB9B-A0B478C3512B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+mj-lt"/>
            <a:ea typeface="+mj-ea"/>
          </a:endParaRPr>
        </a:p>
      </dgm:t>
    </dgm:pt>
    <dgm:pt modelId="{576A94B3-EAF1-4A0C-ACC9-AB27D7010EEB}" type="pres">
      <dgm:prSet presAssocID="{45F4EF69-8ABA-44CD-B3BE-E6A23E5C7851}" presName="linear" presStyleCnt="0">
        <dgm:presLayoutVars>
          <dgm:animLvl val="lvl"/>
          <dgm:resizeHandles val="exact"/>
        </dgm:presLayoutVars>
      </dgm:prSet>
      <dgm:spPr/>
    </dgm:pt>
    <dgm:pt modelId="{EBEFAEF4-76F8-4F8E-B82F-2867378257F6}" type="pres">
      <dgm:prSet presAssocID="{8783A20E-53BE-4935-A671-5A9C8E1F3C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5F42CDB-1F30-439A-A25B-008E91A7226E}" type="pres">
      <dgm:prSet presAssocID="{55EC2756-5743-4464-8662-C46617494525}" presName="spacer" presStyleCnt="0"/>
      <dgm:spPr/>
    </dgm:pt>
    <dgm:pt modelId="{59E1D729-08F8-4EE2-8606-211B7B4DF705}" type="pres">
      <dgm:prSet presAssocID="{6192DB9E-0368-44A0-8377-DA48FB0761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698171-A5DD-4520-A39E-0E9FD846EDEF}" type="pres">
      <dgm:prSet presAssocID="{C5C6D8CD-690D-4EB9-9355-D7F4F1C9C77E}" presName="spacer" presStyleCnt="0"/>
      <dgm:spPr/>
    </dgm:pt>
    <dgm:pt modelId="{5AB8FD8B-E3F2-46DD-BAFC-9D826137EC37}" type="pres">
      <dgm:prSet presAssocID="{3A2DF3B7-C357-4FAD-BB4C-75A172D96AB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F7E3F41-8668-480E-811D-310383A3CC9A}" type="pres">
      <dgm:prSet presAssocID="{73D38436-5C65-49D6-A3F1-B4563D8D3BF2}" presName="spacer" presStyleCnt="0"/>
      <dgm:spPr/>
    </dgm:pt>
    <dgm:pt modelId="{FA11DFC1-8B3E-4618-B739-1037FD4F0FD2}" type="pres">
      <dgm:prSet presAssocID="{580F49AC-D855-46CF-BE5A-F3212BD81E5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184210-BA57-4B44-BE8D-2852BBB8D4B1}" type="presOf" srcId="{580F49AC-D855-46CF-BE5A-F3212BD81E59}" destId="{FA11DFC1-8B3E-4618-B739-1037FD4F0FD2}" srcOrd="0" destOrd="0" presId="urn:microsoft.com/office/officeart/2005/8/layout/vList2"/>
    <dgm:cxn modelId="{1424266B-1D13-43F4-AB9B-A0B478C3512B}" srcId="{45F4EF69-8ABA-44CD-B3BE-E6A23E5C7851}" destId="{580F49AC-D855-46CF-BE5A-F3212BD81E59}" srcOrd="3" destOrd="0" parTransId="{E039FFD9-9695-415B-83F4-CA206C7217B9}" sibTransId="{1CEFA6A4-2141-4CF6-BCC6-D5EFE6337363}"/>
    <dgm:cxn modelId="{74A9074C-A829-4733-A489-BA9F25AD1940}" type="presOf" srcId="{45F4EF69-8ABA-44CD-B3BE-E6A23E5C7851}" destId="{576A94B3-EAF1-4A0C-ACC9-AB27D7010EEB}" srcOrd="0" destOrd="0" presId="urn:microsoft.com/office/officeart/2005/8/layout/vList2"/>
    <dgm:cxn modelId="{43DA757F-BCC8-46A4-AC45-D5953D0077EB}" srcId="{45F4EF69-8ABA-44CD-B3BE-E6A23E5C7851}" destId="{3A2DF3B7-C357-4FAD-BB4C-75A172D96AB4}" srcOrd="2" destOrd="0" parTransId="{B44C514D-03BF-4B16-8F9D-09744EB8161A}" sibTransId="{73D38436-5C65-49D6-A3F1-B4563D8D3BF2}"/>
    <dgm:cxn modelId="{B0431993-8DC4-4881-BCE5-F762762C392B}" type="presOf" srcId="{6192DB9E-0368-44A0-8377-DA48FB076190}" destId="{59E1D729-08F8-4EE2-8606-211B7B4DF705}" srcOrd="0" destOrd="0" presId="urn:microsoft.com/office/officeart/2005/8/layout/vList2"/>
    <dgm:cxn modelId="{A9FE05A0-57B5-4B37-A4DA-F9891190F5C2}" srcId="{45F4EF69-8ABA-44CD-B3BE-E6A23E5C7851}" destId="{8783A20E-53BE-4935-A671-5A9C8E1F3C4A}" srcOrd="0" destOrd="0" parTransId="{363BAE2C-360F-4F41-B6D9-F5D6732D6ACD}" sibTransId="{55EC2756-5743-4464-8662-C46617494525}"/>
    <dgm:cxn modelId="{0AF6B2AE-92E1-4CBE-84E1-9AC21385698B}" srcId="{45F4EF69-8ABA-44CD-B3BE-E6A23E5C7851}" destId="{6192DB9E-0368-44A0-8377-DA48FB076190}" srcOrd="1" destOrd="0" parTransId="{AACFE555-DD1D-4590-A2FE-F54028680900}" sibTransId="{C5C6D8CD-690D-4EB9-9355-D7F4F1C9C77E}"/>
    <dgm:cxn modelId="{4A6EAABE-4DF6-4C64-92E3-6AB039ED4326}" type="presOf" srcId="{8783A20E-53BE-4935-A671-5A9C8E1F3C4A}" destId="{EBEFAEF4-76F8-4F8E-B82F-2867378257F6}" srcOrd="0" destOrd="0" presId="urn:microsoft.com/office/officeart/2005/8/layout/vList2"/>
    <dgm:cxn modelId="{9B5EDBD5-3871-41DE-93AD-3D6C0DB31CA7}" type="presOf" srcId="{3A2DF3B7-C357-4FAD-BB4C-75A172D96AB4}" destId="{5AB8FD8B-E3F2-46DD-BAFC-9D826137EC37}" srcOrd="0" destOrd="0" presId="urn:microsoft.com/office/officeart/2005/8/layout/vList2"/>
    <dgm:cxn modelId="{229696FA-B58D-4711-99DC-DE8A8FA99448}" type="presParOf" srcId="{576A94B3-EAF1-4A0C-ACC9-AB27D7010EEB}" destId="{EBEFAEF4-76F8-4F8E-B82F-2867378257F6}" srcOrd="0" destOrd="0" presId="urn:microsoft.com/office/officeart/2005/8/layout/vList2"/>
    <dgm:cxn modelId="{58985661-4A37-42D0-9301-FD655BAF5E5B}" type="presParOf" srcId="{576A94B3-EAF1-4A0C-ACC9-AB27D7010EEB}" destId="{F5F42CDB-1F30-439A-A25B-008E91A7226E}" srcOrd="1" destOrd="0" presId="urn:microsoft.com/office/officeart/2005/8/layout/vList2"/>
    <dgm:cxn modelId="{A6515BA7-67EC-4BC1-8455-9148AA947FE5}" type="presParOf" srcId="{576A94B3-EAF1-4A0C-ACC9-AB27D7010EEB}" destId="{59E1D729-08F8-4EE2-8606-211B7B4DF705}" srcOrd="2" destOrd="0" presId="urn:microsoft.com/office/officeart/2005/8/layout/vList2"/>
    <dgm:cxn modelId="{F62550F0-C2AD-4023-92A1-489445212DAF}" type="presParOf" srcId="{576A94B3-EAF1-4A0C-ACC9-AB27D7010EEB}" destId="{A0698171-A5DD-4520-A39E-0E9FD846EDEF}" srcOrd="3" destOrd="0" presId="urn:microsoft.com/office/officeart/2005/8/layout/vList2"/>
    <dgm:cxn modelId="{5E83F633-4224-4260-8991-57A7D369E6F7}" type="presParOf" srcId="{576A94B3-EAF1-4A0C-ACC9-AB27D7010EEB}" destId="{5AB8FD8B-E3F2-46DD-BAFC-9D826137EC37}" srcOrd="4" destOrd="0" presId="urn:microsoft.com/office/officeart/2005/8/layout/vList2"/>
    <dgm:cxn modelId="{1E7223D5-531C-4FC9-9EDD-518F3AF8F5C1}" type="presParOf" srcId="{576A94B3-EAF1-4A0C-ACC9-AB27D7010EEB}" destId="{3F7E3F41-8668-480E-811D-310383A3CC9A}" srcOrd="5" destOrd="0" presId="urn:microsoft.com/office/officeart/2005/8/layout/vList2"/>
    <dgm:cxn modelId="{32A4478A-8ADD-4214-98BC-1D84C7BD58D4}" type="presParOf" srcId="{576A94B3-EAF1-4A0C-ACC9-AB27D7010EEB}" destId="{FA11DFC1-8B3E-4618-B739-1037FD4F0FD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895F3F-CF6C-47DC-B236-47682170D83C}" type="doc">
      <dgm:prSet loTypeId="urn:microsoft.com/office/officeart/2005/8/layout/process1" loCatId="process" qsTypeId="urn:microsoft.com/office/officeart/2005/8/quickstyle/simple3" qsCatId="simple" csTypeId="urn:microsoft.com/office/officeart/2005/8/colors/colorful2" csCatId="colorful" phldr="1"/>
      <dgm:spPr/>
    </dgm:pt>
    <dgm:pt modelId="{5F8A73CB-17CC-4E83-A9E6-3105EC131EC4}">
      <dgm:prSet phldrT="[文本]"/>
      <dgm:spPr/>
      <dgm:t>
        <a:bodyPr/>
        <a:lstStyle/>
        <a:p>
          <a:r>
            <a:rPr lang="zh-CN" altLang="en-US" dirty="0"/>
            <a:t>相电压对称</a:t>
          </a:r>
        </a:p>
      </dgm:t>
    </dgm:pt>
    <dgm:pt modelId="{A6DB59A4-D116-43DD-9857-BF82E62F028A}" type="parTrans" cxnId="{5B3DE88F-B391-4964-A8EC-2F303EEE5A5E}">
      <dgm:prSet/>
      <dgm:spPr/>
      <dgm:t>
        <a:bodyPr/>
        <a:lstStyle/>
        <a:p>
          <a:endParaRPr lang="zh-CN" altLang="en-US"/>
        </a:p>
      </dgm:t>
    </dgm:pt>
    <dgm:pt modelId="{AA968C3A-7659-4AF8-AE89-45E893C8F4A5}" type="sibTrans" cxnId="{5B3DE88F-B391-4964-A8EC-2F303EEE5A5E}">
      <dgm:prSet/>
      <dgm:spPr/>
      <dgm:t>
        <a:bodyPr/>
        <a:lstStyle/>
        <a:p>
          <a:endParaRPr lang="zh-CN" altLang="en-US"/>
        </a:p>
      </dgm:t>
    </dgm:pt>
    <dgm:pt modelId="{7562C88A-0916-4D40-A2BD-10690D1F2CEE}">
      <dgm:prSet phldrT="[文本]"/>
      <dgm:spPr/>
      <dgm:t>
        <a:bodyPr/>
        <a:lstStyle/>
        <a:p>
          <a:r>
            <a:rPr lang="zh-CN" altLang="en-US" dirty="0"/>
            <a:t>线电压对称</a:t>
          </a:r>
        </a:p>
      </dgm:t>
    </dgm:pt>
    <dgm:pt modelId="{4A38C4F9-1FA3-43B1-B3B0-8604425602A5}" type="parTrans" cxnId="{DFC1E1CF-0A61-419A-8009-C4AE72B9E6EC}">
      <dgm:prSet/>
      <dgm:spPr/>
      <dgm:t>
        <a:bodyPr/>
        <a:lstStyle/>
        <a:p>
          <a:endParaRPr lang="zh-CN" altLang="en-US"/>
        </a:p>
      </dgm:t>
    </dgm:pt>
    <dgm:pt modelId="{73FEA07E-E60E-4A5D-B763-50E1F5A8C308}" type="sibTrans" cxnId="{DFC1E1CF-0A61-419A-8009-C4AE72B9E6EC}">
      <dgm:prSet/>
      <dgm:spPr/>
      <dgm:t>
        <a:bodyPr/>
        <a:lstStyle/>
        <a:p>
          <a:endParaRPr lang="zh-CN" altLang="en-US"/>
        </a:p>
      </dgm:t>
    </dgm:pt>
    <dgm:pt modelId="{6CEA72E3-54CA-4644-AE9C-C9EFD4ECBA3C}" type="pres">
      <dgm:prSet presAssocID="{6E895F3F-CF6C-47DC-B236-47682170D83C}" presName="Name0" presStyleCnt="0">
        <dgm:presLayoutVars>
          <dgm:dir/>
          <dgm:resizeHandles val="exact"/>
        </dgm:presLayoutVars>
      </dgm:prSet>
      <dgm:spPr/>
    </dgm:pt>
    <dgm:pt modelId="{FB24B8D0-8667-4B35-9BF0-C80B03A69C85}" type="pres">
      <dgm:prSet presAssocID="{5F8A73CB-17CC-4E83-A9E6-3105EC131EC4}" presName="node" presStyleLbl="node1" presStyleIdx="0" presStyleCnt="2">
        <dgm:presLayoutVars>
          <dgm:bulletEnabled val="1"/>
        </dgm:presLayoutVars>
      </dgm:prSet>
      <dgm:spPr/>
    </dgm:pt>
    <dgm:pt modelId="{1EF2CD03-CFFD-43C5-A720-D0A98084EE3F}" type="pres">
      <dgm:prSet presAssocID="{AA968C3A-7659-4AF8-AE89-45E893C8F4A5}" presName="sibTrans" presStyleLbl="sibTrans2D1" presStyleIdx="0" presStyleCnt="1"/>
      <dgm:spPr/>
    </dgm:pt>
    <dgm:pt modelId="{C671B9F9-AFB8-4F2B-BEBD-28F5423B924D}" type="pres">
      <dgm:prSet presAssocID="{AA968C3A-7659-4AF8-AE89-45E893C8F4A5}" presName="connectorText" presStyleLbl="sibTrans2D1" presStyleIdx="0" presStyleCnt="1"/>
      <dgm:spPr/>
    </dgm:pt>
    <dgm:pt modelId="{0536C5D6-E9C5-4339-932D-4DE902099130}" type="pres">
      <dgm:prSet presAssocID="{7562C88A-0916-4D40-A2BD-10690D1F2CEE}" presName="node" presStyleLbl="node1" presStyleIdx="1" presStyleCnt="2">
        <dgm:presLayoutVars>
          <dgm:bulletEnabled val="1"/>
        </dgm:presLayoutVars>
      </dgm:prSet>
      <dgm:spPr/>
    </dgm:pt>
  </dgm:ptLst>
  <dgm:cxnLst>
    <dgm:cxn modelId="{BB3D9C2C-7491-4E2B-8DA7-055205605CA2}" type="presOf" srcId="{AA968C3A-7659-4AF8-AE89-45E893C8F4A5}" destId="{C671B9F9-AFB8-4F2B-BEBD-28F5423B924D}" srcOrd="1" destOrd="0" presId="urn:microsoft.com/office/officeart/2005/8/layout/process1"/>
    <dgm:cxn modelId="{463B3D61-6D94-4BBF-8077-F02A53A861DD}" type="presOf" srcId="{7562C88A-0916-4D40-A2BD-10690D1F2CEE}" destId="{0536C5D6-E9C5-4339-932D-4DE902099130}" srcOrd="0" destOrd="0" presId="urn:microsoft.com/office/officeart/2005/8/layout/process1"/>
    <dgm:cxn modelId="{1044CF65-215C-40DB-BE93-4063A01891E6}" type="presOf" srcId="{5F8A73CB-17CC-4E83-A9E6-3105EC131EC4}" destId="{FB24B8D0-8667-4B35-9BF0-C80B03A69C85}" srcOrd="0" destOrd="0" presId="urn:microsoft.com/office/officeart/2005/8/layout/process1"/>
    <dgm:cxn modelId="{953C6D86-D575-4006-938A-674311ACAD7C}" type="presOf" srcId="{6E895F3F-CF6C-47DC-B236-47682170D83C}" destId="{6CEA72E3-54CA-4644-AE9C-C9EFD4ECBA3C}" srcOrd="0" destOrd="0" presId="urn:microsoft.com/office/officeart/2005/8/layout/process1"/>
    <dgm:cxn modelId="{5B3DE88F-B391-4964-A8EC-2F303EEE5A5E}" srcId="{6E895F3F-CF6C-47DC-B236-47682170D83C}" destId="{5F8A73CB-17CC-4E83-A9E6-3105EC131EC4}" srcOrd="0" destOrd="0" parTransId="{A6DB59A4-D116-43DD-9857-BF82E62F028A}" sibTransId="{AA968C3A-7659-4AF8-AE89-45E893C8F4A5}"/>
    <dgm:cxn modelId="{3702CC94-F343-4070-81D8-6CC9F2992217}" type="presOf" srcId="{AA968C3A-7659-4AF8-AE89-45E893C8F4A5}" destId="{1EF2CD03-CFFD-43C5-A720-D0A98084EE3F}" srcOrd="0" destOrd="0" presId="urn:microsoft.com/office/officeart/2005/8/layout/process1"/>
    <dgm:cxn modelId="{DFC1E1CF-0A61-419A-8009-C4AE72B9E6EC}" srcId="{6E895F3F-CF6C-47DC-B236-47682170D83C}" destId="{7562C88A-0916-4D40-A2BD-10690D1F2CEE}" srcOrd="1" destOrd="0" parTransId="{4A38C4F9-1FA3-43B1-B3B0-8604425602A5}" sibTransId="{73FEA07E-E60E-4A5D-B763-50E1F5A8C308}"/>
    <dgm:cxn modelId="{88DDB5D5-958C-466E-A2FB-EE412D3FD0CE}" type="presParOf" srcId="{6CEA72E3-54CA-4644-AE9C-C9EFD4ECBA3C}" destId="{FB24B8D0-8667-4B35-9BF0-C80B03A69C85}" srcOrd="0" destOrd="0" presId="urn:microsoft.com/office/officeart/2005/8/layout/process1"/>
    <dgm:cxn modelId="{7EEC7EEB-B3CF-4930-A643-1790EB9D3F40}" type="presParOf" srcId="{6CEA72E3-54CA-4644-AE9C-C9EFD4ECBA3C}" destId="{1EF2CD03-CFFD-43C5-A720-D0A98084EE3F}" srcOrd="1" destOrd="0" presId="urn:microsoft.com/office/officeart/2005/8/layout/process1"/>
    <dgm:cxn modelId="{7EF207B0-8331-44C4-9EEF-D1A766908404}" type="presParOf" srcId="{1EF2CD03-CFFD-43C5-A720-D0A98084EE3F}" destId="{C671B9F9-AFB8-4F2B-BEBD-28F5423B924D}" srcOrd="0" destOrd="0" presId="urn:microsoft.com/office/officeart/2005/8/layout/process1"/>
    <dgm:cxn modelId="{4F9A6274-DF02-44FB-8E64-F1215B44A46F}" type="presParOf" srcId="{6CEA72E3-54CA-4644-AE9C-C9EFD4ECBA3C}" destId="{0536C5D6-E9C5-4339-932D-4DE90209913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FAEF4-76F8-4F8E-B82F-2867378257F6}">
      <dsp:nvSpPr>
        <dsp:cNvPr id="0" name=""/>
        <dsp:cNvSpPr/>
      </dsp:nvSpPr>
      <dsp:spPr>
        <a:xfrm>
          <a:off x="0" y="778308"/>
          <a:ext cx="5544616" cy="8783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rPr>
            <a:t>5.1、三相电源</a:t>
          </a:r>
          <a:endParaRPr lang="zh-CN" altLang="en-US" sz="2800" kern="1200" dirty="0">
            <a:solidFill>
              <a:schemeClr val="bg1"/>
            </a:solidFill>
            <a:latin typeface="+mj-lt"/>
            <a:ea typeface="+mj-ea"/>
          </a:endParaRPr>
        </a:p>
      </dsp:txBody>
      <dsp:txXfrm>
        <a:off x="42879" y="821187"/>
        <a:ext cx="5458858" cy="792619"/>
      </dsp:txXfrm>
    </dsp:sp>
    <dsp:sp modelId="{59E1D729-08F8-4EE2-8606-211B7B4DF705}">
      <dsp:nvSpPr>
        <dsp:cNvPr id="0" name=""/>
        <dsp:cNvSpPr/>
      </dsp:nvSpPr>
      <dsp:spPr>
        <a:xfrm>
          <a:off x="0" y="1737326"/>
          <a:ext cx="5544616" cy="8783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rPr>
            <a:t>5.2、负载星形联接的三相电路</a:t>
          </a:r>
          <a:endParaRPr lang="zh-CN" altLang="en-US" sz="2800" kern="1200" dirty="0">
            <a:solidFill>
              <a:schemeClr val="bg1"/>
            </a:solidFill>
            <a:latin typeface="+mj-lt"/>
            <a:ea typeface="+mj-ea"/>
          </a:endParaRPr>
        </a:p>
      </dsp:txBody>
      <dsp:txXfrm>
        <a:off x="42879" y="1780205"/>
        <a:ext cx="5458858" cy="792619"/>
      </dsp:txXfrm>
    </dsp:sp>
    <dsp:sp modelId="{5AB8FD8B-E3F2-46DD-BAFC-9D826137EC37}">
      <dsp:nvSpPr>
        <dsp:cNvPr id="0" name=""/>
        <dsp:cNvSpPr/>
      </dsp:nvSpPr>
      <dsp:spPr>
        <a:xfrm>
          <a:off x="0" y="2696343"/>
          <a:ext cx="5544616" cy="8783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rPr>
            <a:t>5.3、负载三角形联接的三相电路</a:t>
          </a:r>
          <a:endParaRPr lang="zh-CN" altLang="en-US" sz="2800" kern="1200" dirty="0">
            <a:solidFill>
              <a:schemeClr val="bg1"/>
            </a:solidFill>
            <a:latin typeface="+mj-lt"/>
            <a:ea typeface="+mj-ea"/>
          </a:endParaRPr>
        </a:p>
      </dsp:txBody>
      <dsp:txXfrm>
        <a:off x="42879" y="2739222"/>
        <a:ext cx="5458858" cy="792619"/>
      </dsp:txXfrm>
    </dsp:sp>
    <dsp:sp modelId="{FA11DFC1-8B3E-4618-B739-1037FD4F0FD2}">
      <dsp:nvSpPr>
        <dsp:cNvPr id="0" name=""/>
        <dsp:cNvSpPr/>
      </dsp:nvSpPr>
      <dsp:spPr>
        <a:xfrm>
          <a:off x="0" y="3655361"/>
          <a:ext cx="5544616" cy="8783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rPr>
            <a:t>5.4、三相功率</a:t>
          </a:r>
          <a:endParaRPr lang="zh-CN" altLang="en-US" sz="2800" kern="1200" dirty="0">
            <a:solidFill>
              <a:schemeClr val="bg1"/>
            </a:solidFill>
            <a:latin typeface="+mj-lt"/>
            <a:ea typeface="+mj-ea"/>
          </a:endParaRPr>
        </a:p>
      </dsp:txBody>
      <dsp:txXfrm>
        <a:off x="42879" y="3698240"/>
        <a:ext cx="5458858" cy="792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4B8D0-8667-4B35-9BF0-C80B03A69C85}">
      <dsp:nvSpPr>
        <dsp:cNvPr id="0" name=""/>
        <dsp:cNvSpPr/>
      </dsp:nvSpPr>
      <dsp:spPr>
        <a:xfrm>
          <a:off x="961" y="0"/>
          <a:ext cx="2050137" cy="648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相电压对称</a:t>
          </a:r>
        </a:p>
      </dsp:txBody>
      <dsp:txXfrm>
        <a:off x="19942" y="18981"/>
        <a:ext cx="2012175" cy="610109"/>
      </dsp:txXfrm>
    </dsp:sp>
    <dsp:sp modelId="{1EF2CD03-CFFD-43C5-A720-D0A98084EE3F}">
      <dsp:nvSpPr>
        <dsp:cNvPr id="0" name=""/>
        <dsp:cNvSpPr/>
      </dsp:nvSpPr>
      <dsp:spPr>
        <a:xfrm>
          <a:off x="2256112" y="69818"/>
          <a:ext cx="434629" cy="5084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2256112" y="171505"/>
        <a:ext cx="304240" cy="305060"/>
      </dsp:txXfrm>
    </dsp:sp>
    <dsp:sp modelId="{0536C5D6-E9C5-4339-932D-4DE902099130}">
      <dsp:nvSpPr>
        <dsp:cNvPr id="0" name=""/>
        <dsp:cNvSpPr/>
      </dsp:nvSpPr>
      <dsp:spPr>
        <a:xfrm>
          <a:off x="2871154" y="0"/>
          <a:ext cx="2050137" cy="648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62000"/>
                <a:satMod val="180000"/>
              </a:schemeClr>
            </a:gs>
            <a:gs pos="65000">
              <a:schemeClr val="accent2">
                <a:hueOff val="4681519"/>
                <a:satOff val="-5839"/>
                <a:lumOff val="1373"/>
                <a:alphaOff val="0"/>
                <a:tint val="32000"/>
                <a:satMod val="25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线电压对称</a:t>
          </a:r>
        </a:p>
      </dsp:txBody>
      <dsp:txXfrm>
        <a:off x="2890135" y="18981"/>
        <a:ext cx="2012175" cy="610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emf"/><Relationship Id="rId3" Type="http://schemas.openxmlformats.org/officeDocument/2006/relationships/image" Target="../media/image61.emf"/><Relationship Id="rId7" Type="http://schemas.openxmlformats.org/officeDocument/2006/relationships/image" Target="../media/image65.wmf"/><Relationship Id="rId12" Type="http://schemas.openxmlformats.org/officeDocument/2006/relationships/image" Target="../media/image70.emf"/><Relationship Id="rId2" Type="http://schemas.openxmlformats.org/officeDocument/2006/relationships/image" Target="../media/image60.emf"/><Relationship Id="rId1" Type="http://schemas.openxmlformats.org/officeDocument/2006/relationships/image" Target="../media/image59.wmf"/><Relationship Id="rId6" Type="http://schemas.openxmlformats.org/officeDocument/2006/relationships/image" Target="../media/image64.emf"/><Relationship Id="rId11" Type="http://schemas.openxmlformats.org/officeDocument/2006/relationships/image" Target="../media/image69.emf"/><Relationship Id="rId5" Type="http://schemas.openxmlformats.org/officeDocument/2006/relationships/image" Target="../media/image63.emf"/><Relationship Id="rId15" Type="http://schemas.openxmlformats.org/officeDocument/2006/relationships/image" Target="../media/image73.emf"/><Relationship Id="rId10" Type="http://schemas.openxmlformats.org/officeDocument/2006/relationships/image" Target="../media/image68.wmf"/><Relationship Id="rId4" Type="http://schemas.openxmlformats.org/officeDocument/2006/relationships/image" Target="../media/image62.emf"/><Relationship Id="rId9" Type="http://schemas.openxmlformats.org/officeDocument/2006/relationships/image" Target="../media/image67.wmf"/><Relationship Id="rId14" Type="http://schemas.openxmlformats.org/officeDocument/2006/relationships/image" Target="../media/image7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image" Target="../media/image104.emf"/><Relationship Id="rId18" Type="http://schemas.openxmlformats.org/officeDocument/2006/relationships/image" Target="../media/image109.emf"/><Relationship Id="rId26" Type="http://schemas.openxmlformats.org/officeDocument/2006/relationships/image" Target="../media/image117.emf"/><Relationship Id="rId3" Type="http://schemas.openxmlformats.org/officeDocument/2006/relationships/image" Target="../media/image94.emf"/><Relationship Id="rId21" Type="http://schemas.openxmlformats.org/officeDocument/2006/relationships/image" Target="../media/image112.emf"/><Relationship Id="rId7" Type="http://schemas.openxmlformats.org/officeDocument/2006/relationships/image" Target="../media/image98.emf"/><Relationship Id="rId12" Type="http://schemas.openxmlformats.org/officeDocument/2006/relationships/image" Target="../media/image103.emf"/><Relationship Id="rId17" Type="http://schemas.openxmlformats.org/officeDocument/2006/relationships/image" Target="../media/image108.emf"/><Relationship Id="rId25" Type="http://schemas.openxmlformats.org/officeDocument/2006/relationships/image" Target="../media/image116.emf"/><Relationship Id="rId2" Type="http://schemas.openxmlformats.org/officeDocument/2006/relationships/image" Target="../media/image93.emf"/><Relationship Id="rId16" Type="http://schemas.openxmlformats.org/officeDocument/2006/relationships/image" Target="../media/image107.emf"/><Relationship Id="rId20" Type="http://schemas.openxmlformats.org/officeDocument/2006/relationships/image" Target="../media/image111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11" Type="http://schemas.openxmlformats.org/officeDocument/2006/relationships/image" Target="../media/image102.emf"/><Relationship Id="rId24" Type="http://schemas.openxmlformats.org/officeDocument/2006/relationships/image" Target="../media/image115.emf"/><Relationship Id="rId5" Type="http://schemas.openxmlformats.org/officeDocument/2006/relationships/image" Target="../media/image96.emf"/><Relationship Id="rId15" Type="http://schemas.openxmlformats.org/officeDocument/2006/relationships/image" Target="../media/image106.emf"/><Relationship Id="rId23" Type="http://schemas.openxmlformats.org/officeDocument/2006/relationships/image" Target="../media/image114.emf"/><Relationship Id="rId10" Type="http://schemas.openxmlformats.org/officeDocument/2006/relationships/image" Target="../media/image101.emf"/><Relationship Id="rId19" Type="http://schemas.openxmlformats.org/officeDocument/2006/relationships/image" Target="../media/image110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Relationship Id="rId14" Type="http://schemas.openxmlformats.org/officeDocument/2006/relationships/image" Target="../media/image105.emf"/><Relationship Id="rId22" Type="http://schemas.openxmlformats.org/officeDocument/2006/relationships/image" Target="../media/image113.emf"/></Relationships>
</file>

<file path=ppt/drawings/_rels/vmlDrawing19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emf"/><Relationship Id="rId18" Type="http://schemas.openxmlformats.org/officeDocument/2006/relationships/image" Target="../media/image136.emf"/><Relationship Id="rId26" Type="http://schemas.openxmlformats.org/officeDocument/2006/relationships/image" Target="../media/image144.emf"/><Relationship Id="rId3" Type="http://schemas.openxmlformats.org/officeDocument/2006/relationships/image" Target="../media/image121.emf"/><Relationship Id="rId21" Type="http://schemas.openxmlformats.org/officeDocument/2006/relationships/image" Target="../media/image139.wmf"/><Relationship Id="rId7" Type="http://schemas.openxmlformats.org/officeDocument/2006/relationships/image" Target="../media/image125.emf"/><Relationship Id="rId12" Type="http://schemas.openxmlformats.org/officeDocument/2006/relationships/image" Target="../media/image130.emf"/><Relationship Id="rId17" Type="http://schemas.openxmlformats.org/officeDocument/2006/relationships/image" Target="../media/image135.emf"/><Relationship Id="rId25" Type="http://schemas.openxmlformats.org/officeDocument/2006/relationships/image" Target="../media/image143.emf"/><Relationship Id="rId33" Type="http://schemas.openxmlformats.org/officeDocument/2006/relationships/image" Target="../media/image151.emf"/><Relationship Id="rId2" Type="http://schemas.openxmlformats.org/officeDocument/2006/relationships/image" Target="../media/image120.emf"/><Relationship Id="rId16" Type="http://schemas.openxmlformats.org/officeDocument/2006/relationships/image" Target="../media/image134.emf"/><Relationship Id="rId20" Type="http://schemas.openxmlformats.org/officeDocument/2006/relationships/image" Target="../media/image138.emf"/><Relationship Id="rId29" Type="http://schemas.openxmlformats.org/officeDocument/2006/relationships/image" Target="../media/image147.emf"/><Relationship Id="rId1" Type="http://schemas.openxmlformats.org/officeDocument/2006/relationships/image" Target="../media/image119.emf"/><Relationship Id="rId6" Type="http://schemas.openxmlformats.org/officeDocument/2006/relationships/image" Target="../media/image124.emf"/><Relationship Id="rId11" Type="http://schemas.openxmlformats.org/officeDocument/2006/relationships/image" Target="../media/image129.emf"/><Relationship Id="rId24" Type="http://schemas.openxmlformats.org/officeDocument/2006/relationships/image" Target="../media/image142.emf"/><Relationship Id="rId32" Type="http://schemas.openxmlformats.org/officeDocument/2006/relationships/image" Target="../media/image150.emf"/><Relationship Id="rId5" Type="http://schemas.openxmlformats.org/officeDocument/2006/relationships/image" Target="../media/image123.emf"/><Relationship Id="rId15" Type="http://schemas.openxmlformats.org/officeDocument/2006/relationships/image" Target="../media/image133.emf"/><Relationship Id="rId23" Type="http://schemas.openxmlformats.org/officeDocument/2006/relationships/image" Target="../media/image141.wmf"/><Relationship Id="rId28" Type="http://schemas.openxmlformats.org/officeDocument/2006/relationships/image" Target="../media/image146.emf"/><Relationship Id="rId10" Type="http://schemas.openxmlformats.org/officeDocument/2006/relationships/image" Target="../media/image128.emf"/><Relationship Id="rId19" Type="http://schemas.openxmlformats.org/officeDocument/2006/relationships/image" Target="../media/image137.emf"/><Relationship Id="rId31" Type="http://schemas.openxmlformats.org/officeDocument/2006/relationships/image" Target="../media/image149.emf"/><Relationship Id="rId4" Type="http://schemas.openxmlformats.org/officeDocument/2006/relationships/image" Target="../media/image122.emf"/><Relationship Id="rId9" Type="http://schemas.openxmlformats.org/officeDocument/2006/relationships/image" Target="../media/image127.emf"/><Relationship Id="rId14" Type="http://schemas.openxmlformats.org/officeDocument/2006/relationships/image" Target="../media/image132.emf"/><Relationship Id="rId22" Type="http://schemas.openxmlformats.org/officeDocument/2006/relationships/image" Target="../media/image140.wmf"/><Relationship Id="rId27" Type="http://schemas.openxmlformats.org/officeDocument/2006/relationships/image" Target="../media/image145.emf"/><Relationship Id="rId30" Type="http://schemas.openxmlformats.org/officeDocument/2006/relationships/image" Target="../media/image148.emf"/><Relationship Id="rId8" Type="http://schemas.openxmlformats.org/officeDocument/2006/relationships/image" Target="../media/image12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wmf"/><Relationship Id="rId4" Type="http://schemas.openxmlformats.org/officeDocument/2006/relationships/image" Target="../media/image5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F5FA47-FE59-4247-9BE1-E217AF3321B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FBBCB-A6AC-4DC3-8C31-F98BD4803BF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FBBCB-A6AC-4DC3-8C31-F98BD4803BF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FBBCB-A6AC-4DC3-8C31-F98BD4803BF2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348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27A87-DD1A-463C-BB25-372C5AFABF1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509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5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1CFF-32D1-45D2-A677-C0193F6388B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71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FF10-09EE-4B1E-B9E8-C666627C378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94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78A1-4503-4BF6-8288-17F27A18692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10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BD28-13DB-4F99-9AD3-3519D558899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85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215">
                <a:solidFill>
                  <a:schemeClr val="tx1"/>
                </a:solidFill>
              </a:defRPr>
            </a:lvl1pPr>
            <a:lvl2pPr marL="422041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7417-496D-47F3-A8E1-B25300AB691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4FA-48CC-4B66-B0A3-E2B194AF27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09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A1C6-A7D2-40E8-A487-8635C65A6EF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45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66F7-2481-409F-B7D5-EEB9DFABED5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34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D68C-9356-48C6-8B03-569D4D73E28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38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0EA9-F92A-4FA6-8747-72515353CC3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47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1075-C348-41E1-B906-25C8E6B3FB5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60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BD808-338C-4CF2-85DB-39EE34281D9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94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1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9.emf"/><Relationship Id="rId26" Type="http://schemas.openxmlformats.org/officeDocument/2006/relationships/image" Target="../media/image43.e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42.e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28" Type="http://schemas.openxmlformats.org/officeDocument/2006/relationships/image" Target="../media/image44.emf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7.emf"/><Relationship Id="rId22" Type="http://schemas.openxmlformats.org/officeDocument/2006/relationships/image" Target="../media/image41.emf"/><Relationship Id="rId27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5.e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6.wmf"/><Relationship Id="rId26" Type="http://schemas.openxmlformats.org/officeDocument/2006/relationships/image" Target="../media/image70.e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3.e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29" Type="http://schemas.openxmlformats.org/officeDocument/2006/relationships/oleObject" Target="../embeddings/oleObject66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69.emf"/><Relationship Id="rId32" Type="http://schemas.openxmlformats.org/officeDocument/2006/relationships/image" Target="../media/image73.e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71.emf"/><Relationship Id="rId10" Type="http://schemas.openxmlformats.org/officeDocument/2006/relationships/image" Target="../media/image62.emf"/><Relationship Id="rId19" Type="http://schemas.openxmlformats.org/officeDocument/2006/relationships/oleObject" Target="../embeddings/oleObject61.bin"/><Relationship Id="rId31" Type="http://schemas.openxmlformats.org/officeDocument/2006/relationships/oleObject" Target="../embeddings/oleObject67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4.emf"/><Relationship Id="rId22" Type="http://schemas.openxmlformats.org/officeDocument/2006/relationships/image" Target="../media/image68.w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7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6.emf"/><Relationship Id="rId5" Type="http://schemas.openxmlformats.org/officeDocument/2006/relationships/image" Target="../media/image75.wmf"/><Relationship Id="rId4" Type="http://schemas.openxmlformats.org/officeDocument/2006/relationships/oleObject" Target="../embeddings/oleObject6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80.w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8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9.w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9.emf"/><Relationship Id="rId26" Type="http://schemas.openxmlformats.org/officeDocument/2006/relationships/oleObject" Target="../embeddings/oleObject96.bin"/><Relationship Id="rId39" Type="http://schemas.openxmlformats.org/officeDocument/2006/relationships/image" Target="../media/image109.emf"/><Relationship Id="rId21" Type="http://schemas.openxmlformats.org/officeDocument/2006/relationships/image" Target="../media/image100.emf"/><Relationship Id="rId34" Type="http://schemas.openxmlformats.org/officeDocument/2006/relationships/oleObject" Target="../embeddings/oleObject100.bin"/><Relationship Id="rId42" Type="http://schemas.openxmlformats.org/officeDocument/2006/relationships/oleObject" Target="../embeddings/oleObject104.bin"/><Relationship Id="rId47" Type="http://schemas.openxmlformats.org/officeDocument/2006/relationships/image" Target="../media/image113.emf"/><Relationship Id="rId50" Type="http://schemas.openxmlformats.org/officeDocument/2006/relationships/oleObject" Target="../embeddings/oleObject108.bin"/><Relationship Id="rId55" Type="http://schemas.openxmlformats.org/officeDocument/2006/relationships/image" Target="../media/image117.emf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8.emf"/><Relationship Id="rId29" Type="http://schemas.openxmlformats.org/officeDocument/2006/relationships/image" Target="../media/image104.emf"/><Relationship Id="rId11" Type="http://schemas.openxmlformats.org/officeDocument/2006/relationships/oleObject" Target="../embeddings/oleObject89.bin"/><Relationship Id="rId24" Type="http://schemas.openxmlformats.org/officeDocument/2006/relationships/oleObject" Target="../embeddings/oleObject95.bin"/><Relationship Id="rId32" Type="http://schemas.openxmlformats.org/officeDocument/2006/relationships/oleObject" Target="../embeddings/oleObject99.bin"/><Relationship Id="rId37" Type="http://schemas.openxmlformats.org/officeDocument/2006/relationships/image" Target="../media/image108.emf"/><Relationship Id="rId40" Type="http://schemas.openxmlformats.org/officeDocument/2006/relationships/oleObject" Target="../embeddings/oleObject103.bin"/><Relationship Id="rId45" Type="http://schemas.openxmlformats.org/officeDocument/2006/relationships/image" Target="../media/image112.emf"/><Relationship Id="rId53" Type="http://schemas.openxmlformats.org/officeDocument/2006/relationships/image" Target="../media/image116.e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5.emf"/><Relationship Id="rId19" Type="http://schemas.openxmlformats.org/officeDocument/2006/relationships/image" Target="../media/image118.png"/><Relationship Id="rId31" Type="http://schemas.openxmlformats.org/officeDocument/2006/relationships/image" Target="../media/image105.emf"/><Relationship Id="rId44" Type="http://schemas.openxmlformats.org/officeDocument/2006/relationships/oleObject" Target="../embeddings/oleObject105.bin"/><Relationship Id="rId52" Type="http://schemas.openxmlformats.org/officeDocument/2006/relationships/oleObject" Target="../embeddings/oleObject109.bin"/><Relationship Id="rId4" Type="http://schemas.openxmlformats.org/officeDocument/2006/relationships/image" Target="../media/image92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7.emf"/><Relationship Id="rId22" Type="http://schemas.openxmlformats.org/officeDocument/2006/relationships/oleObject" Target="../embeddings/oleObject94.bin"/><Relationship Id="rId27" Type="http://schemas.openxmlformats.org/officeDocument/2006/relationships/image" Target="../media/image103.emf"/><Relationship Id="rId30" Type="http://schemas.openxmlformats.org/officeDocument/2006/relationships/oleObject" Target="../embeddings/oleObject98.bin"/><Relationship Id="rId35" Type="http://schemas.openxmlformats.org/officeDocument/2006/relationships/image" Target="../media/image107.emf"/><Relationship Id="rId43" Type="http://schemas.openxmlformats.org/officeDocument/2006/relationships/image" Target="../media/image111.emf"/><Relationship Id="rId48" Type="http://schemas.openxmlformats.org/officeDocument/2006/relationships/oleObject" Target="../embeddings/oleObject107.bin"/><Relationship Id="rId8" Type="http://schemas.openxmlformats.org/officeDocument/2006/relationships/image" Target="../media/image94.emf"/><Relationship Id="rId51" Type="http://schemas.openxmlformats.org/officeDocument/2006/relationships/image" Target="../media/image115.emf"/><Relationship Id="rId3" Type="http://schemas.openxmlformats.org/officeDocument/2006/relationships/oleObject" Target="../embeddings/oleObject85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92.bin"/><Relationship Id="rId25" Type="http://schemas.openxmlformats.org/officeDocument/2006/relationships/image" Target="../media/image102.emf"/><Relationship Id="rId33" Type="http://schemas.openxmlformats.org/officeDocument/2006/relationships/image" Target="../media/image106.emf"/><Relationship Id="rId38" Type="http://schemas.openxmlformats.org/officeDocument/2006/relationships/oleObject" Target="../embeddings/oleObject102.bin"/><Relationship Id="rId46" Type="http://schemas.openxmlformats.org/officeDocument/2006/relationships/oleObject" Target="../embeddings/oleObject106.bin"/><Relationship Id="rId20" Type="http://schemas.openxmlformats.org/officeDocument/2006/relationships/oleObject" Target="../embeddings/oleObject93.bin"/><Relationship Id="rId41" Type="http://schemas.openxmlformats.org/officeDocument/2006/relationships/image" Target="../media/image110.emf"/><Relationship Id="rId54" Type="http://schemas.openxmlformats.org/officeDocument/2006/relationships/oleObject" Target="../embeddings/oleObject110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emf"/><Relationship Id="rId15" Type="http://schemas.openxmlformats.org/officeDocument/2006/relationships/oleObject" Target="../embeddings/oleObject91.bin"/><Relationship Id="rId23" Type="http://schemas.openxmlformats.org/officeDocument/2006/relationships/image" Target="../media/image101.emf"/><Relationship Id="rId28" Type="http://schemas.openxmlformats.org/officeDocument/2006/relationships/oleObject" Target="../embeddings/oleObject97.bin"/><Relationship Id="rId36" Type="http://schemas.openxmlformats.org/officeDocument/2006/relationships/oleObject" Target="../embeddings/oleObject101.bin"/><Relationship Id="rId49" Type="http://schemas.openxmlformats.org/officeDocument/2006/relationships/image" Target="../media/image114.emf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22.bin"/><Relationship Id="rId21" Type="http://schemas.openxmlformats.org/officeDocument/2006/relationships/image" Target="../media/image127.emf"/><Relationship Id="rId42" Type="http://schemas.openxmlformats.org/officeDocument/2006/relationships/oleObject" Target="../embeddings/oleObject130.bin"/><Relationship Id="rId47" Type="http://schemas.openxmlformats.org/officeDocument/2006/relationships/image" Target="../media/image140.wmf"/><Relationship Id="rId63" Type="http://schemas.openxmlformats.org/officeDocument/2006/relationships/image" Target="../media/image148.emf"/><Relationship Id="rId68" Type="http://schemas.openxmlformats.org/officeDocument/2006/relationships/oleObject" Target="../embeddings/oleObject143.bin"/><Relationship Id="rId7" Type="http://schemas.openxmlformats.org/officeDocument/2006/relationships/image" Target="../media/image12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7.bin"/><Relationship Id="rId29" Type="http://schemas.openxmlformats.org/officeDocument/2006/relationships/image" Target="../media/image131.emf"/><Relationship Id="rId11" Type="http://schemas.openxmlformats.org/officeDocument/2006/relationships/image" Target="../media/image122.emf"/><Relationship Id="rId24" Type="http://schemas.openxmlformats.org/officeDocument/2006/relationships/oleObject" Target="../embeddings/oleObject121.bin"/><Relationship Id="rId32" Type="http://schemas.openxmlformats.org/officeDocument/2006/relationships/oleObject" Target="../embeddings/oleObject125.bin"/><Relationship Id="rId37" Type="http://schemas.openxmlformats.org/officeDocument/2006/relationships/image" Target="../media/image135.emf"/><Relationship Id="rId40" Type="http://schemas.openxmlformats.org/officeDocument/2006/relationships/oleObject" Target="../embeddings/oleObject129.bin"/><Relationship Id="rId45" Type="http://schemas.openxmlformats.org/officeDocument/2006/relationships/image" Target="../media/image139.wmf"/><Relationship Id="rId53" Type="http://schemas.openxmlformats.org/officeDocument/2006/relationships/image" Target="../media/image143.emf"/><Relationship Id="rId58" Type="http://schemas.openxmlformats.org/officeDocument/2006/relationships/oleObject" Target="../embeddings/oleObject138.bin"/><Relationship Id="rId66" Type="http://schemas.openxmlformats.org/officeDocument/2006/relationships/oleObject" Target="../embeddings/oleObject142.bin"/><Relationship Id="rId5" Type="http://schemas.openxmlformats.org/officeDocument/2006/relationships/image" Target="../media/image119.emf"/><Relationship Id="rId61" Type="http://schemas.openxmlformats.org/officeDocument/2006/relationships/image" Target="../media/image147.emf"/><Relationship Id="rId19" Type="http://schemas.openxmlformats.org/officeDocument/2006/relationships/image" Target="../media/image126.emf"/><Relationship Id="rId14" Type="http://schemas.openxmlformats.org/officeDocument/2006/relationships/oleObject" Target="../embeddings/oleObject116.bin"/><Relationship Id="rId22" Type="http://schemas.openxmlformats.org/officeDocument/2006/relationships/oleObject" Target="../embeddings/oleObject120.bin"/><Relationship Id="rId27" Type="http://schemas.openxmlformats.org/officeDocument/2006/relationships/image" Target="../media/image130.emf"/><Relationship Id="rId30" Type="http://schemas.openxmlformats.org/officeDocument/2006/relationships/oleObject" Target="../embeddings/oleObject124.bin"/><Relationship Id="rId35" Type="http://schemas.openxmlformats.org/officeDocument/2006/relationships/image" Target="../media/image134.emf"/><Relationship Id="rId43" Type="http://schemas.openxmlformats.org/officeDocument/2006/relationships/image" Target="../media/image138.emf"/><Relationship Id="rId48" Type="http://schemas.openxmlformats.org/officeDocument/2006/relationships/oleObject" Target="../embeddings/oleObject133.bin"/><Relationship Id="rId56" Type="http://schemas.openxmlformats.org/officeDocument/2006/relationships/oleObject" Target="../embeddings/oleObject137.bin"/><Relationship Id="rId64" Type="http://schemas.openxmlformats.org/officeDocument/2006/relationships/oleObject" Target="../embeddings/oleObject141.bin"/><Relationship Id="rId69" Type="http://schemas.openxmlformats.org/officeDocument/2006/relationships/image" Target="../media/image151.emf"/><Relationship Id="rId8" Type="http://schemas.openxmlformats.org/officeDocument/2006/relationships/oleObject" Target="../embeddings/oleObject113.bin"/><Relationship Id="rId51" Type="http://schemas.openxmlformats.org/officeDocument/2006/relationships/image" Target="../media/image142.emf"/><Relationship Id="rId3" Type="http://schemas.openxmlformats.org/officeDocument/2006/relationships/image" Target="../media/image118.png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25.emf"/><Relationship Id="rId25" Type="http://schemas.openxmlformats.org/officeDocument/2006/relationships/image" Target="../media/image129.emf"/><Relationship Id="rId33" Type="http://schemas.openxmlformats.org/officeDocument/2006/relationships/image" Target="../media/image133.emf"/><Relationship Id="rId38" Type="http://schemas.openxmlformats.org/officeDocument/2006/relationships/oleObject" Target="../embeddings/oleObject128.bin"/><Relationship Id="rId46" Type="http://schemas.openxmlformats.org/officeDocument/2006/relationships/oleObject" Target="../embeddings/oleObject132.bin"/><Relationship Id="rId59" Type="http://schemas.openxmlformats.org/officeDocument/2006/relationships/image" Target="../media/image146.emf"/><Relationship Id="rId67" Type="http://schemas.openxmlformats.org/officeDocument/2006/relationships/image" Target="../media/image150.emf"/><Relationship Id="rId20" Type="http://schemas.openxmlformats.org/officeDocument/2006/relationships/oleObject" Target="../embeddings/oleObject119.bin"/><Relationship Id="rId41" Type="http://schemas.openxmlformats.org/officeDocument/2006/relationships/image" Target="../media/image137.emf"/><Relationship Id="rId54" Type="http://schemas.openxmlformats.org/officeDocument/2006/relationships/oleObject" Target="../embeddings/oleObject136.bin"/><Relationship Id="rId62" Type="http://schemas.openxmlformats.org/officeDocument/2006/relationships/oleObject" Target="../embeddings/oleObject140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2.bin"/><Relationship Id="rId15" Type="http://schemas.openxmlformats.org/officeDocument/2006/relationships/image" Target="../media/image124.emf"/><Relationship Id="rId23" Type="http://schemas.openxmlformats.org/officeDocument/2006/relationships/image" Target="../media/image128.emf"/><Relationship Id="rId28" Type="http://schemas.openxmlformats.org/officeDocument/2006/relationships/oleObject" Target="../embeddings/oleObject123.bin"/><Relationship Id="rId36" Type="http://schemas.openxmlformats.org/officeDocument/2006/relationships/oleObject" Target="../embeddings/oleObject127.bin"/><Relationship Id="rId49" Type="http://schemas.openxmlformats.org/officeDocument/2006/relationships/image" Target="../media/image141.wmf"/><Relationship Id="rId57" Type="http://schemas.openxmlformats.org/officeDocument/2006/relationships/image" Target="../media/image145.emf"/><Relationship Id="rId10" Type="http://schemas.openxmlformats.org/officeDocument/2006/relationships/oleObject" Target="../embeddings/oleObject114.bin"/><Relationship Id="rId31" Type="http://schemas.openxmlformats.org/officeDocument/2006/relationships/image" Target="../media/image132.emf"/><Relationship Id="rId44" Type="http://schemas.openxmlformats.org/officeDocument/2006/relationships/oleObject" Target="../embeddings/oleObject131.bin"/><Relationship Id="rId52" Type="http://schemas.openxmlformats.org/officeDocument/2006/relationships/oleObject" Target="../embeddings/oleObject135.bin"/><Relationship Id="rId60" Type="http://schemas.openxmlformats.org/officeDocument/2006/relationships/oleObject" Target="../embeddings/oleObject139.bin"/><Relationship Id="rId65" Type="http://schemas.openxmlformats.org/officeDocument/2006/relationships/image" Target="../media/image149.e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21.emf"/><Relationship Id="rId13" Type="http://schemas.openxmlformats.org/officeDocument/2006/relationships/image" Target="../media/image123.emf"/><Relationship Id="rId18" Type="http://schemas.openxmlformats.org/officeDocument/2006/relationships/oleObject" Target="../embeddings/oleObject118.bin"/><Relationship Id="rId39" Type="http://schemas.openxmlformats.org/officeDocument/2006/relationships/image" Target="../media/image136.emf"/><Relationship Id="rId34" Type="http://schemas.openxmlformats.org/officeDocument/2006/relationships/oleObject" Target="../embeddings/oleObject126.bin"/><Relationship Id="rId50" Type="http://schemas.openxmlformats.org/officeDocument/2006/relationships/oleObject" Target="../embeddings/oleObject134.bin"/><Relationship Id="rId55" Type="http://schemas.openxmlformats.org/officeDocument/2006/relationships/image" Target="../media/image14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1&#31532;0&#31456;%20&#30005;&#24037;&#25216;&#26415;&#65288;&#32490;&#35770;&#65289;.ppt#-1,6,&#30005;&#24037;&#25216;&#26415;&#35838;&#31243;&#20869;&#23481;  " TargetMode="External"/><Relationship Id="rId2" Type="http://schemas.openxmlformats.org/officeDocument/2006/relationships/hyperlink" Target="7&#31532;&#20845;&#31456;%20&#30913;&#36335;&#19982;&#38081;&#33455;&#32447;&#22280;&#30005;&#36335;.PPT#-1,1,&#31532;&#20845;&#31456;  &#30913;&#36335;&#19982;&#38081;&#24515;&#32447;&#22280;&#30005;&#36335;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oleObject" Target="../embeddings/oleObject13.bin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17.wmf"/><Relationship Id="rId5" Type="http://schemas.openxmlformats.org/officeDocument/2006/relationships/diagramData" Target="../diagrams/data2.xml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6.wmf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66800" y="2286000"/>
            <a:ext cx="2133600" cy="534988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Verdana" panose="020B0604030504040204" pitchFamily="34" charset="0"/>
                <a:ea typeface="黑体" panose="02010609060101010101" pitchFamily="49" charset="-122"/>
              </a:rPr>
              <a:t>正弦交流电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181600" y="2286000"/>
            <a:ext cx="3124200" cy="538163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Verdana" panose="020B0604030504040204" pitchFamily="34" charset="0"/>
                <a:ea typeface="黑体" panose="02010609060101010101" pitchFamily="49" charset="-122"/>
              </a:rPr>
              <a:t>火线、地线、零线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52800" y="2133600"/>
            <a:ext cx="1752600" cy="914400"/>
          </a:xfrm>
          <a:prstGeom prst="cloudCallout">
            <a:avLst>
              <a:gd name="adj1" fmla="val -43750"/>
              <a:gd name="adj2" fmla="val 94968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D17161"/>
                </a:solidFill>
                <a:latin typeface="Verdana" panose="020B0604030504040204" pitchFamily="34" charset="0"/>
                <a:ea typeface="华文彩云" panose="02010800040101010101" pitchFamily="2" charset="-122"/>
              </a:rPr>
              <a:t>关系？</a:t>
            </a:r>
            <a:r>
              <a:rPr lang="zh-CN" altLang="en-US" sz="2400">
                <a:latin typeface="Verdana" panose="020B0604030504040204" pitchFamily="34" charset="0"/>
                <a:ea typeface="华文彩云" panose="02010800040101010101" pitchFamily="2" charset="-122"/>
              </a:rPr>
              <a:t> 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066800" y="4191000"/>
            <a:ext cx="3429000" cy="538163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Verdana" panose="020B0604030504040204" pitchFamily="34" charset="0"/>
                <a:ea typeface="黑体" panose="02010609060101010101" pitchFamily="49" charset="-122"/>
              </a:rPr>
              <a:t>基本供电和用电常识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第五章 三相电路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2423" y="90489"/>
            <a:ext cx="6732240" cy="609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91440" tIns="91440" rIns="91440" bIns="91440" numCol="1" spcCol="1270" rtlCol="0" anchor="ctr" anchorCtr="0">
            <a:noAutofit/>
          </a:bodyPr>
          <a:lstStyle/>
          <a:p>
            <a:pPr defTabSz="457200"/>
            <a:r>
              <a:rPr lang="zh-CN" altLang="en-US" sz="3200" dirty="0">
                <a:solidFill>
                  <a:schemeClr val="bg1"/>
                </a:solidFill>
                <a:latin typeface="+mj-ea"/>
                <a:cs typeface="+mn-cs"/>
              </a:rPr>
              <a:t>关于三相负载的基本知识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900113" y="1505744"/>
            <a:ext cx="462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三相负载的连接方式有两种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24" name="Group 8"/>
          <p:cNvGrpSpPr>
            <a:grpSpLocks/>
          </p:cNvGrpSpPr>
          <p:nvPr/>
        </p:nvGrpSpPr>
        <p:grpSpPr bwMode="auto">
          <a:xfrm>
            <a:off x="5624513" y="1124744"/>
            <a:ext cx="2470150" cy="1174750"/>
            <a:chOff x="1152" y="3072"/>
            <a:chExt cx="1556" cy="740"/>
          </a:xfrm>
        </p:grpSpPr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1248" y="3072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1. </a:t>
              </a:r>
              <a:r>
                <a:rPr kumimoji="1" lang="zh-CN" altLang="en-US" sz="28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星形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联结</a:t>
              </a: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1248" y="3485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2. </a:t>
              </a:r>
              <a:r>
                <a:rPr kumimoji="1" lang="zh-CN" altLang="en-US" sz="28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三角形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联结</a:t>
              </a:r>
            </a:p>
          </p:txBody>
        </p:sp>
        <p:sp>
          <p:nvSpPr>
            <p:cNvPr id="27" name="AutoShape 11"/>
            <p:cNvSpPr>
              <a:spLocks/>
            </p:cNvSpPr>
            <p:nvPr/>
          </p:nvSpPr>
          <p:spPr bwMode="auto">
            <a:xfrm>
              <a:off x="1152" y="3216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" name="Text Box 26"/>
          <p:cNvSpPr txBox="1">
            <a:spLocks noChangeArrowheads="1"/>
          </p:cNvSpPr>
          <p:nvPr/>
        </p:nvSpPr>
        <p:spPr bwMode="auto">
          <a:xfrm>
            <a:off x="1539270" y="5157192"/>
            <a:ext cx="1215185" cy="400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+mj-ea"/>
                <a:ea typeface="+mj-ea"/>
              </a:rPr>
              <a:t>Y</a:t>
            </a:r>
            <a:r>
              <a:rPr lang="zh-CN" altLang="en-US" sz="2000" b="1" dirty="0">
                <a:latin typeface="+mj-ea"/>
                <a:ea typeface="+mj-ea"/>
              </a:rPr>
              <a:t>形联接</a:t>
            </a:r>
            <a:endParaRPr lang="en-US" altLang="zh-CN" sz="2000" b="1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8" y="2955776"/>
            <a:ext cx="3790687" cy="19828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077" y="2955776"/>
            <a:ext cx="4023923" cy="1752001"/>
          </a:xfrm>
          <a:prstGeom prst="rect">
            <a:avLst/>
          </a:prstGeom>
        </p:spPr>
      </p:pic>
      <p:sp>
        <p:nvSpPr>
          <p:cNvPr id="258" name="Text Box 26"/>
          <p:cNvSpPr txBox="1">
            <a:spLocks noChangeArrowheads="1"/>
          </p:cNvSpPr>
          <p:nvPr/>
        </p:nvSpPr>
        <p:spPr bwMode="auto">
          <a:xfrm>
            <a:off x="6757988" y="5089179"/>
            <a:ext cx="1215185" cy="400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∆</a:t>
            </a:r>
            <a:r>
              <a:rPr lang="zh-CN" altLang="en-US" sz="2000" b="1" dirty="0">
                <a:latin typeface="+mj-ea"/>
                <a:ea typeface="+mj-ea"/>
              </a:rPr>
              <a:t>形联接</a:t>
            </a:r>
            <a:endParaRPr lang="en-US" altLang="zh-CN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166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  <p:bldP spid="184" grpId="0"/>
      <p:bldP spid="2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3587614" y="2042889"/>
            <a:ext cx="1219200" cy="3146425"/>
            <a:chOff x="1723" y="850"/>
            <a:chExt cx="768" cy="1982"/>
          </a:xfrm>
        </p:grpSpPr>
        <p:sp>
          <p:nvSpPr>
            <p:cNvPr id="64515" name="Rectangle 3"/>
            <p:cNvSpPr>
              <a:spLocks noChangeArrowheads="1"/>
            </p:cNvSpPr>
            <p:nvPr/>
          </p:nvSpPr>
          <p:spPr bwMode="auto">
            <a:xfrm>
              <a:off x="1723" y="864"/>
              <a:ext cx="768" cy="19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6" name="Text Box 4"/>
            <p:cNvSpPr txBox="1">
              <a:spLocks noChangeArrowheads="1"/>
            </p:cNvSpPr>
            <p:nvPr/>
          </p:nvSpPr>
          <p:spPr bwMode="auto">
            <a:xfrm>
              <a:off x="2107" y="2266"/>
              <a:ext cx="359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algn="ctr">
                <a:lnSpc>
                  <a:spcPct val="60000"/>
                </a:lnSpc>
              </a:pPr>
              <a:r>
                <a:rPr kumimoji="1" lang="en-US" altLang="zh-CN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b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23</a:t>
              </a:r>
            </a:p>
            <a:p>
              <a:pPr algn="ctr">
                <a:lnSpc>
                  <a:spcPct val="20000"/>
                </a:lnSpc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723" y="850"/>
              <a:ext cx="359" cy="1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_</a:t>
              </a:r>
            </a:p>
            <a:p>
              <a:pPr algn="ctr"/>
              <a:endPara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110000"/>
                </a:lnSpc>
              </a:pPr>
              <a:endPara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en-US" altLang="zh-CN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b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31</a:t>
              </a:r>
            </a:p>
            <a:p>
              <a:pPr algn="ctr">
                <a:lnSpc>
                  <a:spcPct val="170000"/>
                </a:lnSpc>
              </a:pPr>
              <a:endParaRPr kumimoji="1" lang="en-US" altLang="zh-CN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180000"/>
                </a:lnSpc>
              </a:pPr>
              <a:endPara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40000"/>
                </a:lnSpc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2175" y="1449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1791" y="1477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64520" name="Text Box 8"/>
            <p:cNvSpPr txBox="1">
              <a:spLocks noChangeArrowheads="1"/>
            </p:cNvSpPr>
            <p:nvPr/>
          </p:nvSpPr>
          <p:spPr bwMode="auto">
            <a:xfrm>
              <a:off x="2175" y="2293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2107" y="1048"/>
              <a:ext cx="359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algn="ctr">
                <a:lnSpc>
                  <a:spcPct val="70000"/>
                </a:lnSpc>
              </a:pPr>
              <a:endPara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170000"/>
                </a:lnSpc>
              </a:pPr>
              <a:r>
                <a:rPr kumimoji="1" lang="en-US" altLang="zh-CN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b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12</a:t>
              </a:r>
            </a:p>
            <a:p>
              <a:pPr algn="ctr">
                <a:lnSpc>
                  <a:spcPct val="90000"/>
                </a:lnSpc>
              </a:pPr>
              <a:endPara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70000"/>
                </a:lnSpc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</p:grpSp>
      <p:grpSp>
        <p:nvGrpSpPr>
          <p:cNvPr id="64522" name="Group 10"/>
          <p:cNvGrpSpPr>
            <a:grpSpLocks/>
          </p:cNvGrpSpPr>
          <p:nvPr/>
        </p:nvGrpSpPr>
        <p:grpSpPr bwMode="auto">
          <a:xfrm>
            <a:off x="2063614" y="2065114"/>
            <a:ext cx="5591175" cy="2974975"/>
            <a:chOff x="1152" y="1632"/>
            <a:chExt cx="3522" cy="1874"/>
          </a:xfrm>
        </p:grpSpPr>
        <p:grpSp>
          <p:nvGrpSpPr>
            <p:cNvPr id="64523" name="Group 11"/>
            <p:cNvGrpSpPr>
              <a:grpSpLocks/>
            </p:cNvGrpSpPr>
            <p:nvPr/>
          </p:nvGrpSpPr>
          <p:grpSpPr bwMode="auto">
            <a:xfrm>
              <a:off x="3789" y="1776"/>
              <a:ext cx="127" cy="833"/>
              <a:chOff x="2544" y="2496"/>
              <a:chExt cx="144" cy="1008"/>
            </a:xfrm>
          </p:grpSpPr>
          <p:sp>
            <p:nvSpPr>
              <p:cNvPr id="64524" name="Line 12" descr="纸莎草纸"/>
              <p:cNvSpPr>
                <a:spLocks noChangeShapeType="1"/>
              </p:cNvSpPr>
              <p:nvPr/>
            </p:nvSpPr>
            <p:spPr bwMode="auto">
              <a:xfrm>
                <a:off x="2616" y="2496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5" name="Rectangle 13"/>
              <p:cNvSpPr>
                <a:spLocks noChangeArrowheads="1"/>
              </p:cNvSpPr>
              <p:nvPr/>
            </p:nvSpPr>
            <p:spPr bwMode="auto">
              <a:xfrm>
                <a:off x="2544" y="2832"/>
                <a:ext cx="144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526" name="Group 14"/>
            <p:cNvGrpSpPr>
              <a:grpSpLocks/>
            </p:cNvGrpSpPr>
            <p:nvPr/>
          </p:nvGrpSpPr>
          <p:grpSpPr bwMode="auto">
            <a:xfrm rot="-3478325">
              <a:off x="4172" y="2384"/>
              <a:ext cx="119" cy="885"/>
              <a:chOff x="2544" y="2496"/>
              <a:chExt cx="144" cy="1008"/>
            </a:xfrm>
          </p:grpSpPr>
          <p:sp>
            <p:nvSpPr>
              <p:cNvPr id="64527" name="Line 15" descr="纸莎草纸"/>
              <p:cNvSpPr>
                <a:spLocks noChangeShapeType="1"/>
              </p:cNvSpPr>
              <p:nvPr/>
            </p:nvSpPr>
            <p:spPr bwMode="auto">
              <a:xfrm>
                <a:off x="2616" y="2496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8" name="Rectangle 16"/>
              <p:cNvSpPr>
                <a:spLocks noChangeArrowheads="1"/>
              </p:cNvSpPr>
              <p:nvPr/>
            </p:nvSpPr>
            <p:spPr bwMode="auto">
              <a:xfrm>
                <a:off x="2544" y="2832"/>
                <a:ext cx="144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529" name="Group 17"/>
            <p:cNvGrpSpPr>
              <a:grpSpLocks/>
            </p:cNvGrpSpPr>
            <p:nvPr/>
          </p:nvGrpSpPr>
          <p:grpSpPr bwMode="auto">
            <a:xfrm rot="3478325" flipH="1">
              <a:off x="3414" y="2384"/>
              <a:ext cx="119" cy="885"/>
              <a:chOff x="2544" y="2496"/>
              <a:chExt cx="144" cy="1008"/>
            </a:xfrm>
          </p:grpSpPr>
          <p:sp>
            <p:nvSpPr>
              <p:cNvPr id="64530" name="Line 18" descr="纸莎草纸"/>
              <p:cNvSpPr>
                <a:spLocks noChangeShapeType="1"/>
              </p:cNvSpPr>
              <p:nvPr/>
            </p:nvSpPr>
            <p:spPr bwMode="auto">
              <a:xfrm>
                <a:off x="2616" y="2496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1" name="Rectangle 19"/>
              <p:cNvSpPr>
                <a:spLocks noChangeArrowheads="1"/>
              </p:cNvSpPr>
              <p:nvPr/>
            </p:nvSpPr>
            <p:spPr bwMode="auto">
              <a:xfrm>
                <a:off x="2544" y="2832"/>
                <a:ext cx="144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32" name="Line 20"/>
            <p:cNvSpPr>
              <a:spLocks noChangeShapeType="1"/>
            </p:cNvSpPr>
            <p:nvPr/>
          </p:nvSpPr>
          <p:spPr bwMode="auto">
            <a:xfrm flipH="1">
              <a:off x="1514" y="1776"/>
              <a:ext cx="23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3" name="Line 21"/>
            <p:cNvSpPr>
              <a:spLocks noChangeShapeType="1"/>
            </p:cNvSpPr>
            <p:nvPr/>
          </p:nvSpPr>
          <p:spPr bwMode="auto">
            <a:xfrm flipH="1">
              <a:off x="1514" y="2609"/>
              <a:ext cx="23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4" name="Line 22"/>
            <p:cNvSpPr>
              <a:spLocks noChangeShapeType="1"/>
            </p:cNvSpPr>
            <p:nvPr/>
          </p:nvSpPr>
          <p:spPr bwMode="auto">
            <a:xfrm flipH="1">
              <a:off x="1514" y="3442"/>
              <a:ext cx="30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Line 23"/>
            <p:cNvSpPr>
              <a:spLocks noChangeShapeType="1"/>
            </p:cNvSpPr>
            <p:nvPr/>
          </p:nvSpPr>
          <p:spPr bwMode="auto">
            <a:xfrm flipH="1">
              <a:off x="1514" y="3072"/>
              <a:ext cx="16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Line 24"/>
            <p:cNvSpPr>
              <a:spLocks noChangeShapeType="1"/>
            </p:cNvSpPr>
            <p:nvPr/>
          </p:nvSpPr>
          <p:spPr bwMode="auto">
            <a:xfrm>
              <a:off x="4590" y="3045"/>
              <a:ext cx="0" cy="3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Text Box 25"/>
            <p:cNvSpPr txBox="1">
              <a:spLocks noChangeArrowheads="1"/>
            </p:cNvSpPr>
            <p:nvPr/>
          </p:nvSpPr>
          <p:spPr bwMode="auto">
            <a:xfrm>
              <a:off x="3891" y="2782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4538" name="Text Box 26"/>
            <p:cNvSpPr txBox="1">
              <a:spLocks noChangeArrowheads="1"/>
            </p:cNvSpPr>
            <p:nvPr/>
          </p:nvSpPr>
          <p:spPr bwMode="auto">
            <a:xfrm>
              <a:off x="3048" y="2623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3940" y="2028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4540" name="Oval 28"/>
            <p:cNvSpPr>
              <a:spLocks noChangeArrowheads="1"/>
            </p:cNvSpPr>
            <p:nvPr/>
          </p:nvSpPr>
          <p:spPr bwMode="auto">
            <a:xfrm>
              <a:off x="1472" y="3402"/>
              <a:ext cx="42" cy="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1" name="Oval 29"/>
            <p:cNvSpPr>
              <a:spLocks noChangeArrowheads="1"/>
            </p:cNvSpPr>
            <p:nvPr/>
          </p:nvSpPr>
          <p:spPr bwMode="auto">
            <a:xfrm>
              <a:off x="1472" y="3032"/>
              <a:ext cx="42" cy="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2" name="Oval 30"/>
            <p:cNvSpPr>
              <a:spLocks noChangeArrowheads="1"/>
            </p:cNvSpPr>
            <p:nvPr/>
          </p:nvSpPr>
          <p:spPr bwMode="auto">
            <a:xfrm>
              <a:off x="1472" y="2569"/>
              <a:ext cx="42" cy="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Oval 31"/>
            <p:cNvSpPr>
              <a:spLocks noChangeArrowheads="1"/>
            </p:cNvSpPr>
            <p:nvPr/>
          </p:nvSpPr>
          <p:spPr bwMode="auto">
            <a:xfrm>
              <a:off x="1472" y="1736"/>
              <a:ext cx="42" cy="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Text Box 32"/>
            <p:cNvSpPr txBox="1">
              <a:spLocks noChangeArrowheads="1"/>
            </p:cNvSpPr>
            <p:nvPr/>
          </p:nvSpPr>
          <p:spPr bwMode="auto">
            <a:xfrm>
              <a:off x="1159" y="1632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45" name="Text Box 33"/>
            <p:cNvSpPr txBox="1">
              <a:spLocks noChangeArrowheads="1"/>
            </p:cNvSpPr>
            <p:nvPr/>
          </p:nvSpPr>
          <p:spPr bwMode="auto">
            <a:xfrm>
              <a:off x="1152" y="2880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546" name="Text Box 34"/>
            <p:cNvSpPr txBox="1">
              <a:spLocks noChangeArrowheads="1"/>
            </p:cNvSpPr>
            <p:nvPr/>
          </p:nvSpPr>
          <p:spPr bwMode="auto">
            <a:xfrm>
              <a:off x="1159" y="3218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4547" name="Text Box 35"/>
            <p:cNvSpPr txBox="1">
              <a:spLocks noChangeArrowheads="1"/>
            </p:cNvSpPr>
            <p:nvPr/>
          </p:nvSpPr>
          <p:spPr bwMode="auto">
            <a:xfrm>
              <a:off x="1162" y="2385"/>
              <a:ext cx="2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N</a:t>
              </a:r>
            </a:p>
          </p:txBody>
        </p:sp>
      </p:grpSp>
      <p:grpSp>
        <p:nvGrpSpPr>
          <p:cNvPr id="64548" name="Group 36"/>
          <p:cNvGrpSpPr>
            <a:grpSpLocks/>
          </p:cNvGrpSpPr>
          <p:nvPr/>
        </p:nvGrpSpPr>
        <p:grpSpPr bwMode="auto">
          <a:xfrm>
            <a:off x="5797414" y="2287364"/>
            <a:ext cx="487362" cy="1187450"/>
            <a:chOff x="3408" y="956"/>
            <a:chExt cx="307" cy="748"/>
          </a:xfrm>
        </p:grpSpPr>
        <p:sp>
          <p:nvSpPr>
            <p:cNvPr id="64549" name="Text Box 37"/>
            <p:cNvSpPr txBox="1">
              <a:spLocks noChangeArrowheads="1"/>
            </p:cNvSpPr>
            <p:nvPr/>
          </p:nvSpPr>
          <p:spPr bwMode="auto">
            <a:xfrm>
              <a:off x="3408" y="956"/>
              <a:ext cx="30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algn="ctr">
                <a:lnSpc>
                  <a:spcPct val="120000"/>
                </a:lnSpc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64550" name="Text Box 38"/>
            <p:cNvSpPr txBox="1">
              <a:spLocks noChangeArrowheads="1"/>
            </p:cNvSpPr>
            <p:nvPr/>
          </p:nvSpPr>
          <p:spPr bwMode="auto">
            <a:xfrm>
              <a:off x="3476" y="1104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·</a:t>
              </a:r>
            </a:p>
          </p:txBody>
        </p:sp>
      </p:grpSp>
      <p:grpSp>
        <p:nvGrpSpPr>
          <p:cNvPr id="64551" name="Group 39"/>
          <p:cNvGrpSpPr>
            <a:grpSpLocks/>
          </p:cNvGrpSpPr>
          <p:nvPr/>
        </p:nvGrpSpPr>
        <p:grpSpPr bwMode="auto">
          <a:xfrm>
            <a:off x="5287826" y="3512914"/>
            <a:ext cx="1074738" cy="1143000"/>
            <a:chOff x="3087" y="1728"/>
            <a:chExt cx="677" cy="720"/>
          </a:xfrm>
        </p:grpSpPr>
        <p:sp>
          <p:nvSpPr>
            <p:cNvPr id="64552" name="Text Box 40"/>
            <p:cNvSpPr txBox="1">
              <a:spLocks noChangeArrowheads="1"/>
            </p:cNvSpPr>
            <p:nvPr/>
          </p:nvSpPr>
          <p:spPr bwMode="auto">
            <a:xfrm>
              <a:off x="3552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64553" name="Text Box 41"/>
            <p:cNvSpPr txBox="1">
              <a:spLocks noChangeArrowheads="1"/>
            </p:cNvSpPr>
            <p:nvPr/>
          </p:nvSpPr>
          <p:spPr bwMode="auto">
            <a:xfrm>
              <a:off x="3087" y="216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4554" name="Text Box 42"/>
            <p:cNvSpPr txBox="1">
              <a:spLocks noChangeArrowheads="1"/>
            </p:cNvSpPr>
            <p:nvPr/>
          </p:nvSpPr>
          <p:spPr bwMode="auto">
            <a:xfrm>
              <a:off x="3324" y="196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 ·</a:t>
              </a:r>
            </a:p>
          </p:txBody>
        </p:sp>
        <p:sp>
          <p:nvSpPr>
            <p:cNvPr id="64555" name="Text Box 43"/>
            <p:cNvSpPr txBox="1">
              <a:spLocks noChangeArrowheads="1"/>
            </p:cNvSpPr>
            <p:nvPr/>
          </p:nvSpPr>
          <p:spPr bwMode="auto">
            <a:xfrm>
              <a:off x="3312" y="2112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556" name="Group 44"/>
          <p:cNvGrpSpPr>
            <a:grpSpLocks/>
          </p:cNvGrpSpPr>
          <p:nvPr/>
        </p:nvGrpSpPr>
        <p:grpSpPr bwMode="auto">
          <a:xfrm>
            <a:off x="6680064" y="3208114"/>
            <a:ext cx="1074737" cy="1143000"/>
            <a:chOff x="3964" y="1536"/>
            <a:chExt cx="677" cy="720"/>
          </a:xfrm>
        </p:grpSpPr>
        <p:sp>
          <p:nvSpPr>
            <p:cNvPr id="64557" name="Text Box 45"/>
            <p:cNvSpPr txBox="1">
              <a:spLocks noChangeArrowheads="1"/>
            </p:cNvSpPr>
            <p:nvPr/>
          </p:nvSpPr>
          <p:spPr bwMode="auto">
            <a:xfrm>
              <a:off x="4416" y="196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4558" name="Text Box 46"/>
            <p:cNvSpPr txBox="1">
              <a:spLocks noChangeArrowheads="1"/>
            </p:cNvSpPr>
            <p:nvPr/>
          </p:nvSpPr>
          <p:spPr bwMode="auto">
            <a:xfrm>
              <a:off x="3964" y="15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64559" name="Text Box 47"/>
            <p:cNvSpPr txBox="1">
              <a:spLocks noChangeArrowheads="1"/>
            </p:cNvSpPr>
            <p:nvPr/>
          </p:nvSpPr>
          <p:spPr bwMode="auto">
            <a:xfrm>
              <a:off x="4168" y="159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 ·</a:t>
              </a:r>
            </a:p>
          </p:txBody>
        </p:sp>
        <p:sp>
          <p:nvSpPr>
            <p:cNvPr id="64560" name="Text Box 48"/>
            <p:cNvSpPr txBox="1">
              <a:spLocks noChangeArrowheads="1"/>
            </p:cNvSpPr>
            <p:nvPr/>
          </p:nvSpPr>
          <p:spPr bwMode="auto">
            <a:xfrm>
              <a:off x="4157" y="1728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561" name="Group 49"/>
          <p:cNvGrpSpPr>
            <a:grpSpLocks/>
          </p:cNvGrpSpPr>
          <p:nvPr/>
        </p:nvGrpSpPr>
        <p:grpSpPr bwMode="auto">
          <a:xfrm>
            <a:off x="6335576" y="2065114"/>
            <a:ext cx="452438" cy="685800"/>
            <a:chOff x="3747" y="816"/>
            <a:chExt cx="285" cy="432"/>
          </a:xfrm>
        </p:grpSpPr>
        <p:sp>
          <p:nvSpPr>
            <p:cNvPr id="64562" name="Line 50"/>
            <p:cNvSpPr>
              <a:spLocks noChangeShapeType="1"/>
            </p:cNvSpPr>
            <p:nvPr/>
          </p:nvSpPr>
          <p:spPr bwMode="auto">
            <a:xfrm>
              <a:off x="3747" y="96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3" name="Text Box 51"/>
            <p:cNvSpPr txBox="1">
              <a:spLocks noChangeArrowheads="1"/>
            </p:cNvSpPr>
            <p:nvPr/>
          </p:nvSpPr>
          <p:spPr bwMode="auto">
            <a:xfrm>
              <a:off x="3756" y="81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 ·</a:t>
              </a:r>
            </a:p>
          </p:txBody>
        </p:sp>
        <p:sp>
          <p:nvSpPr>
            <p:cNvPr id="64564" name="Text Box 52"/>
            <p:cNvSpPr txBox="1">
              <a:spLocks noChangeArrowheads="1"/>
            </p:cNvSpPr>
            <p:nvPr/>
          </p:nvSpPr>
          <p:spPr bwMode="auto">
            <a:xfrm>
              <a:off x="3789" y="960"/>
              <a:ext cx="2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4565" name="Group 53"/>
          <p:cNvGrpSpPr>
            <a:grpSpLocks/>
          </p:cNvGrpSpPr>
          <p:nvPr/>
        </p:nvGrpSpPr>
        <p:grpSpPr bwMode="auto">
          <a:xfrm>
            <a:off x="7092814" y="4060602"/>
            <a:ext cx="441325" cy="671512"/>
            <a:chOff x="3931" y="2121"/>
            <a:chExt cx="278" cy="423"/>
          </a:xfrm>
        </p:grpSpPr>
        <p:sp>
          <p:nvSpPr>
            <p:cNvPr id="64566" name="Line 54"/>
            <p:cNvSpPr>
              <a:spLocks noChangeShapeType="1"/>
            </p:cNvSpPr>
            <p:nvPr/>
          </p:nvSpPr>
          <p:spPr bwMode="auto">
            <a:xfrm rot="-575105" flipH="1" flipV="1">
              <a:off x="4017" y="2160"/>
              <a:ext cx="192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7" name="Text Box 55"/>
            <p:cNvSpPr txBox="1">
              <a:spLocks noChangeArrowheads="1"/>
            </p:cNvSpPr>
            <p:nvPr/>
          </p:nvSpPr>
          <p:spPr bwMode="auto">
            <a:xfrm>
              <a:off x="3931" y="212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 ·</a:t>
              </a:r>
            </a:p>
          </p:txBody>
        </p:sp>
        <p:sp>
          <p:nvSpPr>
            <p:cNvPr id="64568" name="Text Box 56"/>
            <p:cNvSpPr txBox="1">
              <a:spLocks noChangeArrowheads="1"/>
            </p:cNvSpPr>
            <p:nvPr/>
          </p:nvSpPr>
          <p:spPr bwMode="auto">
            <a:xfrm>
              <a:off x="3931" y="2256"/>
              <a:ext cx="2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4569" name="Group 57"/>
          <p:cNvGrpSpPr>
            <a:grpSpLocks/>
          </p:cNvGrpSpPr>
          <p:nvPr/>
        </p:nvGrpSpPr>
        <p:grpSpPr bwMode="auto">
          <a:xfrm>
            <a:off x="4870314" y="3665314"/>
            <a:ext cx="622300" cy="685800"/>
            <a:chOff x="2531" y="1872"/>
            <a:chExt cx="392" cy="432"/>
          </a:xfrm>
        </p:grpSpPr>
        <p:sp>
          <p:nvSpPr>
            <p:cNvPr id="64570" name="Line 58"/>
            <p:cNvSpPr>
              <a:spLocks noChangeShapeType="1"/>
            </p:cNvSpPr>
            <p:nvPr/>
          </p:nvSpPr>
          <p:spPr bwMode="auto">
            <a:xfrm rot="348740" flipV="1">
              <a:off x="2731" y="2160"/>
              <a:ext cx="192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71" name="Text Box 59"/>
            <p:cNvSpPr txBox="1">
              <a:spLocks noChangeArrowheads="1"/>
            </p:cNvSpPr>
            <p:nvPr/>
          </p:nvSpPr>
          <p:spPr bwMode="auto">
            <a:xfrm>
              <a:off x="2539" y="2016"/>
              <a:ext cx="2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572" name="Text Box 60"/>
            <p:cNvSpPr txBox="1">
              <a:spLocks noChangeArrowheads="1"/>
            </p:cNvSpPr>
            <p:nvPr/>
          </p:nvSpPr>
          <p:spPr bwMode="auto">
            <a:xfrm>
              <a:off x="2531" y="18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 ·</a:t>
              </a:r>
            </a:p>
          </p:txBody>
        </p:sp>
      </p:grpSp>
      <p:grpSp>
        <p:nvGrpSpPr>
          <p:cNvPr id="64573" name="Group 61"/>
          <p:cNvGrpSpPr>
            <a:grpSpLocks/>
          </p:cNvGrpSpPr>
          <p:nvPr/>
        </p:nvGrpSpPr>
        <p:grpSpPr bwMode="auto">
          <a:xfrm>
            <a:off x="2628764" y="2141314"/>
            <a:ext cx="615950" cy="2789238"/>
            <a:chOff x="1119" y="912"/>
            <a:chExt cx="388" cy="1757"/>
          </a:xfrm>
        </p:grpSpPr>
        <p:grpSp>
          <p:nvGrpSpPr>
            <p:cNvPr id="64574" name="Group 62"/>
            <p:cNvGrpSpPr>
              <a:grpSpLocks/>
            </p:cNvGrpSpPr>
            <p:nvPr/>
          </p:nvGrpSpPr>
          <p:grpSpPr bwMode="auto">
            <a:xfrm>
              <a:off x="1119" y="912"/>
              <a:ext cx="364" cy="432"/>
              <a:chOff x="1268" y="336"/>
              <a:chExt cx="364" cy="432"/>
            </a:xfrm>
          </p:grpSpPr>
          <p:sp>
            <p:nvSpPr>
              <p:cNvPr id="64575" name="Line 63"/>
              <p:cNvSpPr>
                <a:spLocks noChangeShapeType="1"/>
              </p:cNvSpPr>
              <p:nvPr/>
            </p:nvSpPr>
            <p:spPr bwMode="auto">
              <a:xfrm>
                <a:off x="1296" y="4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6" name="Text Box 64"/>
              <p:cNvSpPr txBox="1">
                <a:spLocks noChangeArrowheads="1"/>
              </p:cNvSpPr>
              <p:nvPr/>
            </p:nvSpPr>
            <p:spPr bwMode="auto">
              <a:xfrm>
                <a:off x="1296" y="480"/>
                <a:ext cx="3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L1</a:t>
                </a:r>
              </a:p>
            </p:txBody>
          </p:sp>
          <p:sp>
            <p:nvSpPr>
              <p:cNvPr id="64577" name="Text Box 65"/>
              <p:cNvSpPr txBox="1">
                <a:spLocks noChangeArrowheads="1"/>
              </p:cNvSpPr>
              <p:nvPr/>
            </p:nvSpPr>
            <p:spPr bwMode="auto">
              <a:xfrm>
                <a:off x="1268" y="3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  <p:grpSp>
          <p:nvGrpSpPr>
            <p:cNvPr id="64578" name="Group 66"/>
            <p:cNvGrpSpPr>
              <a:grpSpLocks/>
            </p:cNvGrpSpPr>
            <p:nvPr/>
          </p:nvGrpSpPr>
          <p:grpSpPr bwMode="auto">
            <a:xfrm>
              <a:off x="1147" y="1421"/>
              <a:ext cx="336" cy="423"/>
              <a:chOff x="1440" y="1353"/>
              <a:chExt cx="336" cy="423"/>
            </a:xfrm>
          </p:grpSpPr>
          <p:sp>
            <p:nvSpPr>
              <p:cNvPr id="64579" name="Line 67"/>
              <p:cNvSpPr>
                <a:spLocks noChangeShapeType="1"/>
              </p:cNvSpPr>
              <p:nvPr/>
            </p:nvSpPr>
            <p:spPr bwMode="auto">
              <a:xfrm flipH="1">
                <a:off x="1440" y="17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0" name="Text Box 68"/>
              <p:cNvSpPr txBox="1">
                <a:spLocks noChangeArrowheads="1"/>
              </p:cNvSpPr>
              <p:nvPr/>
            </p:nvSpPr>
            <p:spPr bwMode="auto">
              <a:xfrm>
                <a:off x="1488" y="1488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64581" name="Text Box 69"/>
              <p:cNvSpPr txBox="1">
                <a:spLocks noChangeArrowheads="1"/>
              </p:cNvSpPr>
              <p:nvPr/>
            </p:nvSpPr>
            <p:spPr bwMode="auto">
              <a:xfrm>
                <a:off x="1480" y="135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  <p:grpSp>
          <p:nvGrpSpPr>
            <p:cNvPr id="64582" name="Group 70"/>
            <p:cNvGrpSpPr>
              <a:grpSpLocks/>
            </p:cNvGrpSpPr>
            <p:nvPr/>
          </p:nvGrpSpPr>
          <p:grpSpPr bwMode="auto">
            <a:xfrm>
              <a:off x="1147" y="1824"/>
              <a:ext cx="360" cy="480"/>
              <a:chOff x="1248" y="1488"/>
              <a:chExt cx="360" cy="480"/>
            </a:xfrm>
          </p:grpSpPr>
          <p:sp>
            <p:nvSpPr>
              <p:cNvPr id="64583" name="Line 71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4" name="Text Box 72"/>
              <p:cNvSpPr txBox="1">
                <a:spLocks noChangeArrowheads="1"/>
              </p:cNvSpPr>
              <p:nvPr/>
            </p:nvSpPr>
            <p:spPr bwMode="auto">
              <a:xfrm>
                <a:off x="1296" y="1632"/>
                <a:ext cx="3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L2</a:t>
                </a:r>
              </a:p>
            </p:txBody>
          </p:sp>
          <p:sp>
            <p:nvSpPr>
              <p:cNvPr id="64585" name="Text Box 73"/>
              <p:cNvSpPr txBox="1">
                <a:spLocks noChangeArrowheads="1"/>
              </p:cNvSpPr>
              <p:nvPr/>
            </p:nvSpPr>
            <p:spPr bwMode="auto">
              <a:xfrm>
                <a:off x="1268" y="148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  <p:grpSp>
          <p:nvGrpSpPr>
            <p:cNvPr id="64586" name="Group 74"/>
            <p:cNvGrpSpPr>
              <a:grpSpLocks/>
            </p:cNvGrpSpPr>
            <p:nvPr/>
          </p:nvGrpSpPr>
          <p:grpSpPr bwMode="auto">
            <a:xfrm>
              <a:off x="1147" y="2198"/>
              <a:ext cx="360" cy="471"/>
              <a:chOff x="1248" y="1977"/>
              <a:chExt cx="360" cy="471"/>
            </a:xfrm>
          </p:grpSpPr>
          <p:sp>
            <p:nvSpPr>
              <p:cNvPr id="64587" name="Line 75"/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8" name="Text Box 76"/>
              <p:cNvSpPr txBox="1">
                <a:spLocks noChangeArrowheads="1"/>
              </p:cNvSpPr>
              <p:nvPr/>
            </p:nvSpPr>
            <p:spPr bwMode="auto">
              <a:xfrm>
                <a:off x="1296" y="2112"/>
                <a:ext cx="3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L3</a:t>
                </a:r>
              </a:p>
            </p:txBody>
          </p:sp>
          <p:sp>
            <p:nvSpPr>
              <p:cNvPr id="64589" name="Text Box 77"/>
              <p:cNvSpPr txBox="1">
                <a:spLocks noChangeArrowheads="1"/>
              </p:cNvSpPr>
              <p:nvPr/>
            </p:nvSpPr>
            <p:spPr bwMode="auto">
              <a:xfrm>
                <a:off x="1288" y="197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</p:grpSp>
      <p:sp>
        <p:nvSpPr>
          <p:cNvPr id="64590" name="Text Box 78"/>
          <p:cNvSpPr txBox="1">
            <a:spLocks noChangeArrowheads="1"/>
          </p:cNvSpPr>
          <p:nvPr/>
        </p:nvSpPr>
        <p:spPr bwMode="auto">
          <a:xfrm>
            <a:off x="1842951" y="5798914"/>
            <a:ext cx="622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三相负载为三相四线制时星形联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结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4591" name="Text Box 79"/>
          <p:cNvSpPr txBox="1">
            <a:spLocks noChangeArrowheads="1"/>
          </p:cNvSpPr>
          <p:nvPr/>
        </p:nvSpPr>
        <p:spPr bwMode="auto">
          <a:xfrm>
            <a:off x="1461951" y="1196752"/>
            <a:ext cx="5205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kumimoji="1"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三相负载的星形联结</a:t>
            </a:r>
          </a:p>
        </p:txBody>
      </p:sp>
      <p:sp>
        <p:nvSpPr>
          <p:cNvPr id="64597" name="Text Box 85"/>
          <p:cNvSpPr txBox="1">
            <a:spLocks noChangeArrowheads="1"/>
          </p:cNvSpPr>
          <p:nvPr/>
        </p:nvSpPr>
        <p:spPr bwMode="auto">
          <a:xfrm>
            <a:off x="3114539" y="5319489"/>
            <a:ext cx="350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>
                <a:latin typeface="Times New Roman" panose="02020603050405020304" pitchFamily="18" charset="0"/>
              </a:rPr>
              <a:t>图 </a:t>
            </a:r>
            <a:r>
              <a:rPr lang="en-US" altLang="zh-CN" b="1">
                <a:latin typeface="Times New Roman" panose="02020603050405020304" pitchFamily="18" charset="0"/>
              </a:rPr>
              <a:t>4.2.4   </a:t>
            </a:r>
            <a:r>
              <a:rPr lang="zh-CN" altLang="en-US" b="1">
                <a:latin typeface="Times New Roman" panose="02020603050405020304" pitchFamily="18" charset="0"/>
              </a:rPr>
              <a:t>三相三线制星形联结</a:t>
            </a:r>
          </a:p>
        </p:txBody>
      </p:sp>
      <p:sp>
        <p:nvSpPr>
          <p:cNvPr id="81" name="Rectangle 2"/>
          <p:cNvSpPr txBox="1">
            <a:spLocks noChangeArrowheads="1"/>
          </p:cNvSpPr>
          <p:nvPr/>
        </p:nvSpPr>
        <p:spPr>
          <a:xfrm>
            <a:off x="17325" y="33774"/>
            <a:ext cx="9126675" cy="609600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91440" tIns="91440" rIns="91440" bIns="91440" numCol="1" spcCol="1270" rtlCol="0" anchor="ctr" anchorCtr="0">
            <a:noAutofit/>
          </a:bodyPr>
          <a:lstStyle>
            <a:lvl1pPr algn="l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>
                <a:solidFill>
                  <a:schemeClr val="bg1"/>
                </a:solidFill>
                <a:latin typeface="+mj-ea"/>
                <a:cs typeface="+mn-cs"/>
              </a:rPr>
              <a:t>5.2 负载星形联接的三相电路</a:t>
            </a:r>
            <a:endParaRPr lang="zh-CN" altLang="en-US" sz="3200" dirty="0">
              <a:solidFill>
                <a:schemeClr val="bg1"/>
              </a:solidFill>
              <a:latin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35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9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474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线电压与相电压的关系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6408738" y="1773238"/>
            <a:ext cx="2325687" cy="725487"/>
            <a:chOff x="1937" y="3078"/>
            <a:chExt cx="1214" cy="439"/>
          </a:xfrm>
        </p:grpSpPr>
        <p:sp>
          <p:nvSpPr>
            <p:cNvPr id="65540" name="Text Box 4"/>
            <p:cNvSpPr txBox="1">
              <a:spLocks noChangeArrowheads="1"/>
            </p:cNvSpPr>
            <p:nvPr/>
          </p:nvSpPr>
          <p:spPr bwMode="auto">
            <a:xfrm>
              <a:off x="1937" y="3203"/>
              <a:ext cx="1214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i="1">
                  <a:latin typeface="Times New Roman" panose="02020603050405020304" pitchFamily="18" charset="0"/>
                </a:rPr>
                <a:t>  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12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 = 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 </a:t>
              </a:r>
              <a:r>
                <a:rPr kumimoji="1" lang="en-US" altLang="zh-CN" sz="2800" b="1" i="1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 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5541" name="Text Box 5"/>
            <p:cNvSpPr txBox="1">
              <a:spLocks noChangeArrowheads="1"/>
            </p:cNvSpPr>
            <p:nvPr/>
          </p:nvSpPr>
          <p:spPr bwMode="auto">
            <a:xfrm>
              <a:off x="1960" y="3087"/>
              <a:ext cx="282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i="1">
                  <a:latin typeface="Times New Roman" panose="02020603050405020304" pitchFamily="18" charset="0"/>
                </a:rPr>
                <a:t>   ·</a:t>
              </a:r>
            </a:p>
          </p:txBody>
        </p:sp>
        <p:sp>
          <p:nvSpPr>
            <p:cNvPr id="65542" name="Text Box 6"/>
            <p:cNvSpPr txBox="1">
              <a:spLocks noChangeArrowheads="1"/>
            </p:cNvSpPr>
            <p:nvPr/>
          </p:nvSpPr>
          <p:spPr bwMode="auto">
            <a:xfrm>
              <a:off x="2413" y="3078"/>
              <a:ext cx="282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i="1">
                  <a:latin typeface="Times New Roman" panose="02020603050405020304" pitchFamily="18" charset="0"/>
                </a:rPr>
                <a:t>   ·</a:t>
              </a:r>
            </a:p>
          </p:txBody>
        </p:sp>
        <p:sp>
          <p:nvSpPr>
            <p:cNvPr id="65543" name="Text Box 7"/>
            <p:cNvSpPr txBox="1">
              <a:spLocks noChangeArrowheads="1"/>
            </p:cNvSpPr>
            <p:nvPr/>
          </p:nvSpPr>
          <p:spPr bwMode="auto">
            <a:xfrm>
              <a:off x="2732" y="3086"/>
              <a:ext cx="37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i="1">
                  <a:latin typeface="Times New Roman" panose="02020603050405020304" pitchFamily="18" charset="0"/>
                </a:rPr>
                <a:t>     ·</a:t>
              </a:r>
            </a:p>
          </p:txBody>
        </p:sp>
      </p:grpSp>
      <p:grpSp>
        <p:nvGrpSpPr>
          <p:cNvPr id="65544" name="Group 8"/>
          <p:cNvGrpSpPr>
            <a:grpSpLocks/>
          </p:cNvGrpSpPr>
          <p:nvPr/>
        </p:nvGrpSpPr>
        <p:grpSpPr bwMode="auto">
          <a:xfrm>
            <a:off x="6264275" y="3068638"/>
            <a:ext cx="2443163" cy="717550"/>
            <a:chOff x="1883" y="3072"/>
            <a:chExt cx="1323" cy="452"/>
          </a:xfrm>
        </p:grpSpPr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1883" y="3197"/>
              <a:ext cx="13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i="1">
                  <a:latin typeface="Times New Roman" panose="02020603050405020304" pitchFamily="18" charset="0"/>
                </a:rPr>
                <a:t>   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31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 = 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 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1955" y="3081"/>
              <a:ext cx="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i="1">
                  <a:latin typeface="Times New Roman" panose="02020603050405020304" pitchFamily="18" charset="0"/>
                </a:rPr>
                <a:t>   ·</a:t>
              </a:r>
            </a:p>
          </p:txBody>
        </p:sp>
        <p:sp>
          <p:nvSpPr>
            <p:cNvPr id="65547" name="Text Box 11"/>
            <p:cNvSpPr txBox="1">
              <a:spLocks noChangeArrowheads="1"/>
            </p:cNvSpPr>
            <p:nvPr/>
          </p:nvSpPr>
          <p:spPr bwMode="auto">
            <a:xfrm>
              <a:off x="2383" y="307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i="1">
                  <a:latin typeface="Times New Roman" panose="02020603050405020304" pitchFamily="18" charset="0"/>
                </a:rPr>
                <a:t>    ·</a:t>
              </a:r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2697" y="3081"/>
              <a:ext cx="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 i="1">
                  <a:latin typeface="Times New Roman" panose="02020603050405020304" pitchFamily="18" charset="0"/>
                </a:rPr>
                <a:t>      ·</a:t>
              </a:r>
            </a:p>
          </p:txBody>
        </p:sp>
      </p:grpSp>
      <p:grpSp>
        <p:nvGrpSpPr>
          <p:cNvPr id="65549" name="Group 13"/>
          <p:cNvGrpSpPr>
            <a:grpSpLocks/>
          </p:cNvGrpSpPr>
          <p:nvPr/>
        </p:nvGrpSpPr>
        <p:grpSpPr bwMode="auto">
          <a:xfrm>
            <a:off x="6264275" y="2420938"/>
            <a:ext cx="2443163" cy="717550"/>
            <a:chOff x="1865" y="3072"/>
            <a:chExt cx="1359" cy="452"/>
          </a:xfrm>
        </p:grpSpPr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1865" y="3197"/>
              <a:ext cx="1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i="1">
                  <a:latin typeface="Times New Roman" panose="02020603050405020304" pitchFamily="18" charset="0"/>
                </a:rPr>
                <a:t>   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23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 = U</a:t>
              </a:r>
              <a:r>
                <a:rPr kumimoji="1" lang="en-US" altLang="zh-CN" sz="2800" b="1" i="1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 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5551" name="Text Box 15"/>
            <p:cNvSpPr txBox="1">
              <a:spLocks noChangeArrowheads="1"/>
            </p:cNvSpPr>
            <p:nvPr/>
          </p:nvSpPr>
          <p:spPr bwMode="auto">
            <a:xfrm>
              <a:off x="1950" y="3081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i="1">
                  <a:latin typeface="Times New Roman" panose="02020603050405020304" pitchFamily="18" charset="0"/>
                </a:rPr>
                <a:t>   ·</a:t>
              </a:r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2379" y="3072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i="1">
                  <a:latin typeface="Times New Roman" panose="02020603050405020304" pitchFamily="18" charset="0"/>
                </a:rPr>
                <a:t>    ·</a:t>
              </a:r>
            </a:p>
          </p:txBody>
        </p:sp>
        <p:sp>
          <p:nvSpPr>
            <p:cNvPr id="65553" name="Text Box 17"/>
            <p:cNvSpPr txBox="1">
              <a:spLocks noChangeArrowheads="1"/>
            </p:cNvSpPr>
            <p:nvPr/>
          </p:nvSpPr>
          <p:spPr bwMode="auto">
            <a:xfrm>
              <a:off x="2650" y="3081"/>
              <a:ext cx="5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 i="1">
                  <a:latin typeface="Times New Roman" panose="02020603050405020304" pitchFamily="18" charset="0"/>
                </a:rPr>
                <a:t>       ·</a:t>
              </a:r>
            </a:p>
          </p:txBody>
        </p:sp>
      </p:grp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5791200" y="1371600"/>
            <a:ext cx="2630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根据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KVL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定律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685800" y="5638800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若电源电压对称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负载的线电压和相电压是对称的。</a:t>
            </a:r>
          </a:p>
        </p:txBody>
      </p:sp>
      <p:grpSp>
        <p:nvGrpSpPr>
          <p:cNvPr id="65561" name="Group 25"/>
          <p:cNvGrpSpPr>
            <a:grpSpLocks/>
          </p:cNvGrpSpPr>
          <p:nvPr/>
        </p:nvGrpSpPr>
        <p:grpSpPr bwMode="auto">
          <a:xfrm>
            <a:off x="506413" y="1516063"/>
            <a:ext cx="5691187" cy="3146425"/>
            <a:chOff x="763" y="850"/>
            <a:chExt cx="3585" cy="1982"/>
          </a:xfrm>
        </p:grpSpPr>
        <p:grpSp>
          <p:nvGrpSpPr>
            <p:cNvPr id="65562" name="Group 26"/>
            <p:cNvGrpSpPr>
              <a:grpSpLocks/>
            </p:cNvGrpSpPr>
            <p:nvPr/>
          </p:nvGrpSpPr>
          <p:grpSpPr bwMode="auto">
            <a:xfrm>
              <a:off x="1723" y="850"/>
              <a:ext cx="768" cy="1982"/>
              <a:chOff x="1723" y="850"/>
              <a:chExt cx="768" cy="1982"/>
            </a:xfrm>
          </p:grpSpPr>
          <p:sp>
            <p:nvSpPr>
              <p:cNvPr id="65563" name="Rectangle 27"/>
              <p:cNvSpPr>
                <a:spLocks noChangeArrowheads="1"/>
              </p:cNvSpPr>
              <p:nvPr/>
            </p:nvSpPr>
            <p:spPr bwMode="auto">
              <a:xfrm>
                <a:off x="1723" y="864"/>
                <a:ext cx="768" cy="1968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64" name="Text Box 28"/>
              <p:cNvSpPr txBox="1">
                <a:spLocks noChangeArrowheads="1"/>
              </p:cNvSpPr>
              <p:nvPr/>
            </p:nvSpPr>
            <p:spPr bwMode="auto">
              <a:xfrm>
                <a:off x="2107" y="2266"/>
                <a:ext cx="359" cy="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algn="ctr">
                  <a:lnSpc>
                    <a:spcPct val="60000"/>
                  </a:lnSpc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23</a:t>
                </a:r>
              </a:p>
              <a:p>
                <a:pPr algn="ctr">
                  <a:lnSpc>
                    <a:spcPct val="20000"/>
                  </a:lnSpc>
                </a:pP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65565" name="Text Box 29"/>
              <p:cNvSpPr txBox="1">
                <a:spLocks noChangeArrowheads="1"/>
              </p:cNvSpPr>
              <p:nvPr/>
            </p:nvSpPr>
            <p:spPr bwMode="auto">
              <a:xfrm>
                <a:off x="1723" y="850"/>
                <a:ext cx="359" cy="17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_</a:t>
                </a:r>
              </a:p>
              <a:p>
                <a:pPr algn="ctr"/>
                <a:endPara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</a:pPr>
                <a:endPara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31</a:t>
                </a:r>
              </a:p>
              <a:p>
                <a:pPr algn="ctr">
                  <a:lnSpc>
                    <a:spcPct val="170000"/>
                  </a:lnSpc>
                </a:pPr>
                <a:endParaRPr kumimoji="1" lang="en-US" altLang="zh-CN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180000"/>
                  </a:lnSpc>
                </a:pPr>
                <a:endPara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40000"/>
                  </a:lnSpc>
                </a:pP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65566" name="Text Box 30"/>
              <p:cNvSpPr txBox="1">
                <a:spLocks noChangeArrowheads="1"/>
              </p:cNvSpPr>
              <p:nvPr/>
            </p:nvSpPr>
            <p:spPr bwMode="auto">
              <a:xfrm>
                <a:off x="2175" y="1449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65567" name="Text Box 31"/>
              <p:cNvSpPr txBox="1">
                <a:spLocks noChangeArrowheads="1"/>
              </p:cNvSpPr>
              <p:nvPr/>
            </p:nvSpPr>
            <p:spPr bwMode="auto">
              <a:xfrm>
                <a:off x="1791" y="1477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65568" name="Text Box 32"/>
              <p:cNvSpPr txBox="1">
                <a:spLocks noChangeArrowheads="1"/>
              </p:cNvSpPr>
              <p:nvPr/>
            </p:nvSpPr>
            <p:spPr bwMode="auto">
              <a:xfrm>
                <a:off x="2175" y="2293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65569" name="Text Box 33"/>
              <p:cNvSpPr txBox="1">
                <a:spLocks noChangeArrowheads="1"/>
              </p:cNvSpPr>
              <p:nvPr/>
            </p:nvSpPr>
            <p:spPr bwMode="auto">
              <a:xfrm>
                <a:off x="2107" y="1048"/>
                <a:ext cx="359" cy="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algn="ctr">
                  <a:lnSpc>
                    <a:spcPct val="70000"/>
                  </a:lnSpc>
                </a:pPr>
                <a:endPara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170000"/>
                  </a:lnSpc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12</a:t>
                </a:r>
              </a:p>
              <a:p>
                <a:pPr algn="ctr">
                  <a:lnSpc>
                    <a:spcPct val="90000"/>
                  </a:lnSpc>
                </a:pPr>
                <a:endPara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</p:grpSp>
        <p:grpSp>
          <p:nvGrpSpPr>
            <p:cNvPr id="65570" name="Group 34"/>
            <p:cNvGrpSpPr>
              <a:grpSpLocks/>
            </p:cNvGrpSpPr>
            <p:nvPr/>
          </p:nvGrpSpPr>
          <p:grpSpPr bwMode="auto">
            <a:xfrm>
              <a:off x="763" y="864"/>
              <a:ext cx="3522" cy="1874"/>
              <a:chOff x="1152" y="1632"/>
              <a:chExt cx="3522" cy="1874"/>
            </a:xfrm>
          </p:grpSpPr>
          <p:grpSp>
            <p:nvGrpSpPr>
              <p:cNvPr id="65571" name="Group 35"/>
              <p:cNvGrpSpPr>
                <a:grpSpLocks/>
              </p:cNvGrpSpPr>
              <p:nvPr/>
            </p:nvGrpSpPr>
            <p:grpSpPr bwMode="auto">
              <a:xfrm>
                <a:off x="3789" y="1776"/>
                <a:ext cx="127" cy="833"/>
                <a:chOff x="2544" y="2496"/>
                <a:chExt cx="144" cy="1008"/>
              </a:xfrm>
            </p:grpSpPr>
            <p:sp>
              <p:nvSpPr>
                <p:cNvPr id="65572" name="Line 36" descr="纸莎草纸"/>
                <p:cNvSpPr>
                  <a:spLocks noChangeShapeType="1"/>
                </p:cNvSpPr>
                <p:nvPr/>
              </p:nvSpPr>
              <p:spPr bwMode="auto">
                <a:xfrm>
                  <a:off x="2616" y="2496"/>
                  <a:ext cx="0" cy="10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73" name="Rectangle 37"/>
                <p:cNvSpPr>
                  <a:spLocks noChangeArrowheads="1"/>
                </p:cNvSpPr>
                <p:nvPr/>
              </p:nvSpPr>
              <p:spPr bwMode="auto">
                <a:xfrm>
                  <a:off x="2544" y="2832"/>
                  <a:ext cx="144" cy="33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574" name="Group 38"/>
              <p:cNvGrpSpPr>
                <a:grpSpLocks/>
              </p:cNvGrpSpPr>
              <p:nvPr/>
            </p:nvGrpSpPr>
            <p:grpSpPr bwMode="auto">
              <a:xfrm rot="-3478325">
                <a:off x="4172" y="2384"/>
                <a:ext cx="119" cy="885"/>
                <a:chOff x="2544" y="2496"/>
                <a:chExt cx="144" cy="1008"/>
              </a:xfrm>
            </p:grpSpPr>
            <p:sp>
              <p:nvSpPr>
                <p:cNvPr id="65575" name="Line 39" descr="纸莎草纸"/>
                <p:cNvSpPr>
                  <a:spLocks noChangeShapeType="1"/>
                </p:cNvSpPr>
                <p:nvPr/>
              </p:nvSpPr>
              <p:spPr bwMode="auto">
                <a:xfrm>
                  <a:off x="2616" y="2496"/>
                  <a:ext cx="0" cy="10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76" name="Rectangle 40"/>
                <p:cNvSpPr>
                  <a:spLocks noChangeArrowheads="1"/>
                </p:cNvSpPr>
                <p:nvPr/>
              </p:nvSpPr>
              <p:spPr bwMode="auto">
                <a:xfrm>
                  <a:off x="2544" y="2832"/>
                  <a:ext cx="144" cy="33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577" name="Group 41"/>
              <p:cNvGrpSpPr>
                <a:grpSpLocks/>
              </p:cNvGrpSpPr>
              <p:nvPr/>
            </p:nvGrpSpPr>
            <p:grpSpPr bwMode="auto">
              <a:xfrm rot="3478325" flipH="1">
                <a:off x="3414" y="2384"/>
                <a:ext cx="119" cy="885"/>
                <a:chOff x="2544" y="2496"/>
                <a:chExt cx="144" cy="1008"/>
              </a:xfrm>
            </p:grpSpPr>
            <p:sp>
              <p:nvSpPr>
                <p:cNvPr id="65578" name="Line 42" descr="纸莎草纸"/>
                <p:cNvSpPr>
                  <a:spLocks noChangeShapeType="1"/>
                </p:cNvSpPr>
                <p:nvPr/>
              </p:nvSpPr>
              <p:spPr bwMode="auto">
                <a:xfrm>
                  <a:off x="2616" y="2496"/>
                  <a:ext cx="0" cy="10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79" name="Rectangle 43"/>
                <p:cNvSpPr>
                  <a:spLocks noChangeArrowheads="1"/>
                </p:cNvSpPr>
                <p:nvPr/>
              </p:nvSpPr>
              <p:spPr bwMode="auto">
                <a:xfrm>
                  <a:off x="2544" y="2832"/>
                  <a:ext cx="144" cy="33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580" name="Line 44"/>
              <p:cNvSpPr>
                <a:spLocks noChangeShapeType="1"/>
              </p:cNvSpPr>
              <p:nvPr/>
            </p:nvSpPr>
            <p:spPr bwMode="auto">
              <a:xfrm flipH="1">
                <a:off x="1514" y="1776"/>
                <a:ext cx="23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81" name="Line 45"/>
              <p:cNvSpPr>
                <a:spLocks noChangeShapeType="1"/>
              </p:cNvSpPr>
              <p:nvPr/>
            </p:nvSpPr>
            <p:spPr bwMode="auto">
              <a:xfrm flipH="1">
                <a:off x="1514" y="2609"/>
                <a:ext cx="23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82" name="Line 46"/>
              <p:cNvSpPr>
                <a:spLocks noChangeShapeType="1"/>
              </p:cNvSpPr>
              <p:nvPr/>
            </p:nvSpPr>
            <p:spPr bwMode="auto">
              <a:xfrm flipH="1">
                <a:off x="1514" y="3442"/>
                <a:ext cx="30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83" name="Line 47"/>
              <p:cNvSpPr>
                <a:spLocks noChangeShapeType="1"/>
              </p:cNvSpPr>
              <p:nvPr/>
            </p:nvSpPr>
            <p:spPr bwMode="auto">
              <a:xfrm flipH="1">
                <a:off x="1514" y="3072"/>
                <a:ext cx="160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84" name="Line 48"/>
              <p:cNvSpPr>
                <a:spLocks noChangeShapeType="1"/>
              </p:cNvSpPr>
              <p:nvPr/>
            </p:nvSpPr>
            <p:spPr bwMode="auto">
              <a:xfrm>
                <a:off x="4590" y="3045"/>
                <a:ext cx="0" cy="3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85" name="Text Box 49"/>
              <p:cNvSpPr txBox="1">
                <a:spLocks noChangeArrowheads="1"/>
              </p:cNvSpPr>
              <p:nvPr/>
            </p:nvSpPr>
            <p:spPr bwMode="auto">
              <a:xfrm>
                <a:off x="3891" y="2782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3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86" name="Text Box 50"/>
              <p:cNvSpPr txBox="1">
                <a:spLocks noChangeArrowheads="1"/>
              </p:cNvSpPr>
              <p:nvPr/>
            </p:nvSpPr>
            <p:spPr bwMode="auto">
              <a:xfrm>
                <a:off x="3048" y="2623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87" name="Text Box 51"/>
              <p:cNvSpPr txBox="1">
                <a:spLocks noChangeArrowheads="1"/>
              </p:cNvSpPr>
              <p:nvPr/>
            </p:nvSpPr>
            <p:spPr bwMode="auto">
              <a:xfrm>
                <a:off x="3940" y="2028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88" name="Oval 52"/>
              <p:cNvSpPr>
                <a:spLocks noChangeArrowheads="1"/>
              </p:cNvSpPr>
              <p:nvPr/>
            </p:nvSpPr>
            <p:spPr bwMode="auto">
              <a:xfrm>
                <a:off x="1472" y="3402"/>
                <a:ext cx="42" cy="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89" name="Oval 53"/>
              <p:cNvSpPr>
                <a:spLocks noChangeArrowheads="1"/>
              </p:cNvSpPr>
              <p:nvPr/>
            </p:nvSpPr>
            <p:spPr bwMode="auto">
              <a:xfrm>
                <a:off x="1472" y="3032"/>
                <a:ext cx="42" cy="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90" name="Oval 54"/>
              <p:cNvSpPr>
                <a:spLocks noChangeArrowheads="1"/>
              </p:cNvSpPr>
              <p:nvPr/>
            </p:nvSpPr>
            <p:spPr bwMode="auto">
              <a:xfrm>
                <a:off x="1472" y="2569"/>
                <a:ext cx="42" cy="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91" name="Oval 55"/>
              <p:cNvSpPr>
                <a:spLocks noChangeArrowheads="1"/>
              </p:cNvSpPr>
              <p:nvPr/>
            </p:nvSpPr>
            <p:spPr bwMode="auto">
              <a:xfrm>
                <a:off x="1472" y="1736"/>
                <a:ext cx="42" cy="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92" name="Text Box 56"/>
              <p:cNvSpPr txBox="1">
                <a:spLocks noChangeArrowheads="1"/>
              </p:cNvSpPr>
              <p:nvPr/>
            </p:nvSpPr>
            <p:spPr bwMode="auto">
              <a:xfrm>
                <a:off x="1159" y="1632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5593" name="Text Box 57"/>
              <p:cNvSpPr txBox="1">
                <a:spLocks noChangeArrowheads="1"/>
              </p:cNvSpPr>
              <p:nvPr/>
            </p:nvSpPr>
            <p:spPr bwMode="auto">
              <a:xfrm>
                <a:off x="1152" y="2880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5594" name="Text Box 58"/>
              <p:cNvSpPr txBox="1">
                <a:spLocks noChangeArrowheads="1"/>
              </p:cNvSpPr>
              <p:nvPr/>
            </p:nvSpPr>
            <p:spPr bwMode="auto">
              <a:xfrm>
                <a:off x="1159" y="3218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65595" name="Text Box 59"/>
              <p:cNvSpPr txBox="1">
                <a:spLocks noChangeArrowheads="1"/>
              </p:cNvSpPr>
              <p:nvPr/>
            </p:nvSpPr>
            <p:spPr bwMode="auto">
              <a:xfrm>
                <a:off x="1162" y="2385"/>
                <a:ext cx="2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  <p:grpSp>
          <p:nvGrpSpPr>
            <p:cNvPr id="65596" name="Group 60"/>
            <p:cNvGrpSpPr>
              <a:grpSpLocks/>
            </p:cNvGrpSpPr>
            <p:nvPr/>
          </p:nvGrpSpPr>
          <p:grpSpPr bwMode="auto">
            <a:xfrm>
              <a:off x="3115" y="1004"/>
              <a:ext cx="307" cy="748"/>
              <a:chOff x="3408" y="956"/>
              <a:chExt cx="307" cy="748"/>
            </a:xfrm>
          </p:grpSpPr>
          <p:sp>
            <p:nvSpPr>
              <p:cNvPr id="65597" name="Text Box 61"/>
              <p:cNvSpPr txBox="1">
                <a:spLocks noChangeArrowheads="1"/>
              </p:cNvSpPr>
              <p:nvPr/>
            </p:nvSpPr>
            <p:spPr bwMode="auto">
              <a:xfrm>
                <a:off x="3408" y="956"/>
                <a:ext cx="307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65598" name="Text Box 62"/>
              <p:cNvSpPr txBox="1">
                <a:spLocks noChangeArrowheads="1"/>
              </p:cNvSpPr>
              <p:nvPr/>
            </p:nvSpPr>
            <p:spPr bwMode="auto">
              <a:xfrm>
                <a:off x="3476" y="1104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</p:grpSp>
        <p:grpSp>
          <p:nvGrpSpPr>
            <p:cNvPr id="65599" name="Group 63"/>
            <p:cNvGrpSpPr>
              <a:grpSpLocks/>
            </p:cNvGrpSpPr>
            <p:nvPr/>
          </p:nvGrpSpPr>
          <p:grpSpPr bwMode="auto">
            <a:xfrm>
              <a:off x="2794" y="1776"/>
              <a:ext cx="677" cy="720"/>
              <a:chOff x="3087" y="1728"/>
              <a:chExt cx="677" cy="720"/>
            </a:xfrm>
          </p:grpSpPr>
          <p:sp>
            <p:nvSpPr>
              <p:cNvPr id="65600" name="Text Box 64"/>
              <p:cNvSpPr txBox="1">
                <a:spLocks noChangeArrowheads="1"/>
              </p:cNvSpPr>
              <p:nvPr/>
            </p:nvSpPr>
            <p:spPr bwMode="auto">
              <a:xfrm>
                <a:off x="3552" y="17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65601" name="Text Box 65"/>
              <p:cNvSpPr txBox="1">
                <a:spLocks noChangeArrowheads="1"/>
              </p:cNvSpPr>
              <p:nvPr/>
            </p:nvSpPr>
            <p:spPr bwMode="auto">
              <a:xfrm>
                <a:off x="3087" y="2160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65602" name="Text Box 66"/>
              <p:cNvSpPr txBox="1">
                <a:spLocks noChangeArrowheads="1"/>
              </p:cNvSpPr>
              <p:nvPr/>
            </p:nvSpPr>
            <p:spPr bwMode="auto">
              <a:xfrm>
                <a:off x="3324" y="196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65603" name="Text Box 67"/>
              <p:cNvSpPr txBox="1">
                <a:spLocks noChangeArrowheads="1"/>
              </p:cNvSpPr>
              <p:nvPr/>
            </p:nvSpPr>
            <p:spPr bwMode="auto">
              <a:xfrm>
                <a:off x="3312" y="2112"/>
                <a:ext cx="3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5604" name="Group 68"/>
            <p:cNvGrpSpPr>
              <a:grpSpLocks/>
            </p:cNvGrpSpPr>
            <p:nvPr/>
          </p:nvGrpSpPr>
          <p:grpSpPr bwMode="auto">
            <a:xfrm>
              <a:off x="3671" y="1584"/>
              <a:ext cx="677" cy="720"/>
              <a:chOff x="3964" y="1536"/>
              <a:chExt cx="677" cy="720"/>
            </a:xfrm>
          </p:grpSpPr>
          <p:sp>
            <p:nvSpPr>
              <p:cNvPr id="65605" name="Text Box 69"/>
              <p:cNvSpPr txBox="1">
                <a:spLocks noChangeArrowheads="1"/>
              </p:cNvSpPr>
              <p:nvPr/>
            </p:nvSpPr>
            <p:spPr bwMode="auto">
              <a:xfrm>
                <a:off x="4416" y="196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65606" name="Text Box 70"/>
              <p:cNvSpPr txBox="1">
                <a:spLocks noChangeArrowheads="1"/>
              </p:cNvSpPr>
              <p:nvPr/>
            </p:nvSpPr>
            <p:spPr bwMode="auto">
              <a:xfrm>
                <a:off x="396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65607" name="Text Box 71"/>
              <p:cNvSpPr txBox="1">
                <a:spLocks noChangeArrowheads="1"/>
              </p:cNvSpPr>
              <p:nvPr/>
            </p:nvSpPr>
            <p:spPr bwMode="auto">
              <a:xfrm>
                <a:off x="4168" y="159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65608" name="Text Box 72"/>
              <p:cNvSpPr txBox="1">
                <a:spLocks noChangeArrowheads="1"/>
              </p:cNvSpPr>
              <p:nvPr/>
            </p:nvSpPr>
            <p:spPr bwMode="auto">
              <a:xfrm>
                <a:off x="4157" y="1728"/>
                <a:ext cx="3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</a:t>
                </a: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5609" name="Group 73"/>
            <p:cNvGrpSpPr>
              <a:grpSpLocks/>
            </p:cNvGrpSpPr>
            <p:nvPr/>
          </p:nvGrpSpPr>
          <p:grpSpPr bwMode="auto">
            <a:xfrm>
              <a:off x="3454" y="864"/>
              <a:ext cx="285" cy="432"/>
              <a:chOff x="3747" y="816"/>
              <a:chExt cx="285" cy="432"/>
            </a:xfrm>
          </p:grpSpPr>
          <p:sp>
            <p:nvSpPr>
              <p:cNvPr id="65610" name="Line 74"/>
              <p:cNvSpPr>
                <a:spLocks noChangeShapeType="1"/>
              </p:cNvSpPr>
              <p:nvPr/>
            </p:nvSpPr>
            <p:spPr bwMode="auto">
              <a:xfrm>
                <a:off x="3747" y="96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11" name="Text Box 75"/>
              <p:cNvSpPr txBox="1">
                <a:spLocks noChangeArrowheads="1"/>
              </p:cNvSpPr>
              <p:nvPr/>
            </p:nvSpPr>
            <p:spPr bwMode="auto">
              <a:xfrm>
                <a:off x="3756" y="81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65612" name="Text Box 76"/>
              <p:cNvSpPr txBox="1">
                <a:spLocks noChangeArrowheads="1"/>
              </p:cNvSpPr>
              <p:nvPr/>
            </p:nvSpPr>
            <p:spPr bwMode="auto">
              <a:xfrm>
                <a:off x="3789" y="960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65613" name="Group 77"/>
            <p:cNvGrpSpPr>
              <a:grpSpLocks/>
            </p:cNvGrpSpPr>
            <p:nvPr/>
          </p:nvGrpSpPr>
          <p:grpSpPr bwMode="auto">
            <a:xfrm>
              <a:off x="3931" y="2121"/>
              <a:ext cx="278" cy="423"/>
              <a:chOff x="3931" y="2121"/>
              <a:chExt cx="278" cy="423"/>
            </a:xfrm>
          </p:grpSpPr>
          <p:sp>
            <p:nvSpPr>
              <p:cNvPr id="65614" name="Line 78"/>
              <p:cNvSpPr>
                <a:spLocks noChangeShapeType="1"/>
              </p:cNvSpPr>
              <p:nvPr/>
            </p:nvSpPr>
            <p:spPr bwMode="auto">
              <a:xfrm rot="-575105" flipH="1" flipV="1">
                <a:off x="4017" y="2160"/>
                <a:ext cx="192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15" name="Text Box 79"/>
              <p:cNvSpPr txBox="1">
                <a:spLocks noChangeArrowheads="1"/>
              </p:cNvSpPr>
              <p:nvPr/>
            </p:nvSpPr>
            <p:spPr bwMode="auto">
              <a:xfrm>
                <a:off x="3931" y="2121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65616" name="Text Box 80"/>
              <p:cNvSpPr txBox="1">
                <a:spLocks noChangeArrowheads="1"/>
              </p:cNvSpPr>
              <p:nvPr/>
            </p:nvSpPr>
            <p:spPr bwMode="auto">
              <a:xfrm>
                <a:off x="3931" y="22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65617" name="Group 81"/>
            <p:cNvGrpSpPr>
              <a:grpSpLocks/>
            </p:cNvGrpSpPr>
            <p:nvPr/>
          </p:nvGrpSpPr>
          <p:grpSpPr bwMode="auto">
            <a:xfrm>
              <a:off x="2531" y="1872"/>
              <a:ext cx="392" cy="432"/>
              <a:chOff x="2531" y="1872"/>
              <a:chExt cx="392" cy="432"/>
            </a:xfrm>
          </p:grpSpPr>
          <p:sp>
            <p:nvSpPr>
              <p:cNvPr id="65618" name="Line 82"/>
              <p:cNvSpPr>
                <a:spLocks noChangeShapeType="1"/>
              </p:cNvSpPr>
              <p:nvPr/>
            </p:nvSpPr>
            <p:spPr bwMode="auto">
              <a:xfrm rot="348740" flipV="1">
                <a:off x="2731" y="2160"/>
                <a:ext cx="192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19" name="Text Box 83"/>
              <p:cNvSpPr txBox="1">
                <a:spLocks noChangeArrowheads="1"/>
              </p:cNvSpPr>
              <p:nvPr/>
            </p:nvSpPr>
            <p:spPr bwMode="auto">
              <a:xfrm>
                <a:off x="2539" y="201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5620" name="Text Box 84"/>
              <p:cNvSpPr txBox="1">
                <a:spLocks noChangeArrowheads="1"/>
              </p:cNvSpPr>
              <p:nvPr/>
            </p:nvSpPr>
            <p:spPr bwMode="auto">
              <a:xfrm>
                <a:off x="2531" y="187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  <p:grpSp>
          <p:nvGrpSpPr>
            <p:cNvPr id="65621" name="Group 85"/>
            <p:cNvGrpSpPr>
              <a:grpSpLocks/>
            </p:cNvGrpSpPr>
            <p:nvPr/>
          </p:nvGrpSpPr>
          <p:grpSpPr bwMode="auto">
            <a:xfrm>
              <a:off x="1119" y="912"/>
              <a:ext cx="388" cy="1757"/>
              <a:chOff x="1119" y="912"/>
              <a:chExt cx="388" cy="1757"/>
            </a:xfrm>
          </p:grpSpPr>
          <p:grpSp>
            <p:nvGrpSpPr>
              <p:cNvPr id="65622" name="Group 86"/>
              <p:cNvGrpSpPr>
                <a:grpSpLocks/>
              </p:cNvGrpSpPr>
              <p:nvPr/>
            </p:nvGrpSpPr>
            <p:grpSpPr bwMode="auto">
              <a:xfrm>
                <a:off x="1119" y="912"/>
                <a:ext cx="364" cy="432"/>
                <a:chOff x="1268" y="336"/>
                <a:chExt cx="364" cy="432"/>
              </a:xfrm>
            </p:grpSpPr>
            <p:sp>
              <p:nvSpPr>
                <p:cNvPr id="65623" name="Line 87"/>
                <p:cNvSpPr>
                  <a:spLocks noChangeShapeType="1"/>
                </p:cNvSpPr>
                <p:nvPr/>
              </p:nvSpPr>
              <p:spPr bwMode="auto">
                <a:xfrm>
                  <a:off x="1296" y="4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24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1296" y="480"/>
                  <a:ext cx="3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L1</a:t>
                  </a:r>
                </a:p>
              </p:txBody>
            </p:sp>
            <p:sp>
              <p:nvSpPr>
                <p:cNvPr id="65625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268" y="336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 ·</a:t>
                  </a:r>
                </a:p>
              </p:txBody>
            </p:sp>
          </p:grpSp>
          <p:grpSp>
            <p:nvGrpSpPr>
              <p:cNvPr id="65626" name="Group 90"/>
              <p:cNvGrpSpPr>
                <a:grpSpLocks/>
              </p:cNvGrpSpPr>
              <p:nvPr/>
            </p:nvGrpSpPr>
            <p:grpSpPr bwMode="auto">
              <a:xfrm>
                <a:off x="1147" y="1421"/>
                <a:ext cx="336" cy="423"/>
                <a:chOff x="1440" y="1353"/>
                <a:chExt cx="336" cy="423"/>
              </a:xfrm>
            </p:grpSpPr>
            <p:sp>
              <p:nvSpPr>
                <p:cNvPr id="65627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1440" y="177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28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488" y="1488"/>
                  <a:ext cx="26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6562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480" y="1353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 ·</a:t>
                  </a:r>
                </a:p>
              </p:txBody>
            </p:sp>
          </p:grpSp>
          <p:grpSp>
            <p:nvGrpSpPr>
              <p:cNvPr id="65630" name="Group 94"/>
              <p:cNvGrpSpPr>
                <a:grpSpLocks/>
              </p:cNvGrpSpPr>
              <p:nvPr/>
            </p:nvGrpSpPr>
            <p:grpSpPr bwMode="auto">
              <a:xfrm>
                <a:off x="1147" y="1824"/>
                <a:ext cx="360" cy="480"/>
                <a:chOff x="1248" y="1488"/>
                <a:chExt cx="360" cy="480"/>
              </a:xfrm>
            </p:grpSpPr>
            <p:sp>
              <p:nvSpPr>
                <p:cNvPr id="65631" name="Line 95"/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32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296" y="1632"/>
                  <a:ext cx="3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L2</a:t>
                  </a:r>
                </a:p>
              </p:txBody>
            </p:sp>
            <p:sp>
              <p:nvSpPr>
                <p:cNvPr id="65633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1268" y="1488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 ·</a:t>
                  </a:r>
                </a:p>
              </p:txBody>
            </p:sp>
          </p:grpSp>
          <p:grpSp>
            <p:nvGrpSpPr>
              <p:cNvPr id="65634" name="Group 98"/>
              <p:cNvGrpSpPr>
                <a:grpSpLocks/>
              </p:cNvGrpSpPr>
              <p:nvPr/>
            </p:nvGrpSpPr>
            <p:grpSpPr bwMode="auto">
              <a:xfrm>
                <a:off x="1147" y="2198"/>
                <a:ext cx="360" cy="471"/>
                <a:chOff x="1248" y="1977"/>
                <a:chExt cx="360" cy="471"/>
              </a:xfrm>
            </p:grpSpPr>
            <p:sp>
              <p:nvSpPr>
                <p:cNvPr id="65635" name="Line 99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3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1296" y="2112"/>
                  <a:ext cx="3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L3</a:t>
                  </a:r>
                </a:p>
              </p:txBody>
            </p:sp>
            <p:sp>
              <p:nvSpPr>
                <p:cNvPr id="6563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288" y="1977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 ·</a:t>
                  </a:r>
                </a:p>
              </p:txBody>
            </p:sp>
          </p:grpSp>
        </p:grpSp>
      </p:grpSp>
      <p:sp>
        <p:nvSpPr>
          <p:cNvPr id="65638" name="Text Box 102"/>
          <p:cNvSpPr txBox="1">
            <a:spLocks noChangeArrowheads="1"/>
          </p:cNvSpPr>
          <p:nvPr/>
        </p:nvSpPr>
        <p:spPr bwMode="auto">
          <a:xfrm>
            <a:off x="968843" y="5037811"/>
            <a:ext cx="7194550" cy="52322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dirty="0">
                <a:latin typeface="+mj-ea"/>
                <a:ea typeface="+mj-ea"/>
              </a:rPr>
              <a:t>负载承受的电压（相电压）</a:t>
            </a:r>
            <a:r>
              <a:rPr kumimoji="1" lang="en-US" altLang="zh-CN" sz="2800" dirty="0">
                <a:latin typeface="+mj-ea"/>
                <a:ea typeface="+mj-ea"/>
              </a:rPr>
              <a:t>= </a:t>
            </a:r>
            <a:r>
              <a:rPr kumimoji="1" lang="zh-CN" altLang="en-US" sz="2800" dirty="0">
                <a:latin typeface="+mj-ea"/>
                <a:ea typeface="+mj-ea"/>
              </a:rPr>
              <a:t>电源的相电压。</a:t>
            </a:r>
          </a:p>
        </p:txBody>
      </p:sp>
    </p:spTree>
    <p:extLst>
      <p:ext uri="{BB962C8B-B14F-4D97-AF65-F5344CB8AC3E}">
        <p14:creationId xmlns:p14="http://schemas.microsoft.com/office/powerpoint/2010/main" val="84667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4" grpId="0" build="p" autoUpdateAnimBg="0"/>
      <p:bldP spid="65555" grpId="0" autoUpdateAnimBg="0"/>
      <p:bldP spid="656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346325" y="1295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620374" y="4596363"/>
            <a:ext cx="54454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当负载对称时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 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810000" y="1600200"/>
            <a:ext cx="5334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结论</a:t>
            </a:r>
            <a:r>
              <a:rPr kumimoji="1"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负载的线电压和相电压都对称。</a:t>
            </a:r>
            <a:endParaRPr kumimoji="1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93750" y="630238"/>
            <a:ext cx="1370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相量图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pSp>
        <p:nvGrpSpPr>
          <p:cNvPr id="66572" name="Group 12"/>
          <p:cNvGrpSpPr>
            <a:grpSpLocks/>
          </p:cNvGrpSpPr>
          <p:nvPr/>
        </p:nvGrpSpPr>
        <p:grpSpPr bwMode="auto">
          <a:xfrm>
            <a:off x="1973263" y="2159000"/>
            <a:ext cx="1579562" cy="652463"/>
            <a:chOff x="4516" y="1408"/>
            <a:chExt cx="1140" cy="493"/>
          </a:xfrm>
        </p:grpSpPr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>
              <a:off x="4516" y="1680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74" name="Group 14"/>
            <p:cNvGrpSpPr>
              <a:grpSpLocks/>
            </p:cNvGrpSpPr>
            <p:nvPr/>
          </p:nvGrpSpPr>
          <p:grpSpPr bwMode="auto">
            <a:xfrm>
              <a:off x="5211" y="1408"/>
              <a:ext cx="445" cy="493"/>
              <a:chOff x="1651" y="2704"/>
              <a:chExt cx="445" cy="493"/>
            </a:xfrm>
          </p:grpSpPr>
          <p:sp>
            <p:nvSpPr>
              <p:cNvPr id="66575" name="Text Box 15"/>
              <p:cNvSpPr txBox="1">
                <a:spLocks noChangeArrowheads="1"/>
              </p:cNvSpPr>
              <p:nvPr/>
            </p:nvSpPr>
            <p:spPr bwMode="auto">
              <a:xfrm>
                <a:off x="1694" y="2852"/>
                <a:ext cx="402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1 </a:t>
                </a:r>
                <a:endParaRPr kumimoji="1" lang="en-US" altLang="zh-CN" sz="2400" b="1" baseline="3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6" name="Text Box 16"/>
              <p:cNvSpPr txBox="1">
                <a:spLocks noChangeArrowheads="1"/>
              </p:cNvSpPr>
              <p:nvPr/>
            </p:nvSpPr>
            <p:spPr bwMode="auto">
              <a:xfrm>
                <a:off x="1651" y="2704"/>
                <a:ext cx="326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anose="02020603050405020304" pitchFamily="18" charset="0"/>
                  </a:rPr>
                  <a:t>  ·</a:t>
                </a:r>
              </a:p>
            </p:txBody>
          </p:sp>
        </p:grpSp>
      </p:grpSp>
      <p:grpSp>
        <p:nvGrpSpPr>
          <p:cNvPr id="66577" name="Group 17"/>
          <p:cNvGrpSpPr>
            <a:grpSpLocks/>
          </p:cNvGrpSpPr>
          <p:nvPr/>
        </p:nvGrpSpPr>
        <p:grpSpPr bwMode="auto">
          <a:xfrm>
            <a:off x="804863" y="2519363"/>
            <a:ext cx="1168400" cy="990600"/>
            <a:chOff x="3672" y="1680"/>
            <a:chExt cx="844" cy="749"/>
          </a:xfrm>
        </p:grpSpPr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 flipH="1">
              <a:off x="4132" y="1680"/>
              <a:ext cx="384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79" name="Group 19"/>
            <p:cNvGrpSpPr>
              <a:grpSpLocks/>
            </p:cNvGrpSpPr>
            <p:nvPr/>
          </p:nvGrpSpPr>
          <p:grpSpPr bwMode="auto">
            <a:xfrm>
              <a:off x="3672" y="1936"/>
              <a:ext cx="444" cy="493"/>
              <a:chOff x="1652" y="2704"/>
              <a:chExt cx="444" cy="493"/>
            </a:xfrm>
          </p:grpSpPr>
          <p:sp>
            <p:nvSpPr>
              <p:cNvPr id="66580" name="Text Box 20"/>
              <p:cNvSpPr txBox="1">
                <a:spLocks noChangeArrowheads="1"/>
              </p:cNvSpPr>
              <p:nvPr/>
            </p:nvSpPr>
            <p:spPr bwMode="auto">
              <a:xfrm>
                <a:off x="1694" y="2851"/>
                <a:ext cx="402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2 </a:t>
                </a:r>
                <a:endParaRPr kumimoji="1" lang="en-US" altLang="zh-CN" sz="2400" b="1" baseline="3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81" name="Text Box 21"/>
              <p:cNvSpPr txBox="1">
                <a:spLocks noChangeArrowheads="1"/>
              </p:cNvSpPr>
              <p:nvPr/>
            </p:nvSpPr>
            <p:spPr bwMode="auto">
              <a:xfrm>
                <a:off x="1652" y="2704"/>
                <a:ext cx="326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anose="02020603050405020304" pitchFamily="18" charset="0"/>
                  </a:rPr>
                  <a:t>  ·</a:t>
                </a:r>
              </a:p>
            </p:txBody>
          </p:sp>
        </p:grpSp>
      </p:grpSp>
      <p:grpSp>
        <p:nvGrpSpPr>
          <p:cNvPr id="66582" name="Group 22"/>
          <p:cNvGrpSpPr>
            <a:grpSpLocks/>
          </p:cNvGrpSpPr>
          <p:nvPr/>
        </p:nvGrpSpPr>
        <p:grpSpPr bwMode="auto">
          <a:xfrm>
            <a:off x="1143000" y="1143000"/>
            <a:ext cx="830263" cy="1376363"/>
            <a:chOff x="3916" y="640"/>
            <a:chExt cx="600" cy="1040"/>
          </a:xfrm>
        </p:grpSpPr>
        <p:sp>
          <p:nvSpPr>
            <p:cNvPr id="66583" name="Line 23"/>
            <p:cNvSpPr>
              <a:spLocks noChangeShapeType="1"/>
            </p:cNvSpPr>
            <p:nvPr/>
          </p:nvSpPr>
          <p:spPr bwMode="auto">
            <a:xfrm flipH="1" flipV="1">
              <a:off x="4132" y="1104"/>
              <a:ext cx="384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84" name="Group 24"/>
            <p:cNvGrpSpPr>
              <a:grpSpLocks/>
            </p:cNvGrpSpPr>
            <p:nvPr/>
          </p:nvGrpSpPr>
          <p:grpSpPr bwMode="auto">
            <a:xfrm>
              <a:off x="3916" y="640"/>
              <a:ext cx="445" cy="493"/>
              <a:chOff x="1651" y="2704"/>
              <a:chExt cx="445" cy="493"/>
            </a:xfrm>
          </p:grpSpPr>
          <p:sp>
            <p:nvSpPr>
              <p:cNvPr id="66585" name="Text Box 25"/>
              <p:cNvSpPr txBox="1">
                <a:spLocks noChangeArrowheads="1"/>
              </p:cNvSpPr>
              <p:nvPr/>
            </p:nvSpPr>
            <p:spPr bwMode="auto">
              <a:xfrm>
                <a:off x="1693" y="2852"/>
                <a:ext cx="403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3 </a:t>
                </a:r>
                <a:endParaRPr kumimoji="1" lang="en-US" altLang="zh-CN" sz="2400" b="1" baseline="3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86" name="Text Box 26"/>
              <p:cNvSpPr txBox="1">
                <a:spLocks noChangeArrowheads="1"/>
              </p:cNvSpPr>
              <p:nvPr/>
            </p:nvSpPr>
            <p:spPr bwMode="auto">
              <a:xfrm>
                <a:off x="1651" y="2704"/>
                <a:ext cx="326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anose="02020603050405020304" pitchFamily="18" charset="0"/>
                  </a:rPr>
                  <a:t>  ·</a:t>
                </a:r>
              </a:p>
            </p:txBody>
          </p:sp>
        </p:grpSp>
      </p:grpSp>
      <p:grpSp>
        <p:nvGrpSpPr>
          <p:cNvPr id="66587" name="Group 27"/>
          <p:cNvGrpSpPr>
            <a:grpSpLocks/>
          </p:cNvGrpSpPr>
          <p:nvPr/>
        </p:nvGrpSpPr>
        <p:grpSpPr bwMode="auto">
          <a:xfrm>
            <a:off x="223838" y="1392238"/>
            <a:ext cx="1412875" cy="1460500"/>
            <a:chOff x="3408" y="589"/>
            <a:chExt cx="890" cy="920"/>
          </a:xfrm>
        </p:grpSpPr>
        <p:grpSp>
          <p:nvGrpSpPr>
            <p:cNvPr id="66588" name="Group 28"/>
            <p:cNvGrpSpPr>
              <a:grpSpLocks/>
            </p:cNvGrpSpPr>
            <p:nvPr/>
          </p:nvGrpSpPr>
          <p:grpSpPr bwMode="auto">
            <a:xfrm>
              <a:off x="3408" y="712"/>
              <a:ext cx="384" cy="411"/>
              <a:chOff x="1675" y="2704"/>
              <a:chExt cx="440" cy="493"/>
            </a:xfrm>
          </p:grpSpPr>
          <p:sp>
            <p:nvSpPr>
              <p:cNvPr id="66589" name="Text Box 29"/>
              <p:cNvSpPr txBox="1">
                <a:spLocks noChangeArrowheads="1"/>
              </p:cNvSpPr>
              <p:nvPr/>
            </p:nvSpPr>
            <p:spPr bwMode="auto">
              <a:xfrm>
                <a:off x="1675" y="2852"/>
                <a:ext cx="440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31</a:t>
                </a:r>
              </a:p>
            </p:txBody>
          </p:sp>
          <p:sp>
            <p:nvSpPr>
              <p:cNvPr id="66590" name="Text Box 30"/>
              <p:cNvSpPr txBox="1">
                <a:spLocks noChangeArrowheads="1"/>
              </p:cNvSpPr>
              <p:nvPr/>
            </p:nvSpPr>
            <p:spPr bwMode="auto">
              <a:xfrm>
                <a:off x="1684" y="2704"/>
                <a:ext cx="262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  <p:sp>
          <p:nvSpPr>
            <p:cNvPr id="66591" name="Line 31"/>
            <p:cNvSpPr>
              <a:spLocks noChangeShapeType="1"/>
            </p:cNvSpPr>
            <p:nvPr/>
          </p:nvSpPr>
          <p:spPr bwMode="auto">
            <a:xfrm rot="14203701" flipV="1">
              <a:off x="3563" y="773"/>
              <a:ext cx="920" cy="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2" name="Line 32"/>
            <p:cNvSpPr>
              <a:spLocks noChangeShapeType="1"/>
            </p:cNvSpPr>
            <p:nvPr/>
          </p:nvSpPr>
          <p:spPr bwMode="auto">
            <a:xfrm>
              <a:off x="3544" y="819"/>
              <a:ext cx="67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593" name="Group 33"/>
          <p:cNvGrpSpPr>
            <a:grpSpLocks/>
          </p:cNvGrpSpPr>
          <p:nvPr/>
        </p:nvGrpSpPr>
        <p:grpSpPr bwMode="auto">
          <a:xfrm>
            <a:off x="1968500" y="1143000"/>
            <a:ext cx="1765300" cy="1473200"/>
            <a:chOff x="4512" y="640"/>
            <a:chExt cx="1275" cy="1113"/>
          </a:xfrm>
        </p:grpSpPr>
        <p:sp>
          <p:nvSpPr>
            <p:cNvPr id="66594" name="Text Box 34"/>
            <p:cNvSpPr txBox="1">
              <a:spLocks noChangeArrowheads="1"/>
            </p:cNvSpPr>
            <p:nvPr/>
          </p:nvSpPr>
          <p:spPr bwMode="auto">
            <a:xfrm>
              <a:off x="4776" y="1453"/>
              <a:ext cx="37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1">
                  <a:latin typeface="Times New Roman" panose="02020603050405020304" pitchFamily="18" charset="0"/>
                </a:rPr>
                <a:t>30</a:t>
              </a:r>
              <a:r>
                <a:rPr kumimoji="1" lang="en-US" altLang="zh-CN" b="1" baseline="30000">
                  <a:latin typeface="Times New Roman" panose="02020603050405020304" pitchFamily="18" charset="0"/>
                </a:rPr>
                <a:t>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grpSp>
          <p:nvGrpSpPr>
            <p:cNvPr id="66595" name="Group 35"/>
            <p:cNvGrpSpPr>
              <a:grpSpLocks/>
            </p:cNvGrpSpPr>
            <p:nvPr/>
          </p:nvGrpSpPr>
          <p:grpSpPr bwMode="auto">
            <a:xfrm>
              <a:off x="4512" y="640"/>
              <a:ext cx="1275" cy="1040"/>
              <a:chOff x="4512" y="640"/>
              <a:chExt cx="1275" cy="1040"/>
            </a:xfrm>
          </p:grpSpPr>
          <p:sp>
            <p:nvSpPr>
              <p:cNvPr id="66596" name="Line 36"/>
              <p:cNvSpPr>
                <a:spLocks noChangeShapeType="1"/>
              </p:cNvSpPr>
              <p:nvPr/>
            </p:nvSpPr>
            <p:spPr bwMode="auto">
              <a:xfrm flipH="1">
                <a:off x="5232" y="1104"/>
                <a:ext cx="384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7" name="Line 37"/>
              <p:cNvSpPr>
                <a:spLocks noChangeShapeType="1"/>
              </p:cNvSpPr>
              <p:nvPr/>
            </p:nvSpPr>
            <p:spPr bwMode="auto">
              <a:xfrm>
                <a:off x="4896" y="1104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8" name="Line 38"/>
              <p:cNvSpPr>
                <a:spLocks noChangeShapeType="1"/>
              </p:cNvSpPr>
              <p:nvPr/>
            </p:nvSpPr>
            <p:spPr bwMode="auto">
              <a:xfrm flipV="1">
                <a:off x="4512" y="1104"/>
                <a:ext cx="1104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6599" name="Group 39"/>
              <p:cNvGrpSpPr>
                <a:grpSpLocks/>
              </p:cNvGrpSpPr>
              <p:nvPr/>
            </p:nvGrpSpPr>
            <p:grpSpPr bwMode="auto">
              <a:xfrm>
                <a:off x="5311" y="640"/>
                <a:ext cx="476" cy="493"/>
                <a:chOff x="1657" y="2704"/>
                <a:chExt cx="476" cy="493"/>
              </a:xfrm>
            </p:grpSpPr>
            <p:sp>
              <p:nvSpPr>
                <p:cNvPr id="6660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657" y="2852"/>
                  <a:ext cx="476" cy="3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kumimoji="1" lang="en-US" altLang="zh-CN" sz="2400" b="1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12 </a:t>
                  </a:r>
                  <a:endParaRPr kumimoji="1" lang="en-US" altLang="zh-CN" sz="2400" b="1" baseline="300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660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717" y="2704"/>
                  <a:ext cx="197" cy="3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·</a:t>
                  </a:r>
                </a:p>
              </p:txBody>
            </p:sp>
          </p:grpSp>
        </p:grpSp>
      </p:grpSp>
      <p:grpSp>
        <p:nvGrpSpPr>
          <p:cNvPr id="66602" name="Group 42"/>
          <p:cNvGrpSpPr>
            <a:grpSpLocks/>
          </p:cNvGrpSpPr>
          <p:nvPr/>
        </p:nvGrpSpPr>
        <p:grpSpPr bwMode="auto">
          <a:xfrm>
            <a:off x="1968500" y="1206500"/>
            <a:ext cx="636588" cy="1312863"/>
            <a:chOff x="4512" y="688"/>
            <a:chExt cx="460" cy="992"/>
          </a:xfrm>
        </p:grpSpPr>
        <p:sp>
          <p:nvSpPr>
            <p:cNvPr id="66603" name="Line 43"/>
            <p:cNvSpPr>
              <a:spLocks noChangeShapeType="1"/>
            </p:cNvSpPr>
            <p:nvPr/>
          </p:nvSpPr>
          <p:spPr bwMode="auto">
            <a:xfrm flipH="1">
              <a:off x="4512" y="1104"/>
              <a:ext cx="384" cy="5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604" name="Group 44"/>
            <p:cNvGrpSpPr>
              <a:grpSpLocks/>
            </p:cNvGrpSpPr>
            <p:nvPr/>
          </p:nvGrpSpPr>
          <p:grpSpPr bwMode="auto">
            <a:xfrm>
              <a:off x="4533" y="688"/>
              <a:ext cx="439" cy="493"/>
              <a:chOff x="4150" y="3616"/>
              <a:chExt cx="439" cy="493"/>
            </a:xfrm>
          </p:grpSpPr>
          <p:sp>
            <p:nvSpPr>
              <p:cNvPr id="66605" name="Text Box 45"/>
              <p:cNvSpPr txBox="1">
                <a:spLocks noChangeArrowheads="1"/>
              </p:cNvSpPr>
              <p:nvPr/>
            </p:nvSpPr>
            <p:spPr bwMode="auto">
              <a:xfrm>
                <a:off x="4227" y="3616"/>
                <a:ext cx="261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800"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66606" name="Text Box 46"/>
              <p:cNvSpPr txBox="1">
                <a:spLocks noChangeArrowheads="1"/>
              </p:cNvSpPr>
              <p:nvPr/>
            </p:nvSpPr>
            <p:spPr bwMode="auto">
              <a:xfrm>
                <a:off x="4150" y="3763"/>
                <a:ext cx="439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-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</p:grpSp>
      <p:grpSp>
        <p:nvGrpSpPr>
          <p:cNvPr id="66607" name="Group 47"/>
          <p:cNvGrpSpPr>
            <a:grpSpLocks/>
          </p:cNvGrpSpPr>
          <p:nvPr/>
        </p:nvGrpSpPr>
        <p:grpSpPr bwMode="auto">
          <a:xfrm>
            <a:off x="1436688" y="2514600"/>
            <a:ext cx="1217612" cy="1620838"/>
            <a:chOff x="4172" y="1296"/>
            <a:chExt cx="767" cy="1021"/>
          </a:xfrm>
        </p:grpSpPr>
        <p:sp>
          <p:nvSpPr>
            <p:cNvPr id="66608" name="Line 48"/>
            <p:cNvSpPr>
              <a:spLocks noChangeShapeType="1"/>
            </p:cNvSpPr>
            <p:nvPr/>
          </p:nvSpPr>
          <p:spPr bwMode="auto">
            <a:xfrm flipH="1" flipV="1">
              <a:off x="4172" y="1738"/>
              <a:ext cx="335" cy="43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609" name="Group 49"/>
            <p:cNvGrpSpPr>
              <a:grpSpLocks/>
            </p:cNvGrpSpPr>
            <p:nvPr/>
          </p:nvGrpSpPr>
          <p:grpSpPr bwMode="auto">
            <a:xfrm>
              <a:off x="4524" y="1916"/>
              <a:ext cx="415" cy="401"/>
              <a:chOff x="1658" y="2684"/>
              <a:chExt cx="476" cy="530"/>
            </a:xfrm>
          </p:grpSpPr>
          <p:sp>
            <p:nvSpPr>
              <p:cNvPr id="66610" name="Text Box 50"/>
              <p:cNvSpPr txBox="1">
                <a:spLocks noChangeArrowheads="1"/>
              </p:cNvSpPr>
              <p:nvPr/>
            </p:nvSpPr>
            <p:spPr bwMode="auto">
              <a:xfrm>
                <a:off x="1658" y="2833"/>
                <a:ext cx="476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23 </a:t>
                </a:r>
                <a:endParaRPr kumimoji="1" lang="en-US" altLang="zh-CN" sz="2400" b="1" baseline="300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611" name="Text Box 51"/>
              <p:cNvSpPr txBox="1">
                <a:spLocks noChangeArrowheads="1"/>
              </p:cNvSpPr>
              <p:nvPr/>
            </p:nvSpPr>
            <p:spPr bwMode="auto">
              <a:xfrm>
                <a:off x="1716" y="2684"/>
                <a:ext cx="198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</p:grpSp>
        <p:sp>
          <p:nvSpPr>
            <p:cNvPr id="66612" name="Line 52"/>
            <p:cNvSpPr>
              <a:spLocks noChangeShapeType="1"/>
            </p:cNvSpPr>
            <p:nvPr/>
          </p:nvSpPr>
          <p:spPr bwMode="auto">
            <a:xfrm>
              <a:off x="4512" y="1296"/>
              <a:ext cx="0" cy="9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6613" name="Group 53"/>
          <p:cNvGrpSpPr>
            <a:grpSpLocks/>
          </p:cNvGrpSpPr>
          <p:nvPr/>
        </p:nvGrpSpPr>
        <p:grpSpPr bwMode="auto">
          <a:xfrm>
            <a:off x="2303463" y="441325"/>
            <a:ext cx="2112962" cy="655638"/>
            <a:chOff x="1911" y="3091"/>
            <a:chExt cx="1268" cy="413"/>
          </a:xfrm>
        </p:grpSpPr>
        <p:sp>
          <p:nvSpPr>
            <p:cNvPr id="66614" name="Text Box 54"/>
            <p:cNvSpPr txBox="1">
              <a:spLocks noChangeArrowheads="1"/>
            </p:cNvSpPr>
            <p:nvPr/>
          </p:nvSpPr>
          <p:spPr bwMode="auto">
            <a:xfrm>
              <a:off x="1911" y="3216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  U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12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 = U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 b="1" i="1">
                  <a:latin typeface="Times New Roman" panose="02020603050405020304" pitchFamily="18" charset="0"/>
                  <a:ea typeface="楷体_GB2312" pitchFamily="49" charset="-122"/>
                </a:rPr>
                <a:t>－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6615" name="Text Box 55"/>
            <p:cNvSpPr txBox="1">
              <a:spLocks noChangeArrowheads="1"/>
            </p:cNvSpPr>
            <p:nvPr/>
          </p:nvSpPr>
          <p:spPr bwMode="auto">
            <a:xfrm>
              <a:off x="1977" y="3100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  ·</a:t>
              </a:r>
            </a:p>
          </p:txBody>
        </p:sp>
        <p:sp>
          <p:nvSpPr>
            <p:cNvPr id="66616" name="Text Box 56"/>
            <p:cNvSpPr txBox="1">
              <a:spLocks noChangeArrowheads="1"/>
            </p:cNvSpPr>
            <p:nvPr/>
          </p:nvSpPr>
          <p:spPr bwMode="auto">
            <a:xfrm>
              <a:off x="2430" y="3091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  ·</a:t>
              </a:r>
            </a:p>
          </p:txBody>
        </p:sp>
        <p:sp>
          <p:nvSpPr>
            <p:cNvPr id="66617" name="Text Box 57"/>
            <p:cNvSpPr txBox="1">
              <a:spLocks noChangeArrowheads="1"/>
            </p:cNvSpPr>
            <p:nvPr/>
          </p:nvSpPr>
          <p:spPr bwMode="auto">
            <a:xfrm>
              <a:off x="2726" y="310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     ·</a:t>
              </a:r>
            </a:p>
          </p:txBody>
        </p:sp>
      </p:grpSp>
      <p:grpSp>
        <p:nvGrpSpPr>
          <p:cNvPr id="66618" name="Group 58"/>
          <p:cNvGrpSpPr>
            <a:grpSpLocks/>
          </p:cNvGrpSpPr>
          <p:nvPr/>
        </p:nvGrpSpPr>
        <p:grpSpPr bwMode="auto">
          <a:xfrm>
            <a:off x="4003675" y="457200"/>
            <a:ext cx="2293938" cy="671513"/>
            <a:chOff x="2841" y="3321"/>
            <a:chExt cx="1445" cy="423"/>
          </a:xfrm>
        </p:grpSpPr>
        <p:sp>
          <p:nvSpPr>
            <p:cNvPr id="66619" name="Text Box 59"/>
            <p:cNvSpPr txBox="1">
              <a:spLocks noChangeArrowheads="1"/>
            </p:cNvSpPr>
            <p:nvPr/>
          </p:nvSpPr>
          <p:spPr bwMode="auto">
            <a:xfrm>
              <a:off x="2841" y="3456"/>
              <a:ext cx="1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    =  U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 + 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400" b="1" i="1"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)</a:t>
              </a:r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66620" name="Text Box 60"/>
            <p:cNvSpPr txBox="1">
              <a:spLocks noChangeArrowheads="1"/>
            </p:cNvSpPr>
            <p:nvPr/>
          </p:nvSpPr>
          <p:spPr bwMode="auto">
            <a:xfrm>
              <a:off x="3132" y="332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i="1">
                  <a:latin typeface="Times New Roman" panose="02020603050405020304" pitchFamily="18" charset="0"/>
                </a:rPr>
                <a:t>   ·</a:t>
              </a:r>
            </a:p>
          </p:txBody>
        </p:sp>
        <p:sp>
          <p:nvSpPr>
            <p:cNvPr id="66621" name="Text Box 61"/>
            <p:cNvSpPr txBox="1">
              <a:spLocks noChangeArrowheads="1"/>
            </p:cNvSpPr>
            <p:nvPr/>
          </p:nvSpPr>
          <p:spPr bwMode="auto">
            <a:xfrm>
              <a:off x="3520" y="3321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i="1">
                  <a:latin typeface="Times New Roman" panose="02020603050405020304" pitchFamily="18" charset="0"/>
                </a:rPr>
                <a:t>        ·</a:t>
              </a:r>
            </a:p>
          </p:txBody>
        </p:sp>
      </p:grpSp>
      <p:sp>
        <p:nvSpPr>
          <p:cNvPr id="66627" name="Text Box 67"/>
          <p:cNvSpPr txBox="1">
            <a:spLocks noChangeArrowheads="1"/>
          </p:cNvSpPr>
          <p:nvPr/>
        </p:nvSpPr>
        <p:spPr bwMode="auto">
          <a:xfrm>
            <a:off x="3706813" y="6699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endParaRPr kumimoji="1" lang="zh-CN" altLang="zh-CN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68794" y="2827337"/>
            <a:ext cx="5010150" cy="1253710"/>
            <a:chOff x="3832225" y="2770603"/>
            <a:chExt cx="5010150" cy="1253710"/>
          </a:xfrm>
        </p:grpSpPr>
        <p:sp>
          <p:nvSpPr>
            <p:cNvPr id="66569" name="Text Box 9"/>
            <p:cNvSpPr txBox="1">
              <a:spLocks noChangeArrowheads="1"/>
            </p:cNvSpPr>
            <p:nvPr/>
          </p:nvSpPr>
          <p:spPr bwMode="auto">
            <a:xfrm>
              <a:off x="3984625" y="3505200"/>
              <a:ext cx="48577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latin typeface="Times New Roman" panose="02020603050405020304" pitchFamily="18" charset="0"/>
                </a:rPr>
                <a:t>l 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超前于与之对应的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30</a:t>
              </a:r>
              <a:r>
                <a:rPr kumimoji="1" lang="en-US" altLang="zh-CN" sz="2400" b="1" baseline="40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6570" name="AutoShape 10"/>
            <p:cNvSpPr>
              <a:spLocks/>
            </p:cNvSpPr>
            <p:nvPr/>
          </p:nvSpPr>
          <p:spPr bwMode="auto">
            <a:xfrm>
              <a:off x="3832225" y="3001963"/>
              <a:ext cx="228600" cy="838200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9371498"/>
                </p:ext>
              </p:extLst>
            </p:nvPr>
          </p:nvGraphicFramePr>
          <p:xfrm>
            <a:off x="4073525" y="2770603"/>
            <a:ext cx="1644288" cy="6278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59" name="Equation" r:id="rId3" imgW="698400" imgH="266400" progId="Equation.DSMT4">
                    <p:embed/>
                  </p:oleObj>
                </mc:Choice>
                <mc:Fallback>
                  <p:oleObj name="Equation" r:id="rId3" imgW="6984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73525" y="2770603"/>
                          <a:ext cx="1644288" cy="6278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620374" y="5308424"/>
            <a:ext cx="8032750" cy="8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70000"/>
              </a:lnSpc>
            </a:pPr>
            <a:r>
              <a:rPr kumimoji="1" lang="zh-CN" altLang="en-US" sz="2800" b="1" dirty="0">
                <a:solidFill>
                  <a:schemeClr val="accent2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</a:rPr>
              <a:t>三相对称电路 </a:t>
            </a:r>
            <a:r>
              <a:rPr kumimoji="1" lang="en-US" altLang="zh-CN" sz="2800" b="1" dirty="0">
                <a:solidFill>
                  <a:schemeClr val="accent2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三相对称电源 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三相对称负载</a:t>
            </a:r>
          </a:p>
        </p:txBody>
      </p:sp>
    </p:spTree>
    <p:extLst>
      <p:ext uri="{BB962C8B-B14F-4D97-AF65-F5344CB8AC3E}">
        <p14:creationId xmlns:p14="http://schemas.microsoft.com/office/powerpoint/2010/main" val="287556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  <p:bldP spid="66564" grpId="0" autoUpdateAnimBg="0"/>
      <p:bldP spid="6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82887" y="387281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 2.  </a:t>
            </a:r>
            <a:r>
              <a:rPr kumimoji="1" lang="zh-CN" altLang="en-US" sz="2800" b="1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相电流与线电流的关系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172200" y="1600200"/>
            <a:ext cx="102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得出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6388100" y="1843088"/>
            <a:ext cx="2046288" cy="1052512"/>
            <a:chOff x="4024" y="1161"/>
            <a:chExt cx="1289" cy="663"/>
          </a:xfrm>
        </p:grpSpPr>
        <p:grpSp>
          <p:nvGrpSpPr>
            <p:cNvPr id="67589" name="Group 5"/>
            <p:cNvGrpSpPr>
              <a:grpSpLocks/>
            </p:cNvGrpSpPr>
            <p:nvPr/>
          </p:nvGrpSpPr>
          <p:grpSpPr bwMode="auto">
            <a:xfrm>
              <a:off x="4704" y="1161"/>
              <a:ext cx="609" cy="663"/>
              <a:chOff x="3087" y="2745"/>
              <a:chExt cx="609" cy="663"/>
            </a:xfrm>
          </p:grpSpPr>
          <p:sp>
            <p:nvSpPr>
              <p:cNvPr id="67590" name="Text Box 6"/>
              <p:cNvSpPr txBox="1">
                <a:spLocks noChangeArrowheads="1"/>
              </p:cNvSpPr>
              <p:nvPr/>
            </p:nvSpPr>
            <p:spPr bwMode="auto">
              <a:xfrm>
                <a:off x="3312" y="2880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7591" name="Line 7"/>
              <p:cNvSpPr>
                <a:spLocks noChangeShapeType="1"/>
              </p:cNvSpPr>
              <p:nvPr/>
            </p:nvSpPr>
            <p:spPr bwMode="auto">
              <a:xfrm>
                <a:off x="3312" y="31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" name="Text Box 8"/>
              <p:cNvSpPr txBox="1">
                <a:spLocks noChangeArrowheads="1"/>
              </p:cNvSpPr>
              <p:nvPr/>
            </p:nvSpPr>
            <p:spPr bwMode="auto">
              <a:xfrm>
                <a:off x="3352" y="274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67593" name="Text Box 9"/>
              <p:cNvSpPr txBox="1">
                <a:spLocks noChangeArrowheads="1"/>
              </p:cNvSpPr>
              <p:nvPr/>
            </p:nvSpPr>
            <p:spPr bwMode="auto">
              <a:xfrm>
                <a:off x="3087" y="302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=</a:t>
                </a:r>
              </a:p>
            </p:txBody>
          </p:sp>
          <p:sp>
            <p:nvSpPr>
              <p:cNvPr id="67594" name="Text Box 10"/>
              <p:cNvSpPr txBox="1">
                <a:spLocks noChangeArrowheads="1"/>
              </p:cNvSpPr>
              <p:nvPr/>
            </p:nvSpPr>
            <p:spPr bwMode="auto">
              <a:xfrm>
                <a:off x="3365" y="3120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7595" name="Group 11"/>
            <p:cNvGrpSpPr>
              <a:grpSpLocks/>
            </p:cNvGrpSpPr>
            <p:nvPr/>
          </p:nvGrpSpPr>
          <p:grpSpPr bwMode="auto">
            <a:xfrm>
              <a:off x="4024" y="1296"/>
              <a:ext cx="920" cy="403"/>
              <a:chOff x="4312" y="2544"/>
              <a:chExt cx="920" cy="403"/>
            </a:xfrm>
          </p:grpSpPr>
          <p:sp>
            <p:nvSpPr>
              <p:cNvPr id="67596" name="Text Box 12"/>
              <p:cNvSpPr txBox="1">
                <a:spLocks noChangeArrowheads="1"/>
              </p:cNvSpPr>
              <p:nvPr/>
            </p:nvSpPr>
            <p:spPr bwMode="auto">
              <a:xfrm>
                <a:off x="4312" y="254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67597" name="Text Box 13"/>
              <p:cNvSpPr txBox="1">
                <a:spLocks noChangeArrowheads="1"/>
              </p:cNvSpPr>
              <p:nvPr/>
            </p:nvSpPr>
            <p:spPr bwMode="auto">
              <a:xfrm>
                <a:off x="4800" y="2544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67598" name="Text Box 14"/>
              <p:cNvSpPr txBox="1">
                <a:spLocks noChangeArrowheads="1"/>
              </p:cNvSpPr>
              <p:nvPr/>
            </p:nvSpPr>
            <p:spPr bwMode="auto">
              <a:xfrm>
                <a:off x="4320" y="2659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L1</a:t>
                </a:r>
                <a:r>
                  <a:rPr kumimoji="1" lang="en-US" altLang="zh-CN" sz="2400" b="1" i="1" baseline="-25000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=  I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grpSp>
        <p:nvGrpSpPr>
          <p:cNvPr id="67599" name="Group 15"/>
          <p:cNvGrpSpPr>
            <a:grpSpLocks/>
          </p:cNvGrpSpPr>
          <p:nvPr/>
        </p:nvGrpSpPr>
        <p:grpSpPr bwMode="auto">
          <a:xfrm>
            <a:off x="6288088" y="2503488"/>
            <a:ext cx="2146300" cy="1216025"/>
            <a:chOff x="3961" y="1577"/>
            <a:chExt cx="1352" cy="766"/>
          </a:xfrm>
        </p:grpSpPr>
        <p:grpSp>
          <p:nvGrpSpPr>
            <p:cNvPr id="67600" name="Group 16"/>
            <p:cNvGrpSpPr>
              <a:grpSpLocks/>
            </p:cNvGrpSpPr>
            <p:nvPr/>
          </p:nvGrpSpPr>
          <p:grpSpPr bwMode="auto">
            <a:xfrm>
              <a:off x="4704" y="1680"/>
              <a:ext cx="609" cy="663"/>
              <a:chOff x="3087" y="2745"/>
              <a:chExt cx="609" cy="663"/>
            </a:xfrm>
          </p:grpSpPr>
          <p:sp>
            <p:nvSpPr>
              <p:cNvPr id="67601" name="Text Box 17"/>
              <p:cNvSpPr txBox="1">
                <a:spLocks noChangeArrowheads="1"/>
              </p:cNvSpPr>
              <p:nvPr/>
            </p:nvSpPr>
            <p:spPr bwMode="auto">
              <a:xfrm>
                <a:off x="3312" y="2880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7602" name="Line 18"/>
              <p:cNvSpPr>
                <a:spLocks noChangeShapeType="1"/>
              </p:cNvSpPr>
              <p:nvPr/>
            </p:nvSpPr>
            <p:spPr bwMode="auto">
              <a:xfrm>
                <a:off x="3312" y="31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03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745"/>
                <a:ext cx="39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anose="02020603050405020304" pitchFamily="18" charset="0"/>
                  </a:rPr>
                  <a:t>   · </a:t>
                </a:r>
              </a:p>
            </p:txBody>
          </p:sp>
          <p:sp>
            <p:nvSpPr>
              <p:cNvPr id="67604" name="Text Box 20"/>
              <p:cNvSpPr txBox="1">
                <a:spLocks noChangeArrowheads="1"/>
              </p:cNvSpPr>
              <p:nvPr/>
            </p:nvSpPr>
            <p:spPr bwMode="auto">
              <a:xfrm>
                <a:off x="3087" y="302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=</a:t>
                </a:r>
              </a:p>
            </p:txBody>
          </p:sp>
          <p:sp>
            <p:nvSpPr>
              <p:cNvPr id="67605" name="Text Box 21"/>
              <p:cNvSpPr txBox="1">
                <a:spLocks noChangeArrowheads="1"/>
              </p:cNvSpPr>
              <p:nvPr/>
            </p:nvSpPr>
            <p:spPr bwMode="auto">
              <a:xfrm>
                <a:off x="3365" y="3120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7606" name="Group 22"/>
            <p:cNvGrpSpPr>
              <a:grpSpLocks/>
            </p:cNvGrpSpPr>
            <p:nvPr/>
          </p:nvGrpSpPr>
          <p:grpSpPr bwMode="auto">
            <a:xfrm>
              <a:off x="3961" y="1577"/>
              <a:ext cx="927" cy="679"/>
              <a:chOff x="3712" y="-134"/>
              <a:chExt cx="927" cy="679"/>
            </a:xfrm>
          </p:grpSpPr>
          <p:sp>
            <p:nvSpPr>
              <p:cNvPr id="67607" name="Text Box 23"/>
              <p:cNvSpPr txBox="1">
                <a:spLocks noChangeArrowheads="1"/>
              </p:cNvSpPr>
              <p:nvPr/>
            </p:nvSpPr>
            <p:spPr bwMode="auto">
              <a:xfrm>
                <a:off x="3712" y="12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67608" name="Text Box 24"/>
              <p:cNvSpPr txBox="1">
                <a:spLocks noChangeArrowheads="1"/>
              </p:cNvSpPr>
              <p:nvPr/>
            </p:nvSpPr>
            <p:spPr bwMode="auto">
              <a:xfrm>
                <a:off x="4246" y="-134"/>
                <a:ext cx="192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67609" name="Text Box 25"/>
              <p:cNvSpPr txBox="1">
                <a:spLocks noChangeArrowheads="1"/>
              </p:cNvSpPr>
              <p:nvPr/>
            </p:nvSpPr>
            <p:spPr bwMode="auto">
              <a:xfrm>
                <a:off x="3727" y="257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L2</a:t>
                </a:r>
                <a:r>
                  <a:rPr kumimoji="1" lang="en-US" altLang="zh-CN" sz="2400" b="1" i="1" baseline="-25000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=   I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</p:grpSp>
      <p:grpSp>
        <p:nvGrpSpPr>
          <p:cNvPr id="67610" name="Group 26"/>
          <p:cNvGrpSpPr>
            <a:grpSpLocks/>
          </p:cNvGrpSpPr>
          <p:nvPr/>
        </p:nvGrpSpPr>
        <p:grpSpPr bwMode="auto">
          <a:xfrm>
            <a:off x="6267450" y="3348038"/>
            <a:ext cx="2166938" cy="1223962"/>
            <a:chOff x="3948" y="2109"/>
            <a:chExt cx="1365" cy="771"/>
          </a:xfrm>
        </p:grpSpPr>
        <p:grpSp>
          <p:nvGrpSpPr>
            <p:cNvPr id="67611" name="Group 27"/>
            <p:cNvGrpSpPr>
              <a:grpSpLocks/>
            </p:cNvGrpSpPr>
            <p:nvPr/>
          </p:nvGrpSpPr>
          <p:grpSpPr bwMode="auto">
            <a:xfrm>
              <a:off x="4704" y="2217"/>
              <a:ext cx="609" cy="663"/>
              <a:chOff x="3087" y="2745"/>
              <a:chExt cx="609" cy="663"/>
            </a:xfrm>
          </p:grpSpPr>
          <p:sp>
            <p:nvSpPr>
              <p:cNvPr id="67612" name="Text Box 28"/>
              <p:cNvSpPr txBox="1">
                <a:spLocks noChangeArrowheads="1"/>
              </p:cNvSpPr>
              <p:nvPr/>
            </p:nvSpPr>
            <p:spPr bwMode="auto">
              <a:xfrm>
                <a:off x="3312" y="2880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67613" name="Line 29"/>
              <p:cNvSpPr>
                <a:spLocks noChangeShapeType="1"/>
              </p:cNvSpPr>
              <p:nvPr/>
            </p:nvSpPr>
            <p:spPr bwMode="auto">
              <a:xfrm>
                <a:off x="3312" y="31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4" name="Text Box 30"/>
              <p:cNvSpPr txBox="1">
                <a:spLocks noChangeArrowheads="1"/>
              </p:cNvSpPr>
              <p:nvPr/>
            </p:nvSpPr>
            <p:spPr bwMode="auto">
              <a:xfrm>
                <a:off x="3324" y="2745"/>
                <a:ext cx="2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anose="02020603050405020304" pitchFamily="18" charset="0"/>
                  </a:rPr>
                  <a:t>  ·</a:t>
                </a:r>
              </a:p>
            </p:txBody>
          </p:sp>
          <p:sp>
            <p:nvSpPr>
              <p:cNvPr id="67615" name="Text Box 31"/>
              <p:cNvSpPr txBox="1">
                <a:spLocks noChangeArrowheads="1"/>
              </p:cNvSpPr>
              <p:nvPr/>
            </p:nvSpPr>
            <p:spPr bwMode="auto">
              <a:xfrm>
                <a:off x="3087" y="302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=</a:t>
                </a:r>
              </a:p>
            </p:txBody>
          </p:sp>
          <p:sp>
            <p:nvSpPr>
              <p:cNvPr id="67616" name="Text Box 32"/>
              <p:cNvSpPr txBox="1">
                <a:spLocks noChangeArrowheads="1"/>
              </p:cNvSpPr>
              <p:nvPr/>
            </p:nvSpPr>
            <p:spPr bwMode="auto">
              <a:xfrm>
                <a:off x="3365" y="3120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3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7617" name="Group 33"/>
            <p:cNvGrpSpPr>
              <a:grpSpLocks/>
            </p:cNvGrpSpPr>
            <p:nvPr/>
          </p:nvGrpSpPr>
          <p:grpSpPr bwMode="auto">
            <a:xfrm>
              <a:off x="3948" y="2109"/>
              <a:ext cx="920" cy="683"/>
              <a:chOff x="2860" y="2977"/>
              <a:chExt cx="920" cy="683"/>
            </a:xfrm>
          </p:grpSpPr>
          <p:sp>
            <p:nvSpPr>
              <p:cNvPr id="67618" name="Text Box 34"/>
              <p:cNvSpPr txBox="1">
                <a:spLocks noChangeArrowheads="1"/>
              </p:cNvSpPr>
              <p:nvPr/>
            </p:nvSpPr>
            <p:spPr bwMode="auto">
              <a:xfrm>
                <a:off x="2860" y="324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67619" name="Text Box 35"/>
              <p:cNvSpPr txBox="1">
                <a:spLocks noChangeArrowheads="1"/>
              </p:cNvSpPr>
              <p:nvPr/>
            </p:nvSpPr>
            <p:spPr bwMode="auto">
              <a:xfrm>
                <a:off x="3393" y="2977"/>
                <a:ext cx="192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67620" name="Text Box 36"/>
              <p:cNvSpPr txBox="1">
                <a:spLocks noChangeArrowheads="1"/>
              </p:cNvSpPr>
              <p:nvPr/>
            </p:nvSpPr>
            <p:spPr bwMode="auto">
              <a:xfrm>
                <a:off x="2868" y="3372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L3</a:t>
                </a:r>
                <a:r>
                  <a:rPr kumimoji="1" lang="en-US" altLang="zh-CN" sz="2400" b="1" i="1" baseline="-25000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=   I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sp>
        <p:nvSpPr>
          <p:cNvPr id="67621" name="AutoShape 37"/>
          <p:cNvSpPr>
            <a:spLocks/>
          </p:cNvSpPr>
          <p:nvPr/>
        </p:nvSpPr>
        <p:spPr bwMode="auto">
          <a:xfrm>
            <a:off x="5943600" y="2362200"/>
            <a:ext cx="457200" cy="2438400"/>
          </a:xfrm>
          <a:prstGeom prst="leftBrace">
            <a:avLst>
              <a:gd name="adj1" fmla="val 44444"/>
              <a:gd name="adj2" fmla="val 4872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7622" name="Group 38"/>
          <p:cNvGrpSpPr>
            <a:grpSpLocks/>
          </p:cNvGrpSpPr>
          <p:nvPr/>
        </p:nvGrpSpPr>
        <p:grpSpPr bwMode="auto">
          <a:xfrm>
            <a:off x="6354763" y="4445000"/>
            <a:ext cx="2603500" cy="685800"/>
            <a:chOff x="3880" y="3408"/>
            <a:chExt cx="1640" cy="432"/>
          </a:xfrm>
        </p:grpSpPr>
        <p:sp>
          <p:nvSpPr>
            <p:cNvPr id="67623" name="Text Box 39"/>
            <p:cNvSpPr txBox="1">
              <a:spLocks noChangeArrowheads="1"/>
            </p:cNvSpPr>
            <p:nvPr/>
          </p:nvSpPr>
          <p:spPr bwMode="auto">
            <a:xfrm>
              <a:off x="3888" y="3552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= I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 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+   I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+  I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7624" name="Text Box 40"/>
            <p:cNvSpPr txBox="1">
              <a:spLocks noChangeArrowheads="1"/>
            </p:cNvSpPr>
            <p:nvPr/>
          </p:nvSpPr>
          <p:spPr bwMode="auto">
            <a:xfrm>
              <a:off x="3880" y="34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anose="02020603050405020304" pitchFamily="18" charset="0"/>
                </a:rPr>
                <a:t> ·</a:t>
              </a:r>
            </a:p>
          </p:txBody>
        </p:sp>
        <p:sp>
          <p:nvSpPr>
            <p:cNvPr id="67625" name="Text Box 41"/>
            <p:cNvSpPr txBox="1">
              <a:spLocks noChangeArrowheads="1"/>
            </p:cNvSpPr>
            <p:nvPr/>
          </p:nvSpPr>
          <p:spPr bwMode="auto">
            <a:xfrm>
              <a:off x="4272" y="340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67626" name="Text Box 42"/>
            <p:cNvSpPr txBox="1">
              <a:spLocks noChangeArrowheads="1"/>
            </p:cNvSpPr>
            <p:nvPr/>
          </p:nvSpPr>
          <p:spPr bwMode="auto">
            <a:xfrm>
              <a:off x="4704" y="340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67627" name="Text Box 43"/>
            <p:cNvSpPr txBox="1">
              <a:spLocks noChangeArrowheads="1"/>
            </p:cNvSpPr>
            <p:nvPr/>
          </p:nvSpPr>
          <p:spPr bwMode="auto">
            <a:xfrm>
              <a:off x="5088" y="340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anose="02020603050405020304" pitchFamily="18" charset="0"/>
                </a:rPr>
                <a:t>·</a:t>
              </a:r>
            </a:p>
          </p:txBody>
        </p:sp>
      </p:grpSp>
      <p:grpSp>
        <p:nvGrpSpPr>
          <p:cNvPr id="67628" name="Group 44"/>
          <p:cNvGrpSpPr>
            <a:grpSpLocks/>
          </p:cNvGrpSpPr>
          <p:nvPr/>
        </p:nvGrpSpPr>
        <p:grpSpPr bwMode="auto">
          <a:xfrm>
            <a:off x="296863" y="1927225"/>
            <a:ext cx="5691187" cy="2974975"/>
            <a:chOff x="187" y="1214"/>
            <a:chExt cx="3585" cy="1874"/>
          </a:xfrm>
        </p:grpSpPr>
        <p:grpSp>
          <p:nvGrpSpPr>
            <p:cNvPr id="67629" name="Group 45"/>
            <p:cNvGrpSpPr>
              <a:grpSpLocks/>
            </p:cNvGrpSpPr>
            <p:nvPr/>
          </p:nvGrpSpPr>
          <p:grpSpPr bwMode="auto">
            <a:xfrm>
              <a:off x="1215" y="1799"/>
              <a:ext cx="556" cy="1191"/>
              <a:chOff x="2084" y="1401"/>
              <a:chExt cx="556" cy="1191"/>
            </a:xfrm>
          </p:grpSpPr>
          <p:sp>
            <p:nvSpPr>
              <p:cNvPr id="67631" name="Text Box 47"/>
              <p:cNvSpPr txBox="1">
                <a:spLocks noChangeArrowheads="1"/>
              </p:cNvSpPr>
              <p:nvPr/>
            </p:nvSpPr>
            <p:spPr bwMode="auto">
              <a:xfrm>
                <a:off x="2468" y="1401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67632" name="Text Box 48"/>
              <p:cNvSpPr txBox="1">
                <a:spLocks noChangeArrowheads="1"/>
              </p:cNvSpPr>
              <p:nvPr/>
            </p:nvSpPr>
            <p:spPr bwMode="auto">
              <a:xfrm>
                <a:off x="2084" y="1449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67633" name="Text Box 49"/>
              <p:cNvSpPr txBox="1">
                <a:spLocks noChangeArrowheads="1"/>
              </p:cNvSpPr>
              <p:nvPr/>
            </p:nvSpPr>
            <p:spPr bwMode="auto">
              <a:xfrm>
                <a:off x="2468" y="2265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</p:grpSp>
        <p:grpSp>
          <p:nvGrpSpPr>
            <p:cNvPr id="67637" name="Group 53"/>
            <p:cNvGrpSpPr>
              <a:grpSpLocks/>
            </p:cNvGrpSpPr>
            <p:nvPr/>
          </p:nvGrpSpPr>
          <p:grpSpPr bwMode="auto">
            <a:xfrm>
              <a:off x="187" y="1214"/>
              <a:ext cx="3522" cy="1874"/>
              <a:chOff x="187" y="1214"/>
              <a:chExt cx="3522" cy="1874"/>
            </a:xfrm>
          </p:grpSpPr>
          <p:grpSp>
            <p:nvGrpSpPr>
              <p:cNvPr id="67638" name="Group 54"/>
              <p:cNvGrpSpPr>
                <a:grpSpLocks/>
              </p:cNvGrpSpPr>
              <p:nvPr/>
            </p:nvGrpSpPr>
            <p:grpSpPr bwMode="auto">
              <a:xfrm>
                <a:off x="2824" y="1358"/>
                <a:ext cx="127" cy="833"/>
                <a:chOff x="2544" y="2496"/>
                <a:chExt cx="144" cy="1008"/>
              </a:xfrm>
            </p:grpSpPr>
            <p:sp>
              <p:nvSpPr>
                <p:cNvPr id="67639" name="Line 55" descr="纸莎草纸"/>
                <p:cNvSpPr>
                  <a:spLocks noChangeShapeType="1"/>
                </p:cNvSpPr>
                <p:nvPr/>
              </p:nvSpPr>
              <p:spPr bwMode="auto">
                <a:xfrm>
                  <a:off x="2616" y="2496"/>
                  <a:ext cx="0" cy="10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640" name="Rectangle 56"/>
                <p:cNvSpPr>
                  <a:spLocks noChangeArrowheads="1"/>
                </p:cNvSpPr>
                <p:nvPr/>
              </p:nvSpPr>
              <p:spPr bwMode="auto">
                <a:xfrm>
                  <a:off x="2544" y="2832"/>
                  <a:ext cx="144" cy="33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641" name="Group 57"/>
              <p:cNvGrpSpPr>
                <a:grpSpLocks/>
              </p:cNvGrpSpPr>
              <p:nvPr/>
            </p:nvGrpSpPr>
            <p:grpSpPr bwMode="auto">
              <a:xfrm rot="-3478325">
                <a:off x="3207" y="1966"/>
                <a:ext cx="119" cy="885"/>
                <a:chOff x="2544" y="2496"/>
                <a:chExt cx="144" cy="1008"/>
              </a:xfrm>
            </p:grpSpPr>
            <p:sp>
              <p:nvSpPr>
                <p:cNvPr id="67642" name="Line 58" descr="纸莎草纸"/>
                <p:cNvSpPr>
                  <a:spLocks noChangeShapeType="1"/>
                </p:cNvSpPr>
                <p:nvPr/>
              </p:nvSpPr>
              <p:spPr bwMode="auto">
                <a:xfrm>
                  <a:off x="2616" y="2496"/>
                  <a:ext cx="0" cy="10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643" name="Rectangle 59"/>
                <p:cNvSpPr>
                  <a:spLocks noChangeArrowheads="1"/>
                </p:cNvSpPr>
                <p:nvPr/>
              </p:nvSpPr>
              <p:spPr bwMode="auto">
                <a:xfrm>
                  <a:off x="2544" y="2832"/>
                  <a:ext cx="144" cy="33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644" name="Group 60"/>
              <p:cNvGrpSpPr>
                <a:grpSpLocks/>
              </p:cNvGrpSpPr>
              <p:nvPr/>
            </p:nvGrpSpPr>
            <p:grpSpPr bwMode="auto">
              <a:xfrm rot="3478325" flipH="1">
                <a:off x="2449" y="1966"/>
                <a:ext cx="119" cy="885"/>
                <a:chOff x="2544" y="2496"/>
                <a:chExt cx="144" cy="1008"/>
              </a:xfrm>
            </p:grpSpPr>
            <p:sp>
              <p:nvSpPr>
                <p:cNvPr id="67645" name="Line 61" descr="纸莎草纸"/>
                <p:cNvSpPr>
                  <a:spLocks noChangeShapeType="1"/>
                </p:cNvSpPr>
                <p:nvPr/>
              </p:nvSpPr>
              <p:spPr bwMode="auto">
                <a:xfrm>
                  <a:off x="2616" y="2496"/>
                  <a:ext cx="0" cy="10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646" name="Rectangle 62"/>
                <p:cNvSpPr>
                  <a:spLocks noChangeArrowheads="1"/>
                </p:cNvSpPr>
                <p:nvPr/>
              </p:nvSpPr>
              <p:spPr bwMode="auto">
                <a:xfrm>
                  <a:off x="2544" y="2832"/>
                  <a:ext cx="144" cy="33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647" name="Line 63"/>
              <p:cNvSpPr>
                <a:spLocks noChangeShapeType="1"/>
              </p:cNvSpPr>
              <p:nvPr/>
            </p:nvSpPr>
            <p:spPr bwMode="auto">
              <a:xfrm flipH="1">
                <a:off x="549" y="1358"/>
                <a:ext cx="23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8" name="Line 64"/>
              <p:cNvSpPr>
                <a:spLocks noChangeShapeType="1"/>
              </p:cNvSpPr>
              <p:nvPr/>
            </p:nvSpPr>
            <p:spPr bwMode="auto">
              <a:xfrm flipH="1">
                <a:off x="549" y="2183"/>
                <a:ext cx="23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9" name="Line 65"/>
              <p:cNvSpPr>
                <a:spLocks noChangeShapeType="1"/>
              </p:cNvSpPr>
              <p:nvPr/>
            </p:nvSpPr>
            <p:spPr bwMode="auto">
              <a:xfrm flipH="1">
                <a:off x="549" y="3026"/>
                <a:ext cx="30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0" name="Line 66"/>
              <p:cNvSpPr>
                <a:spLocks noChangeShapeType="1"/>
              </p:cNvSpPr>
              <p:nvPr/>
            </p:nvSpPr>
            <p:spPr bwMode="auto">
              <a:xfrm flipH="1">
                <a:off x="549" y="2654"/>
                <a:ext cx="160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1" name="Line 67"/>
              <p:cNvSpPr>
                <a:spLocks noChangeShapeType="1"/>
              </p:cNvSpPr>
              <p:nvPr/>
            </p:nvSpPr>
            <p:spPr bwMode="auto">
              <a:xfrm>
                <a:off x="3625" y="2627"/>
                <a:ext cx="0" cy="3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2" name="Text Box 68"/>
              <p:cNvSpPr txBox="1">
                <a:spLocks noChangeArrowheads="1"/>
              </p:cNvSpPr>
              <p:nvPr/>
            </p:nvSpPr>
            <p:spPr bwMode="auto">
              <a:xfrm>
                <a:off x="2931" y="2364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3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53" name="Text Box 69"/>
              <p:cNvSpPr txBox="1">
                <a:spLocks noChangeArrowheads="1"/>
              </p:cNvSpPr>
              <p:nvPr/>
            </p:nvSpPr>
            <p:spPr bwMode="auto">
              <a:xfrm>
                <a:off x="2088" y="2205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54" name="Text Box 70"/>
              <p:cNvSpPr txBox="1">
                <a:spLocks noChangeArrowheads="1"/>
              </p:cNvSpPr>
              <p:nvPr/>
            </p:nvSpPr>
            <p:spPr bwMode="auto">
              <a:xfrm>
                <a:off x="2980" y="1610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55" name="Oval 71"/>
              <p:cNvSpPr>
                <a:spLocks noChangeArrowheads="1"/>
              </p:cNvSpPr>
              <p:nvPr/>
            </p:nvSpPr>
            <p:spPr bwMode="auto">
              <a:xfrm>
                <a:off x="507" y="2984"/>
                <a:ext cx="42" cy="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6" name="Oval 72"/>
              <p:cNvSpPr>
                <a:spLocks noChangeArrowheads="1"/>
              </p:cNvSpPr>
              <p:nvPr/>
            </p:nvSpPr>
            <p:spPr bwMode="auto">
              <a:xfrm>
                <a:off x="507" y="2614"/>
                <a:ext cx="42" cy="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7" name="Oval 73"/>
              <p:cNvSpPr>
                <a:spLocks noChangeArrowheads="1"/>
              </p:cNvSpPr>
              <p:nvPr/>
            </p:nvSpPr>
            <p:spPr bwMode="auto">
              <a:xfrm>
                <a:off x="507" y="2151"/>
                <a:ext cx="42" cy="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8" name="Oval 74"/>
              <p:cNvSpPr>
                <a:spLocks noChangeArrowheads="1"/>
              </p:cNvSpPr>
              <p:nvPr/>
            </p:nvSpPr>
            <p:spPr bwMode="auto">
              <a:xfrm>
                <a:off x="507" y="1318"/>
                <a:ext cx="42" cy="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9" name="Text Box 75"/>
              <p:cNvSpPr txBox="1">
                <a:spLocks noChangeArrowheads="1"/>
              </p:cNvSpPr>
              <p:nvPr/>
            </p:nvSpPr>
            <p:spPr bwMode="auto">
              <a:xfrm>
                <a:off x="194" y="1214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7660" name="Text Box 76"/>
              <p:cNvSpPr txBox="1">
                <a:spLocks noChangeArrowheads="1"/>
              </p:cNvSpPr>
              <p:nvPr/>
            </p:nvSpPr>
            <p:spPr bwMode="auto">
              <a:xfrm>
                <a:off x="187" y="2462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7661" name="Text Box 77"/>
              <p:cNvSpPr txBox="1">
                <a:spLocks noChangeArrowheads="1"/>
              </p:cNvSpPr>
              <p:nvPr/>
            </p:nvSpPr>
            <p:spPr bwMode="auto">
              <a:xfrm>
                <a:off x="194" y="2800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67662" name="Text Box 78"/>
              <p:cNvSpPr txBox="1">
                <a:spLocks noChangeArrowheads="1"/>
              </p:cNvSpPr>
              <p:nvPr/>
            </p:nvSpPr>
            <p:spPr bwMode="auto">
              <a:xfrm>
                <a:off x="197" y="1967"/>
                <a:ext cx="2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  <p:grpSp>
          <p:nvGrpSpPr>
            <p:cNvPr id="67663" name="Group 79"/>
            <p:cNvGrpSpPr>
              <a:grpSpLocks/>
            </p:cNvGrpSpPr>
            <p:nvPr/>
          </p:nvGrpSpPr>
          <p:grpSpPr bwMode="auto">
            <a:xfrm>
              <a:off x="2539" y="1354"/>
              <a:ext cx="307" cy="748"/>
              <a:chOff x="3408" y="956"/>
              <a:chExt cx="307" cy="748"/>
            </a:xfrm>
          </p:grpSpPr>
          <p:sp>
            <p:nvSpPr>
              <p:cNvPr id="67664" name="Text Box 80"/>
              <p:cNvSpPr txBox="1">
                <a:spLocks noChangeArrowheads="1"/>
              </p:cNvSpPr>
              <p:nvPr/>
            </p:nvSpPr>
            <p:spPr bwMode="auto">
              <a:xfrm>
                <a:off x="3408" y="956"/>
                <a:ext cx="307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67665" name="Text Box 81"/>
              <p:cNvSpPr txBox="1">
                <a:spLocks noChangeArrowheads="1"/>
              </p:cNvSpPr>
              <p:nvPr/>
            </p:nvSpPr>
            <p:spPr bwMode="auto">
              <a:xfrm>
                <a:off x="3476" y="1104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</p:grpSp>
        <p:grpSp>
          <p:nvGrpSpPr>
            <p:cNvPr id="67666" name="Group 82"/>
            <p:cNvGrpSpPr>
              <a:grpSpLocks/>
            </p:cNvGrpSpPr>
            <p:nvPr/>
          </p:nvGrpSpPr>
          <p:grpSpPr bwMode="auto">
            <a:xfrm>
              <a:off x="2218" y="2126"/>
              <a:ext cx="677" cy="720"/>
              <a:chOff x="3087" y="1728"/>
              <a:chExt cx="677" cy="720"/>
            </a:xfrm>
          </p:grpSpPr>
          <p:sp>
            <p:nvSpPr>
              <p:cNvPr id="67667" name="Text Box 83"/>
              <p:cNvSpPr txBox="1">
                <a:spLocks noChangeArrowheads="1"/>
              </p:cNvSpPr>
              <p:nvPr/>
            </p:nvSpPr>
            <p:spPr bwMode="auto">
              <a:xfrm>
                <a:off x="3552" y="17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67668" name="Text Box 84"/>
              <p:cNvSpPr txBox="1">
                <a:spLocks noChangeArrowheads="1"/>
              </p:cNvSpPr>
              <p:nvPr/>
            </p:nvSpPr>
            <p:spPr bwMode="auto">
              <a:xfrm>
                <a:off x="3087" y="2160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67669" name="Text Box 85"/>
              <p:cNvSpPr txBox="1">
                <a:spLocks noChangeArrowheads="1"/>
              </p:cNvSpPr>
              <p:nvPr/>
            </p:nvSpPr>
            <p:spPr bwMode="auto">
              <a:xfrm>
                <a:off x="3324" y="196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67670" name="Text Box 86"/>
              <p:cNvSpPr txBox="1">
                <a:spLocks noChangeArrowheads="1"/>
              </p:cNvSpPr>
              <p:nvPr/>
            </p:nvSpPr>
            <p:spPr bwMode="auto">
              <a:xfrm>
                <a:off x="3312" y="2112"/>
                <a:ext cx="3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7671" name="Group 87"/>
            <p:cNvGrpSpPr>
              <a:grpSpLocks/>
            </p:cNvGrpSpPr>
            <p:nvPr/>
          </p:nvGrpSpPr>
          <p:grpSpPr bwMode="auto">
            <a:xfrm>
              <a:off x="3095" y="1934"/>
              <a:ext cx="677" cy="720"/>
              <a:chOff x="3964" y="1536"/>
              <a:chExt cx="677" cy="720"/>
            </a:xfrm>
          </p:grpSpPr>
          <p:sp>
            <p:nvSpPr>
              <p:cNvPr id="67672" name="Text Box 88"/>
              <p:cNvSpPr txBox="1">
                <a:spLocks noChangeArrowheads="1"/>
              </p:cNvSpPr>
              <p:nvPr/>
            </p:nvSpPr>
            <p:spPr bwMode="auto">
              <a:xfrm>
                <a:off x="4416" y="196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67673" name="Text Box 89"/>
              <p:cNvSpPr txBox="1">
                <a:spLocks noChangeArrowheads="1"/>
              </p:cNvSpPr>
              <p:nvPr/>
            </p:nvSpPr>
            <p:spPr bwMode="auto">
              <a:xfrm>
                <a:off x="396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67674" name="Text Box 90"/>
              <p:cNvSpPr txBox="1">
                <a:spLocks noChangeArrowheads="1"/>
              </p:cNvSpPr>
              <p:nvPr/>
            </p:nvSpPr>
            <p:spPr bwMode="auto">
              <a:xfrm>
                <a:off x="4168" y="159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67675" name="Text Box 91"/>
              <p:cNvSpPr txBox="1">
                <a:spLocks noChangeArrowheads="1"/>
              </p:cNvSpPr>
              <p:nvPr/>
            </p:nvSpPr>
            <p:spPr bwMode="auto">
              <a:xfrm>
                <a:off x="4157" y="1728"/>
                <a:ext cx="3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</a:t>
                </a: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7676" name="Group 92"/>
            <p:cNvGrpSpPr>
              <a:grpSpLocks/>
            </p:cNvGrpSpPr>
            <p:nvPr/>
          </p:nvGrpSpPr>
          <p:grpSpPr bwMode="auto">
            <a:xfrm>
              <a:off x="2859" y="1214"/>
              <a:ext cx="304" cy="432"/>
              <a:chOff x="3728" y="816"/>
              <a:chExt cx="304" cy="432"/>
            </a:xfrm>
          </p:grpSpPr>
          <p:sp>
            <p:nvSpPr>
              <p:cNvPr id="67677" name="Line 93"/>
              <p:cNvSpPr>
                <a:spLocks noChangeShapeType="1"/>
              </p:cNvSpPr>
              <p:nvPr/>
            </p:nvSpPr>
            <p:spPr bwMode="auto">
              <a:xfrm>
                <a:off x="3747" y="96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78" name="Text Box 94"/>
              <p:cNvSpPr txBox="1">
                <a:spLocks noChangeArrowheads="1"/>
              </p:cNvSpPr>
              <p:nvPr/>
            </p:nvSpPr>
            <p:spPr bwMode="auto">
              <a:xfrm>
                <a:off x="3728" y="816"/>
                <a:ext cx="2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 ·</a:t>
                </a:r>
              </a:p>
            </p:txBody>
          </p:sp>
          <p:sp>
            <p:nvSpPr>
              <p:cNvPr id="67679" name="Text Box 95"/>
              <p:cNvSpPr txBox="1">
                <a:spLocks noChangeArrowheads="1"/>
              </p:cNvSpPr>
              <p:nvPr/>
            </p:nvSpPr>
            <p:spPr bwMode="auto">
              <a:xfrm>
                <a:off x="3789" y="960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67680" name="Group 96"/>
            <p:cNvGrpSpPr>
              <a:grpSpLocks/>
            </p:cNvGrpSpPr>
            <p:nvPr/>
          </p:nvGrpSpPr>
          <p:grpSpPr bwMode="auto">
            <a:xfrm>
              <a:off x="3355" y="2471"/>
              <a:ext cx="288" cy="423"/>
              <a:chOff x="4224" y="2073"/>
              <a:chExt cx="288" cy="423"/>
            </a:xfrm>
          </p:grpSpPr>
          <p:sp>
            <p:nvSpPr>
              <p:cNvPr id="67681" name="Line 97"/>
              <p:cNvSpPr>
                <a:spLocks noChangeShapeType="1"/>
              </p:cNvSpPr>
              <p:nvPr/>
            </p:nvSpPr>
            <p:spPr bwMode="auto">
              <a:xfrm flipH="1" flipV="1">
                <a:off x="4320" y="2112"/>
                <a:ext cx="192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2" name="Text Box 98"/>
              <p:cNvSpPr txBox="1">
                <a:spLocks noChangeArrowheads="1"/>
              </p:cNvSpPr>
              <p:nvPr/>
            </p:nvSpPr>
            <p:spPr bwMode="auto">
              <a:xfrm>
                <a:off x="4224" y="207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67683" name="Text Box 99"/>
              <p:cNvSpPr txBox="1">
                <a:spLocks noChangeArrowheads="1"/>
              </p:cNvSpPr>
              <p:nvPr/>
            </p:nvSpPr>
            <p:spPr bwMode="auto">
              <a:xfrm>
                <a:off x="4224" y="2208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67684" name="Group 100"/>
            <p:cNvGrpSpPr>
              <a:grpSpLocks/>
            </p:cNvGrpSpPr>
            <p:nvPr/>
          </p:nvGrpSpPr>
          <p:grpSpPr bwMode="auto">
            <a:xfrm>
              <a:off x="1955" y="2222"/>
              <a:ext cx="392" cy="432"/>
              <a:chOff x="2531" y="1872"/>
              <a:chExt cx="392" cy="432"/>
            </a:xfrm>
          </p:grpSpPr>
          <p:sp>
            <p:nvSpPr>
              <p:cNvPr id="67685" name="Line 101"/>
              <p:cNvSpPr>
                <a:spLocks noChangeShapeType="1"/>
              </p:cNvSpPr>
              <p:nvPr/>
            </p:nvSpPr>
            <p:spPr bwMode="auto">
              <a:xfrm rot="348740" flipV="1">
                <a:off x="2731" y="2160"/>
                <a:ext cx="192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6" name="Text Box 102"/>
              <p:cNvSpPr txBox="1">
                <a:spLocks noChangeArrowheads="1"/>
              </p:cNvSpPr>
              <p:nvPr/>
            </p:nvSpPr>
            <p:spPr bwMode="auto">
              <a:xfrm>
                <a:off x="2539" y="201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7687" name="Text Box 103"/>
              <p:cNvSpPr txBox="1">
                <a:spLocks noChangeArrowheads="1"/>
              </p:cNvSpPr>
              <p:nvPr/>
            </p:nvSpPr>
            <p:spPr bwMode="auto">
              <a:xfrm>
                <a:off x="2531" y="187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  <p:grpSp>
          <p:nvGrpSpPr>
            <p:cNvPr id="67688" name="Group 104"/>
            <p:cNvGrpSpPr>
              <a:grpSpLocks/>
            </p:cNvGrpSpPr>
            <p:nvPr/>
          </p:nvGrpSpPr>
          <p:grpSpPr bwMode="auto">
            <a:xfrm>
              <a:off x="543" y="1262"/>
              <a:ext cx="388" cy="1765"/>
              <a:chOff x="543" y="1262"/>
              <a:chExt cx="388" cy="1765"/>
            </a:xfrm>
          </p:grpSpPr>
          <p:grpSp>
            <p:nvGrpSpPr>
              <p:cNvPr id="67689" name="Group 105"/>
              <p:cNvGrpSpPr>
                <a:grpSpLocks/>
              </p:cNvGrpSpPr>
              <p:nvPr/>
            </p:nvGrpSpPr>
            <p:grpSpPr bwMode="auto">
              <a:xfrm>
                <a:off x="543" y="1262"/>
                <a:ext cx="364" cy="432"/>
                <a:chOff x="1268" y="336"/>
                <a:chExt cx="364" cy="432"/>
              </a:xfrm>
            </p:grpSpPr>
            <p:sp>
              <p:nvSpPr>
                <p:cNvPr id="67690" name="Line 106"/>
                <p:cNvSpPr>
                  <a:spLocks noChangeShapeType="1"/>
                </p:cNvSpPr>
                <p:nvPr/>
              </p:nvSpPr>
              <p:spPr bwMode="auto">
                <a:xfrm>
                  <a:off x="1296" y="4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691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296" y="480"/>
                  <a:ext cx="3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L1</a:t>
                  </a:r>
                </a:p>
              </p:txBody>
            </p:sp>
            <p:sp>
              <p:nvSpPr>
                <p:cNvPr id="67692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1268" y="336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 ·</a:t>
                  </a:r>
                </a:p>
              </p:txBody>
            </p:sp>
          </p:grpSp>
          <p:grpSp>
            <p:nvGrpSpPr>
              <p:cNvPr id="67693" name="Group 109"/>
              <p:cNvGrpSpPr>
                <a:grpSpLocks/>
              </p:cNvGrpSpPr>
              <p:nvPr/>
            </p:nvGrpSpPr>
            <p:grpSpPr bwMode="auto">
              <a:xfrm>
                <a:off x="571" y="1751"/>
                <a:ext cx="336" cy="431"/>
                <a:chOff x="571" y="1751"/>
                <a:chExt cx="336" cy="431"/>
              </a:xfrm>
            </p:grpSpPr>
            <p:sp>
              <p:nvSpPr>
                <p:cNvPr id="67694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571" y="218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695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619" y="1886"/>
                  <a:ext cx="26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67696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611" y="1751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 ·</a:t>
                  </a:r>
                </a:p>
              </p:txBody>
            </p:sp>
          </p:grpSp>
          <p:grpSp>
            <p:nvGrpSpPr>
              <p:cNvPr id="67697" name="Group 113"/>
              <p:cNvGrpSpPr>
                <a:grpSpLocks/>
              </p:cNvGrpSpPr>
              <p:nvPr/>
            </p:nvGrpSpPr>
            <p:grpSpPr bwMode="auto">
              <a:xfrm>
                <a:off x="571" y="2174"/>
                <a:ext cx="360" cy="480"/>
                <a:chOff x="1248" y="1488"/>
                <a:chExt cx="360" cy="480"/>
              </a:xfrm>
            </p:grpSpPr>
            <p:sp>
              <p:nvSpPr>
                <p:cNvPr id="67698" name="Line 114"/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699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1296" y="1632"/>
                  <a:ext cx="3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L2</a:t>
                  </a:r>
                </a:p>
              </p:txBody>
            </p:sp>
            <p:sp>
              <p:nvSpPr>
                <p:cNvPr id="67700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1268" y="1488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 ·</a:t>
                  </a:r>
                </a:p>
              </p:txBody>
            </p:sp>
          </p:grpSp>
          <p:grpSp>
            <p:nvGrpSpPr>
              <p:cNvPr id="67701" name="Group 117"/>
              <p:cNvGrpSpPr>
                <a:grpSpLocks/>
              </p:cNvGrpSpPr>
              <p:nvPr/>
            </p:nvGrpSpPr>
            <p:grpSpPr bwMode="auto">
              <a:xfrm>
                <a:off x="571" y="2558"/>
                <a:ext cx="360" cy="469"/>
                <a:chOff x="571" y="2558"/>
                <a:chExt cx="360" cy="469"/>
              </a:xfrm>
            </p:grpSpPr>
            <p:sp>
              <p:nvSpPr>
                <p:cNvPr id="67702" name="Line 118"/>
                <p:cNvSpPr>
                  <a:spLocks noChangeShapeType="1"/>
                </p:cNvSpPr>
                <p:nvPr/>
              </p:nvSpPr>
              <p:spPr bwMode="auto">
                <a:xfrm>
                  <a:off x="571" y="3027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703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619" y="2693"/>
                  <a:ext cx="3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L3</a:t>
                  </a:r>
                </a:p>
              </p:txBody>
            </p:sp>
            <p:sp>
              <p:nvSpPr>
                <p:cNvPr id="67704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611" y="2558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 ·</a:t>
                  </a:r>
                </a:p>
              </p:txBody>
            </p:sp>
          </p:grpSp>
        </p:grpSp>
      </p:grpSp>
      <p:sp>
        <p:nvSpPr>
          <p:cNvPr id="121" name="Text Box 149"/>
          <p:cNvSpPr txBox="1">
            <a:spLocks noChangeArrowheads="1"/>
          </p:cNvSpPr>
          <p:nvPr/>
        </p:nvSpPr>
        <p:spPr bwMode="auto">
          <a:xfrm>
            <a:off x="752475" y="1117600"/>
            <a:ext cx="361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相电流：负载上的电流</a:t>
            </a:r>
          </a:p>
        </p:txBody>
      </p:sp>
      <p:sp>
        <p:nvSpPr>
          <p:cNvPr id="122" name="Text Box 150"/>
          <p:cNvSpPr txBox="1">
            <a:spLocks noChangeArrowheads="1"/>
          </p:cNvSpPr>
          <p:nvPr/>
        </p:nvSpPr>
        <p:spPr bwMode="auto">
          <a:xfrm>
            <a:off x="4897438" y="1108075"/>
            <a:ext cx="361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线电流：端线上的电流</a:t>
            </a:r>
          </a:p>
        </p:txBody>
      </p:sp>
    </p:spTree>
    <p:extLst>
      <p:ext uri="{BB962C8B-B14F-4D97-AF65-F5344CB8AC3E}">
        <p14:creationId xmlns:p14="http://schemas.microsoft.com/office/powerpoint/2010/main" val="152056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820738" y="685800"/>
            <a:ext cx="68548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◆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  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若负载对称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相电流和线电流就对称。</a:t>
            </a:r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3851275" y="1808163"/>
            <a:ext cx="1617663" cy="717550"/>
            <a:chOff x="2044" y="2496"/>
            <a:chExt cx="872" cy="452"/>
          </a:xfrm>
        </p:grpSpPr>
        <p:sp>
          <p:nvSpPr>
            <p:cNvPr id="68612" name="Rectangle 4"/>
            <p:cNvSpPr>
              <a:spLocks noChangeArrowheads="1"/>
            </p:cNvSpPr>
            <p:nvPr/>
          </p:nvSpPr>
          <p:spPr bwMode="auto">
            <a:xfrm>
              <a:off x="2220" y="2496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anose="02020603050405020304" pitchFamily="18" charset="0"/>
                </a:rPr>
                <a:t>  ·</a:t>
              </a:r>
            </a:p>
          </p:txBody>
        </p:sp>
        <p:sp>
          <p:nvSpPr>
            <p:cNvPr id="68613" name="Text Box 5"/>
            <p:cNvSpPr txBox="1">
              <a:spLocks noChangeArrowheads="1"/>
            </p:cNvSpPr>
            <p:nvPr/>
          </p:nvSpPr>
          <p:spPr bwMode="auto">
            <a:xfrm>
              <a:off x="2044" y="2621"/>
              <a:ext cx="8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anose="02020603050405020304" pitchFamily="18" charset="0"/>
                </a:rPr>
                <a:t>∴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800" b="1" i="1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=  I</a:t>
              </a:r>
              <a:r>
                <a:rPr kumimoji="1" lang="en-US" altLang="zh-CN" sz="2800" b="1" i="1" baseline="-25000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68614" name="Rectangle 6"/>
            <p:cNvSpPr>
              <a:spLocks noChangeArrowheads="1"/>
            </p:cNvSpPr>
            <p:nvPr/>
          </p:nvSpPr>
          <p:spPr bwMode="auto">
            <a:xfrm>
              <a:off x="2576" y="250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anose="02020603050405020304" pitchFamily="18" charset="0"/>
                </a:rPr>
                <a:t>  ·</a:t>
              </a:r>
            </a:p>
          </p:txBody>
        </p:sp>
      </p:grp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439863" y="1628775"/>
            <a:ext cx="2166937" cy="1289050"/>
            <a:chOff x="864" y="1002"/>
            <a:chExt cx="1365" cy="812"/>
          </a:xfrm>
        </p:grpSpPr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988" y="1002"/>
              <a:ext cx="1241" cy="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p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= I</a:t>
              </a:r>
              <a:r>
                <a:rPr kumimoji="1" lang="en-US" altLang="zh-CN" sz="2800" b="1" i="1" baseline="-25000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  <a:p>
              <a:pPr>
                <a:lnSpc>
                  <a:spcPct val="140000"/>
                </a:lnSpc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相位相同。</a:t>
              </a:r>
            </a:p>
          </p:txBody>
        </p:sp>
        <p:sp>
          <p:nvSpPr>
            <p:cNvPr id="68617" name="AutoShape 9"/>
            <p:cNvSpPr>
              <a:spLocks/>
            </p:cNvSpPr>
            <p:nvPr/>
          </p:nvSpPr>
          <p:spPr bwMode="auto">
            <a:xfrm>
              <a:off x="864" y="1200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838200" y="2895600"/>
            <a:ext cx="1316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讨论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1568450" y="4008438"/>
            <a:ext cx="3282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一般中线可不要。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1781175" y="5456238"/>
            <a:ext cx="2419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必须有中线。</a:t>
            </a:r>
          </a:p>
        </p:txBody>
      </p:sp>
      <p:grpSp>
        <p:nvGrpSpPr>
          <p:cNvPr id="68621" name="Group 13"/>
          <p:cNvGrpSpPr>
            <a:grpSpLocks/>
          </p:cNvGrpSpPr>
          <p:nvPr/>
        </p:nvGrpSpPr>
        <p:grpSpPr bwMode="auto">
          <a:xfrm>
            <a:off x="1295400" y="3184525"/>
            <a:ext cx="6477000" cy="747713"/>
            <a:chOff x="816" y="2006"/>
            <a:chExt cx="4080" cy="471"/>
          </a:xfrm>
        </p:grpSpPr>
        <p:sp>
          <p:nvSpPr>
            <p:cNvPr id="68622" name="Text Box 14"/>
            <p:cNvSpPr txBox="1">
              <a:spLocks noChangeArrowheads="1"/>
            </p:cNvSpPr>
            <p:nvPr/>
          </p:nvSpPr>
          <p:spPr bwMode="auto">
            <a:xfrm>
              <a:off x="816" y="2150"/>
              <a:ext cx="40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1.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负载对称时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,                             = 0 </a:t>
              </a:r>
            </a:p>
          </p:txBody>
        </p:sp>
        <p:grpSp>
          <p:nvGrpSpPr>
            <p:cNvPr id="68623" name="Group 15"/>
            <p:cNvGrpSpPr>
              <a:grpSpLocks/>
            </p:cNvGrpSpPr>
            <p:nvPr/>
          </p:nvGrpSpPr>
          <p:grpSpPr bwMode="auto">
            <a:xfrm>
              <a:off x="2400" y="2006"/>
              <a:ext cx="1968" cy="442"/>
              <a:chOff x="2400" y="2006"/>
              <a:chExt cx="1968" cy="442"/>
            </a:xfrm>
          </p:grpSpPr>
          <p:sp>
            <p:nvSpPr>
              <p:cNvPr id="68624" name="Text Box 16"/>
              <p:cNvSpPr txBox="1">
                <a:spLocks noChangeArrowheads="1"/>
              </p:cNvSpPr>
              <p:nvPr/>
            </p:nvSpPr>
            <p:spPr bwMode="auto">
              <a:xfrm>
                <a:off x="2400" y="2121"/>
                <a:ext cx="19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800" b="1" i="1"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  <a:ea typeface="楷体_GB2312" pitchFamily="49" charset="-122"/>
                  </a:rPr>
                  <a:t>N</a:t>
                </a:r>
                <a:r>
                  <a:rPr kumimoji="1" lang="en-US" altLang="zh-CN" sz="2800" b="1" i="1" baseline="-2500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800" b="1" i="1">
                    <a:latin typeface="Times New Roman" panose="02020603050405020304" pitchFamily="18" charset="0"/>
                    <a:ea typeface="楷体_GB2312" pitchFamily="49" charset="-122"/>
                  </a:rPr>
                  <a:t>= I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800" b="1" i="1" baseline="-2500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800" b="1" i="1">
                    <a:latin typeface="Times New Roman" panose="02020603050405020304" pitchFamily="18" charset="0"/>
                    <a:ea typeface="楷体_GB2312" pitchFamily="49" charset="-122"/>
                  </a:rPr>
                  <a:t>+ I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 sz="2800" b="1" i="1" baseline="-2500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800" b="1" i="1">
                    <a:latin typeface="Times New Roman" panose="02020603050405020304" pitchFamily="18" charset="0"/>
                    <a:ea typeface="楷体_GB2312" pitchFamily="49" charset="-122"/>
                  </a:rPr>
                  <a:t>+ I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  <a:ea typeface="楷体_GB2312" pitchFamily="49" charset="-122"/>
                  </a:rPr>
                  <a:t>3 </a:t>
                </a:r>
              </a:p>
            </p:txBody>
          </p:sp>
          <p:sp>
            <p:nvSpPr>
              <p:cNvPr id="68625" name="Text Box 17"/>
              <p:cNvSpPr txBox="1">
                <a:spLocks noChangeArrowheads="1"/>
              </p:cNvSpPr>
              <p:nvPr/>
            </p:nvSpPr>
            <p:spPr bwMode="auto">
              <a:xfrm>
                <a:off x="2448" y="2015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68626" name="Text Box 18"/>
              <p:cNvSpPr txBox="1">
                <a:spLocks noChangeArrowheads="1"/>
              </p:cNvSpPr>
              <p:nvPr/>
            </p:nvSpPr>
            <p:spPr bwMode="auto">
              <a:xfrm>
                <a:off x="2870" y="2015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68627" name="Text Box 19"/>
              <p:cNvSpPr txBox="1">
                <a:spLocks noChangeArrowheads="1"/>
              </p:cNvSpPr>
              <p:nvPr/>
            </p:nvSpPr>
            <p:spPr bwMode="auto">
              <a:xfrm>
                <a:off x="3640" y="2016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68628" name="Text Box 20"/>
              <p:cNvSpPr txBox="1">
                <a:spLocks noChangeArrowheads="1"/>
              </p:cNvSpPr>
              <p:nvPr/>
            </p:nvSpPr>
            <p:spPr bwMode="auto">
              <a:xfrm>
                <a:off x="3250" y="2006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·</a:t>
                </a:r>
              </a:p>
            </p:txBody>
          </p:sp>
        </p:grpSp>
      </p:grpSp>
      <p:grpSp>
        <p:nvGrpSpPr>
          <p:cNvPr id="68634" name="Group 26"/>
          <p:cNvGrpSpPr>
            <a:grpSpLocks/>
          </p:cNvGrpSpPr>
          <p:nvPr/>
        </p:nvGrpSpPr>
        <p:grpSpPr bwMode="auto">
          <a:xfrm>
            <a:off x="1295400" y="4591050"/>
            <a:ext cx="7010400" cy="701675"/>
            <a:chOff x="816" y="2892"/>
            <a:chExt cx="4416" cy="442"/>
          </a:xfrm>
        </p:grpSpPr>
        <p:sp>
          <p:nvSpPr>
            <p:cNvPr id="68635" name="Text Box 27"/>
            <p:cNvSpPr txBox="1">
              <a:spLocks noChangeArrowheads="1"/>
            </p:cNvSpPr>
            <p:nvPr/>
          </p:nvSpPr>
          <p:spPr bwMode="auto">
            <a:xfrm>
              <a:off x="816" y="3004"/>
              <a:ext cx="4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2.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负载不对称时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,                           ≠0 </a:t>
              </a:r>
            </a:p>
          </p:txBody>
        </p:sp>
        <p:grpSp>
          <p:nvGrpSpPr>
            <p:cNvPr id="68636" name="Group 28"/>
            <p:cNvGrpSpPr>
              <a:grpSpLocks/>
            </p:cNvGrpSpPr>
            <p:nvPr/>
          </p:nvGrpSpPr>
          <p:grpSpPr bwMode="auto">
            <a:xfrm>
              <a:off x="2546" y="2892"/>
              <a:ext cx="1968" cy="442"/>
              <a:chOff x="2400" y="2006"/>
              <a:chExt cx="1968" cy="442"/>
            </a:xfrm>
          </p:grpSpPr>
          <p:sp>
            <p:nvSpPr>
              <p:cNvPr id="68637" name="Text Box 29"/>
              <p:cNvSpPr txBox="1">
                <a:spLocks noChangeArrowheads="1"/>
              </p:cNvSpPr>
              <p:nvPr/>
            </p:nvSpPr>
            <p:spPr bwMode="auto">
              <a:xfrm>
                <a:off x="2400" y="2121"/>
                <a:ext cx="19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800" b="1" i="1"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  <a:ea typeface="楷体_GB2312" pitchFamily="49" charset="-122"/>
                  </a:rPr>
                  <a:t>N</a:t>
                </a:r>
                <a:r>
                  <a:rPr kumimoji="1" lang="en-US" altLang="zh-CN" sz="2800" b="1" i="1" baseline="-2500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800" b="1" i="1">
                    <a:latin typeface="Times New Roman" panose="02020603050405020304" pitchFamily="18" charset="0"/>
                    <a:ea typeface="楷体_GB2312" pitchFamily="49" charset="-122"/>
                  </a:rPr>
                  <a:t>= I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800" b="1" i="1" baseline="-2500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800" b="1" i="1">
                    <a:latin typeface="Times New Roman" panose="02020603050405020304" pitchFamily="18" charset="0"/>
                    <a:ea typeface="楷体_GB2312" pitchFamily="49" charset="-122"/>
                  </a:rPr>
                  <a:t>+ I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 sz="2800" b="1" i="1" baseline="-2500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800" b="1" i="1">
                    <a:latin typeface="Times New Roman" panose="02020603050405020304" pitchFamily="18" charset="0"/>
                    <a:ea typeface="楷体_GB2312" pitchFamily="49" charset="-122"/>
                  </a:rPr>
                  <a:t>+ I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68638" name="Text Box 30"/>
              <p:cNvSpPr txBox="1">
                <a:spLocks noChangeArrowheads="1"/>
              </p:cNvSpPr>
              <p:nvPr/>
            </p:nvSpPr>
            <p:spPr bwMode="auto">
              <a:xfrm>
                <a:off x="2448" y="2015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68639" name="Text Box 31"/>
              <p:cNvSpPr txBox="1">
                <a:spLocks noChangeArrowheads="1"/>
              </p:cNvSpPr>
              <p:nvPr/>
            </p:nvSpPr>
            <p:spPr bwMode="auto">
              <a:xfrm>
                <a:off x="2870" y="2015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68640" name="Text Box 32"/>
              <p:cNvSpPr txBox="1">
                <a:spLocks noChangeArrowheads="1"/>
              </p:cNvSpPr>
              <p:nvPr/>
            </p:nvSpPr>
            <p:spPr bwMode="auto">
              <a:xfrm>
                <a:off x="3640" y="2016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68641" name="Text Box 33"/>
              <p:cNvSpPr txBox="1">
                <a:spLocks noChangeArrowheads="1"/>
              </p:cNvSpPr>
              <p:nvPr/>
            </p:nvSpPr>
            <p:spPr bwMode="auto">
              <a:xfrm>
                <a:off x="3250" y="2006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·</a:t>
                </a:r>
              </a:p>
            </p:txBody>
          </p:sp>
        </p:grpSp>
      </p:grp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585749" y="4037161"/>
            <a:ext cx="20362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三相三线制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4708525" y="5466497"/>
            <a:ext cx="20362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三相四线制</a:t>
            </a:r>
          </a:p>
        </p:txBody>
      </p:sp>
    </p:spTree>
    <p:extLst>
      <p:ext uri="{BB962C8B-B14F-4D97-AF65-F5344CB8AC3E}">
        <p14:creationId xmlns:p14="http://schemas.microsoft.com/office/powerpoint/2010/main" val="248601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8" grpId="0" build="p" autoUpdateAnimBg="0"/>
      <p:bldP spid="68619" grpId="0" build="p" autoUpdateAnimBg="0"/>
      <p:bldP spid="68620" grpId="0" build="p" autoUpdateAnimBg="0"/>
      <p:bldP spid="29" grpId="0" build="p" autoUpdateAnimBg="0"/>
      <p:bldP spid="3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918555" y="2010205"/>
            <a:ext cx="7315200" cy="3444875"/>
            <a:chOff x="624" y="1766"/>
            <a:chExt cx="4608" cy="2170"/>
          </a:xfrm>
        </p:grpSpPr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1267" y="2696"/>
              <a:ext cx="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9641" name="Freeform 9"/>
            <p:cNvSpPr>
              <a:spLocks/>
            </p:cNvSpPr>
            <p:nvPr/>
          </p:nvSpPr>
          <p:spPr bwMode="auto">
            <a:xfrm>
              <a:off x="1488" y="2438"/>
              <a:ext cx="69" cy="125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2" name="Freeform 10"/>
            <p:cNvSpPr>
              <a:spLocks/>
            </p:cNvSpPr>
            <p:nvPr/>
          </p:nvSpPr>
          <p:spPr bwMode="auto">
            <a:xfrm>
              <a:off x="1488" y="2563"/>
              <a:ext cx="69" cy="127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1494" y="2684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4" name="Line 12"/>
            <p:cNvSpPr>
              <a:spLocks noChangeShapeType="1"/>
            </p:cNvSpPr>
            <p:nvPr/>
          </p:nvSpPr>
          <p:spPr bwMode="auto">
            <a:xfrm>
              <a:off x="1494" y="211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Freeform 13"/>
            <p:cNvSpPr>
              <a:spLocks/>
            </p:cNvSpPr>
            <p:nvPr/>
          </p:nvSpPr>
          <p:spPr bwMode="auto">
            <a:xfrm>
              <a:off x="1488" y="2319"/>
              <a:ext cx="69" cy="125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646" name="Group 14"/>
            <p:cNvGrpSpPr>
              <a:grpSpLocks/>
            </p:cNvGrpSpPr>
            <p:nvPr/>
          </p:nvGrpSpPr>
          <p:grpSpPr bwMode="auto">
            <a:xfrm rot="582578">
              <a:off x="1462" y="3040"/>
              <a:ext cx="715" cy="282"/>
              <a:chOff x="1268" y="2993"/>
              <a:chExt cx="738" cy="291"/>
            </a:xfrm>
          </p:grpSpPr>
          <p:sp>
            <p:nvSpPr>
              <p:cNvPr id="69647" name="Freeform 15"/>
              <p:cNvSpPr>
                <a:spLocks/>
              </p:cNvSpPr>
              <p:nvPr/>
            </p:nvSpPr>
            <p:spPr bwMode="auto">
              <a:xfrm rot="-3659485">
                <a:off x="1617" y="3051"/>
                <a:ext cx="73" cy="124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48" name="Freeform 16"/>
              <p:cNvSpPr>
                <a:spLocks/>
              </p:cNvSpPr>
              <p:nvPr/>
            </p:nvSpPr>
            <p:spPr bwMode="auto">
              <a:xfrm rot="-3659485">
                <a:off x="1726" y="3113"/>
                <a:ext cx="74" cy="123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49" name="Line 17"/>
              <p:cNvSpPr>
                <a:spLocks noChangeShapeType="1"/>
              </p:cNvSpPr>
              <p:nvPr/>
            </p:nvSpPr>
            <p:spPr bwMode="auto">
              <a:xfrm rot="-3659485">
                <a:off x="1889" y="3166"/>
                <a:ext cx="0" cy="2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0" name="Line 18"/>
              <p:cNvSpPr>
                <a:spLocks noChangeShapeType="1"/>
              </p:cNvSpPr>
              <p:nvPr/>
            </p:nvSpPr>
            <p:spPr bwMode="auto">
              <a:xfrm rot="-3659485">
                <a:off x="1386" y="2875"/>
                <a:ext cx="0" cy="2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1" name="Freeform 19"/>
              <p:cNvSpPr>
                <a:spLocks/>
              </p:cNvSpPr>
              <p:nvPr/>
            </p:nvSpPr>
            <p:spPr bwMode="auto">
              <a:xfrm rot="-3659485">
                <a:off x="1514" y="2990"/>
                <a:ext cx="74" cy="124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52" name="Group 20"/>
            <p:cNvGrpSpPr>
              <a:grpSpLocks/>
            </p:cNvGrpSpPr>
            <p:nvPr/>
          </p:nvGrpSpPr>
          <p:grpSpPr bwMode="auto">
            <a:xfrm rot="-658042">
              <a:off x="810" y="3020"/>
              <a:ext cx="727" cy="277"/>
              <a:chOff x="548" y="2993"/>
              <a:chExt cx="750" cy="285"/>
            </a:xfrm>
          </p:grpSpPr>
          <p:sp>
            <p:nvSpPr>
              <p:cNvPr id="69653" name="Freeform 21"/>
              <p:cNvSpPr>
                <a:spLocks/>
              </p:cNvSpPr>
              <p:nvPr/>
            </p:nvSpPr>
            <p:spPr bwMode="auto">
              <a:xfrm rot="3659485" flipH="1">
                <a:off x="875" y="3051"/>
                <a:ext cx="73" cy="124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4" name="Freeform 22"/>
              <p:cNvSpPr>
                <a:spLocks/>
              </p:cNvSpPr>
              <p:nvPr/>
            </p:nvSpPr>
            <p:spPr bwMode="auto">
              <a:xfrm rot="3659485" flipH="1">
                <a:off x="767" y="3113"/>
                <a:ext cx="74" cy="124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5" name="Line 23"/>
              <p:cNvSpPr>
                <a:spLocks noChangeShapeType="1"/>
              </p:cNvSpPr>
              <p:nvPr/>
            </p:nvSpPr>
            <p:spPr bwMode="auto">
              <a:xfrm rot="3659485" flipH="1">
                <a:off x="666" y="3160"/>
                <a:ext cx="0" cy="2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6" name="Line 24"/>
              <p:cNvSpPr>
                <a:spLocks noChangeShapeType="1"/>
              </p:cNvSpPr>
              <p:nvPr/>
            </p:nvSpPr>
            <p:spPr bwMode="auto">
              <a:xfrm rot="3659485" flipH="1">
                <a:off x="1181" y="2875"/>
                <a:ext cx="0" cy="2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7" name="Freeform 25"/>
              <p:cNvSpPr>
                <a:spLocks/>
              </p:cNvSpPr>
              <p:nvPr/>
            </p:nvSpPr>
            <p:spPr bwMode="auto">
              <a:xfrm rot="3659485" flipH="1">
                <a:off x="979" y="2990"/>
                <a:ext cx="74" cy="123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 flipV="1">
              <a:off x="1487" y="2910"/>
              <a:ext cx="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>
              <a:off x="1484" y="2111"/>
              <a:ext cx="30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0" name="Line 28"/>
            <p:cNvSpPr>
              <a:spLocks noChangeShapeType="1"/>
            </p:cNvSpPr>
            <p:nvPr/>
          </p:nvSpPr>
          <p:spPr bwMode="auto">
            <a:xfrm>
              <a:off x="3822" y="3369"/>
              <a:ext cx="0" cy="5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1" name="Line 29"/>
            <p:cNvSpPr>
              <a:spLocks noChangeShapeType="1"/>
            </p:cNvSpPr>
            <p:nvPr/>
          </p:nvSpPr>
          <p:spPr bwMode="auto">
            <a:xfrm flipH="1">
              <a:off x="857" y="3415"/>
              <a:ext cx="0" cy="4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2" name="Line 30"/>
            <p:cNvSpPr>
              <a:spLocks noChangeShapeType="1"/>
            </p:cNvSpPr>
            <p:nvPr/>
          </p:nvSpPr>
          <p:spPr bwMode="auto">
            <a:xfrm>
              <a:off x="857" y="3881"/>
              <a:ext cx="29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3" name="Text Box 31"/>
            <p:cNvSpPr txBox="1">
              <a:spLocks noChangeArrowheads="1"/>
            </p:cNvSpPr>
            <p:nvPr/>
          </p:nvSpPr>
          <p:spPr bwMode="auto">
            <a:xfrm>
              <a:off x="2550" y="364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64" name="Text Box 32"/>
            <p:cNvSpPr txBox="1">
              <a:spLocks noChangeArrowheads="1"/>
            </p:cNvSpPr>
            <p:nvPr/>
          </p:nvSpPr>
          <p:spPr bwMode="auto">
            <a:xfrm>
              <a:off x="2223" y="3217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65" name="Text Box 33"/>
            <p:cNvSpPr txBox="1">
              <a:spLocks noChangeArrowheads="1"/>
            </p:cNvSpPr>
            <p:nvPr/>
          </p:nvSpPr>
          <p:spPr bwMode="auto">
            <a:xfrm>
              <a:off x="1694" y="2062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66" name="Text Box 34"/>
            <p:cNvSpPr txBox="1">
              <a:spLocks noChangeArrowheads="1"/>
            </p:cNvSpPr>
            <p:nvPr/>
          </p:nvSpPr>
          <p:spPr bwMode="auto">
            <a:xfrm>
              <a:off x="2223" y="28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–</a:t>
              </a:r>
              <a:endPara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67" name="Text Box 35"/>
            <p:cNvSpPr txBox="1">
              <a:spLocks noChangeArrowheads="1"/>
            </p:cNvSpPr>
            <p:nvPr/>
          </p:nvSpPr>
          <p:spPr bwMode="auto">
            <a:xfrm>
              <a:off x="2544" y="3360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–</a:t>
              </a:r>
              <a:endPara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68" name="Text Box 36"/>
            <p:cNvSpPr txBox="1">
              <a:spLocks noChangeArrowheads="1"/>
            </p:cNvSpPr>
            <p:nvPr/>
          </p:nvSpPr>
          <p:spPr bwMode="auto">
            <a:xfrm>
              <a:off x="1694" y="2615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–</a:t>
              </a:r>
              <a:endPara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9669" name="Group 37"/>
            <p:cNvGrpSpPr>
              <a:grpSpLocks/>
            </p:cNvGrpSpPr>
            <p:nvPr/>
          </p:nvGrpSpPr>
          <p:grpSpPr bwMode="auto">
            <a:xfrm>
              <a:off x="2972" y="1766"/>
              <a:ext cx="587" cy="2122"/>
              <a:chOff x="2805" y="1728"/>
              <a:chExt cx="606" cy="2188"/>
            </a:xfrm>
          </p:grpSpPr>
          <p:sp>
            <p:nvSpPr>
              <p:cNvPr id="69670" name="Line 38"/>
              <p:cNvSpPr>
                <a:spLocks noChangeShapeType="1"/>
              </p:cNvSpPr>
              <p:nvPr/>
            </p:nvSpPr>
            <p:spPr bwMode="auto">
              <a:xfrm>
                <a:off x="3120" y="3797"/>
                <a:ext cx="291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1" name="Line 39"/>
              <p:cNvSpPr>
                <a:spLocks noChangeShapeType="1"/>
              </p:cNvSpPr>
              <p:nvPr/>
            </p:nvSpPr>
            <p:spPr bwMode="auto">
              <a:xfrm>
                <a:off x="3120" y="3405"/>
                <a:ext cx="291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9672" name="Object 40"/>
              <p:cNvGraphicFramePr>
                <a:graphicFrameLocks noChangeAspect="1"/>
              </p:cNvGraphicFramePr>
              <p:nvPr/>
            </p:nvGraphicFramePr>
            <p:xfrm>
              <a:off x="2826" y="3169"/>
              <a:ext cx="330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554" name="公式" r:id="rId3" imgW="228600" imgH="228600" progId="Equation.3">
                      <p:embed/>
                    </p:oleObj>
                  </mc:Choice>
                  <mc:Fallback>
                    <p:oleObj name="公式" r:id="rId3" imgW="228600" imgH="228600" progId="Equation.3">
                      <p:embed/>
                      <p:pic>
                        <p:nvPicPr>
                          <p:cNvPr id="69672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6" y="3169"/>
                            <a:ext cx="330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73" name="Object 41"/>
              <p:cNvGraphicFramePr>
                <a:graphicFrameLocks noChangeAspect="1"/>
              </p:cNvGraphicFramePr>
              <p:nvPr/>
            </p:nvGraphicFramePr>
            <p:xfrm>
              <a:off x="2826" y="3564"/>
              <a:ext cx="330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555" name="公式" r:id="rId5" imgW="228600" imgH="241200" progId="Equation.3">
                      <p:embed/>
                    </p:oleObj>
                  </mc:Choice>
                  <mc:Fallback>
                    <p:oleObj name="公式" r:id="rId5" imgW="228600" imgH="241200" progId="Equation.3">
                      <p:embed/>
                      <p:pic>
                        <p:nvPicPr>
                          <p:cNvPr id="69673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6" y="3564"/>
                            <a:ext cx="330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74" name="Object 42"/>
              <p:cNvGraphicFramePr>
                <a:graphicFrameLocks noChangeAspect="1"/>
              </p:cNvGraphicFramePr>
              <p:nvPr/>
            </p:nvGraphicFramePr>
            <p:xfrm>
              <a:off x="2805" y="1728"/>
              <a:ext cx="33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556" name="公式" r:id="rId7" imgW="228600" imgH="228600" progId="Equation.3">
                      <p:embed/>
                    </p:oleObj>
                  </mc:Choice>
                  <mc:Fallback>
                    <p:oleObj name="公式" r:id="rId7" imgW="228600" imgH="228600" progId="Equation.3">
                      <p:embed/>
                      <p:pic>
                        <p:nvPicPr>
                          <p:cNvPr id="69674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5" y="1728"/>
                            <a:ext cx="33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675" name="Line 43"/>
              <p:cNvSpPr>
                <a:spLocks noChangeShapeType="1"/>
              </p:cNvSpPr>
              <p:nvPr/>
            </p:nvSpPr>
            <p:spPr bwMode="auto">
              <a:xfrm>
                <a:off x="3117" y="1977"/>
                <a:ext cx="291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 flipH="1" flipV="1">
              <a:off x="3037" y="2804"/>
              <a:ext cx="419" cy="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77" name="Object 45"/>
            <p:cNvGraphicFramePr>
              <a:graphicFrameLocks noChangeAspect="1"/>
            </p:cNvGraphicFramePr>
            <p:nvPr/>
          </p:nvGraphicFramePr>
          <p:xfrm>
            <a:off x="3181" y="2458"/>
            <a:ext cx="27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57" name="Equation" r:id="rId9" imgW="190440" imgH="241200" progId="Equation.3">
                    <p:embed/>
                  </p:oleObj>
                </mc:Choice>
                <mc:Fallback>
                  <p:oleObj name="Equation" r:id="rId9" imgW="190440" imgH="241200" progId="Equation.3">
                    <p:embed/>
                    <p:pic>
                      <p:nvPicPr>
                        <p:cNvPr id="69677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1" y="2458"/>
                          <a:ext cx="275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78" name="Object 46"/>
            <p:cNvGraphicFramePr>
              <a:graphicFrameLocks noChangeAspect="1"/>
            </p:cNvGraphicFramePr>
            <p:nvPr/>
          </p:nvGraphicFramePr>
          <p:xfrm>
            <a:off x="1702" y="2344"/>
            <a:ext cx="25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58" name="公式" r:id="rId11" imgW="203040" imgH="228600" progId="Equation.3">
                    <p:embed/>
                  </p:oleObj>
                </mc:Choice>
                <mc:Fallback>
                  <p:oleObj name="公式" r:id="rId11" imgW="203040" imgH="228600" progId="Equation.3">
                    <p:embed/>
                    <p:pic>
                      <p:nvPicPr>
                        <p:cNvPr id="69678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2" y="2344"/>
                          <a:ext cx="257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79" name="Object 47"/>
            <p:cNvGraphicFramePr>
              <a:graphicFrameLocks noChangeAspect="1"/>
            </p:cNvGraphicFramePr>
            <p:nvPr/>
          </p:nvGraphicFramePr>
          <p:xfrm>
            <a:off x="2230" y="3029"/>
            <a:ext cx="25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59" name="公式" r:id="rId13" imgW="203040" imgH="228600" progId="Equation.3">
                    <p:embed/>
                  </p:oleObj>
                </mc:Choice>
                <mc:Fallback>
                  <p:oleObj name="公式" r:id="rId13" imgW="203040" imgH="228600" progId="Equation.3">
                    <p:embed/>
                    <p:pic>
                      <p:nvPicPr>
                        <p:cNvPr id="69679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0" y="3029"/>
                          <a:ext cx="25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80" name="Object 48"/>
            <p:cNvGraphicFramePr>
              <a:graphicFrameLocks noChangeAspect="1"/>
            </p:cNvGraphicFramePr>
            <p:nvPr/>
          </p:nvGraphicFramePr>
          <p:xfrm>
            <a:off x="2575" y="3508"/>
            <a:ext cx="25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60" name="公式" r:id="rId15" imgW="203040" imgH="241200" progId="Equation.3">
                    <p:embed/>
                  </p:oleObj>
                </mc:Choice>
                <mc:Fallback>
                  <p:oleObj name="公式" r:id="rId15" imgW="203040" imgH="241200" progId="Equation.3">
                    <p:embed/>
                    <p:pic>
                      <p:nvPicPr>
                        <p:cNvPr id="6968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3508"/>
                          <a:ext cx="25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>
              <a:off x="2113" y="3501"/>
              <a:ext cx="2979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2" name="Line 50"/>
            <p:cNvSpPr>
              <a:spLocks noChangeShapeType="1"/>
            </p:cNvSpPr>
            <p:nvPr/>
          </p:nvSpPr>
          <p:spPr bwMode="auto">
            <a:xfrm>
              <a:off x="2113" y="3415"/>
              <a:ext cx="0" cy="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83" name="Oval 51"/>
            <p:cNvSpPr>
              <a:spLocks noChangeArrowheads="1"/>
            </p:cNvSpPr>
            <p:nvPr/>
          </p:nvSpPr>
          <p:spPr bwMode="auto">
            <a:xfrm>
              <a:off x="1462" y="2903"/>
              <a:ext cx="46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684" name="Group 52"/>
            <p:cNvGrpSpPr>
              <a:grpSpLocks/>
            </p:cNvGrpSpPr>
            <p:nvPr/>
          </p:nvGrpSpPr>
          <p:grpSpPr bwMode="auto">
            <a:xfrm>
              <a:off x="3729" y="2111"/>
              <a:ext cx="1503" cy="1415"/>
              <a:chOff x="3778" y="2112"/>
              <a:chExt cx="1550" cy="1458"/>
            </a:xfrm>
          </p:grpSpPr>
          <p:sp>
            <p:nvSpPr>
              <p:cNvPr id="69685" name="Rectangle 53"/>
              <p:cNvSpPr>
                <a:spLocks noChangeArrowheads="1"/>
              </p:cNvSpPr>
              <p:nvPr/>
            </p:nvSpPr>
            <p:spPr bwMode="auto">
              <a:xfrm>
                <a:off x="4528" y="2684"/>
                <a:ext cx="320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kumimoji="1" lang="en-US" altLang="zh-CN" sz="2400" b="1">
                    <a:solidFill>
                      <a:srgbClr val="0000CC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endParaRPr kumimoji="1"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86" name="Line 54"/>
              <p:cNvSpPr>
                <a:spLocks noChangeShapeType="1"/>
              </p:cNvSpPr>
              <p:nvPr/>
            </p:nvSpPr>
            <p:spPr bwMode="auto">
              <a:xfrm>
                <a:off x="4558" y="2650"/>
                <a:ext cx="0" cy="2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7" name="Line 55"/>
              <p:cNvSpPr>
                <a:spLocks noChangeShapeType="1"/>
              </p:cNvSpPr>
              <p:nvPr/>
            </p:nvSpPr>
            <p:spPr bwMode="auto">
              <a:xfrm flipH="1" flipV="1">
                <a:off x="4558" y="2112"/>
                <a:ext cx="2" cy="3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9688" name="Group 56"/>
              <p:cNvGrpSpPr>
                <a:grpSpLocks/>
              </p:cNvGrpSpPr>
              <p:nvPr/>
            </p:nvGrpSpPr>
            <p:grpSpPr bwMode="auto">
              <a:xfrm rot="-372678">
                <a:off x="3819" y="3038"/>
                <a:ext cx="789" cy="274"/>
                <a:chOff x="3813" y="2988"/>
                <a:chExt cx="789" cy="274"/>
              </a:xfrm>
            </p:grpSpPr>
            <p:sp>
              <p:nvSpPr>
                <p:cNvPr id="69689" name="Line 57"/>
                <p:cNvSpPr>
                  <a:spLocks noChangeShapeType="1"/>
                </p:cNvSpPr>
                <p:nvPr/>
              </p:nvSpPr>
              <p:spPr bwMode="auto">
                <a:xfrm rot="-7079317" flipH="1" flipV="1">
                  <a:off x="4422" y="2821"/>
                  <a:ext cx="13" cy="3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90" name="Line 58"/>
                <p:cNvSpPr>
                  <a:spLocks noChangeShapeType="1"/>
                </p:cNvSpPr>
                <p:nvPr/>
              </p:nvSpPr>
              <p:spPr bwMode="auto">
                <a:xfrm rot="-7079317" flipH="1" flipV="1">
                  <a:off x="3986" y="3089"/>
                  <a:ext cx="0" cy="34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691" name="Line 59"/>
              <p:cNvSpPr>
                <a:spLocks noChangeShapeType="1"/>
              </p:cNvSpPr>
              <p:nvPr/>
            </p:nvSpPr>
            <p:spPr bwMode="auto">
              <a:xfrm>
                <a:off x="5184" y="3408"/>
                <a:ext cx="0" cy="1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2" name="Rectangle 60"/>
              <p:cNvSpPr>
                <a:spLocks noChangeArrowheads="1"/>
              </p:cNvSpPr>
              <p:nvPr/>
            </p:nvSpPr>
            <p:spPr bwMode="auto">
              <a:xfrm>
                <a:off x="4660" y="2383"/>
                <a:ext cx="317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93" name="Rectangle 61"/>
              <p:cNvSpPr>
                <a:spLocks noChangeArrowheads="1"/>
              </p:cNvSpPr>
              <p:nvPr/>
            </p:nvSpPr>
            <p:spPr bwMode="auto">
              <a:xfrm>
                <a:off x="4905" y="2886"/>
                <a:ext cx="423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94" name="Rectangle 62"/>
              <p:cNvSpPr>
                <a:spLocks noChangeArrowheads="1"/>
              </p:cNvSpPr>
              <p:nvPr/>
            </p:nvSpPr>
            <p:spPr bwMode="auto">
              <a:xfrm>
                <a:off x="3778" y="2971"/>
                <a:ext cx="398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3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9695" name="Group 63"/>
              <p:cNvGrpSpPr>
                <a:grpSpLocks/>
              </p:cNvGrpSpPr>
              <p:nvPr/>
            </p:nvGrpSpPr>
            <p:grpSpPr bwMode="auto">
              <a:xfrm>
                <a:off x="4459" y="2443"/>
                <a:ext cx="199" cy="202"/>
                <a:chOff x="4896" y="2537"/>
                <a:chExt cx="192" cy="187"/>
              </a:xfrm>
            </p:grpSpPr>
            <p:sp>
              <p:nvSpPr>
                <p:cNvPr id="69696" name="Oval 64"/>
                <p:cNvSpPr>
                  <a:spLocks noChangeArrowheads="1"/>
                </p:cNvSpPr>
                <p:nvPr/>
              </p:nvSpPr>
              <p:spPr bwMode="auto"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97" name="Line 65"/>
                <p:cNvSpPr>
                  <a:spLocks noChangeShapeType="1"/>
                </p:cNvSpPr>
                <p:nvPr/>
              </p:nvSpPr>
              <p:spPr bwMode="auto">
                <a:xfrm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98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699" name="Line 67"/>
              <p:cNvSpPr>
                <a:spLocks noChangeShapeType="1"/>
              </p:cNvSpPr>
              <p:nvPr/>
            </p:nvSpPr>
            <p:spPr bwMode="auto">
              <a:xfrm rot="7703719">
                <a:off x="4679" y="2866"/>
                <a:ext cx="1" cy="2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0" name="Line 68"/>
              <p:cNvSpPr>
                <a:spLocks noChangeShapeType="1"/>
              </p:cNvSpPr>
              <p:nvPr/>
            </p:nvSpPr>
            <p:spPr bwMode="auto">
              <a:xfrm rot="7703719" flipV="1">
                <a:off x="5053" y="3157"/>
                <a:ext cx="0" cy="3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9701" name="Group 69"/>
              <p:cNvGrpSpPr>
                <a:grpSpLocks/>
              </p:cNvGrpSpPr>
              <p:nvPr/>
            </p:nvGrpSpPr>
            <p:grpSpPr bwMode="auto">
              <a:xfrm>
                <a:off x="4752" y="3057"/>
                <a:ext cx="199" cy="202"/>
                <a:chOff x="4896" y="2537"/>
                <a:chExt cx="192" cy="187"/>
              </a:xfrm>
            </p:grpSpPr>
            <p:sp>
              <p:nvSpPr>
                <p:cNvPr id="69702" name="Oval 70"/>
                <p:cNvSpPr>
                  <a:spLocks noChangeArrowheads="1"/>
                </p:cNvSpPr>
                <p:nvPr/>
              </p:nvSpPr>
              <p:spPr bwMode="auto"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03" name="Line 71"/>
                <p:cNvSpPr>
                  <a:spLocks noChangeShapeType="1"/>
                </p:cNvSpPr>
                <p:nvPr/>
              </p:nvSpPr>
              <p:spPr bwMode="auto">
                <a:xfrm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04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705" name="Group 73"/>
              <p:cNvGrpSpPr>
                <a:grpSpLocks/>
              </p:cNvGrpSpPr>
              <p:nvPr/>
            </p:nvGrpSpPr>
            <p:grpSpPr bwMode="auto">
              <a:xfrm>
                <a:off x="4128" y="3072"/>
                <a:ext cx="199" cy="202"/>
                <a:chOff x="4896" y="2537"/>
                <a:chExt cx="192" cy="187"/>
              </a:xfrm>
            </p:grpSpPr>
            <p:sp>
              <p:nvSpPr>
                <p:cNvPr id="69706" name="Oval 74"/>
                <p:cNvSpPr>
                  <a:spLocks noChangeArrowheads="1"/>
                </p:cNvSpPr>
                <p:nvPr/>
              </p:nvSpPr>
              <p:spPr bwMode="auto"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07" name="Line 75"/>
                <p:cNvSpPr>
                  <a:spLocks noChangeShapeType="1"/>
                </p:cNvSpPr>
                <p:nvPr/>
              </p:nvSpPr>
              <p:spPr bwMode="auto">
                <a:xfrm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08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709" name="Oval 77"/>
              <p:cNvSpPr>
                <a:spLocks noChangeArrowheads="1"/>
              </p:cNvSpPr>
              <p:nvPr/>
            </p:nvSpPr>
            <p:spPr bwMode="auto">
              <a:xfrm>
                <a:off x="4534" y="290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710" name="Text Box 78"/>
            <p:cNvSpPr txBox="1">
              <a:spLocks noChangeArrowheads="1"/>
            </p:cNvSpPr>
            <p:nvPr/>
          </p:nvSpPr>
          <p:spPr bwMode="auto">
            <a:xfrm>
              <a:off x="1415" y="183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9711" name="Text Box 79"/>
            <p:cNvSpPr txBox="1">
              <a:spLocks noChangeArrowheads="1"/>
            </p:cNvSpPr>
            <p:nvPr/>
          </p:nvSpPr>
          <p:spPr bwMode="auto">
            <a:xfrm>
              <a:off x="624" y="322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9712" name="Text Box 80"/>
            <p:cNvSpPr txBox="1">
              <a:spLocks noChangeArrowheads="1"/>
            </p:cNvSpPr>
            <p:nvPr/>
          </p:nvSpPr>
          <p:spPr bwMode="auto">
            <a:xfrm>
              <a:off x="1877" y="332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69717" name="Group 85"/>
          <p:cNvGrpSpPr>
            <a:grpSpLocks/>
          </p:cNvGrpSpPr>
          <p:nvPr/>
        </p:nvGrpSpPr>
        <p:grpSpPr bwMode="auto">
          <a:xfrm>
            <a:off x="539552" y="157595"/>
            <a:ext cx="8073206" cy="1852610"/>
            <a:chOff x="298" y="219"/>
            <a:chExt cx="5184" cy="1167"/>
          </a:xfrm>
        </p:grpSpPr>
        <p:sp>
          <p:nvSpPr>
            <p:cNvPr id="69718" name="Text Box 86"/>
            <p:cNvSpPr txBox="1">
              <a:spLocks noChangeArrowheads="1"/>
            </p:cNvSpPr>
            <p:nvPr/>
          </p:nvSpPr>
          <p:spPr bwMode="auto">
            <a:xfrm>
              <a:off x="298" y="219"/>
              <a:ext cx="5184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dirty="0">
                  <a:solidFill>
                    <a:srgbClr val="CC0000"/>
                  </a:solidFill>
                  <a:ea typeface="楷体_GB2312" pitchFamily="49" charset="-122"/>
                </a:rPr>
                <a:t>例</a:t>
              </a:r>
              <a:r>
                <a:rPr lang="en-US" altLang="zh-CN" sz="2400" dirty="0">
                  <a:solidFill>
                    <a:srgbClr val="CC0000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sz="2400" dirty="0">
                  <a:solidFill>
                    <a:srgbClr val="CC0000"/>
                  </a:solidFill>
                </a:rPr>
                <a:t>：</a:t>
              </a:r>
              <a:r>
                <a:rPr kumimoji="1"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一星形联结的三相电路，电源电压对称。设电源线电压</a:t>
              </a:r>
              <a:r>
                <a:rPr kumimoji="1" lang="zh-CN" altLang="en-US" sz="2400" dirty="0">
                  <a:latin typeface="Times New Roman" panose="02020603050405020304" pitchFamily="18" charset="0"/>
                </a:rPr>
                <a:t>                                                        。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负载为电灯组：</a:t>
              </a:r>
              <a:endParaRPr kumimoji="1" lang="en-US" altLang="zh-CN" sz="24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highlight>
                    <a:srgbClr val="FFFF00"/>
                  </a:highlight>
                  <a:latin typeface="Times New Roman" panose="02020603050405020304" pitchFamily="18" charset="0"/>
                  <a:ea typeface="楷体_GB2312" pitchFamily="49" charset="-122"/>
                </a:rPr>
                <a:t>若</a:t>
              </a:r>
              <a:r>
                <a:rPr kumimoji="1" lang="en-US" altLang="zh-CN" sz="2400" i="1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400" i="1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400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 = 5</a:t>
              </a:r>
              <a:r>
                <a:rPr kumimoji="1" lang="en-US" altLang="zh-CN" sz="2400" dirty="0">
                  <a:highlight>
                    <a:srgbClr val="FFFF00"/>
                  </a:highlight>
                  <a:latin typeface="Times New Roman" panose="02020603050405020304" pitchFamily="18" charset="0"/>
                  <a:sym typeface="Symbol" panose="05050102010706020507" pitchFamily="18" charset="2"/>
                </a:rPr>
                <a:t> </a:t>
              </a:r>
              <a:r>
                <a:rPr kumimoji="1" lang="zh-CN" altLang="en-US" sz="2400" dirty="0">
                  <a:highlight>
                    <a:srgbClr val="FFFF00"/>
                  </a:highlight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kumimoji="1" lang="zh-CN" altLang="en-US" sz="2400" dirty="0">
                  <a:highlight>
                    <a:srgbClr val="FFFF00"/>
                  </a:highlight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求线电流及中性线电流</a:t>
              </a:r>
              <a:r>
                <a:rPr kumimoji="1" lang="zh-CN" altLang="en-US" sz="2400" dirty="0">
                  <a:highlight>
                    <a:srgbClr val="FFFF00"/>
                  </a:highlight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800" i="1" dirty="0">
                  <a:highlight>
                    <a:srgbClr val="FFFF00"/>
                  </a:highlight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sz="2400" baseline="-25000" dirty="0">
                  <a:highlight>
                    <a:srgbClr val="FFFF00"/>
                  </a:highlight>
                  <a:latin typeface="Times New Roman" panose="02020603050405020304" pitchFamily="18" charset="0"/>
                  <a:sym typeface="Symbol" panose="05050102010706020507" pitchFamily="18" charset="2"/>
                </a:rPr>
                <a:t>N </a:t>
              </a:r>
              <a:r>
                <a:rPr kumimoji="1" lang="zh-CN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；</a:t>
              </a:r>
              <a:endPara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highlight>
                    <a:srgbClr val="00FF00"/>
                  </a:highlight>
                  <a:latin typeface="Times New Roman" panose="02020603050405020304" pitchFamily="18" charset="0"/>
                  <a:ea typeface="楷体_GB2312" pitchFamily="49" charset="-122"/>
                </a:rPr>
                <a:t>若</a:t>
              </a:r>
              <a:r>
                <a:rPr kumimoji="1" lang="en-US" altLang="zh-CN" sz="2400" i="1" dirty="0">
                  <a:highlight>
                    <a:srgbClr val="00FF00"/>
                  </a:highlight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highlight>
                    <a:srgbClr val="00FF00"/>
                  </a:highlight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dirty="0">
                  <a:highlight>
                    <a:srgbClr val="00FF00"/>
                  </a:highlight>
                  <a:latin typeface="Times New Roman" panose="02020603050405020304" pitchFamily="18" charset="0"/>
                </a:rPr>
                <a:t>=5 </a:t>
              </a:r>
              <a:r>
                <a:rPr kumimoji="1" lang="en-US" altLang="zh-CN" sz="2400" dirty="0">
                  <a:highlight>
                    <a:srgbClr val="00FF00"/>
                  </a:highlight>
                  <a:latin typeface="Times New Roman" panose="02020603050405020304" pitchFamily="18" charset="0"/>
                  <a:sym typeface="Symbol" panose="05050102010706020507" pitchFamily="18" charset="2"/>
                </a:rPr>
                <a:t> ,  </a:t>
              </a:r>
              <a:r>
                <a:rPr kumimoji="1" lang="en-US" altLang="zh-CN" sz="2400" i="1" dirty="0">
                  <a:highlight>
                    <a:srgbClr val="00FF00"/>
                  </a:highlight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highlight>
                    <a:srgbClr val="00FF00"/>
                  </a:highlight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dirty="0">
                  <a:highlight>
                    <a:srgbClr val="00FF00"/>
                  </a:highlight>
                  <a:latin typeface="Times New Roman" panose="02020603050405020304" pitchFamily="18" charset="0"/>
                </a:rPr>
                <a:t>=10 </a:t>
              </a:r>
              <a:r>
                <a:rPr kumimoji="1" lang="en-US" altLang="zh-CN" sz="2400" dirty="0">
                  <a:highlight>
                    <a:srgbClr val="00FF00"/>
                  </a:highlight>
                  <a:latin typeface="Times New Roman" panose="02020603050405020304" pitchFamily="18" charset="0"/>
                  <a:sym typeface="Symbol" panose="05050102010706020507" pitchFamily="18" charset="2"/>
                </a:rPr>
                <a:t> ,  </a:t>
              </a:r>
              <a:r>
                <a:rPr kumimoji="1" lang="en-US" altLang="zh-CN" sz="2400" i="1" dirty="0">
                  <a:highlight>
                    <a:srgbClr val="00FF00"/>
                  </a:highlight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highlight>
                    <a:srgbClr val="00FF00"/>
                  </a:highlight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400" dirty="0">
                  <a:highlight>
                    <a:srgbClr val="00FF00"/>
                  </a:highlight>
                  <a:latin typeface="Times New Roman" panose="02020603050405020304" pitchFamily="18" charset="0"/>
                </a:rPr>
                <a:t>=20 </a:t>
              </a:r>
              <a:r>
                <a:rPr kumimoji="1" lang="en-US" altLang="zh-CN" sz="2400" dirty="0">
                  <a:highlight>
                    <a:srgbClr val="00FF00"/>
                  </a:highlight>
                  <a:latin typeface="Times New Roman" panose="02020603050405020304" pitchFamily="18" charset="0"/>
                  <a:sym typeface="Symbol" panose="05050102010706020507" pitchFamily="18" charset="2"/>
                </a:rPr>
                <a:t> ,</a:t>
              </a:r>
              <a:r>
                <a:rPr kumimoji="1" lang="zh-CN" altLang="en-US" sz="2400" dirty="0">
                  <a:highlight>
                    <a:srgbClr val="00FF00"/>
                  </a:highlight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求线电流及中性线电流</a:t>
              </a:r>
              <a:r>
                <a:rPr kumimoji="1" lang="zh-CN" altLang="en-US" sz="2400" dirty="0">
                  <a:highlight>
                    <a:srgbClr val="00FF00"/>
                  </a:highlight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800" i="1" dirty="0">
                  <a:highlight>
                    <a:srgbClr val="00FF00"/>
                  </a:highlight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sz="2400" baseline="-25000" dirty="0">
                  <a:highlight>
                    <a:srgbClr val="00FF00"/>
                  </a:highlight>
                  <a:latin typeface="Times New Roman" panose="02020603050405020304" pitchFamily="18" charset="0"/>
                  <a:sym typeface="Symbol" panose="05050102010706020507" pitchFamily="18" charset="2"/>
                </a:rPr>
                <a:t>N </a:t>
              </a:r>
              <a:r>
                <a:rPr kumimoji="1" lang="zh-CN" altLang="en-US" sz="2400" dirty="0">
                  <a:highlight>
                    <a:srgbClr val="00FF00"/>
                  </a:highlight>
                  <a:latin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</a:p>
          </p:txBody>
        </p:sp>
        <p:graphicFrame>
          <p:nvGraphicFramePr>
            <p:cNvPr id="69719" name="Objec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3700838"/>
                </p:ext>
              </p:extLst>
            </p:nvPr>
          </p:nvGraphicFramePr>
          <p:xfrm>
            <a:off x="710" y="476"/>
            <a:ext cx="247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61" name="公式" r:id="rId17" imgW="1917360" imgH="241200" progId="Equation.3">
                    <p:embed/>
                  </p:oleObj>
                </mc:Choice>
                <mc:Fallback>
                  <p:oleObj name="公式" r:id="rId17" imgW="1917360" imgH="241200" progId="Equation.3">
                    <p:embed/>
                    <p:pic>
                      <p:nvPicPr>
                        <p:cNvPr id="69719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" y="476"/>
                          <a:ext cx="2471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0404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903288" y="307975"/>
            <a:ext cx="7315200" cy="3444875"/>
            <a:chOff x="624" y="1766"/>
            <a:chExt cx="4608" cy="2170"/>
          </a:xfrm>
        </p:grpSpPr>
        <p:sp>
          <p:nvSpPr>
            <p:cNvPr id="70659" name="Rectangle 3"/>
            <p:cNvSpPr>
              <a:spLocks noChangeArrowheads="1"/>
            </p:cNvSpPr>
            <p:nvPr/>
          </p:nvSpPr>
          <p:spPr bwMode="auto">
            <a:xfrm>
              <a:off x="1267" y="2696"/>
              <a:ext cx="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0660" name="Freeform 4"/>
            <p:cNvSpPr>
              <a:spLocks/>
            </p:cNvSpPr>
            <p:nvPr/>
          </p:nvSpPr>
          <p:spPr bwMode="auto">
            <a:xfrm>
              <a:off x="1488" y="2438"/>
              <a:ext cx="69" cy="125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1" name="Freeform 5"/>
            <p:cNvSpPr>
              <a:spLocks/>
            </p:cNvSpPr>
            <p:nvPr/>
          </p:nvSpPr>
          <p:spPr bwMode="auto">
            <a:xfrm>
              <a:off x="1488" y="2563"/>
              <a:ext cx="69" cy="127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2" name="Line 6"/>
            <p:cNvSpPr>
              <a:spLocks noChangeShapeType="1"/>
            </p:cNvSpPr>
            <p:nvPr/>
          </p:nvSpPr>
          <p:spPr bwMode="auto">
            <a:xfrm>
              <a:off x="1494" y="2684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3" name="Line 7"/>
            <p:cNvSpPr>
              <a:spLocks noChangeShapeType="1"/>
            </p:cNvSpPr>
            <p:nvPr/>
          </p:nvSpPr>
          <p:spPr bwMode="auto">
            <a:xfrm>
              <a:off x="1494" y="211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4" name="Freeform 8"/>
            <p:cNvSpPr>
              <a:spLocks/>
            </p:cNvSpPr>
            <p:nvPr/>
          </p:nvSpPr>
          <p:spPr bwMode="auto">
            <a:xfrm>
              <a:off x="1488" y="2319"/>
              <a:ext cx="69" cy="125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665" name="Group 9"/>
            <p:cNvGrpSpPr>
              <a:grpSpLocks/>
            </p:cNvGrpSpPr>
            <p:nvPr/>
          </p:nvGrpSpPr>
          <p:grpSpPr bwMode="auto">
            <a:xfrm rot="582578">
              <a:off x="1462" y="3040"/>
              <a:ext cx="715" cy="282"/>
              <a:chOff x="1268" y="2993"/>
              <a:chExt cx="738" cy="291"/>
            </a:xfrm>
          </p:grpSpPr>
          <p:sp>
            <p:nvSpPr>
              <p:cNvPr id="70666" name="Freeform 10"/>
              <p:cNvSpPr>
                <a:spLocks/>
              </p:cNvSpPr>
              <p:nvPr/>
            </p:nvSpPr>
            <p:spPr bwMode="auto">
              <a:xfrm rot="-3659485">
                <a:off x="1617" y="3051"/>
                <a:ext cx="73" cy="124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7" name="Freeform 11"/>
              <p:cNvSpPr>
                <a:spLocks/>
              </p:cNvSpPr>
              <p:nvPr/>
            </p:nvSpPr>
            <p:spPr bwMode="auto">
              <a:xfrm rot="-3659485">
                <a:off x="1726" y="3113"/>
                <a:ext cx="74" cy="123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8" name="Line 12"/>
              <p:cNvSpPr>
                <a:spLocks noChangeShapeType="1"/>
              </p:cNvSpPr>
              <p:nvPr/>
            </p:nvSpPr>
            <p:spPr bwMode="auto">
              <a:xfrm rot="-3659485">
                <a:off x="1889" y="3166"/>
                <a:ext cx="0" cy="2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9" name="Line 13"/>
              <p:cNvSpPr>
                <a:spLocks noChangeShapeType="1"/>
              </p:cNvSpPr>
              <p:nvPr/>
            </p:nvSpPr>
            <p:spPr bwMode="auto">
              <a:xfrm rot="-3659485">
                <a:off x="1386" y="2875"/>
                <a:ext cx="0" cy="2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0" name="Freeform 14"/>
              <p:cNvSpPr>
                <a:spLocks/>
              </p:cNvSpPr>
              <p:nvPr/>
            </p:nvSpPr>
            <p:spPr bwMode="auto">
              <a:xfrm rot="-3659485">
                <a:off x="1514" y="2990"/>
                <a:ext cx="74" cy="124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671" name="Group 15"/>
            <p:cNvGrpSpPr>
              <a:grpSpLocks/>
            </p:cNvGrpSpPr>
            <p:nvPr/>
          </p:nvGrpSpPr>
          <p:grpSpPr bwMode="auto">
            <a:xfrm rot="-658042">
              <a:off x="810" y="3020"/>
              <a:ext cx="727" cy="277"/>
              <a:chOff x="548" y="2993"/>
              <a:chExt cx="750" cy="285"/>
            </a:xfrm>
          </p:grpSpPr>
          <p:sp>
            <p:nvSpPr>
              <p:cNvPr id="70672" name="Freeform 16"/>
              <p:cNvSpPr>
                <a:spLocks/>
              </p:cNvSpPr>
              <p:nvPr/>
            </p:nvSpPr>
            <p:spPr bwMode="auto">
              <a:xfrm rot="3659485" flipH="1">
                <a:off x="875" y="3051"/>
                <a:ext cx="73" cy="124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3" name="Freeform 17"/>
              <p:cNvSpPr>
                <a:spLocks/>
              </p:cNvSpPr>
              <p:nvPr/>
            </p:nvSpPr>
            <p:spPr bwMode="auto">
              <a:xfrm rot="3659485" flipH="1">
                <a:off x="767" y="3113"/>
                <a:ext cx="74" cy="124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4" name="Line 18"/>
              <p:cNvSpPr>
                <a:spLocks noChangeShapeType="1"/>
              </p:cNvSpPr>
              <p:nvPr/>
            </p:nvSpPr>
            <p:spPr bwMode="auto">
              <a:xfrm rot="3659485" flipH="1">
                <a:off x="666" y="3160"/>
                <a:ext cx="0" cy="2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5" name="Line 19"/>
              <p:cNvSpPr>
                <a:spLocks noChangeShapeType="1"/>
              </p:cNvSpPr>
              <p:nvPr/>
            </p:nvSpPr>
            <p:spPr bwMode="auto">
              <a:xfrm rot="3659485" flipH="1">
                <a:off x="1181" y="2875"/>
                <a:ext cx="0" cy="2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6" name="Freeform 20"/>
              <p:cNvSpPr>
                <a:spLocks/>
              </p:cNvSpPr>
              <p:nvPr/>
            </p:nvSpPr>
            <p:spPr bwMode="auto">
              <a:xfrm rot="3659485" flipH="1">
                <a:off x="979" y="2990"/>
                <a:ext cx="74" cy="123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0677" name="Line 21"/>
            <p:cNvSpPr>
              <a:spLocks noChangeShapeType="1"/>
            </p:cNvSpPr>
            <p:nvPr/>
          </p:nvSpPr>
          <p:spPr bwMode="auto">
            <a:xfrm flipV="1">
              <a:off x="1487" y="2910"/>
              <a:ext cx="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1484" y="2111"/>
              <a:ext cx="30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>
              <a:off x="3822" y="3369"/>
              <a:ext cx="0" cy="5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0" name="Line 24"/>
            <p:cNvSpPr>
              <a:spLocks noChangeShapeType="1"/>
            </p:cNvSpPr>
            <p:nvPr/>
          </p:nvSpPr>
          <p:spPr bwMode="auto">
            <a:xfrm flipH="1">
              <a:off x="857" y="3415"/>
              <a:ext cx="0" cy="4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1" name="Line 25"/>
            <p:cNvSpPr>
              <a:spLocks noChangeShapeType="1"/>
            </p:cNvSpPr>
            <p:nvPr/>
          </p:nvSpPr>
          <p:spPr bwMode="auto">
            <a:xfrm>
              <a:off x="857" y="3881"/>
              <a:ext cx="29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2" name="Text Box 26"/>
            <p:cNvSpPr txBox="1">
              <a:spLocks noChangeArrowheads="1"/>
            </p:cNvSpPr>
            <p:nvPr/>
          </p:nvSpPr>
          <p:spPr bwMode="auto">
            <a:xfrm>
              <a:off x="2550" y="364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83" name="Text Box 27"/>
            <p:cNvSpPr txBox="1">
              <a:spLocks noChangeArrowheads="1"/>
            </p:cNvSpPr>
            <p:nvPr/>
          </p:nvSpPr>
          <p:spPr bwMode="auto">
            <a:xfrm>
              <a:off x="2223" y="3217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84" name="Text Box 28"/>
            <p:cNvSpPr txBox="1">
              <a:spLocks noChangeArrowheads="1"/>
            </p:cNvSpPr>
            <p:nvPr/>
          </p:nvSpPr>
          <p:spPr bwMode="auto">
            <a:xfrm>
              <a:off x="1694" y="2062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2223" y="28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–</a:t>
              </a:r>
              <a:endPara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86" name="Text Box 30"/>
            <p:cNvSpPr txBox="1">
              <a:spLocks noChangeArrowheads="1"/>
            </p:cNvSpPr>
            <p:nvPr/>
          </p:nvSpPr>
          <p:spPr bwMode="auto">
            <a:xfrm>
              <a:off x="2544" y="3360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–</a:t>
              </a:r>
              <a:endPara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87" name="Text Box 31"/>
            <p:cNvSpPr txBox="1">
              <a:spLocks noChangeArrowheads="1"/>
            </p:cNvSpPr>
            <p:nvPr/>
          </p:nvSpPr>
          <p:spPr bwMode="auto">
            <a:xfrm>
              <a:off x="1694" y="2615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–</a:t>
              </a:r>
              <a:endPara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0688" name="Group 32"/>
            <p:cNvGrpSpPr>
              <a:grpSpLocks/>
            </p:cNvGrpSpPr>
            <p:nvPr/>
          </p:nvGrpSpPr>
          <p:grpSpPr bwMode="auto">
            <a:xfrm>
              <a:off x="2972" y="1766"/>
              <a:ext cx="587" cy="2122"/>
              <a:chOff x="2805" y="1728"/>
              <a:chExt cx="606" cy="2188"/>
            </a:xfrm>
          </p:grpSpPr>
          <p:sp>
            <p:nvSpPr>
              <p:cNvPr id="70689" name="Line 33"/>
              <p:cNvSpPr>
                <a:spLocks noChangeShapeType="1"/>
              </p:cNvSpPr>
              <p:nvPr/>
            </p:nvSpPr>
            <p:spPr bwMode="auto">
              <a:xfrm>
                <a:off x="3120" y="3797"/>
                <a:ext cx="291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0" name="Line 34"/>
              <p:cNvSpPr>
                <a:spLocks noChangeShapeType="1"/>
              </p:cNvSpPr>
              <p:nvPr/>
            </p:nvSpPr>
            <p:spPr bwMode="auto">
              <a:xfrm>
                <a:off x="3120" y="3405"/>
                <a:ext cx="291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0691" name="Object 35"/>
              <p:cNvGraphicFramePr>
                <a:graphicFrameLocks noChangeAspect="1"/>
              </p:cNvGraphicFramePr>
              <p:nvPr/>
            </p:nvGraphicFramePr>
            <p:xfrm>
              <a:off x="2826" y="3169"/>
              <a:ext cx="330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880" name="公式" r:id="rId3" imgW="228600" imgH="228600" progId="Equation.3">
                      <p:embed/>
                    </p:oleObj>
                  </mc:Choice>
                  <mc:Fallback>
                    <p:oleObj name="公式" r:id="rId3" imgW="228600" imgH="228600" progId="Equation.3">
                      <p:embed/>
                      <p:pic>
                        <p:nvPicPr>
                          <p:cNvPr id="70691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6" y="3169"/>
                            <a:ext cx="330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92" name="Object 36"/>
              <p:cNvGraphicFramePr>
                <a:graphicFrameLocks noChangeAspect="1"/>
              </p:cNvGraphicFramePr>
              <p:nvPr/>
            </p:nvGraphicFramePr>
            <p:xfrm>
              <a:off x="2826" y="3564"/>
              <a:ext cx="330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881" name="公式" r:id="rId5" imgW="228600" imgH="241200" progId="Equation.3">
                      <p:embed/>
                    </p:oleObj>
                  </mc:Choice>
                  <mc:Fallback>
                    <p:oleObj name="公式" r:id="rId5" imgW="228600" imgH="241200" progId="Equation.3">
                      <p:embed/>
                      <p:pic>
                        <p:nvPicPr>
                          <p:cNvPr id="70692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6" y="3564"/>
                            <a:ext cx="330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93" name="Object 37"/>
              <p:cNvGraphicFramePr>
                <a:graphicFrameLocks noChangeAspect="1"/>
              </p:cNvGraphicFramePr>
              <p:nvPr/>
            </p:nvGraphicFramePr>
            <p:xfrm>
              <a:off x="2805" y="1728"/>
              <a:ext cx="33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882" name="公式" r:id="rId7" imgW="228600" imgH="228600" progId="Equation.3">
                      <p:embed/>
                    </p:oleObj>
                  </mc:Choice>
                  <mc:Fallback>
                    <p:oleObj name="公式" r:id="rId7" imgW="228600" imgH="228600" progId="Equation.3">
                      <p:embed/>
                      <p:pic>
                        <p:nvPicPr>
                          <p:cNvPr id="70693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5" y="1728"/>
                            <a:ext cx="33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694" name="Line 38"/>
              <p:cNvSpPr>
                <a:spLocks noChangeShapeType="1"/>
              </p:cNvSpPr>
              <p:nvPr/>
            </p:nvSpPr>
            <p:spPr bwMode="auto">
              <a:xfrm>
                <a:off x="3117" y="1977"/>
                <a:ext cx="291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0695" name="Line 39"/>
            <p:cNvSpPr>
              <a:spLocks noChangeShapeType="1"/>
            </p:cNvSpPr>
            <p:nvPr/>
          </p:nvSpPr>
          <p:spPr bwMode="auto">
            <a:xfrm flipH="1" flipV="1">
              <a:off x="3037" y="2804"/>
              <a:ext cx="419" cy="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0696" name="Object 40"/>
            <p:cNvGraphicFramePr>
              <a:graphicFrameLocks noChangeAspect="1"/>
            </p:cNvGraphicFramePr>
            <p:nvPr/>
          </p:nvGraphicFramePr>
          <p:xfrm>
            <a:off x="3181" y="2458"/>
            <a:ext cx="27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883" name="Equation" r:id="rId9" imgW="190440" imgH="241200" progId="Equation.3">
                    <p:embed/>
                  </p:oleObj>
                </mc:Choice>
                <mc:Fallback>
                  <p:oleObj name="Equation" r:id="rId9" imgW="190440" imgH="241200" progId="Equation.3">
                    <p:embed/>
                    <p:pic>
                      <p:nvPicPr>
                        <p:cNvPr id="7069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1" y="2458"/>
                          <a:ext cx="275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97" name="Object 41"/>
            <p:cNvGraphicFramePr>
              <a:graphicFrameLocks noChangeAspect="1"/>
            </p:cNvGraphicFramePr>
            <p:nvPr/>
          </p:nvGraphicFramePr>
          <p:xfrm>
            <a:off x="1702" y="2344"/>
            <a:ext cx="25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884" name="公式" r:id="rId11" imgW="203040" imgH="228600" progId="Equation.3">
                    <p:embed/>
                  </p:oleObj>
                </mc:Choice>
                <mc:Fallback>
                  <p:oleObj name="公式" r:id="rId11" imgW="203040" imgH="228600" progId="Equation.3">
                    <p:embed/>
                    <p:pic>
                      <p:nvPicPr>
                        <p:cNvPr id="70697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2" y="2344"/>
                          <a:ext cx="257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98" name="Object 42"/>
            <p:cNvGraphicFramePr>
              <a:graphicFrameLocks noChangeAspect="1"/>
            </p:cNvGraphicFramePr>
            <p:nvPr/>
          </p:nvGraphicFramePr>
          <p:xfrm>
            <a:off x="2230" y="3029"/>
            <a:ext cx="25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885" name="公式" r:id="rId13" imgW="203040" imgH="228600" progId="Equation.3">
                    <p:embed/>
                  </p:oleObj>
                </mc:Choice>
                <mc:Fallback>
                  <p:oleObj name="公式" r:id="rId13" imgW="203040" imgH="228600" progId="Equation.3">
                    <p:embed/>
                    <p:pic>
                      <p:nvPicPr>
                        <p:cNvPr id="7069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0" y="3029"/>
                          <a:ext cx="25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99" name="Object 43"/>
            <p:cNvGraphicFramePr>
              <a:graphicFrameLocks noChangeAspect="1"/>
            </p:cNvGraphicFramePr>
            <p:nvPr/>
          </p:nvGraphicFramePr>
          <p:xfrm>
            <a:off x="2575" y="3508"/>
            <a:ext cx="25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886" name="公式" r:id="rId15" imgW="203040" imgH="241200" progId="Equation.3">
                    <p:embed/>
                  </p:oleObj>
                </mc:Choice>
                <mc:Fallback>
                  <p:oleObj name="公式" r:id="rId15" imgW="203040" imgH="241200" progId="Equation.3">
                    <p:embed/>
                    <p:pic>
                      <p:nvPicPr>
                        <p:cNvPr id="70699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3508"/>
                          <a:ext cx="25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700" name="Line 44"/>
            <p:cNvSpPr>
              <a:spLocks noChangeShapeType="1"/>
            </p:cNvSpPr>
            <p:nvPr/>
          </p:nvSpPr>
          <p:spPr bwMode="auto">
            <a:xfrm>
              <a:off x="2113" y="3501"/>
              <a:ext cx="2979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1" name="Line 45"/>
            <p:cNvSpPr>
              <a:spLocks noChangeShapeType="1"/>
            </p:cNvSpPr>
            <p:nvPr/>
          </p:nvSpPr>
          <p:spPr bwMode="auto">
            <a:xfrm>
              <a:off x="2113" y="3415"/>
              <a:ext cx="0" cy="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02" name="Oval 46"/>
            <p:cNvSpPr>
              <a:spLocks noChangeArrowheads="1"/>
            </p:cNvSpPr>
            <p:nvPr/>
          </p:nvSpPr>
          <p:spPr bwMode="auto">
            <a:xfrm>
              <a:off x="1462" y="2903"/>
              <a:ext cx="46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703" name="Group 47"/>
            <p:cNvGrpSpPr>
              <a:grpSpLocks/>
            </p:cNvGrpSpPr>
            <p:nvPr/>
          </p:nvGrpSpPr>
          <p:grpSpPr bwMode="auto">
            <a:xfrm>
              <a:off x="3729" y="2111"/>
              <a:ext cx="1503" cy="1415"/>
              <a:chOff x="3778" y="2112"/>
              <a:chExt cx="1550" cy="1458"/>
            </a:xfrm>
          </p:grpSpPr>
          <p:sp>
            <p:nvSpPr>
              <p:cNvPr id="70704" name="Rectangle 48"/>
              <p:cNvSpPr>
                <a:spLocks noChangeArrowheads="1"/>
              </p:cNvSpPr>
              <p:nvPr/>
            </p:nvSpPr>
            <p:spPr bwMode="auto">
              <a:xfrm>
                <a:off x="4528" y="2684"/>
                <a:ext cx="320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kumimoji="1" lang="en-US" altLang="zh-CN" sz="2400" b="1">
                    <a:solidFill>
                      <a:srgbClr val="0000CC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endParaRPr kumimoji="1"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705" name="Line 49"/>
              <p:cNvSpPr>
                <a:spLocks noChangeShapeType="1"/>
              </p:cNvSpPr>
              <p:nvPr/>
            </p:nvSpPr>
            <p:spPr bwMode="auto">
              <a:xfrm>
                <a:off x="4558" y="2650"/>
                <a:ext cx="0" cy="2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6" name="Line 50"/>
              <p:cNvSpPr>
                <a:spLocks noChangeShapeType="1"/>
              </p:cNvSpPr>
              <p:nvPr/>
            </p:nvSpPr>
            <p:spPr bwMode="auto">
              <a:xfrm flipH="1" flipV="1">
                <a:off x="4558" y="2112"/>
                <a:ext cx="2" cy="3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0707" name="Group 51"/>
              <p:cNvGrpSpPr>
                <a:grpSpLocks/>
              </p:cNvGrpSpPr>
              <p:nvPr/>
            </p:nvGrpSpPr>
            <p:grpSpPr bwMode="auto">
              <a:xfrm rot="-372678">
                <a:off x="3819" y="3038"/>
                <a:ext cx="789" cy="274"/>
                <a:chOff x="3813" y="2988"/>
                <a:chExt cx="789" cy="274"/>
              </a:xfrm>
            </p:grpSpPr>
            <p:sp>
              <p:nvSpPr>
                <p:cNvPr id="70708" name="Line 52"/>
                <p:cNvSpPr>
                  <a:spLocks noChangeShapeType="1"/>
                </p:cNvSpPr>
                <p:nvPr/>
              </p:nvSpPr>
              <p:spPr bwMode="auto">
                <a:xfrm rot="-7079317" flipH="1" flipV="1">
                  <a:off x="4422" y="2821"/>
                  <a:ext cx="13" cy="3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09" name="Line 53"/>
                <p:cNvSpPr>
                  <a:spLocks noChangeShapeType="1"/>
                </p:cNvSpPr>
                <p:nvPr/>
              </p:nvSpPr>
              <p:spPr bwMode="auto">
                <a:xfrm rot="-7079317" flipH="1" flipV="1">
                  <a:off x="3986" y="3089"/>
                  <a:ext cx="0" cy="34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0710" name="Line 54"/>
              <p:cNvSpPr>
                <a:spLocks noChangeShapeType="1"/>
              </p:cNvSpPr>
              <p:nvPr/>
            </p:nvSpPr>
            <p:spPr bwMode="auto">
              <a:xfrm>
                <a:off x="5184" y="3408"/>
                <a:ext cx="0" cy="1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1" name="Rectangle 55"/>
              <p:cNvSpPr>
                <a:spLocks noChangeArrowheads="1"/>
              </p:cNvSpPr>
              <p:nvPr/>
            </p:nvSpPr>
            <p:spPr bwMode="auto">
              <a:xfrm>
                <a:off x="4660" y="2383"/>
                <a:ext cx="317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712" name="Rectangle 56"/>
              <p:cNvSpPr>
                <a:spLocks noChangeArrowheads="1"/>
              </p:cNvSpPr>
              <p:nvPr/>
            </p:nvSpPr>
            <p:spPr bwMode="auto">
              <a:xfrm>
                <a:off x="4905" y="2886"/>
                <a:ext cx="423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713" name="Rectangle 57"/>
              <p:cNvSpPr>
                <a:spLocks noChangeArrowheads="1"/>
              </p:cNvSpPr>
              <p:nvPr/>
            </p:nvSpPr>
            <p:spPr bwMode="auto">
              <a:xfrm>
                <a:off x="3778" y="2971"/>
                <a:ext cx="398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3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0714" name="Group 58"/>
              <p:cNvGrpSpPr>
                <a:grpSpLocks/>
              </p:cNvGrpSpPr>
              <p:nvPr/>
            </p:nvGrpSpPr>
            <p:grpSpPr bwMode="auto">
              <a:xfrm>
                <a:off x="4459" y="2443"/>
                <a:ext cx="199" cy="202"/>
                <a:chOff x="4896" y="2537"/>
                <a:chExt cx="192" cy="187"/>
              </a:xfrm>
            </p:grpSpPr>
            <p:sp>
              <p:nvSpPr>
                <p:cNvPr id="70715" name="Oval 59"/>
                <p:cNvSpPr>
                  <a:spLocks noChangeArrowheads="1"/>
                </p:cNvSpPr>
                <p:nvPr/>
              </p:nvSpPr>
              <p:spPr bwMode="auto"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16" name="Line 60"/>
                <p:cNvSpPr>
                  <a:spLocks noChangeShapeType="1"/>
                </p:cNvSpPr>
                <p:nvPr/>
              </p:nvSpPr>
              <p:spPr bwMode="auto">
                <a:xfrm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17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0718" name="Line 62"/>
              <p:cNvSpPr>
                <a:spLocks noChangeShapeType="1"/>
              </p:cNvSpPr>
              <p:nvPr/>
            </p:nvSpPr>
            <p:spPr bwMode="auto">
              <a:xfrm rot="7703719">
                <a:off x="4679" y="2866"/>
                <a:ext cx="1" cy="2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9" name="Line 63"/>
              <p:cNvSpPr>
                <a:spLocks noChangeShapeType="1"/>
              </p:cNvSpPr>
              <p:nvPr/>
            </p:nvSpPr>
            <p:spPr bwMode="auto">
              <a:xfrm rot="7703719" flipV="1">
                <a:off x="5053" y="3157"/>
                <a:ext cx="0" cy="3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0720" name="Group 64"/>
              <p:cNvGrpSpPr>
                <a:grpSpLocks/>
              </p:cNvGrpSpPr>
              <p:nvPr/>
            </p:nvGrpSpPr>
            <p:grpSpPr bwMode="auto">
              <a:xfrm>
                <a:off x="4752" y="3057"/>
                <a:ext cx="199" cy="202"/>
                <a:chOff x="4896" y="2537"/>
                <a:chExt cx="192" cy="187"/>
              </a:xfrm>
            </p:grpSpPr>
            <p:sp>
              <p:nvSpPr>
                <p:cNvPr id="70721" name="Oval 65"/>
                <p:cNvSpPr>
                  <a:spLocks noChangeArrowheads="1"/>
                </p:cNvSpPr>
                <p:nvPr/>
              </p:nvSpPr>
              <p:spPr bwMode="auto"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22" name="Line 66"/>
                <p:cNvSpPr>
                  <a:spLocks noChangeShapeType="1"/>
                </p:cNvSpPr>
                <p:nvPr/>
              </p:nvSpPr>
              <p:spPr bwMode="auto">
                <a:xfrm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23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24" name="Group 68"/>
              <p:cNvGrpSpPr>
                <a:grpSpLocks/>
              </p:cNvGrpSpPr>
              <p:nvPr/>
            </p:nvGrpSpPr>
            <p:grpSpPr bwMode="auto">
              <a:xfrm>
                <a:off x="4128" y="3072"/>
                <a:ext cx="199" cy="202"/>
                <a:chOff x="4896" y="2537"/>
                <a:chExt cx="192" cy="187"/>
              </a:xfrm>
            </p:grpSpPr>
            <p:sp>
              <p:nvSpPr>
                <p:cNvPr id="70725" name="Oval 69"/>
                <p:cNvSpPr>
                  <a:spLocks noChangeArrowheads="1"/>
                </p:cNvSpPr>
                <p:nvPr/>
              </p:nvSpPr>
              <p:spPr bwMode="auto"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26" name="Line 70"/>
                <p:cNvSpPr>
                  <a:spLocks noChangeShapeType="1"/>
                </p:cNvSpPr>
                <p:nvPr/>
              </p:nvSpPr>
              <p:spPr bwMode="auto">
                <a:xfrm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27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0728" name="Oval 72"/>
              <p:cNvSpPr>
                <a:spLocks noChangeArrowheads="1"/>
              </p:cNvSpPr>
              <p:nvPr/>
            </p:nvSpPr>
            <p:spPr bwMode="auto">
              <a:xfrm>
                <a:off x="4534" y="290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0729" name="Text Box 73"/>
            <p:cNvSpPr txBox="1">
              <a:spLocks noChangeArrowheads="1"/>
            </p:cNvSpPr>
            <p:nvPr/>
          </p:nvSpPr>
          <p:spPr bwMode="auto">
            <a:xfrm>
              <a:off x="1415" y="183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0730" name="Text Box 74"/>
            <p:cNvSpPr txBox="1">
              <a:spLocks noChangeArrowheads="1"/>
            </p:cNvSpPr>
            <p:nvPr/>
          </p:nvSpPr>
          <p:spPr bwMode="auto">
            <a:xfrm>
              <a:off x="624" y="322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0731" name="Text Box 75"/>
            <p:cNvSpPr txBox="1">
              <a:spLocks noChangeArrowheads="1"/>
            </p:cNvSpPr>
            <p:nvPr/>
          </p:nvSpPr>
          <p:spPr bwMode="auto">
            <a:xfrm>
              <a:off x="1877" y="332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0732" name="Group 76"/>
          <p:cNvGrpSpPr>
            <a:grpSpLocks/>
          </p:cNvGrpSpPr>
          <p:nvPr/>
        </p:nvGrpSpPr>
        <p:grpSpPr bwMode="auto">
          <a:xfrm>
            <a:off x="800100" y="5964238"/>
            <a:ext cx="6118225" cy="515937"/>
            <a:chOff x="504" y="3757"/>
            <a:chExt cx="3854" cy="325"/>
          </a:xfrm>
        </p:grpSpPr>
        <p:sp>
          <p:nvSpPr>
            <p:cNvPr id="70733" name="Text Box 77"/>
            <p:cNvSpPr txBox="1">
              <a:spLocks noChangeArrowheads="1"/>
            </p:cNvSpPr>
            <p:nvPr/>
          </p:nvSpPr>
          <p:spPr bwMode="auto">
            <a:xfrm>
              <a:off x="504" y="3764"/>
              <a:ext cx="1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中性线电流</a:t>
              </a:r>
            </a:p>
          </p:txBody>
        </p:sp>
        <p:graphicFrame>
          <p:nvGraphicFramePr>
            <p:cNvPr id="70734" name="Object 78"/>
            <p:cNvGraphicFramePr>
              <a:graphicFrameLocks noChangeAspect="1"/>
            </p:cNvGraphicFramePr>
            <p:nvPr/>
          </p:nvGraphicFramePr>
          <p:xfrm>
            <a:off x="1864" y="3757"/>
            <a:ext cx="249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887" name="公式" r:id="rId17" imgW="1460160" imgH="241200" progId="Equation.3">
                    <p:embed/>
                  </p:oleObj>
                </mc:Choice>
                <mc:Fallback>
                  <p:oleObj name="公式" r:id="rId17" imgW="1460160" imgH="241200" progId="Equation.3">
                    <p:embed/>
                    <p:pic>
                      <p:nvPicPr>
                        <p:cNvPr id="70734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3757"/>
                          <a:ext cx="2494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735" name="Group 79"/>
          <p:cNvGrpSpPr>
            <a:grpSpLocks/>
          </p:cNvGrpSpPr>
          <p:nvPr/>
        </p:nvGrpSpPr>
        <p:grpSpPr bwMode="auto">
          <a:xfrm>
            <a:off x="533400" y="3821113"/>
            <a:ext cx="4340225" cy="541337"/>
            <a:chOff x="340" y="2389"/>
            <a:chExt cx="2734" cy="341"/>
          </a:xfrm>
        </p:grpSpPr>
        <p:grpSp>
          <p:nvGrpSpPr>
            <p:cNvPr id="70736" name="Group 80"/>
            <p:cNvGrpSpPr>
              <a:grpSpLocks/>
            </p:cNvGrpSpPr>
            <p:nvPr/>
          </p:nvGrpSpPr>
          <p:grpSpPr bwMode="auto">
            <a:xfrm>
              <a:off x="340" y="2389"/>
              <a:ext cx="2734" cy="341"/>
              <a:chOff x="326" y="2211"/>
              <a:chExt cx="2734" cy="390"/>
            </a:xfrm>
          </p:grpSpPr>
          <p:sp>
            <p:nvSpPr>
              <p:cNvPr id="70737" name="Text Box 81"/>
              <p:cNvSpPr txBox="1">
                <a:spLocks noChangeArrowheads="1"/>
              </p:cNvSpPr>
              <p:nvPr/>
            </p:nvSpPr>
            <p:spPr bwMode="auto">
              <a:xfrm>
                <a:off x="326" y="2211"/>
                <a:ext cx="56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解</a:t>
                </a:r>
                <a:r>
                  <a:rPr kumimoji="1" lang="zh-CN" altLang="en-US" sz="28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：</a:t>
                </a:r>
              </a:p>
            </p:txBody>
          </p:sp>
          <p:sp>
            <p:nvSpPr>
              <p:cNvPr id="70738" name="Text Box 82"/>
              <p:cNvSpPr txBox="1">
                <a:spLocks noChangeArrowheads="1"/>
              </p:cNvSpPr>
              <p:nvPr/>
            </p:nvSpPr>
            <p:spPr bwMode="auto">
              <a:xfrm>
                <a:off x="703" y="2214"/>
                <a:ext cx="727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400" b="1">
                    <a:latin typeface="Times New Roman" panose="02020603050405020304" pitchFamily="18" charset="0"/>
                    <a:ea typeface="楷体_GB2312" pitchFamily="49" charset="-122"/>
                  </a:rPr>
                  <a:t>已知</a:t>
                </a:r>
                <a:r>
                  <a:rPr kumimoji="1" lang="zh-CN" altLang="en-US" sz="2800" b="1">
                    <a:latin typeface="Times New Roman" panose="02020603050405020304" pitchFamily="18" charset="0"/>
                  </a:rPr>
                  <a:t>：</a:t>
                </a:r>
              </a:p>
            </p:txBody>
          </p:sp>
          <p:graphicFrame>
            <p:nvGraphicFramePr>
              <p:cNvPr id="70739" name="Object 83"/>
              <p:cNvGraphicFramePr>
                <a:graphicFrameLocks noChangeAspect="1"/>
              </p:cNvGraphicFramePr>
              <p:nvPr/>
            </p:nvGraphicFramePr>
            <p:xfrm>
              <a:off x="1365" y="2229"/>
              <a:ext cx="1695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888" name="公式" r:id="rId19" imgW="1091880" imgH="228600" progId="Equation.3">
                      <p:embed/>
                    </p:oleObj>
                  </mc:Choice>
                  <mc:Fallback>
                    <p:oleObj name="公式" r:id="rId19" imgW="1091880" imgH="228600" progId="Equation.3">
                      <p:embed/>
                      <p:pic>
                        <p:nvPicPr>
                          <p:cNvPr id="70739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65" y="2229"/>
                            <a:ext cx="1695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740" name="Group 84"/>
            <p:cNvGrpSpPr>
              <a:grpSpLocks/>
            </p:cNvGrpSpPr>
            <p:nvPr/>
          </p:nvGrpSpPr>
          <p:grpSpPr bwMode="auto">
            <a:xfrm>
              <a:off x="2378" y="2501"/>
              <a:ext cx="432" cy="168"/>
              <a:chOff x="4560" y="2064"/>
              <a:chExt cx="432" cy="192"/>
            </a:xfrm>
          </p:grpSpPr>
          <p:sp>
            <p:nvSpPr>
              <p:cNvPr id="70741" name="Line 85"/>
              <p:cNvSpPr>
                <a:spLocks noChangeShapeType="1"/>
              </p:cNvSpPr>
              <p:nvPr/>
            </p:nvSpPr>
            <p:spPr bwMode="auto">
              <a:xfrm flipH="1">
                <a:off x="4560" y="2064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2" name="Line 86"/>
              <p:cNvSpPr>
                <a:spLocks noChangeShapeType="1"/>
              </p:cNvSpPr>
              <p:nvPr/>
            </p:nvSpPr>
            <p:spPr bwMode="auto">
              <a:xfrm>
                <a:off x="4560" y="225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0743" name="Group 87"/>
          <p:cNvGrpSpPr>
            <a:grpSpLocks/>
          </p:cNvGrpSpPr>
          <p:nvPr/>
        </p:nvGrpSpPr>
        <p:grpSpPr bwMode="auto">
          <a:xfrm>
            <a:off x="5478463" y="3805238"/>
            <a:ext cx="2355850" cy="514350"/>
            <a:chOff x="3451" y="2243"/>
            <a:chExt cx="1484" cy="371"/>
          </a:xfrm>
        </p:grpSpPr>
        <p:graphicFrame>
          <p:nvGraphicFramePr>
            <p:cNvPr id="70744" name="Object 88"/>
            <p:cNvGraphicFramePr>
              <a:graphicFrameLocks noChangeAspect="1"/>
            </p:cNvGraphicFramePr>
            <p:nvPr/>
          </p:nvGraphicFramePr>
          <p:xfrm>
            <a:off x="3451" y="2243"/>
            <a:ext cx="1484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889" name="公式" r:id="rId21" imgW="1002960" imgH="228600" progId="Equation.3">
                    <p:embed/>
                  </p:oleObj>
                </mc:Choice>
                <mc:Fallback>
                  <p:oleObj name="公式" r:id="rId21" imgW="1002960" imgH="228600" progId="Equation.3">
                    <p:embed/>
                    <p:pic>
                      <p:nvPicPr>
                        <p:cNvPr id="70744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1" y="2243"/>
                          <a:ext cx="1484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45" name="Group 89"/>
            <p:cNvGrpSpPr>
              <a:grpSpLocks/>
            </p:cNvGrpSpPr>
            <p:nvPr/>
          </p:nvGrpSpPr>
          <p:grpSpPr bwMode="auto">
            <a:xfrm>
              <a:off x="4343" y="2325"/>
              <a:ext cx="265" cy="192"/>
              <a:chOff x="4343" y="2325"/>
              <a:chExt cx="265" cy="192"/>
            </a:xfrm>
          </p:grpSpPr>
          <p:sp>
            <p:nvSpPr>
              <p:cNvPr id="70746" name="Line 90"/>
              <p:cNvSpPr>
                <a:spLocks noChangeShapeType="1"/>
              </p:cNvSpPr>
              <p:nvPr/>
            </p:nvSpPr>
            <p:spPr bwMode="auto">
              <a:xfrm flipH="1">
                <a:off x="4343" y="2325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7" name="Line 91"/>
              <p:cNvSpPr>
                <a:spLocks noChangeShapeType="1"/>
              </p:cNvSpPr>
              <p:nvPr/>
            </p:nvSpPr>
            <p:spPr bwMode="auto">
              <a:xfrm>
                <a:off x="4343" y="2517"/>
                <a:ext cx="26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0748" name="Group 92"/>
          <p:cNvGrpSpPr>
            <a:grpSpLocks/>
          </p:cNvGrpSpPr>
          <p:nvPr/>
        </p:nvGrpSpPr>
        <p:grpSpPr bwMode="auto">
          <a:xfrm>
            <a:off x="760413" y="4302125"/>
            <a:ext cx="7164387" cy="1000125"/>
            <a:chOff x="708" y="2518"/>
            <a:chExt cx="4513" cy="721"/>
          </a:xfrm>
        </p:grpSpPr>
        <p:grpSp>
          <p:nvGrpSpPr>
            <p:cNvPr id="70749" name="Group 93"/>
            <p:cNvGrpSpPr>
              <a:grpSpLocks/>
            </p:cNvGrpSpPr>
            <p:nvPr/>
          </p:nvGrpSpPr>
          <p:grpSpPr bwMode="auto">
            <a:xfrm>
              <a:off x="708" y="2518"/>
              <a:ext cx="4513" cy="721"/>
              <a:chOff x="708" y="2518"/>
              <a:chExt cx="4513" cy="721"/>
            </a:xfrm>
          </p:grpSpPr>
          <p:graphicFrame>
            <p:nvGraphicFramePr>
              <p:cNvPr id="70750" name="Object 94"/>
              <p:cNvGraphicFramePr>
                <a:graphicFrameLocks noChangeAspect="1"/>
              </p:cNvGraphicFramePr>
              <p:nvPr/>
            </p:nvGraphicFramePr>
            <p:xfrm>
              <a:off x="1851" y="2518"/>
              <a:ext cx="3370" cy="7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890" name="公式" r:id="rId23" imgW="2286000" imgH="457200" progId="Equation.3">
                      <p:embed/>
                    </p:oleObj>
                  </mc:Choice>
                  <mc:Fallback>
                    <p:oleObj name="公式" r:id="rId23" imgW="2286000" imgH="457200" progId="Equation.3">
                      <p:embed/>
                      <p:pic>
                        <p:nvPicPr>
                          <p:cNvPr id="70750" name="Object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1" y="2518"/>
                            <a:ext cx="3370" cy="7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66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751" name="Rectangle 95"/>
              <p:cNvSpPr>
                <a:spLocks noChangeArrowheads="1"/>
              </p:cNvSpPr>
              <p:nvPr/>
            </p:nvSpPr>
            <p:spPr bwMode="auto">
              <a:xfrm>
                <a:off x="708" y="2725"/>
                <a:ext cx="108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(1) </a:t>
                </a:r>
                <a:r>
                  <a:rPr kumimoji="1" lang="zh-CN" altLang="en-US" sz="2400" b="1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线电流</a:t>
                </a:r>
              </a:p>
            </p:txBody>
          </p:sp>
        </p:grpSp>
        <p:grpSp>
          <p:nvGrpSpPr>
            <p:cNvPr id="70752" name="Group 96"/>
            <p:cNvGrpSpPr>
              <a:grpSpLocks/>
            </p:cNvGrpSpPr>
            <p:nvPr/>
          </p:nvGrpSpPr>
          <p:grpSpPr bwMode="auto">
            <a:xfrm>
              <a:off x="3287" y="2618"/>
              <a:ext cx="266" cy="192"/>
              <a:chOff x="3382" y="2640"/>
              <a:chExt cx="266" cy="192"/>
            </a:xfrm>
          </p:grpSpPr>
          <p:sp>
            <p:nvSpPr>
              <p:cNvPr id="70753" name="Line 97"/>
              <p:cNvSpPr>
                <a:spLocks noChangeShapeType="1"/>
              </p:cNvSpPr>
              <p:nvPr/>
            </p:nvSpPr>
            <p:spPr bwMode="auto">
              <a:xfrm flipH="1">
                <a:off x="3382" y="2640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4" name="Line 98"/>
              <p:cNvSpPr>
                <a:spLocks noChangeShapeType="1"/>
              </p:cNvSpPr>
              <p:nvPr/>
            </p:nvSpPr>
            <p:spPr bwMode="auto">
              <a:xfrm>
                <a:off x="3382" y="2832"/>
                <a:ext cx="26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755" name="Group 99"/>
            <p:cNvGrpSpPr>
              <a:grpSpLocks/>
            </p:cNvGrpSpPr>
            <p:nvPr/>
          </p:nvGrpSpPr>
          <p:grpSpPr bwMode="auto">
            <a:xfrm>
              <a:off x="4272" y="2758"/>
              <a:ext cx="266" cy="192"/>
              <a:chOff x="3382" y="2640"/>
              <a:chExt cx="266" cy="192"/>
            </a:xfrm>
          </p:grpSpPr>
          <p:sp>
            <p:nvSpPr>
              <p:cNvPr id="70756" name="Line 100"/>
              <p:cNvSpPr>
                <a:spLocks noChangeShapeType="1"/>
              </p:cNvSpPr>
              <p:nvPr/>
            </p:nvSpPr>
            <p:spPr bwMode="auto">
              <a:xfrm flipH="1">
                <a:off x="3382" y="2640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7" name="Line 101"/>
              <p:cNvSpPr>
                <a:spLocks noChangeShapeType="1"/>
              </p:cNvSpPr>
              <p:nvPr/>
            </p:nvSpPr>
            <p:spPr bwMode="auto">
              <a:xfrm>
                <a:off x="3382" y="2832"/>
                <a:ext cx="26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0758" name="Group 102"/>
          <p:cNvGrpSpPr>
            <a:grpSpLocks/>
          </p:cNvGrpSpPr>
          <p:nvPr/>
        </p:nvGrpSpPr>
        <p:grpSpPr bwMode="auto">
          <a:xfrm>
            <a:off x="465138" y="5310188"/>
            <a:ext cx="8224837" cy="515937"/>
            <a:chOff x="293" y="3345"/>
            <a:chExt cx="5181" cy="325"/>
          </a:xfrm>
        </p:grpSpPr>
        <p:sp>
          <p:nvSpPr>
            <p:cNvPr id="70759" name="Line 103"/>
            <p:cNvSpPr>
              <a:spLocks noChangeShapeType="1"/>
            </p:cNvSpPr>
            <p:nvPr/>
          </p:nvSpPr>
          <p:spPr bwMode="auto">
            <a:xfrm flipH="1">
              <a:off x="2448" y="3423"/>
              <a:ext cx="96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0" name="Line 104"/>
            <p:cNvSpPr>
              <a:spLocks noChangeShapeType="1"/>
            </p:cNvSpPr>
            <p:nvPr/>
          </p:nvSpPr>
          <p:spPr bwMode="auto">
            <a:xfrm flipH="1">
              <a:off x="4464" y="3423"/>
              <a:ext cx="96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1" name="Text Box 105"/>
            <p:cNvSpPr txBox="1">
              <a:spLocks noChangeArrowheads="1"/>
            </p:cNvSpPr>
            <p:nvPr/>
          </p:nvSpPr>
          <p:spPr bwMode="auto">
            <a:xfrm>
              <a:off x="293" y="3367"/>
              <a:ext cx="1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kumimoji="1" lang="zh-CN" altLang="en-US" sz="24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三相对称</a:t>
              </a:r>
            </a:p>
          </p:txBody>
        </p:sp>
        <p:graphicFrame>
          <p:nvGraphicFramePr>
            <p:cNvPr id="70762" name="Object 106"/>
            <p:cNvGraphicFramePr>
              <a:graphicFrameLocks noChangeAspect="1"/>
            </p:cNvGraphicFramePr>
            <p:nvPr/>
          </p:nvGraphicFramePr>
          <p:xfrm>
            <a:off x="1593" y="3353"/>
            <a:ext cx="194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891" name="公式" r:id="rId25" imgW="1180800" imgH="228600" progId="Equation.3">
                    <p:embed/>
                  </p:oleObj>
                </mc:Choice>
                <mc:Fallback>
                  <p:oleObj name="公式" r:id="rId25" imgW="1180800" imgH="228600" progId="Equation.3">
                    <p:embed/>
                    <p:pic>
                      <p:nvPicPr>
                        <p:cNvPr id="70762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3" y="3353"/>
                          <a:ext cx="194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63" name="Object 107"/>
            <p:cNvGraphicFramePr>
              <a:graphicFrameLocks noChangeAspect="1"/>
            </p:cNvGraphicFramePr>
            <p:nvPr/>
          </p:nvGraphicFramePr>
          <p:xfrm>
            <a:off x="3666" y="3345"/>
            <a:ext cx="180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892" name="公式" r:id="rId27" imgW="1143000" imgH="241200" progId="Equation.3">
                    <p:embed/>
                  </p:oleObj>
                </mc:Choice>
                <mc:Fallback>
                  <p:oleObj name="公式" r:id="rId27" imgW="1143000" imgH="241200" progId="Equation.3">
                    <p:embed/>
                    <p:pic>
                      <p:nvPicPr>
                        <p:cNvPr id="70763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" y="3345"/>
                          <a:ext cx="180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764" name="Line 108"/>
            <p:cNvSpPr>
              <a:spLocks noChangeShapeType="1"/>
            </p:cNvSpPr>
            <p:nvPr/>
          </p:nvSpPr>
          <p:spPr bwMode="auto">
            <a:xfrm>
              <a:off x="2448" y="357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5" name="Line 109"/>
            <p:cNvSpPr>
              <a:spLocks noChangeShapeType="1"/>
            </p:cNvSpPr>
            <p:nvPr/>
          </p:nvSpPr>
          <p:spPr bwMode="auto">
            <a:xfrm>
              <a:off x="4464" y="357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52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457200" y="228600"/>
            <a:ext cx="811053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三相负载不对称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en-US" sz="24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en-US" sz="2400" b="1">
                <a:latin typeface="Times New Roman" panose="02020603050405020304" pitchFamily="18" charset="0"/>
              </a:rPr>
              <a:t>=5</a:t>
            </a:r>
            <a:r>
              <a:rPr kumimoji="1"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 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=10 </a:t>
            </a:r>
            <a:r>
              <a:rPr kumimoji="1"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 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=20 </a:t>
            </a:r>
            <a:r>
              <a:rPr kumimoji="1"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  <a:p>
            <a:pPr>
              <a:lnSpc>
                <a:spcPct val="120000"/>
              </a:lnSpc>
            </a:pPr>
            <a:r>
              <a:rPr kumimoji="1"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1" lang="zh-CN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分别计算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各线电流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04800" y="5029200"/>
            <a:ext cx="206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中性线电流</a:t>
            </a:r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1295400" y="4038600"/>
            <a:ext cx="6299200" cy="1119188"/>
            <a:chOff x="814" y="2330"/>
            <a:chExt cx="3968" cy="731"/>
          </a:xfrm>
        </p:grpSpPr>
        <p:graphicFrame>
          <p:nvGraphicFramePr>
            <p:cNvPr id="71685" name="Object 5"/>
            <p:cNvGraphicFramePr>
              <a:graphicFrameLocks noChangeAspect="1"/>
            </p:cNvGraphicFramePr>
            <p:nvPr/>
          </p:nvGraphicFramePr>
          <p:xfrm>
            <a:off x="814" y="2330"/>
            <a:ext cx="3968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532" name="公式" r:id="rId3" imgW="2539800" imgH="457200" progId="Equation.3">
                    <p:embed/>
                  </p:oleObj>
                </mc:Choice>
                <mc:Fallback>
                  <p:oleObj name="公式" r:id="rId3" imgW="2539800" imgH="457200" progId="Equation.3">
                    <p:embed/>
                    <p:pic>
                      <p:nvPicPr>
                        <p:cNvPr id="7168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" y="2330"/>
                          <a:ext cx="3968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86" name="Line 6"/>
            <p:cNvSpPr>
              <a:spLocks noChangeShapeType="1"/>
            </p:cNvSpPr>
            <p:nvPr/>
          </p:nvSpPr>
          <p:spPr bwMode="auto">
            <a:xfrm flipH="1">
              <a:off x="2352" y="2425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7" name="Line 7"/>
            <p:cNvSpPr>
              <a:spLocks noChangeShapeType="1"/>
            </p:cNvSpPr>
            <p:nvPr/>
          </p:nvSpPr>
          <p:spPr bwMode="auto">
            <a:xfrm>
              <a:off x="2352" y="2617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8" name="Line 8"/>
            <p:cNvSpPr>
              <a:spLocks noChangeShapeType="1"/>
            </p:cNvSpPr>
            <p:nvPr/>
          </p:nvSpPr>
          <p:spPr bwMode="auto">
            <a:xfrm flipH="1">
              <a:off x="3792" y="259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Line 9"/>
            <p:cNvSpPr>
              <a:spLocks noChangeShapeType="1"/>
            </p:cNvSpPr>
            <p:nvPr/>
          </p:nvSpPr>
          <p:spPr bwMode="auto">
            <a:xfrm>
              <a:off x="3792" y="2784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1295400" y="3048000"/>
            <a:ext cx="6354763" cy="1079500"/>
            <a:chOff x="797" y="1658"/>
            <a:chExt cx="4003" cy="731"/>
          </a:xfrm>
        </p:grpSpPr>
        <p:graphicFrame>
          <p:nvGraphicFramePr>
            <p:cNvPr id="71691" name="Object 11"/>
            <p:cNvGraphicFramePr>
              <a:graphicFrameLocks noChangeAspect="1"/>
            </p:cNvGraphicFramePr>
            <p:nvPr/>
          </p:nvGraphicFramePr>
          <p:xfrm>
            <a:off x="797" y="1658"/>
            <a:ext cx="4003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533" name="公式" r:id="rId5" imgW="2552400" imgH="457200" progId="Equation.3">
                    <p:embed/>
                  </p:oleObj>
                </mc:Choice>
                <mc:Fallback>
                  <p:oleObj name="公式" r:id="rId5" imgW="2552400" imgH="457200" progId="Equation.3">
                    <p:embed/>
                    <p:pic>
                      <p:nvPicPr>
                        <p:cNvPr id="7169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1658"/>
                          <a:ext cx="4003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692" name="Group 12"/>
            <p:cNvGrpSpPr>
              <a:grpSpLocks/>
            </p:cNvGrpSpPr>
            <p:nvPr/>
          </p:nvGrpSpPr>
          <p:grpSpPr bwMode="auto">
            <a:xfrm>
              <a:off x="3792" y="1897"/>
              <a:ext cx="768" cy="192"/>
              <a:chOff x="2448" y="3360"/>
              <a:chExt cx="768" cy="192"/>
            </a:xfrm>
          </p:grpSpPr>
          <p:sp>
            <p:nvSpPr>
              <p:cNvPr id="71693" name="Line 13"/>
              <p:cNvSpPr>
                <a:spLocks noChangeShapeType="1"/>
              </p:cNvSpPr>
              <p:nvPr/>
            </p:nvSpPr>
            <p:spPr bwMode="auto">
              <a:xfrm flipH="1">
                <a:off x="2448" y="3360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4" name="Line 14"/>
              <p:cNvSpPr>
                <a:spLocks noChangeShapeType="1"/>
              </p:cNvSpPr>
              <p:nvPr/>
            </p:nvSpPr>
            <p:spPr bwMode="auto">
              <a:xfrm>
                <a:off x="2448" y="3552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695" name="Group 15"/>
            <p:cNvGrpSpPr>
              <a:grpSpLocks/>
            </p:cNvGrpSpPr>
            <p:nvPr/>
          </p:nvGrpSpPr>
          <p:grpSpPr bwMode="auto">
            <a:xfrm>
              <a:off x="2352" y="1750"/>
              <a:ext cx="768" cy="192"/>
              <a:chOff x="2448" y="3360"/>
              <a:chExt cx="768" cy="192"/>
            </a:xfrm>
          </p:grpSpPr>
          <p:sp>
            <p:nvSpPr>
              <p:cNvPr id="71696" name="Line 16"/>
              <p:cNvSpPr>
                <a:spLocks noChangeShapeType="1"/>
              </p:cNvSpPr>
              <p:nvPr/>
            </p:nvSpPr>
            <p:spPr bwMode="auto">
              <a:xfrm flipH="1">
                <a:off x="2448" y="3360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7" name="Line 17"/>
              <p:cNvSpPr>
                <a:spLocks noChangeShapeType="1"/>
              </p:cNvSpPr>
              <p:nvPr/>
            </p:nvSpPr>
            <p:spPr bwMode="auto">
              <a:xfrm>
                <a:off x="2448" y="3552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1698" name="Group 18"/>
          <p:cNvGrpSpPr>
            <a:grpSpLocks/>
          </p:cNvGrpSpPr>
          <p:nvPr/>
        </p:nvGrpSpPr>
        <p:grpSpPr bwMode="auto">
          <a:xfrm>
            <a:off x="1887538" y="6188075"/>
            <a:ext cx="2232025" cy="534988"/>
            <a:chOff x="1193" y="3600"/>
            <a:chExt cx="1406" cy="337"/>
          </a:xfrm>
        </p:grpSpPr>
        <p:graphicFrame>
          <p:nvGraphicFramePr>
            <p:cNvPr id="71699" name="Object 19"/>
            <p:cNvGraphicFramePr>
              <a:graphicFrameLocks noChangeAspect="1"/>
            </p:cNvGraphicFramePr>
            <p:nvPr/>
          </p:nvGraphicFramePr>
          <p:xfrm>
            <a:off x="1193" y="3600"/>
            <a:ext cx="140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534" name="Equation" r:id="rId7" imgW="876240" imgH="203040" progId="Equation.3">
                    <p:embed/>
                  </p:oleObj>
                </mc:Choice>
                <mc:Fallback>
                  <p:oleObj name="Equation" r:id="rId7" imgW="876240" imgH="203040" progId="Equation.3">
                    <p:embed/>
                    <p:pic>
                      <p:nvPicPr>
                        <p:cNvPr id="7169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" y="3600"/>
                          <a:ext cx="1406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00" name="Group 20"/>
            <p:cNvGrpSpPr>
              <a:grpSpLocks/>
            </p:cNvGrpSpPr>
            <p:nvPr/>
          </p:nvGrpSpPr>
          <p:grpSpPr bwMode="auto">
            <a:xfrm>
              <a:off x="1680" y="3648"/>
              <a:ext cx="672" cy="192"/>
              <a:chOff x="1680" y="3648"/>
              <a:chExt cx="672" cy="192"/>
            </a:xfrm>
          </p:grpSpPr>
          <p:sp>
            <p:nvSpPr>
              <p:cNvPr id="71701" name="Line 21"/>
              <p:cNvSpPr>
                <a:spLocks noChangeShapeType="1"/>
              </p:cNvSpPr>
              <p:nvPr/>
            </p:nvSpPr>
            <p:spPr bwMode="auto">
              <a:xfrm flipH="1">
                <a:off x="1680" y="3648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2" name="Line 22"/>
              <p:cNvSpPr>
                <a:spLocks noChangeShapeType="1"/>
              </p:cNvSpPr>
              <p:nvPr/>
            </p:nvSpPr>
            <p:spPr bwMode="auto">
              <a:xfrm>
                <a:off x="1680" y="38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1703" name="Group 23"/>
          <p:cNvGrpSpPr>
            <a:grpSpLocks/>
          </p:cNvGrpSpPr>
          <p:nvPr/>
        </p:nvGrpSpPr>
        <p:grpSpPr bwMode="auto">
          <a:xfrm>
            <a:off x="914400" y="5486400"/>
            <a:ext cx="7681913" cy="715963"/>
            <a:chOff x="580" y="3157"/>
            <a:chExt cx="4762" cy="466"/>
          </a:xfrm>
        </p:grpSpPr>
        <p:graphicFrame>
          <p:nvGraphicFramePr>
            <p:cNvPr id="71704" name="Object 24"/>
            <p:cNvGraphicFramePr>
              <a:graphicFrameLocks noChangeAspect="1"/>
            </p:cNvGraphicFramePr>
            <p:nvPr/>
          </p:nvGraphicFramePr>
          <p:xfrm>
            <a:off x="580" y="3157"/>
            <a:ext cx="4762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535" name="公式" r:id="rId9" imgW="3454200" imgH="266400" progId="Equation.3">
                    <p:embed/>
                  </p:oleObj>
                </mc:Choice>
                <mc:Fallback>
                  <p:oleObj name="公式" r:id="rId9" imgW="3454200" imgH="266400" progId="Equation.3">
                    <p:embed/>
                    <p:pic>
                      <p:nvPicPr>
                        <p:cNvPr id="7170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3157"/>
                          <a:ext cx="4762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05" name="Group 25"/>
            <p:cNvGrpSpPr>
              <a:grpSpLocks/>
            </p:cNvGrpSpPr>
            <p:nvPr/>
          </p:nvGrpSpPr>
          <p:grpSpPr bwMode="auto">
            <a:xfrm>
              <a:off x="3408" y="3289"/>
              <a:ext cx="758" cy="192"/>
              <a:chOff x="3408" y="3312"/>
              <a:chExt cx="720" cy="192"/>
            </a:xfrm>
          </p:grpSpPr>
          <p:sp>
            <p:nvSpPr>
              <p:cNvPr id="71706" name="Line 26"/>
              <p:cNvSpPr>
                <a:spLocks noChangeShapeType="1"/>
              </p:cNvSpPr>
              <p:nvPr/>
            </p:nvSpPr>
            <p:spPr bwMode="auto">
              <a:xfrm flipH="1">
                <a:off x="3408" y="3312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7" name="Line 27"/>
              <p:cNvSpPr>
                <a:spLocks noChangeShapeType="1"/>
              </p:cNvSpPr>
              <p:nvPr/>
            </p:nvSpPr>
            <p:spPr bwMode="auto">
              <a:xfrm>
                <a:off x="3408" y="3504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708" name="Group 28"/>
            <p:cNvGrpSpPr>
              <a:grpSpLocks/>
            </p:cNvGrpSpPr>
            <p:nvPr/>
          </p:nvGrpSpPr>
          <p:grpSpPr bwMode="auto">
            <a:xfrm>
              <a:off x="4575" y="3287"/>
              <a:ext cx="758" cy="192"/>
              <a:chOff x="3408" y="3312"/>
              <a:chExt cx="720" cy="192"/>
            </a:xfrm>
          </p:grpSpPr>
          <p:sp>
            <p:nvSpPr>
              <p:cNvPr id="71709" name="Line 29"/>
              <p:cNvSpPr>
                <a:spLocks noChangeShapeType="1"/>
              </p:cNvSpPr>
              <p:nvPr/>
            </p:nvSpPr>
            <p:spPr bwMode="auto">
              <a:xfrm flipH="1">
                <a:off x="3408" y="3312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0" name="Line 30"/>
              <p:cNvSpPr>
                <a:spLocks noChangeShapeType="1"/>
              </p:cNvSpPr>
              <p:nvPr/>
            </p:nvSpPr>
            <p:spPr bwMode="auto">
              <a:xfrm>
                <a:off x="3408" y="3504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711" name="Group 31"/>
            <p:cNvGrpSpPr>
              <a:grpSpLocks/>
            </p:cNvGrpSpPr>
            <p:nvPr/>
          </p:nvGrpSpPr>
          <p:grpSpPr bwMode="auto">
            <a:xfrm>
              <a:off x="2626" y="3287"/>
              <a:ext cx="331" cy="192"/>
              <a:chOff x="2518" y="3287"/>
              <a:chExt cx="314" cy="192"/>
            </a:xfrm>
          </p:grpSpPr>
          <p:sp>
            <p:nvSpPr>
              <p:cNvPr id="71712" name="Line 32"/>
              <p:cNvSpPr>
                <a:spLocks noChangeShapeType="1"/>
              </p:cNvSpPr>
              <p:nvPr/>
            </p:nvSpPr>
            <p:spPr bwMode="auto">
              <a:xfrm flipH="1">
                <a:off x="2518" y="3287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3" name="Line 33"/>
              <p:cNvSpPr>
                <a:spLocks noChangeShapeType="1"/>
              </p:cNvSpPr>
              <p:nvPr/>
            </p:nvSpPr>
            <p:spPr bwMode="auto">
              <a:xfrm>
                <a:off x="2518" y="3479"/>
                <a:ext cx="3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1714" name="Group 34"/>
          <p:cNvGrpSpPr>
            <a:grpSpLocks/>
          </p:cNvGrpSpPr>
          <p:nvPr/>
        </p:nvGrpSpPr>
        <p:grpSpPr bwMode="auto">
          <a:xfrm>
            <a:off x="1295400" y="2057400"/>
            <a:ext cx="5218113" cy="1177925"/>
            <a:chOff x="715" y="951"/>
            <a:chExt cx="3287" cy="795"/>
          </a:xfrm>
        </p:grpSpPr>
        <p:graphicFrame>
          <p:nvGraphicFramePr>
            <p:cNvPr id="71715" name="Object 35"/>
            <p:cNvGraphicFramePr>
              <a:graphicFrameLocks noChangeAspect="1"/>
            </p:cNvGraphicFramePr>
            <p:nvPr/>
          </p:nvGraphicFramePr>
          <p:xfrm>
            <a:off x="715" y="951"/>
            <a:ext cx="3287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536" name="公式" r:id="rId11" imgW="2057400" imgH="482400" progId="Equation.3">
                    <p:embed/>
                  </p:oleObj>
                </mc:Choice>
                <mc:Fallback>
                  <p:oleObj name="公式" r:id="rId11" imgW="2057400" imgH="482400" progId="Equation.3">
                    <p:embed/>
                    <p:pic>
                      <p:nvPicPr>
                        <p:cNvPr id="71715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" y="951"/>
                          <a:ext cx="3287" cy="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16" name="Group 36"/>
            <p:cNvGrpSpPr>
              <a:grpSpLocks/>
            </p:cNvGrpSpPr>
            <p:nvPr/>
          </p:nvGrpSpPr>
          <p:grpSpPr bwMode="auto">
            <a:xfrm>
              <a:off x="2325" y="1079"/>
              <a:ext cx="314" cy="192"/>
              <a:chOff x="2518" y="3287"/>
              <a:chExt cx="314" cy="192"/>
            </a:xfrm>
          </p:grpSpPr>
          <p:sp>
            <p:nvSpPr>
              <p:cNvPr id="71717" name="Line 37"/>
              <p:cNvSpPr>
                <a:spLocks noChangeShapeType="1"/>
              </p:cNvSpPr>
              <p:nvPr/>
            </p:nvSpPr>
            <p:spPr bwMode="auto">
              <a:xfrm flipH="1">
                <a:off x="2518" y="3287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8" name="Line 38"/>
              <p:cNvSpPr>
                <a:spLocks noChangeShapeType="1"/>
              </p:cNvSpPr>
              <p:nvPr/>
            </p:nvSpPr>
            <p:spPr bwMode="auto">
              <a:xfrm>
                <a:off x="2518" y="3479"/>
                <a:ext cx="3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719" name="Group 39"/>
            <p:cNvGrpSpPr>
              <a:grpSpLocks/>
            </p:cNvGrpSpPr>
            <p:nvPr/>
          </p:nvGrpSpPr>
          <p:grpSpPr bwMode="auto">
            <a:xfrm>
              <a:off x="3382" y="1248"/>
              <a:ext cx="314" cy="192"/>
              <a:chOff x="2518" y="3287"/>
              <a:chExt cx="314" cy="192"/>
            </a:xfrm>
          </p:grpSpPr>
          <p:sp>
            <p:nvSpPr>
              <p:cNvPr id="71720" name="Line 40"/>
              <p:cNvSpPr>
                <a:spLocks noChangeShapeType="1"/>
              </p:cNvSpPr>
              <p:nvPr/>
            </p:nvSpPr>
            <p:spPr bwMode="auto">
              <a:xfrm flipH="1">
                <a:off x="2518" y="3287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1" name="Line 41"/>
              <p:cNvSpPr>
                <a:spLocks noChangeShapeType="1"/>
              </p:cNvSpPr>
              <p:nvPr/>
            </p:nvSpPr>
            <p:spPr bwMode="auto">
              <a:xfrm>
                <a:off x="2518" y="3479"/>
                <a:ext cx="3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1722" name="Group 42"/>
          <p:cNvGrpSpPr>
            <a:grpSpLocks/>
          </p:cNvGrpSpPr>
          <p:nvPr/>
        </p:nvGrpSpPr>
        <p:grpSpPr bwMode="auto">
          <a:xfrm>
            <a:off x="762000" y="1295400"/>
            <a:ext cx="2355850" cy="514350"/>
            <a:chOff x="3451" y="2243"/>
            <a:chExt cx="1484" cy="371"/>
          </a:xfrm>
        </p:grpSpPr>
        <p:graphicFrame>
          <p:nvGraphicFramePr>
            <p:cNvPr id="71723" name="Object 43"/>
            <p:cNvGraphicFramePr>
              <a:graphicFrameLocks noChangeAspect="1"/>
            </p:cNvGraphicFramePr>
            <p:nvPr/>
          </p:nvGraphicFramePr>
          <p:xfrm>
            <a:off x="3451" y="2243"/>
            <a:ext cx="1484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537" name="公式" r:id="rId13" imgW="1002960" imgH="228600" progId="Equation.3">
                    <p:embed/>
                  </p:oleObj>
                </mc:Choice>
                <mc:Fallback>
                  <p:oleObj name="公式" r:id="rId13" imgW="1002960" imgH="228600" progId="Equation.3">
                    <p:embed/>
                    <p:pic>
                      <p:nvPicPr>
                        <p:cNvPr id="71723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1" y="2243"/>
                          <a:ext cx="1484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24" name="Group 44"/>
            <p:cNvGrpSpPr>
              <a:grpSpLocks/>
            </p:cNvGrpSpPr>
            <p:nvPr/>
          </p:nvGrpSpPr>
          <p:grpSpPr bwMode="auto">
            <a:xfrm>
              <a:off x="4343" y="2325"/>
              <a:ext cx="265" cy="192"/>
              <a:chOff x="4343" y="2325"/>
              <a:chExt cx="265" cy="192"/>
            </a:xfrm>
          </p:grpSpPr>
          <p:sp>
            <p:nvSpPr>
              <p:cNvPr id="71725" name="Line 45"/>
              <p:cNvSpPr>
                <a:spLocks noChangeShapeType="1"/>
              </p:cNvSpPr>
              <p:nvPr/>
            </p:nvSpPr>
            <p:spPr bwMode="auto">
              <a:xfrm flipH="1">
                <a:off x="4343" y="2325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6" name="Line 46"/>
              <p:cNvSpPr>
                <a:spLocks noChangeShapeType="1"/>
              </p:cNvSpPr>
              <p:nvPr/>
            </p:nvSpPr>
            <p:spPr bwMode="auto">
              <a:xfrm>
                <a:off x="4343" y="2517"/>
                <a:ext cx="26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1737" name="Group 57"/>
          <p:cNvGrpSpPr>
            <a:grpSpLocks/>
          </p:cNvGrpSpPr>
          <p:nvPr/>
        </p:nvGrpSpPr>
        <p:grpSpPr bwMode="auto">
          <a:xfrm>
            <a:off x="3297238" y="1268413"/>
            <a:ext cx="2921000" cy="514350"/>
            <a:chOff x="2078" y="816"/>
            <a:chExt cx="1840" cy="324"/>
          </a:xfrm>
        </p:grpSpPr>
        <p:graphicFrame>
          <p:nvGraphicFramePr>
            <p:cNvPr id="71728" name="Object 48"/>
            <p:cNvGraphicFramePr>
              <a:graphicFrameLocks noChangeAspect="1"/>
            </p:cNvGraphicFramePr>
            <p:nvPr/>
          </p:nvGraphicFramePr>
          <p:xfrm>
            <a:off x="2078" y="816"/>
            <a:ext cx="184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538" name="公式" r:id="rId15" imgW="1244520" imgH="228600" progId="Equation.3">
                    <p:embed/>
                  </p:oleObj>
                </mc:Choice>
                <mc:Fallback>
                  <p:oleObj name="公式" r:id="rId15" imgW="1244520" imgH="228600" progId="Equation.3">
                    <p:embed/>
                    <p:pic>
                      <p:nvPicPr>
                        <p:cNvPr id="71728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8" y="816"/>
                          <a:ext cx="1840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30" name="Line 50"/>
            <p:cNvSpPr>
              <a:spLocks noChangeShapeType="1"/>
            </p:cNvSpPr>
            <p:nvPr/>
          </p:nvSpPr>
          <p:spPr bwMode="auto">
            <a:xfrm flipH="1">
              <a:off x="2928" y="912"/>
              <a:ext cx="96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Line 51"/>
            <p:cNvSpPr>
              <a:spLocks noChangeShapeType="1"/>
            </p:cNvSpPr>
            <p:nvPr/>
          </p:nvSpPr>
          <p:spPr bwMode="auto">
            <a:xfrm flipV="1">
              <a:off x="2928" y="1071"/>
              <a:ext cx="632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75" name="Group 95"/>
          <p:cNvGrpSpPr>
            <a:grpSpLocks/>
          </p:cNvGrpSpPr>
          <p:nvPr/>
        </p:nvGrpSpPr>
        <p:grpSpPr bwMode="auto">
          <a:xfrm>
            <a:off x="6264275" y="1233488"/>
            <a:ext cx="2654300" cy="614362"/>
            <a:chOff x="3946" y="981"/>
            <a:chExt cx="1672" cy="387"/>
          </a:xfrm>
        </p:grpSpPr>
        <p:grpSp>
          <p:nvGrpSpPr>
            <p:cNvPr id="71750" name="Group 70"/>
            <p:cNvGrpSpPr>
              <a:grpSpLocks/>
            </p:cNvGrpSpPr>
            <p:nvPr/>
          </p:nvGrpSpPr>
          <p:grpSpPr bwMode="auto">
            <a:xfrm>
              <a:off x="4808" y="1117"/>
              <a:ext cx="476" cy="168"/>
              <a:chOff x="4853" y="890"/>
              <a:chExt cx="476" cy="168"/>
            </a:xfrm>
          </p:grpSpPr>
          <p:sp>
            <p:nvSpPr>
              <p:cNvPr id="71735" name="Line 55"/>
              <p:cNvSpPr>
                <a:spLocks noChangeShapeType="1"/>
              </p:cNvSpPr>
              <p:nvPr/>
            </p:nvSpPr>
            <p:spPr bwMode="auto">
              <a:xfrm flipH="1">
                <a:off x="4853" y="890"/>
                <a:ext cx="96" cy="1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36" name="Line 56"/>
              <p:cNvSpPr>
                <a:spLocks noChangeShapeType="1"/>
              </p:cNvSpPr>
              <p:nvPr/>
            </p:nvSpPr>
            <p:spPr bwMode="auto">
              <a:xfrm flipV="1">
                <a:off x="4853" y="1049"/>
                <a:ext cx="476" cy="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44" name="Rectangle 64"/>
            <p:cNvSpPr>
              <a:spLocks noChangeArrowheads="1"/>
            </p:cNvSpPr>
            <p:nvPr/>
          </p:nvSpPr>
          <p:spPr bwMode="auto">
            <a:xfrm>
              <a:off x="5193" y="981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anose="05050102010706020507" pitchFamily="18" charset="2"/>
                </a:rPr>
                <a:t>°</a:t>
              </a:r>
              <a:endParaRPr lang="en-US" altLang="zh-CN"/>
            </a:p>
          </p:txBody>
        </p:sp>
        <p:sp>
          <p:nvSpPr>
            <p:cNvPr id="71738" name="AutoShape 58"/>
            <p:cNvSpPr>
              <a:spLocks noChangeAspect="1" noChangeArrowheads="1" noTextEdit="1"/>
            </p:cNvSpPr>
            <p:nvPr/>
          </p:nvSpPr>
          <p:spPr bwMode="auto">
            <a:xfrm>
              <a:off x="3946" y="1026"/>
              <a:ext cx="167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Rectangle 60"/>
            <p:cNvSpPr>
              <a:spLocks noChangeArrowheads="1"/>
            </p:cNvSpPr>
            <p:nvPr/>
          </p:nvSpPr>
          <p:spPr bwMode="auto">
            <a:xfrm>
              <a:off x="5432" y="1063"/>
              <a:ext cx="15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/>
            </a:p>
          </p:txBody>
        </p:sp>
        <p:sp>
          <p:nvSpPr>
            <p:cNvPr id="71741" name="Rectangle 61"/>
            <p:cNvSpPr>
              <a:spLocks noChangeArrowheads="1"/>
            </p:cNvSpPr>
            <p:nvPr/>
          </p:nvSpPr>
          <p:spPr bwMode="auto">
            <a:xfrm>
              <a:off x="4876" y="1049"/>
              <a:ext cx="32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Times New Roman" panose="02020603050405020304" pitchFamily="18" charset="0"/>
                </a:rPr>
                <a:t>120</a:t>
              </a:r>
              <a:endParaRPr lang="en-US" altLang="zh-CN"/>
            </a:p>
          </p:txBody>
        </p:sp>
        <p:sp>
          <p:nvSpPr>
            <p:cNvPr id="71742" name="Rectangle 62"/>
            <p:cNvSpPr>
              <a:spLocks noChangeArrowheads="1"/>
            </p:cNvSpPr>
            <p:nvPr/>
          </p:nvSpPr>
          <p:spPr bwMode="auto">
            <a:xfrm>
              <a:off x="4467" y="1063"/>
              <a:ext cx="32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Times New Roman" panose="02020603050405020304" pitchFamily="18" charset="0"/>
                </a:rPr>
                <a:t>220</a:t>
              </a:r>
              <a:endParaRPr lang="en-US" altLang="zh-CN"/>
            </a:p>
          </p:txBody>
        </p:sp>
        <p:sp>
          <p:nvSpPr>
            <p:cNvPr id="71743" name="Rectangle 63"/>
            <p:cNvSpPr>
              <a:spLocks noChangeArrowheads="1"/>
            </p:cNvSpPr>
            <p:nvPr/>
          </p:nvSpPr>
          <p:spPr bwMode="auto">
            <a:xfrm>
              <a:off x="4155" y="119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/>
            </a:p>
          </p:txBody>
        </p:sp>
        <p:sp>
          <p:nvSpPr>
            <p:cNvPr id="71745" name="Rectangle 65"/>
            <p:cNvSpPr>
              <a:spLocks noChangeArrowheads="1"/>
            </p:cNvSpPr>
            <p:nvPr/>
          </p:nvSpPr>
          <p:spPr bwMode="auto">
            <a:xfrm>
              <a:off x="4291" y="1038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1746" name="Rectangle 66"/>
            <p:cNvSpPr>
              <a:spLocks noChangeArrowheads="1"/>
            </p:cNvSpPr>
            <p:nvPr/>
          </p:nvSpPr>
          <p:spPr bwMode="auto">
            <a:xfrm>
              <a:off x="3976" y="1063"/>
              <a:ext cx="15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/>
            </a:p>
          </p:txBody>
        </p:sp>
        <p:sp>
          <p:nvSpPr>
            <p:cNvPr id="71747" name="Rectangle 67"/>
            <p:cNvSpPr>
              <a:spLocks noChangeArrowheads="1"/>
            </p:cNvSpPr>
            <p:nvPr/>
          </p:nvSpPr>
          <p:spPr bwMode="auto">
            <a:xfrm>
              <a:off x="4062" y="1026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MT Extra" panose="05050102010205020202" pitchFamily="18" charset="2"/>
                </a:rPr>
                <a:t>&amp;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40837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3367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3400" y="44624"/>
            <a:ext cx="419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CC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rgbClr val="CC0000"/>
                </a:solidFill>
              </a:rPr>
              <a:t>：</a:t>
            </a:r>
            <a:r>
              <a:rPr lang="zh-CN" altLang="en-US" sz="2400" b="1">
                <a:solidFill>
                  <a:srgbClr val="CC0000"/>
                </a:solidFill>
                <a:ea typeface="楷体_GB2312" pitchFamily="49" charset="-122"/>
              </a:rPr>
              <a:t>照明系统故障分析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3350" y="3367088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663575" indent="-663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1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: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相短路</a:t>
            </a:r>
            <a:endParaRPr kumimoji="1" lang="zh-CN" altLang="zh-CN" sz="32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754063" y="3900488"/>
            <a:ext cx="252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>
                <a:solidFill>
                  <a:srgbClr val="006600"/>
                </a:solidFill>
                <a:latin typeface="Times New Roman" panose="02020603050405020304" pitchFamily="18" charset="0"/>
              </a:rPr>
              <a:t>1) </a:t>
            </a:r>
            <a:r>
              <a:rPr kumimoji="1" lang="zh-CN" altLang="zh-CN" sz="2800" b="1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中性线未断</a:t>
            </a:r>
          </a:p>
        </p:txBody>
      </p:sp>
      <p:grpSp>
        <p:nvGrpSpPr>
          <p:cNvPr id="72709" name="Group 5"/>
          <p:cNvGrpSpPr>
            <a:grpSpLocks/>
          </p:cNvGrpSpPr>
          <p:nvPr/>
        </p:nvGrpSpPr>
        <p:grpSpPr bwMode="auto">
          <a:xfrm>
            <a:off x="6542088" y="3646488"/>
            <a:ext cx="849312" cy="1036637"/>
            <a:chOff x="4032" y="2304"/>
            <a:chExt cx="624" cy="1266"/>
          </a:xfrm>
        </p:grpSpPr>
        <p:sp>
          <p:nvSpPr>
            <p:cNvPr id="72710" name="Line 6"/>
            <p:cNvSpPr>
              <a:spLocks noChangeShapeType="1"/>
            </p:cNvSpPr>
            <p:nvPr/>
          </p:nvSpPr>
          <p:spPr bwMode="auto">
            <a:xfrm flipH="1">
              <a:off x="4272" y="2304"/>
              <a:ext cx="384" cy="52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11" name="Line 7"/>
            <p:cNvSpPr>
              <a:spLocks noChangeShapeType="1"/>
            </p:cNvSpPr>
            <p:nvPr/>
          </p:nvSpPr>
          <p:spPr bwMode="auto">
            <a:xfrm flipV="1">
              <a:off x="4224" y="2784"/>
              <a:ext cx="312" cy="7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12" name="Line 8"/>
            <p:cNvSpPr>
              <a:spLocks noChangeShapeType="1"/>
            </p:cNvSpPr>
            <p:nvPr/>
          </p:nvSpPr>
          <p:spPr bwMode="auto">
            <a:xfrm flipH="1">
              <a:off x="4032" y="2790"/>
              <a:ext cx="492" cy="78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2713" name="Group 9"/>
          <p:cNvGrpSpPr>
            <a:grpSpLocks/>
          </p:cNvGrpSpPr>
          <p:nvPr/>
        </p:nvGrpSpPr>
        <p:grpSpPr bwMode="auto">
          <a:xfrm>
            <a:off x="4327525" y="3352800"/>
            <a:ext cx="4425950" cy="3200400"/>
            <a:chOff x="2736" y="2256"/>
            <a:chExt cx="2788" cy="2016"/>
          </a:xfrm>
        </p:grpSpPr>
        <p:sp>
          <p:nvSpPr>
            <p:cNvPr id="72714" name="Text Box 10"/>
            <p:cNvSpPr txBox="1">
              <a:spLocks noChangeArrowheads="1"/>
            </p:cNvSpPr>
            <p:nvPr/>
          </p:nvSpPr>
          <p:spPr bwMode="auto">
            <a:xfrm>
              <a:off x="2736" y="3368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     </a:t>
              </a:r>
              <a:endPara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15" name="Line 11"/>
            <p:cNvSpPr>
              <a:spLocks noChangeShapeType="1"/>
            </p:cNvSpPr>
            <p:nvPr/>
          </p:nvSpPr>
          <p:spPr bwMode="auto">
            <a:xfrm>
              <a:off x="4831" y="2440"/>
              <a:ext cx="0" cy="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6" name="Oval 12"/>
            <p:cNvSpPr>
              <a:spLocks noChangeArrowheads="1"/>
            </p:cNvSpPr>
            <p:nvPr/>
          </p:nvSpPr>
          <p:spPr bwMode="auto">
            <a:xfrm>
              <a:off x="3079" y="3628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4795" y="2880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b="1" baseline="30000"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72718" name="Line 14"/>
            <p:cNvSpPr>
              <a:spLocks noChangeShapeType="1"/>
            </p:cNvSpPr>
            <p:nvPr/>
          </p:nvSpPr>
          <p:spPr bwMode="auto">
            <a:xfrm>
              <a:off x="4843" y="28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9" name="Line 15"/>
            <p:cNvSpPr>
              <a:spLocks noChangeShapeType="1"/>
            </p:cNvSpPr>
            <p:nvPr/>
          </p:nvSpPr>
          <p:spPr bwMode="auto">
            <a:xfrm rot="7079317">
              <a:off x="4939" y="302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 rot="7079317" flipV="1">
              <a:off x="5370" y="3279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 rot="-7079317" flipH="1" flipV="1">
              <a:off x="4717" y="3010"/>
              <a:ext cx="1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 rot="-7079317" flipH="1" flipV="1">
              <a:off x="4262" y="3283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5515" y="3508"/>
              <a:ext cx="0" cy="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3115" y="4132"/>
              <a:ext cx="10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5" name="Rectangle 21"/>
            <p:cNvSpPr>
              <a:spLocks noChangeArrowheads="1"/>
            </p:cNvSpPr>
            <p:nvPr/>
          </p:nvSpPr>
          <p:spPr bwMode="auto">
            <a:xfrm>
              <a:off x="4930" y="261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2726" name="Rectangle 22"/>
            <p:cNvSpPr>
              <a:spLocks noChangeArrowheads="1"/>
            </p:cNvSpPr>
            <p:nvPr/>
          </p:nvSpPr>
          <p:spPr bwMode="auto">
            <a:xfrm>
              <a:off x="4075" y="3096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72727" name="Group 23"/>
            <p:cNvGrpSpPr>
              <a:grpSpLocks/>
            </p:cNvGrpSpPr>
            <p:nvPr/>
          </p:nvGrpSpPr>
          <p:grpSpPr bwMode="auto">
            <a:xfrm>
              <a:off x="4747" y="2692"/>
              <a:ext cx="192" cy="187"/>
              <a:chOff x="4896" y="2537"/>
              <a:chExt cx="192" cy="187"/>
            </a:xfrm>
          </p:grpSpPr>
          <p:sp>
            <p:nvSpPr>
              <p:cNvPr id="72728" name="Oval 24"/>
              <p:cNvSpPr>
                <a:spLocks noChangeArrowheads="1"/>
              </p:cNvSpPr>
              <p:nvPr/>
            </p:nvSpPr>
            <p:spPr bwMode="auto"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29" name="Line 25"/>
              <p:cNvSpPr>
                <a:spLocks noChangeShapeType="1"/>
              </p:cNvSpPr>
              <p:nvPr/>
            </p:nvSpPr>
            <p:spPr bwMode="auto">
              <a:xfrm>
                <a:off x="4928" y="2568"/>
                <a:ext cx="128" cy="1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0" name="Line 26"/>
              <p:cNvSpPr>
                <a:spLocks noChangeShapeType="1"/>
              </p:cNvSpPr>
              <p:nvPr/>
            </p:nvSpPr>
            <p:spPr bwMode="auto">
              <a:xfrm flipH="1">
                <a:off x="4928" y="2568"/>
                <a:ext cx="128" cy="1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2731" name="Group 27"/>
            <p:cNvGrpSpPr>
              <a:grpSpLocks/>
            </p:cNvGrpSpPr>
            <p:nvPr/>
          </p:nvGrpSpPr>
          <p:grpSpPr bwMode="auto">
            <a:xfrm>
              <a:off x="5035" y="3220"/>
              <a:ext cx="192" cy="187"/>
              <a:chOff x="4896" y="2537"/>
              <a:chExt cx="192" cy="187"/>
            </a:xfrm>
          </p:grpSpPr>
          <p:sp>
            <p:nvSpPr>
              <p:cNvPr id="72732" name="Oval 28"/>
              <p:cNvSpPr>
                <a:spLocks noChangeArrowheads="1"/>
              </p:cNvSpPr>
              <p:nvPr/>
            </p:nvSpPr>
            <p:spPr bwMode="auto"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3" name="Line 29"/>
              <p:cNvSpPr>
                <a:spLocks noChangeShapeType="1"/>
              </p:cNvSpPr>
              <p:nvPr/>
            </p:nvSpPr>
            <p:spPr bwMode="auto">
              <a:xfrm>
                <a:off x="4928" y="2568"/>
                <a:ext cx="128" cy="1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4" name="Line 30"/>
              <p:cNvSpPr>
                <a:spLocks noChangeShapeType="1"/>
              </p:cNvSpPr>
              <p:nvPr/>
            </p:nvSpPr>
            <p:spPr bwMode="auto">
              <a:xfrm flipH="1">
                <a:off x="4928" y="2568"/>
                <a:ext cx="128" cy="1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2735" name="Group 31"/>
            <p:cNvGrpSpPr>
              <a:grpSpLocks/>
            </p:cNvGrpSpPr>
            <p:nvPr/>
          </p:nvGrpSpPr>
          <p:grpSpPr bwMode="auto">
            <a:xfrm>
              <a:off x="4385" y="3220"/>
              <a:ext cx="192" cy="187"/>
              <a:chOff x="4896" y="2537"/>
              <a:chExt cx="192" cy="187"/>
            </a:xfrm>
          </p:grpSpPr>
          <p:sp>
            <p:nvSpPr>
              <p:cNvPr id="72736" name="Oval 32"/>
              <p:cNvSpPr>
                <a:spLocks noChangeArrowheads="1"/>
              </p:cNvSpPr>
              <p:nvPr/>
            </p:nvSpPr>
            <p:spPr bwMode="auto"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7" name="Line 33"/>
              <p:cNvSpPr>
                <a:spLocks noChangeShapeType="1"/>
              </p:cNvSpPr>
              <p:nvPr/>
            </p:nvSpPr>
            <p:spPr bwMode="auto">
              <a:xfrm>
                <a:off x="4928" y="2568"/>
                <a:ext cx="128" cy="1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8" name="Line 34"/>
              <p:cNvSpPr>
                <a:spLocks noChangeShapeType="1"/>
              </p:cNvSpPr>
              <p:nvPr/>
            </p:nvSpPr>
            <p:spPr bwMode="auto">
              <a:xfrm flipH="1">
                <a:off x="4928" y="2568"/>
                <a:ext cx="128" cy="1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39" name="Line 35"/>
            <p:cNvSpPr>
              <a:spLocks noChangeShapeType="1"/>
            </p:cNvSpPr>
            <p:nvPr/>
          </p:nvSpPr>
          <p:spPr bwMode="auto">
            <a:xfrm>
              <a:off x="3115" y="3106"/>
              <a:ext cx="174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0" name="Line 36"/>
            <p:cNvSpPr>
              <a:spLocks noChangeShapeType="1"/>
            </p:cNvSpPr>
            <p:nvPr/>
          </p:nvSpPr>
          <p:spPr bwMode="auto">
            <a:xfrm>
              <a:off x="4123" y="3504"/>
              <a:ext cx="0" cy="6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1" name="Rectangle 37"/>
            <p:cNvSpPr>
              <a:spLocks noChangeArrowheads="1"/>
            </p:cNvSpPr>
            <p:nvPr/>
          </p:nvSpPr>
          <p:spPr bwMode="auto">
            <a:xfrm>
              <a:off x="5216" y="304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2742" name="Oval 38"/>
            <p:cNvSpPr>
              <a:spLocks noChangeArrowheads="1"/>
            </p:cNvSpPr>
            <p:nvPr/>
          </p:nvSpPr>
          <p:spPr bwMode="auto">
            <a:xfrm>
              <a:off x="3067" y="3088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3" name="Oval 39"/>
            <p:cNvSpPr>
              <a:spLocks noChangeArrowheads="1"/>
            </p:cNvSpPr>
            <p:nvPr/>
          </p:nvSpPr>
          <p:spPr bwMode="auto">
            <a:xfrm>
              <a:off x="3073" y="2405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4" name="Oval 40"/>
            <p:cNvSpPr>
              <a:spLocks noChangeArrowheads="1"/>
            </p:cNvSpPr>
            <p:nvPr/>
          </p:nvSpPr>
          <p:spPr bwMode="auto">
            <a:xfrm>
              <a:off x="3067" y="4108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5" name="Text Box 41"/>
            <p:cNvSpPr txBox="1">
              <a:spLocks noChangeArrowheads="1"/>
            </p:cNvSpPr>
            <p:nvPr/>
          </p:nvSpPr>
          <p:spPr bwMode="auto">
            <a:xfrm>
              <a:off x="2790" y="22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2746" name="Text Box 42"/>
            <p:cNvSpPr txBox="1">
              <a:spLocks noChangeArrowheads="1"/>
            </p:cNvSpPr>
            <p:nvPr/>
          </p:nvSpPr>
          <p:spPr bwMode="auto">
            <a:xfrm>
              <a:off x="2787" y="34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2747" name="Text Box 43"/>
            <p:cNvSpPr txBox="1">
              <a:spLocks noChangeArrowheads="1"/>
            </p:cNvSpPr>
            <p:nvPr/>
          </p:nvSpPr>
          <p:spPr bwMode="auto">
            <a:xfrm>
              <a:off x="2820" y="294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2748" name="Line 44"/>
            <p:cNvSpPr>
              <a:spLocks noChangeShapeType="1"/>
            </p:cNvSpPr>
            <p:nvPr/>
          </p:nvSpPr>
          <p:spPr bwMode="auto">
            <a:xfrm>
              <a:off x="3120" y="242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9" name="Text Box 45"/>
            <p:cNvSpPr txBox="1">
              <a:spLocks noChangeArrowheads="1"/>
            </p:cNvSpPr>
            <p:nvPr/>
          </p:nvSpPr>
          <p:spPr bwMode="auto">
            <a:xfrm>
              <a:off x="2790" y="398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750" name="Line 46"/>
            <p:cNvSpPr>
              <a:spLocks noChangeShapeType="1"/>
            </p:cNvSpPr>
            <p:nvPr/>
          </p:nvSpPr>
          <p:spPr bwMode="auto">
            <a:xfrm flipH="1">
              <a:off x="3115" y="3652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2751" name="Rectangle 47"/>
          <p:cNvSpPr>
            <a:spLocks noChangeArrowheads="1"/>
          </p:cNvSpPr>
          <p:nvPr/>
        </p:nvSpPr>
        <p:spPr bwMode="auto">
          <a:xfrm>
            <a:off x="675756" y="4572000"/>
            <a:ext cx="342872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  </a:t>
            </a:r>
            <a:r>
              <a:rPr kumimoji="1" lang="zh-CN" altLang="zh-CN" sz="2400" b="1" dirty="0">
                <a:latin typeface="+mn-ea"/>
              </a:rPr>
              <a:t>L</a:t>
            </a:r>
            <a:r>
              <a:rPr kumimoji="1" lang="zh-CN" altLang="zh-CN" sz="2400" b="1" baseline="-25000" dirty="0">
                <a:latin typeface="+mn-ea"/>
              </a:rPr>
              <a:t>1</a:t>
            </a:r>
            <a:r>
              <a:rPr kumimoji="1" lang="zh-CN" altLang="zh-CN" sz="2400" b="1" dirty="0">
                <a:latin typeface="+mn-ea"/>
              </a:rPr>
              <a:t>相短路电流很大，将熔丝熔断，</a:t>
            </a:r>
            <a:r>
              <a:rPr kumimoji="1" lang="zh-CN" altLang="en-US" sz="2400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L</a:t>
            </a:r>
            <a:r>
              <a:rPr kumimoji="1" lang="en-US" altLang="zh-CN" sz="2400" b="1" baseline="-25000" dirty="0">
                <a:latin typeface="+mn-ea"/>
              </a:rPr>
              <a:t>2</a:t>
            </a:r>
            <a:r>
              <a:rPr kumimoji="1" lang="zh-CN" altLang="en-US" sz="2400" b="1" dirty="0">
                <a:latin typeface="+mn-ea"/>
              </a:rPr>
              <a:t>和</a:t>
            </a:r>
            <a:r>
              <a:rPr kumimoji="1" lang="en-US" altLang="zh-CN" sz="2400" b="1" dirty="0">
                <a:latin typeface="+mn-ea"/>
              </a:rPr>
              <a:t>L</a:t>
            </a:r>
            <a:r>
              <a:rPr kumimoji="1" lang="en-US" altLang="zh-CN" sz="2400" b="1" baseline="-25000" dirty="0">
                <a:latin typeface="+mn-ea"/>
              </a:rPr>
              <a:t>3</a:t>
            </a:r>
            <a:r>
              <a:rPr kumimoji="1" lang="zh-CN" altLang="en-US" sz="2400" b="1" dirty="0">
                <a:latin typeface="+mn-ea"/>
              </a:rPr>
              <a:t>相不受影响，相电压仍为</a:t>
            </a:r>
            <a:r>
              <a:rPr kumimoji="1" lang="en-US" altLang="zh-CN" sz="2400" b="1" dirty="0">
                <a:latin typeface="+mn-ea"/>
              </a:rPr>
              <a:t>220V, </a:t>
            </a:r>
            <a:r>
              <a:rPr kumimoji="1" lang="zh-CN" altLang="en-US" sz="2400" b="1" dirty="0">
                <a:latin typeface="+mn-ea"/>
              </a:rPr>
              <a:t>正常工作。</a:t>
            </a:r>
            <a:r>
              <a:rPr kumimoji="1" lang="zh-CN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             </a:t>
            </a:r>
          </a:p>
        </p:txBody>
      </p:sp>
      <p:sp>
        <p:nvSpPr>
          <p:cNvPr id="72752" name="Text Box 48"/>
          <p:cNvSpPr txBox="1">
            <a:spLocks noChangeArrowheads="1"/>
          </p:cNvSpPr>
          <p:nvPr/>
        </p:nvSpPr>
        <p:spPr bwMode="auto">
          <a:xfrm>
            <a:off x="304800" y="578024"/>
            <a:ext cx="8229600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4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在上例中，试分析下列情况</a:t>
            </a:r>
          </a:p>
          <a:p>
            <a:pPr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</a:rPr>
              <a:t>(1) L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相短路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中性线未断时，求各相负载电压；</a:t>
            </a:r>
          </a:p>
          <a:p>
            <a:pPr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                        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中性线断开时，求各相负载电压。</a:t>
            </a:r>
          </a:p>
          <a:p>
            <a:pPr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</a:rPr>
              <a:t>(2) L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相断路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中性线未断时，求各相负载电压；</a:t>
            </a:r>
          </a:p>
          <a:p>
            <a:pPr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                        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中性线断开时，求各相负载电压。</a:t>
            </a:r>
          </a:p>
        </p:txBody>
      </p:sp>
      <p:sp>
        <p:nvSpPr>
          <p:cNvPr id="72753" name="Text Box 49"/>
          <p:cNvSpPr txBox="1">
            <a:spLocks noChangeArrowheads="1"/>
          </p:cNvSpPr>
          <p:nvPr/>
        </p:nvSpPr>
        <p:spPr bwMode="auto">
          <a:xfrm>
            <a:off x="5099050" y="3189288"/>
            <a:ext cx="63023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81747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08" grpId="0" autoUpdateAnimBg="0"/>
      <p:bldP spid="72751" grpId="0" autoUpdateAnimBg="0"/>
      <p:bldP spid="727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64704"/>
            <a:ext cx="5671543" cy="823910"/>
          </a:xfr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第五章 三相电路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855605539"/>
              </p:ext>
            </p:extLst>
          </p:nvPr>
        </p:nvGraphicFramePr>
        <p:xfrm>
          <a:off x="1899159" y="1331763"/>
          <a:ext cx="5544616" cy="5312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697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2"/>
          <p:cNvSpPr>
            <a:spLocks noChangeArrowheads="1"/>
          </p:cNvSpPr>
          <p:nvPr/>
        </p:nvSpPr>
        <p:spPr bwMode="auto">
          <a:xfrm rot="-5400000">
            <a:off x="5927725" y="2684463"/>
            <a:ext cx="609600" cy="457200"/>
          </a:xfrm>
          <a:prstGeom prst="notchedRightArrow">
            <a:avLst>
              <a:gd name="adj1" fmla="val 50000"/>
              <a:gd name="adj2" fmla="val 33333"/>
            </a:avLst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09600" y="4498975"/>
            <a:ext cx="7924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此情况下，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相的电灯组承受电压都超过额定电压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220V) 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这是不允许的。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92113" y="739775"/>
            <a:ext cx="448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zh-CN" sz="2800" b="1">
                <a:solidFill>
                  <a:srgbClr val="006600"/>
                </a:solidFill>
                <a:latin typeface="Times New Roman" panose="02020603050405020304" pitchFamily="18" charset="0"/>
              </a:rPr>
              <a:t>2) L</a:t>
            </a:r>
            <a:r>
              <a:rPr kumimoji="1" lang="zh-CN" altLang="zh-CN" sz="2800" b="1" baseline="-25000">
                <a:solidFill>
                  <a:srgbClr val="0066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zh-CN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相短路</a:t>
            </a:r>
            <a:r>
              <a:rPr kumimoji="1" lang="en-US" altLang="zh-CN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zh-CN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中性线断开</a:t>
            </a:r>
            <a:r>
              <a:rPr kumimoji="1" lang="zh-CN" altLang="en-US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</a:p>
        </p:txBody>
      </p:sp>
      <p:grpSp>
        <p:nvGrpSpPr>
          <p:cNvPr id="73733" name="Group 5"/>
          <p:cNvGrpSpPr>
            <a:grpSpLocks/>
          </p:cNvGrpSpPr>
          <p:nvPr/>
        </p:nvGrpSpPr>
        <p:grpSpPr bwMode="auto">
          <a:xfrm>
            <a:off x="6537325" y="1352550"/>
            <a:ext cx="849313" cy="1057275"/>
            <a:chOff x="4032" y="2304"/>
            <a:chExt cx="624" cy="1266"/>
          </a:xfrm>
        </p:grpSpPr>
        <p:sp>
          <p:nvSpPr>
            <p:cNvPr id="73734" name="Line 6"/>
            <p:cNvSpPr>
              <a:spLocks noChangeShapeType="1"/>
            </p:cNvSpPr>
            <p:nvPr/>
          </p:nvSpPr>
          <p:spPr bwMode="auto">
            <a:xfrm flipH="1">
              <a:off x="4272" y="2304"/>
              <a:ext cx="384" cy="52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35" name="Line 7"/>
            <p:cNvSpPr>
              <a:spLocks noChangeShapeType="1"/>
            </p:cNvSpPr>
            <p:nvPr/>
          </p:nvSpPr>
          <p:spPr bwMode="auto">
            <a:xfrm flipV="1">
              <a:off x="4224" y="2784"/>
              <a:ext cx="312" cy="7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36" name="Line 8"/>
            <p:cNvSpPr>
              <a:spLocks noChangeShapeType="1"/>
            </p:cNvSpPr>
            <p:nvPr/>
          </p:nvSpPr>
          <p:spPr bwMode="auto">
            <a:xfrm flipH="1">
              <a:off x="4032" y="2790"/>
              <a:ext cx="492" cy="78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696913" y="1320800"/>
            <a:ext cx="3581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负载中性点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´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即为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故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负载各相电压为</a:t>
            </a:r>
          </a:p>
        </p:txBody>
      </p:sp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1192213" y="2590800"/>
          <a:ext cx="2565400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8" name="公式" r:id="rId3" imgW="1130040" imgH="685800" progId="Equation.3">
                  <p:embed/>
                </p:oleObj>
              </mc:Choice>
              <mc:Fallback>
                <p:oleObj name="公式" r:id="rId3" imgW="1130040" imgH="685800" progId="Equation.3">
                  <p:embed/>
                  <p:pic>
                    <p:nvPicPr>
                      <p:cNvPr id="737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2590800"/>
                        <a:ext cx="2565400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43" name="Group 15"/>
          <p:cNvGrpSpPr>
            <a:grpSpLocks/>
          </p:cNvGrpSpPr>
          <p:nvPr/>
        </p:nvGrpSpPr>
        <p:grpSpPr bwMode="auto">
          <a:xfrm>
            <a:off x="4462463" y="1057275"/>
            <a:ext cx="4467225" cy="3352800"/>
            <a:chOff x="2706" y="432"/>
            <a:chExt cx="2814" cy="2112"/>
          </a:xfrm>
        </p:grpSpPr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>
              <a:off x="3085" y="2415"/>
              <a:ext cx="10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5" name="Line 17"/>
            <p:cNvSpPr>
              <a:spLocks noChangeShapeType="1"/>
            </p:cNvSpPr>
            <p:nvPr/>
          </p:nvSpPr>
          <p:spPr bwMode="auto">
            <a:xfrm>
              <a:off x="3096" y="600"/>
              <a:ext cx="1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3746" name="Group 18"/>
            <p:cNvGrpSpPr>
              <a:grpSpLocks/>
            </p:cNvGrpSpPr>
            <p:nvPr/>
          </p:nvGrpSpPr>
          <p:grpSpPr bwMode="auto">
            <a:xfrm>
              <a:off x="2706" y="432"/>
              <a:ext cx="407" cy="2112"/>
              <a:chOff x="2274" y="192"/>
              <a:chExt cx="407" cy="2112"/>
            </a:xfrm>
          </p:grpSpPr>
          <p:sp>
            <p:nvSpPr>
              <p:cNvPr id="73747" name="Text Box 19"/>
              <p:cNvSpPr txBox="1">
                <a:spLocks noChangeArrowheads="1"/>
              </p:cNvSpPr>
              <p:nvPr/>
            </p:nvSpPr>
            <p:spPr bwMode="auto">
              <a:xfrm>
                <a:off x="2274" y="1292"/>
                <a:ext cx="39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1" lang="zh-CN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     </a:t>
                </a:r>
                <a:endParaRPr kumimoji="1"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48" name="Oval 20"/>
              <p:cNvSpPr>
                <a:spLocks noChangeArrowheads="1"/>
              </p:cNvSpPr>
              <p:nvPr/>
            </p:nvSpPr>
            <p:spPr bwMode="auto">
              <a:xfrm>
                <a:off x="2617" y="1648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49" name="Oval 21"/>
              <p:cNvSpPr>
                <a:spLocks noChangeArrowheads="1"/>
              </p:cNvSpPr>
              <p:nvPr/>
            </p:nvSpPr>
            <p:spPr bwMode="auto">
              <a:xfrm>
                <a:off x="2605" y="1012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50" name="Oval 22"/>
              <p:cNvSpPr>
                <a:spLocks noChangeArrowheads="1"/>
              </p:cNvSpPr>
              <p:nvPr/>
            </p:nvSpPr>
            <p:spPr bwMode="auto">
              <a:xfrm>
                <a:off x="2611" y="352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51" name="Oval 23"/>
              <p:cNvSpPr>
                <a:spLocks noChangeArrowheads="1"/>
              </p:cNvSpPr>
              <p:nvPr/>
            </p:nvSpPr>
            <p:spPr bwMode="auto">
              <a:xfrm>
                <a:off x="2613" y="2135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52" name="Text Box 24"/>
              <p:cNvSpPr txBox="1">
                <a:spLocks noChangeArrowheads="1"/>
              </p:cNvSpPr>
              <p:nvPr/>
            </p:nvSpPr>
            <p:spPr bwMode="auto">
              <a:xfrm>
                <a:off x="2358" y="19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3753" name="Text Box 25"/>
              <p:cNvSpPr txBox="1">
                <a:spLocks noChangeArrowheads="1"/>
              </p:cNvSpPr>
              <p:nvPr/>
            </p:nvSpPr>
            <p:spPr bwMode="auto">
              <a:xfrm>
                <a:off x="2341" y="150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3754" name="Text Box 26"/>
              <p:cNvSpPr txBox="1">
                <a:spLocks noChangeArrowheads="1"/>
              </p:cNvSpPr>
              <p:nvPr/>
            </p:nvSpPr>
            <p:spPr bwMode="auto">
              <a:xfrm>
                <a:off x="2358" y="870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73755" name="Text Box 27"/>
              <p:cNvSpPr txBox="1">
                <a:spLocks noChangeArrowheads="1"/>
              </p:cNvSpPr>
              <p:nvPr/>
            </p:nvSpPr>
            <p:spPr bwMode="auto">
              <a:xfrm>
                <a:off x="2373" y="201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73756" name="Line 28"/>
            <p:cNvSpPr>
              <a:spLocks noChangeShapeType="1"/>
            </p:cNvSpPr>
            <p:nvPr/>
          </p:nvSpPr>
          <p:spPr bwMode="auto">
            <a:xfrm flipH="1">
              <a:off x="3072" y="1920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7" name="Line 29"/>
            <p:cNvSpPr>
              <a:spLocks noChangeShapeType="1"/>
            </p:cNvSpPr>
            <p:nvPr/>
          </p:nvSpPr>
          <p:spPr bwMode="auto">
            <a:xfrm>
              <a:off x="4080" y="1798"/>
              <a:ext cx="0" cy="6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3758" name="Group 30"/>
            <p:cNvGrpSpPr>
              <a:grpSpLocks/>
            </p:cNvGrpSpPr>
            <p:nvPr/>
          </p:nvGrpSpPr>
          <p:grpSpPr bwMode="auto">
            <a:xfrm>
              <a:off x="3984" y="576"/>
              <a:ext cx="1536" cy="1344"/>
              <a:chOff x="3984" y="576"/>
              <a:chExt cx="1536" cy="1344"/>
            </a:xfrm>
          </p:grpSpPr>
          <p:sp>
            <p:nvSpPr>
              <p:cNvPr id="73759" name="Rectangle 31"/>
              <p:cNvSpPr>
                <a:spLocks noChangeArrowheads="1"/>
              </p:cNvSpPr>
              <p:nvPr/>
            </p:nvSpPr>
            <p:spPr bwMode="auto">
              <a:xfrm>
                <a:off x="4778" y="1027"/>
                <a:ext cx="50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N</a:t>
                </a:r>
                <a:r>
                  <a:rPr kumimoji="1" lang="en-US" altLang="zh-C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´</a:t>
                </a:r>
                <a:endParaRPr kumimoji="1" lang="en-US" altLang="zh-CN" sz="32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3760" name="Group 32"/>
              <p:cNvGrpSpPr>
                <a:grpSpLocks/>
              </p:cNvGrpSpPr>
              <p:nvPr/>
            </p:nvGrpSpPr>
            <p:grpSpPr bwMode="auto">
              <a:xfrm>
                <a:off x="4800" y="604"/>
                <a:ext cx="1" cy="692"/>
                <a:chOff x="4800" y="604"/>
                <a:chExt cx="1" cy="692"/>
              </a:xfrm>
            </p:grpSpPr>
            <p:sp>
              <p:nvSpPr>
                <p:cNvPr id="73761" name="Line 33"/>
                <p:cNvSpPr>
                  <a:spLocks noChangeShapeType="1"/>
                </p:cNvSpPr>
                <p:nvPr/>
              </p:nvSpPr>
              <p:spPr bwMode="auto">
                <a:xfrm>
                  <a:off x="4801" y="604"/>
                  <a:ext cx="0" cy="2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762" name="Line 34"/>
                <p:cNvSpPr>
                  <a:spLocks noChangeShapeType="1"/>
                </p:cNvSpPr>
                <p:nvPr/>
              </p:nvSpPr>
              <p:spPr bwMode="auto">
                <a:xfrm>
                  <a:off x="4800" y="105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3763" name="Line 35"/>
              <p:cNvSpPr>
                <a:spLocks noChangeShapeType="1"/>
              </p:cNvSpPr>
              <p:nvPr/>
            </p:nvSpPr>
            <p:spPr bwMode="auto">
              <a:xfrm>
                <a:off x="5472" y="1770"/>
                <a:ext cx="0" cy="1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64" name="Rectangle 36"/>
              <p:cNvSpPr>
                <a:spLocks noChangeArrowheads="1"/>
              </p:cNvSpPr>
              <p:nvPr/>
            </p:nvSpPr>
            <p:spPr bwMode="auto">
              <a:xfrm>
                <a:off x="5033" y="672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65" name="Rectangle 37"/>
              <p:cNvSpPr>
                <a:spLocks noChangeArrowheads="1"/>
              </p:cNvSpPr>
              <p:nvPr/>
            </p:nvSpPr>
            <p:spPr bwMode="auto">
              <a:xfrm>
                <a:off x="3984" y="1248"/>
                <a:ext cx="3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</a:t>
                </a:r>
                <a:endPara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3766" name="Group 38"/>
              <p:cNvGrpSpPr>
                <a:grpSpLocks/>
              </p:cNvGrpSpPr>
              <p:nvPr/>
            </p:nvGrpSpPr>
            <p:grpSpPr bwMode="auto">
              <a:xfrm>
                <a:off x="4683" y="856"/>
                <a:ext cx="213" cy="204"/>
                <a:chOff x="4896" y="2537"/>
                <a:chExt cx="192" cy="187"/>
              </a:xfrm>
            </p:grpSpPr>
            <p:sp>
              <p:nvSpPr>
                <p:cNvPr id="73767" name="Oval 39"/>
                <p:cNvSpPr>
                  <a:spLocks noChangeArrowheads="1"/>
                </p:cNvSpPr>
                <p:nvPr/>
              </p:nvSpPr>
              <p:spPr bwMode="auto"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768" name="Line 40"/>
                <p:cNvSpPr>
                  <a:spLocks noChangeShapeType="1"/>
                </p:cNvSpPr>
                <p:nvPr/>
              </p:nvSpPr>
              <p:spPr bwMode="auto">
                <a:xfrm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76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770" name="Group 42"/>
              <p:cNvGrpSpPr>
                <a:grpSpLocks/>
              </p:cNvGrpSpPr>
              <p:nvPr/>
            </p:nvGrpSpPr>
            <p:grpSpPr bwMode="auto">
              <a:xfrm>
                <a:off x="4032" y="1401"/>
                <a:ext cx="797" cy="279"/>
                <a:chOff x="2880" y="1065"/>
                <a:chExt cx="797" cy="279"/>
              </a:xfrm>
            </p:grpSpPr>
            <p:grpSp>
              <p:nvGrpSpPr>
                <p:cNvPr id="73771" name="Group 43"/>
                <p:cNvGrpSpPr>
                  <a:grpSpLocks/>
                </p:cNvGrpSpPr>
                <p:nvPr/>
              </p:nvGrpSpPr>
              <p:grpSpPr bwMode="auto">
                <a:xfrm rot="-459681">
                  <a:off x="2880" y="1065"/>
                  <a:ext cx="797" cy="279"/>
                  <a:chOff x="2912" y="1000"/>
                  <a:chExt cx="797" cy="279"/>
                </a:xfrm>
              </p:grpSpPr>
              <p:sp>
                <p:nvSpPr>
                  <p:cNvPr id="73772" name="Line 44"/>
                  <p:cNvSpPr>
                    <a:spLocks noChangeShapeType="1"/>
                  </p:cNvSpPr>
                  <p:nvPr/>
                </p:nvSpPr>
                <p:spPr bwMode="auto">
                  <a:xfrm rot="-7079317" flipH="1" flipV="1">
                    <a:off x="3535" y="838"/>
                    <a:ext cx="12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73" name="Line 45"/>
                  <p:cNvSpPr>
                    <a:spLocks noChangeShapeType="1"/>
                  </p:cNvSpPr>
                  <p:nvPr/>
                </p:nvSpPr>
                <p:spPr bwMode="auto">
                  <a:xfrm rot="-7079317" flipH="1" flipV="1">
                    <a:off x="3080" y="1111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3774" name="Group 46"/>
                <p:cNvGrpSpPr>
                  <a:grpSpLocks/>
                </p:cNvGrpSpPr>
                <p:nvPr/>
              </p:nvGrpSpPr>
              <p:grpSpPr bwMode="auto">
                <a:xfrm>
                  <a:off x="3168" y="1104"/>
                  <a:ext cx="213" cy="204"/>
                  <a:chOff x="4896" y="2537"/>
                  <a:chExt cx="192" cy="187"/>
                </a:xfrm>
              </p:grpSpPr>
              <p:sp>
                <p:nvSpPr>
                  <p:cNvPr id="73775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2537"/>
                    <a:ext cx="192" cy="18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7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928" y="2568"/>
                    <a:ext cx="128" cy="12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77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28" y="2568"/>
                    <a:ext cx="128" cy="12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3778" name="Rectangle 50"/>
              <p:cNvSpPr>
                <a:spLocks noChangeArrowheads="1"/>
              </p:cNvSpPr>
              <p:nvPr/>
            </p:nvSpPr>
            <p:spPr bwMode="auto">
              <a:xfrm>
                <a:off x="5228" y="1200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3779" name="Group 51"/>
              <p:cNvGrpSpPr>
                <a:grpSpLocks/>
              </p:cNvGrpSpPr>
              <p:nvPr/>
            </p:nvGrpSpPr>
            <p:grpSpPr bwMode="auto">
              <a:xfrm flipH="1">
                <a:off x="4752" y="1392"/>
                <a:ext cx="768" cy="288"/>
                <a:chOff x="2880" y="1065"/>
                <a:chExt cx="797" cy="279"/>
              </a:xfrm>
            </p:grpSpPr>
            <p:grpSp>
              <p:nvGrpSpPr>
                <p:cNvPr id="73780" name="Group 52"/>
                <p:cNvGrpSpPr>
                  <a:grpSpLocks/>
                </p:cNvGrpSpPr>
                <p:nvPr/>
              </p:nvGrpSpPr>
              <p:grpSpPr bwMode="auto">
                <a:xfrm rot="-459681">
                  <a:off x="2880" y="1065"/>
                  <a:ext cx="797" cy="279"/>
                  <a:chOff x="2912" y="1000"/>
                  <a:chExt cx="797" cy="279"/>
                </a:xfrm>
              </p:grpSpPr>
              <p:sp>
                <p:nvSpPr>
                  <p:cNvPr id="73781" name="Line 53"/>
                  <p:cNvSpPr>
                    <a:spLocks noChangeShapeType="1"/>
                  </p:cNvSpPr>
                  <p:nvPr/>
                </p:nvSpPr>
                <p:spPr bwMode="auto">
                  <a:xfrm rot="-7079317" flipH="1" flipV="1">
                    <a:off x="3535" y="838"/>
                    <a:ext cx="12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82" name="Line 54"/>
                  <p:cNvSpPr>
                    <a:spLocks noChangeShapeType="1"/>
                  </p:cNvSpPr>
                  <p:nvPr/>
                </p:nvSpPr>
                <p:spPr bwMode="auto">
                  <a:xfrm rot="-7079317" flipH="1" flipV="1">
                    <a:off x="3080" y="1111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3783" name="Group 55"/>
                <p:cNvGrpSpPr>
                  <a:grpSpLocks/>
                </p:cNvGrpSpPr>
                <p:nvPr/>
              </p:nvGrpSpPr>
              <p:grpSpPr bwMode="auto">
                <a:xfrm>
                  <a:off x="3168" y="1104"/>
                  <a:ext cx="213" cy="204"/>
                  <a:chOff x="4896" y="2537"/>
                  <a:chExt cx="192" cy="187"/>
                </a:xfrm>
              </p:grpSpPr>
              <p:sp>
                <p:nvSpPr>
                  <p:cNvPr id="7378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2537"/>
                    <a:ext cx="192" cy="18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8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4928" y="2568"/>
                    <a:ext cx="128" cy="12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86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28" y="2568"/>
                    <a:ext cx="128" cy="12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3787" name="Text Box 59"/>
              <p:cNvSpPr txBox="1">
                <a:spLocks noChangeArrowheads="1"/>
              </p:cNvSpPr>
              <p:nvPr/>
            </p:nvSpPr>
            <p:spPr bwMode="auto">
              <a:xfrm>
                <a:off x="4239" y="158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+</a:t>
                </a:r>
                <a:endParaRPr kumimoji="1" lang="en-US" altLang="zh-CN" sz="1600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8" name="Text Box 60"/>
              <p:cNvSpPr txBox="1">
                <a:spLocks noChangeArrowheads="1"/>
              </p:cNvSpPr>
              <p:nvPr/>
            </p:nvSpPr>
            <p:spPr bwMode="auto">
              <a:xfrm>
                <a:off x="5136" y="158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+</a:t>
                </a:r>
                <a:endParaRPr kumimoji="1" lang="en-US" altLang="zh-CN" sz="1600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9" name="Text Box 61"/>
              <p:cNvSpPr txBox="1">
                <a:spLocks noChangeArrowheads="1"/>
              </p:cNvSpPr>
              <p:nvPr/>
            </p:nvSpPr>
            <p:spPr bwMode="auto">
              <a:xfrm>
                <a:off x="4424" y="57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+</a:t>
                </a:r>
                <a:endParaRPr kumimoji="1" lang="en-US" altLang="zh-CN" sz="1600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90" name="Text Box 62"/>
              <p:cNvSpPr txBox="1">
                <a:spLocks noChangeArrowheads="1"/>
              </p:cNvSpPr>
              <p:nvPr/>
            </p:nvSpPr>
            <p:spPr bwMode="auto">
              <a:xfrm>
                <a:off x="4828" y="12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–</a:t>
                </a:r>
                <a:endParaRPr kumimoji="1" lang="en-US" altLang="zh-CN" sz="1600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91" name="Text Box 63"/>
              <p:cNvSpPr txBox="1">
                <a:spLocks noChangeArrowheads="1"/>
              </p:cNvSpPr>
              <p:nvPr/>
            </p:nvSpPr>
            <p:spPr bwMode="auto">
              <a:xfrm>
                <a:off x="4560" y="1296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–</a:t>
                </a:r>
                <a:endParaRPr kumimoji="1" lang="en-US" altLang="zh-CN" sz="1600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92" name="Text Box 64"/>
              <p:cNvSpPr txBox="1">
                <a:spLocks noChangeArrowheads="1"/>
              </p:cNvSpPr>
              <p:nvPr/>
            </p:nvSpPr>
            <p:spPr bwMode="auto">
              <a:xfrm>
                <a:off x="4424" y="1008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–</a:t>
                </a:r>
                <a:endParaRPr kumimoji="1" lang="en-US" altLang="zh-CN" sz="1600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3793" name="Object 65"/>
              <p:cNvGraphicFramePr>
                <a:graphicFrameLocks noChangeAspect="1"/>
              </p:cNvGraphicFramePr>
              <p:nvPr/>
            </p:nvGraphicFramePr>
            <p:xfrm>
              <a:off x="4432" y="810"/>
              <a:ext cx="257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379" name="公式" r:id="rId5" imgW="203040" imgH="228600" progId="Equation.3">
                      <p:embed/>
                    </p:oleObj>
                  </mc:Choice>
                  <mc:Fallback>
                    <p:oleObj name="公式" r:id="rId5" imgW="203040" imgH="228600" progId="Equation.3">
                      <p:embed/>
                      <p:pic>
                        <p:nvPicPr>
                          <p:cNvPr id="73793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2" y="810"/>
                            <a:ext cx="257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94" name="Object 66"/>
              <p:cNvGraphicFramePr>
                <a:graphicFrameLocks noChangeAspect="1"/>
              </p:cNvGraphicFramePr>
              <p:nvPr/>
            </p:nvGraphicFramePr>
            <p:xfrm>
              <a:off x="4816" y="1536"/>
              <a:ext cx="25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380" name="公式" r:id="rId7" imgW="203040" imgH="228600" progId="Equation.3">
                      <p:embed/>
                    </p:oleObj>
                  </mc:Choice>
                  <mc:Fallback>
                    <p:oleObj name="公式" r:id="rId7" imgW="203040" imgH="228600" progId="Equation.3">
                      <p:embed/>
                      <p:pic>
                        <p:nvPicPr>
                          <p:cNvPr id="73794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6" y="1536"/>
                            <a:ext cx="25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95" name="Object 67"/>
              <p:cNvGraphicFramePr>
                <a:graphicFrameLocks noChangeAspect="1"/>
              </p:cNvGraphicFramePr>
              <p:nvPr/>
            </p:nvGraphicFramePr>
            <p:xfrm>
              <a:off x="4480" y="1536"/>
              <a:ext cx="259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381" name="公式" r:id="rId9" imgW="203040" imgH="241200" progId="Equation.3">
                      <p:embed/>
                    </p:oleObj>
                  </mc:Choice>
                  <mc:Fallback>
                    <p:oleObj name="公式" r:id="rId9" imgW="203040" imgH="241200" progId="Equation.3">
                      <p:embed/>
                      <p:pic>
                        <p:nvPicPr>
                          <p:cNvPr id="73795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0" y="1536"/>
                            <a:ext cx="259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796" name="Line 68"/>
              <p:cNvSpPr>
                <a:spLocks noChangeShapeType="1"/>
              </p:cNvSpPr>
              <p:nvPr/>
            </p:nvSpPr>
            <p:spPr bwMode="auto">
              <a:xfrm>
                <a:off x="5040" y="67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97" name="Line 69"/>
              <p:cNvSpPr>
                <a:spLocks noChangeShapeType="1"/>
              </p:cNvSpPr>
              <p:nvPr/>
            </p:nvSpPr>
            <p:spPr bwMode="auto">
              <a:xfrm flipH="1" flipV="1">
                <a:off x="5136" y="1296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98" name="Line 70"/>
              <p:cNvSpPr>
                <a:spLocks noChangeShapeType="1"/>
              </p:cNvSpPr>
              <p:nvPr/>
            </p:nvSpPr>
            <p:spPr bwMode="auto">
              <a:xfrm flipV="1">
                <a:off x="4176" y="1344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3799" name="Line 71"/>
            <p:cNvSpPr>
              <a:spLocks noChangeShapeType="1"/>
            </p:cNvSpPr>
            <p:nvPr/>
          </p:nvSpPr>
          <p:spPr bwMode="auto">
            <a:xfrm>
              <a:off x="3094" y="1274"/>
              <a:ext cx="1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 useBgFill="1">
        <p:nvSpPr>
          <p:cNvPr id="73808" name="Rectangle 80"/>
          <p:cNvSpPr>
            <a:spLocks noChangeArrowheads="1"/>
          </p:cNvSpPr>
          <p:nvPr/>
        </p:nvSpPr>
        <p:spPr bwMode="auto">
          <a:xfrm>
            <a:off x="4932363" y="2168525"/>
            <a:ext cx="2700337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3814" name="Rectangle 86"/>
          <p:cNvSpPr>
            <a:spLocks noChangeArrowheads="1"/>
          </p:cNvSpPr>
          <p:nvPr/>
        </p:nvSpPr>
        <p:spPr bwMode="auto">
          <a:xfrm>
            <a:off x="7596336" y="1484313"/>
            <a:ext cx="3968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815" name="Line 87"/>
          <p:cNvSpPr>
            <a:spLocks noChangeShapeType="1"/>
          </p:cNvSpPr>
          <p:nvPr/>
        </p:nvSpPr>
        <p:spPr bwMode="auto">
          <a:xfrm>
            <a:off x="7803710" y="1456178"/>
            <a:ext cx="0" cy="757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1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57200" y="54768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(2) L</a:t>
            </a:r>
            <a:r>
              <a:rPr kumimoji="1"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相断路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</a:t>
            </a:r>
            <a:endParaRPr kumimoji="1" lang="zh-CN" altLang="zh-CN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762000" y="2486025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800" b="1">
                <a:solidFill>
                  <a:srgbClr val="006600"/>
                </a:solidFill>
                <a:latin typeface="Times New Roman" panose="02020603050405020304" pitchFamily="18" charset="0"/>
              </a:rPr>
              <a:t>2) 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中性线断开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533400" y="1489075"/>
            <a:ext cx="42672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L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相灯仍承受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220V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电压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 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正常工作。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1004888"/>
            <a:ext cx="2492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800" b="1">
                <a:solidFill>
                  <a:srgbClr val="006600"/>
                </a:solidFill>
                <a:latin typeface="Times New Roman" panose="02020603050405020304" pitchFamily="18" charset="0"/>
              </a:rPr>
              <a:t>1) 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中性线未断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34988" y="2930525"/>
            <a:ext cx="38354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变为单相电路，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如图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(b)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所示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 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由图可求得</a:t>
            </a:r>
          </a:p>
        </p:txBody>
      </p:sp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762000" y="3886200"/>
          <a:ext cx="45164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5" name="公式" r:id="rId3" imgW="2044440" imgH="444240" progId="Equation.3">
                  <p:embed/>
                </p:oleObj>
              </mc:Choice>
              <mc:Fallback>
                <p:oleObj name="公式" r:id="rId3" imgW="2044440" imgH="444240" progId="Equation.3">
                  <p:embed/>
                  <p:pic>
                    <p:nvPicPr>
                      <p:cNvPr id="747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4516438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727075" y="5105400"/>
          <a:ext cx="44084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6" name="公式" r:id="rId5" imgW="1904760" imgH="215640" progId="Equation.3">
                  <p:embed/>
                </p:oleObj>
              </mc:Choice>
              <mc:Fallback>
                <p:oleObj name="公式" r:id="rId5" imgW="1904760" imgH="215640" progId="Equation.3">
                  <p:embed/>
                  <p:pic>
                    <p:nvPicPr>
                      <p:cNvPr id="747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5105400"/>
                        <a:ext cx="44084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714375" y="5722938"/>
          <a:ext cx="4419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7" name="公式" r:id="rId7" imgW="1917360" imgH="228600" progId="Equation.3">
                  <p:embed/>
                </p:oleObj>
              </mc:Choice>
              <mc:Fallback>
                <p:oleObj name="公式" r:id="rId7" imgW="1917360" imgH="228600" progId="Equation.3">
                  <p:embed/>
                  <p:pic>
                    <p:nvPicPr>
                      <p:cNvPr id="747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722938"/>
                        <a:ext cx="4419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6178550" y="3276600"/>
            <a:ext cx="2198688" cy="2860675"/>
            <a:chOff x="3892" y="2064"/>
            <a:chExt cx="1385" cy="1802"/>
          </a:xfrm>
        </p:grpSpPr>
        <p:sp>
          <p:nvSpPr>
            <p:cNvPr id="74763" name="Text Box 11"/>
            <p:cNvSpPr txBox="1">
              <a:spLocks noChangeArrowheads="1"/>
            </p:cNvSpPr>
            <p:nvPr/>
          </p:nvSpPr>
          <p:spPr bwMode="auto">
            <a:xfrm>
              <a:off x="3969" y="2725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H="1" flipV="1">
              <a:off x="4197" y="2431"/>
              <a:ext cx="5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5" name="Oval 13"/>
            <p:cNvSpPr>
              <a:spLocks noChangeArrowheads="1"/>
            </p:cNvSpPr>
            <p:nvPr/>
          </p:nvSpPr>
          <p:spPr bwMode="auto">
            <a:xfrm>
              <a:off x="4136" y="2411"/>
              <a:ext cx="54" cy="53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flipH="1" flipV="1">
              <a:off x="4192" y="3583"/>
              <a:ext cx="5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7" name="Oval 15"/>
            <p:cNvSpPr>
              <a:spLocks noChangeArrowheads="1"/>
            </p:cNvSpPr>
            <p:nvPr/>
          </p:nvSpPr>
          <p:spPr bwMode="auto">
            <a:xfrm>
              <a:off x="4143" y="3564"/>
              <a:ext cx="55" cy="5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8" name="Text Box 16"/>
            <p:cNvSpPr txBox="1">
              <a:spLocks noChangeArrowheads="1"/>
            </p:cNvSpPr>
            <p:nvPr/>
          </p:nvSpPr>
          <p:spPr bwMode="auto">
            <a:xfrm>
              <a:off x="4184" y="2209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>
              <a:off x="4244" y="2252"/>
              <a:ext cx="321" cy="5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>
              <a:off x="4288" y="2337"/>
              <a:ext cx="375" cy="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1" name="Text Box 19"/>
            <p:cNvSpPr txBox="1">
              <a:spLocks noChangeArrowheads="1"/>
            </p:cNvSpPr>
            <p:nvPr/>
          </p:nvSpPr>
          <p:spPr bwMode="auto">
            <a:xfrm>
              <a:off x="4335" y="206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1600" b="1" i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auto">
            <a:xfrm>
              <a:off x="3901" y="234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>
              <a:off x="3892" y="348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74774" name="Group 22"/>
            <p:cNvGrpSpPr>
              <a:grpSpLocks/>
            </p:cNvGrpSpPr>
            <p:nvPr/>
          </p:nvGrpSpPr>
          <p:grpSpPr bwMode="auto">
            <a:xfrm>
              <a:off x="4661" y="2433"/>
              <a:ext cx="224" cy="1166"/>
              <a:chOff x="4510" y="2544"/>
              <a:chExt cx="231" cy="1201"/>
            </a:xfrm>
          </p:grpSpPr>
          <p:sp>
            <p:nvSpPr>
              <p:cNvPr id="74775" name="Oval 23"/>
              <p:cNvSpPr>
                <a:spLocks noChangeArrowheads="1"/>
              </p:cNvSpPr>
              <p:nvPr/>
            </p:nvSpPr>
            <p:spPr bwMode="auto">
              <a:xfrm flipV="1">
                <a:off x="4510" y="2784"/>
                <a:ext cx="231" cy="22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76" name="Line 24"/>
              <p:cNvSpPr>
                <a:spLocks noChangeShapeType="1"/>
              </p:cNvSpPr>
              <p:nvPr/>
            </p:nvSpPr>
            <p:spPr bwMode="auto">
              <a:xfrm flipH="1">
                <a:off x="4626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77" name="Line 25"/>
              <p:cNvSpPr>
                <a:spLocks noChangeShapeType="1"/>
              </p:cNvSpPr>
              <p:nvPr/>
            </p:nvSpPr>
            <p:spPr bwMode="auto">
              <a:xfrm flipH="1">
                <a:off x="4626" y="2544"/>
                <a:ext cx="0" cy="26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78" name="Line 26"/>
              <p:cNvSpPr>
                <a:spLocks noChangeShapeType="1"/>
              </p:cNvSpPr>
              <p:nvPr/>
            </p:nvSpPr>
            <p:spPr bwMode="auto">
              <a:xfrm>
                <a:off x="4539" y="2812"/>
                <a:ext cx="173" cy="16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79" name="Line 27"/>
              <p:cNvSpPr>
                <a:spLocks noChangeShapeType="1"/>
              </p:cNvSpPr>
              <p:nvPr/>
            </p:nvSpPr>
            <p:spPr bwMode="auto">
              <a:xfrm flipV="1">
                <a:off x="4539" y="2812"/>
                <a:ext cx="173" cy="16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80" name="Line 28"/>
              <p:cNvSpPr>
                <a:spLocks noChangeShapeType="1"/>
              </p:cNvSpPr>
              <p:nvPr/>
            </p:nvSpPr>
            <p:spPr bwMode="auto">
              <a:xfrm flipV="1">
                <a:off x="4626" y="3470"/>
                <a:ext cx="0" cy="27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4781" name="Group 29"/>
              <p:cNvGrpSpPr>
                <a:grpSpLocks/>
              </p:cNvGrpSpPr>
              <p:nvPr/>
            </p:nvGrpSpPr>
            <p:grpSpPr bwMode="auto">
              <a:xfrm>
                <a:off x="4510" y="3264"/>
                <a:ext cx="231" cy="224"/>
                <a:chOff x="4510" y="3280"/>
                <a:chExt cx="231" cy="224"/>
              </a:xfrm>
            </p:grpSpPr>
            <p:sp>
              <p:nvSpPr>
                <p:cNvPr id="74782" name="Oval 30"/>
                <p:cNvSpPr>
                  <a:spLocks noChangeArrowheads="1"/>
                </p:cNvSpPr>
                <p:nvPr/>
              </p:nvSpPr>
              <p:spPr bwMode="auto">
                <a:xfrm>
                  <a:off x="4510" y="3280"/>
                  <a:ext cx="231" cy="224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666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78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539" y="3308"/>
                  <a:ext cx="173" cy="16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784" name="Line 32"/>
                <p:cNvSpPr>
                  <a:spLocks noChangeShapeType="1"/>
                </p:cNvSpPr>
                <p:nvPr/>
              </p:nvSpPr>
              <p:spPr bwMode="auto">
                <a:xfrm>
                  <a:off x="4531" y="3288"/>
                  <a:ext cx="173" cy="16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4785" name="Text Box 33"/>
            <p:cNvSpPr txBox="1">
              <a:spLocks noChangeArrowheads="1"/>
            </p:cNvSpPr>
            <p:nvPr/>
          </p:nvSpPr>
          <p:spPr bwMode="auto">
            <a:xfrm>
              <a:off x="4855" y="2637"/>
              <a:ext cx="4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4861" y="3115"/>
              <a:ext cx="4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787" name="Text Box 35"/>
            <p:cNvSpPr txBox="1">
              <a:spLocks noChangeArrowheads="1"/>
            </p:cNvSpPr>
            <p:nvPr/>
          </p:nvSpPr>
          <p:spPr bwMode="auto">
            <a:xfrm>
              <a:off x="4840" y="244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4867" y="27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–</a:t>
              </a:r>
              <a:endPara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789" name="Text Box 37"/>
            <p:cNvSpPr txBox="1">
              <a:spLocks noChangeArrowheads="1"/>
            </p:cNvSpPr>
            <p:nvPr/>
          </p:nvSpPr>
          <p:spPr bwMode="auto">
            <a:xfrm>
              <a:off x="4849" y="3225"/>
              <a:ext cx="21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–</a:t>
              </a:r>
              <a:endPara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853" y="294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791" name="Text Box 39"/>
            <p:cNvSpPr txBox="1">
              <a:spLocks noChangeArrowheads="1"/>
            </p:cNvSpPr>
            <p:nvPr/>
          </p:nvSpPr>
          <p:spPr bwMode="auto">
            <a:xfrm>
              <a:off x="4320" y="3578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(b)</a:t>
              </a:r>
            </a:p>
          </p:txBody>
        </p:sp>
      </p:grpSp>
      <p:grpSp>
        <p:nvGrpSpPr>
          <p:cNvPr id="74792" name="Group 40"/>
          <p:cNvGrpSpPr>
            <a:grpSpLocks/>
          </p:cNvGrpSpPr>
          <p:nvPr/>
        </p:nvGrpSpPr>
        <p:grpSpPr bwMode="auto">
          <a:xfrm>
            <a:off x="4319588" y="381000"/>
            <a:ext cx="4425950" cy="3200400"/>
            <a:chOff x="2721" y="240"/>
            <a:chExt cx="2788" cy="2016"/>
          </a:xfrm>
        </p:grpSpPr>
        <p:grpSp>
          <p:nvGrpSpPr>
            <p:cNvPr id="74793" name="Group 41"/>
            <p:cNvGrpSpPr>
              <a:grpSpLocks/>
            </p:cNvGrpSpPr>
            <p:nvPr/>
          </p:nvGrpSpPr>
          <p:grpSpPr bwMode="auto">
            <a:xfrm>
              <a:off x="2721" y="240"/>
              <a:ext cx="2788" cy="2016"/>
              <a:chOff x="2961" y="624"/>
              <a:chExt cx="2788" cy="2016"/>
            </a:xfrm>
          </p:grpSpPr>
          <p:sp>
            <p:nvSpPr>
              <p:cNvPr id="74794" name="Text Box 42"/>
              <p:cNvSpPr txBox="1">
                <a:spLocks noChangeArrowheads="1"/>
              </p:cNvSpPr>
              <p:nvPr/>
            </p:nvSpPr>
            <p:spPr bwMode="auto">
              <a:xfrm>
                <a:off x="3714" y="1344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kumimoji="1" lang="en-US" altLang="zh-CN" sz="32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95" name="Text Box 43"/>
              <p:cNvSpPr txBox="1">
                <a:spLocks noChangeArrowheads="1"/>
              </p:cNvSpPr>
              <p:nvPr/>
            </p:nvSpPr>
            <p:spPr bwMode="auto">
              <a:xfrm>
                <a:off x="2961" y="1736"/>
                <a:ext cx="39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1" lang="zh-CN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     </a:t>
                </a:r>
                <a:endParaRPr kumimoji="1"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96" name="Line 44"/>
              <p:cNvSpPr>
                <a:spLocks noChangeShapeType="1"/>
              </p:cNvSpPr>
              <p:nvPr/>
            </p:nvSpPr>
            <p:spPr bwMode="auto">
              <a:xfrm>
                <a:off x="5056" y="808"/>
                <a:ext cx="0" cy="2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97" name="Oval 45"/>
              <p:cNvSpPr>
                <a:spLocks noChangeArrowheads="1"/>
              </p:cNvSpPr>
              <p:nvPr/>
            </p:nvSpPr>
            <p:spPr bwMode="auto">
              <a:xfrm>
                <a:off x="3456" y="1996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98" name="Rectangle 46"/>
              <p:cNvSpPr>
                <a:spLocks noChangeArrowheads="1"/>
              </p:cNvSpPr>
              <p:nvPr/>
            </p:nvSpPr>
            <p:spPr bwMode="auto">
              <a:xfrm>
                <a:off x="5020" y="1248"/>
                <a:ext cx="3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N</a:t>
                </a:r>
                <a:r>
                  <a:rPr kumimoji="1" lang="en-US" altLang="zh-CN" sz="2400" b="1" baseline="30000">
                    <a:latin typeface="Times New Roman" panose="02020603050405020304" pitchFamily="18" charset="0"/>
                  </a:rPr>
                  <a:t>’</a:t>
                </a:r>
              </a:p>
            </p:txBody>
          </p:sp>
          <p:sp>
            <p:nvSpPr>
              <p:cNvPr id="74799" name="Line 47"/>
              <p:cNvSpPr>
                <a:spLocks noChangeShapeType="1"/>
              </p:cNvSpPr>
              <p:nvPr/>
            </p:nvSpPr>
            <p:spPr bwMode="auto">
              <a:xfrm>
                <a:off x="5068" y="125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00" name="Line 48"/>
              <p:cNvSpPr>
                <a:spLocks noChangeShapeType="1"/>
              </p:cNvSpPr>
              <p:nvPr/>
            </p:nvSpPr>
            <p:spPr bwMode="auto">
              <a:xfrm rot="7079317">
                <a:off x="5164" y="139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01" name="Line 49"/>
              <p:cNvSpPr>
                <a:spLocks noChangeShapeType="1"/>
              </p:cNvSpPr>
              <p:nvPr/>
            </p:nvSpPr>
            <p:spPr bwMode="auto">
              <a:xfrm rot="7079317" flipV="1">
                <a:off x="5595" y="1647"/>
                <a:ext cx="0" cy="3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02" name="Line 50"/>
              <p:cNvSpPr>
                <a:spLocks noChangeShapeType="1"/>
              </p:cNvSpPr>
              <p:nvPr/>
            </p:nvSpPr>
            <p:spPr bwMode="auto">
              <a:xfrm rot="-7079317" flipH="1" flipV="1">
                <a:off x="4930" y="1399"/>
                <a:ext cx="11" cy="3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03" name="Line 51"/>
              <p:cNvSpPr>
                <a:spLocks noChangeShapeType="1"/>
              </p:cNvSpPr>
              <p:nvPr/>
            </p:nvSpPr>
            <p:spPr bwMode="auto">
              <a:xfrm rot="-7079317" flipH="1" flipV="1">
                <a:off x="4487" y="1651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04" name="Line 52"/>
              <p:cNvSpPr>
                <a:spLocks noChangeShapeType="1"/>
              </p:cNvSpPr>
              <p:nvPr/>
            </p:nvSpPr>
            <p:spPr bwMode="auto">
              <a:xfrm>
                <a:off x="5740" y="1876"/>
                <a:ext cx="0" cy="1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05" name="Rectangle 53"/>
              <p:cNvSpPr>
                <a:spLocks noChangeArrowheads="1"/>
              </p:cNvSpPr>
              <p:nvPr/>
            </p:nvSpPr>
            <p:spPr bwMode="auto">
              <a:xfrm>
                <a:off x="5155" y="98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 b="1">
                  <a:solidFill>
                    <a:srgbClr val="0066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806" name="Rectangle 54"/>
              <p:cNvSpPr>
                <a:spLocks noChangeArrowheads="1"/>
              </p:cNvSpPr>
              <p:nvPr/>
            </p:nvSpPr>
            <p:spPr bwMode="auto">
              <a:xfrm>
                <a:off x="4300" y="1464"/>
                <a:ext cx="3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3</a:t>
                </a:r>
                <a:endParaRPr kumimoji="1" lang="en-US" altLang="zh-CN" sz="2400" b="1">
                  <a:solidFill>
                    <a:srgbClr val="0066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4807" name="Group 55"/>
              <p:cNvGrpSpPr>
                <a:grpSpLocks/>
              </p:cNvGrpSpPr>
              <p:nvPr/>
            </p:nvGrpSpPr>
            <p:grpSpPr bwMode="auto">
              <a:xfrm>
                <a:off x="4972" y="1060"/>
                <a:ext cx="213" cy="204"/>
                <a:chOff x="4896" y="2537"/>
                <a:chExt cx="192" cy="187"/>
              </a:xfrm>
            </p:grpSpPr>
            <p:sp>
              <p:nvSpPr>
                <p:cNvPr id="74808" name="Oval 56"/>
                <p:cNvSpPr>
                  <a:spLocks noChangeArrowheads="1"/>
                </p:cNvSpPr>
                <p:nvPr/>
              </p:nvSpPr>
              <p:spPr bwMode="auto"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809" name="Line 57"/>
                <p:cNvSpPr>
                  <a:spLocks noChangeShapeType="1"/>
                </p:cNvSpPr>
                <p:nvPr/>
              </p:nvSpPr>
              <p:spPr bwMode="auto">
                <a:xfrm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810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811" name="Group 59"/>
              <p:cNvGrpSpPr>
                <a:grpSpLocks/>
              </p:cNvGrpSpPr>
              <p:nvPr/>
            </p:nvGrpSpPr>
            <p:grpSpPr bwMode="auto">
              <a:xfrm>
                <a:off x="5260" y="1588"/>
                <a:ext cx="213" cy="204"/>
                <a:chOff x="4896" y="2537"/>
                <a:chExt cx="192" cy="187"/>
              </a:xfrm>
            </p:grpSpPr>
            <p:sp>
              <p:nvSpPr>
                <p:cNvPr id="74812" name="Oval 60"/>
                <p:cNvSpPr>
                  <a:spLocks noChangeArrowheads="1"/>
                </p:cNvSpPr>
                <p:nvPr/>
              </p:nvSpPr>
              <p:spPr bwMode="auto"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813" name="Line 61"/>
                <p:cNvSpPr>
                  <a:spLocks noChangeShapeType="1"/>
                </p:cNvSpPr>
                <p:nvPr/>
              </p:nvSpPr>
              <p:spPr bwMode="auto">
                <a:xfrm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814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815" name="Group 63"/>
              <p:cNvGrpSpPr>
                <a:grpSpLocks/>
              </p:cNvGrpSpPr>
              <p:nvPr/>
            </p:nvGrpSpPr>
            <p:grpSpPr bwMode="auto">
              <a:xfrm>
                <a:off x="4610" y="1588"/>
                <a:ext cx="213" cy="204"/>
                <a:chOff x="4896" y="2537"/>
                <a:chExt cx="192" cy="187"/>
              </a:xfrm>
            </p:grpSpPr>
            <p:sp>
              <p:nvSpPr>
                <p:cNvPr id="74816" name="Oval 64"/>
                <p:cNvSpPr>
                  <a:spLocks noChangeArrowheads="1"/>
                </p:cNvSpPr>
                <p:nvPr/>
              </p:nvSpPr>
              <p:spPr bwMode="auto"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817" name="Line 65"/>
                <p:cNvSpPr>
                  <a:spLocks noChangeShapeType="1"/>
                </p:cNvSpPr>
                <p:nvPr/>
              </p:nvSpPr>
              <p:spPr bwMode="auto">
                <a:xfrm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818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4819" name="Line 67"/>
              <p:cNvSpPr>
                <a:spLocks noChangeShapeType="1"/>
              </p:cNvSpPr>
              <p:nvPr/>
            </p:nvSpPr>
            <p:spPr bwMode="auto">
              <a:xfrm>
                <a:off x="4348" y="1895"/>
                <a:ext cx="0" cy="6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820" name="Rectangle 68"/>
              <p:cNvSpPr>
                <a:spLocks noChangeArrowheads="1"/>
              </p:cNvSpPr>
              <p:nvPr/>
            </p:nvSpPr>
            <p:spPr bwMode="auto">
              <a:xfrm>
                <a:off x="5441" y="141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 b="1">
                  <a:solidFill>
                    <a:srgbClr val="0066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821" name="Oval 69"/>
              <p:cNvSpPr>
                <a:spLocks noChangeArrowheads="1"/>
              </p:cNvSpPr>
              <p:nvPr/>
            </p:nvSpPr>
            <p:spPr bwMode="auto">
              <a:xfrm>
                <a:off x="3444" y="1456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822" name="Oval 70"/>
              <p:cNvSpPr>
                <a:spLocks noChangeArrowheads="1"/>
              </p:cNvSpPr>
              <p:nvPr/>
            </p:nvSpPr>
            <p:spPr bwMode="auto">
              <a:xfrm>
                <a:off x="3408" y="773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823" name="Oval 71"/>
              <p:cNvSpPr>
                <a:spLocks noChangeArrowheads="1"/>
              </p:cNvSpPr>
              <p:nvPr/>
            </p:nvSpPr>
            <p:spPr bwMode="auto">
              <a:xfrm>
                <a:off x="3444" y="2476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824" name="Text Box 72"/>
              <p:cNvSpPr txBox="1">
                <a:spLocks noChangeArrowheads="1"/>
              </p:cNvSpPr>
              <p:nvPr/>
            </p:nvSpPr>
            <p:spPr bwMode="auto">
              <a:xfrm>
                <a:off x="3171" y="62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4825" name="Text Box 73"/>
              <p:cNvSpPr txBox="1">
                <a:spLocks noChangeArrowheads="1"/>
              </p:cNvSpPr>
              <p:nvPr/>
            </p:nvSpPr>
            <p:spPr bwMode="auto">
              <a:xfrm>
                <a:off x="3168" y="181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4826" name="Text Box 74"/>
              <p:cNvSpPr txBox="1">
                <a:spLocks noChangeArrowheads="1"/>
              </p:cNvSpPr>
              <p:nvPr/>
            </p:nvSpPr>
            <p:spPr bwMode="auto">
              <a:xfrm>
                <a:off x="3201" y="131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74827" name="Text Box 75"/>
              <p:cNvSpPr txBox="1">
                <a:spLocks noChangeArrowheads="1"/>
              </p:cNvSpPr>
              <p:nvPr/>
            </p:nvSpPr>
            <p:spPr bwMode="auto">
              <a:xfrm>
                <a:off x="3171" y="235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74828" name="Line 76"/>
              <p:cNvSpPr>
                <a:spLocks noChangeShapeType="1"/>
              </p:cNvSpPr>
              <p:nvPr/>
            </p:nvSpPr>
            <p:spPr bwMode="auto">
              <a:xfrm>
                <a:off x="3493" y="2500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29" name="Line 77"/>
              <p:cNvSpPr>
                <a:spLocks noChangeShapeType="1"/>
              </p:cNvSpPr>
              <p:nvPr/>
            </p:nvSpPr>
            <p:spPr bwMode="auto">
              <a:xfrm>
                <a:off x="3504" y="1474"/>
                <a:ext cx="1543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830" name="Line 78"/>
              <p:cNvSpPr>
                <a:spLocks noChangeShapeType="1"/>
              </p:cNvSpPr>
              <p:nvPr/>
            </p:nvSpPr>
            <p:spPr bwMode="auto">
              <a:xfrm>
                <a:off x="3456" y="796"/>
                <a:ext cx="160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831" name="Line 79"/>
              <p:cNvSpPr>
                <a:spLocks noChangeShapeType="1"/>
              </p:cNvSpPr>
              <p:nvPr/>
            </p:nvSpPr>
            <p:spPr bwMode="auto">
              <a:xfrm flipH="1">
                <a:off x="3504" y="2020"/>
                <a:ext cx="22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4832" name="Rectangle 80"/>
            <p:cNvSpPr>
              <a:spLocks noChangeArrowheads="1"/>
            </p:cNvSpPr>
            <p:nvPr/>
          </p:nvSpPr>
          <p:spPr bwMode="auto">
            <a:xfrm>
              <a:off x="4560" y="168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(a)</a:t>
              </a:r>
            </a:p>
          </p:txBody>
        </p:sp>
      </p:grpSp>
      <p:sp useBgFill="1">
        <p:nvSpPr>
          <p:cNvPr id="74833" name="Rectangle 81"/>
          <p:cNvSpPr>
            <a:spLocks noChangeArrowheads="1"/>
          </p:cNvSpPr>
          <p:nvPr/>
        </p:nvSpPr>
        <p:spPr bwMode="auto">
          <a:xfrm>
            <a:off x="5111750" y="527050"/>
            <a:ext cx="2484438" cy="280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4834" name="Rectangle 82"/>
          <p:cNvSpPr>
            <a:spLocks noChangeArrowheads="1"/>
          </p:cNvSpPr>
          <p:nvPr/>
        </p:nvSpPr>
        <p:spPr bwMode="auto">
          <a:xfrm>
            <a:off x="5184775" y="1557338"/>
            <a:ext cx="2266950" cy="2809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1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  <p:bldP spid="74756" grpId="0" autoUpdateAnimBg="0"/>
      <p:bldP spid="74757" grpId="0" autoUpdateAnimBg="0"/>
      <p:bldP spid="7475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 descr="40%"/>
          <p:cNvSpPr txBox="1">
            <a:spLocks noChangeArrowheads="1"/>
          </p:cNvSpPr>
          <p:nvPr/>
        </p:nvSpPr>
        <p:spPr bwMode="auto">
          <a:xfrm>
            <a:off x="457200" y="838200"/>
            <a:ext cx="7727776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40">
                  <a:fgClr>
                    <a:srgbClr val="FFFF00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>
                <a:solidFill>
                  <a:srgbClr val="000099"/>
                </a:solidFill>
                <a:latin typeface="+mn-ea"/>
              </a:rPr>
              <a:t>    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>
                <a:solidFill>
                  <a:srgbClr val="000099"/>
                </a:solidFill>
                <a:latin typeface="+mn-ea"/>
              </a:rPr>
              <a:t>    </a:t>
            </a:r>
            <a:r>
              <a:rPr kumimoji="1" lang="zh-CN" altLang="en-US" sz="2800" dirty="0">
                <a:solidFill>
                  <a:srgbClr val="000099"/>
                </a:solidFill>
                <a:latin typeface="+mn-ea"/>
              </a:rPr>
              <a:t>（</a:t>
            </a:r>
            <a:r>
              <a:rPr kumimoji="1" lang="en-US" altLang="zh-CN" sz="2800" dirty="0">
                <a:solidFill>
                  <a:srgbClr val="000099"/>
                </a:solidFill>
                <a:latin typeface="+mn-ea"/>
              </a:rPr>
              <a:t>1</a:t>
            </a:r>
            <a:r>
              <a:rPr kumimoji="1" lang="zh-CN" altLang="en-US" sz="2800" dirty="0">
                <a:solidFill>
                  <a:srgbClr val="000099"/>
                </a:solidFill>
                <a:latin typeface="+mn-ea"/>
              </a:rPr>
              <a:t>）不对称负载</a:t>
            </a:r>
            <a:r>
              <a:rPr kumimoji="1" lang="en-US" altLang="zh-CN" sz="2800" dirty="0">
                <a:solidFill>
                  <a:srgbClr val="000099"/>
                </a:solidFill>
                <a:latin typeface="+mn-ea"/>
              </a:rPr>
              <a:t>Y</a:t>
            </a:r>
            <a:r>
              <a:rPr kumimoji="1" lang="zh-CN" altLang="en-US" sz="2800" dirty="0">
                <a:solidFill>
                  <a:srgbClr val="000099"/>
                </a:solidFill>
                <a:latin typeface="+mn-ea"/>
              </a:rPr>
              <a:t>联结又未接中性线时，负载相电压不再对称，且负载电阻越大，负载承受的电压越高。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rgbClr val="000099"/>
                </a:solidFill>
                <a:latin typeface="+mn-ea"/>
              </a:rPr>
              <a:t>    </a:t>
            </a:r>
            <a:r>
              <a:rPr kumimoji="1" lang="zh-CN" altLang="en-US" sz="2800" dirty="0">
                <a:solidFill>
                  <a:srgbClr val="336600"/>
                </a:solidFill>
                <a:latin typeface="+mn-ea"/>
              </a:rPr>
              <a:t>（</a:t>
            </a:r>
            <a:r>
              <a:rPr kumimoji="1" lang="en-US" altLang="zh-CN" sz="2800" dirty="0">
                <a:solidFill>
                  <a:srgbClr val="336600"/>
                </a:solidFill>
                <a:latin typeface="+mn-ea"/>
              </a:rPr>
              <a:t>2</a:t>
            </a:r>
            <a:r>
              <a:rPr kumimoji="1" lang="zh-CN" altLang="en-US" sz="2800" dirty="0">
                <a:solidFill>
                  <a:srgbClr val="336600"/>
                </a:solidFill>
                <a:latin typeface="+mn-ea"/>
              </a:rPr>
              <a:t>）中性线的作用：保证星形联结三相不对称负载的相电压对称。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rgbClr val="336600"/>
                </a:solidFill>
                <a:latin typeface="+mn-ea"/>
              </a:rPr>
              <a:t>    </a:t>
            </a:r>
            <a:r>
              <a:rPr kumimoji="1" lang="zh-CN" altLang="en-US" sz="2800" dirty="0">
                <a:solidFill>
                  <a:srgbClr val="A50021"/>
                </a:solidFill>
                <a:latin typeface="+mn-ea"/>
              </a:rPr>
              <a:t>（</a:t>
            </a:r>
            <a:r>
              <a:rPr kumimoji="1" lang="en-US" altLang="zh-CN" sz="2800" dirty="0">
                <a:solidFill>
                  <a:srgbClr val="A50021"/>
                </a:solidFill>
                <a:latin typeface="+mn-ea"/>
              </a:rPr>
              <a:t>3</a:t>
            </a:r>
            <a:r>
              <a:rPr kumimoji="1" lang="zh-CN" altLang="en-US" sz="2800" dirty="0">
                <a:solidFill>
                  <a:srgbClr val="A50021"/>
                </a:solidFill>
                <a:latin typeface="+mn-ea"/>
              </a:rPr>
              <a:t>）照明负载三相不对称，必须采用三相四线制供电方式，且中性线（指干线）内不允许接熔断器或闸刀开关。  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611560" y="842432"/>
            <a:ext cx="1600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00" b="1" dirty="0">
                <a:solidFill>
                  <a:srgbClr val="CC0000"/>
                </a:solidFill>
                <a:ea typeface="楷体_GB2312" pitchFamily="49" charset="-122"/>
              </a:rPr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75479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17014" cy="2401888"/>
          </a:xfrm>
          <a:prstGeom prst="rect">
            <a:avLst/>
          </a:prstGeom>
          <a:solidFill>
            <a:srgbClr val="FFFF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2438400" cy="381000"/>
          </a:xfrm>
        </p:spPr>
        <p:txBody>
          <a:bodyPr>
            <a:normAutofit fontScale="90000"/>
          </a:bodyPr>
          <a:lstStyle/>
          <a:p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例5.2.1</a:t>
            </a:r>
          </a:p>
        </p:txBody>
      </p:sp>
      <p:sp>
        <p:nvSpPr>
          <p:cNvPr id="116740" name="Text Box 1028"/>
          <p:cNvSpPr txBox="1">
            <a:spLocks noChangeArrowheads="1"/>
          </p:cNvSpPr>
          <p:nvPr/>
        </p:nvSpPr>
        <p:spPr bwMode="auto">
          <a:xfrm>
            <a:off x="0" y="5334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 b="1">
                <a:solidFill>
                  <a:srgbClr val="000000"/>
                </a:solidFill>
              </a:rPr>
              <a:t>已知：</a:t>
            </a:r>
            <a:r>
              <a:rPr kumimoji="0" lang="en-US" altLang="zh-CN" sz="2800" b="1">
                <a:solidFill>
                  <a:srgbClr val="000000"/>
                </a:solidFill>
              </a:rPr>
              <a:t>Z</a:t>
            </a:r>
            <a:r>
              <a:rPr kumimoji="0" lang="en-US" altLang="zh-CN" sz="2800" b="1" baseline="-25000">
                <a:solidFill>
                  <a:srgbClr val="000000"/>
                </a:solidFill>
              </a:rPr>
              <a:t>A</a:t>
            </a:r>
            <a:r>
              <a:rPr kumimoji="0" lang="en-US" altLang="zh-CN" sz="2800" b="1">
                <a:solidFill>
                  <a:srgbClr val="000000"/>
                </a:solidFill>
              </a:rPr>
              <a:t>=Z</a:t>
            </a:r>
            <a:r>
              <a:rPr kumimoji="0" lang="en-US" altLang="zh-CN" sz="2800" b="1" baseline="-25000">
                <a:solidFill>
                  <a:srgbClr val="000000"/>
                </a:solidFill>
              </a:rPr>
              <a:t>B</a:t>
            </a:r>
            <a:r>
              <a:rPr kumimoji="0" lang="en-US" altLang="zh-CN" sz="2800" b="1">
                <a:solidFill>
                  <a:srgbClr val="000000"/>
                </a:solidFill>
              </a:rPr>
              <a:t>=Z</a:t>
            </a:r>
            <a:r>
              <a:rPr kumimoji="0" lang="en-US" altLang="zh-CN" sz="2800" b="1" baseline="-25000">
                <a:solidFill>
                  <a:srgbClr val="000000"/>
                </a:solidFill>
              </a:rPr>
              <a:t>C</a:t>
            </a:r>
            <a:r>
              <a:rPr kumimoji="0" lang="en-US" altLang="zh-CN" sz="2800" b="1">
                <a:solidFill>
                  <a:srgbClr val="000000"/>
                </a:solidFill>
              </a:rPr>
              <a:t>=6+j8</a:t>
            </a:r>
          </a:p>
        </p:txBody>
      </p:sp>
      <p:sp>
        <p:nvSpPr>
          <p:cNvPr id="116741" name="Text Box 1029"/>
          <p:cNvSpPr txBox="1">
            <a:spLocks noChangeArrowheads="1"/>
          </p:cNvSpPr>
          <p:nvPr/>
        </p:nvSpPr>
        <p:spPr bwMode="auto">
          <a:xfrm>
            <a:off x="2514600" y="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 b="1">
                <a:solidFill>
                  <a:srgbClr val="000000"/>
                </a:solidFill>
              </a:rPr>
              <a:t>图示三相电路</a:t>
            </a:r>
          </a:p>
        </p:txBody>
      </p:sp>
      <p:graphicFrame>
        <p:nvGraphicFramePr>
          <p:cNvPr id="116742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910167"/>
              </p:ext>
            </p:extLst>
          </p:nvPr>
        </p:nvGraphicFramePr>
        <p:xfrm>
          <a:off x="1066800" y="1069975"/>
          <a:ext cx="44196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4" name="Equation" r:id="rId3" imgW="1879560" imgH="241200" progId="Equation.3">
                  <p:embed/>
                </p:oleObj>
              </mc:Choice>
              <mc:Fallback>
                <p:oleObj name="Equation" r:id="rId3" imgW="1879560" imgH="2412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9975"/>
                        <a:ext cx="44196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Text Box 1031"/>
          <p:cNvSpPr txBox="1">
            <a:spLocks noChangeArrowheads="1"/>
          </p:cNvSpPr>
          <p:nvPr/>
        </p:nvSpPr>
        <p:spPr bwMode="auto">
          <a:xfrm>
            <a:off x="381000" y="1766888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 b="1">
                <a:solidFill>
                  <a:srgbClr val="000000"/>
                </a:solidFill>
              </a:rPr>
              <a:t>求：电流  </a:t>
            </a:r>
            <a:r>
              <a:rPr kumimoji="0" lang="en-US" altLang="zh-CN" sz="2800" b="1">
                <a:solidFill>
                  <a:srgbClr val="000000"/>
                </a:solidFill>
              </a:rPr>
              <a:t>I</a:t>
            </a:r>
            <a:r>
              <a:rPr kumimoji="0" lang="en-US" altLang="zh-CN" sz="2800" b="1" baseline="-25000">
                <a:solidFill>
                  <a:srgbClr val="000000"/>
                </a:solidFill>
              </a:rPr>
              <a:t>A</a:t>
            </a:r>
            <a:r>
              <a:rPr kumimoji="0" lang="en-US" altLang="zh-CN" sz="2800" b="1">
                <a:solidFill>
                  <a:srgbClr val="000000"/>
                </a:solidFill>
              </a:rPr>
              <a:t>、I</a:t>
            </a:r>
            <a:r>
              <a:rPr kumimoji="0" lang="en-US" altLang="zh-CN" sz="2800" b="1" baseline="-25000">
                <a:solidFill>
                  <a:srgbClr val="000000"/>
                </a:solidFill>
              </a:rPr>
              <a:t>B</a:t>
            </a:r>
            <a:r>
              <a:rPr kumimoji="0" lang="en-US" altLang="zh-CN" sz="2800" b="1">
                <a:solidFill>
                  <a:srgbClr val="000000"/>
                </a:solidFill>
              </a:rPr>
              <a:t>、I</a:t>
            </a:r>
            <a:r>
              <a:rPr kumimoji="0" lang="en-US" altLang="zh-CN" sz="2800" b="1" baseline="-25000">
                <a:solidFill>
                  <a:srgbClr val="000000"/>
                </a:solidFill>
              </a:rPr>
              <a:t>C</a:t>
            </a:r>
            <a:r>
              <a:rPr kumimoji="0" lang="en-US" altLang="zh-CN" sz="2800" b="1">
                <a:solidFill>
                  <a:srgbClr val="000000"/>
                </a:solidFill>
              </a:rPr>
              <a:t>、I</a:t>
            </a:r>
            <a:r>
              <a:rPr kumimoji="0" lang="en-US" altLang="zh-CN" sz="2800" b="1" baseline="-25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16751" name="Text Box 1039"/>
          <p:cNvSpPr txBox="1">
            <a:spLocks noChangeArrowheads="1"/>
          </p:cNvSpPr>
          <p:nvPr/>
        </p:nvSpPr>
        <p:spPr bwMode="auto">
          <a:xfrm>
            <a:off x="381000" y="2392363"/>
            <a:ext cx="160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rgbClr val="000000"/>
                </a:solidFill>
              </a:rPr>
              <a:t>解：</a:t>
            </a:r>
          </a:p>
        </p:txBody>
      </p:sp>
      <p:sp>
        <p:nvSpPr>
          <p:cNvPr id="116753" name="AutoShape 1041"/>
          <p:cNvSpPr>
            <a:spLocks noChangeArrowheads="1"/>
          </p:cNvSpPr>
          <p:nvPr/>
        </p:nvSpPr>
        <p:spPr bwMode="auto">
          <a:xfrm>
            <a:off x="4114800" y="25908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5" name="Text Box 1043"/>
          <p:cNvSpPr txBox="1">
            <a:spLocks noChangeArrowheads="1"/>
          </p:cNvSpPr>
          <p:nvPr/>
        </p:nvSpPr>
        <p:spPr bwMode="auto">
          <a:xfrm>
            <a:off x="381000" y="29718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 b="1">
                <a:solidFill>
                  <a:srgbClr val="000000"/>
                </a:solidFill>
              </a:rPr>
              <a:t>由于</a:t>
            </a:r>
            <a:r>
              <a:rPr kumimoji="0" lang="en-US" altLang="zh-CN" sz="2800" b="1">
                <a:solidFill>
                  <a:srgbClr val="000000"/>
                </a:solidFill>
              </a:rPr>
              <a:t>Z</a:t>
            </a:r>
            <a:r>
              <a:rPr kumimoji="0" lang="en-US" altLang="zh-CN" sz="2800" b="1" baseline="-25000">
                <a:solidFill>
                  <a:srgbClr val="000000"/>
                </a:solidFill>
              </a:rPr>
              <a:t>A</a:t>
            </a:r>
            <a:r>
              <a:rPr kumimoji="0" lang="en-US" altLang="zh-CN" sz="2800" b="1">
                <a:solidFill>
                  <a:srgbClr val="000000"/>
                </a:solidFill>
              </a:rPr>
              <a:t>=Z</a:t>
            </a:r>
            <a:r>
              <a:rPr kumimoji="0" lang="en-US" altLang="zh-CN" sz="2800" b="1" baseline="-25000">
                <a:solidFill>
                  <a:srgbClr val="000000"/>
                </a:solidFill>
              </a:rPr>
              <a:t>B</a:t>
            </a:r>
            <a:r>
              <a:rPr kumimoji="0" lang="en-US" altLang="zh-CN" sz="2800" b="1">
                <a:solidFill>
                  <a:srgbClr val="000000"/>
                </a:solidFill>
              </a:rPr>
              <a:t>=Z</a:t>
            </a:r>
            <a:r>
              <a:rPr kumimoji="0" lang="en-US" altLang="zh-CN" sz="2800" b="1" baseline="-25000">
                <a:solidFill>
                  <a:srgbClr val="000000"/>
                </a:solidFill>
              </a:rPr>
              <a:t>C</a:t>
            </a:r>
            <a:r>
              <a:rPr kumimoji="0" lang="en-US" altLang="zh-CN" sz="2800" b="1">
                <a:solidFill>
                  <a:srgbClr val="000000"/>
                </a:solidFill>
              </a:rPr>
              <a:t>   </a:t>
            </a:r>
            <a:r>
              <a:rPr kumimoji="0" lang="zh-CN" altLang="en-US" sz="2800" b="1">
                <a:solidFill>
                  <a:srgbClr val="000000"/>
                </a:solidFill>
              </a:rPr>
              <a:t>负载对称</a:t>
            </a:r>
          </a:p>
        </p:txBody>
      </p:sp>
      <p:sp>
        <p:nvSpPr>
          <p:cNvPr id="116756" name="AutoShape 1044"/>
          <p:cNvSpPr>
            <a:spLocks noChangeArrowheads="1"/>
          </p:cNvSpPr>
          <p:nvPr/>
        </p:nvSpPr>
        <p:spPr bwMode="auto">
          <a:xfrm>
            <a:off x="4648200" y="31242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7" name="Text Box 1045"/>
          <p:cNvSpPr txBox="1">
            <a:spLocks noChangeArrowheads="1"/>
          </p:cNvSpPr>
          <p:nvPr/>
        </p:nvSpPr>
        <p:spPr bwMode="auto">
          <a:xfrm>
            <a:off x="5562600" y="2971800"/>
            <a:ext cx="2897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 b="1">
                <a:solidFill>
                  <a:srgbClr val="000000"/>
                </a:solidFill>
              </a:rPr>
              <a:t>可只计算一相</a:t>
            </a:r>
          </a:p>
        </p:txBody>
      </p:sp>
      <p:graphicFrame>
        <p:nvGraphicFramePr>
          <p:cNvPr id="116759" name="Object 1047"/>
          <p:cNvGraphicFramePr>
            <a:graphicFrameLocks noChangeAspect="1"/>
          </p:cNvGraphicFramePr>
          <p:nvPr/>
        </p:nvGraphicFramePr>
        <p:xfrm>
          <a:off x="369888" y="4572000"/>
          <a:ext cx="367506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5" name="Equation" r:id="rId5" imgW="1333440" imgH="228600" progId="Equation.3">
                  <p:embed/>
                </p:oleObj>
              </mc:Choice>
              <mc:Fallback>
                <p:oleObj name="Equation" r:id="rId5" imgW="1333440" imgH="22860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4572000"/>
                        <a:ext cx="367506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1" name="Object 1049"/>
          <p:cNvGraphicFramePr>
            <a:graphicFrameLocks noChangeAspect="1"/>
          </p:cNvGraphicFramePr>
          <p:nvPr/>
        </p:nvGraphicFramePr>
        <p:xfrm>
          <a:off x="4625975" y="4556125"/>
          <a:ext cx="36734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6" name="Equation" r:id="rId7" imgW="1333440" imgH="241200" progId="Equation.3">
                  <p:embed/>
                </p:oleObj>
              </mc:Choice>
              <mc:Fallback>
                <p:oleObj name="Equation" r:id="rId7" imgW="1333440" imgH="241200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4556125"/>
                        <a:ext cx="36734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5" name="Object 1053"/>
          <p:cNvGraphicFramePr>
            <a:graphicFrameLocks noChangeAspect="1"/>
          </p:cNvGraphicFramePr>
          <p:nvPr/>
        </p:nvGraphicFramePr>
        <p:xfrm>
          <a:off x="152400" y="5562600"/>
          <a:ext cx="43005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7" name="Equation" r:id="rId9" imgW="1777680" imgH="241200" progId="Equation.3">
                  <p:embed/>
                </p:oleObj>
              </mc:Choice>
              <mc:Fallback>
                <p:oleObj name="Equation" r:id="rId9" imgW="1777680" imgH="241200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562600"/>
                        <a:ext cx="43005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6" name="Object 1054"/>
          <p:cNvGraphicFramePr>
            <a:graphicFrameLocks noChangeAspect="1"/>
          </p:cNvGraphicFramePr>
          <p:nvPr/>
        </p:nvGraphicFramePr>
        <p:xfrm>
          <a:off x="87313" y="6159500"/>
          <a:ext cx="44846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8" name="Equation" r:id="rId11" imgW="1854000" imgH="253800" progId="Equation.3">
                  <p:embed/>
                </p:oleObj>
              </mc:Choice>
              <mc:Fallback>
                <p:oleObj name="Equation" r:id="rId11" imgW="1854000" imgH="253800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6159500"/>
                        <a:ext cx="448468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7" name="Object 1055"/>
          <p:cNvGraphicFramePr>
            <a:graphicFrameLocks noChangeAspect="1"/>
          </p:cNvGraphicFramePr>
          <p:nvPr/>
        </p:nvGraphicFramePr>
        <p:xfrm>
          <a:off x="4632325" y="5565775"/>
          <a:ext cx="44846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9" name="Equation" r:id="rId13" imgW="1854000" imgH="241200" progId="Equation.3">
                  <p:embed/>
                </p:oleObj>
              </mc:Choice>
              <mc:Fallback>
                <p:oleObj name="Equation" r:id="rId13" imgW="1854000" imgH="241200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5565775"/>
                        <a:ext cx="44846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8" name="Object 1056"/>
          <p:cNvGraphicFramePr>
            <a:graphicFrameLocks noChangeAspect="1"/>
          </p:cNvGraphicFramePr>
          <p:nvPr/>
        </p:nvGraphicFramePr>
        <p:xfrm>
          <a:off x="4648200" y="6164263"/>
          <a:ext cx="14747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40" name="Equation" r:id="rId15" imgW="609480" imgH="215640" progId="Equation.3">
                  <p:embed/>
                </p:oleObj>
              </mc:Choice>
              <mc:Fallback>
                <p:oleObj name="Equation" r:id="rId15" imgW="609480" imgH="215640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6164263"/>
                        <a:ext cx="14747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9" name="Object 1057"/>
          <p:cNvGraphicFramePr>
            <a:graphicFrameLocks noChangeAspect="1"/>
          </p:cNvGraphicFramePr>
          <p:nvPr/>
        </p:nvGraphicFramePr>
        <p:xfrm>
          <a:off x="460375" y="5065713"/>
          <a:ext cx="17494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41" name="Equation" r:id="rId17" imgW="634680" imgH="228600" progId="Equation.3">
                  <p:embed/>
                </p:oleObj>
              </mc:Choice>
              <mc:Fallback>
                <p:oleObj name="Equation" r:id="rId17" imgW="634680" imgH="228600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5065713"/>
                        <a:ext cx="174942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2" name="Object 1040"/>
          <p:cNvGraphicFramePr>
            <a:graphicFrameLocks noChangeAspect="1"/>
          </p:cNvGraphicFramePr>
          <p:nvPr/>
        </p:nvGraphicFramePr>
        <p:xfrm>
          <a:off x="1039813" y="2381250"/>
          <a:ext cx="311308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42" name="Equation" r:id="rId19" imgW="1218960" imgH="228600" progId="Equation.3">
                  <p:embed/>
                </p:oleObj>
              </mc:Choice>
              <mc:Fallback>
                <p:oleObj name="Equation" r:id="rId19" imgW="1218960" imgH="2286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381250"/>
                        <a:ext cx="3113087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4" name="Object 1042"/>
          <p:cNvGraphicFramePr>
            <a:graphicFrameLocks noChangeAspect="1"/>
          </p:cNvGraphicFramePr>
          <p:nvPr/>
        </p:nvGraphicFramePr>
        <p:xfrm>
          <a:off x="5187950" y="2362200"/>
          <a:ext cx="29384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43" name="Equation" r:id="rId21" imgW="1066680" imgH="228600" progId="Equation.3">
                  <p:embed/>
                </p:oleObj>
              </mc:Choice>
              <mc:Fallback>
                <p:oleObj name="Equation" r:id="rId21" imgW="1066680" imgH="2286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2362200"/>
                        <a:ext cx="293846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8" name="Object 1046"/>
          <p:cNvGraphicFramePr>
            <a:graphicFrameLocks noChangeAspect="1"/>
          </p:cNvGraphicFramePr>
          <p:nvPr/>
        </p:nvGraphicFramePr>
        <p:xfrm>
          <a:off x="330200" y="3533775"/>
          <a:ext cx="615791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44" name="Equation" r:id="rId23" imgW="2234880" imgH="444240" progId="Equation.3">
                  <p:embed/>
                </p:oleObj>
              </mc:Choice>
              <mc:Fallback>
                <p:oleObj name="Equation" r:id="rId23" imgW="2234880" imgH="44424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533775"/>
                        <a:ext cx="6157913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5986277" y="23416"/>
            <a:ext cx="2809802" cy="2182019"/>
            <a:chOff x="2483768" y="685800"/>
            <a:chExt cx="3764633" cy="3124201"/>
          </a:xfrm>
        </p:grpSpPr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5722938" y="2170440"/>
              <a:ext cx="525463" cy="440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 b="1" i="1">
                  <a:solidFill>
                    <a:srgbClr val="000000"/>
                  </a:solidFill>
                </a:rPr>
                <a:t>Z</a:t>
              </a:r>
              <a:r>
                <a:rPr lang="en-US" altLang="zh-CN" sz="1400" b="1" i="1" baseline="-25000">
                  <a:solidFill>
                    <a:srgbClr val="000000"/>
                  </a:solidFill>
                </a:rPr>
                <a:t>B</a:t>
              </a: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 rot="2876674">
              <a:off x="4721225" y="2416175"/>
              <a:ext cx="173038" cy="36036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 rot="2876674">
              <a:off x="4532313" y="2644775"/>
              <a:ext cx="7938" cy="3698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rot="2876674" flipV="1">
              <a:off x="5092700" y="2130425"/>
              <a:ext cx="6350" cy="4206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 rot="18435448">
              <a:off x="5619750" y="2417763"/>
              <a:ext cx="173038" cy="35877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 rot="18435448">
              <a:off x="5992813" y="2622550"/>
              <a:ext cx="0" cy="3603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 rot="18435448" flipV="1">
              <a:off x="5386388" y="2139950"/>
              <a:ext cx="19050" cy="4302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grpSp>
          <p:nvGrpSpPr>
            <p:cNvPr id="45" name="Group 13"/>
            <p:cNvGrpSpPr>
              <a:grpSpLocks/>
            </p:cNvGrpSpPr>
            <p:nvPr/>
          </p:nvGrpSpPr>
          <p:grpSpPr bwMode="auto">
            <a:xfrm>
              <a:off x="5167313" y="1212850"/>
              <a:ext cx="179388" cy="1036638"/>
              <a:chOff x="1968" y="1776"/>
              <a:chExt cx="96" cy="576"/>
            </a:xfrm>
          </p:grpSpPr>
          <p:sp>
            <p:nvSpPr>
              <p:cNvPr id="62" name="Rectangle 14"/>
              <p:cNvSpPr>
                <a:spLocks noChangeArrowheads="1"/>
              </p:cNvSpPr>
              <p:nvPr/>
            </p:nvSpPr>
            <p:spPr bwMode="auto">
              <a:xfrm>
                <a:off x="1968" y="1968"/>
                <a:ext cx="96" cy="192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Line 15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 flipH="1">
              <a:off x="2483768" y="2209800"/>
              <a:ext cx="27740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7" name="Line 31"/>
            <p:cNvSpPr>
              <a:spLocks noChangeShapeType="1"/>
            </p:cNvSpPr>
            <p:nvPr/>
          </p:nvSpPr>
          <p:spPr bwMode="auto">
            <a:xfrm flipV="1">
              <a:off x="2483768" y="1219200"/>
              <a:ext cx="27740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>
              <a:off x="2483768" y="3114675"/>
              <a:ext cx="368525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/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6145213" y="2890838"/>
              <a:ext cx="0" cy="2349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" name="Line 35"/>
            <p:cNvSpPr>
              <a:spLocks noChangeShapeType="1"/>
            </p:cNvSpPr>
            <p:nvPr/>
          </p:nvSpPr>
          <p:spPr bwMode="auto">
            <a:xfrm flipH="1">
              <a:off x="4419600" y="2957513"/>
              <a:ext cx="0" cy="8524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1" name="Line 36"/>
            <p:cNvSpPr>
              <a:spLocks noChangeShapeType="1"/>
            </p:cNvSpPr>
            <p:nvPr/>
          </p:nvSpPr>
          <p:spPr bwMode="auto">
            <a:xfrm flipH="1">
              <a:off x="2483768" y="3810000"/>
              <a:ext cx="19247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 flipV="1">
              <a:off x="2971800" y="1143000"/>
              <a:ext cx="762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 flipH="1">
              <a:off x="2971800" y="2035175"/>
              <a:ext cx="762000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4800601" y="2524451"/>
              <a:ext cx="554038" cy="440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 b="1" i="1">
                  <a:solidFill>
                    <a:srgbClr val="000000"/>
                  </a:solidFill>
                </a:rPr>
                <a:t>Z</a:t>
              </a:r>
              <a:r>
                <a:rPr lang="en-US" altLang="zh-CN" sz="1400" b="1" i="1" baseline="-25000">
                  <a:solidFill>
                    <a:srgbClr val="000000"/>
                  </a:solidFill>
                </a:rPr>
                <a:t>C</a:t>
              </a:r>
              <a:endParaRPr lang="zh-CN" altLang="en-US" sz="1400" b="1" i="1">
                <a:solidFill>
                  <a:srgbClr val="000000"/>
                </a:solidFill>
              </a:endParaRPr>
            </a:p>
          </p:txBody>
        </p:sp>
        <p:sp>
          <p:nvSpPr>
            <p:cNvPr id="55" name="Rectangle 45"/>
            <p:cNvSpPr>
              <a:spLocks noChangeArrowheads="1"/>
            </p:cNvSpPr>
            <p:nvPr/>
          </p:nvSpPr>
          <p:spPr bwMode="auto">
            <a:xfrm>
              <a:off x="5318525" y="1490988"/>
              <a:ext cx="500852" cy="440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400" b="1" i="1">
                  <a:solidFill>
                    <a:srgbClr val="000000"/>
                  </a:solidFill>
                </a:rPr>
                <a:t>Z</a:t>
              </a:r>
              <a:r>
                <a:rPr lang="en-US" altLang="zh-CN" sz="1400" b="1" i="1" baseline="-25000">
                  <a:solidFill>
                    <a:srgbClr val="000000"/>
                  </a:solidFill>
                </a:rPr>
                <a:t>A</a:t>
              </a:r>
              <a:endParaRPr lang="zh-CN" altLang="en-US" sz="1400" b="1" i="1">
                <a:solidFill>
                  <a:srgbClr val="000000"/>
                </a:solidFill>
              </a:endParaRPr>
            </a:p>
          </p:txBody>
        </p:sp>
        <p:sp>
          <p:nvSpPr>
            <p:cNvPr id="56" name="Line 48"/>
            <p:cNvSpPr>
              <a:spLocks noChangeShapeType="1"/>
            </p:cNvSpPr>
            <p:nvPr/>
          </p:nvSpPr>
          <p:spPr bwMode="auto">
            <a:xfrm>
              <a:off x="3048000" y="2957513"/>
              <a:ext cx="762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7" name="Line 49"/>
            <p:cNvSpPr>
              <a:spLocks noChangeShapeType="1"/>
            </p:cNvSpPr>
            <p:nvPr/>
          </p:nvSpPr>
          <p:spPr bwMode="auto">
            <a:xfrm>
              <a:off x="3048000" y="3668713"/>
              <a:ext cx="762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graphicFrame>
          <p:nvGraphicFramePr>
            <p:cNvPr id="58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3966731"/>
                </p:ext>
              </p:extLst>
            </p:nvPr>
          </p:nvGraphicFramePr>
          <p:xfrm>
            <a:off x="3200400" y="685800"/>
            <a:ext cx="38100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5" name="公式" r:id="rId25" imgW="190440" imgH="228600" progId="Equation.3">
                    <p:embed/>
                  </p:oleObj>
                </mc:Choice>
                <mc:Fallback>
                  <p:oleObj name="公式" r:id="rId25" imgW="190440" imgH="228600" progId="Equation.3">
                    <p:embed/>
                    <p:pic>
                      <p:nvPicPr>
                        <p:cNvPr id="46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400" y="685800"/>
                          <a:ext cx="381000" cy="425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6292717"/>
                </p:ext>
              </p:extLst>
            </p:nvPr>
          </p:nvGraphicFramePr>
          <p:xfrm>
            <a:off x="3200400" y="2532063"/>
            <a:ext cx="38100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6" name="公式" r:id="rId27" imgW="190440" imgH="228600" progId="Equation.3">
                    <p:embed/>
                  </p:oleObj>
                </mc:Choice>
                <mc:Fallback>
                  <p:oleObj name="公式" r:id="rId27" imgW="190440" imgH="228600" progId="Equation.3">
                    <p:embed/>
                    <p:pic>
                      <p:nvPicPr>
                        <p:cNvPr id="47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400" y="2532063"/>
                          <a:ext cx="381000" cy="425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7929028"/>
                </p:ext>
              </p:extLst>
            </p:nvPr>
          </p:nvGraphicFramePr>
          <p:xfrm>
            <a:off x="3276600" y="3221038"/>
            <a:ext cx="38100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7" name="公式" r:id="rId29" imgW="190440" imgH="241200" progId="Equation.3">
                    <p:embed/>
                  </p:oleObj>
                </mc:Choice>
                <mc:Fallback>
                  <p:oleObj name="公式" r:id="rId29" imgW="190440" imgH="241200" progId="Equation.3">
                    <p:embed/>
                    <p:pic>
                      <p:nvPicPr>
                        <p:cNvPr id="48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3221038"/>
                          <a:ext cx="381000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1719208"/>
                </p:ext>
              </p:extLst>
            </p:nvPr>
          </p:nvGraphicFramePr>
          <p:xfrm>
            <a:off x="3189288" y="1608138"/>
            <a:ext cx="403225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8" name="公式" r:id="rId31" imgW="203040" imgH="228600" progId="Equation.3">
                    <p:embed/>
                  </p:oleObj>
                </mc:Choice>
                <mc:Fallback>
                  <p:oleObj name="公式" r:id="rId31" imgW="203040" imgH="228600" progId="Equation.3">
                    <p:embed/>
                    <p:pic>
                      <p:nvPicPr>
                        <p:cNvPr id="49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9288" y="1608138"/>
                          <a:ext cx="403225" cy="427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40" grpId="0" autoUpdateAnimBg="0"/>
      <p:bldP spid="116741" grpId="0" autoUpdateAnimBg="0"/>
      <p:bldP spid="116743" grpId="0" autoUpdateAnimBg="0"/>
      <p:bldP spid="116751" grpId="0" autoUpdateAnimBg="0"/>
      <p:bldP spid="116755" grpId="0" autoUpdateAnimBg="0"/>
      <p:bldP spid="11675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5550" y="99998"/>
            <a:ext cx="6608763" cy="609600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91440" tIns="91440" rIns="91440" bIns="91440" numCol="1" spcCol="1270" rtlCol="0" anchor="ctr" anchorCtr="0">
            <a:noAutofit/>
          </a:bodyPr>
          <a:lstStyle/>
          <a:p>
            <a:pPr algn="ctr" defTabSz="457200"/>
            <a:r>
              <a:rPr lang="zh-CN" altLang="en-US" sz="3200" dirty="0">
                <a:solidFill>
                  <a:schemeClr val="bg1"/>
                </a:solidFill>
                <a:latin typeface="+mj-ea"/>
                <a:cs typeface="+mn-cs"/>
              </a:rPr>
              <a:t>5.3、负载三角形联接的三相电路</a:t>
            </a:r>
          </a:p>
        </p:txBody>
      </p:sp>
      <p:grpSp>
        <p:nvGrpSpPr>
          <p:cNvPr id="92" name="Group 4"/>
          <p:cNvGrpSpPr>
            <a:grpSpLocks/>
          </p:cNvGrpSpPr>
          <p:nvPr/>
        </p:nvGrpSpPr>
        <p:grpSpPr bwMode="auto">
          <a:xfrm>
            <a:off x="2384425" y="1377950"/>
            <a:ext cx="1966913" cy="3540125"/>
            <a:chOff x="1449" y="890"/>
            <a:chExt cx="1239" cy="2230"/>
          </a:xfrm>
        </p:grpSpPr>
        <p:grpSp>
          <p:nvGrpSpPr>
            <p:cNvPr id="93" name="Group 5"/>
            <p:cNvGrpSpPr>
              <a:grpSpLocks/>
            </p:cNvGrpSpPr>
            <p:nvPr/>
          </p:nvGrpSpPr>
          <p:grpSpPr bwMode="auto">
            <a:xfrm>
              <a:off x="1449" y="890"/>
              <a:ext cx="1236" cy="2086"/>
              <a:chOff x="1449" y="902"/>
              <a:chExt cx="1236" cy="2086"/>
            </a:xfrm>
          </p:grpSpPr>
          <p:grpSp>
            <p:nvGrpSpPr>
              <p:cNvPr id="95" name="Group 6"/>
              <p:cNvGrpSpPr>
                <a:grpSpLocks/>
              </p:cNvGrpSpPr>
              <p:nvPr/>
            </p:nvGrpSpPr>
            <p:grpSpPr bwMode="auto">
              <a:xfrm>
                <a:off x="1449" y="902"/>
                <a:ext cx="1236" cy="2086"/>
                <a:chOff x="1449" y="902"/>
                <a:chExt cx="1236" cy="2086"/>
              </a:xfrm>
            </p:grpSpPr>
            <p:sp>
              <p:nvSpPr>
                <p:cNvPr id="10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378" y="1082"/>
                  <a:ext cx="307" cy="1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zh-CN" sz="24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+</a:t>
                  </a:r>
                </a:p>
                <a:p>
                  <a:pPr algn="ctr">
                    <a:lnSpc>
                      <a:spcPct val="270000"/>
                    </a:lnSpc>
                  </a:pPr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  <a:p>
                  <a:pPr algn="ctr">
                    <a:lnSpc>
                      <a:spcPct val="170000"/>
                    </a:lnSpc>
                  </a:pPr>
                  <a:r>
                    <a:rPr kumimoji="1" lang="en-US" altLang="zh-CN" sz="24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_</a:t>
                  </a:r>
                </a:p>
              </p:txBody>
            </p:sp>
            <p:sp>
              <p:nvSpPr>
                <p:cNvPr id="10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959" y="1680"/>
                  <a:ext cx="4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12</a:t>
                  </a:r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=</a:t>
                  </a:r>
                </a:p>
              </p:txBody>
            </p:sp>
            <p:sp>
              <p:nvSpPr>
                <p:cNvPr id="10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30" y="2448"/>
                  <a:ext cx="355" cy="4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kumimoji="1"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+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kumimoji="1"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 </a:t>
                  </a:r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2</a:t>
                  </a:r>
                </a:p>
                <a:p>
                  <a:pPr algn="ctr">
                    <a:lnSpc>
                      <a:spcPct val="20000"/>
                    </a:lnSpc>
                  </a:pPr>
                  <a:r>
                    <a:rPr kumimoji="1"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_</a:t>
                  </a:r>
                  <a:endParaRPr kumimoji="1" lang="en-US" altLang="zh-CN" sz="240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959" y="2592"/>
                  <a:ext cx="4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23</a:t>
                  </a:r>
                  <a:r>
                    <a:rPr kumimoji="1"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=</a:t>
                  </a:r>
                </a:p>
              </p:txBody>
            </p:sp>
            <p:sp>
              <p:nvSpPr>
                <p:cNvPr id="10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449" y="902"/>
                  <a:ext cx="307" cy="20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_</a:t>
                  </a:r>
                </a:p>
                <a:p>
                  <a:pPr algn="ctr"/>
                  <a:endParaRPr kumimoji="1" lang="en-US" altLang="zh-CN" sz="240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  <a:p>
                  <a:pPr algn="ctr"/>
                  <a:endParaRPr kumimoji="1" lang="en-US" altLang="zh-CN" sz="240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170000"/>
                    </a:lnSpc>
                  </a:pPr>
                  <a:endParaRPr kumimoji="1" lang="en-US" altLang="zh-CN" sz="240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3</a:t>
                  </a:r>
                </a:p>
                <a:p>
                  <a:pPr algn="ctr"/>
                  <a:endParaRPr kumimoji="1" lang="en-US" altLang="zh-CN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  <a:p>
                  <a:pPr algn="ctr"/>
                  <a:endParaRPr kumimoji="1" lang="en-US" altLang="zh-CN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  <a:p>
                  <a:pPr algn="ctr"/>
                  <a:endParaRPr kumimoji="1" lang="en-US" altLang="zh-CN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  <a:p>
                  <a:pPr algn="ctr"/>
                  <a:endParaRPr kumimoji="1" lang="en-US" altLang="zh-CN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  <a:p>
                  <a:pPr algn="ctr"/>
                  <a:endParaRPr kumimoji="1" lang="en-US" altLang="zh-CN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40000"/>
                    </a:lnSpc>
                  </a:pPr>
                  <a:r>
                    <a:rPr kumimoji="1"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+</a:t>
                  </a:r>
                  <a:endParaRPr kumimoji="1" lang="en-US" altLang="zh-CN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689" y="1968"/>
                  <a:ext cx="4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=</a:t>
                  </a:r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31</a:t>
                  </a:r>
                </a:p>
              </p:txBody>
            </p:sp>
            <p:sp>
              <p:nvSpPr>
                <p:cNvPr id="10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536" y="1833"/>
                  <a:ext cx="17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·</a:t>
                  </a:r>
                </a:p>
              </p:txBody>
            </p:sp>
            <p:sp>
              <p:nvSpPr>
                <p:cNvPr id="10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036" y="2457"/>
                  <a:ext cx="17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·</a:t>
                  </a:r>
                </a:p>
              </p:txBody>
            </p:sp>
            <p:sp>
              <p:nvSpPr>
                <p:cNvPr id="10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448" y="2457"/>
                  <a:ext cx="17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·</a:t>
                  </a:r>
                </a:p>
              </p:txBody>
            </p:sp>
          </p:grpSp>
          <p:grpSp>
            <p:nvGrpSpPr>
              <p:cNvPr id="96" name="Group 16"/>
              <p:cNvGrpSpPr>
                <a:grpSpLocks/>
              </p:cNvGrpSpPr>
              <p:nvPr/>
            </p:nvGrpSpPr>
            <p:grpSpPr bwMode="auto">
              <a:xfrm>
                <a:off x="1872" y="1536"/>
                <a:ext cx="748" cy="615"/>
                <a:chOff x="1872" y="1536"/>
                <a:chExt cx="748" cy="615"/>
              </a:xfrm>
            </p:grpSpPr>
            <p:sp>
              <p:nvSpPr>
                <p:cNvPr id="9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448" y="1536"/>
                  <a:ext cx="17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·</a:t>
                  </a:r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872" y="1824"/>
                  <a:ext cx="17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·</a:t>
                  </a:r>
                </a:p>
              </p:txBody>
            </p:sp>
            <p:sp>
              <p:nvSpPr>
                <p:cNvPr id="9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036" y="1545"/>
                  <a:ext cx="17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·</a:t>
                  </a:r>
                </a:p>
              </p:txBody>
            </p:sp>
          </p:grpSp>
        </p:grpSp>
        <p:sp>
          <p:nvSpPr>
            <p:cNvPr id="94" name="Rectangle 20"/>
            <p:cNvSpPr>
              <a:spLocks noChangeArrowheads="1"/>
            </p:cNvSpPr>
            <p:nvPr/>
          </p:nvSpPr>
          <p:spPr bwMode="auto">
            <a:xfrm>
              <a:off x="1488" y="960"/>
              <a:ext cx="1200" cy="216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9" name="Group 26"/>
          <p:cNvGrpSpPr>
            <a:grpSpLocks/>
          </p:cNvGrpSpPr>
          <p:nvPr/>
        </p:nvGrpSpPr>
        <p:grpSpPr bwMode="auto">
          <a:xfrm>
            <a:off x="990600" y="1524000"/>
            <a:ext cx="6024563" cy="3352800"/>
            <a:chOff x="621" y="960"/>
            <a:chExt cx="3795" cy="2112"/>
          </a:xfrm>
        </p:grpSpPr>
        <p:sp>
          <p:nvSpPr>
            <p:cNvPr id="110" name="Line 27"/>
            <p:cNvSpPr>
              <a:spLocks noChangeShapeType="1"/>
            </p:cNvSpPr>
            <p:nvPr/>
          </p:nvSpPr>
          <p:spPr bwMode="auto">
            <a:xfrm rot="-3600468">
              <a:off x="2389" y="1752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Rectangle 28"/>
            <p:cNvSpPr>
              <a:spLocks noChangeArrowheads="1"/>
            </p:cNvSpPr>
            <p:nvPr/>
          </p:nvSpPr>
          <p:spPr bwMode="auto">
            <a:xfrm rot="-3600468">
              <a:off x="2965" y="1680"/>
              <a:ext cx="432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29"/>
            <p:cNvSpPr>
              <a:spLocks noChangeShapeType="1"/>
            </p:cNvSpPr>
            <p:nvPr/>
          </p:nvSpPr>
          <p:spPr bwMode="auto">
            <a:xfrm>
              <a:off x="2736" y="2472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30"/>
            <p:cNvSpPr>
              <a:spLocks noChangeArrowheads="1"/>
            </p:cNvSpPr>
            <p:nvPr/>
          </p:nvSpPr>
          <p:spPr bwMode="auto">
            <a:xfrm>
              <a:off x="3349" y="2400"/>
              <a:ext cx="432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31"/>
            <p:cNvSpPr>
              <a:spLocks noChangeShapeType="1"/>
            </p:cNvSpPr>
            <p:nvPr/>
          </p:nvSpPr>
          <p:spPr bwMode="auto">
            <a:xfrm rot="3695905">
              <a:off x="3144" y="1752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Rectangle 32"/>
            <p:cNvSpPr>
              <a:spLocks noChangeArrowheads="1"/>
            </p:cNvSpPr>
            <p:nvPr/>
          </p:nvSpPr>
          <p:spPr bwMode="auto">
            <a:xfrm rot="3695905">
              <a:off x="3696" y="1680"/>
              <a:ext cx="432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Text Box 33"/>
            <p:cNvSpPr txBox="1">
              <a:spLocks noChangeArrowheads="1"/>
            </p:cNvSpPr>
            <p:nvPr/>
          </p:nvSpPr>
          <p:spPr bwMode="auto">
            <a:xfrm>
              <a:off x="2778" y="1536"/>
              <a:ext cx="2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7" name="Text Box 34"/>
            <p:cNvSpPr txBox="1">
              <a:spLocks noChangeArrowheads="1"/>
            </p:cNvSpPr>
            <p:nvPr/>
          </p:nvSpPr>
          <p:spPr bwMode="auto">
            <a:xfrm>
              <a:off x="4074" y="1536"/>
              <a:ext cx="2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8" name="Text Box 35"/>
            <p:cNvSpPr txBox="1">
              <a:spLocks noChangeArrowheads="1"/>
            </p:cNvSpPr>
            <p:nvPr/>
          </p:nvSpPr>
          <p:spPr bwMode="auto">
            <a:xfrm>
              <a:off x="3450" y="2544"/>
              <a:ext cx="2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9" name="Line 36"/>
            <p:cNvSpPr>
              <a:spLocks noChangeShapeType="1"/>
            </p:cNvSpPr>
            <p:nvPr/>
          </p:nvSpPr>
          <p:spPr bwMode="auto">
            <a:xfrm flipH="1">
              <a:off x="957" y="1080"/>
              <a:ext cx="2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37"/>
            <p:cNvSpPr>
              <a:spLocks noChangeShapeType="1"/>
            </p:cNvSpPr>
            <p:nvPr/>
          </p:nvSpPr>
          <p:spPr bwMode="auto">
            <a:xfrm flipH="1">
              <a:off x="1005" y="2472"/>
              <a:ext cx="1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38"/>
            <p:cNvSpPr>
              <a:spLocks noChangeShapeType="1"/>
            </p:cNvSpPr>
            <p:nvPr/>
          </p:nvSpPr>
          <p:spPr bwMode="auto">
            <a:xfrm flipH="1">
              <a:off x="4317" y="2448"/>
              <a:ext cx="3" cy="5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39"/>
            <p:cNvSpPr>
              <a:spLocks noChangeShapeType="1"/>
            </p:cNvSpPr>
            <p:nvPr/>
          </p:nvSpPr>
          <p:spPr bwMode="auto">
            <a:xfrm flipH="1">
              <a:off x="957" y="2952"/>
              <a:ext cx="3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Oval 40"/>
            <p:cNvSpPr>
              <a:spLocks noChangeArrowheads="1"/>
            </p:cNvSpPr>
            <p:nvPr/>
          </p:nvSpPr>
          <p:spPr bwMode="auto">
            <a:xfrm>
              <a:off x="957" y="2928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Oval 41"/>
            <p:cNvSpPr>
              <a:spLocks noChangeArrowheads="1"/>
            </p:cNvSpPr>
            <p:nvPr/>
          </p:nvSpPr>
          <p:spPr bwMode="auto">
            <a:xfrm>
              <a:off x="957" y="1056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957" y="2448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669" y="960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7" name="Text Box 44"/>
            <p:cNvSpPr txBox="1">
              <a:spLocks noChangeArrowheads="1"/>
            </p:cNvSpPr>
            <p:nvPr/>
          </p:nvSpPr>
          <p:spPr bwMode="auto">
            <a:xfrm>
              <a:off x="621" y="2208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8" name="Text Box 45"/>
            <p:cNvSpPr txBox="1">
              <a:spLocks noChangeArrowheads="1"/>
            </p:cNvSpPr>
            <p:nvPr/>
          </p:nvSpPr>
          <p:spPr bwMode="auto">
            <a:xfrm>
              <a:off x="621" y="2784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9" name="Text Box 46"/>
            <p:cNvSpPr txBox="1">
              <a:spLocks noChangeArrowheads="1"/>
            </p:cNvSpPr>
            <p:nvPr/>
          </p:nvSpPr>
          <p:spPr bwMode="auto">
            <a:xfrm>
              <a:off x="4187" y="1872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130" name="Line 47"/>
            <p:cNvSpPr>
              <a:spLocks noChangeShapeType="1"/>
            </p:cNvSpPr>
            <p:nvPr/>
          </p:nvSpPr>
          <p:spPr bwMode="auto">
            <a:xfrm>
              <a:off x="1101" y="1080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Line 48"/>
            <p:cNvSpPr>
              <a:spLocks noChangeShapeType="1"/>
            </p:cNvSpPr>
            <p:nvPr/>
          </p:nvSpPr>
          <p:spPr bwMode="auto">
            <a:xfrm>
              <a:off x="1101" y="2472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49"/>
            <p:cNvSpPr>
              <a:spLocks noChangeShapeType="1"/>
            </p:cNvSpPr>
            <p:nvPr/>
          </p:nvSpPr>
          <p:spPr bwMode="auto">
            <a:xfrm>
              <a:off x="1101" y="2952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Text Box 50"/>
            <p:cNvSpPr txBox="1">
              <a:spLocks noChangeArrowheads="1"/>
            </p:cNvSpPr>
            <p:nvPr/>
          </p:nvSpPr>
          <p:spPr bwMode="auto">
            <a:xfrm>
              <a:off x="1077" y="1104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L1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" name="Text Box 51"/>
            <p:cNvSpPr txBox="1">
              <a:spLocks noChangeArrowheads="1"/>
            </p:cNvSpPr>
            <p:nvPr/>
          </p:nvSpPr>
          <p:spPr bwMode="auto">
            <a:xfrm>
              <a:off x="1101" y="2160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L2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5" name="Text Box 52"/>
            <p:cNvSpPr txBox="1">
              <a:spLocks noChangeArrowheads="1"/>
            </p:cNvSpPr>
            <p:nvPr/>
          </p:nvSpPr>
          <p:spPr bwMode="auto">
            <a:xfrm>
              <a:off x="1077" y="2640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L3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6" name="Text Box 53"/>
            <p:cNvSpPr txBox="1">
              <a:spLocks noChangeArrowheads="1"/>
            </p:cNvSpPr>
            <p:nvPr/>
          </p:nvSpPr>
          <p:spPr bwMode="auto">
            <a:xfrm>
              <a:off x="3168" y="1152"/>
              <a:ext cx="2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7" name="Text Box 54"/>
            <p:cNvSpPr txBox="1">
              <a:spLocks noChangeArrowheads="1"/>
            </p:cNvSpPr>
            <p:nvPr/>
          </p:nvSpPr>
          <p:spPr bwMode="auto">
            <a:xfrm>
              <a:off x="2925" y="2496"/>
              <a:ext cx="2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8" name="Text Box 55"/>
            <p:cNvSpPr txBox="1">
              <a:spLocks noChangeArrowheads="1"/>
            </p:cNvSpPr>
            <p:nvPr/>
          </p:nvSpPr>
          <p:spPr bwMode="auto">
            <a:xfrm>
              <a:off x="4173" y="2016"/>
              <a:ext cx="2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" name="Text Box 56"/>
            <p:cNvSpPr txBox="1">
              <a:spLocks noChangeArrowheads="1"/>
            </p:cNvSpPr>
            <p:nvPr/>
          </p:nvSpPr>
          <p:spPr bwMode="auto">
            <a:xfrm>
              <a:off x="1143" y="2016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140" name="Text Box 57"/>
            <p:cNvSpPr txBox="1">
              <a:spLocks noChangeArrowheads="1"/>
            </p:cNvSpPr>
            <p:nvPr/>
          </p:nvSpPr>
          <p:spPr bwMode="auto">
            <a:xfrm>
              <a:off x="3227" y="1008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141" name="Text Box 58"/>
            <p:cNvSpPr txBox="1">
              <a:spLocks noChangeArrowheads="1"/>
            </p:cNvSpPr>
            <p:nvPr/>
          </p:nvSpPr>
          <p:spPr bwMode="auto">
            <a:xfrm>
              <a:off x="1092" y="2496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142" name="Text Box 59"/>
            <p:cNvSpPr txBox="1">
              <a:spLocks noChangeArrowheads="1"/>
            </p:cNvSpPr>
            <p:nvPr/>
          </p:nvSpPr>
          <p:spPr bwMode="auto">
            <a:xfrm>
              <a:off x="2939" y="2352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143" name="Text Box 60"/>
            <p:cNvSpPr txBox="1">
              <a:spLocks noChangeArrowheads="1"/>
            </p:cNvSpPr>
            <p:nvPr/>
          </p:nvSpPr>
          <p:spPr bwMode="auto">
            <a:xfrm>
              <a:off x="1092" y="969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144" name="Line 61"/>
            <p:cNvSpPr>
              <a:spLocks noChangeShapeType="1"/>
            </p:cNvSpPr>
            <p:nvPr/>
          </p:nvSpPr>
          <p:spPr bwMode="auto">
            <a:xfrm>
              <a:off x="2832" y="2472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62"/>
            <p:cNvSpPr>
              <a:spLocks noChangeShapeType="1"/>
            </p:cNvSpPr>
            <p:nvPr/>
          </p:nvSpPr>
          <p:spPr bwMode="auto">
            <a:xfrm flipH="1">
              <a:off x="3395" y="1163"/>
              <a:ext cx="136" cy="24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" name="Line 63"/>
            <p:cNvSpPr>
              <a:spLocks noChangeShapeType="1"/>
            </p:cNvSpPr>
            <p:nvPr/>
          </p:nvSpPr>
          <p:spPr bwMode="auto">
            <a:xfrm flipH="1" flipV="1">
              <a:off x="4162" y="2170"/>
              <a:ext cx="136" cy="24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387350" y="547688"/>
            <a:ext cx="4614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相电压与线电压的关系</a:t>
            </a:r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1092200" y="4818063"/>
            <a:ext cx="5364163" cy="1544637"/>
            <a:chOff x="720" y="2984"/>
            <a:chExt cx="3379" cy="973"/>
          </a:xfrm>
        </p:grpSpPr>
        <p:sp>
          <p:nvSpPr>
            <p:cNvPr id="77828" name="Text Box 4"/>
            <p:cNvSpPr txBox="1">
              <a:spLocks noChangeArrowheads="1"/>
            </p:cNvSpPr>
            <p:nvPr/>
          </p:nvSpPr>
          <p:spPr bwMode="auto">
            <a:xfrm>
              <a:off x="720" y="2984"/>
              <a:ext cx="3379" cy="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结论：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⑴ 相电压对称、线电压也对称。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⑵   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p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= U</a:t>
              </a:r>
              <a:r>
                <a:rPr kumimoji="1" lang="en-US" altLang="zh-CN" sz="2800" b="1" i="1" baseline="-25000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77829" name="Text Box 5"/>
            <p:cNvSpPr txBox="1">
              <a:spLocks noChangeArrowheads="1"/>
            </p:cNvSpPr>
            <p:nvPr/>
          </p:nvSpPr>
          <p:spPr bwMode="auto">
            <a:xfrm>
              <a:off x="1248" y="3504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77830" name="Text Box 6"/>
            <p:cNvSpPr txBox="1">
              <a:spLocks noChangeArrowheads="1"/>
            </p:cNvSpPr>
            <p:nvPr/>
          </p:nvSpPr>
          <p:spPr bwMode="auto">
            <a:xfrm>
              <a:off x="1596" y="3504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anose="02020603050405020304" pitchFamily="18" charset="0"/>
                </a:rPr>
                <a:t>  ·</a:t>
              </a:r>
            </a:p>
          </p:txBody>
        </p:sp>
      </p:grp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6477000" y="1524000"/>
            <a:ext cx="2133600" cy="2286000"/>
            <a:chOff x="4080" y="960"/>
            <a:chExt cx="1344" cy="1440"/>
          </a:xfrm>
        </p:grpSpPr>
        <p:grpSp>
          <p:nvGrpSpPr>
            <p:cNvPr id="77832" name="Group 8"/>
            <p:cNvGrpSpPr>
              <a:grpSpLocks/>
            </p:cNvGrpSpPr>
            <p:nvPr/>
          </p:nvGrpSpPr>
          <p:grpSpPr bwMode="auto">
            <a:xfrm>
              <a:off x="4512" y="1209"/>
              <a:ext cx="912" cy="462"/>
              <a:chOff x="4512" y="1209"/>
              <a:chExt cx="912" cy="462"/>
            </a:xfrm>
          </p:grpSpPr>
          <p:sp>
            <p:nvSpPr>
              <p:cNvPr id="77833" name="Text Box 9"/>
              <p:cNvSpPr txBox="1">
                <a:spLocks noChangeArrowheads="1"/>
              </p:cNvSpPr>
              <p:nvPr/>
            </p:nvSpPr>
            <p:spPr bwMode="auto">
              <a:xfrm>
                <a:off x="4512" y="1344"/>
                <a:ext cx="9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12</a:t>
                </a:r>
                <a:r>
                  <a:rPr kumimoji="1" lang="en-US" altLang="zh-CN" sz="2800" b="1" i="1" baseline="-25000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= U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7834" name="Text Box 10"/>
              <p:cNvSpPr txBox="1">
                <a:spLocks noChangeArrowheads="1"/>
              </p:cNvSpPr>
              <p:nvPr/>
            </p:nvSpPr>
            <p:spPr bwMode="auto">
              <a:xfrm>
                <a:off x="4551" y="120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77835" name="Text Box 11"/>
              <p:cNvSpPr txBox="1">
                <a:spLocks noChangeArrowheads="1"/>
              </p:cNvSpPr>
              <p:nvPr/>
            </p:nvSpPr>
            <p:spPr bwMode="auto">
              <a:xfrm>
                <a:off x="5136" y="1209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anose="02020603050405020304" pitchFamily="18" charset="0"/>
                  </a:rPr>
                  <a:t>·</a:t>
                </a:r>
              </a:p>
            </p:txBody>
          </p:sp>
        </p:grpSp>
        <p:grpSp>
          <p:nvGrpSpPr>
            <p:cNvPr id="77836" name="Group 12"/>
            <p:cNvGrpSpPr>
              <a:grpSpLocks/>
            </p:cNvGrpSpPr>
            <p:nvPr/>
          </p:nvGrpSpPr>
          <p:grpSpPr bwMode="auto">
            <a:xfrm>
              <a:off x="4512" y="1574"/>
              <a:ext cx="912" cy="442"/>
              <a:chOff x="4512" y="1574"/>
              <a:chExt cx="912" cy="442"/>
            </a:xfrm>
          </p:grpSpPr>
          <p:sp>
            <p:nvSpPr>
              <p:cNvPr id="77837" name="Text Box 13"/>
              <p:cNvSpPr txBox="1">
                <a:spLocks noChangeArrowheads="1"/>
              </p:cNvSpPr>
              <p:nvPr/>
            </p:nvSpPr>
            <p:spPr bwMode="auto">
              <a:xfrm>
                <a:off x="4579" y="1574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77838" name="Text Box 14"/>
              <p:cNvSpPr txBox="1">
                <a:spLocks noChangeArrowheads="1"/>
              </p:cNvSpPr>
              <p:nvPr/>
            </p:nvSpPr>
            <p:spPr bwMode="auto">
              <a:xfrm>
                <a:off x="5136" y="1574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77839" name="Text Box 15"/>
              <p:cNvSpPr txBox="1">
                <a:spLocks noChangeArrowheads="1"/>
              </p:cNvSpPr>
              <p:nvPr/>
            </p:nvSpPr>
            <p:spPr bwMode="auto">
              <a:xfrm>
                <a:off x="4512" y="1689"/>
                <a:ext cx="9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23 </a:t>
                </a: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= U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77840" name="Group 16"/>
            <p:cNvGrpSpPr>
              <a:grpSpLocks/>
            </p:cNvGrpSpPr>
            <p:nvPr/>
          </p:nvGrpSpPr>
          <p:grpSpPr bwMode="auto">
            <a:xfrm>
              <a:off x="4512" y="1958"/>
              <a:ext cx="912" cy="442"/>
              <a:chOff x="4512" y="1910"/>
              <a:chExt cx="912" cy="442"/>
            </a:xfrm>
          </p:grpSpPr>
          <p:sp>
            <p:nvSpPr>
              <p:cNvPr id="77841" name="Text Box 17"/>
              <p:cNvSpPr txBox="1">
                <a:spLocks noChangeArrowheads="1"/>
              </p:cNvSpPr>
              <p:nvPr/>
            </p:nvSpPr>
            <p:spPr bwMode="auto">
              <a:xfrm>
                <a:off x="4551" y="191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77842" name="Text Box 18"/>
              <p:cNvSpPr txBox="1">
                <a:spLocks noChangeArrowheads="1"/>
              </p:cNvSpPr>
              <p:nvPr/>
            </p:nvSpPr>
            <p:spPr bwMode="auto">
              <a:xfrm>
                <a:off x="5088" y="1910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77843" name="Text Box 19"/>
              <p:cNvSpPr txBox="1">
                <a:spLocks noChangeArrowheads="1"/>
              </p:cNvSpPr>
              <p:nvPr/>
            </p:nvSpPr>
            <p:spPr bwMode="auto">
              <a:xfrm>
                <a:off x="4512" y="2025"/>
                <a:ext cx="9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31 </a:t>
                </a: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= U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77844" name="AutoShape 20"/>
            <p:cNvSpPr>
              <a:spLocks/>
            </p:cNvSpPr>
            <p:nvPr/>
          </p:nvSpPr>
          <p:spPr bwMode="auto">
            <a:xfrm>
              <a:off x="4368" y="1440"/>
              <a:ext cx="144" cy="826"/>
            </a:xfrm>
            <a:prstGeom prst="leftBrace">
              <a:avLst>
                <a:gd name="adj1" fmla="val 47801"/>
                <a:gd name="adj2" fmla="val 4869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5" name="Text Box 21"/>
            <p:cNvSpPr txBox="1">
              <a:spLocks noChangeArrowheads="1"/>
            </p:cNvSpPr>
            <p:nvPr/>
          </p:nvSpPr>
          <p:spPr bwMode="auto">
            <a:xfrm>
              <a:off x="4080" y="96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得出：</a:t>
              </a:r>
            </a:p>
          </p:txBody>
        </p:sp>
      </p:grpSp>
      <p:grpSp>
        <p:nvGrpSpPr>
          <p:cNvPr id="77851" name="Group 27"/>
          <p:cNvGrpSpPr>
            <a:grpSpLocks/>
          </p:cNvGrpSpPr>
          <p:nvPr/>
        </p:nvGrpSpPr>
        <p:grpSpPr bwMode="auto">
          <a:xfrm>
            <a:off x="381000" y="1143000"/>
            <a:ext cx="6024563" cy="3540125"/>
            <a:chOff x="261" y="698"/>
            <a:chExt cx="3795" cy="2230"/>
          </a:xfrm>
        </p:grpSpPr>
        <p:grpSp>
          <p:nvGrpSpPr>
            <p:cNvPr id="77852" name="Group 28"/>
            <p:cNvGrpSpPr>
              <a:grpSpLocks/>
            </p:cNvGrpSpPr>
            <p:nvPr/>
          </p:nvGrpSpPr>
          <p:grpSpPr bwMode="auto">
            <a:xfrm>
              <a:off x="1142" y="698"/>
              <a:ext cx="1239" cy="2230"/>
              <a:chOff x="1449" y="890"/>
              <a:chExt cx="1239" cy="2230"/>
            </a:xfrm>
          </p:grpSpPr>
          <p:grpSp>
            <p:nvGrpSpPr>
              <p:cNvPr id="77853" name="Group 29"/>
              <p:cNvGrpSpPr>
                <a:grpSpLocks/>
              </p:cNvGrpSpPr>
              <p:nvPr/>
            </p:nvGrpSpPr>
            <p:grpSpPr bwMode="auto">
              <a:xfrm>
                <a:off x="1449" y="890"/>
                <a:ext cx="1236" cy="2086"/>
                <a:chOff x="1449" y="902"/>
                <a:chExt cx="1236" cy="2086"/>
              </a:xfrm>
            </p:grpSpPr>
            <p:grpSp>
              <p:nvGrpSpPr>
                <p:cNvPr id="77854" name="Group 30"/>
                <p:cNvGrpSpPr>
                  <a:grpSpLocks/>
                </p:cNvGrpSpPr>
                <p:nvPr/>
              </p:nvGrpSpPr>
              <p:grpSpPr bwMode="auto">
                <a:xfrm>
                  <a:off x="1449" y="902"/>
                  <a:ext cx="1236" cy="2086"/>
                  <a:chOff x="1449" y="902"/>
                  <a:chExt cx="1236" cy="2086"/>
                </a:xfrm>
              </p:grpSpPr>
              <p:sp>
                <p:nvSpPr>
                  <p:cNvPr id="7785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8" y="1082"/>
                    <a:ext cx="307" cy="13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kumimoji="1" lang="en-US" altLang="zh-CN" sz="24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  <a:p>
                    <a:pPr algn="ctr">
                      <a:lnSpc>
                        <a:spcPct val="270000"/>
                      </a:lnSpc>
                    </a:pPr>
                    <a:r>
                      <a:rPr kumimoji="1" lang="en-US" altLang="zh-CN"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U</a:t>
                    </a:r>
                    <a:r>
                      <a:rPr kumimoji="1" lang="en-US" altLang="zh-CN" b="1" baseline="-250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1</a:t>
                    </a:r>
                  </a:p>
                  <a:p>
                    <a:pPr algn="ctr">
                      <a:lnSpc>
                        <a:spcPct val="170000"/>
                      </a:lnSpc>
                    </a:pPr>
                    <a:r>
                      <a:rPr kumimoji="1" lang="en-US" altLang="zh-CN" sz="24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_</a:t>
                    </a:r>
                  </a:p>
                </p:txBody>
              </p:sp>
              <p:sp>
                <p:nvSpPr>
                  <p:cNvPr id="7785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9" y="1680"/>
                    <a:ext cx="46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kumimoji="1" lang="en-US" altLang="zh-CN"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U</a:t>
                    </a:r>
                    <a:r>
                      <a:rPr kumimoji="1" lang="en-US" altLang="zh-CN" b="1" baseline="-250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12</a:t>
                    </a:r>
                    <a:r>
                      <a:rPr kumimoji="1" lang="en-US" altLang="zh-CN"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=</a:t>
                    </a:r>
                  </a:p>
                </p:txBody>
              </p:sp>
              <p:sp>
                <p:nvSpPr>
                  <p:cNvPr id="77857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0" y="2448"/>
                    <a:ext cx="355" cy="4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kumimoji="1" lang="en-US" altLang="zh-CN" sz="2400" b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kumimoji="1" lang="en-US" altLang="zh-CN" sz="2400" b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kumimoji="1" lang="en-US" altLang="zh-CN"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U</a:t>
                    </a:r>
                    <a:r>
                      <a:rPr kumimoji="1" lang="en-US" altLang="zh-CN" b="1" baseline="-250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2</a:t>
                    </a:r>
                  </a:p>
                  <a:p>
                    <a:pPr algn="ctr">
                      <a:lnSpc>
                        <a:spcPct val="20000"/>
                      </a:lnSpc>
                    </a:pPr>
                    <a:r>
                      <a:rPr kumimoji="1" lang="en-US" altLang="zh-CN" sz="2400" b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_</a:t>
                    </a:r>
                    <a:endParaRPr kumimoji="1" lang="en-US" altLang="zh-CN" sz="2400">
                      <a:solidFill>
                        <a:schemeClr val="accent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58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9" y="2592"/>
                    <a:ext cx="46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kumimoji="1" lang="en-US" altLang="zh-CN"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U</a:t>
                    </a:r>
                    <a:r>
                      <a:rPr kumimoji="1" lang="en-US" altLang="zh-CN" b="1" baseline="-250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23</a:t>
                    </a:r>
                    <a:r>
                      <a:rPr kumimoji="1" lang="en-US" altLang="zh-CN" sz="2400" b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=</a:t>
                    </a:r>
                  </a:p>
                </p:txBody>
              </p:sp>
              <p:sp>
                <p:nvSpPr>
                  <p:cNvPr id="77859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9" y="902"/>
                    <a:ext cx="307" cy="20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ctr"/>
                    <a:r>
                      <a:rPr kumimoji="1" lang="en-US" altLang="zh-CN" sz="24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_</a:t>
                    </a:r>
                  </a:p>
                  <a:p>
                    <a:pPr algn="ctr"/>
                    <a:endParaRPr kumimoji="1" lang="en-US" altLang="zh-CN" sz="2400">
                      <a:solidFill>
                        <a:schemeClr val="accent2"/>
                      </a:solidFill>
                      <a:latin typeface="Times New Roman" panose="02020603050405020304" pitchFamily="18" charset="0"/>
                    </a:endParaRPr>
                  </a:p>
                  <a:p>
                    <a:pPr algn="ctr"/>
                    <a:endParaRPr kumimoji="1" lang="en-US" altLang="zh-CN" sz="2400">
                      <a:solidFill>
                        <a:schemeClr val="accent2"/>
                      </a:solidFill>
                      <a:latin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70000"/>
                      </a:lnSpc>
                    </a:pPr>
                    <a:endParaRPr kumimoji="1" lang="en-US" altLang="zh-CN" sz="2400">
                      <a:solidFill>
                        <a:schemeClr val="accent2"/>
                      </a:solidFill>
                      <a:latin typeface="Times New Roman" panose="02020603050405020304" pitchFamily="18" charset="0"/>
                    </a:endParaRPr>
                  </a:p>
                  <a:p>
                    <a:pPr algn="ctr"/>
                    <a:r>
                      <a:rPr kumimoji="1" lang="en-US" altLang="zh-CN"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U</a:t>
                    </a:r>
                    <a:r>
                      <a:rPr kumimoji="1" lang="en-US" altLang="zh-CN" b="1" baseline="-250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3</a:t>
                    </a:r>
                  </a:p>
                  <a:p>
                    <a:pPr algn="ctr"/>
                    <a:endPara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endParaRPr>
                  </a:p>
                  <a:p>
                    <a:pPr algn="ctr"/>
                    <a:endPara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endParaRPr>
                  </a:p>
                  <a:p>
                    <a:pPr algn="ctr"/>
                    <a:endPara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endParaRPr>
                  </a:p>
                  <a:p>
                    <a:pPr algn="ctr"/>
                    <a:endPara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endParaRPr>
                  </a:p>
                  <a:p>
                    <a:pPr algn="ctr"/>
                    <a:endPara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40000"/>
                      </a:lnSpc>
                    </a:pPr>
                    <a:r>
                      <a:rPr kumimoji="1" lang="en-US" altLang="zh-CN" sz="2400" b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kumimoji="1" lang="en-US" altLang="zh-CN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60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9" y="1968"/>
                    <a:ext cx="46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kumimoji="1" lang="en-US" altLang="zh-CN" sz="2400" b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=</a:t>
                    </a:r>
                    <a:r>
                      <a:rPr kumimoji="1" lang="en-US" altLang="zh-CN"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U</a:t>
                    </a:r>
                    <a:r>
                      <a:rPr kumimoji="1" lang="en-US" altLang="zh-CN" b="1" baseline="-250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31</a:t>
                    </a:r>
                  </a:p>
                </p:txBody>
              </p:sp>
              <p:sp>
                <p:nvSpPr>
                  <p:cNvPr id="77861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27" y="1833"/>
                    <a:ext cx="191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·</a:t>
                    </a:r>
                  </a:p>
                </p:txBody>
              </p:sp>
              <p:sp>
                <p:nvSpPr>
                  <p:cNvPr id="77862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27" y="2457"/>
                    <a:ext cx="191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·</a:t>
                    </a:r>
                  </a:p>
                </p:txBody>
              </p:sp>
              <p:sp>
                <p:nvSpPr>
                  <p:cNvPr id="77863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39" y="2457"/>
                    <a:ext cx="191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·</a:t>
                    </a:r>
                  </a:p>
                </p:txBody>
              </p:sp>
            </p:grpSp>
            <p:grpSp>
              <p:nvGrpSpPr>
                <p:cNvPr id="77864" name="Group 40"/>
                <p:cNvGrpSpPr>
                  <a:grpSpLocks/>
                </p:cNvGrpSpPr>
                <p:nvPr/>
              </p:nvGrpSpPr>
              <p:grpSpPr bwMode="auto">
                <a:xfrm>
                  <a:off x="1863" y="1536"/>
                  <a:ext cx="767" cy="615"/>
                  <a:chOff x="1863" y="1536"/>
                  <a:chExt cx="767" cy="615"/>
                </a:xfrm>
              </p:grpSpPr>
              <p:sp>
                <p:nvSpPr>
                  <p:cNvPr id="77865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39" y="1536"/>
                    <a:ext cx="191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·</a:t>
                    </a:r>
                  </a:p>
                </p:txBody>
              </p:sp>
              <p:sp>
                <p:nvSpPr>
                  <p:cNvPr id="7786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63" y="1824"/>
                    <a:ext cx="191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·</a:t>
                    </a:r>
                  </a:p>
                </p:txBody>
              </p:sp>
              <p:sp>
                <p:nvSpPr>
                  <p:cNvPr id="7786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27" y="1545"/>
                    <a:ext cx="191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rPr>
                      <a:t>·</a:t>
                    </a:r>
                  </a:p>
                </p:txBody>
              </p:sp>
            </p:grpSp>
          </p:grpSp>
          <p:sp>
            <p:nvSpPr>
              <p:cNvPr id="77868" name="Rectangle 44"/>
              <p:cNvSpPr>
                <a:spLocks noChangeArrowheads="1"/>
              </p:cNvSpPr>
              <p:nvPr/>
            </p:nvSpPr>
            <p:spPr bwMode="auto">
              <a:xfrm>
                <a:off x="1488" y="960"/>
                <a:ext cx="1200" cy="2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7869" name="Group 45"/>
            <p:cNvGrpSpPr>
              <a:grpSpLocks/>
            </p:cNvGrpSpPr>
            <p:nvPr/>
          </p:nvGrpSpPr>
          <p:grpSpPr bwMode="auto">
            <a:xfrm>
              <a:off x="261" y="790"/>
              <a:ext cx="3795" cy="2112"/>
              <a:chOff x="621" y="960"/>
              <a:chExt cx="3795" cy="2112"/>
            </a:xfrm>
          </p:grpSpPr>
          <p:sp>
            <p:nvSpPr>
              <p:cNvPr id="77870" name="Line 46"/>
              <p:cNvSpPr>
                <a:spLocks noChangeShapeType="1"/>
              </p:cNvSpPr>
              <p:nvPr/>
            </p:nvSpPr>
            <p:spPr bwMode="auto">
              <a:xfrm rot="-3600468">
                <a:off x="2389" y="1752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1" name="Rectangle 47"/>
              <p:cNvSpPr>
                <a:spLocks noChangeArrowheads="1"/>
              </p:cNvSpPr>
              <p:nvPr/>
            </p:nvSpPr>
            <p:spPr bwMode="auto">
              <a:xfrm rot="-3600468">
                <a:off x="2965" y="1680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2" name="Line 48"/>
              <p:cNvSpPr>
                <a:spLocks noChangeShapeType="1"/>
              </p:cNvSpPr>
              <p:nvPr/>
            </p:nvSpPr>
            <p:spPr bwMode="auto">
              <a:xfrm>
                <a:off x="2736" y="2472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3" name="Rectangle 49"/>
              <p:cNvSpPr>
                <a:spLocks noChangeArrowheads="1"/>
              </p:cNvSpPr>
              <p:nvPr/>
            </p:nvSpPr>
            <p:spPr bwMode="auto">
              <a:xfrm>
                <a:off x="3349" y="2400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4" name="Line 50"/>
              <p:cNvSpPr>
                <a:spLocks noChangeShapeType="1"/>
              </p:cNvSpPr>
              <p:nvPr/>
            </p:nvSpPr>
            <p:spPr bwMode="auto">
              <a:xfrm rot="3695905">
                <a:off x="3144" y="1752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5" name="Rectangle 51"/>
              <p:cNvSpPr>
                <a:spLocks noChangeArrowheads="1"/>
              </p:cNvSpPr>
              <p:nvPr/>
            </p:nvSpPr>
            <p:spPr bwMode="auto">
              <a:xfrm rot="3695905">
                <a:off x="3696" y="1680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6" name="Text Box 52"/>
              <p:cNvSpPr txBox="1">
                <a:spLocks noChangeArrowheads="1"/>
              </p:cNvSpPr>
              <p:nvPr/>
            </p:nvSpPr>
            <p:spPr bwMode="auto">
              <a:xfrm>
                <a:off x="2778" y="1536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7877" name="Text Box 53"/>
              <p:cNvSpPr txBox="1">
                <a:spLocks noChangeArrowheads="1"/>
              </p:cNvSpPr>
              <p:nvPr/>
            </p:nvSpPr>
            <p:spPr bwMode="auto">
              <a:xfrm>
                <a:off x="4074" y="1536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77878" name="Text Box 54"/>
              <p:cNvSpPr txBox="1">
                <a:spLocks noChangeArrowheads="1"/>
              </p:cNvSpPr>
              <p:nvPr/>
            </p:nvSpPr>
            <p:spPr bwMode="auto">
              <a:xfrm>
                <a:off x="3450" y="2544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7879" name="Line 55"/>
              <p:cNvSpPr>
                <a:spLocks noChangeShapeType="1"/>
              </p:cNvSpPr>
              <p:nvPr/>
            </p:nvSpPr>
            <p:spPr bwMode="auto">
              <a:xfrm flipH="1">
                <a:off x="957" y="1080"/>
                <a:ext cx="2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0" name="Line 56"/>
              <p:cNvSpPr>
                <a:spLocks noChangeShapeType="1"/>
              </p:cNvSpPr>
              <p:nvPr/>
            </p:nvSpPr>
            <p:spPr bwMode="auto">
              <a:xfrm flipH="1">
                <a:off x="1005" y="2472"/>
                <a:ext cx="1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1" name="Line 57"/>
              <p:cNvSpPr>
                <a:spLocks noChangeShapeType="1"/>
              </p:cNvSpPr>
              <p:nvPr/>
            </p:nvSpPr>
            <p:spPr bwMode="auto">
              <a:xfrm flipH="1">
                <a:off x="4317" y="2448"/>
                <a:ext cx="3" cy="5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2" name="Line 58"/>
              <p:cNvSpPr>
                <a:spLocks noChangeShapeType="1"/>
              </p:cNvSpPr>
              <p:nvPr/>
            </p:nvSpPr>
            <p:spPr bwMode="auto">
              <a:xfrm flipH="1">
                <a:off x="957" y="2952"/>
                <a:ext cx="33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3" name="Oval 59"/>
              <p:cNvSpPr>
                <a:spLocks noChangeArrowheads="1"/>
              </p:cNvSpPr>
              <p:nvPr/>
            </p:nvSpPr>
            <p:spPr bwMode="auto">
              <a:xfrm>
                <a:off x="957" y="292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4" name="Oval 60"/>
              <p:cNvSpPr>
                <a:spLocks noChangeArrowheads="1"/>
              </p:cNvSpPr>
              <p:nvPr/>
            </p:nvSpPr>
            <p:spPr bwMode="auto">
              <a:xfrm>
                <a:off x="957" y="105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Oval 61"/>
              <p:cNvSpPr>
                <a:spLocks noChangeArrowheads="1"/>
              </p:cNvSpPr>
              <p:nvPr/>
            </p:nvSpPr>
            <p:spPr bwMode="auto">
              <a:xfrm>
                <a:off x="957" y="24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6" name="Text Box 62"/>
              <p:cNvSpPr txBox="1">
                <a:spLocks noChangeArrowheads="1"/>
              </p:cNvSpPr>
              <p:nvPr/>
            </p:nvSpPr>
            <p:spPr bwMode="auto">
              <a:xfrm>
                <a:off x="669" y="960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7887" name="Text Box 63"/>
              <p:cNvSpPr txBox="1">
                <a:spLocks noChangeArrowheads="1"/>
              </p:cNvSpPr>
              <p:nvPr/>
            </p:nvSpPr>
            <p:spPr bwMode="auto">
              <a:xfrm>
                <a:off x="621" y="2208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7888" name="Text Box 64"/>
              <p:cNvSpPr txBox="1">
                <a:spLocks noChangeArrowheads="1"/>
              </p:cNvSpPr>
              <p:nvPr/>
            </p:nvSpPr>
            <p:spPr bwMode="auto">
              <a:xfrm>
                <a:off x="621" y="2784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77889" name="Text Box 65"/>
              <p:cNvSpPr txBox="1">
                <a:spLocks noChangeArrowheads="1"/>
              </p:cNvSpPr>
              <p:nvPr/>
            </p:nvSpPr>
            <p:spPr bwMode="auto">
              <a:xfrm>
                <a:off x="4187" y="1872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77890" name="Line 66"/>
              <p:cNvSpPr>
                <a:spLocks noChangeShapeType="1"/>
              </p:cNvSpPr>
              <p:nvPr/>
            </p:nvSpPr>
            <p:spPr bwMode="auto">
              <a:xfrm>
                <a:off x="1101" y="1080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1" name="Line 67"/>
              <p:cNvSpPr>
                <a:spLocks noChangeShapeType="1"/>
              </p:cNvSpPr>
              <p:nvPr/>
            </p:nvSpPr>
            <p:spPr bwMode="auto">
              <a:xfrm>
                <a:off x="1101" y="247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2" name="Line 68"/>
              <p:cNvSpPr>
                <a:spLocks noChangeShapeType="1"/>
              </p:cNvSpPr>
              <p:nvPr/>
            </p:nvSpPr>
            <p:spPr bwMode="auto">
              <a:xfrm>
                <a:off x="1101" y="295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3" name="Text Box 69"/>
              <p:cNvSpPr txBox="1">
                <a:spLocks noChangeArrowheads="1"/>
              </p:cNvSpPr>
              <p:nvPr/>
            </p:nvSpPr>
            <p:spPr bwMode="auto">
              <a:xfrm>
                <a:off x="1077" y="1104"/>
                <a:ext cx="3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L1</a:t>
                </a: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94" name="Text Box 70"/>
              <p:cNvSpPr txBox="1">
                <a:spLocks noChangeArrowheads="1"/>
              </p:cNvSpPr>
              <p:nvPr/>
            </p:nvSpPr>
            <p:spPr bwMode="auto">
              <a:xfrm>
                <a:off x="1101" y="2160"/>
                <a:ext cx="3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L2</a:t>
                </a: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95" name="Text Box 71"/>
              <p:cNvSpPr txBox="1">
                <a:spLocks noChangeArrowheads="1"/>
              </p:cNvSpPr>
              <p:nvPr/>
            </p:nvSpPr>
            <p:spPr bwMode="auto">
              <a:xfrm>
                <a:off x="1077" y="2640"/>
                <a:ext cx="3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L3</a:t>
                </a: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96" name="Text Box 72"/>
              <p:cNvSpPr txBox="1">
                <a:spLocks noChangeArrowheads="1"/>
              </p:cNvSpPr>
              <p:nvPr/>
            </p:nvSpPr>
            <p:spPr bwMode="auto">
              <a:xfrm>
                <a:off x="3168" y="1152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97" name="Text Box 73"/>
              <p:cNvSpPr txBox="1">
                <a:spLocks noChangeArrowheads="1"/>
              </p:cNvSpPr>
              <p:nvPr/>
            </p:nvSpPr>
            <p:spPr bwMode="auto">
              <a:xfrm>
                <a:off x="2925" y="249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98" name="Text Box 74"/>
              <p:cNvSpPr txBox="1">
                <a:spLocks noChangeArrowheads="1"/>
              </p:cNvSpPr>
              <p:nvPr/>
            </p:nvSpPr>
            <p:spPr bwMode="auto">
              <a:xfrm>
                <a:off x="4173" y="201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</a:t>
                </a: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99" name="Text Box 75"/>
              <p:cNvSpPr txBox="1">
                <a:spLocks noChangeArrowheads="1"/>
              </p:cNvSpPr>
              <p:nvPr/>
            </p:nvSpPr>
            <p:spPr bwMode="auto">
              <a:xfrm>
                <a:off x="1143" y="2016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77900" name="Text Box 76"/>
              <p:cNvSpPr txBox="1">
                <a:spLocks noChangeArrowheads="1"/>
              </p:cNvSpPr>
              <p:nvPr/>
            </p:nvSpPr>
            <p:spPr bwMode="auto">
              <a:xfrm>
                <a:off x="3227" y="1008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77901" name="Text Box 77"/>
              <p:cNvSpPr txBox="1">
                <a:spLocks noChangeArrowheads="1"/>
              </p:cNvSpPr>
              <p:nvPr/>
            </p:nvSpPr>
            <p:spPr bwMode="auto">
              <a:xfrm>
                <a:off x="1092" y="2496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77902" name="Text Box 78"/>
              <p:cNvSpPr txBox="1">
                <a:spLocks noChangeArrowheads="1"/>
              </p:cNvSpPr>
              <p:nvPr/>
            </p:nvSpPr>
            <p:spPr bwMode="auto">
              <a:xfrm>
                <a:off x="2939" y="2352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77903" name="Text Box 79"/>
              <p:cNvSpPr txBox="1">
                <a:spLocks noChangeArrowheads="1"/>
              </p:cNvSpPr>
              <p:nvPr/>
            </p:nvSpPr>
            <p:spPr bwMode="auto">
              <a:xfrm>
                <a:off x="1092" y="969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77904" name="Line 80"/>
              <p:cNvSpPr>
                <a:spLocks noChangeShapeType="1"/>
              </p:cNvSpPr>
              <p:nvPr/>
            </p:nvSpPr>
            <p:spPr bwMode="auto">
              <a:xfrm>
                <a:off x="2832" y="247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05" name="Line 81"/>
              <p:cNvSpPr>
                <a:spLocks noChangeShapeType="1"/>
              </p:cNvSpPr>
              <p:nvPr/>
            </p:nvSpPr>
            <p:spPr bwMode="auto">
              <a:xfrm flipH="1">
                <a:off x="3395" y="1163"/>
                <a:ext cx="136" cy="24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06" name="Line 82"/>
              <p:cNvSpPr>
                <a:spLocks noChangeShapeType="1"/>
              </p:cNvSpPr>
              <p:nvPr/>
            </p:nvSpPr>
            <p:spPr bwMode="auto">
              <a:xfrm flipH="1" flipV="1">
                <a:off x="4162" y="2170"/>
                <a:ext cx="136" cy="24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327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19125" y="534988"/>
            <a:ext cx="4659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相电流与线电流的关系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8851" name="Group 3"/>
          <p:cNvGrpSpPr>
            <a:grpSpLocks/>
          </p:cNvGrpSpPr>
          <p:nvPr/>
        </p:nvGrpSpPr>
        <p:grpSpPr bwMode="auto">
          <a:xfrm>
            <a:off x="6900863" y="5257800"/>
            <a:ext cx="1285875" cy="685800"/>
            <a:chOff x="4040" y="2832"/>
            <a:chExt cx="1098" cy="432"/>
          </a:xfrm>
        </p:grpSpPr>
        <p:sp>
          <p:nvSpPr>
            <p:cNvPr id="78852" name="Line 4"/>
            <p:cNvSpPr>
              <a:spLocks noChangeShapeType="1"/>
            </p:cNvSpPr>
            <p:nvPr/>
          </p:nvSpPr>
          <p:spPr bwMode="auto">
            <a:xfrm>
              <a:off x="4040" y="3072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8853" name="Group 5"/>
            <p:cNvGrpSpPr>
              <a:grpSpLocks/>
            </p:cNvGrpSpPr>
            <p:nvPr/>
          </p:nvGrpSpPr>
          <p:grpSpPr bwMode="auto">
            <a:xfrm>
              <a:off x="4744" y="2832"/>
              <a:ext cx="394" cy="432"/>
              <a:chOff x="4744" y="2832"/>
              <a:chExt cx="394" cy="432"/>
            </a:xfrm>
          </p:grpSpPr>
          <p:sp>
            <p:nvSpPr>
              <p:cNvPr id="78854" name="Text Box 6"/>
              <p:cNvSpPr txBox="1">
                <a:spLocks noChangeArrowheads="1"/>
              </p:cNvSpPr>
              <p:nvPr/>
            </p:nvSpPr>
            <p:spPr bwMode="auto">
              <a:xfrm>
                <a:off x="4749" y="2976"/>
                <a:ext cx="3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1 </a:t>
                </a:r>
                <a:endParaRPr kumimoji="1" lang="en-US" altLang="zh-CN" sz="2400" b="1" baseline="3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855" name="Text Box 7"/>
              <p:cNvSpPr txBox="1">
                <a:spLocks noChangeArrowheads="1"/>
              </p:cNvSpPr>
              <p:nvPr/>
            </p:nvSpPr>
            <p:spPr bwMode="auto">
              <a:xfrm>
                <a:off x="4744" y="2832"/>
                <a:ext cx="30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</p:grpSp>
      <p:grpSp>
        <p:nvGrpSpPr>
          <p:cNvPr id="78856" name="Group 8"/>
          <p:cNvGrpSpPr>
            <a:grpSpLocks/>
          </p:cNvGrpSpPr>
          <p:nvPr/>
        </p:nvGrpSpPr>
        <p:grpSpPr bwMode="auto">
          <a:xfrm>
            <a:off x="6278563" y="5638800"/>
            <a:ext cx="609600" cy="1022350"/>
            <a:chOff x="3600" y="3552"/>
            <a:chExt cx="432" cy="743"/>
          </a:xfrm>
        </p:grpSpPr>
        <p:sp>
          <p:nvSpPr>
            <p:cNvPr id="78857" name="Line 9"/>
            <p:cNvSpPr>
              <a:spLocks noChangeShapeType="1"/>
            </p:cNvSpPr>
            <p:nvPr/>
          </p:nvSpPr>
          <p:spPr bwMode="auto">
            <a:xfrm flipH="1">
              <a:off x="3600" y="3552"/>
              <a:ext cx="432" cy="6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8858" name="Group 10"/>
            <p:cNvGrpSpPr>
              <a:grpSpLocks/>
            </p:cNvGrpSpPr>
            <p:nvPr/>
          </p:nvGrpSpPr>
          <p:grpSpPr bwMode="auto">
            <a:xfrm>
              <a:off x="3623" y="3815"/>
              <a:ext cx="400" cy="480"/>
              <a:chOff x="1655" y="2711"/>
              <a:chExt cx="400" cy="480"/>
            </a:xfrm>
          </p:grpSpPr>
          <p:sp>
            <p:nvSpPr>
              <p:cNvPr id="78859" name="Text Box 11"/>
              <p:cNvSpPr txBox="1">
                <a:spLocks noChangeArrowheads="1"/>
              </p:cNvSpPr>
              <p:nvPr/>
            </p:nvSpPr>
            <p:spPr bwMode="auto">
              <a:xfrm>
                <a:off x="1732" y="2859"/>
                <a:ext cx="323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2 </a:t>
                </a:r>
                <a:endParaRPr kumimoji="1" lang="en-US" altLang="zh-CN" sz="2400" b="1" baseline="3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860" name="Text Box 12"/>
              <p:cNvSpPr txBox="1">
                <a:spLocks noChangeArrowheads="1"/>
              </p:cNvSpPr>
              <p:nvPr/>
            </p:nvSpPr>
            <p:spPr bwMode="auto">
              <a:xfrm>
                <a:off x="1655" y="2711"/>
                <a:ext cx="319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anose="02020603050405020304" pitchFamily="18" charset="0"/>
                  </a:rPr>
                  <a:t>  ·</a:t>
                </a:r>
              </a:p>
            </p:txBody>
          </p:sp>
        </p:grpSp>
      </p:grpSp>
      <p:grpSp>
        <p:nvGrpSpPr>
          <p:cNvPr id="78861" name="Group 13"/>
          <p:cNvGrpSpPr>
            <a:grpSpLocks/>
          </p:cNvGrpSpPr>
          <p:nvPr/>
        </p:nvGrpSpPr>
        <p:grpSpPr bwMode="auto">
          <a:xfrm>
            <a:off x="5348288" y="5334000"/>
            <a:ext cx="1146175" cy="1524000"/>
            <a:chOff x="2637" y="3312"/>
            <a:chExt cx="1107" cy="1104"/>
          </a:xfrm>
        </p:grpSpPr>
        <p:sp>
          <p:nvSpPr>
            <p:cNvPr id="78862" name="Line 14"/>
            <p:cNvSpPr>
              <a:spLocks noChangeShapeType="1"/>
            </p:cNvSpPr>
            <p:nvPr/>
          </p:nvSpPr>
          <p:spPr bwMode="auto">
            <a:xfrm rot="-14203701">
              <a:off x="2904" y="3576"/>
              <a:ext cx="1104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3" name="Line 15"/>
            <p:cNvSpPr>
              <a:spLocks noChangeShapeType="1"/>
            </p:cNvSpPr>
            <p:nvPr/>
          </p:nvSpPr>
          <p:spPr bwMode="auto">
            <a:xfrm>
              <a:off x="2928" y="4176"/>
              <a:ext cx="67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8864" name="Group 16"/>
            <p:cNvGrpSpPr>
              <a:grpSpLocks/>
            </p:cNvGrpSpPr>
            <p:nvPr/>
          </p:nvGrpSpPr>
          <p:grpSpPr bwMode="auto">
            <a:xfrm>
              <a:off x="2637" y="3623"/>
              <a:ext cx="521" cy="479"/>
              <a:chOff x="1636" y="2711"/>
              <a:chExt cx="521" cy="479"/>
            </a:xfrm>
          </p:grpSpPr>
          <p:sp>
            <p:nvSpPr>
              <p:cNvPr id="78865" name="Text Box 17"/>
              <p:cNvSpPr txBox="1">
                <a:spLocks noChangeArrowheads="1"/>
              </p:cNvSpPr>
              <p:nvPr/>
            </p:nvSpPr>
            <p:spPr bwMode="auto">
              <a:xfrm>
                <a:off x="1636" y="2859"/>
                <a:ext cx="521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L2</a:t>
                </a:r>
              </a:p>
            </p:txBody>
          </p:sp>
          <p:sp>
            <p:nvSpPr>
              <p:cNvPr id="78866" name="Text Box 18"/>
              <p:cNvSpPr txBox="1">
                <a:spLocks noChangeArrowheads="1"/>
              </p:cNvSpPr>
              <p:nvPr/>
            </p:nvSpPr>
            <p:spPr bwMode="auto">
              <a:xfrm>
                <a:off x="1639" y="2711"/>
                <a:ext cx="350" cy="3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</p:grpSp>
      <p:grpSp>
        <p:nvGrpSpPr>
          <p:cNvPr id="78867" name="Group 19"/>
          <p:cNvGrpSpPr>
            <a:grpSpLocks/>
          </p:cNvGrpSpPr>
          <p:nvPr/>
        </p:nvGrpSpPr>
        <p:grpSpPr bwMode="auto">
          <a:xfrm>
            <a:off x="6878638" y="5638800"/>
            <a:ext cx="601662" cy="1082675"/>
            <a:chOff x="4026" y="3552"/>
            <a:chExt cx="394" cy="731"/>
          </a:xfrm>
        </p:grpSpPr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 flipH="1" flipV="1">
              <a:off x="4036" y="3552"/>
              <a:ext cx="384" cy="5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8869" name="Group 21"/>
            <p:cNvGrpSpPr>
              <a:grpSpLocks/>
            </p:cNvGrpSpPr>
            <p:nvPr/>
          </p:nvGrpSpPr>
          <p:grpSpPr bwMode="auto">
            <a:xfrm>
              <a:off x="4026" y="3829"/>
              <a:ext cx="332" cy="454"/>
              <a:chOff x="4203" y="3637"/>
              <a:chExt cx="332" cy="454"/>
            </a:xfrm>
          </p:grpSpPr>
          <p:sp>
            <p:nvSpPr>
              <p:cNvPr id="78870" name="Text Box 22"/>
              <p:cNvSpPr txBox="1">
                <a:spLocks noChangeArrowheads="1"/>
              </p:cNvSpPr>
              <p:nvPr/>
            </p:nvSpPr>
            <p:spPr bwMode="auto">
              <a:xfrm>
                <a:off x="4210" y="3637"/>
                <a:ext cx="296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kumimoji="1" lang="en-US" altLang="zh-CN" sz="2800"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78871" name="Text Box 23"/>
              <p:cNvSpPr txBox="1">
                <a:spLocks noChangeArrowheads="1"/>
              </p:cNvSpPr>
              <p:nvPr/>
            </p:nvSpPr>
            <p:spPr bwMode="auto">
              <a:xfrm>
                <a:off x="4203" y="3782"/>
                <a:ext cx="332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-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78872" name="Group 24"/>
          <p:cNvGrpSpPr>
            <a:grpSpLocks/>
          </p:cNvGrpSpPr>
          <p:nvPr/>
        </p:nvGrpSpPr>
        <p:grpSpPr bwMode="auto">
          <a:xfrm>
            <a:off x="5881688" y="4702175"/>
            <a:ext cx="1019175" cy="936625"/>
            <a:chOff x="3400" y="2849"/>
            <a:chExt cx="640" cy="703"/>
          </a:xfrm>
        </p:grpSpPr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 flipH="1" flipV="1">
              <a:off x="3648" y="2928"/>
              <a:ext cx="392" cy="6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8874" name="Group 26"/>
            <p:cNvGrpSpPr>
              <a:grpSpLocks/>
            </p:cNvGrpSpPr>
            <p:nvPr/>
          </p:nvGrpSpPr>
          <p:grpSpPr bwMode="auto">
            <a:xfrm>
              <a:off x="3400" y="2849"/>
              <a:ext cx="365" cy="490"/>
              <a:chOff x="1672" y="2705"/>
              <a:chExt cx="365" cy="490"/>
            </a:xfrm>
          </p:grpSpPr>
          <p:sp>
            <p:nvSpPr>
              <p:cNvPr id="78875" name="Text Box 27"/>
              <p:cNvSpPr txBox="1">
                <a:spLocks noChangeArrowheads="1"/>
              </p:cNvSpPr>
              <p:nvPr/>
            </p:nvSpPr>
            <p:spPr bwMode="auto">
              <a:xfrm>
                <a:off x="1751" y="2852"/>
                <a:ext cx="286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3 </a:t>
                </a:r>
                <a:endParaRPr kumimoji="1" lang="en-US" altLang="zh-CN" sz="2400" b="1" baseline="3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876" name="Text Box 28"/>
              <p:cNvSpPr txBox="1">
                <a:spLocks noChangeArrowheads="1"/>
              </p:cNvSpPr>
              <p:nvPr/>
            </p:nvSpPr>
            <p:spPr bwMode="auto">
              <a:xfrm>
                <a:off x="1672" y="2705"/>
                <a:ext cx="283" cy="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anose="02020603050405020304" pitchFamily="18" charset="0"/>
                  </a:rPr>
                  <a:t>  ·</a:t>
                </a:r>
              </a:p>
            </p:txBody>
          </p:sp>
        </p:grpSp>
      </p:grpSp>
      <p:grpSp>
        <p:nvGrpSpPr>
          <p:cNvPr id="78877" name="Group 29"/>
          <p:cNvGrpSpPr>
            <a:grpSpLocks/>
          </p:cNvGrpSpPr>
          <p:nvPr/>
        </p:nvGrpSpPr>
        <p:grpSpPr bwMode="auto">
          <a:xfrm>
            <a:off x="6261100" y="4113213"/>
            <a:ext cx="1243013" cy="1525587"/>
            <a:chOff x="4128" y="1373"/>
            <a:chExt cx="783" cy="1027"/>
          </a:xfrm>
        </p:grpSpPr>
        <p:grpSp>
          <p:nvGrpSpPr>
            <p:cNvPr id="78878" name="Group 30"/>
            <p:cNvGrpSpPr>
              <a:grpSpLocks/>
            </p:cNvGrpSpPr>
            <p:nvPr/>
          </p:nvGrpSpPr>
          <p:grpSpPr bwMode="auto">
            <a:xfrm>
              <a:off x="4546" y="1373"/>
              <a:ext cx="365" cy="421"/>
              <a:chOff x="1700" y="2668"/>
              <a:chExt cx="365" cy="565"/>
            </a:xfrm>
          </p:grpSpPr>
          <p:sp>
            <p:nvSpPr>
              <p:cNvPr id="78879" name="Text Box 31"/>
              <p:cNvSpPr txBox="1">
                <a:spLocks noChangeArrowheads="1"/>
              </p:cNvSpPr>
              <p:nvPr/>
            </p:nvSpPr>
            <p:spPr bwMode="auto">
              <a:xfrm>
                <a:off x="1725" y="2820"/>
                <a:ext cx="340" cy="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L3</a:t>
                </a:r>
              </a:p>
            </p:txBody>
          </p:sp>
          <p:sp>
            <p:nvSpPr>
              <p:cNvPr id="78880" name="Text Box 32"/>
              <p:cNvSpPr txBox="1">
                <a:spLocks noChangeArrowheads="1"/>
              </p:cNvSpPr>
              <p:nvPr/>
            </p:nvSpPr>
            <p:spPr bwMode="auto">
              <a:xfrm>
                <a:off x="1700" y="2668"/>
                <a:ext cx="228" cy="4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 flipH="1">
              <a:off x="4128" y="1496"/>
              <a:ext cx="395" cy="3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Line 34"/>
            <p:cNvSpPr>
              <a:spLocks noChangeShapeType="1"/>
            </p:cNvSpPr>
            <p:nvPr/>
          </p:nvSpPr>
          <p:spPr bwMode="auto">
            <a:xfrm flipV="1">
              <a:off x="4523" y="1488"/>
              <a:ext cx="0" cy="9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883" name="Text Box 35"/>
          <p:cNvSpPr txBox="1">
            <a:spLocks noChangeArrowheads="1"/>
          </p:cNvSpPr>
          <p:nvPr/>
        </p:nvSpPr>
        <p:spPr bwMode="auto">
          <a:xfrm>
            <a:off x="5483225" y="3775075"/>
            <a:ext cx="137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相量图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pSp>
        <p:nvGrpSpPr>
          <p:cNvPr id="78884" name="Group 36"/>
          <p:cNvGrpSpPr>
            <a:grpSpLocks/>
          </p:cNvGrpSpPr>
          <p:nvPr/>
        </p:nvGrpSpPr>
        <p:grpSpPr bwMode="auto">
          <a:xfrm>
            <a:off x="6872288" y="5638800"/>
            <a:ext cx="1922462" cy="1141413"/>
            <a:chOff x="4032" y="3552"/>
            <a:chExt cx="1562" cy="780"/>
          </a:xfrm>
        </p:grpSpPr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 flipH="1" flipV="1">
              <a:off x="4752" y="3552"/>
              <a:ext cx="38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 flipV="1">
              <a:off x="4416" y="412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4032" y="3552"/>
              <a:ext cx="1104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8888" name="Group 40"/>
            <p:cNvGrpSpPr>
              <a:grpSpLocks/>
            </p:cNvGrpSpPr>
            <p:nvPr/>
          </p:nvGrpSpPr>
          <p:grpSpPr bwMode="auto">
            <a:xfrm>
              <a:off x="5163" y="3873"/>
              <a:ext cx="431" cy="459"/>
              <a:chOff x="1666" y="2721"/>
              <a:chExt cx="431" cy="459"/>
            </a:xfrm>
          </p:grpSpPr>
          <p:sp>
            <p:nvSpPr>
              <p:cNvPr id="78889" name="Text Box 41"/>
              <p:cNvSpPr txBox="1">
                <a:spLocks noChangeArrowheads="1"/>
              </p:cNvSpPr>
              <p:nvPr/>
            </p:nvSpPr>
            <p:spPr bwMode="auto">
              <a:xfrm>
                <a:off x="1695" y="2868"/>
                <a:ext cx="402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L1</a:t>
                </a:r>
              </a:p>
            </p:txBody>
          </p:sp>
          <p:sp>
            <p:nvSpPr>
              <p:cNvPr id="78890" name="Text Box 42"/>
              <p:cNvSpPr txBox="1">
                <a:spLocks noChangeArrowheads="1"/>
              </p:cNvSpPr>
              <p:nvPr/>
            </p:nvSpPr>
            <p:spPr bwMode="auto">
              <a:xfrm>
                <a:off x="1666" y="2721"/>
                <a:ext cx="294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</p:grpSp>
      <p:grpSp>
        <p:nvGrpSpPr>
          <p:cNvPr id="78891" name="Group 43"/>
          <p:cNvGrpSpPr>
            <a:grpSpLocks/>
          </p:cNvGrpSpPr>
          <p:nvPr/>
        </p:nvGrpSpPr>
        <p:grpSpPr bwMode="auto">
          <a:xfrm>
            <a:off x="306388" y="4433888"/>
            <a:ext cx="4465637" cy="2147887"/>
            <a:chOff x="2864" y="2798"/>
            <a:chExt cx="2813" cy="1353"/>
          </a:xfrm>
        </p:grpSpPr>
        <p:sp>
          <p:nvSpPr>
            <p:cNvPr id="78892" name="Text Box 44"/>
            <p:cNvSpPr txBox="1">
              <a:spLocks noChangeArrowheads="1"/>
            </p:cNvSpPr>
            <p:nvPr/>
          </p:nvSpPr>
          <p:spPr bwMode="auto">
            <a:xfrm>
              <a:off x="2864" y="2798"/>
              <a:ext cx="28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根据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KCL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定律求出线电流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:</a:t>
              </a:r>
            </a:p>
          </p:txBody>
        </p:sp>
        <p:grpSp>
          <p:nvGrpSpPr>
            <p:cNvPr id="78893" name="Group 45"/>
            <p:cNvGrpSpPr>
              <a:grpSpLocks/>
            </p:cNvGrpSpPr>
            <p:nvPr/>
          </p:nvGrpSpPr>
          <p:grpSpPr bwMode="auto">
            <a:xfrm>
              <a:off x="3224" y="3044"/>
              <a:ext cx="2440" cy="1107"/>
              <a:chOff x="3224" y="3044"/>
              <a:chExt cx="2440" cy="1107"/>
            </a:xfrm>
          </p:grpSpPr>
          <p:grpSp>
            <p:nvGrpSpPr>
              <p:cNvPr id="78894" name="Group 46"/>
              <p:cNvGrpSpPr>
                <a:grpSpLocks/>
              </p:cNvGrpSpPr>
              <p:nvPr/>
            </p:nvGrpSpPr>
            <p:grpSpPr bwMode="auto">
              <a:xfrm>
                <a:off x="3224" y="3699"/>
                <a:ext cx="1283" cy="452"/>
                <a:chOff x="1712" y="3696"/>
                <a:chExt cx="1283" cy="452"/>
              </a:xfrm>
            </p:grpSpPr>
            <p:sp>
              <p:nvSpPr>
                <p:cNvPr id="7889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712" y="3821"/>
                  <a:ext cx="128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  </a:t>
                  </a:r>
                  <a:r>
                    <a:rPr kumimoji="1" lang="en-US" altLang="zh-CN" sz="2800" b="1" i="1">
                      <a:latin typeface="Times New Roman" panose="02020603050405020304" pitchFamily="18" charset="0"/>
                    </a:rPr>
                    <a:t>I</a:t>
                  </a:r>
                  <a:r>
                    <a:rPr kumimoji="1" lang="en-US" altLang="zh-CN" sz="2800" b="1" baseline="-25000">
                      <a:latin typeface="Times New Roman" panose="02020603050405020304" pitchFamily="18" charset="0"/>
                    </a:rPr>
                    <a:t>L3</a:t>
                  </a:r>
                  <a:r>
                    <a:rPr kumimoji="1" lang="en-US" altLang="zh-CN" sz="2800" b="1">
                      <a:latin typeface="Times New Roman" panose="02020603050405020304" pitchFamily="18" charset="0"/>
                    </a:rPr>
                    <a:t> </a:t>
                  </a:r>
                  <a:r>
                    <a:rPr kumimoji="1" lang="en-US" altLang="zh-CN" sz="2800" b="1" i="1">
                      <a:latin typeface="Times New Roman" panose="02020603050405020304" pitchFamily="18" charset="0"/>
                    </a:rPr>
                    <a:t>= I</a:t>
                  </a:r>
                  <a:r>
                    <a:rPr kumimoji="1" lang="en-US" altLang="zh-CN" sz="2800" b="1" baseline="-25000">
                      <a:latin typeface="Times New Roman" panose="02020603050405020304" pitchFamily="18" charset="0"/>
                    </a:rPr>
                    <a:t>3</a:t>
                  </a:r>
                  <a:r>
                    <a:rPr kumimoji="1" lang="en-US" altLang="zh-CN" sz="2800" b="1" i="1">
                      <a:latin typeface="Times New Roman" panose="02020603050405020304" pitchFamily="18" charset="0"/>
                    </a:rPr>
                    <a:t> </a:t>
                  </a:r>
                  <a:r>
                    <a:rPr kumimoji="1" lang="en-US" altLang="zh-CN" sz="2800" b="1" i="1">
                      <a:latin typeface="楷体_GB2312" pitchFamily="49" charset="-122"/>
                      <a:ea typeface="楷体_GB2312" pitchFamily="49" charset="-122"/>
                    </a:rPr>
                    <a:t>-</a:t>
                  </a:r>
                  <a:r>
                    <a:rPr kumimoji="1" lang="en-US" altLang="zh-CN" sz="2800" b="1" i="1">
                      <a:latin typeface="Times New Roman" panose="02020603050405020304" pitchFamily="18" charset="0"/>
                    </a:rPr>
                    <a:t> I</a:t>
                  </a:r>
                  <a:r>
                    <a:rPr kumimoji="1" lang="en-US" altLang="zh-CN" sz="2800" b="1" baseline="-250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7889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872" y="3705"/>
                  <a:ext cx="17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anose="02020603050405020304" pitchFamily="18" charset="0"/>
                    </a:rPr>
                    <a:t>·</a:t>
                  </a:r>
                </a:p>
              </p:txBody>
            </p:sp>
            <p:sp>
              <p:nvSpPr>
                <p:cNvPr id="7889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268" y="3696"/>
                  <a:ext cx="28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  </a:t>
                  </a:r>
                  <a:r>
                    <a:rPr kumimoji="1" lang="en-US" altLang="zh-CN" sz="2800">
                      <a:latin typeface="Times New Roman" panose="02020603050405020304" pitchFamily="18" charset="0"/>
                    </a:rPr>
                    <a:t>·</a:t>
                  </a:r>
                </a:p>
              </p:txBody>
            </p:sp>
            <p:sp>
              <p:nvSpPr>
                <p:cNvPr id="7889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472" y="3705"/>
                  <a:ext cx="45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     </a:t>
                  </a:r>
                  <a:r>
                    <a:rPr kumimoji="1" lang="en-US" altLang="zh-CN" sz="2800">
                      <a:latin typeface="Times New Roman" panose="02020603050405020304" pitchFamily="18" charset="0"/>
                    </a:rPr>
                    <a:t>·</a:t>
                  </a:r>
                </a:p>
              </p:txBody>
            </p:sp>
          </p:grpSp>
          <p:grpSp>
            <p:nvGrpSpPr>
              <p:cNvPr id="78899" name="Group 51"/>
              <p:cNvGrpSpPr>
                <a:grpSpLocks/>
              </p:cNvGrpSpPr>
              <p:nvPr/>
            </p:nvGrpSpPr>
            <p:grpSpPr bwMode="auto">
              <a:xfrm>
                <a:off x="3224" y="3371"/>
                <a:ext cx="1283" cy="452"/>
                <a:chOff x="1712" y="3360"/>
                <a:chExt cx="1283" cy="452"/>
              </a:xfrm>
            </p:grpSpPr>
            <p:sp>
              <p:nvSpPr>
                <p:cNvPr id="7890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712" y="3485"/>
                  <a:ext cx="128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i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  </a:t>
                  </a:r>
                  <a:r>
                    <a:rPr kumimoji="1" lang="en-US" altLang="zh-CN" sz="2800" b="1" i="1">
                      <a:latin typeface="Times New Roman" panose="02020603050405020304" pitchFamily="18" charset="0"/>
                    </a:rPr>
                    <a:t>I</a:t>
                  </a:r>
                  <a:r>
                    <a:rPr kumimoji="1" lang="en-US" altLang="zh-CN" sz="2800" b="1" baseline="-25000">
                      <a:latin typeface="Times New Roman" panose="02020603050405020304" pitchFamily="18" charset="0"/>
                    </a:rPr>
                    <a:t>L2</a:t>
                  </a:r>
                  <a:r>
                    <a:rPr kumimoji="1" lang="en-US" altLang="zh-CN" sz="2800" b="1" i="1">
                      <a:latin typeface="Times New Roman" panose="02020603050405020304" pitchFamily="18" charset="0"/>
                    </a:rPr>
                    <a:t> = I</a:t>
                  </a:r>
                  <a:r>
                    <a:rPr kumimoji="1" lang="en-US" altLang="zh-CN" sz="2800" b="1" baseline="-25000">
                      <a:latin typeface="Times New Roman" panose="02020603050405020304" pitchFamily="18" charset="0"/>
                    </a:rPr>
                    <a:t>2</a:t>
                  </a:r>
                  <a:r>
                    <a:rPr kumimoji="1" lang="en-US" altLang="zh-CN" sz="2800" b="1" i="1">
                      <a:latin typeface="Times New Roman" panose="02020603050405020304" pitchFamily="18" charset="0"/>
                    </a:rPr>
                    <a:t> </a:t>
                  </a:r>
                  <a:r>
                    <a:rPr kumimoji="1" lang="en-US" altLang="zh-CN" sz="2800" b="1" i="1">
                      <a:latin typeface="楷体_GB2312" pitchFamily="49" charset="-122"/>
                      <a:ea typeface="楷体_GB2312" pitchFamily="49" charset="-122"/>
                    </a:rPr>
                    <a:t>-</a:t>
                  </a:r>
                  <a:r>
                    <a:rPr kumimoji="1" lang="en-US" altLang="zh-CN" sz="2800" b="1" i="1">
                      <a:latin typeface="Times New Roman" panose="02020603050405020304" pitchFamily="18" charset="0"/>
                    </a:rPr>
                    <a:t> I</a:t>
                  </a:r>
                  <a:r>
                    <a:rPr kumimoji="1" lang="en-US" altLang="zh-CN" sz="2800" b="1" baseline="-25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7890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872" y="3369"/>
                  <a:ext cx="17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anose="02020603050405020304" pitchFamily="18" charset="0"/>
                    </a:rPr>
                    <a:t>·</a:t>
                  </a:r>
                </a:p>
              </p:txBody>
            </p:sp>
            <p:sp>
              <p:nvSpPr>
                <p:cNvPr id="7890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268" y="3360"/>
                  <a:ext cx="28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  ·</a:t>
                  </a:r>
                </a:p>
              </p:txBody>
            </p:sp>
            <p:sp>
              <p:nvSpPr>
                <p:cNvPr id="7890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396" y="3369"/>
                  <a:ext cx="56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       </a:t>
                  </a:r>
                  <a:r>
                    <a:rPr kumimoji="1" lang="en-US" altLang="zh-CN" sz="2800">
                      <a:latin typeface="Times New Roman" panose="02020603050405020304" pitchFamily="18" charset="0"/>
                    </a:rPr>
                    <a:t>·</a:t>
                  </a:r>
                </a:p>
              </p:txBody>
            </p:sp>
          </p:grpSp>
          <p:grpSp>
            <p:nvGrpSpPr>
              <p:cNvPr id="78904" name="Group 56"/>
              <p:cNvGrpSpPr>
                <a:grpSpLocks/>
              </p:cNvGrpSpPr>
              <p:nvPr/>
            </p:nvGrpSpPr>
            <p:grpSpPr bwMode="auto">
              <a:xfrm>
                <a:off x="3292" y="3044"/>
                <a:ext cx="1283" cy="443"/>
                <a:chOff x="2109" y="2880"/>
                <a:chExt cx="1283" cy="443"/>
              </a:xfrm>
            </p:grpSpPr>
            <p:sp>
              <p:nvSpPr>
                <p:cNvPr id="7890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109" y="2996"/>
                  <a:ext cx="128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i="1" dirty="0">
                      <a:latin typeface="Times New Roman" panose="02020603050405020304" pitchFamily="18" charset="0"/>
                    </a:rPr>
                    <a:t> I</a:t>
                  </a:r>
                  <a:r>
                    <a:rPr kumimoji="1" lang="en-US" altLang="zh-CN" sz="2800" b="1" baseline="-25000" dirty="0">
                      <a:latin typeface="Times New Roman" panose="02020603050405020304" pitchFamily="18" charset="0"/>
                    </a:rPr>
                    <a:t>L1</a:t>
                  </a:r>
                  <a:r>
                    <a:rPr kumimoji="1" lang="en-US" altLang="zh-CN" sz="2800" b="1" i="1" dirty="0">
                      <a:latin typeface="Times New Roman" panose="02020603050405020304" pitchFamily="18" charset="0"/>
                    </a:rPr>
                    <a:t> = I</a:t>
                  </a:r>
                  <a:r>
                    <a:rPr kumimoji="1" lang="en-US" altLang="zh-CN" sz="2800" b="1" baseline="-25000" dirty="0">
                      <a:latin typeface="Times New Roman" panose="02020603050405020304" pitchFamily="18" charset="0"/>
                    </a:rPr>
                    <a:t>1</a:t>
                  </a:r>
                  <a:r>
                    <a:rPr kumimoji="1" lang="en-US" altLang="zh-CN" sz="2800" b="1" i="1" dirty="0">
                      <a:latin typeface="Times New Roman" panose="02020603050405020304" pitchFamily="18" charset="0"/>
                    </a:rPr>
                    <a:t> </a:t>
                  </a:r>
                  <a:r>
                    <a:rPr kumimoji="1" lang="en-US" altLang="zh-CN" sz="2800" b="1" i="1" dirty="0">
                      <a:latin typeface="楷体_GB2312" pitchFamily="49" charset="-122"/>
                      <a:ea typeface="楷体_GB2312" pitchFamily="49" charset="-122"/>
                    </a:rPr>
                    <a:t>-</a:t>
                  </a:r>
                  <a:r>
                    <a:rPr kumimoji="1" lang="en-US" altLang="zh-CN" sz="2800" b="1" i="1" dirty="0">
                      <a:latin typeface="Times New Roman" panose="02020603050405020304" pitchFamily="18" charset="0"/>
                    </a:rPr>
                    <a:t>  I</a:t>
                  </a:r>
                  <a:r>
                    <a:rPr kumimoji="1" lang="en-US" altLang="zh-CN" sz="2800" b="1" baseline="-25000" dirty="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7890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155" y="2880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anose="02020603050405020304" pitchFamily="18" charset="0"/>
                    </a:rPr>
                    <a:t> ·</a:t>
                  </a:r>
                </a:p>
              </p:txBody>
            </p:sp>
            <p:sp>
              <p:nvSpPr>
                <p:cNvPr id="7890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609" y="2880"/>
                  <a:ext cx="28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anose="02020603050405020304" pitchFamily="18" charset="0"/>
                    </a:rPr>
                    <a:t>  ·</a:t>
                  </a:r>
                </a:p>
              </p:txBody>
            </p:sp>
            <p:sp>
              <p:nvSpPr>
                <p:cNvPr id="7890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843" y="2880"/>
                  <a:ext cx="50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anose="02020603050405020304" pitchFamily="18" charset="0"/>
                    </a:rPr>
                    <a:t>      ·</a:t>
                  </a:r>
                </a:p>
              </p:txBody>
            </p:sp>
          </p:grpSp>
          <p:grpSp>
            <p:nvGrpSpPr>
              <p:cNvPr id="78909" name="Group 61"/>
              <p:cNvGrpSpPr>
                <a:grpSpLocks/>
              </p:cNvGrpSpPr>
              <p:nvPr/>
            </p:nvGrpSpPr>
            <p:grpSpPr bwMode="auto">
              <a:xfrm>
                <a:off x="4363" y="3053"/>
                <a:ext cx="1301" cy="423"/>
                <a:chOff x="2144" y="2985"/>
                <a:chExt cx="1301" cy="423"/>
              </a:xfrm>
            </p:grpSpPr>
            <p:sp>
              <p:nvSpPr>
                <p:cNvPr id="7891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144" y="3120"/>
                  <a:ext cx="130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   =  I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</a:rPr>
                    <a:t>1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 + 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( </a:t>
                  </a:r>
                  <a:r>
                    <a:rPr kumimoji="1" lang="en-US" altLang="zh-CN" sz="2400" b="1">
                      <a:latin typeface="楷体_GB2312" pitchFamily="49" charset="-122"/>
                      <a:ea typeface="楷体_GB2312" pitchFamily="49" charset="-122"/>
                    </a:rPr>
                    <a:t>-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 I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</a:rPr>
                    <a:t>3 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7891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422" y="2985"/>
                  <a:ext cx="28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latin typeface="Times New Roman" panose="02020603050405020304" pitchFamily="18" charset="0"/>
                    </a:rPr>
                    <a:t>  ·</a:t>
                  </a:r>
                </a:p>
              </p:txBody>
            </p:sp>
            <p:sp>
              <p:nvSpPr>
                <p:cNvPr id="7891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818" y="2985"/>
                  <a:ext cx="50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latin typeface="Times New Roman" panose="02020603050405020304" pitchFamily="18" charset="0"/>
                    </a:rPr>
                    <a:t>      ·</a:t>
                  </a:r>
                </a:p>
              </p:txBody>
            </p:sp>
          </p:grpSp>
        </p:grpSp>
      </p:grpSp>
      <p:grpSp>
        <p:nvGrpSpPr>
          <p:cNvPr id="78918" name="Group 70"/>
          <p:cNvGrpSpPr>
            <a:grpSpLocks/>
          </p:cNvGrpSpPr>
          <p:nvPr/>
        </p:nvGrpSpPr>
        <p:grpSpPr bwMode="auto">
          <a:xfrm>
            <a:off x="457200" y="1143000"/>
            <a:ext cx="4797425" cy="3429000"/>
            <a:chOff x="277" y="699"/>
            <a:chExt cx="3022" cy="2160"/>
          </a:xfrm>
        </p:grpSpPr>
        <p:grpSp>
          <p:nvGrpSpPr>
            <p:cNvPr id="78919" name="Group 71"/>
            <p:cNvGrpSpPr>
              <a:grpSpLocks/>
            </p:cNvGrpSpPr>
            <p:nvPr/>
          </p:nvGrpSpPr>
          <p:grpSpPr bwMode="auto">
            <a:xfrm>
              <a:off x="277" y="699"/>
              <a:ext cx="3022" cy="2160"/>
              <a:chOff x="277" y="699"/>
              <a:chExt cx="3022" cy="2160"/>
            </a:xfrm>
          </p:grpSpPr>
          <p:sp>
            <p:nvSpPr>
              <p:cNvPr id="78920" name="Line 72"/>
              <p:cNvSpPr>
                <a:spLocks noChangeShapeType="1"/>
              </p:cNvSpPr>
              <p:nvPr/>
            </p:nvSpPr>
            <p:spPr bwMode="auto">
              <a:xfrm rot="-3600468">
                <a:off x="1272" y="1539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21" name="Rectangle 73"/>
              <p:cNvSpPr>
                <a:spLocks noChangeArrowheads="1"/>
              </p:cNvSpPr>
              <p:nvPr/>
            </p:nvSpPr>
            <p:spPr bwMode="auto">
              <a:xfrm rot="-3600468">
                <a:off x="1848" y="1467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22" name="Line 74"/>
              <p:cNvSpPr>
                <a:spLocks noChangeShapeType="1"/>
              </p:cNvSpPr>
              <p:nvPr/>
            </p:nvSpPr>
            <p:spPr bwMode="auto">
              <a:xfrm>
                <a:off x="1619" y="2259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23" name="Rectangle 75"/>
              <p:cNvSpPr>
                <a:spLocks noChangeArrowheads="1"/>
              </p:cNvSpPr>
              <p:nvPr/>
            </p:nvSpPr>
            <p:spPr bwMode="auto">
              <a:xfrm>
                <a:off x="2232" y="2187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24" name="Line 76"/>
              <p:cNvSpPr>
                <a:spLocks noChangeShapeType="1"/>
              </p:cNvSpPr>
              <p:nvPr/>
            </p:nvSpPr>
            <p:spPr bwMode="auto">
              <a:xfrm rot="3695905">
                <a:off x="2027" y="1539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25" name="Rectangle 77"/>
              <p:cNvSpPr>
                <a:spLocks noChangeArrowheads="1"/>
              </p:cNvSpPr>
              <p:nvPr/>
            </p:nvSpPr>
            <p:spPr bwMode="auto">
              <a:xfrm rot="3695905">
                <a:off x="2579" y="1467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26" name="Text Box 78"/>
              <p:cNvSpPr txBox="1">
                <a:spLocks noChangeArrowheads="1"/>
              </p:cNvSpPr>
              <p:nvPr/>
            </p:nvSpPr>
            <p:spPr bwMode="auto">
              <a:xfrm>
                <a:off x="1661" y="1323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8927" name="Text Box 79"/>
              <p:cNvSpPr txBox="1">
                <a:spLocks noChangeArrowheads="1"/>
              </p:cNvSpPr>
              <p:nvPr/>
            </p:nvSpPr>
            <p:spPr bwMode="auto">
              <a:xfrm>
                <a:off x="2957" y="1323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78928" name="Text Box 80"/>
              <p:cNvSpPr txBox="1">
                <a:spLocks noChangeArrowheads="1"/>
              </p:cNvSpPr>
              <p:nvPr/>
            </p:nvSpPr>
            <p:spPr bwMode="auto">
              <a:xfrm>
                <a:off x="2333" y="2331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8929" name="Line 81"/>
              <p:cNvSpPr>
                <a:spLocks noChangeShapeType="1"/>
              </p:cNvSpPr>
              <p:nvPr/>
            </p:nvSpPr>
            <p:spPr bwMode="auto">
              <a:xfrm flipH="1">
                <a:off x="661" y="867"/>
                <a:ext cx="1811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30" name="Line 82"/>
              <p:cNvSpPr>
                <a:spLocks noChangeShapeType="1"/>
              </p:cNvSpPr>
              <p:nvPr/>
            </p:nvSpPr>
            <p:spPr bwMode="auto">
              <a:xfrm flipH="1">
                <a:off x="661" y="2259"/>
                <a:ext cx="995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31" name="Line 83"/>
              <p:cNvSpPr>
                <a:spLocks noChangeShapeType="1"/>
              </p:cNvSpPr>
              <p:nvPr/>
            </p:nvSpPr>
            <p:spPr bwMode="auto">
              <a:xfrm flipH="1">
                <a:off x="3200" y="2235"/>
                <a:ext cx="3" cy="5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32" name="Line 84"/>
              <p:cNvSpPr>
                <a:spLocks noChangeShapeType="1"/>
              </p:cNvSpPr>
              <p:nvPr/>
            </p:nvSpPr>
            <p:spPr bwMode="auto">
              <a:xfrm flipH="1">
                <a:off x="661" y="2739"/>
                <a:ext cx="2539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33" name="Oval 85"/>
              <p:cNvSpPr>
                <a:spLocks noChangeArrowheads="1"/>
              </p:cNvSpPr>
              <p:nvPr/>
            </p:nvSpPr>
            <p:spPr bwMode="auto">
              <a:xfrm>
                <a:off x="613" y="271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34" name="Oval 86"/>
              <p:cNvSpPr>
                <a:spLocks noChangeArrowheads="1"/>
              </p:cNvSpPr>
              <p:nvPr/>
            </p:nvSpPr>
            <p:spPr bwMode="auto">
              <a:xfrm>
                <a:off x="613" y="843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35" name="Oval 87"/>
              <p:cNvSpPr>
                <a:spLocks noChangeArrowheads="1"/>
              </p:cNvSpPr>
              <p:nvPr/>
            </p:nvSpPr>
            <p:spPr bwMode="auto">
              <a:xfrm>
                <a:off x="613" y="223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36" name="Text Box 88"/>
              <p:cNvSpPr txBox="1">
                <a:spLocks noChangeArrowheads="1"/>
              </p:cNvSpPr>
              <p:nvPr/>
            </p:nvSpPr>
            <p:spPr bwMode="auto">
              <a:xfrm>
                <a:off x="325" y="699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8937" name="Text Box 89"/>
              <p:cNvSpPr txBox="1">
                <a:spLocks noChangeArrowheads="1"/>
              </p:cNvSpPr>
              <p:nvPr/>
            </p:nvSpPr>
            <p:spPr bwMode="auto">
              <a:xfrm>
                <a:off x="277" y="1995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8938" name="Text Box 90"/>
              <p:cNvSpPr txBox="1">
                <a:spLocks noChangeArrowheads="1"/>
              </p:cNvSpPr>
              <p:nvPr/>
            </p:nvSpPr>
            <p:spPr bwMode="auto">
              <a:xfrm>
                <a:off x="277" y="2571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78939" name="Text Box 91"/>
              <p:cNvSpPr txBox="1">
                <a:spLocks noChangeArrowheads="1"/>
              </p:cNvSpPr>
              <p:nvPr/>
            </p:nvSpPr>
            <p:spPr bwMode="auto">
              <a:xfrm>
                <a:off x="3042" y="1659"/>
                <a:ext cx="24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78940" name="Line 92"/>
              <p:cNvSpPr>
                <a:spLocks noChangeShapeType="1"/>
              </p:cNvSpPr>
              <p:nvPr/>
            </p:nvSpPr>
            <p:spPr bwMode="auto">
              <a:xfrm>
                <a:off x="805" y="867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41" name="Line 93"/>
              <p:cNvSpPr>
                <a:spLocks noChangeShapeType="1"/>
              </p:cNvSpPr>
              <p:nvPr/>
            </p:nvSpPr>
            <p:spPr bwMode="auto">
              <a:xfrm>
                <a:off x="805" y="2259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42" name="Line 94"/>
              <p:cNvSpPr>
                <a:spLocks noChangeShapeType="1"/>
              </p:cNvSpPr>
              <p:nvPr/>
            </p:nvSpPr>
            <p:spPr bwMode="auto">
              <a:xfrm>
                <a:off x="805" y="2739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43" name="Line 95"/>
              <p:cNvSpPr>
                <a:spLocks noChangeShapeType="1"/>
              </p:cNvSpPr>
              <p:nvPr/>
            </p:nvSpPr>
            <p:spPr bwMode="auto">
              <a:xfrm rot="21352956" flipH="1">
                <a:off x="2301" y="939"/>
                <a:ext cx="115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44" name="Text Box 96"/>
              <p:cNvSpPr txBox="1">
                <a:spLocks noChangeArrowheads="1"/>
              </p:cNvSpPr>
              <p:nvPr/>
            </p:nvSpPr>
            <p:spPr bwMode="auto">
              <a:xfrm>
                <a:off x="781" y="891"/>
                <a:ext cx="3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L1</a:t>
                </a: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945" name="Text Box 97"/>
              <p:cNvSpPr txBox="1">
                <a:spLocks noChangeArrowheads="1"/>
              </p:cNvSpPr>
              <p:nvPr/>
            </p:nvSpPr>
            <p:spPr bwMode="auto">
              <a:xfrm>
                <a:off x="805" y="1947"/>
                <a:ext cx="3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L2</a:t>
                </a: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946" name="Text Box 98"/>
              <p:cNvSpPr txBox="1">
                <a:spLocks noChangeArrowheads="1"/>
              </p:cNvSpPr>
              <p:nvPr/>
            </p:nvSpPr>
            <p:spPr bwMode="auto">
              <a:xfrm>
                <a:off x="784" y="2427"/>
                <a:ext cx="3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L3</a:t>
                </a: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947" name="Text Box 99"/>
              <p:cNvSpPr txBox="1">
                <a:spLocks noChangeArrowheads="1"/>
              </p:cNvSpPr>
              <p:nvPr/>
            </p:nvSpPr>
            <p:spPr bwMode="auto">
              <a:xfrm>
                <a:off x="2051" y="939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948" name="Text Box 100"/>
              <p:cNvSpPr txBox="1">
                <a:spLocks noChangeArrowheads="1"/>
              </p:cNvSpPr>
              <p:nvPr/>
            </p:nvSpPr>
            <p:spPr bwMode="auto">
              <a:xfrm>
                <a:off x="1808" y="2283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949" name="Text Box 101"/>
              <p:cNvSpPr txBox="1">
                <a:spLocks noChangeArrowheads="1"/>
              </p:cNvSpPr>
              <p:nvPr/>
            </p:nvSpPr>
            <p:spPr bwMode="auto">
              <a:xfrm>
                <a:off x="3056" y="1803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</a:t>
                </a: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950" name="Text Box 102"/>
              <p:cNvSpPr txBox="1">
                <a:spLocks noChangeArrowheads="1"/>
              </p:cNvSpPr>
              <p:nvPr/>
            </p:nvSpPr>
            <p:spPr bwMode="auto">
              <a:xfrm>
                <a:off x="850" y="1803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78951" name="Text Box 103"/>
              <p:cNvSpPr txBox="1">
                <a:spLocks noChangeArrowheads="1"/>
              </p:cNvSpPr>
              <p:nvPr/>
            </p:nvSpPr>
            <p:spPr bwMode="auto">
              <a:xfrm>
                <a:off x="2110" y="795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78952" name="Text Box 104"/>
              <p:cNvSpPr txBox="1">
                <a:spLocks noChangeArrowheads="1"/>
              </p:cNvSpPr>
              <p:nvPr/>
            </p:nvSpPr>
            <p:spPr bwMode="auto">
              <a:xfrm>
                <a:off x="768" y="2283"/>
                <a:ext cx="24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78953" name="Text Box 105"/>
              <p:cNvSpPr txBox="1">
                <a:spLocks noChangeArrowheads="1"/>
              </p:cNvSpPr>
              <p:nvPr/>
            </p:nvSpPr>
            <p:spPr bwMode="auto">
              <a:xfrm>
                <a:off x="1794" y="2139"/>
                <a:ext cx="24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78954" name="Text Box 106"/>
              <p:cNvSpPr txBox="1">
                <a:spLocks noChangeArrowheads="1"/>
              </p:cNvSpPr>
              <p:nvPr/>
            </p:nvSpPr>
            <p:spPr bwMode="auto">
              <a:xfrm>
                <a:off x="771" y="756"/>
                <a:ext cx="24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78955" name="Line 107"/>
              <p:cNvSpPr>
                <a:spLocks noChangeShapeType="1"/>
              </p:cNvSpPr>
              <p:nvPr/>
            </p:nvSpPr>
            <p:spPr bwMode="auto">
              <a:xfrm>
                <a:off x="1715" y="2259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956" name="Line 108"/>
            <p:cNvSpPr>
              <a:spLocks noChangeShapeType="1"/>
            </p:cNvSpPr>
            <p:nvPr/>
          </p:nvSpPr>
          <p:spPr bwMode="auto">
            <a:xfrm flipH="1" flipV="1">
              <a:off x="3047" y="1948"/>
              <a:ext cx="116" cy="2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78964" name="Object 116"/>
          <p:cNvGraphicFramePr>
            <a:graphicFrameLocks noChangeAspect="1"/>
          </p:cNvGraphicFramePr>
          <p:nvPr/>
        </p:nvGraphicFramePr>
        <p:xfrm>
          <a:off x="5148263" y="1592263"/>
          <a:ext cx="371316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2" name="公式" r:id="rId3" imgW="2006280" imgH="457200" progId="Equation.3">
                  <p:embed/>
                </p:oleObj>
              </mc:Choice>
              <mc:Fallback>
                <p:oleObj name="公式" r:id="rId3" imgW="2006280" imgH="457200" progId="Equation.3">
                  <p:embed/>
                  <p:pic>
                    <p:nvPicPr>
                      <p:cNvPr id="78964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592263"/>
                        <a:ext cx="371316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66" name="Rectangle 118"/>
          <p:cNvSpPr>
            <a:spLocks noChangeArrowheads="1"/>
          </p:cNvSpPr>
          <p:nvPr/>
        </p:nvSpPr>
        <p:spPr bwMode="auto">
          <a:xfrm>
            <a:off x="5292725" y="981075"/>
            <a:ext cx="274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/>
              <a:t>由左图可得各相电流：</a:t>
            </a:r>
          </a:p>
        </p:txBody>
      </p:sp>
    </p:spTree>
    <p:extLst>
      <p:ext uri="{BB962C8B-B14F-4D97-AF65-F5344CB8AC3E}">
        <p14:creationId xmlns:p14="http://schemas.microsoft.com/office/powerpoint/2010/main" val="15502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30973" y="1339057"/>
            <a:ext cx="41148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⑴ </a:t>
            </a:r>
            <a:r>
              <a:rPr kumimoji="1" lang="zh-CN" altLang="zh-CN" sz="28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负载对称：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highlight>
                  <a:srgbClr val="FFFF00"/>
                </a:highlight>
                <a:latin typeface="+mn-ea"/>
              </a:rPr>
              <a:t>相电流和线电流对称。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755576" y="4619326"/>
            <a:ext cx="821055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⑵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若负载不对称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800" b="1" dirty="0">
                <a:highlight>
                  <a:srgbClr val="FFFF00"/>
                </a:highlight>
                <a:latin typeface="+mn-ea"/>
              </a:rPr>
              <a:t>负载的相电压仍然对称</a:t>
            </a:r>
            <a:r>
              <a:rPr kumimoji="1" lang="zh-CN" altLang="en-US" sz="2000" b="1" dirty="0">
                <a:highlight>
                  <a:srgbClr val="FFFF00"/>
                </a:highlight>
                <a:latin typeface="+mn-ea"/>
              </a:rPr>
              <a:t>（由于电源电压对称）</a:t>
            </a:r>
            <a:r>
              <a:rPr kumimoji="1" lang="zh-CN" altLang="en-US" sz="2800" b="1" dirty="0">
                <a:highlight>
                  <a:srgbClr val="FFFF00"/>
                </a:highlight>
                <a:latin typeface="+mn-ea"/>
              </a:rPr>
              <a:t>；</a:t>
            </a:r>
            <a:endParaRPr kumimoji="1" lang="en-US" altLang="zh-CN" sz="2800" b="1" dirty="0">
              <a:highlight>
                <a:srgbClr val="FFFF00"/>
              </a:highlight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+mn-ea"/>
              </a:rPr>
              <a:t>	</a:t>
            </a:r>
            <a:r>
              <a:rPr kumimoji="1" lang="zh-CN" altLang="en-US" sz="2800" b="1" dirty="0">
                <a:highlight>
                  <a:srgbClr val="FFFF00"/>
                </a:highlight>
                <a:latin typeface="+mn-ea"/>
              </a:rPr>
              <a:t>相电流和线电流则不对称。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0973" y="734965"/>
            <a:ext cx="183677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en-US" altLang="zh-CN" sz="28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◆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结论：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84724" y="2561053"/>
            <a:ext cx="4353153" cy="1082260"/>
            <a:chOff x="914400" y="3065773"/>
            <a:chExt cx="4353153" cy="1082260"/>
          </a:xfrm>
        </p:grpSpPr>
        <p:sp>
          <p:nvSpPr>
            <p:cNvPr id="79877" name="Text Box 5"/>
            <p:cNvSpPr txBox="1">
              <a:spLocks noChangeArrowheads="1"/>
            </p:cNvSpPr>
            <p:nvPr/>
          </p:nvSpPr>
          <p:spPr bwMode="auto">
            <a:xfrm>
              <a:off x="1319471" y="3686368"/>
              <a:ext cx="394808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en-US" altLang="zh-CN" sz="2400" b="1" i="1" dirty="0">
                  <a:solidFill>
                    <a:srgbClr val="7030A0"/>
                  </a:solidFill>
                </a:rPr>
                <a:t>I</a:t>
              </a:r>
              <a:r>
                <a:rPr kumimoji="1" lang="en-US" altLang="zh-CN" sz="2400" b="1" i="1" baseline="-25000" dirty="0">
                  <a:solidFill>
                    <a:srgbClr val="7030A0"/>
                  </a:solidFill>
                </a:rPr>
                <a:t>l  </a:t>
              </a:r>
              <a:r>
                <a:rPr kumimoji="1" lang="zh-CN" altLang="en-US" sz="2400" b="1" dirty="0">
                  <a:solidFill>
                    <a:srgbClr val="7030A0"/>
                  </a:solidFill>
                </a:rPr>
                <a:t>滞后于与之对应的 </a:t>
              </a:r>
              <a:r>
                <a:rPr kumimoji="1" lang="en-US" altLang="zh-CN" sz="2400" b="1" i="1" dirty="0" err="1">
                  <a:solidFill>
                    <a:srgbClr val="7030A0"/>
                  </a:solidFill>
                </a:rPr>
                <a:t>I</a:t>
              </a:r>
              <a:r>
                <a:rPr kumimoji="1" lang="en-US" altLang="zh-CN" sz="2400" b="1" baseline="-25000" dirty="0" err="1">
                  <a:solidFill>
                    <a:srgbClr val="7030A0"/>
                  </a:solidFill>
                </a:rPr>
                <a:t>p</a:t>
              </a:r>
              <a:r>
                <a:rPr kumimoji="1" lang="en-US" altLang="zh-CN" sz="2400" b="1" i="1" baseline="-25000" dirty="0">
                  <a:solidFill>
                    <a:srgbClr val="7030A0"/>
                  </a:solidFill>
                </a:rPr>
                <a:t> </a:t>
              </a:r>
              <a:r>
                <a:rPr kumimoji="1" lang="en-US" altLang="zh-CN" sz="2400" b="1" dirty="0">
                  <a:solidFill>
                    <a:srgbClr val="7030A0"/>
                  </a:solidFill>
                </a:rPr>
                <a:t>30</a:t>
              </a:r>
              <a:r>
                <a:rPr kumimoji="1" lang="en-US" altLang="zh-CN" sz="2400" b="1" baseline="40000" dirty="0">
                  <a:solidFill>
                    <a:srgbClr val="7030A0"/>
                  </a:solidFill>
                </a:rPr>
                <a:t>o</a:t>
              </a:r>
              <a:r>
                <a:rPr kumimoji="1" lang="zh-CN" altLang="en-US" sz="2400" b="1" dirty="0"/>
                <a:t>。</a:t>
              </a:r>
            </a:p>
          </p:txBody>
        </p:sp>
        <p:sp>
          <p:nvSpPr>
            <p:cNvPr id="79882" name="AutoShape 10"/>
            <p:cNvSpPr>
              <a:spLocks/>
            </p:cNvSpPr>
            <p:nvPr/>
          </p:nvSpPr>
          <p:spPr bwMode="auto">
            <a:xfrm>
              <a:off x="914400" y="3168648"/>
              <a:ext cx="304800" cy="838199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0783387"/>
                </p:ext>
              </p:extLst>
            </p:nvPr>
          </p:nvGraphicFramePr>
          <p:xfrm>
            <a:off x="1396724" y="3065773"/>
            <a:ext cx="1258833" cy="503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41" name="Equation" r:id="rId4" imgW="634680" imgH="253800" progId="Equation.DSMT4">
                    <p:embed/>
                  </p:oleObj>
                </mc:Choice>
                <mc:Fallback>
                  <p:oleObj name="Equation" r:id="rId4" imgW="6346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96724" y="3065773"/>
                          <a:ext cx="1258833" cy="5035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5445946" y="411978"/>
            <a:ext cx="3577484" cy="3000502"/>
            <a:chOff x="5140629" y="394033"/>
            <a:chExt cx="3577484" cy="3000502"/>
          </a:xfrm>
        </p:grpSpPr>
        <p:grpSp>
          <p:nvGrpSpPr>
            <p:cNvPr id="79886" name="Group 14"/>
            <p:cNvGrpSpPr>
              <a:grpSpLocks/>
            </p:cNvGrpSpPr>
            <p:nvPr/>
          </p:nvGrpSpPr>
          <p:grpSpPr bwMode="auto">
            <a:xfrm>
              <a:off x="7691667" y="1501481"/>
              <a:ext cx="461416" cy="685800"/>
              <a:chOff x="4744" y="2832"/>
              <a:chExt cx="394" cy="432"/>
            </a:xfrm>
          </p:grpSpPr>
          <p:sp>
            <p:nvSpPr>
              <p:cNvPr id="79887" name="Text Box 15"/>
              <p:cNvSpPr txBox="1">
                <a:spLocks noChangeArrowheads="1"/>
              </p:cNvSpPr>
              <p:nvPr/>
            </p:nvSpPr>
            <p:spPr bwMode="auto">
              <a:xfrm>
                <a:off x="4749" y="2976"/>
                <a:ext cx="3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1 </a:t>
                </a:r>
                <a:endParaRPr kumimoji="1" lang="en-US" altLang="zh-CN" sz="2400" b="1" baseline="3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88" name="Text Box 16"/>
              <p:cNvSpPr txBox="1">
                <a:spLocks noChangeArrowheads="1"/>
              </p:cNvSpPr>
              <p:nvPr/>
            </p:nvSpPr>
            <p:spPr bwMode="auto">
              <a:xfrm>
                <a:off x="4744" y="2832"/>
                <a:ext cx="30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  <p:grpSp>
          <p:nvGrpSpPr>
            <p:cNvPr id="79891" name="Group 19"/>
            <p:cNvGrpSpPr>
              <a:grpSpLocks/>
            </p:cNvGrpSpPr>
            <p:nvPr/>
          </p:nvGrpSpPr>
          <p:grpSpPr bwMode="auto">
            <a:xfrm>
              <a:off x="6227567" y="2644809"/>
              <a:ext cx="564444" cy="660468"/>
              <a:chOff x="1655" y="2711"/>
              <a:chExt cx="400" cy="480"/>
            </a:xfrm>
          </p:grpSpPr>
          <p:sp>
            <p:nvSpPr>
              <p:cNvPr id="79892" name="Text Box 20"/>
              <p:cNvSpPr txBox="1">
                <a:spLocks noChangeArrowheads="1"/>
              </p:cNvSpPr>
              <p:nvPr/>
            </p:nvSpPr>
            <p:spPr bwMode="auto">
              <a:xfrm>
                <a:off x="1732" y="2859"/>
                <a:ext cx="323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 dirty="0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 dirty="0">
                    <a:latin typeface="Times New Roman" panose="02020603050405020304" pitchFamily="18" charset="0"/>
                  </a:rPr>
                  <a:t>2 </a:t>
                </a:r>
                <a:endParaRPr kumimoji="1" lang="en-US" altLang="zh-CN" sz="2400" b="1" baseline="30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93" name="Text Box 21"/>
              <p:cNvSpPr txBox="1">
                <a:spLocks noChangeArrowheads="1"/>
              </p:cNvSpPr>
              <p:nvPr/>
            </p:nvSpPr>
            <p:spPr bwMode="auto">
              <a:xfrm>
                <a:off x="1655" y="2711"/>
                <a:ext cx="319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anose="02020603050405020304" pitchFamily="18" charset="0"/>
                  </a:rPr>
                  <a:t>  ·</a:t>
                </a:r>
              </a:p>
            </p:txBody>
          </p:sp>
        </p:grpSp>
        <p:grpSp>
          <p:nvGrpSpPr>
            <p:cNvPr id="79897" name="Group 25"/>
            <p:cNvGrpSpPr>
              <a:grpSpLocks/>
            </p:cNvGrpSpPr>
            <p:nvPr/>
          </p:nvGrpSpPr>
          <p:grpSpPr bwMode="auto">
            <a:xfrm>
              <a:off x="5140629" y="2447851"/>
              <a:ext cx="576711" cy="648804"/>
              <a:chOff x="1600" y="2720"/>
              <a:chExt cx="557" cy="470"/>
            </a:xfrm>
          </p:grpSpPr>
          <p:sp>
            <p:nvSpPr>
              <p:cNvPr id="79898" name="Text Box 26"/>
              <p:cNvSpPr txBox="1">
                <a:spLocks noChangeArrowheads="1"/>
              </p:cNvSpPr>
              <p:nvPr/>
            </p:nvSpPr>
            <p:spPr bwMode="auto">
              <a:xfrm>
                <a:off x="1636" y="2859"/>
                <a:ext cx="521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L2</a:t>
                </a:r>
              </a:p>
            </p:txBody>
          </p:sp>
          <p:sp>
            <p:nvSpPr>
              <p:cNvPr id="79899" name="Text Box 27"/>
              <p:cNvSpPr txBox="1">
                <a:spLocks noChangeArrowheads="1"/>
              </p:cNvSpPr>
              <p:nvPr/>
            </p:nvSpPr>
            <p:spPr bwMode="auto">
              <a:xfrm>
                <a:off x="1600" y="2720"/>
                <a:ext cx="350" cy="3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  <p:grpSp>
          <p:nvGrpSpPr>
            <p:cNvPr id="79902" name="Group 30"/>
            <p:cNvGrpSpPr>
              <a:grpSpLocks/>
            </p:cNvGrpSpPr>
            <p:nvPr/>
          </p:nvGrpSpPr>
          <p:grpSpPr bwMode="auto">
            <a:xfrm>
              <a:off x="6988958" y="2722121"/>
              <a:ext cx="506985" cy="672414"/>
              <a:chOff x="4203" y="3637"/>
              <a:chExt cx="332" cy="454"/>
            </a:xfrm>
          </p:grpSpPr>
          <p:sp>
            <p:nvSpPr>
              <p:cNvPr id="79903" name="Text Box 31"/>
              <p:cNvSpPr txBox="1">
                <a:spLocks noChangeArrowheads="1"/>
              </p:cNvSpPr>
              <p:nvPr/>
            </p:nvSpPr>
            <p:spPr bwMode="auto">
              <a:xfrm>
                <a:off x="4210" y="3637"/>
                <a:ext cx="296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kumimoji="1" lang="en-US" altLang="zh-CN" sz="2800"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79904" name="Text Box 32"/>
              <p:cNvSpPr txBox="1">
                <a:spLocks noChangeArrowheads="1"/>
              </p:cNvSpPr>
              <p:nvPr/>
            </p:nvSpPr>
            <p:spPr bwMode="auto">
              <a:xfrm>
                <a:off x="4203" y="3782"/>
                <a:ext cx="332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-</a:t>
                </a:r>
                <a:r>
                  <a:rPr kumimoji="1" lang="en-US" altLang="zh-CN" sz="2400" b="1" i="1" dirty="0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79907" name="Group 35"/>
            <p:cNvGrpSpPr>
              <a:grpSpLocks/>
            </p:cNvGrpSpPr>
            <p:nvPr/>
          </p:nvGrpSpPr>
          <p:grpSpPr bwMode="auto">
            <a:xfrm>
              <a:off x="5798236" y="1346302"/>
              <a:ext cx="581248" cy="652840"/>
              <a:chOff x="1672" y="2705"/>
              <a:chExt cx="365" cy="490"/>
            </a:xfrm>
          </p:grpSpPr>
          <p:sp>
            <p:nvSpPr>
              <p:cNvPr id="79908" name="Text Box 36"/>
              <p:cNvSpPr txBox="1">
                <a:spLocks noChangeArrowheads="1"/>
              </p:cNvSpPr>
              <p:nvPr/>
            </p:nvSpPr>
            <p:spPr bwMode="auto">
              <a:xfrm>
                <a:off x="1751" y="2852"/>
                <a:ext cx="286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3 </a:t>
                </a:r>
                <a:endParaRPr kumimoji="1" lang="en-US" altLang="zh-CN" sz="2400" b="1" baseline="3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09" name="Text Box 37"/>
              <p:cNvSpPr txBox="1">
                <a:spLocks noChangeArrowheads="1"/>
              </p:cNvSpPr>
              <p:nvPr/>
            </p:nvSpPr>
            <p:spPr bwMode="auto">
              <a:xfrm>
                <a:off x="1672" y="2705"/>
                <a:ext cx="283" cy="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anose="02020603050405020304" pitchFamily="18" charset="0"/>
                  </a:rPr>
                  <a:t>  ·</a:t>
                </a:r>
              </a:p>
            </p:txBody>
          </p:sp>
        </p:grpSp>
        <p:grpSp>
          <p:nvGrpSpPr>
            <p:cNvPr id="79911" name="Group 39"/>
            <p:cNvGrpSpPr>
              <a:grpSpLocks/>
            </p:cNvGrpSpPr>
            <p:nvPr/>
          </p:nvGrpSpPr>
          <p:grpSpPr bwMode="auto">
            <a:xfrm>
              <a:off x="6872165" y="394033"/>
              <a:ext cx="579438" cy="625387"/>
              <a:chOff x="1700" y="2668"/>
              <a:chExt cx="365" cy="565"/>
            </a:xfrm>
          </p:grpSpPr>
          <p:sp>
            <p:nvSpPr>
              <p:cNvPr id="79912" name="Text Box 40"/>
              <p:cNvSpPr txBox="1">
                <a:spLocks noChangeArrowheads="1"/>
              </p:cNvSpPr>
              <p:nvPr/>
            </p:nvSpPr>
            <p:spPr bwMode="auto">
              <a:xfrm>
                <a:off x="1725" y="2820"/>
                <a:ext cx="340" cy="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L3</a:t>
                </a:r>
              </a:p>
            </p:txBody>
          </p:sp>
          <p:sp>
            <p:nvSpPr>
              <p:cNvPr id="79913" name="Text Box 41"/>
              <p:cNvSpPr txBox="1">
                <a:spLocks noChangeArrowheads="1"/>
              </p:cNvSpPr>
              <p:nvPr/>
            </p:nvSpPr>
            <p:spPr bwMode="auto">
              <a:xfrm>
                <a:off x="1700" y="2668"/>
                <a:ext cx="228" cy="4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  <p:sp>
          <p:nvSpPr>
            <p:cNvPr id="79916" name="Text Box 44"/>
            <p:cNvSpPr txBox="1">
              <a:spLocks noChangeArrowheads="1"/>
            </p:cNvSpPr>
            <p:nvPr/>
          </p:nvSpPr>
          <p:spPr bwMode="auto">
            <a:xfrm>
              <a:off x="5257802" y="500307"/>
              <a:ext cx="13747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相量图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: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4346" y="728646"/>
              <a:ext cx="2473131" cy="2150607"/>
            </a:xfrm>
            <a:prstGeom prst="rect">
              <a:avLst/>
            </a:prstGeom>
          </p:spPr>
        </p:pic>
        <p:grpSp>
          <p:nvGrpSpPr>
            <p:cNvPr id="51" name="Group 25"/>
            <p:cNvGrpSpPr>
              <a:grpSpLocks/>
            </p:cNvGrpSpPr>
            <p:nvPr/>
          </p:nvGrpSpPr>
          <p:grpSpPr bwMode="auto">
            <a:xfrm>
              <a:off x="8140367" y="2434082"/>
              <a:ext cx="577746" cy="650184"/>
              <a:chOff x="1600" y="2720"/>
              <a:chExt cx="558" cy="471"/>
            </a:xfrm>
          </p:grpSpPr>
          <p:sp>
            <p:nvSpPr>
              <p:cNvPr id="52" name="Text Box 26"/>
              <p:cNvSpPr txBox="1">
                <a:spLocks noChangeArrowheads="1"/>
              </p:cNvSpPr>
              <p:nvPr/>
            </p:nvSpPr>
            <p:spPr bwMode="auto">
              <a:xfrm>
                <a:off x="1633" y="2857"/>
                <a:ext cx="525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L1</a:t>
                </a:r>
              </a:p>
            </p:txBody>
          </p:sp>
          <p:sp>
            <p:nvSpPr>
              <p:cNvPr id="53" name="Text Box 27"/>
              <p:cNvSpPr txBox="1">
                <a:spLocks noChangeArrowheads="1"/>
              </p:cNvSpPr>
              <p:nvPr/>
            </p:nvSpPr>
            <p:spPr bwMode="auto">
              <a:xfrm>
                <a:off x="1600" y="2720"/>
                <a:ext cx="350" cy="3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023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1534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70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⑴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三相负载采取那种联结方式 取决于电源电压和负载的额定电压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原则上应使负载的实际工作相电压等于额定相电压。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1248172" y="2712981"/>
            <a:ext cx="6876256" cy="1200329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kumimoji="1" lang="zh-CN" altLang="en-US" sz="2400" b="1" dirty="0"/>
              <a:t>例如</a:t>
            </a:r>
            <a:r>
              <a:rPr kumimoji="1" lang="en-US" altLang="zh-CN" sz="2400" b="1" dirty="0"/>
              <a:t>: </a:t>
            </a:r>
            <a:r>
              <a:rPr kumimoji="1" lang="zh-CN" altLang="en-US" sz="2400" dirty="0"/>
              <a:t>某三相异步电动机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三相绕组的额定电压是 </a:t>
            </a:r>
            <a:r>
              <a:rPr kumimoji="1" lang="en-US" altLang="zh-CN" sz="2400" dirty="0"/>
              <a:t>220 V</a:t>
            </a:r>
            <a:r>
              <a:rPr kumimoji="1" lang="zh-CN" altLang="en-US" sz="2400" dirty="0"/>
              <a:t>，若两电源的线电压分别为 </a:t>
            </a:r>
            <a:r>
              <a:rPr kumimoji="1" lang="en-US" altLang="zh-CN" sz="2400" dirty="0"/>
              <a:t>380 V </a:t>
            </a:r>
            <a:r>
              <a:rPr kumimoji="1" lang="zh-CN" altLang="en-US" sz="2400" dirty="0"/>
              <a:t>和 </a:t>
            </a:r>
            <a:r>
              <a:rPr kumimoji="1" lang="en-US" altLang="zh-CN" sz="2400" dirty="0"/>
              <a:t>220 V</a:t>
            </a:r>
            <a:r>
              <a:rPr kumimoji="1" lang="zh-CN" altLang="en-US" sz="2400" dirty="0"/>
              <a:t>，负载应采取那种联结方式</a:t>
            </a:r>
            <a:r>
              <a:rPr kumimoji="1" lang="en-US" altLang="zh-CN" sz="2400" dirty="0"/>
              <a:t>?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225292" y="4099487"/>
            <a:ext cx="5955431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答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接线电压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380 V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电源时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:  Y 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形联结</a:t>
            </a:r>
          </a:p>
          <a:p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        接线电压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220 V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电源时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:  △ 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形联结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95536" y="619946"/>
            <a:ext cx="190770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en-US" altLang="zh-CN" sz="28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◆</a:t>
            </a:r>
            <a:r>
              <a:rPr kumimoji="1" lang="zh-CN" altLang="en-US" sz="28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62000" y="54102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⑵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若为单相多台负载，应尽量均匀地分布在三相上。</a:t>
            </a:r>
          </a:p>
        </p:txBody>
      </p:sp>
    </p:spTree>
    <p:extLst>
      <p:ext uri="{BB962C8B-B14F-4D97-AF65-F5344CB8AC3E}">
        <p14:creationId xmlns:p14="http://schemas.microsoft.com/office/powerpoint/2010/main" val="99266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build="p" autoUpdateAnimBg="0"/>
      <p:bldP spid="82947" grpId="0" animBg="1" autoUpdateAnimBg="0"/>
      <p:bldP spid="82948" grpId="0" animBg="1" autoUpdateAnimBg="0"/>
      <p:bldP spid="82950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344764" y="458689"/>
            <a:ext cx="8610600" cy="16303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>
                <a:solidFill>
                  <a:srgbClr val="FF0000"/>
                </a:solidFill>
                <a:latin typeface="+mn-ea"/>
              </a:rPr>
              <a:t>[</a:t>
            </a:r>
            <a:r>
              <a:rPr kumimoji="1" lang="zh-CN" altLang="en-US" sz="2800" dirty="0">
                <a:solidFill>
                  <a:srgbClr val="FF0000"/>
                </a:solidFill>
                <a:latin typeface="+mn-ea"/>
              </a:rPr>
              <a:t>补充例</a:t>
            </a:r>
            <a:r>
              <a:rPr kumimoji="1" lang="en-US" altLang="zh-CN" sz="2800" dirty="0">
                <a:solidFill>
                  <a:srgbClr val="FF0000"/>
                </a:solidFill>
                <a:latin typeface="+mn-ea"/>
              </a:rPr>
              <a:t>1] </a:t>
            </a:r>
            <a:r>
              <a:rPr kumimoji="1" lang="zh-CN" altLang="en-US" sz="2800" dirty="0">
                <a:latin typeface="+mn-ea"/>
              </a:rPr>
              <a:t>一个对称星接负载</a:t>
            </a:r>
            <a:r>
              <a:rPr kumimoji="1" lang="en-US" altLang="zh-CN" sz="2800" dirty="0">
                <a:latin typeface="+mn-ea"/>
              </a:rPr>
              <a:t>,</a:t>
            </a:r>
            <a:r>
              <a:rPr kumimoji="1" lang="zh-CN" altLang="en-US" sz="2800" dirty="0">
                <a:latin typeface="+mn-ea"/>
              </a:rPr>
              <a:t>接于线电压为 </a:t>
            </a:r>
            <a:r>
              <a:rPr kumimoji="1" lang="en-US" altLang="zh-CN" sz="2800" dirty="0">
                <a:latin typeface="+mn-ea"/>
              </a:rPr>
              <a:t>380 V</a:t>
            </a:r>
            <a:r>
              <a:rPr kumimoji="1" lang="zh-CN" altLang="en-US" sz="2800" dirty="0">
                <a:latin typeface="+mn-ea"/>
              </a:rPr>
              <a:t>的三相四线制电源上</a:t>
            </a:r>
            <a:r>
              <a:rPr kumimoji="1" lang="en-US" altLang="zh-CN" sz="2800" dirty="0">
                <a:latin typeface="+mn-ea"/>
              </a:rPr>
              <a:t>, </a:t>
            </a:r>
            <a:r>
              <a:rPr kumimoji="1" lang="zh-CN" altLang="en-US" sz="2800" dirty="0">
                <a:latin typeface="+mn-ea"/>
              </a:rPr>
              <a:t>问</a:t>
            </a:r>
            <a:r>
              <a:rPr kumimoji="1" lang="en-US" altLang="zh-CN" sz="2800" dirty="0">
                <a:latin typeface="+mn-ea"/>
              </a:rPr>
              <a:t>:</a:t>
            </a:r>
            <a:r>
              <a:rPr kumimoji="1" lang="zh-CN" altLang="en-US" sz="2800" dirty="0">
                <a:latin typeface="+mn-ea"/>
              </a:rPr>
              <a:t>当 </a:t>
            </a:r>
            <a:r>
              <a:rPr kumimoji="1" lang="en-US" altLang="zh-CN" sz="2800" dirty="0">
                <a:latin typeface="+mn-ea"/>
              </a:rPr>
              <a:t>M </a:t>
            </a:r>
            <a:r>
              <a:rPr kumimoji="1" lang="zh-CN" altLang="en-US" sz="2800" dirty="0">
                <a:latin typeface="+mn-ea"/>
              </a:rPr>
              <a:t>点断开时</a:t>
            </a:r>
            <a:r>
              <a:rPr kumimoji="1" lang="en-US" altLang="zh-CN" sz="2800" dirty="0">
                <a:latin typeface="+mn-ea"/>
              </a:rPr>
              <a:t>,</a:t>
            </a:r>
            <a:r>
              <a:rPr kumimoji="1" lang="en-US" altLang="zh-CN" sz="2800" i="1" dirty="0">
                <a:latin typeface="+mn-ea"/>
              </a:rPr>
              <a:t>U</a:t>
            </a:r>
            <a:r>
              <a:rPr kumimoji="1" lang="en-US" altLang="zh-CN" sz="2800" baseline="-25000" dirty="0">
                <a:latin typeface="+mn-ea"/>
              </a:rPr>
              <a:t>1 </a:t>
            </a:r>
            <a:r>
              <a:rPr kumimoji="1" lang="en-US" altLang="zh-CN" sz="2800" dirty="0">
                <a:latin typeface="+mn-ea"/>
              </a:rPr>
              <a:t>=?</a:t>
            </a:r>
            <a:r>
              <a:rPr kumimoji="1" lang="zh-CN" altLang="en-US" sz="2800" dirty="0">
                <a:latin typeface="+mn-ea"/>
              </a:rPr>
              <a:t>当 </a:t>
            </a:r>
            <a:r>
              <a:rPr kumimoji="1" lang="en-US" altLang="zh-CN" sz="2800" dirty="0">
                <a:latin typeface="+mn-ea"/>
              </a:rPr>
              <a:t>M </a:t>
            </a:r>
            <a:r>
              <a:rPr kumimoji="1" lang="zh-CN" altLang="en-US" sz="2800" dirty="0">
                <a:latin typeface="+mn-ea"/>
              </a:rPr>
              <a:t>和 </a:t>
            </a:r>
            <a:r>
              <a:rPr kumimoji="1" lang="en-US" altLang="zh-CN" sz="2800" dirty="0">
                <a:latin typeface="+mn-ea"/>
              </a:rPr>
              <a:t>N</a:t>
            </a:r>
            <a:r>
              <a:rPr kumimoji="1" lang="zh-CN" altLang="en-US" sz="2800" dirty="0">
                <a:latin typeface="+mn-ea"/>
              </a:rPr>
              <a:t>点都断开时</a:t>
            </a:r>
            <a:r>
              <a:rPr kumimoji="1" lang="en-US" altLang="zh-CN" sz="2800" dirty="0">
                <a:latin typeface="+mn-ea"/>
              </a:rPr>
              <a:t>, </a:t>
            </a:r>
            <a:r>
              <a:rPr kumimoji="1" lang="en-US" altLang="zh-CN" sz="2800" i="1" dirty="0">
                <a:latin typeface="+mn-ea"/>
              </a:rPr>
              <a:t>U</a:t>
            </a:r>
            <a:r>
              <a:rPr kumimoji="1" lang="en-US" altLang="zh-CN" sz="2800" baseline="-25000" dirty="0">
                <a:latin typeface="+mn-ea"/>
              </a:rPr>
              <a:t>1 </a:t>
            </a:r>
            <a:r>
              <a:rPr kumimoji="1" lang="en-US" altLang="zh-CN" sz="2800" dirty="0">
                <a:latin typeface="+mn-ea"/>
              </a:rPr>
              <a:t>=?</a:t>
            </a:r>
          </a:p>
        </p:txBody>
      </p:sp>
      <p:grpSp>
        <p:nvGrpSpPr>
          <p:cNvPr id="83971" name="Group 3"/>
          <p:cNvGrpSpPr>
            <a:grpSpLocks/>
          </p:cNvGrpSpPr>
          <p:nvPr/>
        </p:nvGrpSpPr>
        <p:grpSpPr bwMode="auto">
          <a:xfrm>
            <a:off x="596900" y="2530475"/>
            <a:ext cx="3429000" cy="2514600"/>
            <a:chOff x="440" y="1594"/>
            <a:chExt cx="2160" cy="1584"/>
          </a:xfrm>
        </p:grpSpPr>
        <p:sp>
          <p:nvSpPr>
            <p:cNvPr id="83972" name="Line 4"/>
            <p:cNvSpPr>
              <a:spLocks noChangeShapeType="1"/>
            </p:cNvSpPr>
            <p:nvPr/>
          </p:nvSpPr>
          <p:spPr bwMode="auto">
            <a:xfrm>
              <a:off x="776" y="1786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3" name="Line 5"/>
            <p:cNvSpPr>
              <a:spLocks noChangeShapeType="1"/>
            </p:cNvSpPr>
            <p:nvPr/>
          </p:nvSpPr>
          <p:spPr bwMode="auto">
            <a:xfrm>
              <a:off x="776" y="2170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4" name="Line 6"/>
            <p:cNvSpPr>
              <a:spLocks noChangeShapeType="1"/>
            </p:cNvSpPr>
            <p:nvPr/>
          </p:nvSpPr>
          <p:spPr bwMode="auto">
            <a:xfrm>
              <a:off x="776" y="1978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>
              <a:off x="776" y="2362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6" name="Line 8"/>
            <p:cNvSpPr>
              <a:spLocks noChangeShapeType="1"/>
            </p:cNvSpPr>
            <p:nvPr/>
          </p:nvSpPr>
          <p:spPr bwMode="auto">
            <a:xfrm>
              <a:off x="1400" y="217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7" name="Line 9"/>
            <p:cNvSpPr>
              <a:spLocks noChangeShapeType="1"/>
            </p:cNvSpPr>
            <p:nvPr/>
          </p:nvSpPr>
          <p:spPr bwMode="auto">
            <a:xfrm>
              <a:off x="1640" y="1978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8" name="Line 10"/>
            <p:cNvSpPr>
              <a:spLocks noChangeShapeType="1"/>
            </p:cNvSpPr>
            <p:nvPr/>
          </p:nvSpPr>
          <p:spPr bwMode="auto">
            <a:xfrm>
              <a:off x="1880" y="1786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1832" y="2602"/>
              <a:ext cx="96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0" name="Rectangle 12"/>
            <p:cNvSpPr>
              <a:spLocks noChangeArrowheads="1"/>
            </p:cNvSpPr>
            <p:nvPr/>
          </p:nvSpPr>
          <p:spPr bwMode="auto">
            <a:xfrm>
              <a:off x="1352" y="2602"/>
              <a:ext cx="96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1" name="Rectangle 13"/>
            <p:cNvSpPr>
              <a:spLocks noChangeArrowheads="1"/>
            </p:cNvSpPr>
            <p:nvPr/>
          </p:nvSpPr>
          <p:spPr bwMode="auto">
            <a:xfrm>
              <a:off x="1592" y="2602"/>
              <a:ext cx="96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2" name="Line 14"/>
            <p:cNvSpPr>
              <a:spLocks noChangeShapeType="1"/>
            </p:cNvSpPr>
            <p:nvPr/>
          </p:nvSpPr>
          <p:spPr bwMode="auto">
            <a:xfrm>
              <a:off x="1400" y="317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>
              <a:off x="2120" y="2362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4" name="Oval 16"/>
            <p:cNvSpPr>
              <a:spLocks noChangeArrowheads="1"/>
            </p:cNvSpPr>
            <p:nvPr/>
          </p:nvSpPr>
          <p:spPr bwMode="auto">
            <a:xfrm>
              <a:off x="1852" y="183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5" name="Oval 17"/>
            <p:cNvSpPr>
              <a:spLocks noChangeArrowheads="1"/>
            </p:cNvSpPr>
            <p:nvPr/>
          </p:nvSpPr>
          <p:spPr bwMode="auto">
            <a:xfrm>
              <a:off x="2082" y="265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6" name="Text Box 18"/>
            <p:cNvSpPr txBox="1">
              <a:spLocks noChangeArrowheads="1"/>
            </p:cNvSpPr>
            <p:nvPr/>
          </p:nvSpPr>
          <p:spPr bwMode="auto">
            <a:xfrm>
              <a:off x="1645" y="284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Z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3987" name="Text Box 19"/>
            <p:cNvSpPr txBox="1">
              <a:spLocks noChangeArrowheads="1"/>
            </p:cNvSpPr>
            <p:nvPr/>
          </p:nvSpPr>
          <p:spPr bwMode="auto">
            <a:xfrm>
              <a:off x="1405" y="284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Z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3988" name="Text Box 20"/>
            <p:cNvSpPr txBox="1">
              <a:spLocks noChangeArrowheads="1"/>
            </p:cNvSpPr>
            <p:nvPr/>
          </p:nvSpPr>
          <p:spPr bwMode="auto">
            <a:xfrm>
              <a:off x="1885" y="284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Z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3989" name="Text Box 21"/>
            <p:cNvSpPr txBox="1">
              <a:spLocks noChangeArrowheads="1"/>
            </p:cNvSpPr>
            <p:nvPr/>
          </p:nvSpPr>
          <p:spPr bwMode="auto">
            <a:xfrm>
              <a:off x="2120" y="2602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83990" name="Text Box 22"/>
            <p:cNvSpPr txBox="1">
              <a:spLocks noChangeArrowheads="1"/>
            </p:cNvSpPr>
            <p:nvPr/>
          </p:nvSpPr>
          <p:spPr bwMode="auto">
            <a:xfrm>
              <a:off x="1880" y="173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3991" name="Text Box 23"/>
            <p:cNvSpPr txBox="1">
              <a:spLocks noChangeArrowheads="1"/>
            </p:cNvSpPr>
            <p:nvPr/>
          </p:nvSpPr>
          <p:spPr bwMode="auto">
            <a:xfrm>
              <a:off x="440" y="159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3992" name="Text Box 24"/>
            <p:cNvSpPr txBox="1">
              <a:spLocks noChangeArrowheads="1"/>
            </p:cNvSpPr>
            <p:nvPr/>
          </p:nvSpPr>
          <p:spPr bwMode="auto">
            <a:xfrm>
              <a:off x="440" y="178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3993" name="Text Box 25"/>
            <p:cNvSpPr txBox="1">
              <a:spLocks noChangeArrowheads="1"/>
            </p:cNvSpPr>
            <p:nvPr/>
          </p:nvSpPr>
          <p:spPr bwMode="auto">
            <a:xfrm>
              <a:off x="440" y="1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3994" name="Text Box 26"/>
            <p:cNvSpPr txBox="1">
              <a:spLocks noChangeArrowheads="1"/>
            </p:cNvSpPr>
            <p:nvPr/>
          </p:nvSpPr>
          <p:spPr bwMode="auto">
            <a:xfrm>
              <a:off x="440" y="221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3995" name="Text Box 27"/>
            <p:cNvSpPr txBox="1">
              <a:spLocks noChangeArrowheads="1"/>
            </p:cNvSpPr>
            <p:nvPr/>
          </p:nvSpPr>
          <p:spPr bwMode="auto">
            <a:xfrm>
              <a:off x="1016" y="2430"/>
              <a:ext cx="321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 + 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 —</a:t>
              </a:r>
            </a:p>
          </p:txBody>
        </p:sp>
      </p:grp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4200525" y="2608263"/>
            <a:ext cx="4786313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  <a:p>
            <a:pPr>
              <a:lnSpc>
                <a:spcPct val="160000"/>
              </a:lnSpc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点断开时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 220V</a:t>
            </a:r>
          </a:p>
          <a:p>
            <a:pPr>
              <a:lnSpc>
                <a:spcPct val="160000"/>
              </a:lnSpc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点都断开时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 190 V</a:t>
            </a:r>
          </a:p>
          <a:p>
            <a:endParaRPr kumimoji="1"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73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918" y="19975"/>
            <a:ext cx="9135765" cy="533400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91440" tIns="91440" rIns="91440" bIns="91440" numCol="1" spcCol="1270" rtlCol="0" anchor="ctr" anchorCtr="0">
            <a:noAutofit/>
          </a:bodyPr>
          <a:lstStyle/>
          <a:p>
            <a:pPr defTabSz="457200"/>
            <a:r>
              <a:rPr lang="zh-CN" altLang="en-US" sz="3200" dirty="0">
                <a:solidFill>
                  <a:schemeClr val="bg1"/>
                </a:solidFill>
                <a:latin typeface="+mj-ea"/>
                <a:cs typeface="+mn-cs"/>
              </a:rPr>
              <a:t>5.1、三相电源</a:t>
            </a:r>
          </a:p>
        </p:txBody>
      </p:sp>
      <p:sp>
        <p:nvSpPr>
          <p:cNvPr id="151" name="Text Box 3"/>
          <p:cNvSpPr txBox="1">
            <a:spLocks noChangeArrowheads="1"/>
          </p:cNvSpPr>
          <p:nvPr/>
        </p:nvSpPr>
        <p:spPr bwMode="auto">
          <a:xfrm>
            <a:off x="1654918" y="1310484"/>
            <a:ext cx="3352800" cy="171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分两部分</a:t>
            </a:r>
            <a:r>
              <a:rPr kumimoji="1"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>
              <a:lnSpc>
                <a:spcPct val="140000"/>
              </a:lnSpc>
            </a:pP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静止部分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定子   </a:t>
            </a:r>
          </a:p>
          <a:p>
            <a:pPr>
              <a:lnSpc>
                <a:spcPct val="140000"/>
              </a:lnSpc>
            </a:pP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 pitchFamily="49" charset="-122"/>
              </a:rPr>
              <a:t>转动部分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 pitchFamily="49" charset="-122"/>
              </a:rPr>
              <a:t>转子</a:t>
            </a:r>
            <a:endParaRPr kumimoji="1"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52" name="Text Box 4"/>
          <p:cNvSpPr txBox="1">
            <a:spLocks noChangeArrowheads="1"/>
          </p:cNvSpPr>
          <p:nvPr/>
        </p:nvSpPr>
        <p:spPr bwMode="auto">
          <a:xfrm>
            <a:off x="413429" y="580484"/>
            <a:ext cx="37147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三相交流电的产生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55" name="Text Box 11"/>
          <p:cNvSpPr txBox="1">
            <a:spLocks noChangeArrowheads="1"/>
          </p:cNvSpPr>
          <p:nvPr/>
        </p:nvSpPr>
        <p:spPr bwMode="auto">
          <a:xfrm>
            <a:off x="4738218" y="6171754"/>
            <a:ext cx="4070692" cy="52322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产生对称的三相电动势</a:t>
            </a:r>
          </a:p>
        </p:txBody>
      </p:sp>
      <p:sp>
        <p:nvSpPr>
          <p:cNvPr id="156" name="Text Box 16"/>
          <p:cNvSpPr txBox="1">
            <a:spLocks noChangeArrowheads="1"/>
          </p:cNvSpPr>
          <p:nvPr/>
        </p:nvSpPr>
        <p:spPr bwMode="auto">
          <a:xfrm>
            <a:off x="4605230" y="186566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三相绕组</a:t>
            </a:r>
          </a:p>
        </p:txBody>
      </p:sp>
      <p:sp>
        <p:nvSpPr>
          <p:cNvPr id="157" name="Text Box 17"/>
          <p:cNvSpPr txBox="1">
            <a:spLocks noChangeArrowheads="1"/>
          </p:cNvSpPr>
          <p:nvPr/>
        </p:nvSpPr>
        <p:spPr bwMode="auto">
          <a:xfrm>
            <a:off x="6244491" y="1578607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尺寸、匝数相同</a:t>
            </a:r>
          </a:p>
        </p:txBody>
      </p:sp>
      <p:sp>
        <p:nvSpPr>
          <p:cNvPr id="158" name="Text Box 18"/>
          <p:cNvSpPr txBox="1">
            <a:spLocks noChangeArrowheads="1"/>
          </p:cNvSpPr>
          <p:nvPr/>
        </p:nvSpPr>
        <p:spPr bwMode="auto">
          <a:xfrm>
            <a:off x="6257797" y="2114681"/>
            <a:ext cx="255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空间排列互差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120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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9" name="AutoShape 19"/>
          <p:cNvSpPr>
            <a:spLocks/>
          </p:cNvSpPr>
          <p:nvPr/>
        </p:nvSpPr>
        <p:spPr bwMode="auto">
          <a:xfrm>
            <a:off x="6168291" y="174847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0"/>
          <a:stretch/>
        </p:blipFill>
        <p:spPr>
          <a:xfrm>
            <a:off x="273337" y="3196435"/>
            <a:ext cx="4087751" cy="28371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38" y="3186362"/>
            <a:ext cx="4131056" cy="2829433"/>
          </a:xfrm>
          <a:prstGeom prst="rect">
            <a:avLst/>
          </a:prstGeom>
        </p:spPr>
      </p:pic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622800" y="1408811"/>
            <a:ext cx="987365" cy="1384995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同步发电机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uiExpand="1" build="p" autoUpdateAnimBg="0"/>
      <p:bldP spid="152" grpId="0" autoUpdateAnimBg="0"/>
      <p:bldP spid="155" grpId="0" animBg="1" autoUpdateAnimBg="0"/>
      <p:bldP spid="156" grpId="0"/>
      <p:bldP spid="157" grpId="0"/>
      <p:bldP spid="158" grpId="0"/>
      <p:bldP spid="6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88" y="2441527"/>
            <a:ext cx="9112250" cy="16748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505200" cy="685800"/>
          </a:xfrm>
        </p:spPr>
        <p:txBody>
          <a:bodyPr/>
          <a:lstStyle/>
          <a:p>
            <a:r>
              <a:rPr lang="zh-CN" altLang="en-US" sz="3600" b="1">
                <a:solidFill>
                  <a:srgbClr val="990000"/>
                </a:solidFill>
                <a:latin typeface="仿宋_GB2312" pitchFamily="49" charset="-122"/>
                <a:ea typeface="仿宋_GB2312" pitchFamily="49" charset="-122"/>
              </a:rPr>
              <a:t>5.4、三相功率</a:t>
            </a:r>
            <a:endParaRPr lang="zh-CN" altLang="en-US" sz="4800">
              <a:solidFill>
                <a:srgbClr val="99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484822" y="842427"/>
            <a:ext cx="5887378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dirty="0"/>
              <a:t>无论负载为 </a:t>
            </a:r>
            <a:r>
              <a:rPr kumimoji="1" lang="en-US" altLang="zh-CN" sz="2800" dirty="0"/>
              <a:t>Y </a:t>
            </a:r>
            <a:r>
              <a:rPr kumimoji="1" lang="zh-CN" altLang="en-US" sz="2800" dirty="0"/>
              <a:t>或</a:t>
            </a:r>
            <a:r>
              <a:rPr kumimoji="1" lang="zh-CN" altLang="en-US" sz="2800" dirty="0">
                <a:sym typeface="Symbol" panose="05050102010706020507" pitchFamily="18" charset="2"/>
              </a:rPr>
              <a:t>△联结，</a:t>
            </a:r>
            <a:endParaRPr kumimoji="1"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800" dirty="0">
                <a:sym typeface="Symbol" panose="05050102010706020507" pitchFamily="18" charset="2"/>
              </a:rPr>
              <a:t>     单相有功功率：</a:t>
            </a:r>
            <a:r>
              <a:rPr kumimoji="1" lang="en-US" altLang="zh-CN" sz="2800" b="1" i="1" dirty="0">
                <a:sym typeface="Symbol" panose="05050102010706020507" pitchFamily="18" charset="2"/>
              </a:rPr>
              <a:t>P</a:t>
            </a:r>
            <a:r>
              <a:rPr kumimoji="1" lang="en-US" altLang="zh-CN" sz="2800" b="1" baseline="-25000" dirty="0">
                <a:sym typeface="Symbol" panose="05050102010706020507" pitchFamily="18" charset="2"/>
              </a:rPr>
              <a:t>p</a:t>
            </a:r>
            <a:r>
              <a:rPr kumimoji="1" lang="en-US" altLang="zh-CN" sz="2800" b="1" dirty="0">
                <a:sym typeface="Symbol" panose="05050102010706020507" pitchFamily="18" charset="2"/>
              </a:rPr>
              <a:t>= </a:t>
            </a:r>
            <a:r>
              <a:rPr kumimoji="1" lang="en-US" altLang="zh-CN" sz="2800" b="1" i="1" dirty="0">
                <a:sym typeface="Symbol" panose="05050102010706020507" pitchFamily="18" charset="2"/>
              </a:rPr>
              <a:t>U</a:t>
            </a:r>
            <a:r>
              <a:rPr kumimoji="1" lang="en-US" altLang="zh-CN" sz="2800" b="1" baseline="-25000" dirty="0">
                <a:sym typeface="Symbol" panose="05050102010706020507" pitchFamily="18" charset="2"/>
              </a:rPr>
              <a:t>p</a:t>
            </a:r>
            <a:r>
              <a:rPr kumimoji="1" lang="en-US" altLang="zh-CN" sz="2800" b="1" i="1" baseline="-25000" dirty="0">
                <a:sym typeface="Symbol" panose="05050102010706020507" pitchFamily="18" charset="2"/>
              </a:rPr>
              <a:t> </a:t>
            </a:r>
            <a:r>
              <a:rPr kumimoji="1" lang="en-US" altLang="zh-CN" sz="2800" b="1" i="1" dirty="0" err="1">
                <a:sym typeface="Symbol" panose="05050102010706020507" pitchFamily="18" charset="2"/>
              </a:rPr>
              <a:t>I</a:t>
            </a:r>
            <a:r>
              <a:rPr kumimoji="1" lang="en-US" altLang="zh-CN" sz="2800" b="1" baseline="-25000" dirty="0" err="1">
                <a:sym typeface="Symbol" panose="05050102010706020507" pitchFamily="18" charset="2"/>
              </a:rPr>
              <a:t>p</a:t>
            </a:r>
            <a:r>
              <a:rPr kumimoji="1" lang="en-US" altLang="zh-CN" sz="2800" b="1" i="1" baseline="-25000" dirty="0">
                <a:sym typeface="Symbol" panose="05050102010706020507" pitchFamily="18" charset="2"/>
              </a:rPr>
              <a:t> </a:t>
            </a:r>
            <a:r>
              <a:rPr kumimoji="1" lang="en-US" altLang="zh-CN" sz="2800" b="1" i="1" dirty="0" err="1">
                <a:sym typeface="Symbol" panose="05050102010706020507" pitchFamily="18" charset="2"/>
              </a:rPr>
              <a:t>cos</a:t>
            </a:r>
            <a:r>
              <a:rPr kumimoji="1" lang="en-US" altLang="zh-CN" sz="2800" b="1" baseline="-25000" dirty="0" err="1">
                <a:sym typeface="Symbol" panose="05050102010706020507" pitchFamily="18" charset="2"/>
              </a:rPr>
              <a:t>p</a:t>
            </a:r>
            <a:endParaRPr kumimoji="1" lang="en-US" altLang="zh-CN" sz="2800" b="1" baseline="-25000" dirty="0">
              <a:sym typeface="Symbol" panose="05050102010706020507" pitchFamily="18" charset="2"/>
            </a:endParaRPr>
          </a:p>
        </p:txBody>
      </p:sp>
      <p:graphicFrame>
        <p:nvGraphicFramePr>
          <p:cNvPr id="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332362"/>
              </p:ext>
            </p:extLst>
          </p:nvPr>
        </p:nvGraphicFramePr>
        <p:xfrm>
          <a:off x="3741738" y="3149600"/>
          <a:ext cx="30162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42" name="Equation" r:id="rId3" imgW="1371600" imgH="419040" progId="Equation.3">
                  <p:embed/>
                </p:oleObj>
              </mc:Choice>
              <mc:Fallback>
                <p:oleObj name="Equation" r:id="rId3" imgW="1371600" imgH="419040" progId="Equation.3">
                  <p:embed/>
                  <p:pic>
                    <p:nvPicPr>
                      <p:cNvPr id="850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149600"/>
                        <a:ext cx="30162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533400" y="3395663"/>
            <a:ext cx="343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对称负载联结时： 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83568" y="5272137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同理</a:t>
            </a:r>
            <a:endParaRPr kumimoji="1" lang="zh-CN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108152"/>
              </p:ext>
            </p:extLst>
          </p:nvPr>
        </p:nvGraphicFramePr>
        <p:xfrm>
          <a:off x="3634582" y="2374461"/>
          <a:ext cx="323056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43" name="Equation" r:id="rId5" imgW="1409400" imgH="419040" progId="Equation.3">
                  <p:embed/>
                </p:oleObj>
              </mc:Choice>
              <mc:Fallback>
                <p:oleObj name="Equation" r:id="rId5" imgW="1409400" imgH="419040" progId="Equation.3">
                  <p:embed/>
                  <p:pic>
                    <p:nvPicPr>
                      <p:cNvPr id="850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582" y="2374461"/>
                        <a:ext cx="3230562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533400" y="2633663"/>
            <a:ext cx="3298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对称负载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联结时</a:t>
            </a:r>
            <a:r>
              <a:rPr kumimoji="1"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：</a:t>
            </a: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943629" y="1845658"/>
            <a:ext cx="72249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ym typeface="Symbol" panose="05050102010706020507" pitchFamily="18" charset="2"/>
              </a:rPr>
              <a:t>三相总有功功率：</a:t>
            </a:r>
            <a:r>
              <a:rPr kumimoji="1" lang="en-US" altLang="zh-CN" sz="2800" b="1" i="1" dirty="0">
                <a:sym typeface="Symbol" panose="05050102010706020507" pitchFamily="18" charset="2"/>
              </a:rPr>
              <a:t>P = </a:t>
            </a:r>
            <a:r>
              <a:rPr kumimoji="1" lang="en-US" altLang="zh-CN" sz="2800" b="1" dirty="0">
                <a:sym typeface="Symbol" panose="05050102010706020507" pitchFamily="18" charset="2"/>
              </a:rPr>
              <a:t>3</a:t>
            </a:r>
            <a:r>
              <a:rPr kumimoji="1" lang="en-US" altLang="zh-CN" sz="2800" b="1" i="1" dirty="0">
                <a:sym typeface="Symbol" panose="05050102010706020507" pitchFamily="18" charset="2"/>
              </a:rPr>
              <a:t>U</a:t>
            </a:r>
            <a:r>
              <a:rPr kumimoji="1" lang="en-US" altLang="zh-CN" sz="2800" b="1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sz="2800" b="1" i="1" dirty="0" err="1">
                <a:sym typeface="Symbol" panose="05050102010706020507" pitchFamily="18" charset="2"/>
              </a:rPr>
              <a:t>I</a:t>
            </a:r>
            <a:r>
              <a:rPr kumimoji="1" lang="en-US" altLang="zh-CN" sz="2800" b="1" baseline="-25000" dirty="0" err="1">
                <a:sym typeface="Symbol" panose="05050102010706020507" pitchFamily="18" charset="2"/>
              </a:rPr>
              <a:t>p</a:t>
            </a:r>
            <a:r>
              <a:rPr kumimoji="1" lang="en-US" altLang="zh-CN" sz="2800" b="1" i="1" dirty="0" err="1">
                <a:sym typeface="Symbol" panose="05050102010706020507" pitchFamily="18" charset="2"/>
              </a:rPr>
              <a:t>cos</a:t>
            </a:r>
            <a:r>
              <a:rPr kumimoji="1" lang="en-US" altLang="zh-CN" sz="2800" b="1" baseline="-25000" dirty="0" err="1">
                <a:sym typeface="Symbol" panose="05050102010706020507" pitchFamily="18" charset="2"/>
              </a:rPr>
              <a:t>p</a:t>
            </a:r>
            <a:r>
              <a:rPr kumimoji="1" lang="zh-CN" altLang="en-US" sz="2000" b="1" dirty="0">
                <a:sym typeface="Symbol" panose="05050102010706020507" pitchFamily="18" charset="2"/>
              </a:rPr>
              <a:t> </a:t>
            </a:r>
            <a:r>
              <a:rPr kumimoji="1" lang="zh-CN" altLang="en-US" sz="2000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（负载对称时）</a:t>
            </a:r>
            <a:endParaRPr kumimoji="1" lang="en-US" altLang="zh-CN" sz="2800" baseline="-25000" dirty="0">
              <a:solidFill>
                <a:schemeClr val="bg2">
                  <a:lumMod val="50000"/>
                </a:schemeClr>
              </a:solidFill>
              <a:highlight>
                <a:srgbClr val="FFFF00"/>
              </a:highlight>
              <a:sym typeface="Symbol" panose="05050102010706020507" pitchFamily="18" charset="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025460"/>
              </p:ext>
            </p:extLst>
          </p:nvPr>
        </p:nvGraphicFramePr>
        <p:xfrm>
          <a:off x="1906324" y="4444243"/>
          <a:ext cx="5299600" cy="635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44" name="Equation" r:id="rId7" imgW="2222280" imgH="266400" progId="Equation.DSMT4">
                  <p:embed/>
                </p:oleObj>
              </mc:Choice>
              <mc:Fallback>
                <p:oleObj name="Equation" r:id="rId7" imgW="2222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6324" y="4444243"/>
                        <a:ext cx="5299600" cy="63595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 cmpd="thickThin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AutoShape 15" descr="苏格兰方格呢"/>
          <p:cNvSpPr>
            <a:spLocks noChangeArrowheads="1"/>
          </p:cNvSpPr>
          <p:nvPr/>
        </p:nvSpPr>
        <p:spPr bwMode="auto">
          <a:xfrm>
            <a:off x="7017866" y="3621088"/>
            <a:ext cx="2178050" cy="990600"/>
          </a:xfrm>
          <a:prstGeom prst="wedgeRoundRectCallout">
            <a:avLst>
              <a:gd name="adj1" fmla="val -57918"/>
              <a:gd name="adj2" fmla="val 50192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相电压与相</a:t>
            </a:r>
          </a:p>
          <a:p>
            <a:pPr algn="ctr">
              <a:lnSpc>
                <a:spcPct val="110000"/>
              </a:lnSpc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电流的相位差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35559"/>
              </p:ext>
            </p:extLst>
          </p:nvPr>
        </p:nvGraphicFramePr>
        <p:xfrm>
          <a:off x="1906324" y="5272137"/>
          <a:ext cx="4975361" cy="625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45" name="Equation" r:id="rId9" imgW="2222280" imgH="279360" progId="Equation.DSMT4">
                  <p:embed/>
                </p:oleObj>
              </mc:Choice>
              <mc:Fallback>
                <p:oleObj name="Equation" r:id="rId9" imgW="2222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6324" y="5272137"/>
                        <a:ext cx="4975361" cy="625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397491"/>
              </p:ext>
            </p:extLst>
          </p:nvPr>
        </p:nvGraphicFramePr>
        <p:xfrm>
          <a:off x="1870595" y="6089553"/>
          <a:ext cx="4994549" cy="63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46" name="Equation" r:id="rId11" imgW="2197080" imgH="279360" progId="Equation.DSMT4">
                  <p:embed/>
                </p:oleObj>
              </mc:Choice>
              <mc:Fallback>
                <p:oleObj name="Equation" r:id="rId11" imgW="2197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0595" y="6089553"/>
                        <a:ext cx="4994549" cy="63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 autoUpdateAnimBg="0"/>
      <p:bldP spid="35" grpId="0" autoUpdateAnimBg="0"/>
      <p:bldP spid="37" grpId="0" autoUpdateAnimBg="0"/>
      <p:bldP spid="40" grpId="0" autoUpdateAnimBg="0"/>
      <p:bldP spid="42" grpId="0" autoUpdateAnimBg="0"/>
      <p:bldP spid="4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69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29515"/>
              </p:ext>
            </p:extLst>
          </p:nvPr>
        </p:nvGraphicFramePr>
        <p:xfrm>
          <a:off x="287561" y="1772444"/>
          <a:ext cx="8570913" cy="34004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53450854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76907236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90150555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47671278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4198077760"/>
                    </a:ext>
                  </a:extLst>
                </a:gridCol>
              </a:tblGrid>
              <a:tr h="631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有功功率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无功功率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视在功率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271839"/>
                  </a:ext>
                </a:extLst>
              </a:tr>
              <a:tr h="1092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任意负载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 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 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 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 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735713"/>
                  </a:ext>
                </a:extLst>
              </a:tr>
              <a:tr h="167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对称负载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3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cos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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U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cos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3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=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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cos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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3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=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相值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线值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28809"/>
                  </a:ext>
                </a:extLst>
              </a:tr>
            </a:tbl>
          </a:graphicData>
        </a:graphic>
      </p:graphicFrame>
      <p:sp>
        <p:nvSpPr>
          <p:cNvPr id="86044" name="Rectangle 28"/>
          <p:cNvSpPr>
            <a:spLocks noChangeArrowheads="1"/>
          </p:cNvSpPr>
          <p:nvPr/>
        </p:nvSpPr>
        <p:spPr bwMode="auto">
          <a:xfrm>
            <a:off x="2195736" y="1124744"/>
            <a:ext cx="4776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36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三相电路的功率</a:t>
            </a:r>
          </a:p>
        </p:txBody>
      </p:sp>
      <p:sp>
        <p:nvSpPr>
          <p:cNvPr id="86045" name="Line 29"/>
          <p:cNvSpPr>
            <a:spLocks noChangeShapeType="1"/>
          </p:cNvSpPr>
          <p:nvPr/>
        </p:nvSpPr>
        <p:spPr bwMode="auto">
          <a:xfrm>
            <a:off x="1584400" y="4256881"/>
            <a:ext cx="20955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>
            <a:off x="4032672" y="4256881"/>
            <a:ext cx="238125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6047" name="Line 31"/>
          <p:cNvSpPr>
            <a:spLocks noChangeShapeType="1"/>
          </p:cNvSpPr>
          <p:nvPr/>
        </p:nvSpPr>
        <p:spPr bwMode="auto">
          <a:xfrm>
            <a:off x="6408936" y="4256881"/>
            <a:ext cx="220662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6053" name="Text Box 37"/>
          <p:cNvSpPr txBox="1">
            <a:spLocks noChangeArrowheads="1"/>
          </p:cNvSpPr>
          <p:nvPr/>
        </p:nvSpPr>
        <p:spPr bwMode="auto">
          <a:xfrm>
            <a:off x="5869211" y="2277269"/>
            <a:ext cx="690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6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×</a:t>
            </a:r>
          </a:p>
        </p:txBody>
      </p:sp>
      <p:graphicFrame>
        <p:nvGraphicFramePr>
          <p:cNvPr id="8605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193246"/>
              </p:ext>
            </p:extLst>
          </p:nvPr>
        </p:nvGraphicFramePr>
        <p:xfrm>
          <a:off x="5826349" y="2897981"/>
          <a:ext cx="20177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6" name="公式" r:id="rId3" imgW="927000" imgH="279360" progId="Equation.3">
                  <p:embed/>
                </p:oleObj>
              </mc:Choice>
              <mc:Fallback>
                <p:oleObj name="公式" r:id="rId3" imgW="927000" imgH="279360" progId="Equation.3">
                  <p:embed/>
                  <p:pic>
                    <p:nvPicPr>
                      <p:cNvPr id="8605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349" y="2897981"/>
                        <a:ext cx="201771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7591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1027"/>
          <p:cNvSpPr txBox="1">
            <a:spLocks noChangeArrowheads="1"/>
          </p:cNvSpPr>
          <p:nvPr/>
        </p:nvSpPr>
        <p:spPr bwMode="auto">
          <a:xfrm>
            <a:off x="0" y="4298"/>
            <a:ext cx="9144000" cy="164352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kumimoji="1" sz="2400">
                <a:solidFill>
                  <a:srgbClr val="FF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+mj-ea"/>
                <a:ea typeface="+mj-ea"/>
              </a:rPr>
              <a:t>5.4.1</a:t>
            </a: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某一三相对称负载（电动机),每相( </a:t>
            </a:r>
            <a:r>
              <a:rPr lang="en-US" altLang="zh-CN" dirty="0">
                <a:solidFill>
                  <a:schemeClr val="tx1"/>
                </a:solidFill>
              </a:rPr>
              <a:t>R=29</a:t>
            </a:r>
            <a:r>
              <a:rPr lang="el-GR" altLang="zh-CN" dirty="0">
                <a:solidFill>
                  <a:schemeClr val="tx1"/>
                </a:solidFill>
              </a:rPr>
              <a:t>Ω</a:t>
            </a:r>
            <a:r>
              <a:rPr lang="en-US" altLang="zh-CN" dirty="0">
                <a:solidFill>
                  <a:schemeClr val="tx1"/>
                </a:solidFill>
              </a:rPr>
              <a:t>、X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=21.8</a:t>
            </a:r>
            <a:r>
              <a:rPr lang="el-GR" altLang="zh-CN" dirty="0">
                <a:solidFill>
                  <a:schemeClr val="tx1"/>
                </a:solidFill>
              </a:rPr>
              <a:t> Ω</a:t>
            </a:r>
            <a:r>
              <a:rPr lang="en-US" altLang="zh-CN" dirty="0">
                <a:solidFill>
                  <a:schemeClr val="tx1"/>
                </a:solidFill>
              </a:rPr>
              <a:t> ),</a:t>
            </a:r>
            <a:r>
              <a:rPr lang="zh-CN" altLang="en-US" dirty="0">
                <a:solidFill>
                  <a:schemeClr val="tx1"/>
                </a:solidFill>
              </a:rPr>
              <a:t>接于线电压为380伏的三相电源上(作星形联接) 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试求:  1）相电流、线电流；2）三相有功功率</a:t>
            </a:r>
          </a:p>
        </p:txBody>
      </p:sp>
      <p:sp>
        <p:nvSpPr>
          <p:cNvPr id="14" name="Text Box 1031"/>
          <p:cNvSpPr txBox="1">
            <a:spLocks noChangeArrowheads="1"/>
          </p:cNvSpPr>
          <p:nvPr/>
        </p:nvSpPr>
        <p:spPr bwMode="auto">
          <a:xfrm>
            <a:off x="194295" y="1860872"/>
            <a:ext cx="1111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990000"/>
                </a:solidFill>
              </a:rPr>
              <a:t>解：</a:t>
            </a:r>
          </a:p>
        </p:txBody>
      </p:sp>
      <p:sp>
        <p:nvSpPr>
          <p:cNvPr id="18" name="Text Box 1093"/>
          <p:cNvSpPr txBox="1">
            <a:spLocks noChangeArrowheads="1"/>
          </p:cNvSpPr>
          <p:nvPr/>
        </p:nvSpPr>
        <p:spPr bwMode="auto">
          <a:xfrm>
            <a:off x="1115616" y="3122720"/>
            <a:ext cx="6019800" cy="46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kumimoji="0" lang="zh-CN" altLang="en-US" sz="2400" dirty="0">
                <a:solidFill>
                  <a:srgbClr val="000000"/>
                </a:solidFill>
              </a:rPr>
              <a:t>星形联接  </a:t>
            </a:r>
            <a:r>
              <a:rPr kumimoji="0" lang="en-US" altLang="zh-CN" sz="2400" dirty="0">
                <a:solidFill>
                  <a:srgbClr val="000000"/>
                </a:solidFill>
              </a:rPr>
              <a:t>U</a:t>
            </a:r>
            <a:r>
              <a:rPr kumimoji="0" lang="en-US" altLang="zh-CN" sz="2400" baseline="-25000" dirty="0">
                <a:solidFill>
                  <a:srgbClr val="000000"/>
                </a:solidFill>
              </a:rPr>
              <a:t>L</a:t>
            </a:r>
            <a:r>
              <a:rPr kumimoji="0" lang="en-US" altLang="zh-CN" sz="2400" dirty="0">
                <a:solidFill>
                  <a:srgbClr val="000000"/>
                </a:solidFill>
              </a:rPr>
              <a:t>=380V</a:t>
            </a:r>
            <a:r>
              <a:rPr kumimoji="0" lang="zh-CN" altLang="en-US" sz="2400" dirty="0">
                <a:solidFill>
                  <a:srgbClr val="000000"/>
                </a:solidFill>
              </a:rPr>
              <a:t>，</a:t>
            </a:r>
            <a:r>
              <a:rPr kumimoji="0" lang="en-US" altLang="zh-CN" sz="2400" dirty="0">
                <a:solidFill>
                  <a:srgbClr val="000000"/>
                </a:solidFill>
              </a:rPr>
              <a:t>U</a:t>
            </a:r>
            <a:r>
              <a:rPr kumimoji="0" lang="en-US" altLang="zh-CN" sz="2400" baseline="-25000" dirty="0">
                <a:solidFill>
                  <a:srgbClr val="000000"/>
                </a:solidFill>
              </a:rPr>
              <a:t>P</a:t>
            </a:r>
            <a:r>
              <a:rPr kumimoji="0" lang="en-US" altLang="zh-CN" sz="2400" dirty="0">
                <a:solidFill>
                  <a:srgbClr val="000000"/>
                </a:solidFill>
              </a:rPr>
              <a:t>=220V</a:t>
            </a:r>
            <a:endParaRPr kumimoji="0"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280037"/>
              </p:ext>
            </p:extLst>
          </p:nvPr>
        </p:nvGraphicFramePr>
        <p:xfrm>
          <a:off x="5985524" y="4024678"/>
          <a:ext cx="2299784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21" name="Equation" r:id="rId3" imgW="952200" imgH="241200" progId="Equation.DSMT4">
                  <p:embed/>
                </p:oleObj>
              </mc:Choice>
              <mc:Fallback>
                <p:oleObj name="Equation" r:id="rId3" imgW="952200" imgH="2412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5524" y="4024678"/>
                        <a:ext cx="2299784" cy="582612"/>
                      </a:xfrm>
                      <a:prstGeom prst="rect">
                        <a:avLst/>
                      </a:prstGeom>
                      <a:solidFill>
                        <a:srgbClr val="FAC09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420623"/>
              </p:ext>
            </p:extLst>
          </p:nvPr>
        </p:nvGraphicFramePr>
        <p:xfrm>
          <a:off x="2411760" y="2507831"/>
          <a:ext cx="4910996" cy="542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22" name="Equation" r:id="rId5" imgW="2070000" imgH="228600" progId="Equation.DSMT4">
                  <p:embed/>
                </p:oleObj>
              </mc:Choice>
              <mc:Fallback>
                <p:oleObj name="Equation" r:id="rId5" imgW="2070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760" y="2507831"/>
                        <a:ext cx="4910996" cy="542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025002"/>
              </p:ext>
            </p:extLst>
          </p:nvPr>
        </p:nvGraphicFramePr>
        <p:xfrm>
          <a:off x="899592" y="1989002"/>
          <a:ext cx="5343351" cy="506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23" name="Equation" r:id="rId7" imgW="2412720" imgH="228600" progId="Equation.DSMT4">
                  <p:embed/>
                </p:oleObj>
              </mc:Choice>
              <mc:Fallback>
                <p:oleObj name="Equation" r:id="rId7" imgW="2412720" imgH="228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592" y="1989002"/>
                        <a:ext cx="5343351" cy="506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289396"/>
              </p:ext>
            </p:extLst>
          </p:nvPr>
        </p:nvGraphicFramePr>
        <p:xfrm>
          <a:off x="2114729" y="3838941"/>
          <a:ext cx="324008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24" name="Equation" r:id="rId9" imgW="1511280" imgH="444240" progId="Equation.DSMT4">
                  <p:embed/>
                </p:oleObj>
              </mc:Choice>
              <mc:Fallback>
                <p:oleObj name="Equation" r:id="rId9" imgW="1511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4729" y="3838941"/>
                        <a:ext cx="3240088" cy="954087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159424"/>
              </p:ext>
            </p:extLst>
          </p:nvPr>
        </p:nvGraphicFramePr>
        <p:xfrm>
          <a:off x="571500" y="5014913"/>
          <a:ext cx="64214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25" name="Equation" r:id="rId11" imgW="2984400" imgH="457200" progId="Equation.DSMT4">
                  <p:embed/>
                </p:oleObj>
              </mc:Choice>
              <mc:Fallback>
                <p:oleObj name="Equation" r:id="rId11" imgW="2984400" imgH="4572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1500" y="5014913"/>
                        <a:ext cx="6421438" cy="9842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705625"/>
              </p:ext>
            </p:extLst>
          </p:nvPr>
        </p:nvGraphicFramePr>
        <p:xfrm>
          <a:off x="1040980" y="6141594"/>
          <a:ext cx="5387585" cy="530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26" name="Equation" r:id="rId13" imgW="2450880" imgH="241200" progId="Equation.DSMT4">
                  <p:embed/>
                </p:oleObj>
              </mc:Choice>
              <mc:Fallback>
                <p:oleObj name="Equation" r:id="rId13" imgW="245088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40980" y="6141594"/>
                        <a:ext cx="5387585" cy="53038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nimBg="1" autoUpdateAnimBg="0"/>
      <p:bldP spid="14" grpId="0" autoUpdateAnimBg="0"/>
      <p:bldP spid="1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219869" y="130165"/>
            <a:ext cx="8686800" cy="260379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400" dirty="0">
                <a:solidFill>
                  <a:srgbClr val="FF0000"/>
                </a:solidFill>
              </a:rPr>
              <a:t>[</a:t>
            </a:r>
            <a:r>
              <a:rPr kumimoji="1" lang="zh-CN" altLang="en-US" sz="2400" dirty="0">
                <a:solidFill>
                  <a:srgbClr val="FF0000"/>
                </a:solidFill>
              </a:rPr>
              <a:t>补充例</a:t>
            </a:r>
            <a:r>
              <a:rPr kumimoji="1" lang="en-US" altLang="zh-CN" sz="2400" dirty="0">
                <a:solidFill>
                  <a:srgbClr val="FF0000"/>
                </a:solidFill>
              </a:rPr>
              <a:t>2] </a:t>
            </a:r>
            <a:r>
              <a:rPr kumimoji="1" lang="zh-CN" altLang="en-US" sz="2400" dirty="0"/>
              <a:t>有一个三相对称负载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每相负载 </a:t>
            </a:r>
            <a:r>
              <a:rPr kumimoji="1" lang="en-US" altLang="zh-CN" sz="2400" i="1" dirty="0"/>
              <a:t>R </a:t>
            </a:r>
            <a:r>
              <a:rPr kumimoji="1" lang="en-US" altLang="zh-CN" sz="2400" dirty="0"/>
              <a:t>= 29Ω</a:t>
            </a:r>
            <a:r>
              <a:rPr kumimoji="1" lang="zh-CN" altLang="en-US" sz="2400" dirty="0"/>
              <a:t>，</a:t>
            </a:r>
            <a:r>
              <a:rPr kumimoji="1" lang="en-US" altLang="zh-CN" sz="2400" i="1" dirty="0"/>
              <a:t>X</a:t>
            </a:r>
            <a:r>
              <a:rPr kumimoji="1" lang="en-US" altLang="zh-CN" sz="2400" dirty="0"/>
              <a:t>=21.8Ω</a:t>
            </a:r>
            <a:r>
              <a:rPr kumimoji="1" lang="zh-CN" altLang="en-US" sz="2400" dirty="0"/>
              <a:t>，且每相负载的额定电压为 </a:t>
            </a:r>
            <a:r>
              <a:rPr kumimoji="1" lang="en-US" altLang="zh-CN" sz="2400" dirty="0"/>
              <a:t>380 V</a:t>
            </a:r>
            <a:r>
              <a:rPr kumimoji="1" lang="zh-CN" altLang="en-US" sz="2400" dirty="0"/>
              <a:t>。求</a:t>
            </a:r>
            <a:r>
              <a:rPr kumimoji="1" lang="en-US" altLang="zh-CN" sz="2400" dirty="0"/>
              <a:t>: </a:t>
            </a:r>
            <a:endParaRPr kumimoji="1" lang="zh-CN" altLang="en-US" sz="2400" dirty="0"/>
          </a:p>
          <a:p>
            <a:pPr>
              <a:lnSpc>
                <a:spcPct val="130000"/>
              </a:lnSpc>
            </a:pPr>
            <a:r>
              <a:rPr kumimoji="1" lang="en-US" altLang="zh-CN" sz="2400" dirty="0"/>
              <a:t>	1.</a:t>
            </a:r>
            <a:r>
              <a:rPr kumimoji="1" lang="zh-CN" altLang="en-US" sz="2400" dirty="0"/>
              <a:t>有一个三相星接电源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电压为 </a:t>
            </a:r>
            <a:r>
              <a:rPr kumimoji="1" lang="en-US" altLang="zh-CN" sz="2400" dirty="0"/>
              <a:t>380 V</a:t>
            </a:r>
            <a:r>
              <a:rPr kumimoji="1" lang="zh-CN" altLang="en-US" sz="2400" dirty="0"/>
              <a:t>，负载应如何联结？</a:t>
            </a:r>
          </a:p>
          <a:p>
            <a:pPr>
              <a:lnSpc>
                <a:spcPct val="130000"/>
              </a:lnSpc>
            </a:pPr>
            <a:r>
              <a:rPr kumimoji="1" lang="en-US" altLang="zh-CN" sz="2400" dirty="0"/>
              <a:t>	2. </a:t>
            </a:r>
            <a:r>
              <a:rPr kumimoji="1" lang="zh-CN" altLang="en-US" sz="2400" dirty="0"/>
              <a:t>负载从电源取用的电流</a:t>
            </a:r>
            <a:r>
              <a:rPr kumimoji="1" lang="en-US" altLang="zh-CN" sz="2400" dirty="0"/>
              <a:t>?</a:t>
            </a:r>
          </a:p>
          <a:p>
            <a:pPr>
              <a:lnSpc>
                <a:spcPct val="140000"/>
              </a:lnSpc>
            </a:pPr>
            <a:r>
              <a:rPr kumimoji="1" lang="en-US" altLang="zh-CN" sz="2400" dirty="0"/>
              <a:t>	3. </a:t>
            </a:r>
            <a:r>
              <a:rPr kumimoji="1" lang="zh-CN" altLang="en-US" sz="2400" dirty="0"/>
              <a:t>负载所消耗的功率</a:t>
            </a:r>
            <a:r>
              <a:rPr kumimoji="1" lang="en-US" altLang="zh-CN" sz="2400" dirty="0"/>
              <a:t>?</a:t>
            </a:r>
          </a:p>
        </p:txBody>
      </p:sp>
      <p:grpSp>
        <p:nvGrpSpPr>
          <p:cNvPr id="87043" name="Group 3"/>
          <p:cNvGrpSpPr>
            <a:grpSpLocks/>
          </p:cNvGrpSpPr>
          <p:nvPr/>
        </p:nvGrpSpPr>
        <p:grpSpPr bwMode="auto">
          <a:xfrm>
            <a:off x="1733550" y="3068638"/>
            <a:ext cx="5648325" cy="2936875"/>
            <a:chOff x="1092" y="1933"/>
            <a:chExt cx="3558" cy="1850"/>
          </a:xfrm>
        </p:grpSpPr>
        <p:sp>
          <p:nvSpPr>
            <p:cNvPr id="87044" name="Text Box 4"/>
            <p:cNvSpPr txBox="1">
              <a:spLocks noChangeArrowheads="1"/>
            </p:cNvSpPr>
            <p:nvPr/>
          </p:nvSpPr>
          <p:spPr bwMode="auto">
            <a:xfrm>
              <a:off x="1226" y="1933"/>
              <a:ext cx="13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采取 △ 形联结</a:t>
              </a:r>
            </a:p>
          </p:txBody>
        </p:sp>
        <p:grpSp>
          <p:nvGrpSpPr>
            <p:cNvPr id="87045" name="Group 5"/>
            <p:cNvGrpSpPr>
              <a:grpSpLocks/>
            </p:cNvGrpSpPr>
            <p:nvPr/>
          </p:nvGrpSpPr>
          <p:grpSpPr bwMode="auto">
            <a:xfrm>
              <a:off x="1092" y="2217"/>
              <a:ext cx="3558" cy="1566"/>
              <a:chOff x="1092" y="2217"/>
              <a:chExt cx="3558" cy="1566"/>
            </a:xfrm>
          </p:grpSpPr>
          <p:sp>
            <p:nvSpPr>
              <p:cNvPr id="87046" name="Line 6"/>
              <p:cNvSpPr>
                <a:spLocks noChangeShapeType="1"/>
              </p:cNvSpPr>
              <p:nvPr/>
            </p:nvSpPr>
            <p:spPr bwMode="auto">
              <a:xfrm rot="17999532" flipH="1">
                <a:off x="3133" y="2839"/>
                <a:ext cx="1265" cy="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47" name="Rectangle 7"/>
              <p:cNvSpPr>
                <a:spLocks noChangeArrowheads="1"/>
              </p:cNvSpPr>
              <p:nvPr/>
            </p:nvSpPr>
            <p:spPr bwMode="auto">
              <a:xfrm rot="-3600468">
                <a:off x="3596" y="2774"/>
                <a:ext cx="362" cy="1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48" name="Line 8"/>
              <p:cNvSpPr>
                <a:spLocks noChangeShapeType="1"/>
              </p:cNvSpPr>
              <p:nvPr/>
            </p:nvSpPr>
            <p:spPr bwMode="auto">
              <a:xfrm>
                <a:off x="3460" y="3401"/>
                <a:ext cx="11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49" name="Rectangle 9"/>
              <p:cNvSpPr>
                <a:spLocks noChangeArrowheads="1"/>
              </p:cNvSpPr>
              <p:nvPr/>
            </p:nvSpPr>
            <p:spPr bwMode="auto">
              <a:xfrm>
                <a:off x="3891" y="3341"/>
                <a:ext cx="322" cy="12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50" name="Line 10"/>
              <p:cNvSpPr>
                <a:spLocks noChangeShapeType="1"/>
              </p:cNvSpPr>
              <p:nvPr/>
            </p:nvSpPr>
            <p:spPr bwMode="auto">
              <a:xfrm rot="3695905" flipH="1">
                <a:off x="3716" y="2849"/>
                <a:ext cx="1261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51" name="Rectangle 11"/>
              <p:cNvSpPr>
                <a:spLocks noChangeArrowheads="1"/>
              </p:cNvSpPr>
              <p:nvPr/>
            </p:nvSpPr>
            <p:spPr bwMode="auto">
              <a:xfrm rot="3695905">
                <a:off x="4152" y="2768"/>
                <a:ext cx="362" cy="1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52" name="Text Box 12"/>
              <p:cNvSpPr txBox="1">
                <a:spLocks noChangeArrowheads="1"/>
              </p:cNvSpPr>
              <p:nvPr/>
            </p:nvSpPr>
            <p:spPr bwMode="auto">
              <a:xfrm>
                <a:off x="3496" y="26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Z</a:t>
                </a:r>
                <a:endParaRPr kumimoji="1" lang="en-US" altLang="zh-CN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53" name="Text Box 13"/>
              <p:cNvSpPr txBox="1">
                <a:spLocks noChangeArrowheads="1"/>
              </p:cNvSpPr>
              <p:nvPr/>
            </p:nvSpPr>
            <p:spPr bwMode="auto">
              <a:xfrm>
                <a:off x="4399" y="260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Z</a:t>
                </a:r>
                <a:endParaRPr kumimoji="1" lang="en-US" altLang="zh-CN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3937" y="30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Z</a:t>
                </a:r>
                <a:endParaRPr kumimoji="1" lang="en-US" altLang="zh-CN" b="1" baseline="-250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7055" name="Group 15"/>
              <p:cNvGrpSpPr>
                <a:grpSpLocks/>
              </p:cNvGrpSpPr>
              <p:nvPr/>
            </p:nvGrpSpPr>
            <p:grpSpPr bwMode="auto">
              <a:xfrm rot="-5400000">
                <a:off x="1294" y="2668"/>
                <a:ext cx="739" cy="71"/>
                <a:chOff x="1872" y="2256"/>
                <a:chExt cx="1296" cy="144"/>
              </a:xfrm>
            </p:grpSpPr>
            <p:grpSp>
              <p:nvGrpSpPr>
                <p:cNvPr id="87056" name="Group 16"/>
                <p:cNvGrpSpPr>
                  <a:grpSpLocks/>
                </p:cNvGrpSpPr>
                <p:nvPr/>
              </p:nvGrpSpPr>
              <p:grpSpPr bwMode="auto">
                <a:xfrm>
                  <a:off x="2208" y="2256"/>
                  <a:ext cx="624" cy="144"/>
                  <a:chOff x="1920" y="3168"/>
                  <a:chExt cx="1920" cy="336"/>
                </a:xfrm>
              </p:grpSpPr>
              <p:grpSp>
                <p:nvGrpSpPr>
                  <p:cNvPr id="87057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2880" y="3168"/>
                    <a:ext cx="480" cy="336"/>
                    <a:chOff x="1920" y="3216"/>
                    <a:chExt cx="480" cy="336"/>
                  </a:xfrm>
                </p:grpSpPr>
                <p:sp>
                  <p:nvSpPr>
                    <p:cNvPr id="87058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192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059" name="Freeform 19"/>
                    <p:cNvSpPr>
                      <a:spLocks/>
                    </p:cNvSpPr>
                    <p:nvPr/>
                  </p:nvSpPr>
                  <p:spPr bwMode="auto">
                    <a:xfrm flipH="1">
                      <a:off x="216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7060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920" y="3168"/>
                    <a:ext cx="480" cy="336"/>
                    <a:chOff x="1920" y="3216"/>
                    <a:chExt cx="480" cy="336"/>
                  </a:xfrm>
                </p:grpSpPr>
                <p:sp>
                  <p:nvSpPr>
                    <p:cNvPr id="87061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92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062" name="Freeform 22"/>
                    <p:cNvSpPr>
                      <a:spLocks/>
                    </p:cNvSpPr>
                    <p:nvPr/>
                  </p:nvSpPr>
                  <p:spPr bwMode="auto">
                    <a:xfrm flipH="1">
                      <a:off x="216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7063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400" y="3168"/>
                    <a:ext cx="480" cy="336"/>
                    <a:chOff x="1920" y="3216"/>
                    <a:chExt cx="480" cy="336"/>
                  </a:xfrm>
                </p:grpSpPr>
                <p:sp>
                  <p:nvSpPr>
                    <p:cNvPr id="87064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92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065" name="Freeform 25"/>
                    <p:cNvSpPr>
                      <a:spLocks/>
                    </p:cNvSpPr>
                    <p:nvPr/>
                  </p:nvSpPr>
                  <p:spPr bwMode="auto">
                    <a:xfrm flipH="1">
                      <a:off x="216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7066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3360" y="3168"/>
                    <a:ext cx="480" cy="336"/>
                    <a:chOff x="1920" y="3216"/>
                    <a:chExt cx="480" cy="336"/>
                  </a:xfrm>
                </p:grpSpPr>
                <p:sp>
                  <p:nvSpPr>
                    <p:cNvPr id="87067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92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068" name="Freeform 28"/>
                    <p:cNvSpPr>
                      <a:spLocks/>
                    </p:cNvSpPr>
                    <p:nvPr/>
                  </p:nvSpPr>
                  <p:spPr bwMode="auto">
                    <a:xfrm flipH="1">
                      <a:off x="216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87069" name="Line 29"/>
                <p:cNvSpPr>
                  <a:spLocks noChangeShapeType="1"/>
                </p:cNvSpPr>
                <p:nvPr/>
              </p:nvSpPr>
              <p:spPr bwMode="auto">
                <a:xfrm>
                  <a:off x="2832" y="240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070" name="Line 30"/>
                <p:cNvSpPr>
                  <a:spLocks noChangeShapeType="1"/>
                </p:cNvSpPr>
                <p:nvPr/>
              </p:nvSpPr>
              <p:spPr bwMode="auto">
                <a:xfrm>
                  <a:off x="1872" y="240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7071" name="Group 31"/>
              <p:cNvGrpSpPr>
                <a:grpSpLocks/>
              </p:cNvGrpSpPr>
              <p:nvPr/>
            </p:nvGrpSpPr>
            <p:grpSpPr bwMode="auto">
              <a:xfrm rot="-23611564">
                <a:off x="1092" y="3158"/>
                <a:ext cx="635" cy="82"/>
                <a:chOff x="1872" y="2256"/>
                <a:chExt cx="1296" cy="144"/>
              </a:xfrm>
            </p:grpSpPr>
            <p:grpSp>
              <p:nvGrpSpPr>
                <p:cNvPr id="87072" name="Group 32"/>
                <p:cNvGrpSpPr>
                  <a:grpSpLocks/>
                </p:cNvGrpSpPr>
                <p:nvPr/>
              </p:nvGrpSpPr>
              <p:grpSpPr bwMode="auto">
                <a:xfrm>
                  <a:off x="2208" y="2256"/>
                  <a:ext cx="624" cy="144"/>
                  <a:chOff x="1920" y="3168"/>
                  <a:chExt cx="1920" cy="336"/>
                </a:xfrm>
              </p:grpSpPr>
              <p:grpSp>
                <p:nvGrpSpPr>
                  <p:cNvPr id="87073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2880" y="3168"/>
                    <a:ext cx="480" cy="336"/>
                    <a:chOff x="1920" y="3216"/>
                    <a:chExt cx="480" cy="336"/>
                  </a:xfrm>
                </p:grpSpPr>
                <p:sp>
                  <p:nvSpPr>
                    <p:cNvPr id="87074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92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075" name="Freeform 35"/>
                    <p:cNvSpPr>
                      <a:spLocks/>
                    </p:cNvSpPr>
                    <p:nvPr/>
                  </p:nvSpPr>
                  <p:spPr bwMode="auto">
                    <a:xfrm flipH="1">
                      <a:off x="216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7076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920" y="3168"/>
                    <a:ext cx="480" cy="336"/>
                    <a:chOff x="1920" y="3216"/>
                    <a:chExt cx="480" cy="336"/>
                  </a:xfrm>
                </p:grpSpPr>
                <p:sp>
                  <p:nvSpPr>
                    <p:cNvPr id="87077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192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078" name="Freeform 38"/>
                    <p:cNvSpPr>
                      <a:spLocks/>
                    </p:cNvSpPr>
                    <p:nvPr/>
                  </p:nvSpPr>
                  <p:spPr bwMode="auto">
                    <a:xfrm flipH="1">
                      <a:off x="216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7079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400" y="3168"/>
                    <a:ext cx="480" cy="336"/>
                    <a:chOff x="1920" y="3216"/>
                    <a:chExt cx="480" cy="336"/>
                  </a:xfrm>
                </p:grpSpPr>
                <p:sp>
                  <p:nvSpPr>
                    <p:cNvPr id="87080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192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081" name="Freeform 41"/>
                    <p:cNvSpPr>
                      <a:spLocks/>
                    </p:cNvSpPr>
                    <p:nvPr/>
                  </p:nvSpPr>
                  <p:spPr bwMode="auto">
                    <a:xfrm flipH="1">
                      <a:off x="216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7082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3360" y="3168"/>
                    <a:ext cx="480" cy="336"/>
                    <a:chOff x="1920" y="3216"/>
                    <a:chExt cx="480" cy="336"/>
                  </a:xfrm>
                </p:grpSpPr>
                <p:sp>
                  <p:nvSpPr>
                    <p:cNvPr id="87083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192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084" name="Freeform 44"/>
                    <p:cNvSpPr>
                      <a:spLocks/>
                    </p:cNvSpPr>
                    <p:nvPr/>
                  </p:nvSpPr>
                  <p:spPr bwMode="auto">
                    <a:xfrm flipH="1">
                      <a:off x="216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87085" name="Line 45"/>
                <p:cNvSpPr>
                  <a:spLocks noChangeShapeType="1"/>
                </p:cNvSpPr>
                <p:nvPr/>
              </p:nvSpPr>
              <p:spPr bwMode="auto">
                <a:xfrm>
                  <a:off x="2832" y="240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086" name="Line 46"/>
                <p:cNvSpPr>
                  <a:spLocks noChangeShapeType="1"/>
                </p:cNvSpPr>
                <p:nvPr/>
              </p:nvSpPr>
              <p:spPr bwMode="auto">
                <a:xfrm>
                  <a:off x="1872" y="240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7087" name="Group 47"/>
              <p:cNvGrpSpPr>
                <a:grpSpLocks/>
              </p:cNvGrpSpPr>
              <p:nvPr/>
            </p:nvGrpSpPr>
            <p:grpSpPr bwMode="auto">
              <a:xfrm rot="1975466">
                <a:off x="1657" y="3161"/>
                <a:ext cx="635" cy="82"/>
                <a:chOff x="1872" y="2256"/>
                <a:chExt cx="1296" cy="144"/>
              </a:xfrm>
            </p:grpSpPr>
            <p:grpSp>
              <p:nvGrpSpPr>
                <p:cNvPr id="87088" name="Group 48"/>
                <p:cNvGrpSpPr>
                  <a:grpSpLocks/>
                </p:cNvGrpSpPr>
                <p:nvPr/>
              </p:nvGrpSpPr>
              <p:grpSpPr bwMode="auto">
                <a:xfrm>
                  <a:off x="2208" y="2256"/>
                  <a:ext cx="624" cy="144"/>
                  <a:chOff x="1920" y="3168"/>
                  <a:chExt cx="1920" cy="336"/>
                </a:xfrm>
              </p:grpSpPr>
              <p:grpSp>
                <p:nvGrpSpPr>
                  <p:cNvPr id="8708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2880" y="3168"/>
                    <a:ext cx="480" cy="336"/>
                    <a:chOff x="1920" y="3216"/>
                    <a:chExt cx="480" cy="336"/>
                  </a:xfrm>
                </p:grpSpPr>
                <p:sp>
                  <p:nvSpPr>
                    <p:cNvPr id="87090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192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091" name="Freeform 51"/>
                    <p:cNvSpPr>
                      <a:spLocks/>
                    </p:cNvSpPr>
                    <p:nvPr/>
                  </p:nvSpPr>
                  <p:spPr bwMode="auto">
                    <a:xfrm flipH="1">
                      <a:off x="216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7092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1920" y="3168"/>
                    <a:ext cx="480" cy="336"/>
                    <a:chOff x="1920" y="3216"/>
                    <a:chExt cx="480" cy="336"/>
                  </a:xfrm>
                </p:grpSpPr>
                <p:sp>
                  <p:nvSpPr>
                    <p:cNvPr id="87093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192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094" name="Freeform 54"/>
                    <p:cNvSpPr>
                      <a:spLocks/>
                    </p:cNvSpPr>
                    <p:nvPr/>
                  </p:nvSpPr>
                  <p:spPr bwMode="auto">
                    <a:xfrm flipH="1">
                      <a:off x="216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7095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2400" y="3168"/>
                    <a:ext cx="480" cy="336"/>
                    <a:chOff x="1920" y="3216"/>
                    <a:chExt cx="480" cy="336"/>
                  </a:xfrm>
                </p:grpSpPr>
                <p:sp>
                  <p:nvSpPr>
                    <p:cNvPr id="87096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192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097" name="Freeform 57"/>
                    <p:cNvSpPr>
                      <a:spLocks/>
                    </p:cNvSpPr>
                    <p:nvPr/>
                  </p:nvSpPr>
                  <p:spPr bwMode="auto">
                    <a:xfrm flipH="1">
                      <a:off x="216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7098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3360" y="3168"/>
                    <a:ext cx="480" cy="336"/>
                    <a:chOff x="1920" y="3216"/>
                    <a:chExt cx="480" cy="336"/>
                  </a:xfrm>
                </p:grpSpPr>
                <p:sp>
                  <p:nvSpPr>
                    <p:cNvPr id="87099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192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100" name="Freeform 60"/>
                    <p:cNvSpPr>
                      <a:spLocks/>
                    </p:cNvSpPr>
                    <p:nvPr/>
                  </p:nvSpPr>
                  <p:spPr bwMode="auto">
                    <a:xfrm flipH="1">
                      <a:off x="2160" y="3216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336 h 336"/>
                        <a:gd name="T2" fmla="*/ 48 w 240"/>
                        <a:gd name="T3" fmla="*/ 192 h 336"/>
                        <a:gd name="T4" fmla="*/ 144 w 240"/>
                        <a:gd name="T5" fmla="*/ 48 h 336"/>
                        <a:gd name="T6" fmla="*/ 240 w 240"/>
                        <a:gd name="T7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336">
                          <a:moveTo>
                            <a:pt x="0" y="336"/>
                          </a:moveTo>
                          <a:cubicBezTo>
                            <a:pt x="12" y="288"/>
                            <a:pt x="24" y="240"/>
                            <a:pt x="48" y="192"/>
                          </a:cubicBezTo>
                          <a:cubicBezTo>
                            <a:pt x="72" y="144"/>
                            <a:pt x="112" y="80"/>
                            <a:pt x="144" y="48"/>
                          </a:cubicBezTo>
                          <a:cubicBezTo>
                            <a:pt x="176" y="16"/>
                            <a:pt x="216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87101" name="Line 61"/>
                <p:cNvSpPr>
                  <a:spLocks noChangeShapeType="1"/>
                </p:cNvSpPr>
                <p:nvPr/>
              </p:nvSpPr>
              <p:spPr bwMode="auto">
                <a:xfrm>
                  <a:off x="2832" y="240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102" name="Line 62"/>
                <p:cNvSpPr>
                  <a:spLocks noChangeShapeType="1"/>
                </p:cNvSpPr>
                <p:nvPr/>
              </p:nvSpPr>
              <p:spPr bwMode="auto">
                <a:xfrm>
                  <a:off x="1872" y="240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7103" name="Line 63"/>
              <p:cNvSpPr>
                <a:spLocks noChangeShapeType="1"/>
              </p:cNvSpPr>
              <p:nvPr/>
            </p:nvSpPr>
            <p:spPr bwMode="auto">
              <a:xfrm>
                <a:off x="1692" y="2321"/>
                <a:ext cx="2365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04" name="Line 64"/>
              <p:cNvSpPr>
                <a:spLocks noChangeShapeType="1"/>
              </p:cNvSpPr>
              <p:nvPr/>
            </p:nvSpPr>
            <p:spPr bwMode="auto">
              <a:xfrm>
                <a:off x="2214" y="3396"/>
                <a:ext cx="8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05" name="Line 65"/>
              <p:cNvSpPr>
                <a:spLocks noChangeShapeType="1"/>
              </p:cNvSpPr>
              <p:nvPr/>
            </p:nvSpPr>
            <p:spPr bwMode="auto">
              <a:xfrm>
                <a:off x="1168" y="3663"/>
                <a:ext cx="22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06" name="Line 66"/>
              <p:cNvSpPr>
                <a:spLocks noChangeShapeType="1"/>
              </p:cNvSpPr>
              <p:nvPr/>
            </p:nvSpPr>
            <p:spPr bwMode="auto">
              <a:xfrm flipV="1">
                <a:off x="1164" y="3396"/>
                <a:ext cx="0" cy="2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07" name="Line 67"/>
              <p:cNvSpPr>
                <a:spLocks noChangeShapeType="1"/>
              </p:cNvSpPr>
              <p:nvPr/>
            </p:nvSpPr>
            <p:spPr bwMode="auto">
              <a:xfrm>
                <a:off x="3454" y="3387"/>
                <a:ext cx="0" cy="2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08" name="Line 68"/>
              <p:cNvSpPr>
                <a:spLocks noChangeShapeType="1"/>
              </p:cNvSpPr>
              <p:nvPr/>
            </p:nvSpPr>
            <p:spPr bwMode="auto">
              <a:xfrm>
                <a:off x="3101" y="3387"/>
                <a:ext cx="0" cy="3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09" name="Line 69"/>
              <p:cNvSpPr>
                <a:spLocks noChangeShapeType="1"/>
              </p:cNvSpPr>
              <p:nvPr/>
            </p:nvSpPr>
            <p:spPr bwMode="auto">
              <a:xfrm>
                <a:off x="3107" y="3771"/>
                <a:ext cx="15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10" name="Line 70"/>
              <p:cNvSpPr>
                <a:spLocks noChangeShapeType="1"/>
              </p:cNvSpPr>
              <p:nvPr/>
            </p:nvSpPr>
            <p:spPr bwMode="auto">
              <a:xfrm>
                <a:off x="4644" y="3381"/>
                <a:ext cx="0" cy="4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11" name="Line 71"/>
              <p:cNvSpPr>
                <a:spLocks noChangeShapeType="1"/>
              </p:cNvSpPr>
              <p:nvPr/>
            </p:nvSpPr>
            <p:spPr bwMode="auto">
              <a:xfrm>
                <a:off x="3166" y="2328"/>
                <a:ext cx="32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12" name="Line 72"/>
              <p:cNvSpPr>
                <a:spLocks noChangeShapeType="1"/>
              </p:cNvSpPr>
              <p:nvPr/>
            </p:nvSpPr>
            <p:spPr bwMode="auto">
              <a:xfrm flipH="1">
                <a:off x="3909" y="2349"/>
                <a:ext cx="143" cy="24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13" name="Text Box 73"/>
              <p:cNvSpPr txBox="1">
                <a:spLocks noChangeArrowheads="1"/>
              </p:cNvSpPr>
              <p:nvPr/>
            </p:nvSpPr>
            <p:spPr bwMode="auto">
              <a:xfrm>
                <a:off x="1421" y="3278"/>
                <a:ext cx="5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zh-CN" altLang="en-US" sz="2400" b="1">
                    <a:latin typeface="Times New Roman" panose="02020603050405020304" pitchFamily="18" charset="0"/>
                    <a:ea typeface="楷体_GB2312" pitchFamily="49" charset="-122"/>
                  </a:rPr>
                  <a:t>电源</a:t>
                </a:r>
                <a:endParaRPr kumimoji="1"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114" name="Text Box 74"/>
              <p:cNvSpPr txBox="1">
                <a:spLocks noChangeArrowheads="1"/>
              </p:cNvSpPr>
              <p:nvPr/>
            </p:nvSpPr>
            <p:spPr bwMode="auto">
              <a:xfrm>
                <a:off x="3799" y="3455"/>
                <a:ext cx="5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zh-CN" altLang="en-US" sz="2400" b="1">
                    <a:latin typeface="Times New Roman" panose="02020603050405020304" pitchFamily="18" charset="0"/>
                    <a:ea typeface="楷体_GB2312" pitchFamily="49" charset="-122"/>
                  </a:rPr>
                  <a:t>负载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115" name="Text Box 75"/>
              <p:cNvSpPr txBox="1">
                <a:spLocks noChangeArrowheads="1"/>
              </p:cNvSpPr>
              <p:nvPr/>
            </p:nvSpPr>
            <p:spPr bwMode="auto">
              <a:xfrm>
                <a:off x="3652" y="2320"/>
                <a:ext cx="2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 baseline="-25000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87116" name="Text Box 76"/>
              <p:cNvSpPr txBox="1">
                <a:spLocks noChangeArrowheads="1"/>
              </p:cNvSpPr>
              <p:nvPr/>
            </p:nvSpPr>
            <p:spPr bwMode="auto">
              <a:xfrm>
                <a:off x="3162" y="2286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i="1" baseline="-25000">
                    <a:latin typeface="Times New Roman" panose="02020603050405020304" pitchFamily="18" charset="0"/>
                  </a:rPr>
                  <a:t>l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204773" y="3044826"/>
            <a:ext cx="774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[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786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2"/>
          <p:cNvGrpSpPr>
            <a:grpSpLocks/>
          </p:cNvGrpSpPr>
          <p:nvPr/>
        </p:nvGrpSpPr>
        <p:grpSpPr bwMode="auto">
          <a:xfrm>
            <a:off x="873125" y="3521075"/>
            <a:ext cx="2662238" cy="579438"/>
            <a:chOff x="550" y="2218"/>
            <a:chExt cx="1677" cy="365"/>
          </a:xfrm>
        </p:grpSpPr>
        <p:sp>
          <p:nvSpPr>
            <p:cNvPr id="88067" name="Text Box 3"/>
            <p:cNvSpPr txBox="1">
              <a:spLocks noChangeArrowheads="1"/>
            </p:cNvSpPr>
            <p:nvPr/>
          </p:nvSpPr>
          <p:spPr bwMode="auto">
            <a:xfrm>
              <a:off x="550" y="2255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4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）</a:t>
              </a:r>
              <a:endParaRPr kumimoji="1"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8068" name="Group 4"/>
            <p:cNvGrpSpPr>
              <a:grpSpLocks/>
            </p:cNvGrpSpPr>
            <p:nvPr/>
          </p:nvGrpSpPr>
          <p:grpSpPr bwMode="auto">
            <a:xfrm>
              <a:off x="912" y="2218"/>
              <a:ext cx="1315" cy="365"/>
              <a:chOff x="912" y="2218"/>
              <a:chExt cx="1315" cy="365"/>
            </a:xfrm>
          </p:grpSpPr>
          <p:sp>
            <p:nvSpPr>
              <p:cNvPr id="88069" name="Text Box 5"/>
              <p:cNvSpPr txBox="1">
                <a:spLocks noChangeArrowheads="1"/>
              </p:cNvSpPr>
              <p:nvPr/>
            </p:nvSpPr>
            <p:spPr bwMode="auto">
              <a:xfrm>
                <a:off x="912" y="2218"/>
                <a:ext cx="131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Z  =</a:t>
                </a:r>
                <a:r>
                  <a:rPr kumimoji="1" lang="en-US" altLang="zh-CN" sz="3200">
                    <a:latin typeface="Times New Roman" panose="02020603050405020304" pitchFamily="18" charset="0"/>
                  </a:rPr>
                  <a:t>√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400" b="1" i="1" baseline="30000">
                    <a:latin typeface="Times New Roman" panose="02020603050405020304" pitchFamily="18" charset="0"/>
                  </a:rPr>
                  <a:t>2 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+ X</a:t>
                </a:r>
                <a:r>
                  <a:rPr kumimoji="1" lang="en-US" altLang="zh-CN" sz="2400" b="1" i="1" baseline="30000"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 sz="2400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88070" name="Line 6"/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71" name="Line 7"/>
              <p:cNvSpPr>
                <a:spLocks noChangeShapeType="1"/>
              </p:cNvSpPr>
              <p:nvPr/>
            </p:nvSpPr>
            <p:spPr bwMode="auto">
              <a:xfrm>
                <a:off x="917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72" name="Line 8"/>
              <p:cNvSpPr>
                <a:spLocks noChangeShapeType="1"/>
              </p:cNvSpPr>
              <p:nvPr/>
            </p:nvSpPr>
            <p:spPr bwMode="auto">
              <a:xfrm>
                <a:off x="1416" y="2265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3429000" y="3581400"/>
            <a:ext cx="168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= 36.1Ω</a:t>
            </a:r>
          </a:p>
        </p:txBody>
      </p:sp>
      <p:grpSp>
        <p:nvGrpSpPr>
          <p:cNvPr id="88074" name="Group 10"/>
          <p:cNvGrpSpPr>
            <a:grpSpLocks/>
          </p:cNvGrpSpPr>
          <p:nvPr/>
        </p:nvGrpSpPr>
        <p:grpSpPr bwMode="auto">
          <a:xfrm>
            <a:off x="1376363" y="4038600"/>
            <a:ext cx="1606550" cy="914400"/>
            <a:chOff x="860" y="2928"/>
            <a:chExt cx="1012" cy="576"/>
          </a:xfrm>
        </p:grpSpPr>
        <p:sp>
          <p:nvSpPr>
            <p:cNvPr id="88075" name="Text Box 11"/>
            <p:cNvSpPr txBox="1">
              <a:spLocks noChangeArrowheads="1"/>
            </p:cNvSpPr>
            <p:nvPr/>
          </p:nvSpPr>
          <p:spPr bwMode="auto">
            <a:xfrm>
              <a:off x="860" y="3072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>
                  <a:latin typeface="Times New Roman" panose="02020603050405020304" pitchFamily="18" charset="0"/>
                </a:rPr>
                <a:t>∴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 =</a:t>
              </a:r>
            </a:p>
          </p:txBody>
        </p:sp>
        <p:sp>
          <p:nvSpPr>
            <p:cNvPr id="88076" name="Line 12"/>
            <p:cNvSpPr>
              <a:spLocks noChangeShapeType="1"/>
            </p:cNvSpPr>
            <p:nvPr/>
          </p:nvSpPr>
          <p:spPr bwMode="auto">
            <a:xfrm>
              <a:off x="1536" y="32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7" name="Text Box 13"/>
            <p:cNvSpPr txBox="1">
              <a:spLocks noChangeArrowheads="1"/>
            </p:cNvSpPr>
            <p:nvPr/>
          </p:nvSpPr>
          <p:spPr bwMode="auto">
            <a:xfrm>
              <a:off x="1536" y="2928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88078" name="Text Box 14"/>
            <p:cNvSpPr txBox="1">
              <a:spLocks noChangeArrowheads="1"/>
            </p:cNvSpPr>
            <p:nvPr/>
          </p:nvSpPr>
          <p:spPr bwMode="auto">
            <a:xfrm>
              <a:off x="1589" y="321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Z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8079" name="Line 15"/>
            <p:cNvSpPr>
              <a:spLocks noChangeShapeType="1"/>
            </p:cNvSpPr>
            <p:nvPr/>
          </p:nvSpPr>
          <p:spPr bwMode="auto">
            <a:xfrm>
              <a:off x="1584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>
              <a:off x="1824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8081" name="Group 17"/>
          <p:cNvGrpSpPr>
            <a:grpSpLocks/>
          </p:cNvGrpSpPr>
          <p:nvPr/>
        </p:nvGrpSpPr>
        <p:grpSpPr bwMode="auto">
          <a:xfrm>
            <a:off x="3054350" y="4038600"/>
            <a:ext cx="2466975" cy="838200"/>
            <a:chOff x="2432" y="3504"/>
            <a:chExt cx="1554" cy="528"/>
          </a:xfrm>
        </p:grpSpPr>
        <p:sp>
          <p:nvSpPr>
            <p:cNvPr id="88082" name="Text Box 18"/>
            <p:cNvSpPr txBox="1">
              <a:spLocks noChangeArrowheads="1"/>
            </p:cNvSpPr>
            <p:nvPr/>
          </p:nvSpPr>
          <p:spPr bwMode="auto">
            <a:xfrm>
              <a:off x="2432" y="364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88083" name="Line 19"/>
            <p:cNvSpPr>
              <a:spLocks noChangeShapeType="1"/>
            </p:cNvSpPr>
            <p:nvPr/>
          </p:nvSpPr>
          <p:spPr bwMode="auto">
            <a:xfrm>
              <a:off x="2640" y="37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4" name="Text Box 20"/>
            <p:cNvSpPr txBox="1">
              <a:spLocks noChangeArrowheads="1"/>
            </p:cNvSpPr>
            <p:nvPr/>
          </p:nvSpPr>
          <p:spPr bwMode="auto">
            <a:xfrm>
              <a:off x="2620" y="3504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380</a:t>
              </a:r>
            </a:p>
          </p:txBody>
        </p:sp>
        <p:sp>
          <p:nvSpPr>
            <p:cNvPr id="88085" name="Text Box 21"/>
            <p:cNvSpPr txBox="1">
              <a:spLocks noChangeArrowheads="1"/>
            </p:cNvSpPr>
            <p:nvPr/>
          </p:nvSpPr>
          <p:spPr bwMode="auto">
            <a:xfrm>
              <a:off x="2620" y="3744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36.1</a:t>
              </a:r>
            </a:p>
          </p:txBody>
        </p:sp>
        <p:sp>
          <p:nvSpPr>
            <p:cNvPr id="88086" name="Text Box 22"/>
            <p:cNvSpPr txBox="1">
              <a:spLocks noChangeArrowheads="1"/>
            </p:cNvSpPr>
            <p:nvPr/>
          </p:nvSpPr>
          <p:spPr bwMode="auto">
            <a:xfrm>
              <a:off x="2859" y="3648"/>
              <a:ext cx="11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   A = 10.5 A</a:t>
              </a:r>
            </a:p>
          </p:txBody>
        </p:sp>
      </p:grp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3390105" y="5636568"/>
            <a:ext cx="14446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</a:rPr>
              <a:t>= 9.6 KW</a:t>
            </a:r>
          </a:p>
        </p:txBody>
      </p:sp>
      <p:grpSp>
        <p:nvGrpSpPr>
          <p:cNvPr id="88092" name="Group 28"/>
          <p:cNvGrpSpPr>
            <a:grpSpLocks/>
          </p:cNvGrpSpPr>
          <p:nvPr/>
        </p:nvGrpSpPr>
        <p:grpSpPr bwMode="auto">
          <a:xfrm>
            <a:off x="889000" y="5637219"/>
            <a:ext cx="2528888" cy="461963"/>
            <a:chOff x="674" y="3503"/>
            <a:chExt cx="1593" cy="291"/>
          </a:xfrm>
        </p:grpSpPr>
        <p:sp>
          <p:nvSpPr>
            <p:cNvPr id="88093" name="Text Box 29"/>
            <p:cNvSpPr txBox="1">
              <a:spLocks noChangeArrowheads="1"/>
            </p:cNvSpPr>
            <p:nvPr/>
          </p:nvSpPr>
          <p:spPr bwMode="auto">
            <a:xfrm>
              <a:off x="674" y="3503"/>
              <a:ext cx="15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4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）</a:t>
              </a:r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P = 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baseline="-25000" dirty="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1" i="1" baseline="-250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 dirty="0" err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 baseline="-25000" dirty="0" err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1" i="1" baseline="-250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cos</a:t>
              </a:r>
            </a:p>
          </p:txBody>
        </p:sp>
        <p:graphicFrame>
          <p:nvGraphicFramePr>
            <p:cNvPr id="88094" name="Object 30"/>
            <p:cNvGraphicFramePr>
              <a:graphicFrameLocks noChangeAspect="1"/>
            </p:cNvGraphicFramePr>
            <p:nvPr/>
          </p:nvGraphicFramePr>
          <p:xfrm>
            <a:off x="2064" y="3552"/>
            <a:ext cx="2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58" name="Equation" r:id="rId3" imgW="139680" imgH="164880" progId="Equation.3">
                    <p:embed/>
                  </p:oleObj>
                </mc:Choice>
                <mc:Fallback>
                  <p:oleObj name="Equation" r:id="rId3" imgW="139680" imgH="164880" progId="Equation.3">
                    <p:embed/>
                    <p:pic>
                      <p:nvPicPr>
                        <p:cNvPr id="8809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552"/>
                          <a:ext cx="20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095" name="Group 31"/>
          <p:cNvGrpSpPr>
            <a:grpSpLocks/>
          </p:cNvGrpSpPr>
          <p:nvPr/>
        </p:nvGrpSpPr>
        <p:grpSpPr bwMode="auto">
          <a:xfrm>
            <a:off x="5703888" y="5486400"/>
            <a:ext cx="2536825" cy="762000"/>
            <a:chOff x="2928" y="3408"/>
            <a:chExt cx="1598" cy="480"/>
          </a:xfrm>
        </p:grpSpPr>
        <p:sp>
          <p:nvSpPr>
            <p:cNvPr id="88096" name="Text Box 32"/>
            <p:cNvSpPr txBox="1">
              <a:spLocks noChangeArrowheads="1"/>
            </p:cNvSpPr>
            <p:nvPr/>
          </p:nvSpPr>
          <p:spPr bwMode="auto">
            <a:xfrm>
              <a:off x="2928" y="3504"/>
              <a:ext cx="1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 b="1" i="1"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cos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   =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        = 0.8 </a:t>
              </a:r>
            </a:p>
          </p:txBody>
        </p:sp>
        <p:sp>
          <p:nvSpPr>
            <p:cNvPr id="88097" name="Line 33"/>
            <p:cNvSpPr>
              <a:spLocks noChangeShapeType="1"/>
            </p:cNvSpPr>
            <p:nvPr/>
          </p:nvSpPr>
          <p:spPr bwMode="auto">
            <a:xfrm>
              <a:off x="3648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8" name="Text Box 34"/>
            <p:cNvSpPr txBox="1">
              <a:spLocks noChangeArrowheads="1"/>
            </p:cNvSpPr>
            <p:nvPr/>
          </p:nvSpPr>
          <p:spPr bwMode="auto">
            <a:xfrm>
              <a:off x="3701" y="340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88099" name="Text Box 35"/>
            <p:cNvSpPr txBox="1">
              <a:spLocks noChangeArrowheads="1"/>
            </p:cNvSpPr>
            <p:nvPr/>
          </p:nvSpPr>
          <p:spPr bwMode="auto">
            <a:xfrm>
              <a:off x="3701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Z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8100" name="Line 36"/>
            <p:cNvSpPr>
              <a:spLocks noChangeShapeType="1"/>
            </p:cNvSpPr>
            <p:nvPr/>
          </p:nvSpPr>
          <p:spPr bwMode="auto">
            <a:xfrm>
              <a:off x="3936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01" name="Line 37"/>
            <p:cNvSpPr>
              <a:spLocks noChangeShapeType="1"/>
            </p:cNvSpPr>
            <p:nvPr/>
          </p:nvSpPr>
          <p:spPr bwMode="auto">
            <a:xfrm>
              <a:off x="3696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8102" name="Object 38"/>
            <p:cNvGraphicFramePr>
              <a:graphicFrameLocks noChangeAspect="1"/>
            </p:cNvGraphicFramePr>
            <p:nvPr/>
          </p:nvGraphicFramePr>
          <p:xfrm>
            <a:off x="3349" y="3552"/>
            <a:ext cx="2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59" name="Equation" r:id="rId5" imgW="139680" imgH="164880" progId="Equation.3">
                    <p:embed/>
                  </p:oleObj>
                </mc:Choice>
                <mc:Fallback>
                  <p:oleObj name="Equation" r:id="rId5" imgW="139680" imgH="164880" progId="Equation.3">
                    <p:embed/>
                    <p:pic>
                      <p:nvPicPr>
                        <p:cNvPr id="88102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3552"/>
                          <a:ext cx="20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108" name="Group 44"/>
          <p:cNvGrpSpPr>
            <a:grpSpLocks/>
          </p:cNvGrpSpPr>
          <p:nvPr/>
        </p:nvGrpSpPr>
        <p:grpSpPr bwMode="auto">
          <a:xfrm>
            <a:off x="1708150" y="669925"/>
            <a:ext cx="5648325" cy="2486025"/>
            <a:chOff x="1092" y="2217"/>
            <a:chExt cx="3558" cy="1566"/>
          </a:xfrm>
        </p:grpSpPr>
        <p:sp>
          <p:nvSpPr>
            <p:cNvPr id="88109" name="Line 45"/>
            <p:cNvSpPr>
              <a:spLocks noChangeShapeType="1"/>
            </p:cNvSpPr>
            <p:nvPr/>
          </p:nvSpPr>
          <p:spPr bwMode="auto">
            <a:xfrm rot="17999532" flipH="1">
              <a:off x="3133" y="2839"/>
              <a:ext cx="1265" cy="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0" name="Rectangle 46"/>
            <p:cNvSpPr>
              <a:spLocks noChangeArrowheads="1"/>
            </p:cNvSpPr>
            <p:nvPr/>
          </p:nvSpPr>
          <p:spPr bwMode="auto">
            <a:xfrm rot="-3600468">
              <a:off x="3596" y="2774"/>
              <a:ext cx="362" cy="1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1" name="Line 47"/>
            <p:cNvSpPr>
              <a:spLocks noChangeShapeType="1"/>
            </p:cNvSpPr>
            <p:nvPr/>
          </p:nvSpPr>
          <p:spPr bwMode="auto">
            <a:xfrm>
              <a:off x="3460" y="3401"/>
              <a:ext cx="1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2" name="Rectangle 48"/>
            <p:cNvSpPr>
              <a:spLocks noChangeArrowheads="1"/>
            </p:cNvSpPr>
            <p:nvPr/>
          </p:nvSpPr>
          <p:spPr bwMode="auto">
            <a:xfrm>
              <a:off x="3891" y="3341"/>
              <a:ext cx="322" cy="1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3" name="Line 49"/>
            <p:cNvSpPr>
              <a:spLocks noChangeShapeType="1"/>
            </p:cNvSpPr>
            <p:nvPr/>
          </p:nvSpPr>
          <p:spPr bwMode="auto">
            <a:xfrm rot="3695905" flipH="1">
              <a:off x="3716" y="2849"/>
              <a:ext cx="126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4" name="Rectangle 50"/>
            <p:cNvSpPr>
              <a:spLocks noChangeArrowheads="1"/>
            </p:cNvSpPr>
            <p:nvPr/>
          </p:nvSpPr>
          <p:spPr bwMode="auto">
            <a:xfrm rot="3695905">
              <a:off x="4152" y="2768"/>
              <a:ext cx="362" cy="1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5" name="Text Box 51"/>
            <p:cNvSpPr txBox="1">
              <a:spLocks noChangeArrowheads="1"/>
            </p:cNvSpPr>
            <p:nvPr/>
          </p:nvSpPr>
          <p:spPr bwMode="auto">
            <a:xfrm>
              <a:off x="3496" y="263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Z</a:t>
              </a:r>
              <a:endParaRPr kumimoji="1" lang="en-US" altLang="zh-CN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116" name="Text Box 52"/>
            <p:cNvSpPr txBox="1">
              <a:spLocks noChangeArrowheads="1"/>
            </p:cNvSpPr>
            <p:nvPr/>
          </p:nvSpPr>
          <p:spPr bwMode="auto">
            <a:xfrm>
              <a:off x="4399" y="26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Z</a:t>
              </a:r>
              <a:endParaRPr kumimoji="1" lang="en-US" altLang="zh-CN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117" name="Text Box 53"/>
            <p:cNvSpPr txBox="1">
              <a:spLocks noChangeArrowheads="1"/>
            </p:cNvSpPr>
            <p:nvPr/>
          </p:nvSpPr>
          <p:spPr bwMode="auto">
            <a:xfrm>
              <a:off x="3937" y="303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Z</a:t>
              </a:r>
              <a:endParaRPr kumimoji="1" lang="en-US" altLang="zh-CN" b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88118" name="Group 54"/>
            <p:cNvGrpSpPr>
              <a:grpSpLocks/>
            </p:cNvGrpSpPr>
            <p:nvPr/>
          </p:nvGrpSpPr>
          <p:grpSpPr bwMode="auto">
            <a:xfrm rot="-5400000">
              <a:off x="1294" y="2668"/>
              <a:ext cx="739" cy="71"/>
              <a:chOff x="1872" y="2256"/>
              <a:chExt cx="1296" cy="144"/>
            </a:xfrm>
          </p:grpSpPr>
          <p:grpSp>
            <p:nvGrpSpPr>
              <p:cNvPr id="88119" name="Group 55"/>
              <p:cNvGrpSpPr>
                <a:grpSpLocks/>
              </p:cNvGrpSpPr>
              <p:nvPr/>
            </p:nvGrpSpPr>
            <p:grpSpPr bwMode="auto">
              <a:xfrm>
                <a:off x="2208" y="2256"/>
                <a:ext cx="624" cy="144"/>
                <a:chOff x="1920" y="3168"/>
                <a:chExt cx="1920" cy="336"/>
              </a:xfrm>
            </p:grpSpPr>
            <p:grpSp>
              <p:nvGrpSpPr>
                <p:cNvPr id="88120" name="Group 56"/>
                <p:cNvGrpSpPr>
                  <a:grpSpLocks/>
                </p:cNvGrpSpPr>
                <p:nvPr/>
              </p:nvGrpSpPr>
              <p:grpSpPr bwMode="auto">
                <a:xfrm>
                  <a:off x="2880" y="3168"/>
                  <a:ext cx="480" cy="336"/>
                  <a:chOff x="1920" y="3216"/>
                  <a:chExt cx="480" cy="336"/>
                </a:xfrm>
              </p:grpSpPr>
              <p:sp>
                <p:nvSpPr>
                  <p:cNvPr id="88121" name="Freeform 57"/>
                  <p:cNvSpPr>
                    <a:spLocks/>
                  </p:cNvSpPr>
                  <p:nvPr/>
                </p:nvSpPr>
                <p:spPr bwMode="auto">
                  <a:xfrm>
                    <a:off x="192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22" name="Freeform 58"/>
                  <p:cNvSpPr>
                    <a:spLocks/>
                  </p:cNvSpPr>
                  <p:nvPr/>
                </p:nvSpPr>
                <p:spPr bwMode="auto">
                  <a:xfrm flipH="1">
                    <a:off x="216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8123" name="Group 59"/>
                <p:cNvGrpSpPr>
                  <a:grpSpLocks/>
                </p:cNvGrpSpPr>
                <p:nvPr/>
              </p:nvGrpSpPr>
              <p:grpSpPr bwMode="auto">
                <a:xfrm>
                  <a:off x="1920" y="3168"/>
                  <a:ext cx="480" cy="336"/>
                  <a:chOff x="1920" y="3216"/>
                  <a:chExt cx="480" cy="336"/>
                </a:xfrm>
              </p:grpSpPr>
              <p:sp>
                <p:nvSpPr>
                  <p:cNvPr id="88124" name="Freeform 60"/>
                  <p:cNvSpPr>
                    <a:spLocks/>
                  </p:cNvSpPr>
                  <p:nvPr/>
                </p:nvSpPr>
                <p:spPr bwMode="auto">
                  <a:xfrm>
                    <a:off x="192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25" name="Freeform 61"/>
                  <p:cNvSpPr>
                    <a:spLocks/>
                  </p:cNvSpPr>
                  <p:nvPr/>
                </p:nvSpPr>
                <p:spPr bwMode="auto">
                  <a:xfrm flipH="1">
                    <a:off x="216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8126" name="Group 62"/>
                <p:cNvGrpSpPr>
                  <a:grpSpLocks/>
                </p:cNvGrpSpPr>
                <p:nvPr/>
              </p:nvGrpSpPr>
              <p:grpSpPr bwMode="auto">
                <a:xfrm>
                  <a:off x="2400" y="3168"/>
                  <a:ext cx="480" cy="336"/>
                  <a:chOff x="1920" y="3216"/>
                  <a:chExt cx="480" cy="336"/>
                </a:xfrm>
              </p:grpSpPr>
              <p:sp>
                <p:nvSpPr>
                  <p:cNvPr id="88127" name="Freeform 63"/>
                  <p:cNvSpPr>
                    <a:spLocks/>
                  </p:cNvSpPr>
                  <p:nvPr/>
                </p:nvSpPr>
                <p:spPr bwMode="auto">
                  <a:xfrm>
                    <a:off x="192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28" name="Freeform 64"/>
                  <p:cNvSpPr>
                    <a:spLocks/>
                  </p:cNvSpPr>
                  <p:nvPr/>
                </p:nvSpPr>
                <p:spPr bwMode="auto">
                  <a:xfrm flipH="1">
                    <a:off x="216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8129" name="Group 65"/>
                <p:cNvGrpSpPr>
                  <a:grpSpLocks/>
                </p:cNvGrpSpPr>
                <p:nvPr/>
              </p:nvGrpSpPr>
              <p:grpSpPr bwMode="auto">
                <a:xfrm>
                  <a:off x="3360" y="3168"/>
                  <a:ext cx="480" cy="336"/>
                  <a:chOff x="1920" y="3216"/>
                  <a:chExt cx="480" cy="336"/>
                </a:xfrm>
              </p:grpSpPr>
              <p:sp>
                <p:nvSpPr>
                  <p:cNvPr id="88130" name="Freeform 66"/>
                  <p:cNvSpPr>
                    <a:spLocks/>
                  </p:cNvSpPr>
                  <p:nvPr/>
                </p:nvSpPr>
                <p:spPr bwMode="auto">
                  <a:xfrm>
                    <a:off x="192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31" name="Freeform 67"/>
                  <p:cNvSpPr>
                    <a:spLocks/>
                  </p:cNvSpPr>
                  <p:nvPr/>
                </p:nvSpPr>
                <p:spPr bwMode="auto">
                  <a:xfrm flipH="1">
                    <a:off x="216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8132" name="Line 68"/>
              <p:cNvSpPr>
                <a:spLocks noChangeShapeType="1"/>
              </p:cNvSpPr>
              <p:nvPr/>
            </p:nvSpPr>
            <p:spPr bwMode="auto">
              <a:xfrm>
                <a:off x="2832" y="240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133" name="Line 69"/>
              <p:cNvSpPr>
                <a:spLocks noChangeShapeType="1"/>
              </p:cNvSpPr>
              <p:nvPr/>
            </p:nvSpPr>
            <p:spPr bwMode="auto">
              <a:xfrm>
                <a:off x="1872" y="240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8134" name="Group 70"/>
            <p:cNvGrpSpPr>
              <a:grpSpLocks/>
            </p:cNvGrpSpPr>
            <p:nvPr/>
          </p:nvGrpSpPr>
          <p:grpSpPr bwMode="auto">
            <a:xfrm rot="-23611564">
              <a:off x="1092" y="3158"/>
              <a:ext cx="635" cy="82"/>
              <a:chOff x="1872" y="2256"/>
              <a:chExt cx="1296" cy="144"/>
            </a:xfrm>
          </p:grpSpPr>
          <p:grpSp>
            <p:nvGrpSpPr>
              <p:cNvPr id="88135" name="Group 71"/>
              <p:cNvGrpSpPr>
                <a:grpSpLocks/>
              </p:cNvGrpSpPr>
              <p:nvPr/>
            </p:nvGrpSpPr>
            <p:grpSpPr bwMode="auto">
              <a:xfrm>
                <a:off x="2208" y="2256"/>
                <a:ext cx="624" cy="144"/>
                <a:chOff x="1920" y="3168"/>
                <a:chExt cx="1920" cy="336"/>
              </a:xfrm>
            </p:grpSpPr>
            <p:grpSp>
              <p:nvGrpSpPr>
                <p:cNvPr id="88136" name="Group 72"/>
                <p:cNvGrpSpPr>
                  <a:grpSpLocks/>
                </p:cNvGrpSpPr>
                <p:nvPr/>
              </p:nvGrpSpPr>
              <p:grpSpPr bwMode="auto">
                <a:xfrm>
                  <a:off x="2880" y="3168"/>
                  <a:ext cx="480" cy="336"/>
                  <a:chOff x="1920" y="3216"/>
                  <a:chExt cx="480" cy="336"/>
                </a:xfrm>
              </p:grpSpPr>
              <p:sp>
                <p:nvSpPr>
                  <p:cNvPr id="88137" name="Freeform 73"/>
                  <p:cNvSpPr>
                    <a:spLocks/>
                  </p:cNvSpPr>
                  <p:nvPr/>
                </p:nvSpPr>
                <p:spPr bwMode="auto">
                  <a:xfrm>
                    <a:off x="192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38" name="Freeform 74"/>
                  <p:cNvSpPr>
                    <a:spLocks/>
                  </p:cNvSpPr>
                  <p:nvPr/>
                </p:nvSpPr>
                <p:spPr bwMode="auto">
                  <a:xfrm flipH="1">
                    <a:off x="216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8139" name="Group 75"/>
                <p:cNvGrpSpPr>
                  <a:grpSpLocks/>
                </p:cNvGrpSpPr>
                <p:nvPr/>
              </p:nvGrpSpPr>
              <p:grpSpPr bwMode="auto">
                <a:xfrm>
                  <a:off x="1920" y="3168"/>
                  <a:ext cx="480" cy="336"/>
                  <a:chOff x="1920" y="3216"/>
                  <a:chExt cx="480" cy="336"/>
                </a:xfrm>
              </p:grpSpPr>
              <p:sp>
                <p:nvSpPr>
                  <p:cNvPr id="88140" name="Freeform 76"/>
                  <p:cNvSpPr>
                    <a:spLocks/>
                  </p:cNvSpPr>
                  <p:nvPr/>
                </p:nvSpPr>
                <p:spPr bwMode="auto">
                  <a:xfrm>
                    <a:off x="192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41" name="Freeform 77"/>
                  <p:cNvSpPr>
                    <a:spLocks/>
                  </p:cNvSpPr>
                  <p:nvPr/>
                </p:nvSpPr>
                <p:spPr bwMode="auto">
                  <a:xfrm flipH="1">
                    <a:off x="216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8142" name="Group 78"/>
                <p:cNvGrpSpPr>
                  <a:grpSpLocks/>
                </p:cNvGrpSpPr>
                <p:nvPr/>
              </p:nvGrpSpPr>
              <p:grpSpPr bwMode="auto">
                <a:xfrm>
                  <a:off x="2400" y="3168"/>
                  <a:ext cx="480" cy="336"/>
                  <a:chOff x="1920" y="3216"/>
                  <a:chExt cx="480" cy="336"/>
                </a:xfrm>
              </p:grpSpPr>
              <p:sp>
                <p:nvSpPr>
                  <p:cNvPr id="88143" name="Freeform 79"/>
                  <p:cNvSpPr>
                    <a:spLocks/>
                  </p:cNvSpPr>
                  <p:nvPr/>
                </p:nvSpPr>
                <p:spPr bwMode="auto">
                  <a:xfrm>
                    <a:off x="192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44" name="Freeform 80"/>
                  <p:cNvSpPr>
                    <a:spLocks/>
                  </p:cNvSpPr>
                  <p:nvPr/>
                </p:nvSpPr>
                <p:spPr bwMode="auto">
                  <a:xfrm flipH="1">
                    <a:off x="216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8145" name="Group 81"/>
                <p:cNvGrpSpPr>
                  <a:grpSpLocks/>
                </p:cNvGrpSpPr>
                <p:nvPr/>
              </p:nvGrpSpPr>
              <p:grpSpPr bwMode="auto">
                <a:xfrm>
                  <a:off x="3360" y="3168"/>
                  <a:ext cx="480" cy="336"/>
                  <a:chOff x="1920" y="3216"/>
                  <a:chExt cx="480" cy="336"/>
                </a:xfrm>
              </p:grpSpPr>
              <p:sp>
                <p:nvSpPr>
                  <p:cNvPr id="88146" name="Freeform 82"/>
                  <p:cNvSpPr>
                    <a:spLocks/>
                  </p:cNvSpPr>
                  <p:nvPr/>
                </p:nvSpPr>
                <p:spPr bwMode="auto">
                  <a:xfrm>
                    <a:off x="192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47" name="Freeform 83"/>
                  <p:cNvSpPr>
                    <a:spLocks/>
                  </p:cNvSpPr>
                  <p:nvPr/>
                </p:nvSpPr>
                <p:spPr bwMode="auto">
                  <a:xfrm flipH="1">
                    <a:off x="216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8148" name="Line 84"/>
              <p:cNvSpPr>
                <a:spLocks noChangeShapeType="1"/>
              </p:cNvSpPr>
              <p:nvPr/>
            </p:nvSpPr>
            <p:spPr bwMode="auto">
              <a:xfrm>
                <a:off x="2832" y="240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149" name="Line 85"/>
              <p:cNvSpPr>
                <a:spLocks noChangeShapeType="1"/>
              </p:cNvSpPr>
              <p:nvPr/>
            </p:nvSpPr>
            <p:spPr bwMode="auto">
              <a:xfrm>
                <a:off x="1872" y="240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8150" name="Group 86"/>
            <p:cNvGrpSpPr>
              <a:grpSpLocks/>
            </p:cNvGrpSpPr>
            <p:nvPr/>
          </p:nvGrpSpPr>
          <p:grpSpPr bwMode="auto">
            <a:xfrm rot="1975466">
              <a:off x="1657" y="3161"/>
              <a:ext cx="635" cy="82"/>
              <a:chOff x="1872" y="2256"/>
              <a:chExt cx="1296" cy="144"/>
            </a:xfrm>
          </p:grpSpPr>
          <p:grpSp>
            <p:nvGrpSpPr>
              <p:cNvPr id="88151" name="Group 87"/>
              <p:cNvGrpSpPr>
                <a:grpSpLocks/>
              </p:cNvGrpSpPr>
              <p:nvPr/>
            </p:nvGrpSpPr>
            <p:grpSpPr bwMode="auto">
              <a:xfrm>
                <a:off x="2208" y="2256"/>
                <a:ext cx="624" cy="144"/>
                <a:chOff x="1920" y="3168"/>
                <a:chExt cx="1920" cy="336"/>
              </a:xfrm>
            </p:grpSpPr>
            <p:grpSp>
              <p:nvGrpSpPr>
                <p:cNvPr id="88152" name="Group 88"/>
                <p:cNvGrpSpPr>
                  <a:grpSpLocks/>
                </p:cNvGrpSpPr>
                <p:nvPr/>
              </p:nvGrpSpPr>
              <p:grpSpPr bwMode="auto">
                <a:xfrm>
                  <a:off x="2880" y="3168"/>
                  <a:ext cx="480" cy="336"/>
                  <a:chOff x="1920" y="3216"/>
                  <a:chExt cx="480" cy="336"/>
                </a:xfrm>
              </p:grpSpPr>
              <p:sp>
                <p:nvSpPr>
                  <p:cNvPr id="88153" name="Freeform 89"/>
                  <p:cNvSpPr>
                    <a:spLocks/>
                  </p:cNvSpPr>
                  <p:nvPr/>
                </p:nvSpPr>
                <p:spPr bwMode="auto">
                  <a:xfrm>
                    <a:off x="192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54" name="Freeform 90"/>
                  <p:cNvSpPr>
                    <a:spLocks/>
                  </p:cNvSpPr>
                  <p:nvPr/>
                </p:nvSpPr>
                <p:spPr bwMode="auto">
                  <a:xfrm flipH="1">
                    <a:off x="216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8155" name="Group 91"/>
                <p:cNvGrpSpPr>
                  <a:grpSpLocks/>
                </p:cNvGrpSpPr>
                <p:nvPr/>
              </p:nvGrpSpPr>
              <p:grpSpPr bwMode="auto">
                <a:xfrm>
                  <a:off x="1920" y="3168"/>
                  <a:ext cx="480" cy="336"/>
                  <a:chOff x="1920" y="3216"/>
                  <a:chExt cx="480" cy="336"/>
                </a:xfrm>
              </p:grpSpPr>
              <p:sp>
                <p:nvSpPr>
                  <p:cNvPr id="88156" name="Freeform 92"/>
                  <p:cNvSpPr>
                    <a:spLocks/>
                  </p:cNvSpPr>
                  <p:nvPr/>
                </p:nvSpPr>
                <p:spPr bwMode="auto">
                  <a:xfrm>
                    <a:off x="192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57" name="Freeform 93"/>
                  <p:cNvSpPr>
                    <a:spLocks/>
                  </p:cNvSpPr>
                  <p:nvPr/>
                </p:nvSpPr>
                <p:spPr bwMode="auto">
                  <a:xfrm flipH="1">
                    <a:off x="216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8158" name="Group 94"/>
                <p:cNvGrpSpPr>
                  <a:grpSpLocks/>
                </p:cNvGrpSpPr>
                <p:nvPr/>
              </p:nvGrpSpPr>
              <p:grpSpPr bwMode="auto">
                <a:xfrm>
                  <a:off x="2400" y="3168"/>
                  <a:ext cx="480" cy="336"/>
                  <a:chOff x="1920" y="3216"/>
                  <a:chExt cx="480" cy="336"/>
                </a:xfrm>
              </p:grpSpPr>
              <p:sp>
                <p:nvSpPr>
                  <p:cNvPr id="88159" name="Freeform 95"/>
                  <p:cNvSpPr>
                    <a:spLocks/>
                  </p:cNvSpPr>
                  <p:nvPr/>
                </p:nvSpPr>
                <p:spPr bwMode="auto">
                  <a:xfrm>
                    <a:off x="192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60" name="Freeform 96"/>
                  <p:cNvSpPr>
                    <a:spLocks/>
                  </p:cNvSpPr>
                  <p:nvPr/>
                </p:nvSpPr>
                <p:spPr bwMode="auto">
                  <a:xfrm flipH="1">
                    <a:off x="216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8161" name="Group 97"/>
                <p:cNvGrpSpPr>
                  <a:grpSpLocks/>
                </p:cNvGrpSpPr>
                <p:nvPr/>
              </p:nvGrpSpPr>
              <p:grpSpPr bwMode="auto">
                <a:xfrm>
                  <a:off x="3360" y="3168"/>
                  <a:ext cx="480" cy="336"/>
                  <a:chOff x="1920" y="3216"/>
                  <a:chExt cx="480" cy="336"/>
                </a:xfrm>
              </p:grpSpPr>
              <p:sp>
                <p:nvSpPr>
                  <p:cNvPr id="88162" name="Freeform 98"/>
                  <p:cNvSpPr>
                    <a:spLocks/>
                  </p:cNvSpPr>
                  <p:nvPr/>
                </p:nvSpPr>
                <p:spPr bwMode="auto">
                  <a:xfrm>
                    <a:off x="192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63" name="Freeform 99"/>
                  <p:cNvSpPr>
                    <a:spLocks/>
                  </p:cNvSpPr>
                  <p:nvPr/>
                </p:nvSpPr>
                <p:spPr bwMode="auto">
                  <a:xfrm flipH="1">
                    <a:off x="2160" y="3216"/>
                    <a:ext cx="240" cy="336"/>
                  </a:xfrm>
                  <a:custGeom>
                    <a:avLst/>
                    <a:gdLst>
                      <a:gd name="T0" fmla="*/ 0 w 240"/>
                      <a:gd name="T1" fmla="*/ 336 h 336"/>
                      <a:gd name="T2" fmla="*/ 48 w 240"/>
                      <a:gd name="T3" fmla="*/ 192 h 336"/>
                      <a:gd name="T4" fmla="*/ 144 w 240"/>
                      <a:gd name="T5" fmla="*/ 48 h 336"/>
                      <a:gd name="T6" fmla="*/ 240 w 240"/>
                      <a:gd name="T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0" h="336">
                        <a:moveTo>
                          <a:pt x="0" y="336"/>
                        </a:moveTo>
                        <a:cubicBezTo>
                          <a:pt x="12" y="288"/>
                          <a:pt x="24" y="240"/>
                          <a:pt x="48" y="192"/>
                        </a:cubicBezTo>
                        <a:cubicBezTo>
                          <a:pt x="72" y="144"/>
                          <a:pt x="112" y="80"/>
                          <a:pt x="144" y="48"/>
                        </a:cubicBezTo>
                        <a:cubicBezTo>
                          <a:pt x="176" y="16"/>
                          <a:pt x="216" y="8"/>
                          <a:pt x="24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8164" name="Line 100"/>
              <p:cNvSpPr>
                <a:spLocks noChangeShapeType="1"/>
              </p:cNvSpPr>
              <p:nvPr/>
            </p:nvSpPr>
            <p:spPr bwMode="auto">
              <a:xfrm>
                <a:off x="2832" y="240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165" name="Line 101"/>
              <p:cNvSpPr>
                <a:spLocks noChangeShapeType="1"/>
              </p:cNvSpPr>
              <p:nvPr/>
            </p:nvSpPr>
            <p:spPr bwMode="auto">
              <a:xfrm>
                <a:off x="1872" y="240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8166" name="Line 102"/>
            <p:cNvSpPr>
              <a:spLocks noChangeShapeType="1"/>
            </p:cNvSpPr>
            <p:nvPr/>
          </p:nvSpPr>
          <p:spPr bwMode="auto">
            <a:xfrm>
              <a:off x="1692" y="2321"/>
              <a:ext cx="2365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67" name="Line 103"/>
            <p:cNvSpPr>
              <a:spLocks noChangeShapeType="1"/>
            </p:cNvSpPr>
            <p:nvPr/>
          </p:nvSpPr>
          <p:spPr bwMode="auto">
            <a:xfrm>
              <a:off x="2214" y="3396"/>
              <a:ext cx="8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68" name="Line 104"/>
            <p:cNvSpPr>
              <a:spLocks noChangeShapeType="1"/>
            </p:cNvSpPr>
            <p:nvPr/>
          </p:nvSpPr>
          <p:spPr bwMode="auto">
            <a:xfrm>
              <a:off x="1168" y="3663"/>
              <a:ext cx="22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69" name="Line 105"/>
            <p:cNvSpPr>
              <a:spLocks noChangeShapeType="1"/>
            </p:cNvSpPr>
            <p:nvPr/>
          </p:nvSpPr>
          <p:spPr bwMode="auto">
            <a:xfrm flipV="1">
              <a:off x="1164" y="3396"/>
              <a:ext cx="0" cy="2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70" name="Line 106"/>
            <p:cNvSpPr>
              <a:spLocks noChangeShapeType="1"/>
            </p:cNvSpPr>
            <p:nvPr/>
          </p:nvSpPr>
          <p:spPr bwMode="auto">
            <a:xfrm>
              <a:off x="3454" y="3387"/>
              <a:ext cx="0" cy="2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71" name="Line 107"/>
            <p:cNvSpPr>
              <a:spLocks noChangeShapeType="1"/>
            </p:cNvSpPr>
            <p:nvPr/>
          </p:nvSpPr>
          <p:spPr bwMode="auto">
            <a:xfrm>
              <a:off x="3101" y="3387"/>
              <a:ext cx="0" cy="3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72" name="Line 108"/>
            <p:cNvSpPr>
              <a:spLocks noChangeShapeType="1"/>
            </p:cNvSpPr>
            <p:nvPr/>
          </p:nvSpPr>
          <p:spPr bwMode="auto">
            <a:xfrm>
              <a:off x="3107" y="3771"/>
              <a:ext cx="15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73" name="Line 109"/>
            <p:cNvSpPr>
              <a:spLocks noChangeShapeType="1"/>
            </p:cNvSpPr>
            <p:nvPr/>
          </p:nvSpPr>
          <p:spPr bwMode="auto">
            <a:xfrm>
              <a:off x="4644" y="3381"/>
              <a:ext cx="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74" name="Line 110"/>
            <p:cNvSpPr>
              <a:spLocks noChangeShapeType="1"/>
            </p:cNvSpPr>
            <p:nvPr/>
          </p:nvSpPr>
          <p:spPr bwMode="auto">
            <a:xfrm>
              <a:off x="3166" y="2328"/>
              <a:ext cx="32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75" name="Line 111"/>
            <p:cNvSpPr>
              <a:spLocks noChangeShapeType="1"/>
            </p:cNvSpPr>
            <p:nvPr/>
          </p:nvSpPr>
          <p:spPr bwMode="auto">
            <a:xfrm flipH="1">
              <a:off x="3909" y="2349"/>
              <a:ext cx="143" cy="2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76" name="Text Box 112"/>
            <p:cNvSpPr txBox="1">
              <a:spLocks noChangeArrowheads="1"/>
            </p:cNvSpPr>
            <p:nvPr/>
          </p:nvSpPr>
          <p:spPr bwMode="auto">
            <a:xfrm>
              <a:off x="1421" y="3278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电源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8177" name="Text Box 113"/>
            <p:cNvSpPr txBox="1">
              <a:spLocks noChangeArrowheads="1"/>
            </p:cNvSpPr>
            <p:nvPr/>
          </p:nvSpPr>
          <p:spPr bwMode="auto">
            <a:xfrm>
              <a:off x="3799" y="3455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负载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88178" name="Text Box 114"/>
            <p:cNvSpPr txBox="1">
              <a:spLocks noChangeArrowheads="1"/>
            </p:cNvSpPr>
            <p:nvPr/>
          </p:nvSpPr>
          <p:spPr bwMode="auto">
            <a:xfrm>
              <a:off x="3652" y="2320"/>
              <a:ext cx="2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88179" name="Text Box 115"/>
            <p:cNvSpPr txBox="1">
              <a:spLocks noChangeArrowheads="1"/>
            </p:cNvSpPr>
            <p:nvPr/>
          </p:nvSpPr>
          <p:spPr bwMode="auto">
            <a:xfrm>
              <a:off x="3162" y="2286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l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437217"/>
              </p:ext>
            </p:extLst>
          </p:nvPr>
        </p:nvGraphicFramePr>
        <p:xfrm>
          <a:off x="1767340" y="4953698"/>
          <a:ext cx="2754314" cy="545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0" name="Equation" r:id="rId7" imgW="1282680" imgH="253800" progId="Equation.DSMT4">
                  <p:embed/>
                </p:oleObj>
              </mc:Choice>
              <mc:Fallback>
                <p:oleObj name="Equation" r:id="rId7" imgW="1282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7340" y="4953698"/>
                        <a:ext cx="2754314" cy="545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46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3" grpId="0" build="p" autoUpdateAnimBg="0"/>
      <p:bldP spid="8809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828800" cy="423863"/>
          </a:xfrm>
        </p:spPr>
        <p:txBody>
          <a:bodyPr anchor="ctr">
            <a:normAutofit fontScale="90000"/>
          </a:bodyPr>
          <a:lstStyle/>
          <a:p>
            <a:r>
              <a:rPr lang="zh-CN" altLang="en-US" sz="3200" b="1">
                <a:solidFill>
                  <a:srgbClr val="990000"/>
                </a:solidFill>
                <a:latin typeface="宋体" panose="02010600030101010101" pitchFamily="2" charset="-122"/>
              </a:rPr>
              <a:t>例5.4.2</a:t>
            </a:r>
          </a:p>
        </p:txBody>
      </p:sp>
      <p:grpSp>
        <p:nvGrpSpPr>
          <p:cNvPr id="105606" name="Group 134"/>
          <p:cNvGrpSpPr>
            <a:grpSpLocks/>
          </p:cNvGrpSpPr>
          <p:nvPr/>
        </p:nvGrpSpPr>
        <p:grpSpPr bwMode="auto">
          <a:xfrm>
            <a:off x="107950" y="115888"/>
            <a:ext cx="8991600" cy="1552575"/>
            <a:chOff x="68" y="73"/>
            <a:chExt cx="5664" cy="978"/>
          </a:xfrm>
        </p:grpSpPr>
        <p:sp>
          <p:nvSpPr>
            <p:cNvPr id="105477" name="Text Box 5"/>
            <p:cNvSpPr txBox="1">
              <a:spLocks noChangeArrowheads="1"/>
            </p:cNvSpPr>
            <p:nvPr/>
          </p:nvSpPr>
          <p:spPr bwMode="auto">
            <a:xfrm>
              <a:off x="68" y="73"/>
              <a:ext cx="566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          图示电路：已知电源线电压为380伏，接两组对称负载，一组接成星形，每相阻抗为                ；一组接成三角形，每相阻抗为</a:t>
              </a:r>
            </a:p>
            <a:p>
              <a:r>
                <a:rPr kumimoji="0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        求：1）各相电流；2）各线电流；3）三相有功</a:t>
              </a:r>
              <a:endParaRPr kumimoji="0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05584" name="Object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0551202"/>
                </p:ext>
              </p:extLst>
            </p:nvPr>
          </p:nvGraphicFramePr>
          <p:xfrm>
            <a:off x="4000" y="426"/>
            <a:ext cx="148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07" name="Equation" r:id="rId3" imgW="1002960" imgH="215640" progId="Equation.3">
                    <p:embed/>
                  </p:oleObj>
                </mc:Choice>
                <mc:Fallback>
                  <p:oleObj name="Equation" r:id="rId3" imgW="1002960" imgH="215640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" y="426"/>
                          <a:ext cx="148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85" name="Object 1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384924"/>
                </p:ext>
              </p:extLst>
            </p:nvPr>
          </p:nvGraphicFramePr>
          <p:xfrm>
            <a:off x="799" y="459"/>
            <a:ext cx="108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08" name="公式" r:id="rId5" imgW="812520" imgH="215640" progId="Equation.3">
                    <p:embed/>
                  </p:oleObj>
                </mc:Choice>
                <mc:Fallback>
                  <p:oleObj name="公式" r:id="rId5" imgW="812520" imgH="215640" progId="Equation.3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" y="459"/>
                          <a:ext cx="108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586" name="Text Box 114"/>
          <p:cNvSpPr txBox="1">
            <a:spLocks noChangeArrowheads="1"/>
          </p:cNvSpPr>
          <p:nvPr/>
        </p:nvSpPr>
        <p:spPr bwMode="auto">
          <a:xfrm>
            <a:off x="152400" y="51054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 b="1">
                <a:solidFill>
                  <a:srgbClr val="FF0000"/>
                </a:solidFill>
              </a:rPr>
              <a:t>解：</a:t>
            </a:r>
          </a:p>
        </p:txBody>
      </p:sp>
      <p:graphicFrame>
        <p:nvGraphicFramePr>
          <p:cNvPr id="105587" name="Object 115"/>
          <p:cNvGraphicFramePr>
            <a:graphicFrameLocks noChangeAspect="1"/>
          </p:cNvGraphicFramePr>
          <p:nvPr/>
        </p:nvGraphicFramePr>
        <p:xfrm>
          <a:off x="900113" y="5105400"/>
          <a:ext cx="29860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09" name="Equation" r:id="rId7" imgW="1117440" imgH="228600" progId="Equation.3">
                  <p:embed/>
                </p:oleObj>
              </mc:Choice>
              <mc:Fallback>
                <p:oleObj name="Equation" r:id="rId7" imgW="1117440" imgH="228600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05400"/>
                        <a:ext cx="29860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88" name="Object 116"/>
          <p:cNvGraphicFramePr>
            <a:graphicFrameLocks noChangeAspect="1"/>
          </p:cNvGraphicFramePr>
          <p:nvPr/>
        </p:nvGraphicFramePr>
        <p:xfrm>
          <a:off x="4292600" y="5091113"/>
          <a:ext cx="39370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10" name="Equation" r:id="rId9" imgW="1473120" imgH="241200" progId="Equation.3">
                  <p:embed/>
                </p:oleObj>
              </mc:Choice>
              <mc:Fallback>
                <p:oleObj name="Equation" r:id="rId9" imgW="1473120" imgH="24120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5091113"/>
                        <a:ext cx="39370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89" name="Object 117"/>
          <p:cNvGraphicFramePr>
            <a:graphicFrameLocks noChangeAspect="1"/>
          </p:cNvGraphicFramePr>
          <p:nvPr/>
        </p:nvGraphicFramePr>
        <p:xfrm>
          <a:off x="4895850" y="5561013"/>
          <a:ext cx="29527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11" name="Equation" r:id="rId11" imgW="1104840" imgH="241200" progId="Equation.3">
                  <p:embed/>
                </p:oleObj>
              </mc:Choice>
              <mc:Fallback>
                <p:oleObj name="Equation" r:id="rId11" imgW="1104840" imgH="241200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5561013"/>
                        <a:ext cx="29527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90" name="Object 118"/>
          <p:cNvGraphicFramePr>
            <a:graphicFrameLocks noChangeAspect="1"/>
          </p:cNvGraphicFramePr>
          <p:nvPr/>
        </p:nvGraphicFramePr>
        <p:xfrm>
          <a:off x="71438" y="6046788"/>
          <a:ext cx="25241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12" name="Equation" r:id="rId13" imgW="1193760" imgH="228600" progId="Equation.3">
                  <p:embed/>
                </p:oleObj>
              </mc:Choice>
              <mc:Fallback>
                <p:oleObj name="Equation" r:id="rId13" imgW="1193760" imgH="22860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6046788"/>
                        <a:ext cx="25241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93" name="Object 121"/>
          <p:cNvGraphicFramePr>
            <a:graphicFrameLocks noChangeAspect="1"/>
          </p:cNvGraphicFramePr>
          <p:nvPr/>
        </p:nvGraphicFramePr>
        <p:xfrm>
          <a:off x="2717800" y="6019800"/>
          <a:ext cx="29384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13" name="Equation" r:id="rId15" imgW="1269720" imgH="228600" progId="Equation.3">
                  <p:embed/>
                </p:oleObj>
              </mc:Choice>
              <mc:Fallback>
                <p:oleObj name="Equation" r:id="rId15" imgW="1269720" imgH="228600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6019800"/>
                        <a:ext cx="29384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94" name="Object 122"/>
          <p:cNvGraphicFramePr>
            <a:graphicFrameLocks noChangeAspect="1"/>
          </p:cNvGraphicFramePr>
          <p:nvPr/>
        </p:nvGraphicFramePr>
        <p:xfrm>
          <a:off x="6016625" y="6005513"/>
          <a:ext cx="27463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14" name="Equation" r:id="rId17" imgW="1193760" imgH="241200" progId="Equation.3">
                  <p:embed/>
                </p:oleObj>
              </mc:Choice>
              <mc:Fallback>
                <p:oleObj name="Equation" r:id="rId17" imgW="1193760" imgH="241200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5" y="6005513"/>
                        <a:ext cx="27463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605" name="Group 133"/>
          <p:cNvGrpSpPr>
            <a:grpSpLocks/>
          </p:cNvGrpSpPr>
          <p:nvPr/>
        </p:nvGrpSpPr>
        <p:grpSpPr bwMode="auto">
          <a:xfrm>
            <a:off x="2438400" y="1676400"/>
            <a:ext cx="5791200" cy="3276600"/>
            <a:chOff x="2016" y="2112"/>
            <a:chExt cx="3648" cy="2064"/>
          </a:xfrm>
        </p:grpSpPr>
        <p:pic>
          <p:nvPicPr>
            <p:cNvPr id="105556" name="Picture 84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2112"/>
              <a:ext cx="3648" cy="2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5497" name="Text Box 25"/>
            <p:cNvSpPr txBox="1">
              <a:spLocks noChangeArrowheads="1"/>
            </p:cNvSpPr>
            <p:nvPr/>
          </p:nvSpPr>
          <p:spPr bwMode="auto">
            <a:xfrm>
              <a:off x="2055" y="226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05498" name="Text Box 26"/>
            <p:cNvSpPr txBox="1">
              <a:spLocks noChangeArrowheads="1"/>
            </p:cNvSpPr>
            <p:nvPr/>
          </p:nvSpPr>
          <p:spPr bwMode="auto">
            <a:xfrm>
              <a:off x="2055" y="250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05499" name="Text Box 27"/>
            <p:cNvSpPr txBox="1">
              <a:spLocks noChangeArrowheads="1"/>
            </p:cNvSpPr>
            <p:nvPr/>
          </p:nvSpPr>
          <p:spPr bwMode="auto">
            <a:xfrm>
              <a:off x="2055" y="274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05559" name="Line 87"/>
            <p:cNvSpPr>
              <a:spLocks noChangeShapeType="1"/>
            </p:cNvSpPr>
            <p:nvPr/>
          </p:nvSpPr>
          <p:spPr bwMode="auto">
            <a:xfrm>
              <a:off x="2290" y="2837"/>
              <a:ext cx="3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0" name="Line 88"/>
            <p:cNvSpPr>
              <a:spLocks noChangeShapeType="1"/>
            </p:cNvSpPr>
            <p:nvPr/>
          </p:nvSpPr>
          <p:spPr bwMode="auto">
            <a:xfrm>
              <a:off x="2290" y="2596"/>
              <a:ext cx="3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1" name="Line 89"/>
            <p:cNvSpPr>
              <a:spLocks noChangeShapeType="1"/>
            </p:cNvSpPr>
            <p:nvPr/>
          </p:nvSpPr>
          <p:spPr bwMode="auto">
            <a:xfrm>
              <a:off x="2290" y="2354"/>
              <a:ext cx="3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2" name="Line 90"/>
            <p:cNvSpPr>
              <a:spLocks noChangeShapeType="1"/>
            </p:cNvSpPr>
            <p:nvPr/>
          </p:nvSpPr>
          <p:spPr bwMode="auto">
            <a:xfrm>
              <a:off x="2877" y="2907"/>
              <a:ext cx="0" cy="24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3" name="Line 91"/>
            <p:cNvSpPr>
              <a:spLocks noChangeShapeType="1"/>
            </p:cNvSpPr>
            <p:nvPr/>
          </p:nvSpPr>
          <p:spPr bwMode="auto">
            <a:xfrm>
              <a:off x="3385" y="2907"/>
              <a:ext cx="0" cy="24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4" name="Line 92"/>
            <p:cNvSpPr>
              <a:spLocks noChangeShapeType="1"/>
            </p:cNvSpPr>
            <p:nvPr/>
          </p:nvSpPr>
          <p:spPr bwMode="auto">
            <a:xfrm>
              <a:off x="3933" y="2907"/>
              <a:ext cx="0" cy="24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5" name="Line 93"/>
            <p:cNvSpPr>
              <a:spLocks noChangeShapeType="1"/>
            </p:cNvSpPr>
            <p:nvPr/>
          </p:nvSpPr>
          <p:spPr bwMode="auto">
            <a:xfrm>
              <a:off x="4598" y="2941"/>
              <a:ext cx="0" cy="24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6" name="Line 94"/>
            <p:cNvSpPr>
              <a:spLocks noChangeShapeType="1"/>
            </p:cNvSpPr>
            <p:nvPr/>
          </p:nvSpPr>
          <p:spPr bwMode="auto">
            <a:xfrm>
              <a:off x="4989" y="2941"/>
              <a:ext cx="0" cy="24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7" name="Line 95"/>
            <p:cNvSpPr>
              <a:spLocks noChangeShapeType="1"/>
            </p:cNvSpPr>
            <p:nvPr/>
          </p:nvSpPr>
          <p:spPr bwMode="auto">
            <a:xfrm>
              <a:off x="5380" y="2941"/>
              <a:ext cx="0" cy="24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5568" name="Object 96"/>
            <p:cNvGraphicFramePr>
              <a:graphicFrameLocks noChangeAspect="1"/>
            </p:cNvGraphicFramePr>
            <p:nvPr/>
          </p:nvGraphicFramePr>
          <p:xfrm>
            <a:off x="2344" y="2147"/>
            <a:ext cx="15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15" name="Equation" r:id="rId20" imgW="190440" imgH="228600" progId="Equation.3">
                    <p:embed/>
                  </p:oleObj>
                </mc:Choice>
                <mc:Fallback>
                  <p:oleObj name="Equation" r:id="rId20" imgW="190440" imgH="2286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" y="2147"/>
                          <a:ext cx="15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69" name="Object 97"/>
            <p:cNvGraphicFramePr>
              <a:graphicFrameLocks noChangeAspect="1"/>
            </p:cNvGraphicFramePr>
            <p:nvPr/>
          </p:nvGraphicFramePr>
          <p:xfrm>
            <a:off x="2368" y="2411"/>
            <a:ext cx="15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16" name="Equation" r:id="rId22" imgW="190440" imgH="228600" progId="Equation.3">
                    <p:embed/>
                  </p:oleObj>
                </mc:Choice>
                <mc:Fallback>
                  <p:oleObj name="Equation" r:id="rId22" imgW="190440" imgH="22860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2411"/>
                          <a:ext cx="158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70" name="Object 98"/>
            <p:cNvGraphicFramePr>
              <a:graphicFrameLocks noChangeAspect="1"/>
            </p:cNvGraphicFramePr>
            <p:nvPr/>
          </p:nvGraphicFramePr>
          <p:xfrm>
            <a:off x="2368" y="2648"/>
            <a:ext cx="158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17" name="Equation" r:id="rId24" imgW="190440" imgH="241200" progId="Equation.3">
                    <p:embed/>
                  </p:oleObj>
                </mc:Choice>
                <mc:Fallback>
                  <p:oleObj name="Equation" r:id="rId24" imgW="190440" imgH="24120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2648"/>
                          <a:ext cx="158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71" name="Object 99"/>
            <p:cNvGraphicFramePr>
              <a:graphicFrameLocks noChangeAspect="1"/>
            </p:cNvGraphicFramePr>
            <p:nvPr/>
          </p:nvGraphicFramePr>
          <p:xfrm>
            <a:off x="2894" y="2880"/>
            <a:ext cx="199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18" name="Equation" r:id="rId26" imgW="241200" imgH="228600" progId="Equation.3">
                    <p:embed/>
                  </p:oleObj>
                </mc:Choice>
                <mc:Fallback>
                  <p:oleObj name="Equation" r:id="rId26" imgW="241200" imgH="22860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4" y="2880"/>
                          <a:ext cx="199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72" name="Object 100"/>
            <p:cNvGraphicFramePr>
              <a:graphicFrameLocks noChangeAspect="1"/>
            </p:cNvGraphicFramePr>
            <p:nvPr/>
          </p:nvGraphicFramePr>
          <p:xfrm>
            <a:off x="3400" y="2880"/>
            <a:ext cx="20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19" name="Equation" r:id="rId28" imgW="241200" imgH="228600" progId="Equation.3">
                    <p:embed/>
                  </p:oleObj>
                </mc:Choice>
                <mc:Fallback>
                  <p:oleObj name="Equation" r:id="rId28" imgW="241200" imgH="22860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2880"/>
                          <a:ext cx="20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73" name="Object 101"/>
            <p:cNvGraphicFramePr>
              <a:graphicFrameLocks noChangeAspect="1"/>
            </p:cNvGraphicFramePr>
            <p:nvPr/>
          </p:nvGraphicFramePr>
          <p:xfrm>
            <a:off x="3936" y="2880"/>
            <a:ext cx="200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20" name="Equation" r:id="rId30" imgW="241200" imgH="241200" progId="Equation.3">
                    <p:embed/>
                  </p:oleObj>
                </mc:Choice>
                <mc:Fallback>
                  <p:oleObj name="Equation" r:id="rId30" imgW="241200" imgH="24120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880"/>
                          <a:ext cx="200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74" name="Object 102"/>
            <p:cNvGraphicFramePr>
              <a:graphicFrameLocks noChangeAspect="1"/>
            </p:cNvGraphicFramePr>
            <p:nvPr/>
          </p:nvGraphicFramePr>
          <p:xfrm>
            <a:off x="4587" y="2930"/>
            <a:ext cx="22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21" name="Equation" r:id="rId32" imgW="266400" imgH="228600" progId="Equation.3">
                    <p:embed/>
                  </p:oleObj>
                </mc:Choice>
                <mc:Fallback>
                  <p:oleObj name="Equation" r:id="rId32" imgW="266400" imgH="22860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" y="2930"/>
                          <a:ext cx="221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75" name="Object 103"/>
            <p:cNvGraphicFramePr>
              <a:graphicFrameLocks noChangeAspect="1"/>
            </p:cNvGraphicFramePr>
            <p:nvPr/>
          </p:nvGraphicFramePr>
          <p:xfrm>
            <a:off x="5003" y="2941"/>
            <a:ext cx="22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22" name="Equation" r:id="rId34" imgW="266400" imgH="228600" progId="Equation.3">
                    <p:embed/>
                  </p:oleObj>
                </mc:Choice>
                <mc:Fallback>
                  <p:oleObj name="Equation" r:id="rId34" imgW="266400" imgH="228600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3" y="2941"/>
                          <a:ext cx="221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76" name="Object 104"/>
            <p:cNvGraphicFramePr>
              <a:graphicFrameLocks noChangeAspect="1"/>
            </p:cNvGraphicFramePr>
            <p:nvPr/>
          </p:nvGraphicFramePr>
          <p:xfrm>
            <a:off x="5394" y="2941"/>
            <a:ext cx="22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23" name="Equation" r:id="rId36" imgW="266400" imgH="228600" progId="Equation.3">
                    <p:embed/>
                  </p:oleObj>
                </mc:Choice>
                <mc:Fallback>
                  <p:oleObj name="Equation" r:id="rId36" imgW="266400" imgH="228600" progId="Equation.3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4" y="2941"/>
                          <a:ext cx="221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77" name="Object 105"/>
            <p:cNvGraphicFramePr>
              <a:graphicFrameLocks noChangeAspect="1"/>
            </p:cNvGraphicFramePr>
            <p:nvPr/>
          </p:nvGraphicFramePr>
          <p:xfrm>
            <a:off x="2461" y="3474"/>
            <a:ext cx="17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24" name="Equation" r:id="rId38" imgW="215640" imgH="215640" progId="Equation.3">
                    <p:embed/>
                  </p:oleObj>
                </mc:Choice>
                <mc:Fallback>
                  <p:oleObj name="Equation" r:id="rId38" imgW="215640" imgH="21564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3474"/>
                          <a:ext cx="179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78" name="Object 106"/>
            <p:cNvGraphicFramePr>
              <a:graphicFrameLocks noChangeAspect="1"/>
            </p:cNvGraphicFramePr>
            <p:nvPr/>
          </p:nvGraphicFramePr>
          <p:xfrm>
            <a:off x="3072" y="3504"/>
            <a:ext cx="17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25" name="Equation" r:id="rId40" imgW="215640" imgH="215640" progId="Equation.3">
                    <p:embed/>
                  </p:oleObj>
                </mc:Choice>
                <mc:Fallback>
                  <p:oleObj name="Equation" r:id="rId40" imgW="215640" imgH="215640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504"/>
                          <a:ext cx="179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79" name="Object 107"/>
            <p:cNvGraphicFramePr>
              <a:graphicFrameLocks noChangeAspect="1"/>
            </p:cNvGraphicFramePr>
            <p:nvPr/>
          </p:nvGraphicFramePr>
          <p:xfrm>
            <a:off x="3600" y="3522"/>
            <a:ext cx="17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26" name="Equation" r:id="rId42" imgW="215640" imgH="215640" progId="Equation.3">
                    <p:embed/>
                  </p:oleObj>
                </mc:Choice>
                <mc:Fallback>
                  <p:oleObj name="Equation" r:id="rId42" imgW="215640" imgH="215640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522"/>
                          <a:ext cx="17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80" name="Object 108"/>
            <p:cNvGraphicFramePr>
              <a:graphicFrameLocks noChangeAspect="1"/>
            </p:cNvGraphicFramePr>
            <p:nvPr/>
          </p:nvGraphicFramePr>
          <p:xfrm>
            <a:off x="4576" y="3321"/>
            <a:ext cx="17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27" name="Equation" r:id="rId44" imgW="215640" imgH="215640" progId="Equation.3">
                    <p:embed/>
                  </p:oleObj>
                </mc:Choice>
                <mc:Fallback>
                  <p:oleObj name="Equation" r:id="rId44" imgW="215640" imgH="215640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3321"/>
                          <a:ext cx="17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81" name="Object 109"/>
            <p:cNvGraphicFramePr>
              <a:graphicFrameLocks noChangeAspect="1"/>
            </p:cNvGraphicFramePr>
            <p:nvPr/>
          </p:nvGraphicFramePr>
          <p:xfrm>
            <a:off x="4967" y="3321"/>
            <a:ext cx="17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28" name="Equation" r:id="rId46" imgW="215640" imgH="215640" progId="Equation.3">
                    <p:embed/>
                  </p:oleObj>
                </mc:Choice>
                <mc:Fallback>
                  <p:oleObj name="Equation" r:id="rId46" imgW="215640" imgH="215640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3321"/>
                          <a:ext cx="179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82" name="Object 110"/>
            <p:cNvGraphicFramePr>
              <a:graphicFrameLocks noChangeAspect="1"/>
            </p:cNvGraphicFramePr>
            <p:nvPr/>
          </p:nvGraphicFramePr>
          <p:xfrm>
            <a:off x="5397" y="3321"/>
            <a:ext cx="17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29" name="Equation" r:id="rId48" imgW="215640" imgH="215640" progId="Equation.3">
                    <p:embed/>
                  </p:oleObj>
                </mc:Choice>
                <mc:Fallback>
                  <p:oleObj name="Equation" r:id="rId48" imgW="215640" imgH="215640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" y="3321"/>
                          <a:ext cx="179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95" name="Line 123"/>
            <p:cNvSpPr>
              <a:spLocks noChangeShapeType="1"/>
            </p:cNvSpPr>
            <p:nvPr/>
          </p:nvSpPr>
          <p:spPr bwMode="auto">
            <a:xfrm>
              <a:off x="2880" y="3360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96" name="Line 124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97" name="Line 125"/>
            <p:cNvSpPr>
              <a:spLocks noChangeShapeType="1"/>
            </p:cNvSpPr>
            <p:nvPr/>
          </p:nvSpPr>
          <p:spPr bwMode="auto">
            <a:xfrm>
              <a:off x="3936" y="3360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5598" name="Object 126"/>
            <p:cNvGraphicFramePr>
              <a:graphicFrameLocks noChangeAspect="1"/>
            </p:cNvGraphicFramePr>
            <p:nvPr/>
          </p:nvGraphicFramePr>
          <p:xfrm>
            <a:off x="2854" y="3224"/>
            <a:ext cx="25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30" name="Equation" r:id="rId50" imgW="304560" imgH="228600" progId="Equation.3">
                    <p:embed/>
                  </p:oleObj>
                </mc:Choice>
                <mc:Fallback>
                  <p:oleObj name="Equation" r:id="rId50" imgW="304560" imgH="228600" progId="Equation.3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4" y="3224"/>
                          <a:ext cx="25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99" name="Object 127"/>
            <p:cNvGraphicFramePr>
              <a:graphicFrameLocks noChangeAspect="1"/>
            </p:cNvGraphicFramePr>
            <p:nvPr/>
          </p:nvGraphicFramePr>
          <p:xfrm>
            <a:off x="3397" y="3211"/>
            <a:ext cx="251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31" name="Equation" r:id="rId52" imgW="304560" imgH="241200" progId="Equation.3">
                    <p:embed/>
                  </p:oleObj>
                </mc:Choice>
                <mc:Fallback>
                  <p:oleObj name="Equation" r:id="rId52" imgW="304560" imgH="241200" progId="Equation.3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7" y="3211"/>
                          <a:ext cx="251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600" name="Object 128"/>
            <p:cNvGraphicFramePr>
              <a:graphicFrameLocks noChangeAspect="1"/>
            </p:cNvGraphicFramePr>
            <p:nvPr/>
          </p:nvGraphicFramePr>
          <p:xfrm>
            <a:off x="3930" y="3211"/>
            <a:ext cx="241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32" name="Equation" r:id="rId54" imgW="291960" imgH="241200" progId="Equation.3">
                    <p:embed/>
                  </p:oleObj>
                </mc:Choice>
                <mc:Fallback>
                  <p:oleObj name="Equation" r:id="rId54" imgW="291960" imgH="241200" progId="Equation.3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3211"/>
                          <a:ext cx="241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8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2"/>
          <p:cNvGrpSpPr>
            <a:grpSpLocks/>
          </p:cNvGrpSpPr>
          <p:nvPr/>
        </p:nvGrpSpPr>
        <p:grpSpPr bwMode="auto">
          <a:xfrm>
            <a:off x="3276600" y="76200"/>
            <a:ext cx="5791200" cy="2971800"/>
            <a:chOff x="2016" y="2112"/>
            <a:chExt cx="3648" cy="2064"/>
          </a:xfrm>
        </p:grpSpPr>
        <p:pic>
          <p:nvPicPr>
            <p:cNvPr id="12493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2112"/>
              <a:ext cx="3648" cy="2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4932" name="Text Box 4"/>
            <p:cNvSpPr txBox="1">
              <a:spLocks noChangeArrowheads="1"/>
            </p:cNvSpPr>
            <p:nvPr/>
          </p:nvSpPr>
          <p:spPr bwMode="auto">
            <a:xfrm>
              <a:off x="2055" y="2255"/>
              <a:ext cx="19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24933" name="Text Box 5"/>
            <p:cNvSpPr txBox="1">
              <a:spLocks noChangeArrowheads="1"/>
            </p:cNvSpPr>
            <p:nvPr/>
          </p:nvSpPr>
          <p:spPr bwMode="auto">
            <a:xfrm>
              <a:off x="2055" y="2498"/>
              <a:ext cx="19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24934" name="Text Box 6"/>
            <p:cNvSpPr txBox="1">
              <a:spLocks noChangeArrowheads="1"/>
            </p:cNvSpPr>
            <p:nvPr/>
          </p:nvSpPr>
          <p:spPr bwMode="auto">
            <a:xfrm>
              <a:off x="2055" y="2737"/>
              <a:ext cx="19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24935" name="Line 7"/>
            <p:cNvSpPr>
              <a:spLocks noChangeShapeType="1"/>
            </p:cNvSpPr>
            <p:nvPr/>
          </p:nvSpPr>
          <p:spPr bwMode="auto">
            <a:xfrm>
              <a:off x="2290" y="2837"/>
              <a:ext cx="3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6" name="Line 8"/>
            <p:cNvSpPr>
              <a:spLocks noChangeShapeType="1"/>
            </p:cNvSpPr>
            <p:nvPr/>
          </p:nvSpPr>
          <p:spPr bwMode="auto">
            <a:xfrm>
              <a:off x="2290" y="2596"/>
              <a:ext cx="3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7" name="Line 9"/>
            <p:cNvSpPr>
              <a:spLocks noChangeShapeType="1"/>
            </p:cNvSpPr>
            <p:nvPr/>
          </p:nvSpPr>
          <p:spPr bwMode="auto">
            <a:xfrm>
              <a:off x="2290" y="2354"/>
              <a:ext cx="3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8" name="Line 10"/>
            <p:cNvSpPr>
              <a:spLocks noChangeShapeType="1"/>
            </p:cNvSpPr>
            <p:nvPr/>
          </p:nvSpPr>
          <p:spPr bwMode="auto">
            <a:xfrm>
              <a:off x="2877" y="2907"/>
              <a:ext cx="0" cy="24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9" name="Line 11"/>
            <p:cNvSpPr>
              <a:spLocks noChangeShapeType="1"/>
            </p:cNvSpPr>
            <p:nvPr/>
          </p:nvSpPr>
          <p:spPr bwMode="auto">
            <a:xfrm>
              <a:off x="3385" y="2907"/>
              <a:ext cx="0" cy="24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0" name="Line 12"/>
            <p:cNvSpPr>
              <a:spLocks noChangeShapeType="1"/>
            </p:cNvSpPr>
            <p:nvPr/>
          </p:nvSpPr>
          <p:spPr bwMode="auto">
            <a:xfrm>
              <a:off x="3933" y="2907"/>
              <a:ext cx="0" cy="24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1" name="Line 13"/>
            <p:cNvSpPr>
              <a:spLocks noChangeShapeType="1"/>
            </p:cNvSpPr>
            <p:nvPr/>
          </p:nvSpPr>
          <p:spPr bwMode="auto">
            <a:xfrm>
              <a:off x="4598" y="2941"/>
              <a:ext cx="0" cy="24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2" name="Line 14"/>
            <p:cNvSpPr>
              <a:spLocks noChangeShapeType="1"/>
            </p:cNvSpPr>
            <p:nvPr/>
          </p:nvSpPr>
          <p:spPr bwMode="auto">
            <a:xfrm>
              <a:off x="4989" y="2941"/>
              <a:ext cx="0" cy="24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3" name="Line 15"/>
            <p:cNvSpPr>
              <a:spLocks noChangeShapeType="1"/>
            </p:cNvSpPr>
            <p:nvPr/>
          </p:nvSpPr>
          <p:spPr bwMode="auto">
            <a:xfrm>
              <a:off x="5380" y="2941"/>
              <a:ext cx="0" cy="24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4944" name="Object 16"/>
            <p:cNvGraphicFramePr>
              <a:graphicFrameLocks noChangeAspect="1"/>
            </p:cNvGraphicFramePr>
            <p:nvPr/>
          </p:nvGraphicFramePr>
          <p:xfrm>
            <a:off x="2344" y="2147"/>
            <a:ext cx="15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15" name="Equation" r:id="rId4" imgW="190440" imgH="228600" progId="Equation.3">
                    <p:embed/>
                  </p:oleObj>
                </mc:Choice>
                <mc:Fallback>
                  <p:oleObj name="Equation" r:id="rId4" imgW="19044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" y="2147"/>
                          <a:ext cx="15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45" name="Object 17"/>
            <p:cNvGraphicFramePr>
              <a:graphicFrameLocks noChangeAspect="1"/>
            </p:cNvGraphicFramePr>
            <p:nvPr/>
          </p:nvGraphicFramePr>
          <p:xfrm>
            <a:off x="2368" y="2411"/>
            <a:ext cx="15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16" name="Equation" r:id="rId6" imgW="190440" imgH="228600" progId="Equation.3">
                    <p:embed/>
                  </p:oleObj>
                </mc:Choice>
                <mc:Fallback>
                  <p:oleObj name="Equation" r:id="rId6" imgW="19044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2411"/>
                          <a:ext cx="158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46" name="Object 18"/>
            <p:cNvGraphicFramePr>
              <a:graphicFrameLocks noChangeAspect="1"/>
            </p:cNvGraphicFramePr>
            <p:nvPr/>
          </p:nvGraphicFramePr>
          <p:xfrm>
            <a:off x="2368" y="2648"/>
            <a:ext cx="158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17" name="Equation" r:id="rId8" imgW="190440" imgH="241200" progId="Equation.3">
                    <p:embed/>
                  </p:oleObj>
                </mc:Choice>
                <mc:Fallback>
                  <p:oleObj name="Equation" r:id="rId8" imgW="190440" imgH="24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2648"/>
                          <a:ext cx="158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47" name="Object 19"/>
            <p:cNvGraphicFramePr>
              <a:graphicFrameLocks noChangeAspect="1"/>
            </p:cNvGraphicFramePr>
            <p:nvPr/>
          </p:nvGraphicFramePr>
          <p:xfrm>
            <a:off x="2894" y="2880"/>
            <a:ext cx="199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18" name="Equation" r:id="rId10" imgW="241200" imgH="228600" progId="Equation.3">
                    <p:embed/>
                  </p:oleObj>
                </mc:Choice>
                <mc:Fallback>
                  <p:oleObj name="Equation" r:id="rId10" imgW="2412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4" y="2880"/>
                          <a:ext cx="199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48" name="Object 20"/>
            <p:cNvGraphicFramePr>
              <a:graphicFrameLocks noChangeAspect="1"/>
            </p:cNvGraphicFramePr>
            <p:nvPr/>
          </p:nvGraphicFramePr>
          <p:xfrm>
            <a:off x="3400" y="2880"/>
            <a:ext cx="20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19" name="Equation" r:id="rId12" imgW="241200" imgH="228600" progId="Equation.3">
                    <p:embed/>
                  </p:oleObj>
                </mc:Choice>
                <mc:Fallback>
                  <p:oleObj name="Equation" r:id="rId12" imgW="2412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2880"/>
                          <a:ext cx="20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49" name="Object 21"/>
            <p:cNvGraphicFramePr>
              <a:graphicFrameLocks noChangeAspect="1"/>
            </p:cNvGraphicFramePr>
            <p:nvPr/>
          </p:nvGraphicFramePr>
          <p:xfrm>
            <a:off x="3936" y="2880"/>
            <a:ext cx="200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20" name="Equation" r:id="rId14" imgW="241200" imgH="241200" progId="Equation.3">
                    <p:embed/>
                  </p:oleObj>
                </mc:Choice>
                <mc:Fallback>
                  <p:oleObj name="Equation" r:id="rId14" imgW="241200" imgH="24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880"/>
                          <a:ext cx="200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0" name="Object 22"/>
            <p:cNvGraphicFramePr>
              <a:graphicFrameLocks noChangeAspect="1"/>
            </p:cNvGraphicFramePr>
            <p:nvPr/>
          </p:nvGraphicFramePr>
          <p:xfrm>
            <a:off x="4587" y="2930"/>
            <a:ext cx="22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21" name="Equation" r:id="rId16" imgW="266400" imgH="228600" progId="Equation.3">
                    <p:embed/>
                  </p:oleObj>
                </mc:Choice>
                <mc:Fallback>
                  <p:oleObj name="Equation" r:id="rId16" imgW="26640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" y="2930"/>
                          <a:ext cx="221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1" name="Object 23"/>
            <p:cNvGraphicFramePr>
              <a:graphicFrameLocks noChangeAspect="1"/>
            </p:cNvGraphicFramePr>
            <p:nvPr/>
          </p:nvGraphicFramePr>
          <p:xfrm>
            <a:off x="5003" y="2941"/>
            <a:ext cx="22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22" name="Equation" r:id="rId18" imgW="266400" imgH="228600" progId="Equation.3">
                    <p:embed/>
                  </p:oleObj>
                </mc:Choice>
                <mc:Fallback>
                  <p:oleObj name="Equation" r:id="rId18" imgW="2664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3" y="2941"/>
                          <a:ext cx="221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2" name="Object 24"/>
            <p:cNvGraphicFramePr>
              <a:graphicFrameLocks noChangeAspect="1"/>
            </p:cNvGraphicFramePr>
            <p:nvPr/>
          </p:nvGraphicFramePr>
          <p:xfrm>
            <a:off x="5394" y="2941"/>
            <a:ext cx="22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23" name="Equation" r:id="rId20" imgW="266400" imgH="228600" progId="Equation.3">
                    <p:embed/>
                  </p:oleObj>
                </mc:Choice>
                <mc:Fallback>
                  <p:oleObj name="Equation" r:id="rId20" imgW="26640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4" y="2941"/>
                          <a:ext cx="221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3" name="Object 25"/>
            <p:cNvGraphicFramePr>
              <a:graphicFrameLocks noChangeAspect="1"/>
            </p:cNvGraphicFramePr>
            <p:nvPr/>
          </p:nvGraphicFramePr>
          <p:xfrm>
            <a:off x="2461" y="3474"/>
            <a:ext cx="17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24" name="Equation" r:id="rId22" imgW="215640" imgH="215640" progId="Equation.3">
                    <p:embed/>
                  </p:oleObj>
                </mc:Choice>
                <mc:Fallback>
                  <p:oleObj name="Equation" r:id="rId22" imgW="21564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3474"/>
                          <a:ext cx="179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4" name="Object 26"/>
            <p:cNvGraphicFramePr>
              <a:graphicFrameLocks noChangeAspect="1"/>
            </p:cNvGraphicFramePr>
            <p:nvPr/>
          </p:nvGraphicFramePr>
          <p:xfrm>
            <a:off x="3072" y="3504"/>
            <a:ext cx="17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25" name="Equation" r:id="rId24" imgW="215640" imgH="215640" progId="Equation.3">
                    <p:embed/>
                  </p:oleObj>
                </mc:Choice>
                <mc:Fallback>
                  <p:oleObj name="Equation" r:id="rId24" imgW="21564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504"/>
                          <a:ext cx="179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5" name="Object 27"/>
            <p:cNvGraphicFramePr>
              <a:graphicFrameLocks noChangeAspect="1"/>
            </p:cNvGraphicFramePr>
            <p:nvPr/>
          </p:nvGraphicFramePr>
          <p:xfrm>
            <a:off x="3600" y="3522"/>
            <a:ext cx="17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26" name="Equation" r:id="rId26" imgW="215640" imgH="215640" progId="Equation.3">
                    <p:embed/>
                  </p:oleObj>
                </mc:Choice>
                <mc:Fallback>
                  <p:oleObj name="Equation" r:id="rId26" imgW="215640" imgH="215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522"/>
                          <a:ext cx="17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6" name="Object 28"/>
            <p:cNvGraphicFramePr>
              <a:graphicFrameLocks noChangeAspect="1"/>
            </p:cNvGraphicFramePr>
            <p:nvPr/>
          </p:nvGraphicFramePr>
          <p:xfrm>
            <a:off x="4576" y="3321"/>
            <a:ext cx="17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27" name="Equation" r:id="rId28" imgW="215640" imgH="215640" progId="Equation.3">
                    <p:embed/>
                  </p:oleObj>
                </mc:Choice>
                <mc:Fallback>
                  <p:oleObj name="Equation" r:id="rId28" imgW="21564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3321"/>
                          <a:ext cx="17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7" name="Object 29"/>
            <p:cNvGraphicFramePr>
              <a:graphicFrameLocks noChangeAspect="1"/>
            </p:cNvGraphicFramePr>
            <p:nvPr/>
          </p:nvGraphicFramePr>
          <p:xfrm>
            <a:off x="4967" y="3321"/>
            <a:ext cx="17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28" name="Equation" r:id="rId30" imgW="215640" imgH="215640" progId="Equation.3">
                    <p:embed/>
                  </p:oleObj>
                </mc:Choice>
                <mc:Fallback>
                  <p:oleObj name="Equation" r:id="rId30" imgW="21564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3321"/>
                          <a:ext cx="179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8" name="Object 30"/>
            <p:cNvGraphicFramePr>
              <a:graphicFrameLocks noChangeAspect="1"/>
            </p:cNvGraphicFramePr>
            <p:nvPr/>
          </p:nvGraphicFramePr>
          <p:xfrm>
            <a:off x="5397" y="3321"/>
            <a:ext cx="17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29" name="Equation" r:id="rId32" imgW="215640" imgH="215640" progId="Equation.3">
                    <p:embed/>
                  </p:oleObj>
                </mc:Choice>
                <mc:Fallback>
                  <p:oleObj name="Equation" r:id="rId32" imgW="215640" imgH="2156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" y="3321"/>
                          <a:ext cx="179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59" name="Line 31"/>
            <p:cNvSpPr>
              <a:spLocks noChangeShapeType="1"/>
            </p:cNvSpPr>
            <p:nvPr/>
          </p:nvSpPr>
          <p:spPr bwMode="auto">
            <a:xfrm>
              <a:off x="2880" y="3360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0" name="Line 32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1" name="Line 33"/>
            <p:cNvSpPr>
              <a:spLocks noChangeShapeType="1"/>
            </p:cNvSpPr>
            <p:nvPr/>
          </p:nvSpPr>
          <p:spPr bwMode="auto">
            <a:xfrm>
              <a:off x="3936" y="3360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4962" name="Object 34"/>
            <p:cNvGraphicFramePr>
              <a:graphicFrameLocks noChangeAspect="1"/>
            </p:cNvGraphicFramePr>
            <p:nvPr/>
          </p:nvGraphicFramePr>
          <p:xfrm>
            <a:off x="2854" y="3224"/>
            <a:ext cx="25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30" name="Equation" r:id="rId34" imgW="304560" imgH="228600" progId="Equation.3">
                    <p:embed/>
                  </p:oleObj>
                </mc:Choice>
                <mc:Fallback>
                  <p:oleObj name="Equation" r:id="rId34" imgW="304560" imgH="228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4" y="3224"/>
                          <a:ext cx="25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63" name="Object 35"/>
            <p:cNvGraphicFramePr>
              <a:graphicFrameLocks noChangeAspect="1"/>
            </p:cNvGraphicFramePr>
            <p:nvPr/>
          </p:nvGraphicFramePr>
          <p:xfrm>
            <a:off x="3397" y="3211"/>
            <a:ext cx="251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31" name="Equation" r:id="rId36" imgW="304560" imgH="241200" progId="Equation.3">
                    <p:embed/>
                  </p:oleObj>
                </mc:Choice>
                <mc:Fallback>
                  <p:oleObj name="Equation" r:id="rId36" imgW="304560" imgH="2412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7" y="3211"/>
                          <a:ext cx="251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64" name="Object 36"/>
            <p:cNvGraphicFramePr>
              <a:graphicFrameLocks noChangeAspect="1"/>
            </p:cNvGraphicFramePr>
            <p:nvPr/>
          </p:nvGraphicFramePr>
          <p:xfrm>
            <a:off x="3930" y="3211"/>
            <a:ext cx="241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32" name="Equation" r:id="rId38" imgW="291960" imgH="241200" progId="Equation.3">
                    <p:embed/>
                  </p:oleObj>
                </mc:Choice>
                <mc:Fallback>
                  <p:oleObj name="Equation" r:id="rId38" imgW="291960" imgH="241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3211"/>
                          <a:ext cx="241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965" name="Object 37"/>
          <p:cNvGraphicFramePr>
            <a:graphicFrameLocks noChangeAspect="1"/>
          </p:cNvGraphicFramePr>
          <p:nvPr/>
        </p:nvGraphicFramePr>
        <p:xfrm>
          <a:off x="228600" y="457200"/>
          <a:ext cx="25781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3" name="Equation" r:id="rId40" imgW="965160" imgH="228600" progId="Equation.3">
                  <p:embed/>
                </p:oleObj>
              </mc:Choice>
              <mc:Fallback>
                <p:oleObj name="Equation" r:id="rId40" imgW="96516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57200"/>
                        <a:ext cx="25781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6" name="Object 38"/>
          <p:cNvGraphicFramePr>
            <a:graphicFrameLocks noChangeAspect="1"/>
          </p:cNvGraphicFramePr>
          <p:nvPr/>
        </p:nvGraphicFramePr>
        <p:xfrm>
          <a:off x="295275" y="4648200"/>
          <a:ext cx="25241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4" name="Equation" r:id="rId42" imgW="1193760" imgH="228600" progId="Equation.3">
                  <p:embed/>
                </p:oleObj>
              </mc:Choice>
              <mc:Fallback>
                <p:oleObj name="Equation" r:id="rId42" imgW="119376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4648200"/>
                        <a:ext cx="25241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67" name="Text Box 39"/>
          <p:cNvSpPr txBox="1">
            <a:spLocks noChangeArrowheads="1"/>
          </p:cNvSpPr>
          <p:nvPr/>
        </p:nvSpPr>
        <p:spPr bwMode="auto">
          <a:xfrm>
            <a:off x="228600" y="76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  <a:ea typeface="楷体_GB2312" pitchFamily="49" charset="-122"/>
              </a:rPr>
              <a:t>对于对称的△负载:</a:t>
            </a:r>
          </a:p>
        </p:txBody>
      </p:sp>
      <p:graphicFrame>
        <p:nvGraphicFramePr>
          <p:cNvPr id="124968" name="Object 40"/>
          <p:cNvGraphicFramePr>
            <a:graphicFrameLocks noChangeAspect="1"/>
          </p:cNvGraphicFramePr>
          <p:nvPr/>
        </p:nvGraphicFramePr>
        <p:xfrm>
          <a:off x="247650" y="838200"/>
          <a:ext cx="17145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5" name="Equation" r:id="rId44" imgW="761760" imgH="457200" progId="Equation.3">
                  <p:embed/>
                </p:oleObj>
              </mc:Choice>
              <mc:Fallback>
                <p:oleObj name="Equation" r:id="rId44" imgW="761760" imgH="457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838200"/>
                        <a:ext cx="17145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9" name="Object 41"/>
          <p:cNvGraphicFramePr>
            <a:graphicFrameLocks noChangeAspect="1"/>
          </p:cNvGraphicFramePr>
          <p:nvPr/>
        </p:nvGraphicFramePr>
        <p:xfrm>
          <a:off x="914400" y="1676400"/>
          <a:ext cx="1828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6" name="Equation" r:id="rId46" imgW="812520" imgH="406080" progId="Equation.3">
                  <p:embed/>
                </p:oleObj>
              </mc:Choice>
              <mc:Fallback>
                <p:oleObj name="Equation" r:id="rId46" imgW="812520" imgH="4060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18288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70" name="Object 42"/>
          <p:cNvGraphicFramePr>
            <a:graphicFrameLocks noChangeAspect="1"/>
          </p:cNvGraphicFramePr>
          <p:nvPr/>
        </p:nvGraphicFramePr>
        <p:xfrm>
          <a:off x="914400" y="2590800"/>
          <a:ext cx="2257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7" name="Equation" r:id="rId48" imgW="1002960" imgH="177480" progId="Equation.3">
                  <p:embed/>
                </p:oleObj>
              </mc:Choice>
              <mc:Fallback>
                <p:oleObj name="Equation" r:id="rId48" imgW="1002960" imgH="177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225742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71" name="Object 43"/>
          <p:cNvGraphicFramePr>
            <a:graphicFrameLocks noChangeAspect="1"/>
          </p:cNvGraphicFramePr>
          <p:nvPr/>
        </p:nvGraphicFramePr>
        <p:xfrm>
          <a:off x="19050" y="2971800"/>
          <a:ext cx="53149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8" name="Equation" r:id="rId50" imgW="2361960" imgH="241200" progId="Equation.3">
                  <p:embed/>
                </p:oleObj>
              </mc:Choice>
              <mc:Fallback>
                <p:oleObj name="Equation" r:id="rId50" imgW="2361960" imgH="241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" y="2971800"/>
                        <a:ext cx="53149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72" name="Object 44"/>
          <p:cNvGraphicFramePr>
            <a:graphicFrameLocks noChangeAspect="1"/>
          </p:cNvGraphicFramePr>
          <p:nvPr/>
        </p:nvGraphicFramePr>
        <p:xfrm>
          <a:off x="0" y="3530600"/>
          <a:ext cx="29146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9" name="Equation" r:id="rId52" imgW="1295280" imgH="228600" progId="Equation.3">
                  <p:embed/>
                </p:oleObj>
              </mc:Choice>
              <mc:Fallback>
                <p:oleObj name="Equation" r:id="rId52" imgW="129528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30600"/>
                        <a:ext cx="29146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73" name="Object 45"/>
          <p:cNvGraphicFramePr>
            <a:graphicFrameLocks noChangeAspect="1"/>
          </p:cNvGraphicFramePr>
          <p:nvPr/>
        </p:nvGraphicFramePr>
        <p:xfrm>
          <a:off x="3429000" y="3505200"/>
          <a:ext cx="29146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40" name="Equation" r:id="rId54" imgW="1295280" imgH="241200" progId="Equation.3">
                  <p:embed/>
                </p:oleObj>
              </mc:Choice>
              <mc:Fallback>
                <p:oleObj name="Equation" r:id="rId54" imgW="1295280" imgH="2412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05200"/>
                        <a:ext cx="29146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985" name="Group 57"/>
          <p:cNvGrpSpPr>
            <a:grpSpLocks/>
          </p:cNvGrpSpPr>
          <p:nvPr/>
        </p:nvGrpSpPr>
        <p:grpSpPr bwMode="auto">
          <a:xfrm>
            <a:off x="6705600" y="3124200"/>
            <a:ext cx="1219200" cy="685800"/>
            <a:chOff x="4224" y="1968"/>
            <a:chExt cx="768" cy="432"/>
          </a:xfrm>
        </p:grpSpPr>
        <p:sp>
          <p:nvSpPr>
            <p:cNvPr id="124974" name="AutoShape 46"/>
            <p:cNvSpPr>
              <a:spLocks/>
            </p:cNvSpPr>
            <p:nvPr/>
          </p:nvSpPr>
          <p:spPr bwMode="auto">
            <a:xfrm>
              <a:off x="4224" y="1968"/>
              <a:ext cx="192" cy="432"/>
            </a:xfrm>
            <a:prstGeom prst="rightBrace">
              <a:avLst>
                <a:gd name="adj1" fmla="val 18750"/>
                <a:gd name="adj2" fmla="val 50000"/>
              </a:avLst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75" name="Text Box 47"/>
            <p:cNvSpPr txBox="1">
              <a:spLocks noChangeArrowheads="1"/>
            </p:cNvSpPr>
            <p:nvPr/>
          </p:nvSpPr>
          <p:spPr bwMode="auto">
            <a:xfrm>
              <a:off x="4464" y="20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990000"/>
                  </a:solidFill>
                </a:rPr>
                <a:t>对称</a:t>
              </a:r>
            </a:p>
          </p:txBody>
        </p:sp>
      </p:grpSp>
      <p:sp>
        <p:nvSpPr>
          <p:cNvPr id="124978" name="Text Box 50"/>
          <p:cNvSpPr txBox="1">
            <a:spLocks noChangeArrowheads="1"/>
          </p:cNvSpPr>
          <p:nvPr/>
        </p:nvSpPr>
        <p:spPr bwMode="auto">
          <a:xfrm>
            <a:off x="228600" y="41148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  <a:ea typeface="楷体_GB2312" pitchFamily="49" charset="-122"/>
              </a:rPr>
              <a:t>对于对称的</a:t>
            </a:r>
            <a:r>
              <a:rPr lang="en-US" altLang="zh-CN" b="1">
                <a:solidFill>
                  <a:srgbClr val="0000CC"/>
                </a:solidFill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0000CC"/>
                </a:solidFill>
                <a:ea typeface="楷体_GB2312" pitchFamily="49" charset="-122"/>
              </a:rPr>
              <a:t>负载:</a:t>
            </a:r>
          </a:p>
        </p:txBody>
      </p:sp>
      <p:graphicFrame>
        <p:nvGraphicFramePr>
          <p:cNvPr id="124979" name="Object 51"/>
          <p:cNvGraphicFramePr>
            <a:graphicFrameLocks noChangeAspect="1"/>
          </p:cNvGraphicFramePr>
          <p:nvPr/>
        </p:nvGraphicFramePr>
        <p:xfrm>
          <a:off x="3124200" y="4038600"/>
          <a:ext cx="52578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41" name="Equation" r:id="rId56" imgW="2336760" imgH="457200" progId="Equation.3">
                  <p:embed/>
                </p:oleObj>
              </mc:Choice>
              <mc:Fallback>
                <p:oleObj name="Equation" r:id="rId56" imgW="2336760" imgH="4572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38600"/>
                        <a:ext cx="52578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80" name="Object 52"/>
          <p:cNvGraphicFramePr>
            <a:graphicFrameLocks noChangeAspect="1"/>
          </p:cNvGraphicFramePr>
          <p:nvPr/>
        </p:nvGraphicFramePr>
        <p:xfrm>
          <a:off x="3133725" y="4953000"/>
          <a:ext cx="26574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42" name="Equation" r:id="rId58" imgW="1180800" imgH="228600" progId="Equation.3">
                  <p:embed/>
                </p:oleObj>
              </mc:Choice>
              <mc:Fallback>
                <p:oleObj name="Equation" r:id="rId58" imgW="1180800" imgH="228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4953000"/>
                        <a:ext cx="26574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81" name="Object 53"/>
          <p:cNvGraphicFramePr>
            <a:graphicFrameLocks noChangeAspect="1"/>
          </p:cNvGraphicFramePr>
          <p:nvPr/>
        </p:nvGraphicFramePr>
        <p:xfrm>
          <a:off x="5953125" y="4953000"/>
          <a:ext cx="26574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43" name="Equation" r:id="rId60" imgW="1180800" imgH="241200" progId="Equation.3">
                  <p:embed/>
                </p:oleObj>
              </mc:Choice>
              <mc:Fallback>
                <p:oleObj name="Equation" r:id="rId60" imgW="1180800" imgH="2412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4953000"/>
                        <a:ext cx="26574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82" name="AutoShape 54"/>
          <p:cNvSpPr>
            <a:spLocks/>
          </p:cNvSpPr>
          <p:nvPr/>
        </p:nvSpPr>
        <p:spPr bwMode="auto">
          <a:xfrm>
            <a:off x="8610600" y="4495800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84" name="Text Box 56"/>
          <p:cNvSpPr txBox="1">
            <a:spLocks noChangeArrowheads="1"/>
          </p:cNvSpPr>
          <p:nvPr/>
        </p:nvSpPr>
        <p:spPr bwMode="auto">
          <a:xfrm>
            <a:off x="228600" y="5181600"/>
            <a:ext cx="203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  <a:ea typeface="楷体_GB2312" pitchFamily="49" charset="-122"/>
              </a:rPr>
              <a:t>总线电流：</a:t>
            </a:r>
          </a:p>
        </p:txBody>
      </p:sp>
      <p:graphicFrame>
        <p:nvGraphicFramePr>
          <p:cNvPr id="124989" name="Object 61"/>
          <p:cNvGraphicFramePr>
            <a:graphicFrameLocks noChangeAspect="1"/>
          </p:cNvGraphicFramePr>
          <p:nvPr/>
        </p:nvGraphicFramePr>
        <p:xfrm>
          <a:off x="228600" y="5715000"/>
          <a:ext cx="21145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44" name="Equation" r:id="rId62" imgW="939600" imgH="228600" progId="Equation.3">
                  <p:embed/>
                </p:oleObj>
              </mc:Choice>
              <mc:Fallback>
                <p:oleObj name="Equation" r:id="rId62" imgW="939600" imgH="2286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715000"/>
                        <a:ext cx="21145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90" name="Object 62"/>
          <p:cNvGraphicFramePr>
            <a:graphicFrameLocks noChangeAspect="1"/>
          </p:cNvGraphicFramePr>
          <p:nvPr/>
        </p:nvGraphicFramePr>
        <p:xfrm>
          <a:off x="2438400" y="5737225"/>
          <a:ext cx="2085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45" name="Equation" r:id="rId64" imgW="927000" imgH="228600" progId="Equation.3">
                  <p:embed/>
                </p:oleObj>
              </mc:Choice>
              <mc:Fallback>
                <p:oleObj name="Equation" r:id="rId64" imgW="927000" imgH="2286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737225"/>
                        <a:ext cx="20859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91" name="Object 63"/>
          <p:cNvGraphicFramePr>
            <a:graphicFrameLocks noChangeAspect="1"/>
          </p:cNvGraphicFramePr>
          <p:nvPr/>
        </p:nvGraphicFramePr>
        <p:xfrm>
          <a:off x="4724400" y="5737225"/>
          <a:ext cx="2057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46" name="Equation" r:id="rId66" imgW="914400" imgH="241200" progId="Equation.3">
                  <p:embed/>
                </p:oleObj>
              </mc:Choice>
              <mc:Fallback>
                <p:oleObj name="Equation" r:id="rId66" imgW="914400" imgH="2412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737225"/>
                        <a:ext cx="2057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92" name="Text Box 64"/>
          <p:cNvSpPr txBox="1">
            <a:spLocks noChangeArrowheads="1"/>
          </p:cNvSpPr>
          <p:nvPr/>
        </p:nvSpPr>
        <p:spPr bwMode="auto">
          <a:xfrm>
            <a:off x="6934200" y="573722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00"/>
                </a:solidFill>
                <a:ea typeface="楷体_GB2312" pitchFamily="49" charset="-122"/>
              </a:rPr>
              <a:t>也是对称电流</a:t>
            </a:r>
          </a:p>
        </p:txBody>
      </p:sp>
      <p:sp>
        <p:nvSpPr>
          <p:cNvPr id="124993" name="Text Box 65"/>
          <p:cNvSpPr txBox="1">
            <a:spLocks noChangeArrowheads="1"/>
          </p:cNvSpPr>
          <p:nvPr/>
        </p:nvSpPr>
        <p:spPr bwMode="auto">
          <a:xfrm>
            <a:off x="228600" y="6324600"/>
            <a:ext cx="189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  <a:ea typeface="楷体_GB2312" pitchFamily="49" charset="-122"/>
              </a:rPr>
              <a:t>三相有功：</a:t>
            </a:r>
          </a:p>
        </p:txBody>
      </p:sp>
      <p:graphicFrame>
        <p:nvGraphicFramePr>
          <p:cNvPr id="124994" name="Object 66"/>
          <p:cNvGraphicFramePr>
            <a:graphicFrameLocks noChangeAspect="1"/>
          </p:cNvGraphicFramePr>
          <p:nvPr/>
        </p:nvGraphicFramePr>
        <p:xfrm>
          <a:off x="2306638" y="6302375"/>
          <a:ext cx="17192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47" name="Equation" r:id="rId68" imgW="812520" imgH="215640" progId="Equation.3">
                  <p:embed/>
                </p:oleObj>
              </mc:Choice>
              <mc:Fallback>
                <p:oleObj name="Equation" r:id="rId68" imgW="812520" imgH="21564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6302375"/>
                        <a:ext cx="171926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98" name="AutoShape 70"/>
          <p:cNvSpPr>
            <a:spLocks noChangeArrowheads="1"/>
          </p:cNvSpPr>
          <p:nvPr/>
        </p:nvSpPr>
        <p:spPr bwMode="auto">
          <a:xfrm>
            <a:off x="8027988" y="3213100"/>
            <a:ext cx="1008062" cy="720725"/>
          </a:xfrm>
          <a:prstGeom prst="wedgeRoundRectCallout">
            <a:avLst>
              <a:gd name="adj1" fmla="val 27954"/>
              <a:gd name="adj2" fmla="val 126431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chemeClr val="tx2"/>
                </a:solidFill>
              </a:rPr>
              <a:t>对称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4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4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7" grpId="0" autoUpdateAnimBg="0"/>
      <p:bldP spid="124978" grpId="0" autoUpdateAnimBg="0"/>
      <p:bldP spid="124984" grpId="0" autoUpdateAnimBg="0"/>
      <p:bldP spid="124992" grpId="0" autoUpdateAnimBg="0"/>
      <p:bldP spid="124993" grpId="0" autoUpdateAnimBg="0"/>
      <p:bldP spid="12499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62100"/>
            <a:ext cx="3810000" cy="1143000"/>
          </a:xfrm>
        </p:spPr>
        <p:txBody>
          <a:bodyPr/>
          <a:lstStyle/>
          <a:p>
            <a:r>
              <a:rPr lang="zh-CN" altLang="en-US" sz="6500" b="1">
                <a:solidFill>
                  <a:schemeClr val="bg2"/>
                </a:solidFill>
                <a:ea typeface="楷体_GB2312" pitchFamily="49" charset="-122"/>
              </a:rPr>
              <a:t>本章结束</a:t>
            </a:r>
          </a:p>
        </p:txBody>
      </p:sp>
      <p:sp>
        <p:nvSpPr>
          <p:cNvPr id="122883" name="AutoShape 3">
            <a:hlinkClick r:id="rId2" action="ppaction://hlinkpres?slideindex=1&amp;slidetitle=第六章  磁路与铁心线圈电路" highlightClick="1"/>
          </p:cNvPr>
          <p:cNvSpPr>
            <a:spLocks noChangeArrowheads="1"/>
          </p:cNvSpPr>
          <p:nvPr/>
        </p:nvSpPr>
        <p:spPr bwMode="auto">
          <a:xfrm>
            <a:off x="2700338" y="2819400"/>
            <a:ext cx="1719262" cy="609600"/>
          </a:xfrm>
          <a:prstGeom prst="actionButtonBlan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下一章</a:t>
            </a:r>
          </a:p>
        </p:txBody>
      </p:sp>
      <p:sp>
        <p:nvSpPr>
          <p:cNvPr id="122884" name="AutoShape 4">
            <a:hlinkClick r:id="rId3" action="ppaction://hlinkpres?slideindex=6&amp;slidetitle=电工技术课程内容  " highlightClick="1"/>
          </p:cNvPr>
          <p:cNvSpPr>
            <a:spLocks noChangeArrowheads="1"/>
          </p:cNvSpPr>
          <p:nvPr/>
        </p:nvSpPr>
        <p:spPr bwMode="auto">
          <a:xfrm>
            <a:off x="4648200" y="2819400"/>
            <a:ext cx="1724025" cy="609600"/>
          </a:xfrm>
          <a:prstGeom prst="actionButtonBlan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总目录</a:t>
            </a:r>
          </a:p>
        </p:txBody>
      </p:sp>
      <p:sp>
        <p:nvSpPr>
          <p:cNvPr id="122885" name="AutoShape 5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3665538" y="3644900"/>
            <a:ext cx="1698625" cy="609600"/>
          </a:xfrm>
          <a:prstGeom prst="actionButtonBlan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结束放映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61423" y="208450"/>
            <a:ext cx="15783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8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kumimoji="1" lang="en-US" altLang="zh-CN" sz="28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grpSp>
        <p:nvGrpSpPr>
          <p:cNvPr id="52232" name="Group 8"/>
          <p:cNvGrpSpPr>
            <a:grpSpLocks/>
          </p:cNvGrpSpPr>
          <p:nvPr/>
        </p:nvGrpSpPr>
        <p:grpSpPr bwMode="auto">
          <a:xfrm>
            <a:off x="-20223" y="3645024"/>
            <a:ext cx="2901950" cy="1863725"/>
            <a:chOff x="3282" y="688"/>
            <a:chExt cx="1828" cy="1174"/>
          </a:xfrm>
        </p:grpSpPr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>
              <a:off x="3542" y="998"/>
              <a:ext cx="912" cy="768"/>
              <a:chOff x="3792" y="2640"/>
              <a:chExt cx="576" cy="768"/>
            </a:xfrm>
          </p:grpSpPr>
          <p:sp>
            <p:nvSpPr>
              <p:cNvPr id="52234" name="Freeform 10"/>
              <p:cNvSpPr>
                <a:spLocks/>
              </p:cNvSpPr>
              <p:nvPr/>
            </p:nvSpPr>
            <p:spPr bwMode="auto">
              <a:xfrm>
                <a:off x="3792" y="2640"/>
                <a:ext cx="288" cy="384"/>
              </a:xfrm>
              <a:custGeom>
                <a:avLst/>
                <a:gdLst>
                  <a:gd name="T0" fmla="*/ 0 w 288"/>
                  <a:gd name="T1" fmla="*/ 384 h 384"/>
                  <a:gd name="T2" fmla="*/ 144 w 288"/>
                  <a:gd name="T3" fmla="*/ 0 h 384"/>
                  <a:gd name="T4" fmla="*/ 288 w 288"/>
                  <a:gd name="T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384">
                    <a:moveTo>
                      <a:pt x="0" y="384"/>
                    </a:moveTo>
                    <a:cubicBezTo>
                      <a:pt x="48" y="192"/>
                      <a:pt x="96" y="0"/>
                      <a:pt x="144" y="0"/>
                    </a:cubicBezTo>
                    <a:cubicBezTo>
                      <a:pt x="192" y="0"/>
                      <a:pt x="240" y="192"/>
                      <a:pt x="288" y="384"/>
                    </a:cubicBezTo>
                  </a:path>
                </a:pathLst>
              </a:custGeom>
              <a:noFill/>
              <a:ln w="28575" cap="flat" cmpd="sng">
                <a:solidFill>
                  <a:srgbClr val="00B05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35" name="Freeform 11"/>
              <p:cNvSpPr>
                <a:spLocks/>
              </p:cNvSpPr>
              <p:nvPr/>
            </p:nvSpPr>
            <p:spPr bwMode="auto">
              <a:xfrm flipV="1">
                <a:off x="4080" y="3024"/>
                <a:ext cx="288" cy="384"/>
              </a:xfrm>
              <a:custGeom>
                <a:avLst/>
                <a:gdLst>
                  <a:gd name="T0" fmla="*/ 0 w 288"/>
                  <a:gd name="T1" fmla="*/ 384 h 384"/>
                  <a:gd name="T2" fmla="*/ 144 w 288"/>
                  <a:gd name="T3" fmla="*/ 0 h 384"/>
                  <a:gd name="T4" fmla="*/ 288 w 288"/>
                  <a:gd name="T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384">
                    <a:moveTo>
                      <a:pt x="0" y="384"/>
                    </a:moveTo>
                    <a:cubicBezTo>
                      <a:pt x="48" y="192"/>
                      <a:pt x="96" y="0"/>
                      <a:pt x="144" y="0"/>
                    </a:cubicBezTo>
                    <a:cubicBezTo>
                      <a:pt x="192" y="0"/>
                      <a:pt x="240" y="192"/>
                      <a:pt x="288" y="384"/>
                    </a:cubicBezTo>
                  </a:path>
                </a:pathLst>
              </a:custGeom>
              <a:noFill/>
              <a:ln w="28575" cap="flat" cmpd="sng">
                <a:solidFill>
                  <a:srgbClr val="00B05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2236" name="Freeform 12"/>
            <p:cNvSpPr>
              <a:spLocks/>
            </p:cNvSpPr>
            <p:nvPr/>
          </p:nvSpPr>
          <p:spPr bwMode="auto">
            <a:xfrm>
              <a:off x="4454" y="998"/>
              <a:ext cx="456" cy="384"/>
            </a:xfrm>
            <a:custGeom>
              <a:avLst/>
              <a:gdLst>
                <a:gd name="T0" fmla="*/ 0 w 288"/>
                <a:gd name="T1" fmla="*/ 384 h 384"/>
                <a:gd name="T2" fmla="*/ 144 w 288"/>
                <a:gd name="T3" fmla="*/ 0 h 384"/>
                <a:gd name="T4" fmla="*/ 288 w 288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84">
                  <a:moveTo>
                    <a:pt x="0" y="384"/>
                  </a:moveTo>
                  <a:cubicBezTo>
                    <a:pt x="48" y="192"/>
                    <a:pt x="96" y="0"/>
                    <a:pt x="144" y="0"/>
                  </a:cubicBezTo>
                  <a:cubicBezTo>
                    <a:pt x="192" y="0"/>
                    <a:pt x="240" y="192"/>
                    <a:pt x="288" y="384"/>
                  </a:cubicBezTo>
                </a:path>
              </a:pathLst>
            </a:custGeom>
            <a:noFill/>
            <a:ln w="28575" cap="flat" cmpd="sng">
              <a:solidFill>
                <a:srgbClr val="00B05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4774" y="902"/>
              <a:ext cx="336" cy="91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7" name="Line 23"/>
            <p:cNvSpPr>
              <a:spLocks noChangeShapeType="1"/>
            </p:cNvSpPr>
            <p:nvPr/>
          </p:nvSpPr>
          <p:spPr bwMode="auto">
            <a:xfrm>
              <a:off x="3430" y="1382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 flipV="1">
              <a:off x="3526" y="80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3282" y="68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4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3670" y="71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400" b="1" i="1" dirty="0">
                  <a:solidFill>
                    <a:srgbClr val="339933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="1" baseline="-25000" dirty="0">
                  <a:solidFill>
                    <a:srgbClr val="33993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921" y="1352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3325" y="1340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grpSp>
        <p:nvGrpSpPr>
          <p:cNvPr id="68" name="Group 8"/>
          <p:cNvGrpSpPr>
            <a:grpSpLocks/>
          </p:cNvGrpSpPr>
          <p:nvPr/>
        </p:nvGrpSpPr>
        <p:grpSpPr bwMode="auto">
          <a:xfrm>
            <a:off x="2944812" y="3645024"/>
            <a:ext cx="3048000" cy="1863725"/>
            <a:chOff x="3190" y="688"/>
            <a:chExt cx="1920" cy="1174"/>
          </a:xfrm>
        </p:grpSpPr>
        <p:grpSp>
          <p:nvGrpSpPr>
            <p:cNvPr id="71" name="Group 13"/>
            <p:cNvGrpSpPr>
              <a:grpSpLocks/>
            </p:cNvGrpSpPr>
            <p:nvPr/>
          </p:nvGrpSpPr>
          <p:grpSpPr bwMode="auto">
            <a:xfrm>
              <a:off x="3390" y="1004"/>
              <a:ext cx="1368" cy="762"/>
              <a:chOff x="4560" y="2838"/>
              <a:chExt cx="864" cy="762"/>
            </a:xfrm>
          </p:grpSpPr>
          <p:sp>
            <p:nvSpPr>
              <p:cNvPr id="86" name="Freeform 14"/>
              <p:cNvSpPr>
                <a:spLocks/>
              </p:cNvSpPr>
              <p:nvPr/>
            </p:nvSpPr>
            <p:spPr bwMode="auto">
              <a:xfrm>
                <a:off x="4848" y="2838"/>
                <a:ext cx="288" cy="384"/>
              </a:xfrm>
              <a:custGeom>
                <a:avLst/>
                <a:gdLst>
                  <a:gd name="T0" fmla="*/ 0 w 288"/>
                  <a:gd name="T1" fmla="*/ 384 h 384"/>
                  <a:gd name="T2" fmla="*/ 144 w 288"/>
                  <a:gd name="T3" fmla="*/ 0 h 384"/>
                  <a:gd name="T4" fmla="*/ 288 w 288"/>
                  <a:gd name="T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384">
                    <a:moveTo>
                      <a:pt x="0" y="384"/>
                    </a:moveTo>
                    <a:cubicBezTo>
                      <a:pt x="48" y="192"/>
                      <a:pt x="96" y="0"/>
                      <a:pt x="144" y="0"/>
                    </a:cubicBezTo>
                    <a:cubicBezTo>
                      <a:pt x="192" y="0"/>
                      <a:pt x="240" y="192"/>
                      <a:pt x="288" y="384"/>
                    </a:cubicBezTo>
                  </a:path>
                </a:pathLst>
              </a:custGeom>
              <a:noFill/>
              <a:ln w="28575" cap="flat" cmpd="sng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5"/>
              <p:cNvSpPr>
                <a:spLocks/>
              </p:cNvSpPr>
              <p:nvPr/>
            </p:nvSpPr>
            <p:spPr bwMode="auto">
              <a:xfrm flipV="1">
                <a:off x="5136" y="3216"/>
                <a:ext cx="288" cy="384"/>
              </a:xfrm>
              <a:custGeom>
                <a:avLst/>
                <a:gdLst>
                  <a:gd name="T0" fmla="*/ 0 w 288"/>
                  <a:gd name="T1" fmla="*/ 384 h 384"/>
                  <a:gd name="T2" fmla="*/ 144 w 288"/>
                  <a:gd name="T3" fmla="*/ 0 h 384"/>
                  <a:gd name="T4" fmla="*/ 288 w 288"/>
                  <a:gd name="T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384">
                    <a:moveTo>
                      <a:pt x="0" y="384"/>
                    </a:moveTo>
                    <a:cubicBezTo>
                      <a:pt x="48" y="192"/>
                      <a:pt x="96" y="0"/>
                      <a:pt x="144" y="0"/>
                    </a:cubicBezTo>
                    <a:cubicBezTo>
                      <a:pt x="192" y="0"/>
                      <a:pt x="240" y="192"/>
                      <a:pt x="288" y="384"/>
                    </a:cubicBezTo>
                  </a:path>
                </a:pathLst>
              </a:custGeom>
              <a:noFill/>
              <a:ln w="28575" cap="flat" cmpd="sng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6"/>
              <p:cNvSpPr>
                <a:spLocks/>
              </p:cNvSpPr>
              <p:nvPr/>
            </p:nvSpPr>
            <p:spPr bwMode="auto">
              <a:xfrm flipV="1">
                <a:off x="4560" y="3216"/>
                <a:ext cx="288" cy="384"/>
              </a:xfrm>
              <a:custGeom>
                <a:avLst/>
                <a:gdLst>
                  <a:gd name="T0" fmla="*/ 0 w 288"/>
                  <a:gd name="T1" fmla="*/ 384 h 384"/>
                  <a:gd name="T2" fmla="*/ 144 w 288"/>
                  <a:gd name="T3" fmla="*/ 0 h 384"/>
                  <a:gd name="T4" fmla="*/ 288 w 288"/>
                  <a:gd name="T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384">
                    <a:moveTo>
                      <a:pt x="0" y="384"/>
                    </a:moveTo>
                    <a:cubicBezTo>
                      <a:pt x="48" y="192"/>
                      <a:pt x="96" y="0"/>
                      <a:pt x="144" y="0"/>
                    </a:cubicBezTo>
                    <a:cubicBezTo>
                      <a:pt x="192" y="0"/>
                      <a:pt x="240" y="192"/>
                      <a:pt x="288" y="384"/>
                    </a:cubicBezTo>
                  </a:path>
                </a:pathLst>
              </a:custGeom>
              <a:noFill/>
              <a:ln w="28575" cap="flat" cmpd="sng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 useBgFill="1">
          <p:nvSpPr>
            <p:cNvPr id="76" name="Rectangle 21"/>
            <p:cNvSpPr>
              <a:spLocks noChangeArrowheads="1"/>
            </p:cNvSpPr>
            <p:nvPr/>
          </p:nvSpPr>
          <p:spPr bwMode="auto">
            <a:xfrm>
              <a:off x="4774" y="902"/>
              <a:ext cx="336" cy="91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77" name="Rectangle 22"/>
            <p:cNvSpPr>
              <a:spLocks noChangeArrowheads="1"/>
            </p:cNvSpPr>
            <p:nvPr/>
          </p:nvSpPr>
          <p:spPr bwMode="auto">
            <a:xfrm>
              <a:off x="3190" y="950"/>
              <a:ext cx="336" cy="91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3430" y="1382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 flipV="1">
              <a:off x="3526" y="80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Text Box 25"/>
            <p:cNvSpPr txBox="1">
              <a:spLocks noChangeArrowheads="1"/>
            </p:cNvSpPr>
            <p:nvPr/>
          </p:nvSpPr>
          <p:spPr bwMode="auto">
            <a:xfrm>
              <a:off x="3282" y="68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4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3958" y="71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4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="1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4" name="Text Box 29"/>
            <p:cNvSpPr txBox="1">
              <a:spLocks noChangeArrowheads="1"/>
            </p:cNvSpPr>
            <p:nvPr/>
          </p:nvSpPr>
          <p:spPr bwMode="auto">
            <a:xfrm>
              <a:off x="4921" y="1352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5" name="Text Box 30"/>
            <p:cNvSpPr txBox="1">
              <a:spLocks noChangeArrowheads="1"/>
            </p:cNvSpPr>
            <p:nvPr/>
          </p:nvSpPr>
          <p:spPr bwMode="auto">
            <a:xfrm>
              <a:off x="3325" y="1340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grpSp>
        <p:nvGrpSpPr>
          <p:cNvPr id="91" name="Group 8"/>
          <p:cNvGrpSpPr>
            <a:grpSpLocks/>
          </p:cNvGrpSpPr>
          <p:nvPr/>
        </p:nvGrpSpPr>
        <p:grpSpPr bwMode="auto">
          <a:xfrm>
            <a:off x="6132512" y="3645024"/>
            <a:ext cx="3048000" cy="1863725"/>
            <a:chOff x="3190" y="688"/>
            <a:chExt cx="1920" cy="1174"/>
          </a:xfrm>
        </p:grpSpPr>
        <p:sp>
          <p:nvSpPr>
            <p:cNvPr id="95" name="Freeform 17"/>
            <p:cNvSpPr>
              <a:spLocks/>
            </p:cNvSpPr>
            <p:nvPr/>
          </p:nvSpPr>
          <p:spPr bwMode="auto">
            <a:xfrm>
              <a:off x="4150" y="998"/>
              <a:ext cx="456" cy="384"/>
            </a:xfrm>
            <a:custGeom>
              <a:avLst/>
              <a:gdLst>
                <a:gd name="T0" fmla="*/ 0 w 288"/>
                <a:gd name="T1" fmla="*/ 384 h 384"/>
                <a:gd name="T2" fmla="*/ 144 w 288"/>
                <a:gd name="T3" fmla="*/ 0 h 384"/>
                <a:gd name="T4" fmla="*/ 288 w 288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84">
                  <a:moveTo>
                    <a:pt x="0" y="384"/>
                  </a:moveTo>
                  <a:cubicBezTo>
                    <a:pt x="48" y="192"/>
                    <a:pt x="96" y="0"/>
                    <a:pt x="144" y="0"/>
                  </a:cubicBezTo>
                  <a:cubicBezTo>
                    <a:pt x="192" y="0"/>
                    <a:pt x="240" y="192"/>
                    <a:pt x="288" y="384"/>
                  </a:cubicBezTo>
                </a:path>
              </a:pathLst>
            </a:custGeom>
            <a:noFill/>
            <a:ln w="28575" cap="flat" cmpd="sng">
              <a:solidFill>
                <a:srgbClr val="7030A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Freeform 18"/>
            <p:cNvSpPr>
              <a:spLocks/>
            </p:cNvSpPr>
            <p:nvPr/>
          </p:nvSpPr>
          <p:spPr bwMode="auto">
            <a:xfrm>
              <a:off x="3238" y="998"/>
              <a:ext cx="456" cy="384"/>
            </a:xfrm>
            <a:custGeom>
              <a:avLst/>
              <a:gdLst>
                <a:gd name="T0" fmla="*/ 0 w 288"/>
                <a:gd name="T1" fmla="*/ 384 h 384"/>
                <a:gd name="T2" fmla="*/ 144 w 288"/>
                <a:gd name="T3" fmla="*/ 0 h 384"/>
                <a:gd name="T4" fmla="*/ 288 w 288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84">
                  <a:moveTo>
                    <a:pt x="0" y="384"/>
                  </a:moveTo>
                  <a:cubicBezTo>
                    <a:pt x="48" y="192"/>
                    <a:pt x="96" y="0"/>
                    <a:pt x="144" y="0"/>
                  </a:cubicBezTo>
                  <a:cubicBezTo>
                    <a:pt x="192" y="0"/>
                    <a:pt x="240" y="192"/>
                    <a:pt x="288" y="384"/>
                  </a:cubicBezTo>
                </a:path>
              </a:pathLst>
            </a:custGeom>
            <a:noFill/>
            <a:ln w="28575" cap="flat" cmpd="sng">
              <a:solidFill>
                <a:srgbClr val="7030A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Freeform 19"/>
            <p:cNvSpPr>
              <a:spLocks/>
            </p:cNvSpPr>
            <p:nvPr/>
          </p:nvSpPr>
          <p:spPr bwMode="auto">
            <a:xfrm flipV="1">
              <a:off x="3694" y="1382"/>
              <a:ext cx="456" cy="384"/>
            </a:xfrm>
            <a:custGeom>
              <a:avLst/>
              <a:gdLst>
                <a:gd name="T0" fmla="*/ 0 w 288"/>
                <a:gd name="T1" fmla="*/ 384 h 384"/>
                <a:gd name="T2" fmla="*/ 144 w 288"/>
                <a:gd name="T3" fmla="*/ 0 h 384"/>
                <a:gd name="T4" fmla="*/ 288 w 288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84">
                  <a:moveTo>
                    <a:pt x="0" y="384"/>
                  </a:moveTo>
                  <a:cubicBezTo>
                    <a:pt x="48" y="192"/>
                    <a:pt x="96" y="0"/>
                    <a:pt x="144" y="0"/>
                  </a:cubicBezTo>
                  <a:cubicBezTo>
                    <a:pt x="192" y="0"/>
                    <a:pt x="240" y="192"/>
                    <a:pt x="288" y="384"/>
                  </a:cubicBezTo>
                </a:path>
              </a:pathLst>
            </a:custGeom>
            <a:noFill/>
            <a:ln w="28575" cap="flat" cmpd="sng">
              <a:solidFill>
                <a:srgbClr val="7030A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Freeform 20"/>
            <p:cNvSpPr>
              <a:spLocks/>
            </p:cNvSpPr>
            <p:nvPr/>
          </p:nvSpPr>
          <p:spPr bwMode="auto">
            <a:xfrm flipV="1">
              <a:off x="4606" y="1382"/>
              <a:ext cx="456" cy="384"/>
            </a:xfrm>
            <a:custGeom>
              <a:avLst/>
              <a:gdLst>
                <a:gd name="T0" fmla="*/ 0 w 288"/>
                <a:gd name="T1" fmla="*/ 384 h 384"/>
                <a:gd name="T2" fmla="*/ 144 w 288"/>
                <a:gd name="T3" fmla="*/ 0 h 384"/>
                <a:gd name="T4" fmla="*/ 288 w 288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84">
                  <a:moveTo>
                    <a:pt x="0" y="384"/>
                  </a:moveTo>
                  <a:cubicBezTo>
                    <a:pt x="48" y="192"/>
                    <a:pt x="96" y="0"/>
                    <a:pt x="144" y="0"/>
                  </a:cubicBezTo>
                  <a:cubicBezTo>
                    <a:pt x="192" y="0"/>
                    <a:pt x="240" y="192"/>
                    <a:pt x="288" y="384"/>
                  </a:cubicBezTo>
                </a:path>
              </a:pathLst>
            </a:custGeom>
            <a:noFill/>
            <a:ln w="28575" cap="flat" cmpd="sng">
              <a:solidFill>
                <a:srgbClr val="7030A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99" name="Rectangle 21"/>
            <p:cNvSpPr>
              <a:spLocks noChangeArrowheads="1"/>
            </p:cNvSpPr>
            <p:nvPr/>
          </p:nvSpPr>
          <p:spPr bwMode="auto">
            <a:xfrm>
              <a:off x="4774" y="902"/>
              <a:ext cx="336" cy="91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100" name="Rectangle 22"/>
            <p:cNvSpPr>
              <a:spLocks noChangeArrowheads="1"/>
            </p:cNvSpPr>
            <p:nvPr/>
          </p:nvSpPr>
          <p:spPr bwMode="auto">
            <a:xfrm>
              <a:off x="3190" y="950"/>
              <a:ext cx="336" cy="91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" name="Line 23"/>
            <p:cNvSpPr>
              <a:spLocks noChangeShapeType="1"/>
            </p:cNvSpPr>
            <p:nvPr/>
          </p:nvSpPr>
          <p:spPr bwMode="auto">
            <a:xfrm>
              <a:off x="3430" y="1382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2" name="Line 24"/>
            <p:cNvSpPr>
              <a:spLocks noChangeShapeType="1"/>
            </p:cNvSpPr>
            <p:nvPr/>
          </p:nvSpPr>
          <p:spPr bwMode="auto">
            <a:xfrm flipV="1">
              <a:off x="3526" y="80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Text Box 25"/>
            <p:cNvSpPr txBox="1">
              <a:spLocks noChangeArrowheads="1"/>
            </p:cNvSpPr>
            <p:nvPr/>
          </p:nvSpPr>
          <p:spPr bwMode="auto">
            <a:xfrm>
              <a:off x="3282" y="68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4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6" name="Text Box 28"/>
            <p:cNvSpPr txBox="1">
              <a:spLocks noChangeArrowheads="1"/>
            </p:cNvSpPr>
            <p:nvPr/>
          </p:nvSpPr>
          <p:spPr bwMode="auto">
            <a:xfrm>
              <a:off x="4269" y="71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400" b="1" i="1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="1" baseline="-25000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7" name="Text Box 29"/>
            <p:cNvSpPr txBox="1">
              <a:spLocks noChangeArrowheads="1"/>
            </p:cNvSpPr>
            <p:nvPr/>
          </p:nvSpPr>
          <p:spPr bwMode="auto">
            <a:xfrm>
              <a:off x="4921" y="1352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08" name="Text Box 30"/>
            <p:cNvSpPr txBox="1">
              <a:spLocks noChangeArrowheads="1"/>
            </p:cNvSpPr>
            <p:nvPr/>
          </p:nvSpPr>
          <p:spPr bwMode="auto">
            <a:xfrm>
              <a:off x="3325" y="1340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118" name="Text Box 2"/>
          <p:cNvSpPr txBox="1">
            <a:spLocks noChangeArrowheads="1"/>
          </p:cNvSpPr>
          <p:nvPr/>
        </p:nvSpPr>
        <p:spPr bwMode="auto">
          <a:xfrm>
            <a:off x="589341" y="1274882"/>
            <a:ext cx="457200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en-US" altLang="zh-CN" sz="2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i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sin</a:t>
            </a:r>
            <a:r>
              <a:rPr kumimoji="1" lang="en-US" altLang="zh-CN" sz="2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ωt</a:t>
            </a:r>
            <a:r>
              <a:rPr kumimoji="1" lang="en-US" altLang="zh-CN" sz="2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– 120</a:t>
            </a:r>
            <a:r>
              <a:rPr kumimoji="1" lang="en-US" altLang="zh-CN" sz="2400" b="1" baseline="4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)V</a:t>
            </a:r>
          </a:p>
        </p:txBody>
      </p:sp>
      <p:sp>
        <p:nvSpPr>
          <p:cNvPr id="119" name="Text Box 2"/>
          <p:cNvSpPr txBox="1">
            <a:spLocks noChangeArrowheads="1"/>
          </p:cNvSpPr>
          <p:nvPr/>
        </p:nvSpPr>
        <p:spPr bwMode="auto">
          <a:xfrm>
            <a:off x="580993" y="1965396"/>
            <a:ext cx="4572000" cy="11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sin</a:t>
            </a:r>
            <a:r>
              <a:rPr kumimoji="1"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ωt</a:t>
            </a:r>
            <a:r>
              <a:rPr kumimoji="1"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– 240</a:t>
            </a:r>
            <a:r>
              <a:rPr kumimoji="1" lang="en-US" altLang="zh-CN" sz="2400" b="1" baseline="40000" dirty="0">
                <a:solidFill>
                  <a:srgbClr val="7030A0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)V</a:t>
            </a:r>
          </a:p>
          <a:p>
            <a:pPr>
              <a:lnSpc>
                <a:spcPct val="160000"/>
              </a:lnSpc>
            </a:pPr>
            <a:r>
              <a:rPr kumimoji="1"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	=</a:t>
            </a:r>
            <a:r>
              <a:rPr kumimoji="1" lang="en-US" altLang="zh-CN" sz="1800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1800" b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sin</a:t>
            </a:r>
            <a:r>
              <a:rPr kumimoji="1"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ωt</a:t>
            </a:r>
            <a:r>
              <a:rPr kumimoji="1"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1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＋</a:t>
            </a:r>
            <a:r>
              <a:rPr kumimoji="1"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120</a:t>
            </a:r>
            <a:r>
              <a:rPr kumimoji="1" lang="en-US" altLang="zh-CN" sz="2400" b="1" baseline="30000" dirty="0">
                <a:solidFill>
                  <a:srgbClr val="7030A0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)V</a:t>
            </a:r>
          </a:p>
        </p:txBody>
      </p:sp>
      <p:sp>
        <p:nvSpPr>
          <p:cNvPr id="120" name="Text Box 2"/>
          <p:cNvSpPr txBox="1">
            <a:spLocks noChangeArrowheads="1"/>
          </p:cNvSpPr>
          <p:nvPr/>
        </p:nvSpPr>
        <p:spPr bwMode="auto">
          <a:xfrm>
            <a:off x="589341" y="843737"/>
            <a:ext cx="2432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en-US" altLang="zh-CN" sz="2400" b="1" i="1" dirty="0">
                <a:solidFill>
                  <a:srgbClr val="339933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 dirty="0">
                <a:solidFill>
                  <a:srgbClr val="339933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srgbClr val="339933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i="1" dirty="0" err="1">
                <a:solidFill>
                  <a:srgbClr val="339933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 dirty="0" err="1">
                <a:solidFill>
                  <a:srgbClr val="339933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dirty="0" err="1">
                <a:solidFill>
                  <a:srgbClr val="339933"/>
                </a:solidFill>
                <a:latin typeface="Times New Roman" panose="02020603050405020304" pitchFamily="18" charset="0"/>
              </a:rPr>
              <a:t>sin</a:t>
            </a:r>
            <a:r>
              <a:rPr kumimoji="1" lang="en-US" altLang="zh-CN" sz="2400" b="1" i="1" dirty="0" err="1">
                <a:solidFill>
                  <a:srgbClr val="339933"/>
                </a:solidFill>
                <a:latin typeface="Times New Roman" panose="02020603050405020304" pitchFamily="18" charset="0"/>
              </a:rPr>
              <a:t>ωt</a:t>
            </a:r>
            <a:r>
              <a:rPr kumimoji="1" lang="en-US" altLang="zh-CN" sz="2400" b="1" i="1" dirty="0">
                <a:solidFill>
                  <a:srgbClr val="339933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339933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21" name="Text Box 32"/>
          <p:cNvSpPr txBox="1">
            <a:spLocks noChangeArrowheads="1"/>
          </p:cNvSpPr>
          <p:nvPr/>
        </p:nvSpPr>
        <p:spPr bwMode="auto">
          <a:xfrm>
            <a:off x="4813348" y="21367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相量表示法</a:t>
            </a:r>
            <a:r>
              <a:rPr kumimoji="1" lang="en-US" altLang="zh-CN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800" b="1">
              <a:solidFill>
                <a:srgbClr val="A5002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402337"/>
              </p:ext>
            </p:extLst>
          </p:nvPr>
        </p:nvGraphicFramePr>
        <p:xfrm>
          <a:off x="5190426" y="781087"/>
          <a:ext cx="2003669" cy="55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04" name="Equation" r:id="rId3" imgW="876240" imgH="241200" progId="Equation.DSMT4">
                  <p:embed/>
                </p:oleObj>
              </mc:Choice>
              <mc:Fallback>
                <p:oleObj name="Equation" r:id="rId3" imgW="876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0426" y="781087"/>
                        <a:ext cx="2003669" cy="551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对象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460855"/>
              </p:ext>
            </p:extLst>
          </p:nvPr>
        </p:nvGraphicFramePr>
        <p:xfrm>
          <a:off x="5192712" y="1371947"/>
          <a:ext cx="2641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05" name="Equation" r:id="rId5" imgW="1155600" imgH="241200" progId="Equation.DSMT4">
                  <p:embed/>
                </p:oleObj>
              </mc:Choice>
              <mc:Fallback>
                <p:oleObj name="Equation" r:id="rId5" imgW="115560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92712" y="1371947"/>
                        <a:ext cx="26416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876785"/>
              </p:ext>
            </p:extLst>
          </p:nvPr>
        </p:nvGraphicFramePr>
        <p:xfrm>
          <a:off x="5148096" y="2059229"/>
          <a:ext cx="2641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06" name="Equation" r:id="rId7" imgW="1155600" imgH="241200" progId="Equation.DSMT4">
                  <p:embed/>
                </p:oleObj>
              </mc:Choice>
              <mc:Fallback>
                <p:oleObj name="Equation" r:id="rId7" imgW="1155600" imgH="241200" progId="Equation.DSMT4">
                  <p:embed/>
                  <p:pic>
                    <p:nvPicPr>
                      <p:cNvPr id="138" name="对象 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8096" y="2059229"/>
                        <a:ext cx="26416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" name="Group 48"/>
          <p:cNvGrpSpPr>
            <a:grpSpLocks/>
          </p:cNvGrpSpPr>
          <p:nvPr/>
        </p:nvGrpSpPr>
        <p:grpSpPr bwMode="auto">
          <a:xfrm>
            <a:off x="6591249" y="4250656"/>
            <a:ext cx="1758950" cy="687388"/>
            <a:chOff x="4132" y="1343"/>
            <a:chExt cx="1108" cy="433"/>
          </a:xfrm>
        </p:grpSpPr>
        <p:sp>
          <p:nvSpPr>
            <p:cNvPr id="141" name="Line 49"/>
            <p:cNvSpPr>
              <a:spLocks noChangeShapeType="1"/>
            </p:cNvSpPr>
            <p:nvPr/>
          </p:nvSpPr>
          <p:spPr bwMode="auto">
            <a:xfrm>
              <a:off x="4132" y="1584"/>
              <a:ext cx="768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2" name="Group 50"/>
            <p:cNvGrpSpPr>
              <a:grpSpLocks/>
            </p:cNvGrpSpPr>
            <p:nvPr/>
          </p:nvGrpSpPr>
          <p:grpSpPr bwMode="auto">
            <a:xfrm>
              <a:off x="4837" y="1343"/>
              <a:ext cx="403" cy="433"/>
              <a:chOff x="1661" y="2735"/>
              <a:chExt cx="403" cy="433"/>
            </a:xfrm>
          </p:grpSpPr>
          <p:sp>
            <p:nvSpPr>
              <p:cNvPr id="143" name="Text Box 51"/>
              <p:cNvSpPr txBox="1">
                <a:spLocks noChangeArrowheads="1"/>
              </p:cNvSpPr>
              <p:nvPr/>
            </p:nvSpPr>
            <p:spPr bwMode="auto">
              <a:xfrm>
                <a:off x="1724" y="2880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 dirty="0">
                    <a:solidFill>
                      <a:srgbClr val="339933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1" baseline="-25000" dirty="0">
                    <a:solidFill>
                      <a:srgbClr val="339933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sz="2400" b="1" baseline="-25000" dirty="0">
                    <a:latin typeface="Times New Roman" panose="02020603050405020304" pitchFamily="18" charset="0"/>
                  </a:rPr>
                  <a:t> </a:t>
                </a:r>
                <a:endParaRPr kumimoji="1" lang="en-US" altLang="zh-CN" sz="2400" b="1" baseline="30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" name="Text Box 52"/>
              <p:cNvSpPr txBox="1">
                <a:spLocks noChangeArrowheads="1"/>
              </p:cNvSpPr>
              <p:nvPr/>
            </p:nvSpPr>
            <p:spPr bwMode="auto">
              <a:xfrm>
                <a:off x="1661" y="2735"/>
                <a:ext cx="30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dirty="0">
                    <a:solidFill>
                      <a:srgbClr val="339933"/>
                    </a:solidFill>
                    <a:latin typeface="Times New Roman" panose="02020603050405020304" pitchFamily="18" charset="0"/>
                  </a:rPr>
                  <a:t>  ·</a:t>
                </a:r>
              </a:p>
            </p:txBody>
          </p:sp>
        </p:grpSp>
      </p:grpSp>
      <p:grpSp>
        <p:nvGrpSpPr>
          <p:cNvPr id="145" name="Group 53"/>
          <p:cNvGrpSpPr>
            <a:grpSpLocks/>
          </p:cNvGrpSpPr>
          <p:nvPr/>
        </p:nvGrpSpPr>
        <p:grpSpPr bwMode="auto">
          <a:xfrm>
            <a:off x="5265688" y="4491955"/>
            <a:ext cx="1973263" cy="1284288"/>
            <a:chOff x="3297" y="1495"/>
            <a:chExt cx="1243" cy="809"/>
          </a:xfrm>
        </p:grpSpPr>
        <p:sp>
          <p:nvSpPr>
            <p:cNvPr id="146" name="Line 54"/>
            <p:cNvSpPr>
              <a:spLocks noChangeShapeType="1"/>
            </p:cNvSpPr>
            <p:nvPr/>
          </p:nvSpPr>
          <p:spPr bwMode="auto">
            <a:xfrm flipH="1">
              <a:off x="3748" y="1584"/>
              <a:ext cx="384" cy="576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7" name="Group 55"/>
            <p:cNvGrpSpPr>
              <a:grpSpLocks/>
            </p:cNvGrpSpPr>
            <p:nvPr/>
          </p:nvGrpSpPr>
          <p:grpSpPr bwMode="auto">
            <a:xfrm>
              <a:off x="3297" y="1871"/>
              <a:ext cx="403" cy="433"/>
              <a:chOff x="1661" y="2735"/>
              <a:chExt cx="403" cy="433"/>
            </a:xfrm>
          </p:grpSpPr>
          <p:sp>
            <p:nvSpPr>
              <p:cNvPr id="150" name="Text Box 56"/>
              <p:cNvSpPr txBox="1">
                <a:spLocks noChangeArrowheads="1"/>
              </p:cNvSpPr>
              <p:nvPr/>
            </p:nvSpPr>
            <p:spPr bwMode="auto">
              <a:xfrm>
                <a:off x="1724" y="2880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 sz="2400" b="1" baseline="-25000" dirty="0">
                    <a:latin typeface="Times New Roman" panose="02020603050405020304" pitchFamily="18" charset="0"/>
                  </a:rPr>
                  <a:t> </a:t>
                </a:r>
                <a:endParaRPr kumimoji="1" lang="en-US" altLang="zh-CN" sz="2400" b="1" baseline="30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1" name="Text Box 57"/>
              <p:cNvSpPr txBox="1">
                <a:spLocks noChangeArrowheads="1"/>
              </p:cNvSpPr>
              <p:nvPr/>
            </p:nvSpPr>
            <p:spPr bwMode="auto">
              <a:xfrm>
                <a:off x="1661" y="2735"/>
                <a:ext cx="30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  <p:sp>
          <p:nvSpPr>
            <p:cNvPr id="148" name="Text Box 58"/>
            <p:cNvSpPr txBox="1">
              <a:spLocks noChangeArrowheads="1"/>
            </p:cNvSpPr>
            <p:nvPr/>
          </p:nvSpPr>
          <p:spPr bwMode="auto">
            <a:xfrm>
              <a:off x="4132" y="1776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1">
                  <a:latin typeface="Times New Roman" panose="02020603050405020304" pitchFamily="18" charset="0"/>
                </a:rPr>
                <a:t>120</a:t>
              </a:r>
              <a:r>
                <a:rPr kumimoji="1" lang="en-US" altLang="zh-CN" b="1" baseline="30000">
                  <a:latin typeface="Times New Roman" panose="02020603050405020304" pitchFamily="18" charset="0"/>
                </a:rPr>
                <a:t>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49" name="Freeform 59"/>
            <p:cNvSpPr>
              <a:spLocks/>
            </p:cNvSpPr>
            <p:nvPr/>
          </p:nvSpPr>
          <p:spPr bwMode="auto">
            <a:xfrm>
              <a:off x="3987" y="1495"/>
              <a:ext cx="282" cy="264"/>
            </a:xfrm>
            <a:prstGeom prst="arc">
              <a:avLst>
                <a:gd name="adj1" fmla="val 129755"/>
                <a:gd name="adj2" fmla="val 5981274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2" name="Group 60"/>
          <p:cNvGrpSpPr>
            <a:grpSpLocks/>
          </p:cNvGrpSpPr>
          <p:nvPr/>
        </p:nvGrpSpPr>
        <p:grpSpPr bwMode="auto">
          <a:xfrm>
            <a:off x="5272038" y="3260055"/>
            <a:ext cx="1862138" cy="1684338"/>
            <a:chOff x="3301" y="719"/>
            <a:chExt cx="1173" cy="1061"/>
          </a:xfrm>
        </p:grpSpPr>
        <p:grpSp>
          <p:nvGrpSpPr>
            <p:cNvPr id="153" name="Group 61"/>
            <p:cNvGrpSpPr>
              <a:grpSpLocks/>
            </p:cNvGrpSpPr>
            <p:nvPr/>
          </p:nvGrpSpPr>
          <p:grpSpPr bwMode="auto">
            <a:xfrm>
              <a:off x="3301" y="719"/>
              <a:ext cx="948" cy="1017"/>
              <a:chOff x="3301" y="719"/>
              <a:chExt cx="948" cy="1017"/>
            </a:xfrm>
          </p:grpSpPr>
          <p:sp>
            <p:nvSpPr>
              <p:cNvPr id="157" name="Line 62"/>
              <p:cNvSpPr>
                <a:spLocks noChangeShapeType="1"/>
              </p:cNvSpPr>
              <p:nvPr/>
            </p:nvSpPr>
            <p:spPr bwMode="auto">
              <a:xfrm flipH="1" flipV="1">
                <a:off x="3748" y="1008"/>
                <a:ext cx="384" cy="576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8" name="Group 63"/>
              <p:cNvGrpSpPr>
                <a:grpSpLocks/>
              </p:cNvGrpSpPr>
              <p:nvPr/>
            </p:nvGrpSpPr>
            <p:grpSpPr bwMode="auto">
              <a:xfrm>
                <a:off x="3301" y="719"/>
                <a:ext cx="403" cy="433"/>
                <a:chOff x="1661" y="2735"/>
                <a:chExt cx="403" cy="433"/>
              </a:xfrm>
            </p:grpSpPr>
            <p:sp>
              <p:nvSpPr>
                <p:cNvPr id="161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724" y="2880"/>
                  <a:ext cx="3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 dirty="0">
                      <a:solidFill>
                        <a:srgbClr val="7030A0"/>
                      </a:solidFill>
                      <a:latin typeface="Times New Roman" panose="02020603050405020304" pitchFamily="18" charset="0"/>
                    </a:rPr>
                    <a:t>E</a:t>
                  </a:r>
                  <a:r>
                    <a:rPr kumimoji="1" lang="en-US" altLang="zh-CN" sz="2400" b="1" baseline="-25000" dirty="0">
                      <a:solidFill>
                        <a:srgbClr val="7030A0"/>
                      </a:solidFill>
                      <a:latin typeface="Times New Roman" panose="02020603050405020304" pitchFamily="18" charset="0"/>
                    </a:rPr>
                    <a:t>3</a:t>
                  </a:r>
                  <a:r>
                    <a:rPr kumimoji="1" lang="en-US" altLang="zh-CN" sz="2400" b="1" baseline="-25000" dirty="0">
                      <a:latin typeface="Times New Roman" panose="02020603050405020304" pitchFamily="18" charset="0"/>
                    </a:rPr>
                    <a:t> </a:t>
                  </a:r>
                  <a:endParaRPr kumimoji="1" lang="en-US" altLang="zh-CN" sz="2400" b="1" baseline="30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661" y="2735"/>
                  <a:ext cx="305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dirty="0">
                      <a:solidFill>
                        <a:srgbClr val="7030A0"/>
                      </a:solidFill>
                      <a:latin typeface="Times New Roman" panose="02020603050405020304" pitchFamily="18" charset="0"/>
                    </a:rPr>
                    <a:t>  ·</a:t>
                  </a:r>
                </a:p>
              </p:txBody>
            </p:sp>
          </p:grpSp>
          <p:sp>
            <p:nvSpPr>
              <p:cNvPr id="159" name="Text Box 66"/>
              <p:cNvSpPr txBox="1">
                <a:spLocks noChangeArrowheads="1"/>
              </p:cNvSpPr>
              <p:nvPr/>
            </p:nvSpPr>
            <p:spPr bwMode="auto">
              <a:xfrm>
                <a:off x="3490" y="1459"/>
                <a:ext cx="4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>
                    <a:latin typeface="Times New Roman" panose="02020603050405020304" pitchFamily="18" charset="0"/>
                  </a:rPr>
                  <a:t>120</a:t>
                </a:r>
                <a:r>
                  <a:rPr kumimoji="1" lang="en-US" altLang="zh-CN" b="1" baseline="30000">
                    <a:latin typeface="Times New Roman" panose="02020603050405020304" pitchFamily="18" charset="0"/>
                  </a:rPr>
                  <a:t>0</a:t>
                </a:r>
                <a:endParaRPr kumimoji="1"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0" name="Freeform 67"/>
              <p:cNvSpPr>
                <a:spLocks/>
              </p:cNvSpPr>
              <p:nvPr/>
            </p:nvSpPr>
            <p:spPr bwMode="auto">
              <a:xfrm>
                <a:off x="3963" y="1448"/>
                <a:ext cx="286" cy="288"/>
              </a:xfrm>
              <a:prstGeom prst="arc">
                <a:avLst>
                  <a:gd name="adj1" fmla="val 7822546"/>
                  <a:gd name="adj2" fmla="val 13959258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4" name="Group 68"/>
            <p:cNvGrpSpPr>
              <a:grpSpLocks/>
            </p:cNvGrpSpPr>
            <p:nvPr/>
          </p:nvGrpSpPr>
          <p:grpSpPr bwMode="auto">
            <a:xfrm>
              <a:off x="3963" y="1123"/>
              <a:ext cx="511" cy="657"/>
              <a:chOff x="3963" y="1123"/>
              <a:chExt cx="511" cy="657"/>
            </a:xfrm>
          </p:grpSpPr>
          <p:sp>
            <p:nvSpPr>
              <p:cNvPr id="155" name="Text Box 69"/>
              <p:cNvSpPr txBox="1">
                <a:spLocks noChangeArrowheads="1"/>
              </p:cNvSpPr>
              <p:nvPr/>
            </p:nvSpPr>
            <p:spPr bwMode="auto">
              <a:xfrm>
                <a:off x="4066" y="1123"/>
                <a:ext cx="4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>
                    <a:latin typeface="Times New Roman" panose="02020603050405020304" pitchFamily="18" charset="0"/>
                  </a:rPr>
                  <a:t>120</a:t>
                </a:r>
                <a:r>
                  <a:rPr kumimoji="1" lang="en-US" altLang="zh-CN" b="1" baseline="30000">
                    <a:latin typeface="Times New Roman" panose="02020603050405020304" pitchFamily="18" charset="0"/>
                  </a:rPr>
                  <a:t>0</a:t>
                </a:r>
                <a:endParaRPr kumimoji="1"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6" name="Freeform 70"/>
              <p:cNvSpPr>
                <a:spLocks/>
              </p:cNvSpPr>
              <p:nvPr/>
            </p:nvSpPr>
            <p:spPr bwMode="auto">
              <a:xfrm>
                <a:off x="3963" y="1435"/>
                <a:ext cx="322" cy="345"/>
              </a:xfrm>
              <a:prstGeom prst="arc">
                <a:avLst>
                  <a:gd name="adj1" fmla="val 15591323"/>
                  <a:gd name="adj2" fmla="val 20630672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3" name="Text Box 71"/>
          <p:cNvSpPr txBox="1">
            <a:spLocks noChangeArrowheads="1"/>
          </p:cNvSpPr>
          <p:nvPr/>
        </p:nvSpPr>
        <p:spPr bwMode="auto">
          <a:xfrm>
            <a:off x="1683758" y="5820693"/>
            <a:ext cx="5801884" cy="954107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相序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三相交流电到达正最大值的顺序。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2774784" y="6385177"/>
            <a:ext cx="3268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（此处相序为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:</a:t>
            </a:r>
            <a:r>
              <a:rPr lang="en-US" altLang="zh-CN" b="1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3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）</a:t>
            </a:r>
            <a:r>
              <a:rPr lang="en-US" altLang="zh-CN" b="1" baseline="-250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81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-0.34011 -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4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68872 0.0004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  <p:bldP spid="118" grpId="0" build="p"/>
      <p:bldP spid="119" grpId="0" build="p"/>
      <p:bldP spid="120" grpId="0" build="p"/>
      <p:bldP spid="121" grpId="0"/>
      <p:bldP spid="163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15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kumimoji="1" lang="en-US" altLang="zh-CN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三相电源的星形联结（或</a:t>
            </a:r>
            <a:r>
              <a:rPr kumimoji="1" lang="en-US" altLang="zh-CN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kumimoji="1"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形连接）</a:t>
            </a:r>
          </a:p>
        </p:txBody>
      </p:sp>
      <p:grpSp>
        <p:nvGrpSpPr>
          <p:cNvPr id="53255" name="Group 7"/>
          <p:cNvGrpSpPr>
            <a:grpSpLocks/>
          </p:cNvGrpSpPr>
          <p:nvPr/>
        </p:nvGrpSpPr>
        <p:grpSpPr bwMode="auto">
          <a:xfrm>
            <a:off x="4567580" y="1168877"/>
            <a:ext cx="912813" cy="2890838"/>
            <a:chOff x="3254" y="746"/>
            <a:chExt cx="575" cy="1821"/>
          </a:xfrm>
        </p:grpSpPr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3264" y="746"/>
              <a:ext cx="528" cy="18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7030A0"/>
                </a:solidFill>
              </a:endParaRPr>
            </a:p>
          </p:txBody>
        </p:sp>
        <p:grpSp>
          <p:nvGrpSpPr>
            <p:cNvPr id="53257" name="Group 9"/>
            <p:cNvGrpSpPr>
              <a:grpSpLocks/>
            </p:cNvGrpSpPr>
            <p:nvPr/>
          </p:nvGrpSpPr>
          <p:grpSpPr bwMode="auto">
            <a:xfrm>
              <a:off x="3254" y="801"/>
              <a:ext cx="294" cy="721"/>
              <a:chOff x="3254" y="801"/>
              <a:chExt cx="294" cy="721"/>
            </a:xfrm>
          </p:grpSpPr>
          <p:sp>
            <p:nvSpPr>
              <p:cNvPr id="53258" name="Text Box 10"/>
              <p:cNvSpPr txBox="1">
                <a:spLocks noChangeArrowheads="1"/>
              </p:cNvSpPr>
              <p:nvPr/>
            </p:nvSpPr>
            <p:spPr bwMode="auto">
              <a:xfrm>
                <a:off x="3278" y="801"/>
                <a:ext cx="270" cy="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algn="ctr">
                  <a:lnSpc>
                    <a:spcPct val="170000"/>
                  </a:lnSpc>
                </a:pPr>
                <a:r>
                  <a:rPr kumimoji="1" lang="en-US" altLang="zh-CN" b="1" i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b="1" baseline="-25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b="1" dirty="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kumimoji="1" lang="en-US" altLang="zh-CN" b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53259" name="Text Box 11"/>
              <p:cNvSpPr txBox="1">
                <a:spLocks noChangeArrowheads="1"/>
              </p:cNvSpPr>
              <p:nvPr/>
            </p:nvSpPr>
            <p:spPr bwMode="auto">
              <a:xfrm>
                <a:off x="3254" y="931"/>
                <a:ext cx="24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  <p:grpSp>
          <p:nvGrpSpPr>
            <p:cNvPr id="53260" name="Group 12"/>
            <p:cNvGrpSpPr>
              <a:grpSpLocks/>
            </p:cNvGrpSpPr>
            <p:nvPr/>
          </p:nvGrpSpPr>
          <p:grpSpPr bwMode="auto">
            <a:xfrm>
              <a:off x="3254" y="1468"/>
              <a:ext cx="298" cy="617"/>
              <a:chOff x="3254" y="1468"/>
              <a:chExt cx="298" cy="617"/>
            </a:xfrm>
          </p:grpSpPr>
          <p:sp>
            <p:nvSpPr>
              <p:cNvPr id="53261" name="Text Box 13"/>
              <p:cNvSpPr txBox="1">
                <a:spLocks noChangeArrowheads="1"/>
              </p:cNvSpPr>
              <p:nvPr/>
            </p:nvSpPr>
            <p:spPr bwMode="auto">
              <a:xfrm>
                <a:off x="3268" y="1468"/>
                <a:ext cx="284" cy="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b="1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_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kumimoji="1" lang="en-US" altLang="zh-CN" b="1" i="1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b="1" baseline="-250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b="1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kumimoji="1" lang="en-US" altLang="zh-CN" b="1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53262" name="Text Box 14"/>
              <p:cNvSpPr txBox="1">
                <a:spLocks noChangeArrowheads="1"/>
              </p:cNvSpPr>
              <p:nvPr/>
            </p:nvSpPr>
            <p:spPr bwMode="auto">
              <a:xfrm>
                <a:off x="3254" y="1553"/>
                <a:ext cx="24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  <p:grpSp>
          <p:nvGrpSpPr>
            <p:cNvPr id="53263" name="Group 15"/>
            <p:cNvGrpSpPr>
              <a:grpSpLocks/>
            </p:cNvGrpSpPr>
            <p:nvPr/>
          </p:nvGrpSpPr>
          <p:grpSpPr bwMode="auto">
            <a:xfrm>
              <a:off x="3541" y="1438"/>
              <a:ext cx="288" cy="983"/>
              <a:chOff x="3061" y="2352"/>
              <a:chExt cx="373" cy="1209"/>
            </a:xfrm>
          </p:grpSpPr>
          <p:sp>
            <p:nvSpPr>
              <p:cNvPr id="53264" name="Text Box 16"/>
              <p:cNvSpPr txBox="1">
                <a:spLocks noChangeArrowheads="1"/>
              </p:cNvSpPr>
              <p:nvPr/>
            </p:nvSpPr>
            <p:spPr bwMode="auto">
              <a:xfrm>
                <a:off x="3085" y="2352"/>
                <a:ext cx="349" cy="1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_</a:t>
                </a:r>
              </a:p>
              <a:p>
                <a:pPr algn="ctr">
                  <a:lnSpc>
                    <a:spcPct val="240000"/>
                  </a:lnSpc>
                </a:pPr>
                <a:r>
                  <a:rPr kumimoji="1" lang="en-US" altLang="zh-CN" b="1" i="1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b="1" baseline="-250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3</a:t>
                </a:r>
                <a:endParaRPr kumimoji="1" lang="en-US" altLang="zh-CN" b="1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190000"/>
                  </a:lnSpc>
                </a:pPr>
                <a:r>
                  <a:rPr kumimoji="1" lang="en-US" altLang="zh-CN" b="1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53265" name="Text Box 17"/>
              <p:cNvSpPr txBox="1">
                <a:spLocks noChangeArrowheads="1"/>
              </p:cNvSpPr>
              <p:nvPr/>
            </p:nvSpPr>
            <p:spPr bwMode="auto">
              <a:xfrm>
                <a:off x="3061" y="2611"/>
                <a:ext cx="322" cy="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</p:grpSp>
      <p:grpSp>
        <p:nvGrpSpPr>
          <p:cNvPr id="53266" name="Group 18"/>
          <p:cNvGrpSpPr>
            <a:grpSpLocks/>
          </p:cNvGrpSpPr>
          <p:nvPr/>
        </p:nvGrpSpPr>
        <p:grpSpPr bwMode="auto">
          <a:xfrm>
            <a:off x="3239563" y="1157488"/>
            <a:ext cx="1206500" cy="2913063"/>
            <a:chOff x="2380" y="709"/>
            <a:chExt cx="760" cy="1835"/>
          </a:xfrm>
        </p:grpSpPr>
        <p:sp>
          <p:nvSpPr>
            <p:cNvPr id="53267" name="Rectangle 19"/>
            <p:cNvSpPr>
              <a:spLocks noChangeArrowheads="1"/>
            </p:cNvSpPr>
            <p:nvPr/>
          </p:nvSpPr>
          <p:spPr bwMode="auto">
            <a:xfrm>
              <a:off x="2496" y="720"/>
              <a:ext cx="624" cy="18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3268" name="Group 20"/>
            <p:cNvGrpSpPr>
              <a:grpSpLocks/>
            </p:cNvGrpSpPr>
            <p:nvPr/>
          </p:nvGrpSpPr>
          <p:grpSpPr bwMode="auto">
            <a:xfrm>
              <a:off x="2428" y="777"/>
              <a:ext cx="376" cy="1191"/>
              <a:chOff x="2428" y="777"/>
              <a:chExt cx="376" cy="1191"/>
            </a:xfrm>
          </p:grpSpPr>
          <p:sp>
            <p:nvSpPr>
              <p:cNvPr id="53269" name="Text Box 21"/>
              <p:cNvSpPr txBox="1">
                <a:spLocks noChangeArrowheads="1"/>
              </p:cNvSpPr>
              <p:nvPr/>
            </p:nvSpPr>
            <p:spPr bwMode="auto">
              <a:xfrm>
                <a:off x="2428" y="777"/>
                <a:ext cx="376" cy="1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algn="ctr">
                  <a:lnSpc>
                    <a:spcPct val="150000"/>
                  </a:lnSpc>
                </a:pPr>
                <a:endPara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kumimoji="1" lang="en-US" altLang="zh-CN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U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12</a:t>
                </a:r>
                <a:endPara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130000"/>
                  </a:lnSpc>
                </a:pPr>
                <a:endPara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50000"/>
                  </a:lnSpc>
                </a:pPr>
                <a:endPara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40000"/>
                  </a:lnSpc>
                </a:pPr>
                <a:r>
                  <a:rPr kumimoji="1"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53270" name="Text Box 22"/>
              <p:cNvSpPr txBox="1">
                <a:spLocks noChangeArrowheads="1"/>
              </p:cNvSpPr>
              <p:nvPr/>
            </p:nvSpPr>
            <p:spPr bwMode="auto">
              <a:xfrm>
                <a:off x="2516" y="864"/>
                <a:ext cx="172" cy="5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</p:grpSp>
        <p:sp>
          <p:nvSpPr>
            <p:cNvPr id="53271" name="Text Box 23"/>
            <p:cNvSpPr txBox="1">
              <a:spLocks noChangeArrowheads="1"/>
            </p:cNvSpPr>
            <p:nvPr/>
          </p:nvSpPr>
          <p:spPr bwMode="auto">
            <a:xfrm>
              <a:off x="2380" y="1930"/>
              <a:ext cx="456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algn="ctr">
                <a:lnSpc>
                  <a:spcPct val="70000"/>
                </a:lnSpc>
              </a:pPr>
              <a:r>
                <a:rPr kumimoji="1"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   U</a:t>
              </a:r>
              <a:r>
                <a:rPr kumimoji="1"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23</a:t>
              </a:r>
              <a:endPara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20000"/>
                </a:lnSpc>
              </a:pPr>
              <a:r>
                <a:rPr kumimoji="1"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53272" name="Text Box 24"/>
            <p:cNvSpPr txBox="1">
              <a:spLocks noChangeArrowheads="1"/>
            </p:cNvSpPr>
            <p:nvPr/>
          </p:nvSpPr>
          <p:spPr bwMode="auto">
            <a:xfrm>
              <a:off x="2506" y="193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·</a:t>
              </a:r>
            </a:p>
          </p:txBody>
        </p:sp>
        <p:sp>
          <p:nvSpPr>
            <p:cNvPr id="53273" name="Text Box 25"/>
            <p:cNvSpPr txBox="1">
              <a:spLocks noChangeArrowheads="1"/>
            </p:cNvSpPr>
            <p:nvPr/>
          </p:nvSpPr>
          <p:spPr bwMode="auto">
            <a:xfrm>
              <a:off x="2822" y="709"/>
              <a:ext cx="318" cy="1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_</a:t>
              </a:r>
            </a:p>
            <a:p>
              <a:pPr algn="ctr">
                <a:lnSpc>
                  <a:spcPct val="180000"/>
                </a:lnSpc>
              </a:pPr>
              <a:endPara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160000"/>
                </a:lnSpc>
              </a:pPr>
              <a:r>
                <a:rPr kumimoji="1"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31</a:t>
              </a:r>
              <a:endPara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130000"/>
                </a:lnSpc>
              </a:pPr>
              <a:endPara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endPara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40000"/>
                </a:lnSpc>
              </a:pPr>
              <a:endPara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40000"/>
                </a:lnSpc>
              </a:pPr>
              <a:endPara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40000"/>
                </a:lnSpc>
              </a:pPr>
              <a:endPara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40000"/>
                </a:lnSpc>
              </a:pPr>
              <a:endPara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40000"/>
                </a:lnSpc>
              </a:pPr>
              <a:endPara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30000"/>
                </a:lnSpc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3274" name="Text Box 26"/>
            <p:cNvSpPr txBox="1">
              <a:spLocks noChangeArrowheads="1"/>
            </p:cNvSpPr>
            <p:nvPr/>
          </p:nvSpPr>
          <p:spPr bwMode="auto">
            <a:xfrm>
              <a:off x="2859" y="871"/>
              <a:ext cx="172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·</a:t>
              </a:r>
            </a:p>
          </p:txBody>
        </p:sp>
      </p:grpSp>
      <p:grpSp>
        <p:nvGrpSpPr>
          <p:cNvPr id="53275" name="Group 27"/>
          <p:cNvGrpSpPr>
            <a:grpSpLocks/>
          </p:cNvGrpSpPr>
          <p:nvPr/>
        </p:nvGrpSpPr>
        <p:grpSpPr bwMode="auto">
          <a:xfrm>
            <a:off x="627063" y="957263"/>
            <a:ext cx="5367337" cy="2959100"/>
            <a:chOff x="933" y="603"/>
            <a:chExt cx="3381" cy="1864"/>
          </a:xfrm>
        </p:grpSpPr>
        <p:sp>
          <p:nvSpPr>
            <p:cNvPr id="53276" name="Text Box 28"/>
            <p:cNvSpPr txBox="1">
              <a:spLocks noChangeArrowheads="1"/>
            </p:cNvSpPr>
            <p:nvPr/>
          </p:nvSpPr>
          <p:spPr bwMode="auto">
            <a:xfrm>
              <a:off x="1398" y="814"/>
              <a:ext cx="275" cy="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1">
                  <a:latin typeface="Times New Roman" panose="02020603050405020304" pitchFamily="18" charset="0"/>
                </a:rPr>
                <a:t>+</a:t>
              </a:r>
            </a:p>
            <a:p>
              <a:pPr algn="ctr">
                <a:lnSpc>
                  <a:spcPct val="140000"/>
                </a:lnSpc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b="1"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_</a:t>
              </a:r>
            </a:p>
          </p:txBody>
        </p:sp>
        <p:grpSp>
          <p:nvGrpSpPr>
            <p:cNvPr id="53277" name="Group 29"/>
            <p:cNvGrpSpPr>
              <a:grpSpLocks/>
            </p:cNvGrpSpPr>
            <p:nvPr/>
          </p:nvGrpSpPr>
          <p:grpSpPr bwMode="auto">
            <a:xfrm>
              <a:off x="1715" y="1577"/>
              <a:ext cx="525" cy="558"/>
              <a:chOff x="1808" y="2340"/>
              <a:chExt cx="747" cy="798"/>
            </a:xfrm>
          </p:grpSpPr>
          <p:sp>
            <p:nvSpPr>
              <p:cNvPr id="53278" name="Text Box 30"/>
              <p:cNvSpPr txBox="1">
                <a:spLocks noChangeArrowheads="1"/>
              </p:cNvSpPr>
              <p:nvPr/>
            </p:nvSpPr>
            <p:spPr bwMode="auto">
              <a:xfrm>
                <a:off x="2261" y="2780"/>
                <a:ext cx="294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53279" name="Text Box 31"/>
              <p:cNvSpPr txBox="1">
                <a:spLocks noChangeArrowheads="1"/>
              </p:cNvSpPr>
              <p:nvPr/>
            </p:nvSpPr>
            <p:spPr bwMode="auto">
              <a:xfrm>
                <a:off x="1808" y="2340"/>
                <a:ext cx="302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53280" name="Text Box 32"/>
              <p:cNvSpPr txBox="1">
                <a:spLocks noChangeArrowheads="1"/>
              </p:cNvSpPr>
              <p:nvPr/>
            </p:nvSpPr>
            <p:spPr bwMode="auto">
              <a:xfrm>
                <a:off x="1956" y="2589"/>
                <a:ext cx="392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i="1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/>
          </p:nvGrpSpPr>
          <p:grpSpPr bwMode="auto">
            <a:xfrm>
              <a:off x="965" y="1323"/>
              <a:ext cx="544" cy="593"/>
              <a:chOff x="757" y="2100"/>
              <a:chExt cx="776" cy="847"/>
            </a:xfrm>
          </p:grpSpPr>
          <p:sp>
            <p:nvSpPr>
              <p:cNvPr id="53282" name="Rectangle 34"/>
              <p:cNvSpPr>
                <a:spLocks noChangeArrowheads="1"/>
              </p:cNvSpPr>
              <p:nvPr/>
            </p:nvSpPr>
            <p:spPr bwMode="auto">
              <a:xfrm>
                <a:off x="912" y="2349"/>
                <a:ext cx="393" cy="3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i="1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3283" name="Text Box 35"/>
              <p:cNvSpPr txBox="1">
                <a:spLocks noChangeArrowheads="1"/>
              </p:cNvSpPr>
              <p:nvPr/>
            </p:nvSpPr>
            <p:spPr bwMode="auto">
              <a:xfrm>
                <a:off x="757" y="2590"/>
                <a:ext cx="295" cy="3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53284" name="Text Box 36"/>
              <p:cNvSpPr txBox="1">
                <a:spLocks noChangeArrowheads="1"/>
              </p:cNvSpPr>
              <p:nvPr/>
            </p:nvSpPr>
            <p:spPr bwMode="auto">
              <a:xfrm>
                <a:off x="1231" y="2100"/>
                <a:ext cx="302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anose="02020603050405020304" pitchFamily="18" charset="0"/>
                  </a:rPr>
                  <a:t>_</a:t>
                </a:r>
              </a:p>
            </p:txBody>
          </p:sp>
        </p:grpSp>
        <p:grpSp>
          <p:nvGrpSpPr>
            <p:cNvPr id="53285" name="Group 37"/>
            <p:cNvGrpSpPr>
              <a:grpSpLocks/>
            </p:cNvGrpSpPr>
            <p:nvPr/>
          </p:nvGrpSpPr>
          <p:grpSpPr bwMode="auto">
            <a:xfrm>
              <a:off x="933" y="603"/>
              <a:ext cx="3381" cy="1864"/>
              <a:chOff x="624" y="1044"/>
              <a:chExt cx="4818" cy="2664"/>
            </a:xfrm>
          </p:grpSpPr>
          <p:grpSp>
            <p:nvGrpSpPr>
              <p:cNvPr id="53286" name="Group 38"/>
              <p:cNvGrpSpPr>
                <a:grpSpLocks/>
              </p:cNvGrpSpPr>
              <p:nvPr/>
            </p:nvGrpSpPr>
            <p:grpSpPr bwMode="auto">
              <a:xfrm>
                <a:off x="624" y="1044"/>
                <a:ext cx="4818" cy="2664"/>
                <a:chOff x="624" y="1044"/>
                <a:chExt cx="4818" cy="2664"/>
              </a:xfrm>
            </p:grpSpPr>
            <p:grpSp>
              <p:nvGrpSpPr>
                <p:cNvPr id="53287" name="Group 39"/>
                <p:cNvGrpSpPr>
                  <a:grpSpLocks/>
                </p:cNvGrpSpPr>
                <p:nvPr/>
              </p:nvGrpSpPr>
              <p:grpSpPr bwMode="auto">
                <a:xfrm>
                  <a:off x="624" y="1248"/>
                  <a:ext cx="4368" cy="2304"/>
                  <a:chOff x="624" y="1248"/>
                  <a:chExt cx="4368" cy="2304"/>
                </a:xfrm>
              </p:grpSpPr>
              <p:grpSp>
                <p:nvGrpSpPr>
                  <p:cNvPr id="5328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624" y="1296"/>
                    <a:ext cx="2256" cy="1446"/>
                    <a:chOff x="864" y="1104"/>
                    <a:chExt cx="2256" cy="1446"/>
                  </a:xfrm>
                </p:grpSpPr>
                <p:grpSp>
                  <p:nvGrpSpPr>
                    <p:cNvPr id="53289" name="Group 41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1386" y="1590"/>
                      <a:ext cx="1106" cy="133"/>
                      <a:chOff x="1872" y="2256"/>
                      <a:chExt cx="1296" cy="144"/>
                    </a:xfrm>
                  </p:grpSpPr>
                  <p:grpSp>
                    <p:nvGrpSpPr>
                      <p:cNvPr id="53290" name="Group 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08" y="2256"/>
                        <a:ext cx="624" cy="144"/>
                        <a:chOff x="1920" y="3168"/>
                        <a:chExt cx="1920" cy="336"/>
                      </a:xfrm>
                    </p:grpSpPr>
                    <p:grpSp>
                      <p:nvGrpSpPr>
                        <p:cNvPr id="53291" name="Group 4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53292" name="Freeform 4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3293" name="Freeform 45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53294" name="Group 4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2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53295" name="Freeform 4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3296" name="Freeform 48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53297" name="Group 4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0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53298" name="Freeform 5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3299" name="Freeform 51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53300" name="Group 5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6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53301" name="Freeform 5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3302" name="Freeform 54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53303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32" y="2400"/>
                        <a:ext cx="3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304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72" y="2400"/>
                        <a:ext cx="3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3305" name="Group 57"/>
                    <p:cNvGrpSpPr>
                      <a:grpSpLocks/>
                    </p:cNvGrpSpPr>
                    <p:nvPr/>
                  </p:nvGrpSpPr>
                  <p:grpSpPr bwMode="auto">
                    <a:xfrm rot="-23611564">
                      <a:off x="864" y="2422"/>
                      <a:ext cx="1194" cy="123"/>
                      <a:chOff x="1872" y="2256"/>
                      <a:chExt cx="1296" cy="144"/>
                    </a:xfrm>
                  </p:grpSpPr>
                  <p:grpSp>
                    <p:nvGrpSpPr>
                      <p:cNvPr id="53306" name="Group 5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08" y="2256"/>
                        <a:ext cx="624" cy="144"/>
                        <a:chOff x="1920" y="3168"/>
                        <a:chExt cx="1920" cy="336"/>
                      </a:xfrm>
                    </p:grpSpPr>
                    <p:grpSp>
                      <p:nvGrpSpPr>
                        <p:cNvPr id="53307" name="Group 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53308" name="Freeform 6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3309" name="Freeform 61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53310" name="Group 6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2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53311" name="Freeform 6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3312" name="Freeform 64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53313" name="Group 6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0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53314" name="Freeform 6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3315" name="Freeform 67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53316" name="Group 6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6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53317" name="Freeform 6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3318" name="Freeform 70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53319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32" y="2400"/>
                        <a:ext cx="3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320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72" y="2400"/>
                        <a:ext cx="3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3321" name="Group 73"/>
                    <p:cNvGrpSpPr>
                      <a:grpSpLocks/>
                    </p:cNvGrpSpPr>
                    <p:nvPr/>
                  </p:nvGrpSpPr>
                  <p:grpSpPr bwMode="auto">
                    <a:xfrm rot="1975466">
                      <a:off x="1926" y="2427"/>
                      <a:ext cx="1194" cy="123"/>
                      <a:chOff x="1872" y="2256"/>
                      <a:chExt cx="1296" cy="144"/>
                    </a:xfrm>
                  </p:grpSpPr>
                  <p:grpSp>
                    <p:nvGrpSpPr>
                      <p:cNvPr id="53322" name="Group 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08" y="2256"/>
                        <a:ext cx="624" cy="144"/>
                        <a:chOff x="1920" y="3168"/>
                        <a:chExt cx="1920" cy="336"/>
                      </a:xfrm>
                    </p:grpSpPr>
                    <p:grpSp>
                      <p:nvGrpSpPr>
                        <p:cNvPr id="53323" name="Group 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53324" name="Freeform 7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3325" name="Freeform 77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53326" name="Group 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2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53327" name="Freeform 7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3328" name="Freeform 80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53329" name="Group 8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0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53330" name="Freeform 8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3331" name="Freeform 83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53332" name="Group 8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6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53333" name="Freeform 8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3334" name="Freeform 86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53335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32" y="2400"/>
                        <a:ext cx="3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336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72" y="2400"/>
                        <a:ext cx="3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53337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1296"/>
                    <a:ext cx="31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5333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400"/>
                    <a:ext cx="321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39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3072"/>
                    <a:ext cx="220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40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024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41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552"/>
                    <a:ext cx="41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42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24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43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352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44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3024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45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3504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346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999" y="1044"/>
                  <a:ext cx="439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L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53347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5034" y="2147"/>
                  <a:ext cx="364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N</a:t>
                  </a:r>
                  <a:endParaRPr kumimoji="1" lang="en-US" altLang="zh-CN" sz="2400" b="1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3348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999" y="2866"/>
                  <a:ext cx="439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L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334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5003" y="3296"/>
                  <a:ext cx="439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L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  <p:sp>
            <p:nvSpPr>
              <p:cNvPr id="53350" name="Text Box 102"/>
              <p:cNvSpPr txBox="1">
                <a:spLocks noChangeArrowheads="1"/>
              </p:cNvSpPr>
              <p:nvPr/>
            </p:nvSpPr>
            <p:spPr bwMode="auto">
              <a:xfrm>
                <a:off x="1726" y="2059"/>
                <a:ext cx="330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  <p:sp>
          <p:nvSpPr>
            <p:cNvPr id="53351" name="Text Box 103"/>
            <p:cNvSpPr txBox="1">
              <a:spLocks noChangeArrowheads="1"/>
            </p:cNvSpPr>
            <p:nvPr/>
          </p:nvSpPr>
          <p:spPr bwMode="auto">
            <a:xfrm>
              <a:off x="1125" y="1371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53352" name="Text Box 104"/>
            <p:cNvSpPr txBox="1">
              <a:spLocks noChangeArrowheads="1"/>
            </p:cNvSpPr>
            <p:nvPr/>
          </p:nvSpPr>
          <p:spPr bwMode="auto">
            <a:xfrm>
              <a:off x="1465" y="948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53353" name="Text Box 105"/>
            <p:cNvSpPr txBox="1">
              <a:spLocks noChangeArrowheads="1"/>
            </p:cNvSpPr>
            <p:nvPr/>
          </p:nvSpPr>
          <p:spPr bwMode="auto">
            <a:xfrm>
              <a:off x="1876" y="1616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anose="02020603050405020304" pitchFamily="18" charset="0"/>
                </a:rPr>
                <a:t>·</a:t>
              </a:r>
            </a:p>
          </p:txBody>
        </p:sp>
      </p:grpSp>
      <p:sp>
        <p:nvSpPr>
          <p:cNvPr id="53356" name="Text Box 108"/>
          <p:cNvSpPr txBox="1">
            <a:spLocks noChangeArrowheads="1"/>
          </p:cNvSpPr>
          <p:nvPr/>
        </p:nvSpPr>
        <p:spPr bwMode="auto">
          <a:xfrm>
            <a:off x="5905489" y="3308550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可提供两种电压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53378" name="Group 130"/>
          <p:cNvGrpSpPr>
            <a:grpSpLocks/>
          </p:cNvGrpSpPr>
          <p:nvPr/>
        </p:nvGrpSpPr>
        <p:grpSpPr bwMode="auto">
          <a:xfrm>
            <a:off x="6058597" y="3647186"/>
            <a:ext cx="2759075" cy="558800"/>
            <a:chOff x="3002" y="3334"/>
            <a:chExt cx="1738" cy="352"/>
          </a:xfrm>
        </p:grpSpPr>
        <p:sp>
          <p:nvSpPr>
            <p:cNvPr id="53365" name="Text Box 117"/>
            <p:cNvSpPr txBox="1">
              <a:spLocks noChangeArrowheads="1"/>
            </p:cNvSpPr>
            <p:nvPr/>
          </p:nvSpPr>
          <p:spPr bwMode="auto">
            <a:xfrm>
              <a:off x="3002" y="3398"/>
              <a:ext cx="17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相电压</a:t>
              </a:r>
              <a:r>
                <a:rPr kumimoji="1" lang="en-US" altLang="zh-CN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: </a:t>
              </a:r>
              <a:r>
                <a:rPr kumimoji="1" lang="en-US" altLang="zh-CN" sz="2400" b="1" i="1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2400" b="1" i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 i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kumimoji="1" lang="en-US" altLang="zh-CN" sz="2400" b="1" i="1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 b="1" i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 i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kumimoji="1" lang="en-US" altLang="zh-CN" sz="2400" b="1" i="1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1"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366" name="Rectangle 118"/>
            <p:cNvSpPr>
              <a:spLocks noChangeArrowheads="1"/>
            </p:cNvSpPr>
            <p:nvPr/>
          </p:nvSpPr>
          <p:spPr bwMode="auto">
            <a:xfrm>
              <a:off x="3703" y="3334"/>
              <a:ext cx="2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rgbClr val="7030A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·</a:t>
              </a:r>
            </a:p>
          </p:txBody>
        </p:sp>
        <p:sp>
          <p:nvSpPr>
            <p:cNvPr id="53367" name="Rectangle 119"/>
            <p:cNvSpPr>
              <a:spLocks noChangeArrowheads="1"/>
            </p:cNvSpPr>
            <p:nvPr/>
          </p:nvSpPr>
          <p:spPr bwMode="auto">
            <a:xfrm>
              <a:off x="4106" y="333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rgbClr val="7030A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·</a:t>
              </a:r>
            </a:p>
          </p:txBody>
        </p:sp>
        <p:sp>
          <p:nvSpPr>
            <p:cNvPr id="53368" name="Rectangle 120"/>
            <p:cNvSpPr>
              <a:spLocks noChangeArrowheads="1"/>
            </p:cNvSpPr>
            <p:nvPr/>
          </p:nvSpPr>
          <p:spPr bwMode="auto">
            <a:xfrm>
              <a:off x="4470" y="333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rgbClr val="7030A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·</a:t>
              </a:r>
            </a:p>
          </p:txBody>
        </p:sp>
      </p:grpSp>
      <p:grpSp>
        <p:nvGrpSpPr>
          <p:cNvPr id="53369" name="Group 121"/>
          <p:cNvGrpSpPr>
            <a:grpSpLocks/>
          </p:cNvGrpSpPr>
          <p:nvPr/>
        </p:nvGrpSpPr>
        <p:grpSpPr bwMode="auto">
          <a:xfrm>
            <a:off x="6022341" y="4070555"/>
            <a:ext cx="3186113" cy="605295"/>
            <a:chOff x="3240" y="3592"/>
            <a:chExt cx="1989" cy="364"/>
          </a:xfrm>
        </p:grpSpPr>
        <p:sp>
          <p:nvSpPr>
            <p:cNvPr id="53370" name="Text Box 122"/>
            <p:cNvSpPr txBox="1">
              <a:spLocks noChangeArrowheads="1"/>
            </p:cNvSpPr>
            <p:nvPr/>
          </p:nvSpPr>
          <p:spPr bwMode="auto">
            <a:xfrm>
              <a:off x="3240" y="3623"/>
              <a:ext cx="1989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线电压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: </a:t>
              </a:r>
              <a:r>
                <a:rPr kumimoji="1"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12 </a:t>
              </a:r>
              <a:r>
                <a:rPr kumimoji="1" lang="en-US" altLang="zh-CN" sz="24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kumimoji="1"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23</a:t>
              </a:r>
              <a:r>
                <a:rPr kumimoji="1" lang="en-US" altLang="zh-CN" sz="24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、 </a:t>
              </a:r>
              <a:r>
                <a:rPr kumimoji="1"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31</a:t>
              </a:r>
              <a:endPara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371" name="Rectangle 123"/>
            <p:cNvSpPr>
              <a:spLocks noChangeArrowheads="1"/>
            </p:cNvSpPr>
            <p:nvPr/>
          </p:nvSpPr>
          <p:spPr bwMode="auto">
            <a:xfrm>
              <a:off x="4005" y="3607"/>
              <a:ext cx="16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·</a:t>
              </a:r>
            </a:p>
          </p:txBody>
        </p:sp>
        <p:sp>
          <p:nvSpPr>
            <p:cNvPr id="53372" name="Rectangle 124"/>
            <p:cNvSpPr>
              <a:spLocks noChangeArrowheads="1"/>
            </p:cNvSpPr>
            <p:nvPr/>
          </p:nvSpPr>
          <p:spPr bwMode="auto">
            <a:xfrm>
              <a:off x="4472" y="3592"/>
              <a:ext cx="16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·</a:t>
              </a:r>
            </a:p>
          </p:txBody>
        </p:sp>
        <p:sp>
          <p:nvSpPr>
            <p:cNvPr id="53373" name="Rectangle 125"/>
            <p:cNvSpPr>
              <a:spLocks noChangeArrowheads="1"/>
            </p:cNvSpPr>
            <p:nvPr/>
          </p:nvSpPr>
          <p:spPr bwMode="auto">
            <a:xfrm>
              <a:off x="4915" y="3592"/>
              <a:ext cx="16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·</a:t>
              </a:r>
            </a:p>
          </p:txBody>
        </p:sp>
      </p:grpSp>
      <p:sp>
        <p:nvSpPr>
          <p:cNvPr id="53374" name="Text Box 126"/>
          <p:cNvSpPr txBox="1">
            <a:spLocks noChangeArrowheads="1"/>
          </p:cNvSpPr>
          <p:nvPr/>
        </p:nvSpPr>
        <p:spPr bwMode="auto">
          <a:xfrm>
            <a:off x="6085219" y="1180724"/>
            <a:ext cx="2819400" cy="1616075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FF00"/>
                </a:solidFill>
                <a:latin typeface="+mn-ea"/>
              </a:rPr>
              <a:t>连接方式</a:t>
            </a:r>
            <a:r>
              <a:rPr lang="zh-CN" altLang="en-US" sz="2000" dirty="0">
                <a:latin typeface="+mn-ea"/>
              </a:rPr>
              <a:t>：三相绕组三个末端连在一起，三个首端一起向外引出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根或只从三个首端向外引出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根供电线。</a:t>
            </a:r>
          </a:p>
        </p:txBody>
      </p:sp>
      <p:sp>
        <p:nvSpPr>
          <p:cNvPr id="53375" name="AutoShape 127"/>
          <p:cNvSpPr>
            <a:spLocks noChangeArrowheads="1"/>
          </p:cNvSpPr>
          <p:nvPr/>
        </p:nvSpPr>
        <p:spPr bwMode="auto">
          <a:xfrm>
            <a:off x="381000" y="1905000"/>
            <a:ext cx="1371600" cy="533400"/>
          </a:xfrm>
          <a:prstGeom prst="wedgeEllipseCallout">
            <a:avLst>
              <a:gd name="adj1" fmla="val 60157"/>
              <a:gd name="adj2" fmla="val 49704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>
                <a:ea typeface="黑体" panose="02010609060101010101" pitchFamily="49" charset="-122"/>
              </a:rPr>
              <a:t>中性点</a:t>
            </a:r>
          </a:p>
        </p:txBody>
      </p:sp>
      <p:sp>
        <p:nvSpPr>
          <p:cNvPr id="53376" name="AutoShape 128"/>
          <p:cNvSpPr>
            <a:spLocks noChangeArrowheads="1"/>
          </p:cNvSpPr>
          <p:nvPr/>
        </p:nvSpPr>
        <p:spPr bwMode="auto">
          <a:xfrm>
            <a:off x="1981200" y="1600200"/>
            <a:ext cx="1301686" cy="533400"/>
          </a:xfrm>
          <a:prstGeom prst="wedgeEllipseCallout">
            <a:avLst>
              <a:gd name="adj1" fmla="val 52083"/>
              <a:gd name="adj2" fmla="val 11250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>
                <a:ea typeface="黑体" panose="02010609060101010101" pitchFamily="49" charset="-122"/>
              </a:rPr>
              <a:t>中性线</a:t>
            </a:r>
          </a:p>
        </p:txBody>
      </p:sp>
      <p:sp>
        <p:nvSpPr>
          <p:cNvPr id="53377" name="AutoShape 129"/>
          <p:cNvSpPr>
            <a:spLocks noChangeArrowheads="1"/>
          </p:cNvSpPr>
          <p:nvPr/>
        </p:nvSpPr>
        <p:spPr bwMode="auto">
          <a:xfrm>
            <a:off x="304800" y="3200400"/>
            <a:ext cx="1676400" cy="533400"/>
          </a:xfrm>
          <a:prstGeom prst="wedgeEllipseCallout">
            <a:avLst>
              <a:gd name="adj1" fmla="val 64486"/>
              <a:gd name="adj2" fmla="val 47917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>
                <a:ea typeface="黑体" panose="02010609060101010101" pitchFamily="49" charset="-122"/>
              </a:rPr>
              <a:t>火线</a:t>
            </a:r>
            <a:r>
              <a:rPr lang="en-US" altLang="zh-CN" sz="1800">
                <a:ea typeface="黑体" panose="02010609060101010101" pitchFamily="49" charset="-122"/>
              </a:rPr>
              <a:t>(</a:t>
            </a:r>
            <a:r>
              <a:rPr lang="zh-CN" altLang="en-US" sz="1800">
                <a:ea typeface="黑体" panose="02010609060101010101" pitchFamily="49" charset="-122"/>
              </a:rPr>
              <a:t>端线</a:t>
            </a:r>
            <a:r>
              <a:rPr lang="en-US" altLang="zh-CN" sz="1800"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125" name="组合 124"/>
          <p:cNvGrpSpPr/>
          <p:nvPr/>
        </p:nvGrpSpPr>
        <p:grpSpPr>
          <a:xfrm>
            <a:off x="4635709" y="4273861"/>
            <a:ext cx="728662" cy="1691931"/>
            <a:chOff x="4014788" y="1241769"/>
            <a:chExt cx="728662" cy="1691931"/>
          </a:xfrm>
        </p:grpSpPr>
        <p:graphicFrame>
          <p:nvGraphicFramePr>
            <p:cNvPr id="126" name="对象 1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6877856"/>
                </p:ext>
              </p:extLst>
            </p:nvPr>
          </p:nvGraphicFramePr>
          <p:xfrm>
            <a:off x="4032857" y="1241769"/>
            <a:ext cx="691580" cy="345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13" name="Equation" r:id="rId3" imgW="482400" imgH="241200" progId="Equation.DSMT4">
                    <p:embed/>
                  </p:oleObj>
                </mc:Choice>
                <mc:Fallback>
                  <p:oleObj name="Equation" r:id="rId3" imgW="482400" imgH="241200" progId="Equation.DSMT4">
                    <p:embed/>
                    <p:pic>
                      <p:nvPicPr>
                        <p:cNvPr id="28" name="对象 2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32857" y="1241769"/>
                          <a:ext cx="691580" cy="3457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" name="对象 1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0868705"/>
                </p:ext>
              </p:extLst>
            </p:nvPr>
          </p:nvGraphicFramePr>
          <p:xfrm>
            <a:off x="4014788" y="1909763"/>
            <a:ext cx="728662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14" name="Equation" r:id="rId5" imgW="507960" imgH="241200" progId="Equation.DSMT4">
                    <p:embed/>
                  </p:oleObj>
                </mc:Choice>
                <mc:Fallback>
                  <p:oleObj name="Equation" r:id="rId5" imgW="507960" imgH="241200" progId="Equation.DSMT4">
                    <p:embed/>
                    <p:pic>
                      <p:nvPicPr>
                        <p:cNvPr id="29" name="对象 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14788" y="1909763"/>
                          <a:ext cx="728662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" name="对象 1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0304184"/>
                </p:ext>
              </p:extLst>
            </p:nvPr>
          </p:nvGraphicFramePr>
          <p:xfrm>
            <a:off x="4024313" y="2587625"/>
            <a:ext cx="709612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15" name="Equation" r:id="rId7" imgW="495000" imgH="241200" progId="Equation.DSMT4">
                    <p:embed/>
                  </p:oleObj>
                </mc:Choice>
                <mc:Fallback>
                  <p:oleObj name="Equation" r:id="rId7" imgW="495000" imgH="241200" progId="Equation.DSMT4">
                    <p:embed/>
                    <p:pic>
                      <p:nvPicPr>
                        <p:cNvPr id="30" name="对象 2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24313" y="2587625"/>
                          <a:ext cx="709612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" name="组合 128"/>
          <p:cNvGrpSpPr/>
          <p:nvPr/>
        </p:nvGrpSpPr>
        <p:grpSpPr>
          <a:xfrm>
            <a:off x="2358815" y="3853067"/>
            <a:ext cx="3132348" cy="2693175"/>
            <a:chOff x="1799692" y="879841"/>
            <a:chExt cx="3132348" cy="2693175"/>
          </a:xfrm>
        </p:grpSpPr>
        <p:grpSp>
          <p:nvGrpSpPr>
            <p:cNvPr id="130" name="组合 129"/>
            <p:cNvGrpSpPr/>
            <p:nvPr/>
          </p:nvGrpSpPr>
          <p:grpSpPr>
            <a:xfrm rot="5400000">
              <a:off x="2681790" y="350658"/>
              <a:ext cx="360040" cy="2124236"/>
              <a:chOff x="2195736" y="8620"/>
              <a:chExt cx="360040" cy="1980220"/>
            </a:xfrm>
          </p:grpSpPr>
          <p:sp>
            <p:nvSpPr>
              <p:cNvPr id="143" name="椭圆 142"/>
              <p:cNvSpPr/>
              <p:nvPr/>
            </p:nvSpPr>
            <p:spPr>
              <a:xfrm>
                <a:off x="2195736" y="1196752"/>
                <a:ext cx="360040" cy="360040"/>
              </a:xfrm>
              <a:prstGeom prst="ellipse">
                <a:avLst/>
              </a:prstGeom>
              <a:noFill/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44" name="直接连接符 143"/>
              <p:cNvCxnSpPr/>
              <p:nvPr/>
            </p:nvCxnSpPr>
            <p:spPr>
              <a:xfrm rot="16200000" flipH="1">
                <a:off x="1385646" y="998730"/>
                <a:ext cx="198022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组合 130"/>
            <p:cNvGrpSpPr/>
            <p:nvPr/>
          </p:nvGrpSpPr>
          <p:grpSpPr>
            <a:xfrm rot="5400000">
              <a:off x="2681790" y="1034734"/>
              <a:ext cx="360040" cy="2124236"/>
              <a:chOff x="2195736" y="-135396"/>
              <a:chExt cx="360040" cy="2124236"/>
            </a:xfrm>
          </p:grpSpPr>
          <p:sp>
            <p:nvSpPr>
              <p:cNvPr id="141" name="椭圆 140"/>
              <p:cNvSpPr/>
              <p:nvPr/>
            </p:nvSpPr>
            <p:spPr>
              <a:xfrm>
                <a:off x="2195736" y="1196752"/>
                <a:ext cx="360040" cy="360040"/>
              </a:xfrm>
              <a:prstGeom prst="ellipse">
                <a:avLst/>
              </a:prstGeom>
              <a:noFill/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2" name="直接连接符 141"/>
              <p:cNvCxnSpPr/>
              <p:nvPr/>
            </p:nvCxnSpPr>
            <p:spPr>
              <a:xfrm rot="16200000" flipH="1">
                <a:off x="1313638" y="926722"/>
                <a:ext cx="212423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组合 131"/>
            <p:cNvGrpSpPr/>
            <p:nvPr/>
          </p:nvGrpSpPr>
          <p:grpSpPr>
            <a:xfrm rot="5400000">
              <a:off x="2681790" y="1754814"/>
              <a:ext cx="360040" cy="2124236"/>
              <a:chOff x="2195736" y="8620"/>
              <a:chExt cx="360040" cy="1980220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2195736" y="1196752"/>
                <a:ext cx="360040" cy="360040"/>
              </a:xfrm>
              <a:prstGeom prst="ellipse">
                <a:avLst/>
              </a:prstGeom>
              <a:noFill/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0" name="直接连接符 139"/>
              <p:cNvCxnSpPr/>
              <p:nvPr/>
            </p:nvCxnSpPr>
            <p:spPr>
              <a:xfrm rot="16200000" flipH="1">
                <a:off x="1385646" y="998730"/>
                <a:ext cx="198022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直接连接符 132"/>
            <p:cNvCxnSpPr/>
            <p:nvPr/>
          </p:nvCxnSpPr>
          <p:spPr>
            <a:xfrm>
              <a:off x="1799692" y="1412776"/>
              <a:ext cx="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799692" y="3573016"/>
              <a:ext cx="3132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4932040" y="1407448"/>
              <a:ext cx="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6" name="对象 1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0259745"/>
                </p:ext>
              </p:extLst>
            </p:nvPr>
          </p:nvGraphicFramePr>
          <p:xfrm>
            <a:off x="2065970" y="879841"/>
            <a:ext cx="691580" cy="345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16" name="Equation" r:id="rId9" imgW="482400" imgH="241200" progId="Equation.DSMT4">
                    <p:embed/>
                  </p:oleObj>
                </mc:Choice>
                <mc:Fallback>
                  <p:oleObj name="Equation" r:id="rId9" imgW="482400" imgH="241200" progId="Equation.DSMT4">
                    <p:embed/>
                    <p:pic>
                      <p:nvPicPr>
                        <p:cNvPr id="34" name="对象 3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65970" y="879841"/>
                          <a:ext cx="691580" cy="3457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" name="对象 1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8844577"/>
                </p:ext>
              </p:extLst>
            </p:nvPr>
          </p:nvGraphicFramePr>
          <p:xfrm>
            <a:off x="2028825" y="1603375"/>
            <a:ext cx="728663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17" name="Equation" r:id="rId11" imgW="507960" imgH="241200" progId="Equation.DSMT4">
                    <p:embed/>
                  </p:oleObj>
                </mc:Choice>
                <mc:Fallback>
                  <p:oleObj name="Equation" r:id="rId11" imgW="507960" imgH="241200" progId="Equation.DSMT4">
                    <p:embed/>
                    <p:pic>
                      <p:nvPicPr>
                        <p:cNvPr id="35" name="对象 3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28825" y="1603375"/>
                          <a:ext cx="728663" cy="3444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" name="对象 1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0748262"/>
                </p:ext>
              </p:extLst>
            </p:nvPr>
          </p:nvGraphicFramePr>
          <p:xfrm>
            <a:off x="2054225" y="2301875"/>
            <a:ext cx="709613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18" name="Equation" r:id="rId13" imgW="495000" imgH="241200" progId="Equation.DSMT4">
                    <p:embed/>
                  </p:oleObj>
                </mc:Choice>
                <mc:Fallback>
                  <p:oleObj name="Equation" r:id="rId13" imgW="495000" imgH="241200" progId="Equation.DSMT4">
                    <p:embed/>
                    <p:pic>
                      <p:nvPicPr>
                        <p:cNvPr id="36" name="对象 3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54225" y="2301875"/>
                          <a:ext cx="709613" cy="3444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5" name="组合 144"/>
          <p:cNvGrpSpPr/>
          <p:nvPr/>
        </p:nvGrpSpPr>
        <p:grpSpPr>
          <a:xfrm>
            <a:off x="3616742" y="4292148"/>
            <a:ext cx="979429" cy="1645488"/>
            <a:chOff x="3037443" y="1288212"/>
            <a:chExt cx="979429" cy="1645488"/>
          </a:xfrm>
        </p:grpSpPr>
        <p:sp>
          <p:nvSpPr>
            <p:cNvPr id="146" name="文本框 145"/>
            <p:cNvSpPr txBox="1"/>
            <p:nvPr/>
          </p:nvSpPr>
          <p:spPr>
            <a:xfrm>
              <a:off x="3037443" y="1288212"/>
              <a:ext cx="4410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+ </a:t>
              </a:r>
            </a:p>
            <a:p>
              <a:pPr algn="ctr"/>
              <a:endParaRPr lang="en-US" altLang="zh-CN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-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3044475" y="2010370"/>
              <a:ext cx="4410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+ </a:t>
              </a:r>
            </a:p>
            <a:p>
              <a:pPr algn="ctr"/>
              <a:endParaRPr lang="en-US" altLang="zh-CN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-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48" name="对象 1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71537"/>
                </p:ext>
              </p:extLst>
            </p:nvPr>
          </p:nvGraphicFramePr>
          <p:xfrm>
            <a:off x="3067049" y="1598596"/>
            <a:ext cx="490538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19" name="Equation" r:id="rId15" imgW="342720" imgH="241200" progId="Equation.DSMT4">
                    <p:embed/>
                  </p:oleObj>
                </mc:Choice>
                <mc:Fallback>
                  <p:oleObj name="Equation" r:id="rId15" imgW="342720" imgH="241200" progId="Equation.DSMT4">
                    <p:embed/>
                    <p:pic>
                      <p:nvPicPr>
                        <p:cNvPr id="32" name="对象 3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067049" y="1598596"/>
                          <a:ext cx="490538" cy="3444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" name="对象 1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0533515"/>
                </p:ext>
              </p:extLst>
            </p:nvPr>
          </p:nvGraphicFramePr>
          <p:xfrm>
            <a:off x="3091818" y="2357755"/>
            <a:ext cx="490538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20" name="Equation" r:id="rId17" imgW="342720" imgH="241200" progId="Equation.DSMT4">
                    <p:embed/>
                  </p:oleObj>
                </mc:Choice>
                <mc:Fallback>
                  <p:oleObj name="Equation" r:id="rId17" imgW="342720" imgH="241200" progId="Equation.DSMT4">
                    <p:embed/>
                    <p:pic>
                      <p:nvPicPr>
                        <p:cNvPr id="33" name="对象 3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091818" y="2357755"/>
                          <a:ext cx="490538" cy="3444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" name="文本框 149"/>
            <p:cNvSpPr txBox="1"/>
            <p:nvPr/>
          </p:nvSpPr>
          <p:spPr>
            <a:xfrm>
              <a:off x="3476918" y="1367938"/>
              <a:ext cx="44100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- </a:t>
              </a:r>
            </a:p>
            <a:p>
              <a:pPr algn="ctr"/>
              <a:endParaRPr lang="en-US" altLang="zh-CN" b="1" dirty="0">
                <a:solidFill>
                  <a:srgbClr val="FF0000"/>
                </a:solidFill>
              </a:endParaRPr>
            </a:p>
            <a:p>
              <a:pPr algn="ctr"/>
              <a:endParaRPr lang="en-US" altLang="zh-CN" b="1" dirty="0">
                <a:solidFill>
                  <a:srgbClr val="FF0000"/>
                </a:solidFill>
              </a:endParaRPr>
            </a:p>
            <a:p>
              <a:pPr algn="ctr"/>
              <a:endParaRPr lang="en-US" altLang="zh-CN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+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51" name="对象 1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0078361"/>
                </p:ext>
              </p:extLst>
            </p:nvPr>
          </p:nvGraphicFramePr>
          <p:xfrm>
            <a:off x="3526334" y="1936734"/>
            <a:ext cx="490538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21" name="Equation" r:id="rId19" imgW="342720" imgH="241200" progId="Equation.DSMT4">
                    <p:embed/>
                  </p:oleObj>
                </mc:Choice>
                <mc:Fallback>
                  <p:oleObj name="Equation" r:id="rId19" imgW="342720" imgH="241200" progId="Equation.DSMT4">
                    <p:embed/>
                    <p:pic>
                      <p:nvPicPr>
                        <p:cNvPr id="39" name="对象 3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526334" y="1936734"/>
                          <a:ext cx="490538" cy="344488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" name="Text Box 102"/>
          <p:cNvSpPr txBox="1">
            <a:spLocks noChangeArrowheads="1"/>
          </p:cNvSpPr>
          <p:nvPr/>
        </p:nvSpPr>
        <p:spPr bwMode="auto">
          <a:xfrm>
            <a:off x="1883588" y="4922556"/>
            <a:ext cx="367626" cy="39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3872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53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5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53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5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53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6" grpId="0"/>
      <p:bldP spid="53374" grpId="0" animBg="1"/>
      <p:bldP spid="53375" grpId="0" animBg="1"/>
      <p:bldP spid="53375" grpId="1" animBg="1"/>
      <p:bldP spid="53376" grpId="0" animBg="1"/>
      <p:bldP spid="53376" grpId="1" animBg="1"/>
      <p:bldP spid="53377" grpId="0" animBg="1"/>
      <p:bldP spid="53377" grpId="1" animBg="1"/>
      <p:bldP spid="1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74663" y="547688"/>
            <a:ext cx="411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相电压与线电压的关系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06400" y="447516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根据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KVL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定律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3005138" y="4741863"/>
            <a:ext cx="1831975" cy="685800"/>
            <a:chOff x="1968" y="3072"/>
            <a:chExt cx="1154" cy="432"/>
          </a:xfrm>
        </p:grpSpPr>
        <p:sp>
          <p:nvSpPr>
            <p:cNvPr id="54277" name="Text Box 5"/>
            <p:cNvSpPr txBox="1">
              <a:spLocks noChangeArrowheads="1"/>
            </p:cNvSpPr>
            <p:nvPr/>
          </p:nvSpPr>
          <p:spPr bwMode="auto">
            <a:xfrm>
              <a:off x="1968" y="3216"/>
              <a:ext cx="11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 =</a:t>
              </a:r>
              <a:r>
                <a:rPr kumimoji="1" lang="en-US" altLang="zh-CN" sz="2400" b="1" i="1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 U</a:t>
              </a:r>
              <a:r>
                <a:rPr kumimoji="1" lang="en-US" altLang="zh-CN" sz="2400" b="1" baseline="-25000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b="1" i="1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-</a:t>
              </a:r>
              <a:r>
                <a:rPr kumimoji="1" lang="en-US" altLang="zh-CN" sz="2400" b="1" i="1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 U</a:t>
              </a:r>
              <a:r>
                <a:rPr kumimoji="1" lang="en-US" altLang="zh-CN" sz="2400" b="1" baseline="-25000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278" name="Text Box 6"/>
            <p:cNvSpPr txBox="1">
              <a:spLocks noChangeArrowheads="1"/>
            </p:cNvSpPr>
            <p:nvPr/>
          </p:nvSpPr>
          <p:spPr bwMode="auto">
            <a:xfrm>
              <a:off x="2016" y="3081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54279" name="Text Box 7"/>
            <p:cNvSpPr txBox="1">
              <a:spLocks noChangeArrowheads="1"/>
            </p:cNvSpPr>
            <p:nvPr/>
          </p:nvSpPr>
          <p:spPr bwMode="auto">
            <a:xfrm>
              <a:off x="2440" y="30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i="1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 ·</a:t>
              </a:r>
            </a:p>
          </p:txBody>
        </p:sp>
        <p:sp>
          <p:nvSpPr>
            <p:cNvPr id="54280" name="Text Box 8"/>
            <p:cNvSpPr txBox="1">
              <a:spLocks noChangeArrowheads="1"/>
            </p:cNvSpPr>
            <p:nvPr/>
          </p:nvSpPr>
          <p:spPr bwMode="auto">
            <a:xfrm>
              <a:off x="2874" y="3081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i="1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·</a:t>
              </a:r>
            </a:p>
          </p:txBody>
        </p:sp>
      </p:grpSp>
      <p:grpSp>
        <p:nvGrpSpPr>
          <p:cNvPr id="54281" name="Group 9"/>
          <p:cNvGrpSpPr>
            <a:grpSpLocks/>
          </p:cNvGrpSpPr>
          <p:nvPr/>
        </p:nvGrpSpPr>
        <p:grpSpPr bwMode="auto">
          <a:xfrm>
            <a:off x="4768850" y="4756150"/>
            <a:ext cx="1608138" cy="671513"/>
            <a:chOff x="3057" y="3321"/>
            <a:chExt cx="1013" cy="423"/>
          </a:xfrm>
        </p:grpSpPr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057" y="3456"/>
              <a:ext cx="1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=U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 +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)</a:t>
              </a:r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54283" name="Text Box 11"/>
            <p:cNvSpPr txBox="1">
              <a:spLocks noChangeArrowheads="1"/>
            </p:cNvSpPr>
            <p:nvPr/>
          </p:nvSpPr>
          <p:spPr bwMode="auto">
            <a:xfrm>
              <a:off x="3216" y="3321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i="1">
                  <a:latin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3744" y="3321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i="1">
                  <a:latin typeface="Times New Roman" panose="02020603050405020304" pitchFamily="18" charset="0"/>
                </a:rPr>
                <a:t>·</a:t>
              </a:r>
            </a:p>
          </p:txBody>
        </p:sp>
      </p:grpSp>
      <p:grpSp>
        <p:nvGrpSpPr>
          <p:cNvPr id="54285" name="Group 13"/>
          <p:cNvGrpSpPr>
            <a:grpSpLocks/>
          </p:cNvGrpSpPr>
          <p:nvPr/>
        </p:nvGrpSpPr>
        <p:grpSpPr bwMode="auto">
          <a:xfrm>
            <a:off x="2971800" y="5257800"/>
            <a:ext cx="1831975" cy="1219200"/>
            <a:chOff x="1776" y="3456"/>
            <a:chExt cx="1154" cy="768"/>
          </a:xfrm>
        </p:grpSpPr>
        <p:grpSp>
          <p:nvGrpSpPr>
            <p:cNvPr id="54286" name="Group 14"/>
            <p:cNvGrpSpPr>
              <a:grpSpLocks/>
            </p:cNvGrpSpPr>
            <p:nvPr/>
          </p:nvGrpSpPr>
          <p:grpSpPr bwMode="auto">
            <a:xfrm>
              <a:off x="1776" y="3792"/>
              <a:ext cx="1154" cy="432"/>
              <a:chOff x="1968" y="3072"/>
              <a:chExt cx="1154" cy="432"/>
            </a:xfrm>
          </p:grpSpPr>
          <p:sp>
            <p:nvSpPr>
              <p:cNvPr id="54287" name="Text Box 15"/>
              <p:cNvSpPr txBox="1">
                <a:spLocks noChangeArrowheads="1"/>
              </p:cNvSpPr>
              <p:nvPr/>
            </p:nvSpPr>
            <p:spPr bwMode="auto">
              <a:xfrm>
                <a:off x="1968" y="3216"/>
                <a:ext cx="11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31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 dirty="0">
                    <a:latin typeface="Times New Roman" panose="02020603050405020304" pitchFamily="18" charset="0"/>
                  </a:rPr>
                  <a:t>= </a:t>
                </a:r>
                <a:r>
                  <a:rPr kumimoji="1" lang="en-US" altLang="zh-CN" sz="2400" b="1" i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kumimoji="1" lang="en-US" altLang="zh-CN" sz="2400" b="1" i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- </a:t>
                </a:r>
                <a:r>
                  <a:rPr kumimoji="1" lang="en-US" altLang="zh-CN" sz="2400" b="1" i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4288" name="Text Box 16"/>
              <p:cNvSpPr txBox="1">
                <a:spLocks noChangeArrowheads="1"/>
              </p:cNvSpPr>
              <p:nvPr/>
            </p:nvSpPr>
            <p:spPr bwMode="auto">
              <a:xfrm>
                <a:off x="2016" y="3081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54289" name="Text Box 17"/>
              <p:cNvSpPr txBox="1">
                <a:spLocks noChangeArrowheads="1"/>
              </p:cNvSpPr>
              <p:nvPr/>
            </p:nvSpPr>
            <p:spPr bwMode="auto">
              <a:xfrm>
                <a:off x="2440" y="307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i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54290" name="Text Box 18"/>
              <p:cNvSpPr txBox="1">
                <a:spLocks noChangeArrowheads="1"/>
              </p:cNvSpPr>
              <p:nvPr/>
            </p:nvSpPr>
            <p:spPr bwMode="auto">
              <a:xfrm>
                <a:off x="2832" y="3081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i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</p:grpSp>
        <p:grpSp>
          <p:nvGrpSpPr>
            <p:cNvPr id="54291" name="Group 19"/>
            <p:cNvGrpSpPr>
              <a:grpSpLocks/>
            </p:cNvGrpSpPr>
            <p:nvPr/>
          </p:nvGrpSpPr>
          <p:grpSpPr bwMode="auto">
            <a:xfrm>
              <a:off x="1776" y="3456"/>
              <a:ext cx="1154" cy="432"/>
              <a:chOff x="1968" y="3072"/>
              <a:chExt cx="1154" cy="432"/>
            </a:xfrm>
          </p:grpSpPr>
          <p:sp>
            <p:nvSpPr>
              <p:cNvPr id="54292" name="Text Box 20"/>
              <p:cNvSpPr txBox="1">
                <a:spLocks noChangeArrowheads="1"/>
              </p:cNvSpPr>
              <p:nvPr/>
            </p:nvSpPr>
            <p:spPr bwMode="auto">
              <a:xfrm>
                <a:off x="1968" y="3216"/>
                <a:ext cx="11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23</a:t>
                </a:r>
                <a:r>
                  <a:rPr kumimoji="1" lang="en-US" altLang="zh-CN" sz="2400" b="1" i="1" dirty="0">
                    <a:latin typeface="Times New Roman" panose="02020603050405020304" pitchFamily="18" charset="0"/>
                  </a:rPr>
                  <a:t> =</a:t>
                </a:r>
                <a:r>
                  <a:rPr kumimoji="1" lang="en-US" altLang="zh-CN" sz="2400" b="1" i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U</a:t>
                </a:r>
                <a:r>
                  <a:rPr kumimoji="1" lang="en-US" altLang="zh-CN" sz="2400" b="1" baseline="-25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 sz="2400" b="1" i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-</a:t>
                </a:r>
                <a:r>
                  <a:rPr kumimoji="1" lang="en-US" altLang="zh-CN" sz="2400" b="1" i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U</a:t>
                </a:r>
                <a:r>
                  <a:rPr kumimoji="1" lang="en-US" altLang="zh-CN" sz="2400" b="1" baseline="-25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4293" name="Text Box 21"/>
              <p:cNvSpPr txBox="1">
                <a:spLocks noChangeArrowheads="1"/>
              </p:cNvSpPr>
              <p:nvPr/>
            </p:nvSpPr>
            <p:spPr bwMode="auto">
              <a:xfrm>
                <a:off x="2016" y="3081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54294" name="Text Box 22"/>
              <p:cNvSpPr txBox="1">
                <a:spLocks noChangeArrowheads="1"/>
              </p:cNvSpPr>
              <p:nvPr/>
            </p:nvSpPr>
            <p:spPr bwMode="auto">
              <a:xfrm>
                <a:off x="2440" y="307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i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  <p:sp>
            <p:nvSpPr>
              <p:cNvPr id="54295" name="Text Box 23"/>
              <p:cNvSpPr txBox="1">
                <a:spLocks noChangeArrowheads="1"/>
              </p:cNvSpPr>
              <p:nvPr/>
            </p:nvSpPr>
            <p:spPr bwMode="auto">
              <a:xfrm>
                <a:off x="2849" y="3081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i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</p:grpSp>
      </p:grp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5715000" y="762000"/>
            <a:ext cx="157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相量图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54397" name="Group 125"/>
          <p:cNvGrpSpPr>
            <a:grpSpLocks/>
          </p:cNvGrpSpPr>
          <p:nvPr/>
        </p:nvGrpSpPr>
        <p:grpSpPr bwMode="auto">
          <a:xfrm>
            <a:off x="7083427" y="2384953"/>
            <a:ext cx="1580949" cy="657757"/>
            <a:chOff x="4516" y="1406"/>
            <a:chExt cx="1141" cy="497"/>
          </a:xfrm>
        </p:grpSpPr>
        <p:sp>
          <p:nvSpPr>
            <p:cNvPr id="54398" name="Line 126"/>
            <p:cNvSpPr>
              <a:spLocks noChangeShapeType="1"/>
            </p:cNvSpPr>
            <p:nvPr/>
          </p:nvSpPr>
          <p:spPr bwMode="auto">
            <a:xfrm>
              <a:off x="4516" y="1680"/>
              <a:ext cx="768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399" name="Group 127"/>
            <p:cNvGrpSpPr>
              <a:grpSpLocks/>
            </p:cNvGrpSpPr>
            <p:nvPr/>
          </p:nvGrpSpPr>
          <p:grpSpPr bwMode="auto">
            <a:xfrm>
              <a:off x="5199" y="1406"/>
              <a:ext cx="458" cy="497"/>
              <a:chOff x="1639" y="2702"/>
              <a:chExt cx="458" cy="497"/>
            </a:xfrm>
          </p:grpSpPr>
          <p:sp>
            <p:nvSpPr>
              <p:cNvPr id="54400" name="Text Box 128"/>
              <p:cNvSpPr txBox="1">
                <a:spLocks noChangeArrowheads="1"/>
              </p:cNvSpPr>
              <p:nvPr/>
            </p:nvSpPr>
            <p:spPr bwMode="auto">
              <a:xfrm>
                <a:off x="1692" y="2850"/>
                <a:ext cx="405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1 </a:t>
                </a:r>
                <a:endParaRPr kumimoji="1" lang="en-US" altLang="zh-CN" sz="2400" b="1" baseline="300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401" name="Text Box 129"/>
              <p:cNvSpPr txBox="1">
                <a:spLocks noChangeArrowheads="1"/>
              </p:cNvSpPr>
              <p:nvPr/>
            </p:nvSpPr>
            <p:spPr bwMode="auto">
              <a:xfrm>
                <a:off x="1639" y="2702"/>
                <a:ext cx="350" cy="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 ·</a:t>
                </a:r>
              </a:p>
            </p:txBody>
          </p:sp>
        </p:grpSp>
      </p:grpSp>
      <p:grpSp>
        <p:nvGrpSpPr>
          <p:cNvPr id="54402" name="Group 130"/>
          <p:cNvGrpSpPr>
            <a:grpSpLocks/>
          </p:cNvGrpSpPr>
          <p:nvPr/>
        </p:nvGrpSpPr>
        <p:grpSpPr bwMode="auto">
          <a:xfrm>
            <a:off x="5898411" y="2747963"/>
            <a:ext cx="1185012" cy="990600"/>
            <a:chOff x="3660" y="1680"/>
            <a:chExt cx="856" cy="749"/>
          </a:xfrm>
        </p:grpSpPr>
        <p:sp>
          <p:nvSpPr>
            <p:cNvPr id="54403" name="Line 131"/>
            <p:cNvSpPr>
              <a:spLocks noChangeShapeType="1"/>
            </p:cNvSpPr>
            <p:nvPr/>
          </p:nvSpPr>
          <p:spPr bwMode="auto">
            <a:xfrm flipH="1">
              <a:off x="4132" y="1680"/>
              <a:ext cx="384" cy="576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7030A0"/>
                </a:solidFill>
              </a:endParaRPr>
            </a:p>
          </p:txBody>
        </p:sp>
        <p:grpSp>
          <p:nvGrpSpPr>
            <p:cNvPr id="54404" name="Group 132"/>
            <p:cNvGrpSpPr>
              <a:grpSpLocks/>
            </p:cNvGrpSpPr>
            <p:nvPr/>
          </p:nvGrpSpPr>
          <p:grpSpPr bwMode="auto">
            <a:xfrm>
              <a:off x="3660" y="1934"/>
              <a:ext cx="456" cy="495"/>
              <a:chOff x="1640" y="2702"/>
              <a:chExt cx="456" cy="495"/>
            </a:xfrm>
          </p:grpSpPr>
          <p:sp>
            <p:nvSpPr>
              <p:cNvPr id="54405" name="Text Box 133"/>
              <p:cNvSpPr txBox="1">
                <a:spLocks noChangeArrowheads="1"/>
              </p:cNvSpPr>
              <p:nvPr/>
            </p:nvSpPr>
            <p:spPr bwMode="auto">
              <a:xfrm>
                <a:off x="1694" y="2851"/>
                <a:ext cx="402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2 </a:t>
                </a:r>
                <a:endParaRPr kumimoji="1" lang="en-US" altLang="zh-CN" sz="2400" b="1" baseline="300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406" name="Text Box 134"/>
              <p:cNvSpPr txBox="1">
                <a:spLocks noChangeArrowheads="1"/>
              </p:cNvSpPr>
              <p:nvPr/>
            </p:nvSpPr>
            <p:spPr bwMode="auto">
              <a:xfrm>
                <a:off x="1640" y="2702"/>
                <a:ext cx="350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 ·</a:t>
                </a:r>
              </a:p>
            </p:txBody>
          </p:sp>
        </p:grpSp>
      </p:grpSp>
      <p:grpSp>
        <p:nvGrpSpPr>
          <p:cNvPr id="54407" name="Group 135"/>
          <p:cNvGrpSpPr>
            <a:grpSpLocks/>
          </p:cNvGrpSpPr>
          <p:nvPr/>
        </p:nvGrpSpPr>
        <p:grpSpPr bwMode="auto">
          <a:xfrm>
            <a:off x="6236556" y="1368953"/>
            <a:ext cx="846867" cy="1379010"/>
            <a:chOff x="3904" y="638"/>
            <a:chExt cx="612" cy="1042"/>
          </a:xfrm>
        </p:grpSpPr>
        <p:sp>
          <p:nvSpPr>
            <p:cNvPr id="54408" name="Line 136"/>
            <p:cNvSpPr>
              <a:spLocks noChangeShapeType="1"/>
            </p:cNvSpPr>
            <p:nvPr/>
          </p:nvSpPr>
          <p:spPr bwMode="auto">
            <a:xfrm flipH="1" flipV="1">
              <a:off x="4132" y="1104"/>
              <a:ext cx="384" cy="576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7030A0"/>
                </a:solidFill>
              </a:endParaRPr>
            </a:p>
          </p:txBody>
        </p:sp>
        <p:grpSp>
          <p:nvGrpSpPr>
            <p:cNvPr id="54409" name="Group 137"/>
            <p:cNvGrpSpPr>
              <a:grpSpLocks/>
            </p:cNvGrpSpPr>
            <p:nvPr/>
          </p:nvGrpSpPr>
          <p:grpSpPr bwMode="auto">
            <a:xfrm>
              <a:off x="3904" y="638"/>
              <a:ext cx="459" cy="497"/>
              <a:chOff x="1639" y="2702"/>
              <a:chExt cx="459" cy="497"/>
            </a:xfrm>
          </p:grpSpPr>
          <p:sp>
            <p:nvSpPr>
              <p:cNvPr id="54410" name="Text Box 138"/>
              <p:cNvSpPr txBox="1">
                <a:spLocks noChangeArrowheads="1"/>
              </p:cNvSpPr>
              <p:nvPr/>
            </p:nvSpPr>
            <p:spPr bwMode="auto">
              <a:xfrm>
                <a:off x="1692" y="2850"/>
                <a:ext cx="406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3 </a:t>
                </a:r>
                <a:endParaRPr kumimoji="1" lang="en-US" altLang="zh-CN" sz="2400" b="1" baseline="300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411" name="Text Box 139"/>
              <p:cNvSpPr txBox="1">
                <a:spLocks noChangeArrowheads="1"/>
              </p:cNvSpPr>
              <p:nvPr/>
            </p:nvSpPr>
            <p:spPr bwMode="auto">
              <a:xfrm>
                <a:off x="1639" y="2702"/>
                <a:ext cx="350" cy="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 ·</a:t>
                </a:r>
              </a:p>
            </p:txBody>
          </p:sp>
        </p:grpSp>
      </p:grpSp>
      <p:grpSp>
        <p:nvGrpSpPr>
          <p:cNvPr id="54412" name="Group 140"/>
          <p:cNvGrpSpPr>
            <a:grpSpLocks/>
          </p:cNvGrpSpPr>
          <p:nvPr/>
        </p:nvGrpSpPr>
        <p:grpSpPr bwMode="auto">
          <a:xfrm>
            <a:off x="5334000" y="1620838"/>
            <a:ext cx="1412875" cy="1460500"/>
            <a:chOff x="3408" y="589"/>
            <a:chExt cx="890" cy="920"/>
          </a:xfrm>
        </p:grpSpPr>
        <p:grpSp>
          <p:nvGrpSpPr>
            <p:cNvPr id="54413" name="Group 141"/>
            <p:cNvGrpSpPr>
              <a:grpSpLocks/>
            </p:cNvGrpSpPr>
            <p:nvPr/>
          </p:nvGrpSpPr>
          <p:grpSpPr bwMode="auto">
            <a:xfrm>
              <a:off x="3408" y="712"/>
              <a:ext cx="384" cy="411"/>
              <a:chOff x="1675" y="2704"/>
              <a:chExt cx="440" cy="493"/>
            </a:xfrm>
          </p:grpSpPr>
          <p:sp>
            <p:nvSpPr>
              <p:cNvPr id="54414" name="Text Box 142"/>
              <p:cNvSpPr txBox="1">
                <a:spLocks noChangeArrowheads="1"/>
              </p:cNvSpPr>
              <p:nvPr/>
            </p:nvSpPr>
            <p:spPr bwMode="auto">
              <a:xfrm>
                <a:off x="1675" y="2852"/>
                <a:ext cx="440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31</a:t>
                </a:r>
              </a:p>
            </p:txBody>
          </p:sp>
          <p:sp>
            <p:nvSpPr>
              <p:cNvPr id="54415" name="Text Box 143"/>
              <p:cNvSpPr txBox="1">
                <a:spLocks noChangeArrowheads="1"/>
              </p:cNvSpPr>
              <p:nvPr/>
            </p:nvSpPr>
            <p:spPr bwMode="auto">
              <a:xfrm>
                <a:off x="1684" y="2704"/>
                <a:ext cx="262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  <p:sp>
          <p:nvSpPr>
            <p:cNvPr id="54416" name="Line 144"/>
            <p:cNvSpPr>
              <a:spLocks noChangeShapeType="1"/>
            </p:cNvSpPr>
            <p:nvPr/>
          </p:nvSpPr>
          <p:spPr bwMode="auto">
            <a:xfrm rot="14203701" flipV="1">
              <a:off x="3563" y="773"/>
              <a:ext cx="920" cy="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17" name="Line 145"/>
            <p:cNvSpPr>
              <a:spLocks noChangeShapeType="1"/>
            </p:cNvSpPr>
            <p:nvPr/>
          </p:nvSpPr>
          <p:spPr bwMode="auto">
            <a:xfrm>
              <a:off x="3544" y="819"/>
              <a:ext cx="67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418" name="Group 146"/>
          <p:cNvGrpSpPr>
            <a:grpSpLocks/>
          </p:cNvGrpSpPr>
          <p:nvPr/>
        </p:nvGrpSpPr>
        <p:grpSpPr bwMode="auto">
          <a:xfrm>
            <a:off x="7078663" y="1371600"/>
            <a:ext cx="1765300" cy="1473200"/>
            <a:chOff x="4512" y="640"/>
            <a:chExt cx="1275" cy="1113"/>
          </a:xfrm>
        </p:grpSpPr>
        <p:sp>
          <p:nvSpPr>
            <p:cNvPr id="54419" name="Text Box 147"/>
            <p:cNvSpPr txBox="1">
              <a:spLocks noChangeArrowheads="1"/>
            </p:cNvSpPr>
            <p:nvPr/>
          </p:nvSpPr>
          <p:spPr bwMode="auto">
            <a:xfrm>
              <a:off x="4776" y="1453"/>
              <a:ext cx="37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1" dirty="0">
                  <a:latin typeface="Times New Roman" panose="02020603050405020304" pitchFamily="18" charset="0"/>
                </a:rPr>
                <a:t>30</a:t>
              </a:r>
              <a:r>
                <a:rPr kumimoji="1" lang="en-US" altLang="zh-CN" b="1" baseline="30000" dirty="0">
                  <a:latin typeface="Times New Roman" panose="02020603050405020304" pitchFamily="18" charset="0"/>
                </a:rPr>
                <a:t>0</a:t>
              </a:r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4420" name="Group 148"/>
            <p:cNvGrpSpPr>
              <a:grpSpLocks/>
            </p:cNvGrpSpPr>
            <p:nvPr/>
          </p:nvGrpSpPr>
          <p:grpSpPr bwMode="auto">
            <a:xfrm>
              <a:off x="4512" y="640"/>
              <a:ext cx="1275" cy="1040"/>
              <a:chOff x="4512" y="640"/>
              <a:chExt cx="1275" cy="1040"/>
            </a:xfrm>
          </p:grpSpPr>
          <p:sp>
            <p:nvSpPr>
              <p:cNvPr id="54421" name="Line 149"/>
              <p:cNvSpPr>
                <a:spLocks noChangeShapeType="1"/>
              </p:cNvSpPr>
              <p:nvPr/>
            </p:nvSpPr>
            <p:spPr bwMode="auto">
              <a:xfrm flipH="1">
                <a:off x="5232" y="1104"/>
                <a:ext cx="384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22" name="Line 150"/>
              <p:cNvSpPr>
                <a:spLocks noChangeShapeType="1"/>
              </p:cNvSpPr>
              <p:nvPr/>
            </p:nvSpPr>
            <p:spPr bwMode="auto">
              <a:xfrm>
                <a:off x="4896" y="1104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23" name="Line 151"/>
              <p:cNvSpPr>
                <a:spLocks noChangeShapeType="1"/>
              </p:cNvSpPr>
              <p:nvPr/>
            </p:nvSpPr>
            <p:spPr bwMode="auto">
              <a:xfrm flipV="1">
                <a:off x="4512" y="1104"/>
                <a:ext cx="1104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4424" name="Group 152"/>
              <p:cNvGrpSpPr>
                <a:grpSpLocks/>
              </p:cNvGrpSpPr>
              <p:nvPr/>
            </p:nvGrpSpPr>
            <p:grpSpPr bwMode="auto">
              <a:xfrm>
                <a:off x="5311" y="640"/>
                <a:ext cx="476" cy="493"/>
                <a:chOff x="1657" y="2704"/>
                <a:chExt cx="476" cy="493"/>
              </a:xfrm>
            </p:grpSpPr>
            <p:sp>
              <p:nvSpPr>
                <p:cNvPr id="54425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657" y="2852"/>
                  <a:ext cx="476" cy="3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kumimoji="1" lang="en-US" altLang="zh-CN" sz="2400" b="1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12 </a:t>
                  </a:r>
                  <a:endParaRPr kumimoji="1" lang="en-US" altLang="zh-CN" sz="2400" b="1" baseline="300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4426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684" y="2704"/>
                  <a:ext cx="261" cy="3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 ·</a:t>
                  </a:r>
                </a:p>
              </p:txBody>
            </p:sp>
          </p:grpSp>
        </p:grpSp>
      </p:grpSp>
      <p:grpSp>
        <p:nvGrpSpPr>
          <p:cNvPr id="54427" name="Group 155"/>
          <p:cNvGrpSpPr>
            <a:grpSpLocks/>
          </p:cNvGrpSpPr>
          <p:nvPr/>
        </p:nvGrpSpPr>
        <p:grpSpPr bwMode="auto">
          <a:xfrm>
            <a:off x="7078663" y="1435100"/>
            <a:ext cx="636587" cy="1312863"/>
            <a:chOff x="4512" y="688"/>
            <a:chExt cx="460" cy="992"/>
          </a:xfrm>
        </p:grpSpPr>
        <p:sp>
          <p:nvSpPr>
            <p:cNvPr id="54428" name="Line 156"/>
            <p:cNvSpPr>
              <a:spLocks noChangeShapeType="1"/>
            </p:cNvSpPr>
            <p:nvPr/>
          </p:nvSpPr>
          <p:spPr bwMode="auto">
            <a:xfrm flipH="1">
              <a:off x="4512" y="1104"/>
              <a:ext cx="384" cy="5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429" name="Group 157"/>
            <p:cNvGrpSpPr>
              <a:grpSpLocks/>
            </p:cNvGrpSpPr>
            <p:nvPr/>
          </p:nvGrpSpPr>
          <p:grpSpPr bwMode="auto">
            <a:xfrm>
              <a:off x="4533" y="688"/>
              <a:ext cx="439" cy="493"/>
              <a:chOff x="4150" y="3616"/>
              <a:chExt cx="439" cy="493"/>
            </a:xfrm>
          </p:grpSpPr>
          <p:sp>
            <p:nvSpPr>
              <p:cNvPr id="54430" name="Text Box 158"/>
              <p:cNvSpPr txBox="1">
                <a:spLocks noChangeArrowheads="1"/>
              </p:cNvSpPr>
              <p:nvPr/>
            </p:nvSpPr>
            <p:spPr bwMode="auto">
              <a:xfrm>
                <a:off x="4227" y="3616"/>
                <a:ext cx="261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800">
                    <a:latin typeface="Times New Roman" panose="02020603050405020304" pitchFamily="18" charset="0"/>
                  </a:rPr>
                  <a:t>·</a:t>
                </a:r>
              </a:p>
            </p:txBody>
          </p:sp>
          <p:sp>
            <p:nvSpPr>
              <p:cNvPr id="54431" name="Text Box 159"/>
              <p:cNvSpPr txBox="1">
                <a:spLocks noChangeArrowheads="1"/>
              </p:cNvSpPr>
              <p:nvPr/>
            </p:nvSpPr>
            <p:spPr bwMode="auto">
              <a:xfrm>
                <a:off x="4150" y="3763"/>
                <a:ext cx="439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-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</p:grpSp>
      <p:grpSp>
        <p:nvGrpSpPr>
          <p:cNvPr id="54432" name="Group 160"/>
          <p:cNvGrpSpPr>
            <a:grpSpLocks/>
          </p:cNvGrpSpPr>
          <p:nvPr/>
        </p:nvGrpSpPr>
        <p:grpSpPr bwMode="auto">
          <a:xfrm>
            <a:off x="6546850" y="2743200"/>
            <a:ext cx="1217613" cy="1620838"/>
            <a:chOff x="4172" y="1296"/>
            <a:chExt cx="767" cy="1021"/>
          </a:xfrm>
        </p:grpSpPr>
        <p:sp>
          <p:nvSpPr>
            <p:cNvPr id="54433" name="Line 161"/>
            <p:cNvSpPr>
              <a:spLocks noChangeShapeType="1"/>
            </p:cNvSpPr>
            <p:nvPr/>
          </p:nvSpPr>
          <p:spPr bwMode="auto">
            <a:xfrm flipH="1" flipV="1">
              <a:off x="4172" y="1738"/>
              <a:ext cx="335" cy="43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434" name="Group 162"/>
            <p:cNvGrpSpPr>
              <a:grpSpLocks/>
            </p:cNvGrpSpPr>
            <p:nvPr/>
          </p:nvGrpSpPr>
          <p:grpSpPr bwMode="auto">
            <a:xfrm>
              <a:off x="4524" y="1916"/>
              <a:ext cx="415" cy="401"/>
              <a:chOff x="1658" y="2684"/>
              <a:chExt cx="476" cy="530"/>
            </a:xfrm>
          </p:grpSpPr>
          <p:sp>
            <p:nvSpPr>
              <p:cNvPr id="54435" name="Text Box 163"/>
              <p:cNvSpPr txBox="1">
                <a:spLocks noChangeArrowheads="1"/>
              </p:cNvSpPr>
              <p:nvPr/>
            </p:nvSpPr>
            <p:spPr bwMode="auto">
              <a:xfrm>
                <a:off x="1658" y="2833"/>
                <a:ext cx="476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23 </a:t>
                </a:r>
                <a:endParaRPr kumimoji="1" lang="en-US" altLang="zh-CN" sz="24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436" name="Text Box 164"/>
              <p:cNvSpPr txBox="1">
                <a:spLocks noChangeArrowheads="1"/>
              </p:cNvSpPr>
              <p:nvPr/>
            </p:nvSpPr>
            <p:spPr bwMode="auto">
              <a:xfrm>
                <a:off x="1717" y="2684"/>
                <a:ext cx="197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</p:grpSp>
        <p:sp>
          <p:nvSpPr>
            <p:cNvPr id="54437" name="Line 165"/>
            <p:cNvSpPr>
              <a:spLocks noChangeShapeType="1"/>
            </p:cNvSpPr>
            <p:nvPr/>
          </p:nvSpPr>
          <p:spPr bwMode="auto">
            <a:xfrm>
              <a:off x="4512" y="1296"/>
              <a:ext cx="0" cy="9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5" name="Group 7"/>
          <p:cNvGrpSpPr>
            <a:grpSpLocks/>
          </p:cNvGrpSpPr>
          <p:nvPr/>
        </p:nvGrpSpPr>
        <p:grpSpPr bwMode="auto">
          <a:xfrm>
            <a:off x="3685239" y="1368565"/>
            <a:ext cx="981076" cy="2878138"/>
            <a:chOff x="3211" y="758"/>
            <a:chExt cx="618" cy="1813"/>
          </a:xfrm>
        </p:grpSpPr>
        <p:sp>
          <p:nvSpPr>
            <p:cNvPr id="246" name="Rectangle 8"/>
            <p:cNvSpPr>
              <a:spLocks noChangeArrowheads="1"/>
            </p:cNvSpPr>
            <p:nvPr/>
          </p:nvSpPr>
          <p:spPr bwMode="auto">
            <a:xfrm>
              <a:off x="3264" y="758"/>
              <a:ext cx="528" cy="18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zh-CN" altLang="en-US">
                <a:solidFill>
                  <a:srgbClr val="7030A0"/>
                </a:solidFill>
              </a:endParaRPr>
            </a:p>
          </p:txBody>
        </p:sp>
        <p:grpSp>
          <p:nvGrpSpPr>
            <p:cNvPr id="247" name="Group 9"/>
            <p:cNvGrpSpPr>
              <a:grpSpLocks/>
            </p:cNvGrpSpPr>
            <p:nvPr/>
          </p:nvGrpSpPr>
          <p:grpSpPr bwMode="auto">
            <a:xfrm>
              <a:off x="3259" y="801"/>
              <a:ext cx="289" cy="721"/>
              <a:chOff x="3259" y="801"/>
              <a:chExt cx="289" cy="721"/>
            </a:xfrm>
          </p:grpSpPr>
          <p:sp>
            <p:nvSpPr>
              <p:cNvPr id="254" name="Text Box 10"/>
              <p:cNvSpPr txBox="1">
                <a:spLocks noChangeArrowheads="1"/>
              </p:cNvSpPr>
              <p:nvPr/>
            </p:nvSpPr>
            <p:spPr bwMode="auto">
              <a:xfrm>
                <a:off x="3278" y="801"/>
                <a:ext cx="270" cy="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algn="ctr">
                  <a:lnSpc>
                    <a:spcPct val="170000"/>
                  </a:lnSpc>
                </a:pPr>
                <a:r>
                  <a:rPr kumimoji="1" lang="en-US" altLang="zh-CN" b="1" i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b="1" baseline="-25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b="1" dirty="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kumimoji="1" lang="en-US" altLang="zh-CN" b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255" name="Text Box 11"/>
              <p:cNvSpPr txBox="1">
                <a:spLocks noChangeArrowheads="1"/>
              </p:cNvSpPr>
              <p:nvPr/>
            </p:nvSpPr>
            <p:spPr bwMode="auto">
              <a:xfrm>
                <a:off x="3259" y="928"/>
                <a:ext cx="24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  <p:grpSp>
          <p:nvGrpSpPr>
            <p:cNvPr id="248" name="Group 12"/>
            <p:cNvGrpSpPr>
              <a:grpSpLocks/>
            </p:cNvGrpSpPr>
            <p:nvPr/>
          </p:nvGrpSpPr>
          <p:grpSpPr bwMode="auto">
            <a:xfrm>
              <a:off x="3211" y="1486"/>
              <a:ext cx="305" cy="617"/>
              <a:chOff x="3211" y="1486"/>
              <a:chExt cx="305" cy="617"/>
            </a:xfrm>
          </p:grpSpPr>
          <p:sp>
            <p:nvSpPr>
              <p:cNvPr id="252" name="Text Box 13"/>
              <p:cNvSpPr txBox="1">
                <a:spLocks noChangeArrowheads="1"/>
              </p:cNvSpPr>
              <p:nvPr/>
            </p:nvSpPr>
            <p:spPr bwMode="auto">
              <a:xfrm>
                <a:off x="3232" y="1486"/>
                <a:ext cx="284" cy="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b="1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_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kumimoji="1" lang="en-US" altLang="zh-CN" b="1" i="1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b="1" baseline="-250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b="1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kumimoji="1" lang="en-US" altLang="zh-CN" b="1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53" name="Text Box 14"/>
              <p:cNvSpPr txBox="1">
                <a:spLocks noChangeArrowheads="1"/>
              </p:cNvSpPr>
              <p:nvPr/>
            </p:nvSpPr>
            <p:spPr bwMode="auto">
              <a:xfrm>
                <a:off x="3211" y="1582"/>
                <a:ext cx="24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  <p:grpSp>
          <p:nvGrpSpPr>
            <p:cNvPr id="249" name="Group 15"/>
            <p:cNvGrpSpPr>
              <a:grpSpLocks/>
            </p:cNvGrpSpPr>
            <p:nvPr/>
          </p:nvGrpSpPr>
          <p:grpSpPr bwMode="auto">
            <a:xfrm>
              <a:off x="3541" y="1438"/>
              <a:ext cx="288" cy="983"/>
              <a:chOff x="3061" y="2352"/>
              <a:chExt cx="373" cy="1209"/>
            </a:xfrm>
          </p:grpSpPr>
          <p:sp>
            <p:nvSpPr>
              <p:cNvPr id="250" name="Text Box 16"/>
              <p:cNvSpPr txBox="1">
                <a:spLocks noChangeArrowheads="1"/>
              </p:cNvSpPr>
              <p:nvPr/>
            </p:nvSpPr>
            <p:spPr bwMode="auto">
              <a:xfrm>
                <a:off x="3085" y="2352"/>
                <a:ext cx="349" cy="1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_</a:t>
                </a:r>
              </a:p>
              <a:p>
                <a:pPr algn="ctr">
                  <a:lnSpc>
                    <a:spcPct val="240000"/>
                  </a:lnSpc>
                </a:pPr>
                <a:r>
                  <a:rPr kumimoji="1" lang="en-US" altLang="zh-CN" b="1" i="1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b="1" baseline="-250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3</a:t>
                </a:r>
                <a:endParaRPr kumimoji="1" lang="en-US" altLang="zh-CN" b="1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190000"/>
                  </a:lnSpc>
                </a:pPr>
                <a:r>
                  <a:rPr kumimoji="1" lang="en-US" altLang="zh-CN" b="1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51" name="Text Box 17"/>
              <p:cNvSpPr txBox="1">
                <a:spLocks noChangeArrowheads="1"/>
              </p:cNvSpPr>
              <p:nvPr/>
            </p:nvSpPr>
            <p:spPr bwMode="auto">
              <a:xfrm>
                <a:off x="3061" y="2611"/>
                <a:ext cx="322" cy="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·</a:t>
                </a:r>
              </a:p>
            </p:txBody>
          </p:sp>
        </p:grpSp>
      </p:grpSp>
      <p:grpSp>
        <p:nvGrpSpPr>
          <p:cNvPr id="256" name="Group 18"/>
          <p:cNvGrpSpPr>
            <a:grpSpLocks/>
          </p:cNvGrpSpPr>
          <p:nvPr/>
        </p:nvGrpSpPr>
        <p:grpSpPr bwMode="auto">
          <a:xfrm>
            <a:off x="2425482" y="1355588"/>
            <a:ext cx="1250950" cy="2895600"/>
            <a:chOff x="2380" y="720"/>
            <a:chExt cx="788" cy="1824"/>
          </a:xfrm>
        </p:grpSpPr>
        <p:sp>
          <p:nvSpPr>
            <p:cNvPr id="257" name="Rectangle 19"/>
            <p:cNvSpPr>
              <a:spLocks noChangeArrowheads="1"/>
            </p:cNvSpPr>
            <p:nvPr/>
          </p:nvSpPr>
          <p:spPr bwMode="auto">
            <a:xfrm>
              <a:off x="2496" y="720"/>
              <a:ext cx="624" cy="18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58" name="Group 20"/>
            <p:cNvGrpSpPr>
              <a:grpSpLocks/>
            </p:cNvGrpSpPr>
            <p:nvPr/>
          </p:nvGrpSpPr>
          <p:grpSpPr bwMode="auto">
            <a:xfrm>
              <a:off x="2428" y="777"/>
              <a:ext cx="376" cy="1191"/>
              <a:chOff x="2428" y="777"/>
              <a:chExt cx="376" cy="1191"/>
            </a:xfrm>
          </p:grpSpPr>
          <p:sp>
            <p:nvSpPr>
              <p:cNvPr id="263" name="Text Box 21"/>
              <p:cNvSpPr txBox="1">
                <a:spLocks noChangeArrowheads="1"/>
              </p:cNvSpPr>
              <p:nvPr/>
            </p:nvSpPr>
            <p:spPr bwMode="auto">
              <a:xfrm>
                <a:off x="2428" y="777"/>
                <a:ext cx="376" cy="1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algn="ctr">
                  <a:lnSpc>
                    <a:spcPct val="150000"/>
                  </a:lnSpc>
                </a:pPr>
                <a:endPara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kumimoji="1" lang="en-US" altLang="zh-CN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U</a:t>
                </a:r>
                <a:r>
                  <a:rPr kumimoji="1" lang="en-US" altLang="zh-CN" b="1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12</a:t>
                </a:r>
                <a:endPara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130000"/>
                  </a:lnSpc>
                </a:pPr>
                <a:endPara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50000"/>
                  </a:lnSpc>
                </a:pPr>
                <a:endPara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40000"/>
                  </a:lnSpc>
                </a:pPr>
                <a:r>
                  <a:rPr kumimoji="1"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264" name="Text Box 22"/>
              <p:cNvSpPr txBox="1">
                <a:spLocks noChangeArrowheads="1"/>
              </p:cNvSpPr>
              <p:nvPr/>
            </p:nvSpPr>
            <p:spPr bwMode="auto">
              <a:xfrm>
                <a:off x="2516" y="864"/>
                <a:ext cx="172" cy="5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·</a:t>
                </a:r>
              </a:p>
            </p:txBody>
          </p:sp>
        </p:grpSp>
        <p:sp>
          <p:nvSpPr>
            <p:cNvPr id="259" name="Text Box 23"/>
            <p:cNvSpPr txBox="1">
              <a:spLocks noChangeArrowheads="1"/>
            </p:cNvSpPr>
            <p:nvPr/>
          </p:nvSpPr>
          <p:spPr bwMode="auto">
            <a:xfrm>
              <a:off x="2380" y="1930"/>
              <a:ext cx="456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algn="ctr">
                <a:lnSpc>
                  <a:spcPct val="70000"/>
                </a:lnSpc>
              </a:pPr>
              <a:r>
                <a:rPr kumimoji="1"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   U</a:t>
              </a:r>
              <a:r>
                <a:rPr kumimoji="1"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23</a:t>
              </a:r>
              <a:endPara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20000"/>
                </a:lnSpc>
              </a:pPr>
              <a:r>
                <a:rPr kumimoji="1"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60" name="Text Box 24"/>
            <p:cNvSpPr txBox="1">
              <a:spLocks noChangeArrowheads="1"/>
            </p:cNvSpPr>
            <p:nvPr/>
          </p:nvSpPr>
          <p:spPr bwMode="auto">
            <a:xfrm>
              <a:off x="2496" y="196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 ·</a:t>
              </a:r>
            </a:p>
          </p:txBody>
        </p:sp>
        <p:sp>
          <p:nvSpPr>
            <p:cNvPr id="261" name="Text Box 25"/>
            <p:cNvSpPr txBox="1">
              <a:spLocks noChangeArrowheads="1"/>
            </p:cNvSpPr>
            <p:nvPr/>
          </p:nvSpPr>
          <p:spPr bwMode="auto">
            <a:xfrm>
              <a:off x="2832" y="720"/>
              <a:ext cx="336" cy="1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_</a:t>
              </a:r>
            </a:p>
            <a:p>
              <a:pPr algn="ctr">
                <a:lnSpc>
                  <a:spcPct val="180000"/>
                </a:lnSpc>
              </a:pPr>
              <a:endPara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160000"/>
                </a:lnSpc>
              </a:pPr>
              <a:r>
                <a:rPr kumimoji="1"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31</a:t>
              </a:r>
              <a:endPara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130000"/>
                </a:lnSpc>
              </a:pPr>
              <a:endPara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endPara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40000"/>
                </a:lnSpc>
              </a:pPr>
              <a:endPara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40000"/>
                </a:lnSpc>
              </a:pPr>
              <a:endPara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40000"/>
                </a:lnSpc>
              </a:pPr>
              <a:endPara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30000"/>
                </a:lnSpc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62" name="Text Box 26"/>
            <p:cNvSpPr txBox="1">
              <a:spLocks noChangeArrowheads="1"/>
            </p:cNvSpPr>
            <p:nvPr/>
          </p:nvSpPr>
          <p:spPr bwMode="auto">
            <a:xfrm>
              <a:off x="2880" y="941"/>
              <a:ext cx="172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·</a:t>
              </a:r>
            </a:p>
          </p:txBody>
        </p:sp>
      </p:grpSp>
      <p:grpSp>
        <p:nvGrpSpPr>
          <p:cNvPr id="166" name="Group 27"/>
          <p:cNvGrpSpPr>
            <a:grpSpLocks/>
          </p:cNvGrpSpPr>
          <p:nvPr/>
        </p:nvGrpSpPr>
        <p:grpSpPr bwMode="auto">
          <a:xfrm>
            <a:off x="67588" y="1181100"/>
            <a:ext cx="5367337" cy="2959100"/>
            <a:chOff x="933" y="603"/>
            <a:chExt cx="3381" cy="1864"/>
          </a:xfrm>
        </p:grpSpPr>
        <p:sp>
          <p:nvSpPr>
            <p:cNvPr id="167" name="Text Box 28"/>
            <p:cNvSpPr txBox="1">
              <a:spLocks noChangeArrowheads="1"/>
            </p:cNvSpPr>
            <p:nvPr/>
          </p:nvSpPr>
          <p:spPr bwMode="auto">
            <a:xfrm>
              <a:off x="1398" y="814"/>
              <a:ext cx="275" cy="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1">
                  <a:latin typeface="Times New Roman" panose="02020603050405020304" pitchFamily="18" charset="0"/>
                </a:rPr>
                <a:t>+</a:t>
              </a:r>
            </a:p>
            <a:p>
              <a:pPr algn="ctr">
                <a:lnSpc>
                  <a:spcPct val="140000"/>
                </a:lnSpc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b="1"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_</a:t>
              </a:r>
            </a:p>
          </p:txBody>
        </p:sp>
        <p:grpSp>
          <p:nvGrpSpPr>
            <p:cNvPr id="168" name="Group 29"/>
            <p:cNvGrpSpPr>
              <a:grpSpLocks/>
            </p:cNvGrpSpPr>
            <p:nvPr/>
          </p:nvGrpSpPr>
          <p:grpSpPr bwMode="auto">
            <a:xfrm>
              <a:off x="1715" y="1577"/>
              <a:ext cx="525" cy="558"/>
              <a:chOff x="1808" y="2340"/>
              <a:chExt cx="747" cy="798"/>
            </a:xfrm>
          </p:grpSpPr>
          <p:sp>
            <p:nvSpPr>
              <p:cNvPr id="242" name="Text Box 30"/>
              <p:cNvSpPr txBox="1">
                <a:spLocks noChangeArrowheads="1"/>
              </p:cNvSpPr>
              <p:nvPr/>
            </p:nvSpPr>
            <p:spPr bwMode="auto">
              <a:xfrm>
                <a:off x="2261" y="2780"/>
                <a:ext cx="294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43" name="Text Box 31"/>
              <p:cNvSpPr txBox="1">
                <a:spLocks noChangeArrowheads="1"/>
              </p:cNvSpPr>
              <p:nvPr/>
            </p:nvSpPr>
            <p:spPr bwMode="auto">
              <a:xfrm>
                <a:off x="1808" y="2340"/>
                <a:ext cx="302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244" name="Text Box 32"/>
              <p:cNvSpPr txBox="1">
                <a:spLocks noChangeArrowheads="1"/>
              </p:cNvSpPr>
              <p:nvPr/>
            </p:nvSpPr>
            <p:spPr bwMode="auto">
              <a:xfrm>
                <a:off x="1956" y="2589"/>
                <a:ext cx="392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i="1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169" name="Group 33"/>
            <p:cNvGrpSpPr>
              <a:grpSpLocks/>
            </p:cNvGrpSpPr>
            <p:nvPr/>
          </p:nvGrpSpPr>
          <p:grpSpPr bwMode="auto">
            <a:xfrm>
              <a:off x="965" y="1323"/>
              <a:ext cx="544" cy="593"/>
              <a:chOff x="757" y="2100"/>
              <a:chExt cx="776" cy="847"/>
            </a:xfrm>
          </p:grpSpPr>
          <p:sp>
            <p:nvSpPr>
              <p:cNvPr id="239" name="Rectangle 34"/>
              <p:cNvSpPr>
                <a:spLocks noChangeArrowheads="1"/>
              </p:cNvSpPr>
              <p:nvPr/>
            </p:nvSpPr>
            <p:spPr bwMode="auto">
              <a:xfrm>
                <a:off x="912" y="2349"/>
                <a:ext cx="393" cy="3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i="1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40" name="Text Box 35"/>
              <p:cNvSpPr txBox="1">
                <a:spLocks noChangeArrowheads="1"/>
              </p:cNvSpPr>
              <p:nvPr/>
            </p:nvSpPr>
            <p:spPr bwMode="auto">
              <a:xfrm>
                <a:off x="757" y="2590"/>
                <a:ext cx="295" cy="3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41" name="Text Box 36"/>
              <p:cNvSpPr txBox="1">
                <a:spLocks noChangeArrowheads="1"/>
              </p:cNvSpPr>
              <p:nvPr/>
            </p:nvSpPr>
            <p:spPr bwMode="auto">
              <a:xfrm>
                <a:off x="1231" y="2100"/>
                <a:ext cx="302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anose="02020603050405020304" pitchFamily="18" charset="0"/>
                  </a:rPr>
                  <a:t>_</a:t>
                </a:r>
              </a:p>
            </p:txBody>
          </p:sp>
        </p:grpSp>
        <p:grpSp>
          <p:nvGrpSpPr>
            <p:cNvPr id="170" name="Group 37"/>
            <p:cNvGrpSpPr>
              <a:grpSpLocks/>
            </p:cNvGrpSpPr>
            <p:nvPr/>
          </p:nvGrpSpPr>
          <p:grpSpPr bwMode="auto">
            <a:xfrm>
              <a:off x="933" y="603"/>
              <a:ext cx="3381" cy="1864"/>
              <a:chOff x="624" y="1044"/>
              <a:chExt cx="4818" cy="2664"/>
            </a:xfrm>
          </p:grpSpPr>
          <p:grpSp>
            <p:nvGrpSpPr>
              <p:cNvPr id="174" name="Group 38"/>
              <p:cNvGrpSpPr>
                <a:grpSpLocks/>
              </p:cNvGrpSpPr>
              <p:nvPr/>
            </p:nvGrpSpPr>
            <p:grpSpPr bwMode="auto">
              <a:xfrm>
                <a:off x="624" y="1044"/>
                <a:ext cx="4818" cy="2664"/>
                <a:chOff x="624" y="1044"/>
                <a:chExt cx="4818" cy="2664"/>
              </a:xfrm>
            </p:grpSpPr>
            <p:grpSp>
              <p:nvGrpSpPr>
                <p:cNvPr id="176" name="Group 39"/>
                <p:cNvGrpSpPr>
                  <a:grpSpLocks/>
                </p:cNvGrpSpPr>
                <p:nvPr/>
              </p:nvGrpSpPr>
              <p:grpSpPr bwMode="auto">
                <a:xfrm>
                  <a:off x="624" y="1248"/>
                  <a:ext cx="4368" cy="2304"/>
                  <a:chOff x="624" y="1248"/>
                  <a:chExt cx="4368" cy="2304"/>
                </a:xfrm>
              </p:grpSpPr>
              <p:grpSp>
                <p:nvGrpSpPr>
                  <p:cNvPr id="181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624" y="1296"/>
                    <a:ext cx="2256" cy="1446"/>
                    <a:chOff x="864" y="1104"/>
                    <a:chExt cx="2256" cy="1446"/>
                  </a:xfrm>
                </p:grpSpPr>
                <p:grpSp>
                  <p:nvGrpSpPr>
                    <p:cNvPr id="191" name="Group 41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1386" y="1590"/>
                      <a:ext cx="1106" cy="133"/>
                      <a:chOff x="1872" y="2256"/>
                      <a:chExt cx="1296" cy="144"/>
                    </a:xfrm>
                  </p:grpSpPr>
                  <p:grpSp>
                    <p:nvGrpSpPr>
                      <p:cNvPr id="224" name="Group 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08" y="2256"/>
                        <a:ext cx="624" cy="144"/>
                        <a:chOff x="1920" y="3168"/>
                        <a:chExt cx="1920" cy="336"/>
                      </a:xfrm>
                    </p:grpSpPr>
                    <p:grpSp>
                      <p:nvGrpSpPr>
                        <p:cNvPr id="227" name="Group 4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237" name="Freeform 4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38" name="Freeform 45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28" name="Group 4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2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235" name="Freeform 4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36" name="Freeform 48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29" name="Group 4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0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233" name="Freeform 5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34" name="Freeform 51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30" name="Group 5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6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231" name="Freeform 5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32" name="Freeform 54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225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32" y="2400"/>
                        <a:ext cx="3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6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72" y="2400"/>
                        <a:ext cx="3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92" name="Group 57"/>
                    <p:cNvGrpSpPr>
                      <a:grpSpLocks/>
                    </p:cNvGrpSpPr>
                    <p:nvPr/>
                  </p:nvGrpSpPr>
                  <p:grpSpPr bwMode="auto">
                    <a:xfrm rot="-23611564">
                      <a:off x="864" y="2422"/>
                      <a:ext cx="1194" cy="123"/>
                      <a:chOff x="1872" y="2256"/>
                      <a:chExt cx="1296" cy="144"/>
                    </a:xfrm>
                  </p:grpSpPr>
                  <p:grpSp>
                    <p:nvGrpSpPr>
                      <p:cNvPr id="209" name="Group 5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08" y="2256"/>
                        <a:ext cx="624" cy="144"/>
                        <a:chOff x="1920" y="3168"/>
                        <a:chExt cx="1920" cy="336"/>
                      </a:xfrm>
                    </p:grpSpPr>
                    <p:grpSp>
                      <p:nvGrpSpPr>
                        <p:cNvPr id="212" name="Group 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222" name="Freeform 6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23" name="Freeform 61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13" name="Group 6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2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220" name="Freeform 6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21" name="Freeform 64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14" name="Group 6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0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218" name="Freeform 6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19" name="Freeform 67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15" name="Group 6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6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216" name="Freeform 6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17" name="Freeform 70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210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32" y="2400"/>
                        <a:ext cx="3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1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72" y="2400"/>
                        <a:ext cx="3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93" name="Group 73"/>
                    <p:cNvGrpSpPr>
                      <a:grpSpLocks/>
                    </p:cNvGrpSpPr>
                    <p:nvPr/>
                  </p:nvGrpSpPr>
                  <p:grpSpPr bwMode="auto">
                    <a:xfrm rot="1975466">
                      <a:off x="1926" y="2427"/>
                      <a:ext cx="1194" cy="123"/>
                      <a:chOff x="1872" y="2256"/>
                      <a:chExt cx="1296" cy="144"/>
                    </a:xfrm>
                  </p:grpSpPr>
                  <p:grpSp>
                    <p:nvGrpSpPr>
                      <p:cNvPr id="194" name="Group 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08" y="2256"/>
                        <a:ext cx="624" cy="144"/>
                        <a:chOff x="1920" y="3168"/>
                        <a:chExt cx="1920" cy="336"/>
                      </a:xfrm>
                    </p:grpSpPr>
                    <p:grpSp>
                      <p:nvGrpSpPr>
                        <p:cNvPr id="197" name="Group 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207" name="Freeform 7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08" name="Freeform 77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98" name="Group 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2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205" name="Freeform 7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06" name="Freeform 80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99" name="Group 8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0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203" name="Freeform 8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04" name="Freeform 83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00" name="Group 8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60" y="3168"/>
                          <a:ext cx="480" cy="336"/>
                          <a:chOff x="1920" y="3216"/>
                          <a:chExt cx="480" cy="336"/>
                        </a:xfrm>
                      </p:grpSpPr>
                      <p:sp>
                        <p:nvSpPr>
                          <p:cNvPr id="201" name="Freeform 8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2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02" name="Freeform 86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2160" y="3216"/>
                            <a:ext cx="240" cy="336"/>
                          </a:xfrm>
                          <a:custGeom>
                            <a:avLst/>
                            <a:gdLst>
                              <a:gd name="T0" fmla="*/ 0 w 240"/>
                              <a:gd name="T1" fmla="*/ 336 h 336"/>
                              <a:gd name="T2" fmla="*/ 48 w 240"/>
                              <a:gd name="T3" fmla="*/ 192 h 336"/>
                              <a:gd name="T4" fmla="*/ 144 w 240"/>
                              <a:gd name="T5" fmla="*/ 48 h 336"/>
                              <a:gd name="T6" fmla="*/ 240 w 240"/>
                              <a:gd name="T7" fmla="*/ 0 h 33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40" h="336">
                                <a:moveTo>
                                  <a:pt x="0" y="336"/>
                                </a:moveTo>
                                <a:cubicBezTo>
                                  <a:pt x="12" y="288"/>
                                  <a:pt x="24" y="240"/>
                                  <a:pt x="48" y="192"/>
                                </a:cubicBezTo>
                                <a:cubicBezTo>
                                  <a:pt x="72" y="144"/>
                                  <a:pt x="112" y="80"/>
                                  <a:pt x="144" y="48"/>
                                </a:cubicBezTo>
                                <a:cubicBezTo>
                                  <a:pt x="176" y="16"/>
                                  <a:pt x="216" y="8"/>
                                  <a:pt x="240" y="0"/>
                                </a:cubicBezTo>
                              </a:path>
                            </a:pathLst>
                          </a:custGeom>
                          <a:noFill/>
                          <a:ln w="28575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195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32" y="2400"/>
                        <a:ext cx="3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6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72" y="2400"/>
                        <a:ext cx="3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82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1296"/>
                    <a:ext cx="31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183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400"/>
                    <a:ext cx="321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3072"/>
                    <a:ext cx="220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024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552"/>
                    <a:ext cx="41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24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352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3024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3504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7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999" y="1044"/>
                  <a:ext cx="439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L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78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5034" y="2147"/>
                  <a:ext cx="364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N</a:t>
                  </a:r>
                  <a:endParaRPr kumimoji="1" lang="en-US" altLang="zh-CN" sz="2400" b="1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9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999" y="2866"/>
                  <a:ext cx="439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L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8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5003" y="3296"/>
                  <a:ext cx="439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L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  <p:sp>
            <p:nvSpPr>
              <p:cNvPr id="175" name="Text Box 102"/>
              <p:cNvSpPr txBox="1">
                <a:spLocks noChangeArrowheads="1"/>
              </p:cNvSpPr>
              <p:nvPr/>
            </p:nvSpPr>
            <p:spPr bwMode="auto">
              <a:xfrm>
                <a:off x="1726" y="2059"/>
                <a:ext cx="330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  <p:sp>
          <p:nvSpPr>
            <p:cNvPr id="171" name="Text Box 103"/>
            <p:cNvSpPr txBox="1">
              <a:spLocks noChangeArrowheads="1"/>
            </p:cNvSpPr>
            <p:nvPr/>
          </p:nvSpPr>
          <p:spPr bwMode="auto">
            <a:xfrm>
              <a:off x="1125" y="1371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172" name="Text Box 104"/>
            <p:cNvSpPr txBox="1">
              <a:spLocks noChangeArrowheads="1"/>
            </p:cNvSpPr>
            <p:nvPr/>
          </p:nvSpPr>
          <p:spPr bwMode="auto">
            <a:xfrm>
              <a:off x="1465" y="948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173" name="Text Box 105"/>
            <p:cNvSpPr txBox="1">
              <a:spLocks noChangeArrowheads="1"/>
            </p:cNvSpPr>
            <p:nvPr/>
          </p:nvSpPr>
          <p:spPr bwMode="auto">
            <a:xfrm>
              <a:off x="1876" y="1616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anose="02020603050405020304" pitchFamily="18" charset="0"/>
                </a:rPr>
                <a:t>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41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  <p:bldP spid="5429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6300" y="4946435"/>
            <a:ext cx="7869275" cy="16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54000" y="964676"/>
            <a:ext cx="11496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(1)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295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◆ </a:t>
            </a:r>
            <a:r>
              <a:rPr kumimoji="1"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星形连结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1143267" y="3635586"/>
            <a:ext cx="213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kumimoji="1" sz="24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大小关系：</a:t>
            </a:r>
            <a:endParaRPr lang="en-US" altLang="zh-CN" dirty="0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143267" y="4221152"/>
            <a:ext cx="1944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400" b="1" dirty="0">
                <a:latin typeface="+mj-ea"/>
                <a:ea typeface="+mj-ea"/>
              </a:rPr>
              <a:t>相位关系：</a:t>
            </a:r>
            <a:endParaRPr kumimoji="1" lang="en-US" altLang="zh-CN" sz="2400" b="1" dirty="0">
              <a:latin typeface="+mj-ea"/>
              <a:ea typeface="+mj-ea"/>
            </a:endParaRPr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182595"/>
              </p:ext>
            </p:extLst>
          </p:nvPr>
        </p:nvGraphicFramePr>
        <p:xfrm>
          <a:off x="3087411" y="3598649"/>
          <a:ext cx="1409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4" name="Equation" r:id="rId3" imgW="711000" imgH="253800" progId="Equation.DSMT4">
                  <p:embed/>
                </p:oleObj>
              </mc:Choice>
              <mc:Fallback>
                <p:oleObj name="Equation" r:id="rId3" imgW="711000" imgH="2538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7411" y="3598649"/>
                        <a:ext cx="1409700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图示 66"/>
          <p:cNvGraphicFramePr/>
          <p:nvPr>
            <p:extLst>
              <p:ext uri="{D42A27DB-BD31-4B8C-83A1-F6EECF244321}">
                <p14:modId xmlns:p14="http://schemas.microsoft.com/office/powerpoint/2010/main" val="3254098801"/>
              </p:ext>
            </p:extLst>
          </p:nvPr>
        </p:nvGraphicFramePr>
        <p:xfrm>
          <a:off x="694112" y="1578568"/>
          <a:ext cx="4922253" cy="648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3415571" y="2337938"/>
            <a:ext cx="2232248" cy="919401"/>
          </a:xfrm>
          <a:prstGeom prst="wedgeRoundRectCallout">
            <a:avLst>
              <a:gd name="adj1" fmla="val 20378"/>
              <a:gd name="adj2" fmla="val -70618"/>
              <a:gd name="adj3" fmla="val 16667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180000">
              <a:lnSpc>
                <a:spcPct val="150000"/>
              </a:lnSpc>
              <a:buFont typeface="Arial" panose="020B0604020202020204" pitchFamily="34" charset="0"/>
              <a:buChar char="•"/>
              <a:defRPr kumimoji="1" sz="1600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/>
            <a:r>
              <a:rPr lang="en-US" altLang="zh-CN" dirty="0"/>
              <a:t>  </a:t>
            </a:r>
            <a:r>
              <a:rPr lang="en-US" altLang="zh-CN" b="1" dirty="0" err="1">
                <a:solidFill>
                  <a:srgbClr val="FF0000"/>
                </a:solidFill>
              </a:rPr>
              <a:t>U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l</a:t>
            </a:r>
            <a:r>
              <a:rPr lang="en-US" altLang="zh-CN" dirty="0"/>
              <a:t> = U</a:t>
            </a:r>
            <a:r>
              <a:rPr lang="en-US" altLang="zh-CN" i="0" baseline="-25000" dirty="0"/>
              <a:t>12</a:t>
            </a:r>
            <a:r>
              <a:rPr lang="en-US" altLang="zh-CN" dirty="0"/>
              <a:t> = U</a:t>
            </a:r>
            <a:r>
              <a:rPr lang="en-US" altLang="zh-CN" i="0" baseline="-25000" dirty="0"/>
              <a:t>23</a:t>
            </a:r>
            <a:r>
              <a:rPr lang="en-US" altLang="zh-CN" dirty="0"/>
              <a:t> = U</a:t>
            </a:r>
            <a:r>
              <a:rPr lang="en-US" altLang="zh-CN" i="0" baseline="-25000" dirty="0"/>
              <a:t>31</a:t>
            </a:r>
            <a:r>
              <a:rPr lang="en-US" altLang="zh-CN" dirty="0"/>
              <a:t> </a:t>
            </a:r>
          </a:p>
          <a:p>
            <a:pPr marL="0"/>
            <a:r>
              <a:rPr lang="zh-CN" altLang="en-US" i="0" dirty="0"/>
              <a:t>  幅角互差</a:t>
            </a:r>
            <a:r>
              <a:rPr lang="en-US" altLang="zh-CN" i="0" dirty="0"/>
              <a:t>120</a:t>
            </a:r>
            <a:r>
              <a:rPr lang="en-US" altLang="zh-CN" i="0" baseline="30000" dirty="0"/>
              <a:t>o</a:t>
            </a:r>
            <a:endParaRPr lang="zh-CN" altLang="en-US" dirty="0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94112" y="2337938"/>
            <a:ext cx="2088232" cy="919401"/>
          </a:xfrm>
          <a:prstGeom prst="wedgeRoundRectCallout">
            <a:avLst>
              <a:gd name="adj1" fmla="val 20161"/>
              <a:gd name="adj2" fmla="val -75208"/>
              <a:gd name="adj3" fmla="val 16667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i="1" dirty="0"/>
              <a:t>  </a:t>
            </a:r>
            <a:r>
              <a:rPr kumimoji="1" lang="en-US" altLang="zh-CN" sz="1600" b="1" i="1" dirty="0">
                <a:solidFill>
                  <a:srgbClr val="FF0000"/>
                </a:solidFill>
              </a:rPr>
              <a:t>U</a:t>
            </a:r>
            <a:r>
              <a:rPr kumimoji="1" lang="en-US" altLang="zh-CN" sz="1600" b="1" i="1" baseline="-25000" dirty="0">
                <a:solidFill>
                  <a:srgbClr val="FF0000"/>
                </a:solidFill>
              </a:rPr>
              <a:t>p </a:t>
            </a:r>
            <a:r>
              <a:rPr kumimoji="1" lang="en-US" altLang="zh-CN" sz="1600" i="1" dirty="0"/>
              <a:t>= U</a:t>
            </a:r>
            <a:r>
              <a:rPr kumimoji="1" lang="en-US" altLang="zh-CN" sz="1600" baseline="-25000" dirty="0"/>
              <a:t>1 </a:t>
            </a:r>
            <a:r>
              <a:rPr kumimoji="1" lang="en-US" altLang="zh-CN" sz="1600" i="1" dirty="0"/>
              <a:t>= U</a:t>
            </a:r>
            <a:r>
              <a:rPr kumimoji="1" lang="en-US" altLang="zh-CN" sz="1600" baseline="-25000" dirty="0"/>
              <a:t>2 </a:t>
            </a:r>
            <a:r>
              <a:rPr kumimoji="1" lang="en-US" altLang="zh-CN" sz="1600" i="1" dirty="0"/>
              <a:t>= U</a:t>
            </a:r>
            <a:r>
              <a:rPr kumimoji="1" lang="en-US" altLang="zh-CN" sz="1600" baseline="-25000" dirty="0"/>
              <a:t>3 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  幅角互差</a:t>
            </a:r>
            <a:r>
              <a:rPr kumimoji="1" lang="en-US" altLang="zh-CN" sz="1600" dirty="0"/>
              <a:t>120</a:t>
            </a:r>
            <a:r>
              <a:rPr kumimoji="1" lang="en-US" altLang="zh-CN" sz="1600" baseline="90000" dirty="0"/>
              <a:t>o</a:t>
            </a:r>
            <a:r>
              <a:rPr kumimoji="1" lang="en-US" altLang="zh-CN" sz="1600" dirty="0">
                <a:solidFill>
                  <a:schemeClr val="tx2"/>
                </a:solidFill>
              </a:rPr>
              <a:t> </a:t>
            </a:r>
            <a:endParaRPr kumimoji="1" lang="zh-CN" altLang="en-US" sz="1600" dirty="0"/>
          </a:p>
        </p:txBody>
      </p: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533400" y="3542095"/>
            <a:ext cx="693738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endParaRPr kumimoji="1" lang="en-US" altLang="zh-CN" sz="2800" b="1" baseline="-25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2968510" y="4213284"/>
            <a:ext cx="39160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en-US" altLang="zh-CN" sz="2400" b="1" i="1" dirty="0" err="1">
                <a:solidFill>
                  <a:srgbClr val="7030A0"/>
                </a:solidFill>
              </a:rPr>
              <a:t>U</a:t>
            </a:r>
            <a:r>
              <a:rPr kumimoji="1" lang="en-US" altLang="zh-CN" sz="2400" b="1" i="1" baseline="-25000" dirty="0" err="1">
                <a:solidFill>
                  <a:srgbClr val="7030A0"/>
                </a:solidFill>
              </a:rPr>
              <a:t>l</a:t>
            </a:r>
            <a:r>
              <a:rPr kumimoji="1" lang="en-US" altLang="zh-CN" sz="2400" b="1" i="1" baseline="-25000" dirty="0">
                <a:solidFill>
                  <a:srgbClr val="7030A0"/>
                </a:solidFill>
              </a:rPr>
              <a:t>  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超前于与之对应的 </a:t>
            </a:r>
            <a:r>
              <a:rPr kumimoji="1" lang="en-US" altLang="zh-CN" sz="2400" b="1" i="1" dirty="0">
                <a:solidFill>
                  <a:srgbClr val="7030A0"/>
                </a:solidFill>
              </a:rPr>
              <a:t>U</a:t>
            </a:r>
            <a:r>
              <a:rPr kumimoji="1" lang="en-US" altLang="zh-CN" sz="2400" b="1" baseline="-25000" dirty="0">
                <a:solidFill>
                  <a:srgbClr val="7030A0"/>
                </a:solidFill>
              </a:rPr>
              <a:t>p</a:t>
            </a:r>
            <a:r>
              <a:rPr kumimoji="1" lang="en-US" altLang="zh-CN" sz="2400" b="1" i="1" baseline="-25000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30</a:t>
            </a:r>
            <a:r>
              <a:rPr kumimoji="1" lang="en-US" altLang="zh-CN" sz="2400" b="1" baseline="40000" dirty="0">
                <a:solidFill>
                  <a:srgbClr val="7030A0"/>
                </a:solidFill>
              </a:rPr>
              <a:t>o</a:t>
            </a:r>
            <a:r>
              <a:rPr kumimoji="1" lang="zh-CN" altLang="en-US" sz="2400" b="1" dirty="0"/>
              <a:t>。</a:t>
            </a:r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1785"/>
              </p:ext>
            </p:extLst>
          </p:nvPr>
        </p:nvGraphicFramePr>
        <p:xfrm>
          <a:off x="2012950" y="5399039"/>
          <a:ext cx="4307401" cy="836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5" name="Equation" r:id="rId10" imgW="1307880" imgH="253800" progId="Equation.DSMT4">
                  <p:embed/>
                </p:oleObj>
              </mc:Choice>
              <mc:Fallback>
                <p:oleObj name="Equation" r:id="rId10" imgW="1307880" imgH="253800" progId="Equation.DSMT4">
                  <p:embed/>
                  <p:pic>
                    <p:nvPicPr>
                      <p:cNvPr id="65" name="对象 6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12950" y="5399039"/>
                        <a:ext cx="4307401" cy="836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580112" y="318065"/>
            <a:ext cx="3509963" cy="2995085"/>
            <a:chOff x="5334000" y="1368953"/>
            <a:chExt cx="3509963" cy="2995085"/>
          </a:xfrm>
        </p:grpSpPr>
        <p:grpSp>
          <p:nvGrpSpPr>
            <p:cNvPr id="56" name="Group 125"/>
            <p:cNvGrpSpPr>
              <a:grpSpLocks/>
            </p:cNvGrpSpPr>
            <p:nvPr/>
          </p:nvGrpSpPr>
          <p:grpSpPr bwMode="auto">
            <a:xfrm>
              <a:off x="7083427" y="2384953"/>
              <a:ext cx="1580949" cy="657757"/>
              <a:chOff x="4516" y="1406"/>
              <a:chExt cx="1141" cy="497"/>
            </a:xfrm>
          </p:grpSpPr>
          <p:sp>
            <p:nvSpPr>
              <p:cNvPr id="57" name="Line 126"/>
              <p:cNvSpPr>
                <a:spLocks noChangeShapeType="1"/>
              </p:cNvSpPr>
              <p:nvPr/>
            </p:nvSpPr>
            <p:spPr bwMode="auto">
              <a:xfrm>
                <a:off x="4516" y="1680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8" name="Group 127"/>
              <p:cNvGrpSpPr>
                <a:grpSpLocks/>
              </p:cNvGrpSpPr>
              <p:nvPr/>
            </p:nvGrpSpPr>
            <p:grpSpPr bwMode="auto">
              <a:xfrm>
                <a:off x="5199" y="1406"/>
                <a:ext cx="458" cy="497"/>
                <a:chOff x="1639" y="2702"/>
                <a:chExt cx="458" cy="497"/>
              </a:xfrm>
            </p:grpSpPr>
            <p:sp>
              <p:nvSpPr>
                <p:cNvPr id="59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692" y="2850"/>
                  <a:ext cx="405" cy="3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>
                      <a:solidFill>
                        <a:srgbClr val="7030A0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kumimoji="1" lang="en-US" altLang="zh-CN" sz="2400" b="1" baseline="-25000">
                      <a:solidFill>
                        <a:srgbClr val="7030A0"/>
                      </a:solidFill>
                      <a:latin typeface="Times New Roman" panose="02020603050405020304" pitchFamily="18" charset="0"/>
                    </a:rPr>
                    <a:t>1 </a:t>
                  </a:r>
                  <a:endParaRPr kumimoji="1" lang="en-US" altLang="zh-CN" sz="2400" b="1" baseline="30000">
                    <a:solidFill>
                      <a:srgbClr val="7030A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0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1639" y="2702"/>
                  <a:ext cx="350" cy="3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dirty="0">
                      <a:solidFill>
                        <a:srgbClr val="7030A0"/>
                      </a:solidFill>
                      <a:latin typeface="Times New Roman" panose="02020603050405020304" pitchFamily="18" charset="0"/>
                    </a:rPr>
                    <a:t>  ·</a:t>
                  </a:r>
                </a:p>
              </p:txBody>
            </p:sp>
          </p:grpSp>
        </p:grpSp>
        <p:grpSp>
          <p:nvGrpSpPr>
            <p:cNvPr id="61" name="Group 130"/>
            <p:cNvGrpSpPr>
              <a:grpSpLocks/>
            </p:cNvGrpSpPr>
            <p:nvPr/>
          </p:nvGrpSpPr>
          <p:grpSpPr bwMode="auto">
            <a:xfrm>
              <a:off x="5898411" y="2747963"/>
              <a:ext cx="1185012" cy="990600"/>
              <a:chOff x="3660" y="1680"/>
              <a:chExt cx="856" cy="749"/>
            </a:xfrm>
          </p:grpSpPr>
          <p:sp>
            <p:nvSpPr>
              <p:cNvPr id="62" name="Line 131"/>
              <p:cNvSpPr>
                <a:spLocks noChangeShapeType="1"/>
              </p:cNvSpPr>
              <p:nvPr/>
            </p:nvSpPr>
            <p:spPr bwMode="auto">
              <a:xfrm flipH="1">
                <a:off x="4132" y="1680"/>
                <a:ext cx="384" cy="576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63" name="Group 132"/>
              <p:cNvGrpSpPr>
                <a:grpSpLocks/>
              </p:cNvGrpSpPr>
              <p:nvPr/>
            </p:nvGrpSpPr>
            <p:grpSpPr bwMode="auto">
              <a:xfrm>
                <a:off x="3660" y="1934"/>
                <a:ext cx="456" cy="495"/>
                <a:chOff x="1640" y="2702"/>
                <a:chExt cx="456" cy="495"/>
              </a:xfrm>
            </p:grpSpPr>
            <p:sp>
              <p:nvSpPr>
                <p:cNvPr id="64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694" y="2851"/>
                  <a:ext cx="402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>
                      <a:solidFill>
                        <a:srgbClr val="7030A0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kumimoji="1" lang="en-US" altLang="zh-CN" sz="2400" b="1" baseline="-25000">
                      <a:solidFill>
                        <a:srgbClr val="7030A0"/>
                      </a:solidFill>
                      <a:latin typeface="Times New Roman" panose="02020603050405020304" pitchFamily="18" charset="0"/>
                    </a:rPr>
                    <a:t>2 </a:t>
                  </a:r>
                  <a:endParaRPr kumimoji="1" lang="en-US" altLang="zh-CN" sz="2400" b="1" baseline="30000">
                    <a:solidFill>
                      <a:srgbClr val="7030A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6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640" y="2702"/>
                  <a:ext cx="350" cy="3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dirty="0">
                      <a:solidFill>
                        <a:srgbClr val="7030A0"/>
                      </a:solidFill>
                      <a:latin typeface="Times New Roman" panose="02020603050405020304" pitchFamily="18" charset="0"/>
                    </a:rPr>
                    <a:t>  ·</a:t>
                  </a:r>
                </a:p>
              </p:txBody>
            </p:sp>
          </p:grpSp>
        </p:grpSp>
        <p:grpSp>
          <p:nvGrpSpPr>
            <p:cNvPr id="70" name="Group 135"/>
            <p:cNvGrpSpPr>
              <a:grpSpLocks/>
            </p:cNvGrpSpPr>
            <p:nvPr/>
          </p:nvGrpSpPr>
          <p:grpSpPr bwMode="auto">
            <a:xfrm>
              <a:off x="6236556" y="1368953"/>
              <a:ext cx="846867" cy="1379010"/>
              <a:chOff x="3904" y="638"/>
              <a:chExt cx="612" cy="1042"/>
            </a:xfrm>
          </p:grpSpPr>
          <p:sp>
            <p:nvSpPr>
              <p:cNvPr id="74" name="Line 136"/>
              <p:cNvSpPr>
                <a:spLocks noChangeShapeType="1"/>
              </p:cNvSpPr>
              <p:nvPr/>
            </p:nvSpPr>
            <p:spPr bwMode="auto">
              <a:xfrm flipH="1" flipV="1">
                <a:off x="4132" y="1104"/>
                <a:ext cx="384" cy="576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75" name="Group 137"/>
              <p:cNvGrpSpPr>
                <a:grpSpLocks/>
              </p:cNvGrpSpPr>
              <p:nvPr/>
            </p:nvGrpSpPr>
            <p:grpSpPr bwMode="auto">
              <a:xfrm>
                <a:off x="3904" y="638"/>
                <a:ext cx="459" cy="497"/>
                <a:chOff x="1639" y="2702"/>
                <a:chExt cx="459" cy="497"/>
              </a:xfrm>
            </p:grpSpPr>
            <p:sp>
              <p:nvSpPr>
                <p:cNvPr id="76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1692" y="2850"/>
                  <a:ext cx="406" cy="3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>
                      <a:solidFill>
                        <a:srgbClr val="7030A0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kumimoji="1" lang="en-US" altLang="zh-CN" sz="2400" b="1" baseline="-25000">
                      <a:solidFill>
                        <a:srgbClr val="7030A0"/>
                      </a:solidFill>
                      <a:latin typeface="Times New Roman" panose="02020603050405020304" pitchFamily="18" charset="0"/>
                    </a:rPr>
                    <a:t>3 </a:t>
                  </a:r>
                  <a:endParaRPr kumimoji="1" lang="en-US" altLang="zh-CN" sz="2400" b="1" baseline="30000">
                    <a:solidFill>
                      <a:srgbClr val="7030A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1639" y="2702"/>
                  <a:ext cx="350" cy="3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dirty="0">
                      <a:solidFill>
                        <a:srgbClr val="7030A0"/>
                      </a:solidFill>
                      <a:latin typeface="Times New Roman" panose="02020603050405020304" pitchFamily="18" charset="0"/>
                    </a:rPr>
                    <a:t>  ·</a:t>
                  </a:r>
                </a:p>
              </p:txBody>
            </p:sp>
          </p:grpSp>
        </p:grpSp>
        <p:grpSp>
          <p:nvGrpSpPr>
            <p:cNvPr id="78" name="Group 140"/>
            <p:cNvGrpSpPr>
              <a:grpSpLocks/>
            </p:cNvGrpSpPr>
            <p:nvPr/>
          </p:nvGrpSpPr>
          <p:grpSpPr bwMode="auto">
            <a:xfrm>
              <a:off x="5334000" y="1620838"/>
              <a:ext cx="1412875" cy="1460500"/>
              <a:chOff x="3408" y="589"/>
              <a:chExt cx="890" cy="920"/>
            </a:xfrm>
          </p:grpSpPr>
          <p:grpSp>
            <p:nvGrpSpPr>
              <p:cNvPr id="79" name="Group 141"/>
              <p:cNvGrpSpPr>
                <a:grpSpLocks/>
              </p:cNvGrpSpPr>
              <p:nvPr/>
            </p:nvGrpSpPr>
            <p:grpSpPr bwMode="auto">
              <a:xfrm>
                <a:off x="3408" y="712"/>
                <a:ext cx="384" cy="411"/>
                <a:chOff x="1675" y="2704"/>
                <a:chExt cx="440" cy="493"/>
              </a:xfrm>
            </p:grpSpPr>
            <p:sp>
              <p:nvSpPr>
                <p:cNvPr id="82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75" y="2852"/>
                  <a:ext cx="440" cy="3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kumimoji="1" lang="en-US" altLang="zh-CN" sz="2400" b="1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31</a:t>
                  </a:r>
                </a:p>
              </p:txBody>
            </p:sp>
            <p:sp>
              <p:nvSpPr>
                <p:cNvPr id="83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684" y="2704"/>
                  <a:ext cx="262" cy="3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 ·</a:t>
                  </a:r>
                </a:p>
              </p:txBody>
            </p:sp>
          </p:grpSp>
          <p:sp>
            <p:nvSpPr>
              <p:cNvPr id="80" name="Line 144"/>
              <p:cNvSpPr>
                <a:spLocks noChangeShapeType="1"/>
              </p:cNvSpPr>
              <p:nvPr/>
            </p:nvSpPr>
            <p:spPr bwMode="auto">
              <a:xfrm rot="14203701" flipV="1">
                <a:off x="3563" y="773"/>
                <a:ext cx="920" cy="55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145"/>
              <p:cNvSpPr>
                <a:spLocks noChangeShapeType="1"/>
              </p:cNvSpPr>
              <p:nvPr/>
            </p:nvSpPr>
            <p:spPr bwMode="auto">
              <a:xfrm>
                <a:off x="3544" y="819"/>
                <a:ext cx="670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4" name="Group 146"/>
            <p:cNvGrpSpPr>
              <a:grpSpLocks/>
            </p:cNvGrpSpPr>
            <p:nvPr/>
          </p:nvGrpSpPr>
          <p:grpSpPr bwMode="auto">
            <a:xfrm>
              <a:off x="7078663" y="1371600"/>
              <a:ext cx="1765300" cy="1473200"/>
              <a:chOff x="4512" y="640"/>
              <a:chExt cx="1275" cy="1113"/>
            </a:xfrm>
          </p:grpSpPr>
          <p:sp>
            <p:nvSpPr>
              <p:cNvPr id="85" name="Text Box 147"/>
              <p:cNvSpPr txBox="1">
                <a:spLocks noChangeArrowheads="1"/>
              </p:cNvSpPr>
              <p:nvPr/>
            </p:nvSpPr>
            <p:spPr bwMode="auto">
              <a:xfrm>
                <a:off x="4776" y="1453"/>
                <a:ext cx="376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latin typeface="Times New Roman" panose="02020603050405020304" pitchFamily="18" charset="0"/>
                  </a:rPr>
                  <a:t>30</a:t>
                </a:r>
                <a:r>
                  <a:rPr kumimoji="1" lang="en-US" altLang="zh-CN" b="1" baseline="30000" dirty="0">
                    <a:latin typeface="Times New Roman" panose="02020603050405020304" pitchFamily="18" charset="0"/>
                  </a:rPr>
                  <a:t>0</a:t>
                </a:r>
                <a:endParaRPr kumimoji="1" lang="en-US" altLang="zh-CN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6" name="Group 148"/>
              <p:cNvGrpSpPr>
                <a:grpSpLocks/>
              </p:cNvGrpSpPr>
              <p:nvPr/>
            </p:nvGrpSpPr>
            <p:grpSpPr bwMode="auto">
              <a:xfrm>
                <a:off x="4512" y="640"/>
                <a:ext cx="1275" cy="1040"/>
                <a:chOff x="4512" y="640"/>
                <a:chExt cx="1275" cy="1040"/>
              </a:xfrm>
            </p:grpSpPr>
            <p:sp>
              <p:nvSpPr>
                <p:cNvPr id="87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5232" y="1104"/>
                  <a:ext cx="384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Line 150"/>
                <p:cNvSpPr>
                  <a:spLocks noChangeShapeType="1"/>
                </p:cNvSpPr>
                <p:nvPr/>
              </p:nvSpPr>
              <p:spPr bwMode="auto">
                <a:xfrm>
                  <a:off x="4896" y="1104"/>
                  <a:ext cx="7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4512" y="1104"/>
                  <a:ext cx="1104" cy="57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0" name="Group 152"/>
                <p:cNvGrpSpPr>
                  <a:grpSpLocks/>
                </p:cNvGrpSpPr>
                <p:nvPr/>
              </p:nvGrpSpPr>
              <p:grpSpPr bwMode="auto">
                <a:xfrm>
                  <a:off x="5311" y="640"/>
                  <a:ext cx="476" cy="493"/>
                  <a:chOff x="1657" y="2704"/>
                  <a:chExt cx="476" cy="493"/>
                </a:xfrm>
              </p:grpSpPr>
              <p:sp>
                <p:nvSpPr>
                  <p:cNvPr id="91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7" y="2852"/>
                    <a:ext cx="476" cy="3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kumimoji="1" lang="en-US" altLang="zh-CN" sz="2400" b="1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U</a:t>
                    </a:r>
                    <a:r>
                      <a:rPr kumimoji="1" lang="en-US" altLang="zh-CN" sz="2400" b="1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12 </a:t>
                    </a:r>
                    <a:endParaRPr kumimoji="1" lang="en-US" altLang="zh-CN" sz="2400" b="1" baseline="3000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4" y="2704"/>
                    <a:ext cx="261" cy="3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kumimoji="1" lang="en-US" altLang="zh-CN" sz="28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 ·</a:t>
                    </a:r>
                  </a:p>
                </p:txBody>
              </p:sp>
            </p:grpSp>
          </p:grpSp>
        </p:grpSp>
        <p:grpSp>
          <p:nvGrpSpPr>
            <p:cNvPr id="93" name="Group 155"/>
            <p:cNvGrpSpPr>
              <a:grpSpLocks/>
            </p:cNvGrpSpPr>
            <p:nvPr/>
          </p:nvGrpSpPr>
          <p:grpSpPr bwMode="auto">
            <a:xfrm>
              <a:off x="7078663" y="1435100"/>
              <a:ext cx="636587" cy="1312863"/>
              <a:chOff x="4512" y="688"/>
              <a:chExt cx="460" cy="992"/>
            </a:xfrm>
          </p:grpSpPr>
          <p:sp>
            <p:nvSpPr>
              <p:cNvPr id="94" name="Line 156"/>
              <p:cNvSpPr>
                <a:spLocks noChangeShapeType="1"/>
              </p:cNvSpPr>
              <p:nvPr/>
            </p:nvSpPr>
            <p:spPr bwMode="auto">
              <a:xfrm flipH="1">
                <a:off x="4512" y="1104"/>
                <a:ext cx="384" cy="57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5" name="Group 157"/>
              <p:cNvGrpSpPr>
                <a:grpSpLocks/>
              </p:cNvGrpSpPr>
              <p:nvPr/>
            </p:nvGrpSpPr>
            <p:grpSpPr bwMode="auto">
              <a:xfrm>
                <a:off x="4533" y="688"/>
                <a:ext cx="439" cy="493"/>
                <a:chOff x="4150" y="3616"/>
                <a:chExt cx="439" cy="493"/>
              </a:xfrm>
            </p:grpSpPr>
            <p:sp>
              <p:nvSpPr>
                <p:cNvPr id="96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4227" y="3616"/>
                  <a:ext cx="261" cy="3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 </a:t>
                  </a:r>
                  <a:r>
                    <a:rPr kumimoji="1" lang="en-US" altLang="zh-CN" sz="2800">
                      <a:latin typeface="Times New Roman" panose="02020603050405020304" pitchFamily="18" charset="0"/>
                    </a:rPr>
                    <a:t>·</a:t>
                  </a:r>
                </a:p>
              </p:txBody>
            </p:sp>
            <p:sp>
              <p:nvSpPr>
                <p:cNvPr id="97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150" y="3763"/>
                  <a:ext cx="439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-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U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</p:grpSp>
        <p:grpSp>
          <p:nvGrpSpPr>
            <p:cNvPr id="98" name="Group 160"/>
            <p:cNvGrpSpPr>
              <a:grpSpLocks/>
            </p:cNvGrpSpPr>
            <p:nvPr/>
          </p:nvGrpSpPr>
          <p:grpSpPr bwMode="auto">
            <a:xfrm>
              <a:off x="6546850" y="2743200"/>
              <a:ext cx="1217613" cy="1620838"/>
              <a:chOff x="4172" y="1296"/>
              <a:chExt cx="767" cy="1021"/>
            </a:xfrm>
          </p:grpSpPr>
          <p:sp>
            <p:nvSpPr>
              <p:cNvPr id="99" name="Line 161"/>
              <p:cNvSpPr>
                <a:spLocks noChangeShapeType="1"/>
              </p:cNvSpPr>
              <p:nvPr/>
            </p:nvSpPr>
            <p:spPr bwMode="auto">
              <a:xfrm flipH="1" flipV="1">
                <a:off x="4172" y="1738"/>
                <a:ext cx="335" cy="435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0" name="Group 162"/>
              <p:cNvGrpSpPr>
                <a:grpSpLocks/>
              </p:cNvGrpSpPr>
              <p:nvPr/>
            </p:nvGrpSpPr>
            <p:grpSpPr bwMode="auto">
              <a:xfrm>
                <a:off x="4524" y="1916"/>
                <a:ext cx="415" cy="401"/>
                <a:chOff x="1658" y="2684"/>
                <a:chExt cx="476" cy="530"/>
              </a:xfrm>
            </p:grpSpPr>
            <p:sp>
              <p:nvSpPr>
                <p:cNvPr id="102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1658" y="2833"/>
                  <a:ext cx="476" cy="3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400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kumimoji="1" lang="en-US" altLang="zh-CN" sz="2400" b="1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23 </a:t>
                  </a:r>
                  <a:endParaRPr kumimoji="1" lang="en-US" altLang="zh-CN" sz="24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1717" y="2684"/>
                  <a:ext cx="197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·</a:t>
                  </a:r>
                </a:p>
              </p:txBody>
            </p:sp>
          </p:grpSp>
          <p:sp>
            <p:nvSpPr>
              <p:cNvPr id="101" name="Line 165"/>
              <p:cNvSpPr>
                <a:spLocks noChangeShapeType="1"/>
              </p:cNvSpPr>
              <p:nvPr/>
            </p:nvSpPr>
            <p:spPr bwMode="auto">
              <a:xfrm>
                <a:off x="4512" y="1296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01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5298" grpId="0" build="p" autoUpdateAnimBg="0"/>
      <p:bldP spid="55303" grpId="0" build="p" autoUpdateAnimBg="0"/>
      <p:bldP spid="55304" grpId="0" build="p" autoUpdateAnimBg="0"/>
      <p:bldGraphic spid="67" grpId="0">
        <p:bldAsOne/>
      </p:bldGraphic>
      <p:bldP spid="68" grpId="0" animBg="1"/>
      <p:bldP spid="69" grpId="0" animBg="1"/>
      <p:bldP spid="71" grpId="0" build="p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2423" y="90489"/>
            <a:ext cx="6732240" cy="609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91440" tIns="91440" rIns="91440" bIns="91440" numCol="1" spcCol="1270" rtlCol="0" anchor="ctr" anchorCtr="0">
            <a:noAutofit/>
          </a:bodyPr>
          <a:lstStyle/>
          <a:p>
            <a:pPr defTabSz="457200"/>
            <a:r>
              <a:rPr lang="zh-CN" altLang="en-US" sz="3200" dirty="0">
                <a:solidFill>
                  <a:schemeClr val="bg1"/>
                </a:solidFill>
                <a:latin typeface="+mj-ea"/>
                <a:cs typeface="+mn-cs"/>
              </a:rPr>
              <a:t>关于三相负载的基本知识</a:t>
            </a:r>
          </a:p>
        </p:txBody>
      </p:sp>
      <p:grpSp>
        <p:nvGrpSpPr>
          <p:cNvPr id="32" name="Group 21"/>
          <p:cNvGrpSpPr>
            <a:grpSpLocks/>
          </p:cNvGrpSpPr>
          <p:nvPr/>
        </p:nvGrpSpPr>
        <p:grpSpPr bwMode="auto">
          <a:xfrm>
            <a:off x="900113" y="944563"/>
            <a:ext cx="7040562" cy="1860550"/>
            <a:chOff x="605" y="960"/>
            <a:chExt cx="4435" cy="1172"/>
          </a:xfrm>
        </p:grpSpPr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1248" y="1536"/>
              <a:ext cx="374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单相负载：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只需一相电源供电 </a:t>
              </a:r>
            </a:p>
            <a:p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                    （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照明负载、家用电器）</a:t>
              </a:r>
            </a:p>
          </p:txBody>
        </p:sp>
        <p:grpSp>
          <p:nvGrpSpPr>
            <p:cNvPr id="34" name="Group 23"/>
            <p:cNvGrpSpPr>
              <a:grpSpLocks/>
            </p:cNvGrpSpPr>
            <p:nvPr/>
          </p:nvGrpSpPr>
          <p:grpSpPr bwMode="auto">
            <a:xfrm>
              <a:off x="605" y="1104"/>
              <a:ext cx="691" cy="672"/>
              <a:chOff x="509" y="1488"/>
              <a:chExt cx="691" cy="672"/>
            </a:xfrm>
          </p:grpSpPr>
          <p:sp>
            <p:nvSpPr>
              <p:cNvPr id="36" name="AutoShape 24"/>
              <p:cNvSpPr>
                <a:spLocks/>
              </p:cNvSpPr>
              <p:nvPr/>
            </p:nvSpPr>
            <p:spPr bwMode="auto">
              <a:xfrm>
                <a:off x="1104" y="1488"/>
                <a:ext cx="96" cy="672"/>
              </a:xfrm>
              <a:prstGeom prst="leftBrace">
                <a:avLst>
                  <a:gd name="adj1" fmla="val 58333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en-US" altLang="zh-CN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Rectangle 25"/>
              <p:cNvSpPr>
                <a:spLocks noChangeArrowheads="1"/>
              </p:cNvSpPr>
              <p:nvPr/>
            </p:nvSpPr>
            <p:spPr bwMode="auto">
              <a:xfrm>
                <a:off x="509" y="1617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>
                    <a:latin typeface="Times New Roman" panose="02020603050405020304" pitchFamily="18" charset="0"/>
                    <a:ea typeface="楷体_GB2312" pitchFamily="49" charset="-122"/>
                  </a:rPr>
                  <a:t>负载</a:t>
                </a:r>
              </a:p>
            </p:txBody>
          </p:sp>
        </p:grp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1296" y="960"/>
              <a:ext cx="374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三相负载：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需三相电源同时供电 </a:t>
              </a:r>
            </a:p>
            <a:p>
              <a:pPr>
                <a:lnSpc>
                  <a:spcPct val="110000"/>
                </a:lnSpc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                    （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三相电动机等）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44661"/>
            <a:ext cx="6244870" cy="344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2423" y="90489"/>
            <a:ext cx="6732240" cy="609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91440" tIns="91440" rIns="91440" bIns="91440" numCol="1" spcCol="1270" rtlCol="0" anchor="ctr" anchorCtr="0">
            <a:noAutofit/>
          </a:bodyPr>
          <a:lstStyle/>
          <a:p>
            <a:pPr defTabSz="457200"/>
            <a:r>
              <a:rPr lang="zh-CN" altLang="en-US" sz="3200" dirty="0">
                <a:solidFill>
                  <a:schemeClr val="bg1"/>
                </a:solidFill>
                <a:latin typeface="+mj-ea"/>
                <a:cs typeface="+mn-cs"/>
              </a:rPr>
              <a:t>关于三相负载的基本知识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876300" y="3462114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三相负载分为两种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932126" y="4046314"/>
            <a:ext cx="1814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对称负载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828939" y="4701952"/>
            <a:ext cx="2259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不对称负载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kumimoji="1" lang="en-US" altLang="zh-CN" sz="2800">
              <a:solidFill>
                <a:srgbClr val="CC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" name="AutoShape 6"/>
          <p:cNvSpPr>
            <a:spLocks/>
          </p:cNvSpPr>
          <p:nvPr/>
        </p:nvSpPr>
        <p:spPr bwMode="auto">
          <a:xfrm>
            <a:off x="1779726" y="4198714"/>
            <a:ext cx="193675" cy="762000"/>
          </a:xfrm>
          <a:prstGeom prst="leftBrace">
            <a:avLst>
              <a:gd name="adj1" fmla="val 3278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206265"/>
              </p:ext>
            </p:extLst>
          </p:nvPr>
        </p:nvGraphicFramePr>
        <p:xfrm>
          <a:off x="4087951" y="4074889"/>
          <a:ext cx="1543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62" name="公式" r:id="rId3" imgW="850680" imgH="228600" progId="Equation.3">
                  <p:embed/>
                </p:oleObj>
              </mc:Choice>
              <mc:Fallback>
                <p:oleObj name="公式" r:id="rId3" imgW="850680" imgH="228600" progId="Equation.3">
                  <p:embed/>
                  <p:pic>
                    <p:nvPicPr>
                      <p:cNvPr id="2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951" y="4074889"/>
                        <a:ext cx="1543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18"/>
          <p:cNvSpPr>
            <a:spLocks/>
          </p:cNvSpPr>
          <p:nvPr/>
        </p:nvSpPr>
        <p:spPr bwMode="auto">
          <a:xfrm>
            <a:off x="5772289" y="3935189"/>
            <a:ext cx="411162" cy="698500"/>
          </a:xfrm>
          <a:prstGeom prst="leftBrace">
            <a:avLst>
              <a:gd name="adj1" fmla="val 32883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741445"/>
              </p:ext>
            </p:extLst>
          </p:nvPr>
        </p:nvGraphicFramePr>
        <p:xfrm>
          <a:off x="6202501" y="3773264"/>
          <a:ext cx="23225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63" name="公式" r:id="rId5" imgW="1002960" imgH="482400" progId="Equation.3">
                  <p:embed/>
                </p:oleObj>
              </mc:Choice>
              <mc:Fallback>
                <p:oleObj name="公式" r:id="rId5" imgW="1002960" imgH="482400" progId="Equation.3">
                  <p:embed/>
                  <p:pic>
                    <p:nvPicPr>
                      <p:cNvPr id="3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501" y="3773264"/>
                        <a:ext cx="232251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21"/>
          <p:cNvGrpSpPr>
            <a:grpSpLocks/>
          </p:cNvGrpSpPr>
          <p:nvPr/>
        </p:nvGrpSpPr>
        <p:grpSpPr bwMode="auto">
          <a:xfrm>
            <a:off x="900113" y="944563"/>
            <a:ext cx="7040562" cy="1860550"/>
            <a:chOff x="605" y="960"/>
            <a:chExt cx="4435" cy="1172"/>
          </a:xfrm>
        </p:grpSpPr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1248" y="1536"/>
              <a:ext cx="374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单相负载：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只需一相电源供电 </a:t>
              </a:r>
            </a:p>
            <a:p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                    （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照明负载、家用电器）</a:t>
              </a:r>
            </a:p>
          </p:txBody>
        </p:sp>
        <p:grpSp>
          <p:nvGrpSpPr>
            <p:cNvPr id="34" name="Group 23"/>
            <p:cNvGrpSpPr>
              <a:grpSpLocks/>
            </p:cNvGrpSpPr>
            <p:nvPr/>
          </p:nvGrpSpPr>
          <p:grpSpPr bwMode="auto">
            <a:xfrm>
              <a:off x="605" y="1104"/>
              <a:ext cx="691" cy="672"/>
              <a:chOff x="509" y="1488"/>
              <a:chExt cx="691" cy="672"/>
            </a:xfrm>
          </p:grpSpPr>
          <p:sp>
            <p:nvSpPr>
              <p:cNvPr id="36" name="AutoShape 24"/>
              <p:cNvSpPr>
                <a:spLocks/>
              </p:cNvSpPr>
              <p:nvPr/>
            </p:nvSpPr>
            <p:spPr bwMode="auto">
              <a:xfrm>
                <a:off x="1104" y="1488"/>
                <a:ext cx="96" cy="672"/>
              </a:xfrm>
              <a:prstGeom prst="leftBrace">
                <a:avLst>
                  <a:gd name="adj1" fmla="val 58333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en-US" altLang="zh-CN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Rectangle 25"/>
              <p:cNvSpPr>
                <a:spLocks noChangeArrowheads="1"/>
              </p:cNvSpPr>
              <p:nvPr/>
            </p:nvSpPr>
            <p:spPr bwMode="auto">
              <a:xfrm>
                <a:off x="509" y="1617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>
                    <a:latin typeface="Times New Roman" panose="02020603050405020304" pitchFamily="18" charset="0"/>
                    <a:ea typeface="楷体_GB2312" pitchFamily="49" charset="-122"/>
                  </a:rPr>
                  <a:t>负载</a:t>
                </a:r>
              </a:p>
            </p:txBody>
          </p:sp>
        </p:grp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1296" y="960"/>
              <a:ext cx="374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三相负载：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需三相电源同时供电 </a:t>
              </a:r>
            </a:p>
            <a:p>
              <a:pPr>
                <a:lnSpc>
                  <a:spcPct val="110000"/>
                </a:lnSpc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                    （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三相电动机等）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87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/>
      <p:bldP spid="21" grpId="0"/>
    </p:bldLst>
  </p:timing>
</p:sld>
</file>

<file path=ppt/theme/theme1.xml><?xml version="1.0" encoding="utf-8"?>
<a:theme xmlns:a="http://schemas.openxmlformats.org/drawingml/2006/main" name="灰暗简洁主题（自定义1）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雅+宋+TNRoman">
      <a:majorFont>
        <a:latin typeface="Times New Roman"/>
        <a:ea typeface="微软雅黑"/>
        <a:cs typeface=""/>
      </a:majorFont>
      <a:minorFont>
        <a:latin typeface="Times New Roman"/>
        <a:ea typeface="宋体"/>
        <a:cs typeface="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灰暗简洁主题（自定义1）" id="{D6A0C266-4CEF-44A5-8023-521A5DD5691E}" vid="{9D44C57D-52C7-4539-B58C-E8889312E6AB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9033</TotalTime>
  <Words>2552</Words>
  <Application>Microsoft Office PowerPoint</Application>
  <PresentationFormat>全屏显示(4:3)</PresentationFormat>
  <Paragraphs>923</Paragraphs>
  <Slides>37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7" baseType="lpstr">
      <vt:lpstr>等线</vt:lpstr>
      <vt:lpstr>仿宋_GB2312</vt:lpstr>
      <vt:lpstr>黑体</vt:lpstr>
      <vt:lpstr>华文彩云</vt:lpstr>
      <vt:lpstr>华文新魏</vt:lpstr>
      <vt:lpstr>楷体_GB2312</vt:lpstr>
      <vt:lpstr>隶书</vt:lpstr>
      <vt:lpstr>宋体</vt:lpstr>
      <vt:lpstr>微软雅黑</vt:lpstr>
      <vt:lpstr>Arial</vt:lpstr>
      <vt:lpstr>Garamond</vt:lpstr>
      <vt:lpstr>MT Extra</vt:lpstr>
      <vt:lpstr>Symbol</vt:lpstr>
      <vt:lpstr>Times New Roman</vt:lpstr>
      <vt:lpstr>Verdana</vt:lpstr>
      <vt:lpstr>Wingdings</vt:lpstr>
      <vt:lpstr>灰暗简洁主题（自定义1）</vt:lpstr>
      <vt:lpstr>Equation</vt:lpstr>
      <vt:lpstr>公式</vt:lpstr>
      <vt:lpstr>Microsoft Equation 3.0</vt:lpstr>
      <vt:lpstr>第五章 三相电路</vt:lpstr>
      <vt:lpstr>第五章 三相电路</vt:lpstr>
      <vt:lpstr>5.1、三相电源</vt:lpstr>
      <vt:lpstr>PowerPoint 演示文稿</vt:lpstr>
      <vt:lpstr>PowerPoint 演示文稿</vt:lpstr>
      <vt:lpstr>PowerPoint 演示文稿</vt:lpstr>
      <vt:lpstr>PowerPoint 演示文稿</vt:lpstr>
      <vt:lpstr>关于三相负载的基本知识</vt:lpstr>
      <vt:lpstr>关于三相负载的基本知识</vt:lpstr>
      <vt:lpstr>关于三相负载的基本知识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例5.2.1</vt:lpstr>
      <vt:lpstr>5.3、负载三角形联接的三相电路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5.4、三相功率</vt:lpstr>
      <vt:lpstr>PowerPoint 演示文稿</vt:lpstr>
      <vt:lpstr>PowerPoint 演示文稿</vt:lpstr>
      <vt:lpstr>PowerPoint 演示文稿</vt:lpstr>
      <vt:lpstr>PowerPoint 演示文稿</vt:lpstr>
      <vt:lpstr>例5.4.2</vt:lpstr>
      <vt:lpstr>PowerPoint 演示文稿</vt:lpstr>
      <vt:lpstr>本章结束</vt:lpstr>
    </vt:vector>
  </TitlesOfParts>
  <Manager/>
  <Company>SX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 三相交流电路及安全用电</dc:title>
  <dc:creator>苏昕</dc:creator>
  <cp:lastModifiedBy>Administrator</cp:lastModifiedBy>
  <cp:revision>389</cp:revision>
  <cp:lastPrinted>1999-06-22T07:40:36Z</cp:lastPrinted>
  <dcterms:created xsi:type="dcterms:W3CDTF">1999-06-22T05:57:58Z</dcterms:created>
  <dcterms:modified xsi:type="dcterms:W3CDTF">2018-10-03T03:00:44Z</dcterms:modified>
</cp:coreProperties>
</file>